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92" r:id="rId2"/>
    <p:sldId id="377" r:id="rId3"/>
    <p:sldId id="362" r:id="rId4"/>
    <p:sldId id="258" r:id="rId5"/>
    <p:sldId id="323" r:id="rId6"/>
    <p:sldId id="294" r:id="rId7"/>
    <p:sldId id="394" r:id="rId8"/>
    <p:sldId id="399" r:id="rId9"/>
    <p:sldId id="393" r:id="rId10"/>
    <p:sldId id="400" r:id="rId11"/>
    <p:sldId id="401" r:id="rId12"/>
    <p:sldId id="402" r:id="rId13"/>
    <p:sldId id="403" r:id="rId14"/>
    <p:sldId id="404" r:id="rId15"/>
    <p:sldId id="376" r:id="rId16"/>
    <p:sldId id="345" r:id="rId17"/>
    <p:sldId id="398" r:id="rId18"/>
    <p:sldId id="405" r:id="rId19"/>
    <p:sldId id="380" r:id="rId20"/>
    <p:sldId id="343" r:id="rId21"/>
    <p:sldId id="354" r:id="rId22"/>
    <p:sldId id="367" r:id="rId23"/>
    <p:sldId id="327" r:id="rId24"/>
    <p:sldId id="344" r:id="rId25"/>
    <p:sldId id="363" r:id="rId26"/>
    <p:sldId id="372" r:id="rId27"/>
    <p:sldId id="340" r:id="rId28"/>
    <p:sldId id="320" r:id="rId29"/>
    <p:sldId id="339" r:id="rId30"/>
    <p:sldId id="389" r:id="rId31"/>
    <p:sldId id="342" r:id="rId32"/>
    <p:sldId id="36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7"/>
    <a:srgbClr val="071AA9"/>
    <a:srgbClr val="4F81BD"/>
    <a:srgbClr val="FDEADA"/>
    <a:srgbClr val="F79646"/>
    <a:srgbClr val="FFFF75"/>
    <a:srgbClr val="DCE6F2"/>
    <a:srgbClr val="E6E0EC"/>
    <a:srgbClr val="D5E1EF"/>
    <a:srgbClr val="FDDFC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00" autoAdjust="0"/>
    <p:restoredTop sz="97815" autoAdjust="0"/>
  </p:normalViewPr>
  <p:slideViewPr>
    <p:cSldViewPr>
      <p:cViewPr varScale="1">
        <p:scale>
          <a:sx n="107" d="100"/>
          <a:sy n="107" d="100"/>
        </p:scale>
        <p:origin x="-402" y="-84"/>
      </p:cViewPr>
      <p:guideLst>
        <p:guide orient="horz" pos="2160"/>
        <p:guide pos="2880"/>
      </p:guideLst>
    </p:cSldViewPr>
  </p:slideViewPr>
  <p:outlineViewPr>
    <p:cViewPr>
      <p:scale>
        <a:sx n="33" d="100"/>
        <a:sy n="33" d="100"/>
      </p:scale>
      <p:origin x="0" y="480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21BF1-27D9-4AF0-87EC-3A16D21D0029}" type="datetimeFigureOut">
              <a:rPr lang="en-US" smtClean="0"/>
              <a:pPr/>
              <a:t>2/1/2012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BAAC5-AC14-4822-89A4-C1566D515C3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3BAAC5-AC14-4822-89A4-C1566D515C30}" type="slidenum">
              <a:rPr lang="en-US" smtClean="0"/>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3BAAC5-AC14-4822-89A4-C1566D515C30}" type="slidenum">
              <a:rPr lang="en-US" smtClean="0"/>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3BAAC5-AC14-4822-89A4-C1566D515C30}" type="slidenum">
              <a:rPr lang="en-US" smtClean="0"/>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3BAAC5-AC14-4822-89A4-C1566D515C30}" type="slidenum">
              <a:rPr lang="en-US" smtClean="0"/>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6558C-B695-44E2-84D2-DD23CD208699}" type="slidenum">
              <a:rPr lang="en-US" smtClean="0"/>
              <a:pPr/>
              <a:t>21</a:t>
            </a:fld>
            <a:endParaRPr lang="en-US" dirty="0"/>
          </a:p>
        </p:txBody>
      </p:sp>
    </p:spTree>
    <p:extLst>
      <p:ext uri="{BB962C8B-B14F-4D97-AF65-F5344CB8AC3E}">
        <p14:creationId xmlns:p14="http://schemas.microsoft.com/office/powerpoint/2010/main" xmlns="" val="190530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3BAAC5-AC14-4822-89A4-C1566D515C30}" type="slidenum">
              <a:rPr lang="en-US" smtClean="0"/>
              <a:pPr/>
              <a:t>24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C146ED-AD14-45C5-8927-680DF9DF0542}" type="slidenum">
              <a:rPr lang="en-US" smtClean="0"/>
              <a:pPr>
                <a:defRPr/>
              </a:pPr>
              <a:t>31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1/30/2012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1/30/2012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1/30/2012</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1/30/2012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1/30/2012</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1/30/2012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1/30/2012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1/30/2012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1/30/2012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381000" y="1295400"/>
            <a:ext cx="8458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r>
              <a:rPr lang="en-US" smtClean="0"/>
              <a:t>1/30/2012</a:t>
            </a:r>
            <a:endParaRPr lang="en-US" dirty="0"/>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1/30/2012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1/30/2012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1/30/2012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1/30/2012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1/30/2012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1/30/2012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1/30/2012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1/30/2012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 id="2147483662" r:id="rId6"/>
    <p:sldLayoutId id="2147483661" r:id="rId7"/>
    <p:sldLayoutId id="214748366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emf"/><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5400"/>
            <a:ext cx="9144000" cy="2286000"/>
          </a:xfrm>
        </p:spPr>
        <p:txBody>
          <a:bodyPr>
            <a:normAutofit/>
          </a:bodyPr>
          <a:lstStyle/>
          <a:p>
            <a:r>
              <a:rPr lang="en-US" sz="6600" i="1" dirty="0" smtClean="0">
                <a:solidFill>
                  <a:srgbClr val="C00000"/>
                </a:solidFill>
              </a:rPr>
              <a:t>FIBO Semantics Initiative</a:t>
            </a:r>
            <a:r>
              <a:rPr lang="en-US" sz="6600" dirty="0" smtClean="0">
                <a:solidFill>
                  <a:srgbClr val="7030A0"/>
                </a:solidFill>
              </a:rPr>
              <a:t/>
            </a:r>
            <a:br>
              <a:rPr lang="en-US" sz="6600" dirty="0" smtClean="0">
                <a:solidFill>
                  <a:srgbClr val="7030A0"/>
                </a:solidFill>
              </a:rPr>
            </a:br>
            <a:r>
              <a:rPr lang="en-US" sz="400" dirty="0" smtClean="0"/>
              <a:t> </a:t>
            </a:r>
            <a:r>
              <a:rPr lang="en-US" sz="3600" dirty="0" smtClean="0"/>
              <a:t/>
            </a:r>
            <a:br>
              <a:rPr lang="en-US" sz="3600" dirty="0" smtClean="0"/>
            </a:br>
            <a:endParaRPr lang="en-US" sz="4000" dirty="0">
              <a:solidFill>
                <a:schemeClr val="accent1">
                  <a:lumMod val="75000"/>
                </a:schemeClr>
              </a:solidFill>
            </a:endParaRPr>
          </a:p>
        </p:txBody>
      </p:sp>
      <p:sp>
        <p:nvSpPr>
          <p:cNvPr id="3" name="Subtitle 2"/>
          <p:cNvSpPr>
            <a:spLocks noGrp="1"/>
          </p:cNvSpPr>
          <p:nvPr>
            <p:ph type="subTitle" idx="1"/>
          </p:nvPr>
        </p:nvSpPr>
        <p:spPr>
          <a:xfrm>
            <a:off x="1143000" y="4648200"/>
            <a:ext cx="6400800" cy="1524000"/>
          </a:xfrm>
        </p:spPr>
        <p:txBody>
          <a:bodyPr>
            <a:noAutofit/>
          </a:bodyPr>
          <a:lstStyle/>
          <a:p>
            <a:r>
              <a:rPr lang="en-US" sz="2400" b="1" i="1" dirty="0" smtClean="0">
                <a:solidFill>
                  <a:schemeClr val="tx1"/>
                </a:solidFill>
              </a:rPr>
              <a:t>David Newman</a:t>
            </a:r>
          </a:p>
          <a:p>
            <a:r>
              <a:rPr lang="en-US" sz="2400" b="1" i="1" dirty="0" smtClean="0">
                <a:solidFill>
                  <a:schemeClr val="tx1"/>
                </a:solidFill>
              </a:rPr>
              <a:t>Strategic Planning Manager, Vice President</a:t>
            </a:r>
          </a:p>
          <a:p>
            <a:r>
              <a:rPr lang="en-US" sz="2400" b="1" i="1" dirty="0" smtClean="0">
                <a:solidFill>
                  <a:schemeClr val="tx1"/>
                </a:solidFill>
              </a:rPr>
              <a:t>Enterprise Architecture, Wells Fargo Bank</a:t>
            </a:r>
          </a:p>
          <a:p>
            <a:endParaRPr lang="en-US" sz="200" b="1" i="1" dirty="0" smtClean="0">
              <a:solidFill>
                <a:srgbClr val="FF0000"/>
              </a:solidFill>
            </a:endParaRPr>
          </a:p>
          <a:p>
            <a:r>
              <a:rPr lang="en-US" sz="2400" b="1" i="1" dirty="0" smtClean="0">
                <a:solidFill>
                  <a:schemeClr val="tx1"/>
                </a:solidFill>
              </a:rPr>
              <a:t>January 2012</a:t>
            </a:r>
            <a:endParaRPr lang="en-US" sz="2400" b="1" i="1" dirty="0">
              <a:solidFill>
                <a:schemeClr val="tx1"/>
              </a:solidFill>
            </a:endParaRPr>
          </a:p>
        </p:txBody>
      </p:sp>
      <p:pic>
        <p:nvPicPr>
          <p:cNvPr id="4" name="Picture 3" descr="edm_logo.png"/>
          <p:cNvPicPr>
            <a:picLocks noChangeAspect="1"/>
          </p:cNvPicPr>
          <p:nvPr/>
        </p:nvPicPr>
        <p:blipFill>
          <a:blip r:embed="rId2" cstate="print"/>
          <a:stretch>
            <a:fillRect/>
          </a:stretch>
        </p:blipFill>
        <p:spPr>
          <a:xfrm>
            <a:off x="381001" y="304800"/>
            <a:ext cx="1981200" cy="1079754"/>
          </a:xfrm>
          <a:prstGeom prst="rect">
            <a:avLst/>
          </a:prstGeom>
        </p:spPr>
      </p:pic>
      <p:pic>
        <p:nvPicPr>
          <p:cNvPr id="8" name="Picture 7" descr="OMG logo color-TAG-tm-large.jpg"/>
          <p:cNvPicPr>
            <a:picLocks noChangeAspect="1"/>
          </p:cNvPicPr>
          <p:nvPr/>
        </p:nvPicPr>
        <p:blipFill>
          <a:blip r:embed="rId3" cstate="print"/>
          <a:stretch>
            <a:fillRect/>
          </a:stretch>
        </p:blipFill>
        <p:spPr>
          <a:xfrm>
            <a:off x="6553200" y="304800"/>
            <a:ext cx="2087380" cy="914400"/>
          </a:xfrm>
          <a:prstGeom prst="rect">
            <a:avLst/>
          </a:prstGeom>
        </p:spPr>
      </p:pic>
      <p:pic>
        <p:nvPicPr>
          <p:cNvPr id="9" name="Picture 5" descr="C:\Documents and Settings\dnewman\My Documents\Enterprise Architecture\Projects\Semantic Technology\EDM and Bank Regulatory Reform\OTC Contract POC\Presentations\2011\semweb_logo.jpg"/>
          <p:cNvPicPr>
            <a:picLocks noChangeAspect="1" noChangeArrowheads="1"/>
          </p:cNvPicPr>
          <p:nvPr/>
        </p:nvPicPr>
        <p:blipFill>
          <a:blip r:embed="rId4" cstate="print"/>
          <a:srcRect/>
          <a:stretch>
            <a:fillRect/>
          </a:stretch>
        </p:blipFill>
        <p:spPr bwMode="auto">
          <a:xfrm>
            <a:off x="3581400" y="2743200"/>
            <a:ext cx="1683088" cy="161262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smtClean="0"/>
              <a:t>What is Semantic Technology?</a:t>
            </a:r>
            <a:endParaRPr lang="en-US" sz="4000" dirty="0"/>
          </a:p>
        </p:txBody>
      </p:sp>
      <p:sp>
        <p:nvSpPr>
          <p:cNvPr id="5" name="Slide Number Placeholder 4"/>
          <p:cNvSpPr>
            <a:spLocks noGrp="1"/>
          </p:cNvSpPr>
          <p:nvPr>
            <p:ph type="sldNum" sz="quarter" idx="11"/>
          </p:nvPr>
        </p:nvSpPr>
        <p:spPr>
          <a:xfrm>
            <a:off x="6705600" y="6492875"/>
            <a:ext cx="2133600" cy="365125"/>
          </a:xfrm>
        </p:spPr>
        <p:txBody>
          <a:bodyPr/>
          <a:lstStyle/>
          <a:p>
            <a:fld id="{B6F15528-21DE-4FAA-801E-634DDDAF4B2B}" type="slidenum">
              <a:rPr lang="en-US" smtClean="0"/>
              <a:pPr/>
              <a:t>10</a:t>
            </a:fld>
            <a:endParaRPr lang="en-US" dirty="0"/>
          </a:p>
        </p:txBody>
      </p:sp>
      <p:sp>
        <p:nvSpPr>
          <p:cNvPr id="58" name="Rectangle 57"/>
          <p:cNvSpPr/>
          <p:nvPr/>
        </p:nvSpPr>
        <p:spPr>
          <a:xfrm>
            <a:off x="0" y="1295400"/>
            <a:ext cx="9144000" cy="2677656"/>
          </a:xfrm>
          <a:prstGeom prst="rect">
            <a:avLst/>
          </a:prstGeom>
        </p:spPr>
        <p:txBody>
          <a:bodyPr wrap="square">
            <a:spAutoFit/>
          </a:bodyPr>
          <a:lstStyle/>
          <a:p>
            <a:pPr>
              <a:buFont typeface="Wingdings" pitchFamily="2" charset="2"/>
              <a:buChar char="ü"/>
            </a:pPr>
            <a:r>
              <a:rPr lang="en-US" sz="2400" i="1" dirty="0" smtClean="0"/>
              <a:t>A data management technology for the 21</a:t>
            </a:r>
            <a:r>
              <a:rPr lang="en-US" sz="2400" i="1" baseline="30000" dirty="0" smtClean="0"/>
              <a:t>st</a:t>
            </a:r>
            <a:r>
              <a:rPr lang="en-US" sz="2400" i="1" dirty="0" smtClean="0"/>
              <a:t> century that provides:</a:t>
            </a:r>
          </a:p>
          <a:p>
            <a:pPr lvl="1">
              <a:buFont typeface="Wingdings" pitchFamily="2" charset="2"/>
              <a:buChar char="ü"/>
            </a:pPr>
            <a:r>
              <a:rPr lang="en-US" sz="2400" i="1" dirty="0" smtClean="0"/>
              <a:t>a </a:t>
            </a:r>
            <a:r>
              <a:rPr lang="en-US" sz="2400" i="1" u="sng" dirty="0" smtClean="0"/>
              <a:t>layer of intelligence</a:t>
            </a:r>
            <a:r>
              <a:rPr lang="en-US" sz="2400" i="1" dirty="0" smtClean="0"/>
              <a:t> over disparate data structures that is used </a:t>
            </a:r>
          </a:p>
          <a:p>
            <a:pPr lvl="1">
              <a:buFont typeface="Wingdings" pitchFamily="2" charset="2"/>
              <a:buChar char="ü"/>
            </a:pPr>
            <a:r>
              <a:rPr lang="en-US" sz="2400" i="1" dirty="0" smtClean="0"/>
              <a:t> to precisely express the </a:t>
            </a:r>
            <a:r>
              <a:rPr lang="en-US" sz="2400" i="1" u="sng" dirty="0" smtClean="0"/>
              <a:t>meanings</a:t>
            </a:r>
            <a:r>
              <a:rPr lang="en-US" sz="2400" i="1" dirty="0" smtClean="0"/>
              <a:t>, </a:t>
            </a:r>
            <a:r>
              <a:rPr lang="en-US" sz="2400" i="1" u="sng" dirty="0" smtClean="0"/>
              <a:t>concepts</a:t>
            </a:r>
            <a:r>
              <a:rPr lang="en-US" sz="2400" i="1" dirty="0" smtClean="0"/>
              <a:t>, and </a:t>
            </a:r>
            <a:r>
              <a:rPr lang="en-US" sz="2400" i="1" u="sng" dirty="0" smtClean="0"/>
              <a:t>relationships</a:t>
            </a:r>
            <a:r>
              <a:rPr lang="en-US" sz="2400" i="1" dirty="0" smtClean="0"/>
              <a:t> implied by the data</a:t>
            </a:r>
          </a:p>
          <a:p>
            <a:pPr lvl="1">
              <a:buFont typeface="Wingdings" pitchFamily="2" charset="2"/>
              <a:buChar char="ü"/>
            </a:pPr>
            <a:r>
              <a:rPr lang="en-US" sz="2400" i="1" dirty="0" smtClean="0"/>
              <a:t> in ways that both </a:t>
            </a:r>
            <a:r>
              <a:rPr lang="en-US" sz="2400" i="1" u="sng" dirty="0" smtClean="0"/>
              <a:t>humans</a:t>
            </a:r>
            <a:r>
              <a:rPr lang="en-US" sz="2400" i="1" dirty="0" smtClean="0"/>
              <a:t> and </a:t>
            </a:r>
            <a:r>
              <a:rPr lang="en-US" sz="2400" i="1" u="sng" dirty="0" smtClean="0"/>
              <a:t>machines</a:t>
            </a:r>
            <a:r>
              <a:rPr lang="en-US" sz="2400" i="1" dirty="0" smtClean="0"/>
              <a:t> can understand</a:t>
            </a:r>
          </a:p>
          <a:p>
            <a:pPr lvl="1">
              <a:buFont typeface="Wingdings" pitchFamily="2" charset="2"/>
              <a:buChar char="ü"/>
            </a:pPr>
            <a:r>
              <a:rPr lang="en-US" sz="2400" i="1" dirty="0" smtClean="0"/>
              <a:t> in order to maximize </a:t>
            </a:r>
            <a:r>
              <a:rPr lang="en-US" sz="2400" i="1" u="sng" dirty="0" smtClean="0"/>
              <a:t>data organization</a:t>
            </a:r>
            <a:r>
              <a:rPr lang="en-US" sz="2400" i="1" dirty="0" smtClean="0"/>
              <a:t>, </a:t>
            </a:r>
            <a:r>
              <a:rPr lang="en-US" sz="2400" i="1" u="sng" dirty="0" smtClean="0"/>
              <a:t>integration</a:t>
            </a:r>
            <a:r>
              <a:rPr lang="en-US" sz="2400" i="1" dirty="0" smtClean="0"/>
              <a:t> and </a:t>
            </a:r>
            <a:r>
              <a:rPr lang="en-US" sz="2400" i="1" u="sng" dirty="0" smtClean="0"/>
              <a:t>classification</a:t>
            </a:r>
          </a:p>
        </p:txBody>
      </p:sp>
      <p:grpSp>
        <p:nvGrpSpPr>
          <p:cNvPr id="3" name="Group 31"/>
          <p:cNvGrpSpPr/>
          <p:nvPr/>
        </p:nvGrpSpPr>
        <p:grpSpPr>
          <a:xfrm>
            <a:off x="4191000" y="3886200"/>
            <a:ext cx="4038601" cy="2819400"/>
            <a:chOff x="5181600" y="4038600"/>
            <a:chExt cx="3124201" cy="2624554"/>
          </a:xfrm>
        </p:grpSpPr>
        <p:sp>
          <p:nvSpPr>
            <p:cNvPr id="34" name="TextBox 33"/>
            <p:cNvSpPr txBox="1"/>
            <p:nvPr/>
          </p:nvSpPr>
          <p:spPr>
            <a:xfrm>
              <a:off x="5715000" y="6324600"/>
              <a:ext cx="2133600" cy="338554"/>
            </a:xfrm>
            <a:prstGeom prst="rect">
              <a:avLst/>
            </a:prstGeom>
            <a:noFill/>
          </p:spPr>
          <p:txBody>
            <a:bodyPr wrap="square" rtlCol="0">
              <a:spAutoFit/>
            </a:bodyPr>
            <a:lstStyle/>
            <a:p>
              <a:r>
                <a:rPr lang="en-US" sz="1600" b="1" dirty="0" smtClean="0"/>
                <a:t>Semantic Web Stack</a:t>
              </a:r>
              <a:endParaRPr lang="en-US" sz="1600" b="1" dirty="0"/>
            </a:p>
          </p:txBody>
        </p:sp>
        <p:pic>
          <p:nvPicPr>
            <p:cNvPr id="35" name="Picture 2" descr="C:\Documents and Settings\dnewman\My Documents\Enterprise Architecture\Projects\Semantic Technology\EDM and Bank Regulatory Reform\OTC Contract POC\Presentations\2011\semantic web stack.jpg"/>
            <p:cNvPicPr>
              <a:picLocks noChangeAspect="1" noChangeArrowheads="1"/>
            </p:cNvPicPr>
            <p:nvPr/>
          </p:nvPicPr>
          <p:blipFill>
            <a:blip r:embed="rId2" cstate="print"/>
            <a:srcRect/>
            <a:stretch>
              <a:fillRect/>
            </a:stretch>
          </p:blipFill>
          <p:spPr bwMode="auto">
            <a:xfrm>
              <a:off x="5181600" y="4038600"/>
              <a:ext cx="3124201" cy="2362200"/>
            </a:xfrm>
            <a:prstGeom prst="rect">
              <a:avLst/>
            </a:prstGeom>
            <a:noFill/>
          </p:spPr>
        </p:pic>
      </p:grpSp>
      <p:cxnSp>
        <p:nvCxnSpPr>
          <p:cNvPr id="76" name="Straight Arrow Connector 75"/>
          <p:cNvCxnSpPr/>
          <p:nvPr/>
        </p:nvCxnSpPr>
        <p:spPr>
          <a:xfrm>
            <a:off x="3505200" y="4572000"/>
            <a:ext cx="106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3" name="Picture 3" descr="C:\Documents and Settings\dnewman\My Documents\Enterprise Architecture\Projects\Semantic Technology\EDM and Bank Regulatory Reform\OTC Contract POC\Presentations\2011\turing.jpg"/>
          <p:cNvPicPr>
            <a:picLocks noChangeAspect="1" noChangeArrowheads="1"/>
          </p:cNvPicPr>
          <p:nvPr/>
        </p:nvPicPr>
        <p:blipFill>
          <a:blip r:embed="rId3" cstate="print"/>
          <a:srcRect/>
          <a:stretch>
            <a:fillRect/>
          </a:stretch>
        </p:blipFill>
        <p:spPr bwMode="auto">
          <a:xfrm>
            <a:off x="685800" y="4114800"/>
            <a:ext cx="2895600" cy="2209800"/>
          </a:xfrm>
          <a:prstGeom prst="rect">
            <a:avLst/>
          </a:prstGeom>
          <a:noFill/>
        </p:spPr>
      </p:pic>
      <p:sp>
        <p:nvSpPr>
          <p:cNvPr id="11" name="Date Placeholder 3"/>
          <p:cNvSpPr>
            <a:spLocks noGrp="1"/>
          </p:cNvSpPr>
          <p:nvPr>
            <p:ph type="dt" sz="half" idx="10"/>
          </p:nvPr>
        </p:nvSpPr>
        <p:spPr>
          <a:xfrm>
            <a:off x="0" y="6492875"/>
            <a:ext cx="1066800" cy="365125"/>
          </a:xfrm>
        </p:spPr>
        <p:txBody>
          <a:bodyPr/>
          <a:lstStyle/>
          <a:p>
            <a:r>
              <a:rPr lang="en-US" dirty="0" smtClean="0"/>
              <a:t>1/30/2012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What are Semantic Data Schemas (Ontologies)?</a:t>
            </a:r>
            <a:endParaRPr lang="en-US" dirty="0"/>
          </a:p>
        </p:txBody>
      </p:sp>
      <p:sp>
        <p:nvSpPr>
          <p:cNvPr id="3" name="Content Placeholder 2"/>
          <p:cNvSpPr>
            <a:spLocks noGrp="1"/>
          </p:cNvSpPr>
          <p:nvPr>
            <p:ph idx="1"/>
          </p:nvPr>
        </p:nvSpPr>
        <p:spPr>
          <a:xfrm>
            <a:off x="0" y="1295400"/>
            <a:ext cx="9220200" cy="2514600"/>
          </a:xfrm>
        </p:spPr>
        <p:txBody>
          <a:bodyPr>
            <a:noAutofit/>
          </a:bodyPr>
          <a:lstStyle/>
          <a:p>
            <a:r>
              <a:rPr lang="en-US" sz="2400" dirty="0" smtClean="0"/>
              <a:t>Schemas based on a </a:t>
            </a:r>
            <a:r>
              <a:rPr lang="en-US" sz="2400" u="sng" dirty="0" smtClean="0"/>
              <a:t>formal symbolic logic</a:t>
            </a:r>
            <a:r>
              <a:rPr lang="en-US" sz="2400" dirty="0" smtClean="0"/>
              <a:t>  (</a:t>
            </a:r>
            <a:r>
              <a:rPr lang="en-US" sz="2400" i="1" dirty="0" smtClean="0"/>
              <a:t>Description Logics</a:t>
            </a:r>
            <a:r>
              <a:rPr lang="en-US" sz="2400" dirty="0" smtClean="0"/>
              <a:t>) that</a:t>
            </a:r>
          </a:p>
          <a:p>
            <a:r>
              <a:rPr lang="en-US" sz="2400" dirty="0" smtClean="0"/>
              <a:t>specifies a set of </a:t>
            </a:r>
            <a:r>
              <a:rPr lang="en-US" sz="2400" u="sng" dirty="0" smtClean="0"/>
              <a:t>mathematically verifiable</a:t>
            </a:r>
            <a:r>
              <a:rPr lang="en-US" sz="2400" dirty="0" smtClean="0"/>
              <a:t> and </a:t>
            </a:r>
            <a:r>
              <a:rPr lang="en-US" sz="2400" u="sng" dirty="0" smtClean="0"/>
              <a:t>repeatable logical patterns </a:t>
            </a:r>
            <a:r>
              <a:rPr lang="en-US" sz="2400" dirty="0" smtClean="0"/>
              <a:t>that are </a:t>
            </a:r>
            <a:r>
              <a:rPr lang="en-US" sz="2400" u="sng" dirty="0" smtClean="0"/>
              <a:t>understood by machines</a:t>
            </a:r>
          </a:p>
          <a:p>
            <a:r>
              <a:rPr lang="en-US" sz="2400" dirty="0" smtClean="0"/>
              <a:t>and can be used to represent </a:t>
            </a:r>
            <a:r>
              <a:rPr lang="en-US" sz="2400" u="sng" dirty="0" smtClean="0"/>
              <a:t>complex relations</a:t>
            </a:r>
            <a:r>
              <a:rPr lang="en-US" sz="2400" dirty="0" smtClean="0"/>
              <a:t> between entities</a:t>
            </a:r>
          </a:p>
          <a:p>
            <a:r>
              <a:rPr lang="en-US" sz="2400" dirty="0" smtClean="0"/>
              <a:t>in order to </a:t>
            </a:r>
            <a:r>
              <a:rPr lang="en-US" sz="2400" u="sng" dirty="0" smtClean="0"/>
              <a:t>automatically</a:t>
            </a:r>
            <a:r>
              <a:rPr lang="en-US" sz="2400" dirty="0" smtClean="0"/>
              <a:t> describe real world </a:t>
            </a:r>
            <a:r>
              <a:rPr lang="en-US" sz="2400" u="sng" dirty="0" smtClean="0"/>
              <a:t>concepts</a:t>
            </a:r>
            <a:r>
              <a:rPr lang="en-US" sz="2400" dirty="0" smtClean="0"/>
              <a:t> that are </a:t>
            </a:r>
            <a:r>
              <a:rPr lang="en-US" sz="2400" u="sng" dirty="0" smtClean="0"/>
              <a:t>meaningful to humans</a:t>
            </a:r>
          </a:p>
        </p:txBody>
      </p:sp>
      <p:sp>
        <p:nvSpPr>
          <p:cNvPr id="5" name="Slide Number Placeholder 4"/>
          <p:cNvSpPr>
            <a:spLocks noGrp="1"/>
          </p:cNvSpPr>
          <p:nvPr>
            <p:ph type="sldNum" sz="quarter" idx="11"/>
          </p:nvPr>
        </p:nvSpPr>
        <p:spPr>
          <a:xfrm>
            <a:off x="8534400" y="6492875"/>
            <a:ext cx="381000" cy="365125"/>
          </a:xfrm>
        </p:spPr>
        <p:txBody>
          <a:bodyPr/>
          <a:lstStyle/>
          <a:p>
            <a:fld id="{B6F15528-21DE-4FAA-801E-634DDDAF4B2B}" type="slidenum">
              <a:rPr lang="en-US" smtClean="0"/>
              <a:pPr/>
              <a:t>11</a:t>
            </a:fld>
            <a:endParaRPr lang="en-US" dirty="0"/>
          </a:p>
        </p:txBody>
      </p:sp>
      <p:sp>
        <p:nvSpPr>
          <p:cNvPr id="28" name="Date Placeholder 3"/>
          <p:cNvSpPr>
            <a:spLocks noGrp="1"/>
          </p:cNvSpPr>
          <p:nvPr>
            <p:ph type="dt" sz="half" idx="10"/>
          </p:nvPr>
        </p:nvSpPr>
        <p:spPr>
          <a:xfrm>
            <a:off x="0" y="6492875"/>
            <a:ext cx="1066800" cy="365125"/>
          </a:xfrm>
        </p:spPr>
        <p:txBody>
          <a:bodyPr/>
          <a:lstStyle/>
          <a:p>
            <a:r>
              <a:rPr lang="en-US" dirty="0" smtClean="0"/>
              <a:t>1/30/2012</a:t>
            </a:r>
            <a:endParaRPr lang="en-US" dirty="0"/>
          </a:p>
        </p:txBody>
      </p:sp>
      <p:pic>
        <p:nvPicPr>
          <p:cNvPr id="1026" name="Picture 2" descr="C:\Documents and Settings\dnewman\My Documents\Enterprise Architecture\Projects\Semantic Technology\Presentations\General Overview\2012\SBVR.jpg"/>
          <p:cNvPicPr>
            <a:picLocks noChangeAspect="1" noChangeArrowheads="1"/>
          </p:cNvPicPr>
          <p:nvPr/>
        </p:nvPicPr>
        <p:blipFill>
          <a:blip r:embed="rId3" cstate="print"/>
          <a:srcRect/>
          <a:stretch>
            <a:fillRect/>
          </a:stretch>
        </p:blipFill>
        <p:spPr bwMode="auto">
          <a:xfrm>
            <a:off x="2667000" y="3962400"/>
            <a:ext cx="3669239" cy="2438399"/>
          </a:xfrm>
          <a:prstGeom prst="rect">
            <a:avLst/>
          </a:prstGeom>
          <a:noFill/>
        </p:spPr>
      </p:pic>
      <p:pic>
        <p:nvPicPr>
          <p:cNvPr id="4" name="Picture 2" descr="C:\Documents and Settings\dnewman\My Documents\Enterprise Architecture\Projects\Semantic Technology\Presentations\General Overview\2012\Human.jpg"/>
          <p:cNvPicPr>
            <a:picLocks noChangeAspect="1" noChangeArrowheads="1"/>
          </p:cNvPicPr>
          <p:nvPr/>
        </p:nvPicPr>
        <p:blipFill>
          <a:blip r:embed="rId4" cstate="print"/>
          <a:srcRect/>
          <a:stretch>
            <a:fillRect/>
          </a:stretch>
        </p:blipFill>
        <p:spPr bwMode="auto">
          <a:xfrm>
            <a:off x="152400" y="4572000"/>
            <a:ext cx="1600200" cy="1219200"/>
          </a:xfrm>
          <a:prstGeom prst="rect">
            <a:avLst/>
          </a:prstGeom>
          <a:noFill/>
        </p:spPr>
      </p:pic>
      <p:pic>
        <p:nvPicPr>
          <p:cNvPr id="1027" name="Picture 3" descr="C:\Documents and Settings\dnewman\My Documents\Enterprise Architecture\Projects\Semantic Technology\Presentations\General Overview\2012\Computer.jpg"/>
          <p:cNvPicPr>
            <a:picLocks noChangeAspect="1" noChangeArrowheads="1"/>
          </p:cNvPicPr>
          <p:nvPr/>
        </p:nvPicPr>
        <p:blipFill>
          <a:blip r:embed="rId5" cstate="print"/>
          <a:srcRect/>
          <a:stretch>
            <a:fillRect/>
          </a:stretch>
        </p:blipFill>
        <p:spPr bwMode="auto">
          <a:xfrm>
            <a:off x="7000875" y="4191000"/>
            <a:ext cx="2143125" cy="2143125"/>
          </a:xfrm>
          <a:prstGeom prst="rect">
            <a:avLst/>
          </a:prstGeom>
          <a:noFill/>
        </p:spPr>
      </p:pic>
      <p:cxnSp>
        <p:nvCxnSpPr>
          <p:cNvPr id="10" name="Straight Arrow Connector 9"/>
          <p:cNvCxnSpPr>
            <a:stCxn id="4" idx="3"/>
            <a:endCxn id="1026" idx="1"/>
          </p:cNvCxnSpPr>
          <p:nvPr/>
        </p:nvCxnSpPr>
        <p:spPr>
          <a:xfrm>
            <a:off x="1752600" y="5181600"/>
            <a:ext cx="914400"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248400" y="5181600"/>
            <a:ext cx="914400" cy="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00200" y="4876800"/>
            <a:ext cx="1129348" cy="307777"/>
          </a:xfrm>
          <a:prstGeom prst="rect">
            <a:avLst/>
          </a:prstGeom>
          <a:noFill/>
        </p:spPr>
        <p:txBody>
          <a:bodyPr wrap="none" rtlCol="0">
            <a:spAutoFit/>
          </a:bodyPr>
          <a:lstStyle/>
          <a:p>
            <a:r>
              <a:rPr lang="en-US" sz="1400" b="1" dirty="0" smtClean="0"/>
              <a:t>Understands</a:t>
            </a:r>
            <a:endParaRPr lang="en-US" sz="1400" b="1" dirty="0"/>
          </a:p>
        </p:txBody>
      </p:sp>
      <p:sp>
        <p:nvSpPr>
          <p:cNvPr id="46" name="TextBox 45"/>
          <p:cNvSpPr txBox="1"/>
          <p:nvPr/>
        </p:nvSpPr>
        <p:spPr>
          <a:xfrm>
            <a:off x="6172200" y="4876800"/>
            <a:ext cx="1129348" cy="307777"/>
          </a:xfrm>
          <a:prstGeom prst="rect">
            <a:avLst/>
          </a:prstGeom>
          <a:noFill/>
        </p:spPr>
        <p:txBody>
          <a:bodyPr wrap="none" rtlCol="0">
            <a:spAutoFit/>
          </a:bodyPr>
          <a:lstStyle/>
          <a:p>
            <a:r>
              <a:rPr lang="en-US" sz="1400" b="1" dirty="0" smtClean="0"/>
              <a:t>Understands</a:t>
            </a:r>
            <a:endParaRPr lang="en-US" sz="1400" b="1" dirty="0"/>
          </a:p>
        </p:txBody>
      </p:sp>
      <p:sp>
        <p:nvSpPr>
          <p:cNvPr id="52" name="TextBox 51"/>
          <p:cNvSpPr txBox="1"/>
          <p:nvPr/>
        </p:nvSpPr>
        <p:spPr>
          <a:xfrm>
            <a:off x="3505200" y="3962400"/>
            <a:ext cx="2362200" cy="307777"/>
          </a:xfrm>
          <a:prstGeom prst="rect">
            <a:avLst/>
          </a:prstGeom>
          <a:noFill/>
        </p:spPr>
        <p:txBody>
          <a:bodyPr wrap="square" rtlCol="0">
            <a:spAutoFit/>
          </a:bodyPr>
          <a:lstStyle/>
          <a:p>
            <a:r>
              <a:rPr lang="en-US" sz="1400" b="1" dirty="0" smtClean="0"/>
              <a:t>Semantic Schema (ontology)</a:t>
            </a:r>
            <a:endParaRPr lang="en-US" sz="1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5" descr="C:\Documents and Settings\dnewman\My Documents\Enterprise Architecture\Projects\Semantic Technology\EDM and Bank Regulatory Reform\OTC Contract POC\Presentations\2011\semweb_logo.jpg"/>
          <p:cNvPicPr>
            <a:picLocks noChangeAspect="1" noChangeArrowheads="1"/>
          </p:cNvPicPr>
          <p:nvPr/>
        </p:nvPicPr>
        <p:blipFill>
          <a:blip r:embed="rId3" cstate="print"/>
          <a:srcRect/>
          <a:stretch>
            <a:fillRect/>
          </a:stretch>
        </p:blipFill>
        <p:spPr bwMode="auto">
          <a:xfrm>
            <a:off x="6248400" y="1371600"/>
            <a:ext cx="2002464" cy="1904999"/>
          </a:xfrm>
          <a:prstGeom prst="rect">
            <a:avLst/>
          </a:prstGeom>
          <a:noFill/>
        </p:spPr>
      </p:pic>
      <p:sp>
        <p:nvSpPr>
          <p:cNvPr id="16387" name="Rectangle 2"/>
          <p:cNvSpPr>
            <a:spLocks noGrp="1" noChangeArrowheads="1"/>
          </p:cNvSpPr>
          <p:nvPr>
            <p:ph type="title"/>
          </p:nvPr>
        </p:nvSpPr>
        <p:spPr>
          <a:xfrm>
            <a:off x="0" y="0"/>
            <a:ext cx="9143999" cy="1219200"/>
          </a:xfrm>
        </p:spPr>
        <p:txBody>
          <a:bodyPr>
            <a:normAutofit/>
          </a:bodyPr>
          <a:lstStyle/>
          <a:p>
            <a:pPr eaLnBrk="1" hangingPunct="1"/>
            <a:r>
              <a:rPr lang="en-US" dirty="0" smtClean="0"/>
              <a:t>Semantic Technology Basics</a:t>
            </a:r>
          </a:p>
        </p:txBody>
      </p:sp>
      <p:sp>
        <p:nvSpPr>
          <p:cNvPr id="16388" name="Rectangle 3"/>
          <p:cNvSpPr>
            <a:spLocks noGrp="1" noChangeArrowheads="1"/>
          </p:cNvSpPr>
          <p:nvPr>
            <p:ph type="body" idx="1"/>
          </p:nvPr>
        </p:nvSpPr>
        <p:spPr>
          <a:xfrm>
            <a:off x="0" y="1371600"/>
            <a:ext cx="5105400" cy="5486400"/>
          </a:xfrm>
        </p:spPr>
        <p:txBody>
          <a:bodyPr>
            <a:normAutofit/>
          </a:bodyPr>
          <a:lstStyle/>
          <a:p>
            <a:pPr eaLnBrk="1" hangingPunct="1"/>
            <a:r>
              <a:rPr lang="en-US" sz="2800" dirty="0" smtClean="0"/>
              <a:t>Describes </a:t>
            </a:r>
            <a:r>
              <a:rPr lang="en-US" sz="2800" i="1" u="sng" dirty="0" smtClean="0"/>
              <a:t>concepts</a:t>
            </a:r>
            <a:r>
              <a:rPr lang="en-US" sz="2800" dirty="0" smtClean="0"/>
              <a:t> in terms of:</a:t>
            </a:r>
          </a:p>
          <a:p>
            <a:pPr lvl="1" eaLnBrk="1" hangingPunct="1"/>
            <a:r>
              <a:rPr lang="en-US" sz="2400" u="sng" dirty="0" smtClean="0"/>
              <a:t>Classes</a:t>
            </a:r>
            <a:r>
              <a:rPr lang="en-US" sz="2400" dirty="0" smtClean="0">
                <a:solidFill>
                  <a:srgbClr val="3968B5"/>
                </a:solidFill>
              </a:rPr>
              <a:t> (Entities, Unary predicates)</a:t>
            </a:r>
          </a:p>
          <a:p>
            <a:pPr lvl="1" eaLnBrk="1" hangingPunct="1"/>
            <a:r>
              <a:rPr lang="en-US" sz="2400" u="sng" dirty="0" smtClean="0"/>
              <a:t>Relationships</a:t>
            </a:r>
            <a:r>
              <a:rPr lang="en-US" sz="2400" dirty="0" smtClean="0">
                <a:solidFill>
                  <a:srgbClr val="3968B5"/>
                </a:solidFill>
              </a:rPr>
              <a:t> (Properties, Binary predicates)</a:t>
            </a:r>
          </a:p>
          <a:p>
            <a:pPr lvl="1" eaLnBrk="1" hangingPunct="1"/>
            <a:r>
              <a:rPr lang="en-US" sz="2400" u="sng" dirty="0" smtClean="0"/>
              <a:t>Individuals</a:t>
            </a:r>
            <a:r>
              <a:rPr lang="en-US" sz="2400" dirty="0" smtClean="0">
                <a:solidFill>
                  <a:srgbClr val="3968B5"/>
                </a:solidFill>
              </a:rPr>
              <a:t> (instances)</a:t>
            </a:r>
          </a:p>
          <a:p>
            <a:pPr eaLnBrk="1" hangingPunct="1"/>
            <a:r>
              <a:rPr lang="en-US" sz="2800" dirty="0" smtClean="0"/>
              <a:t>Makes </a:t>
            </a:r>
            <a:r>
              <a:rPr lang="en-US" sz="2800" i="1" u="sng" dirty="0" smtClean="0"/>
              <a:t>inferencing</a:t>
            </a:r>
            <a:r>
              <a:rPr lang="en-US" sz="2800" dirty="0" smtClean="0"/>
              <a:t> possible</a:t>
            </a:r>
          </a:p>
          <a:p>
            <a:pPr lvl="1" eaLnBrk="1" hangingPunct="1"/>
            <a:r>
              <a:rPr lang="en-US" sz="2400" dirty="0" smtClean="0">
                <a:solidFill>
                  <a:srgbClr val="3968B5"/>
                </a:solidFill>
              </a:rPr>
              <a:t>A “</a:t>
            </a:r>
            <a:r>
              <a:rPr lang="en-US" sz="2400" u="sng" dirty="0" smtClean="0"/>
              <a:t>Reasoner</a:t>
            </a:r>
            <a:r>
              <a:rPr lang="en-US" sz="2400" dirty="0" smtClean="0">
                <a:solidFill>
                  <a:srgbClr val="3968B5"/>
                </a:solidFill>
              </a:rPr>
              <a:t>” i</a:t>
            </a:r>
            <a:r>
              <a:rPr lang="en-US" sz="2400" i="1" dirty="0" smtClean="0">
                <a:solidFill>
                  <a:srgbClr val="3968B5"/>
                </a:solidFill>
              </a:rPr>
              <a:t>nfers</a:t>
            </a:r>
            <a:r>
              <a:rPr lang="en-US" sz="2400" dirty="0" smtClean="0">
                <a:solidFill>
                  <a:srgbClr val="3968B5"/>
                </a:solidFill>
              </a:rPr>
              <a:t> new data relationships and classifications after applying semantically defined rules and logical patterns to instances of data</a:t>
            </a:r>
            <a:endParaRPr lang="en-US" sz="2400" dirty="0" smtClean="0"/>
          </a:p>
        </p:txBody>
      </p:sp>
      <p:sp>
        <p:nvSpPr>
          <p:cNvPr id="16389" name="Text Box 5"/>
          <p:cNvSpPr txBox="1">
            <a:spLocks noChangeArrowheads="1"/>
          </p:cNvSpPr>
          <p:nvPr/>
        </p:nvSpPr>
        <p:spPr bwMode="auto">
          <a:xfrm>
            <a:off x="1799167" y="5391150"/>
            <a:ext cx="184731" cy="369332"/>
          </a:xfrm>
          <a:prstGeom prst="rect">
            <a:avLst/>
          </a:prstGeom>
          <a:noFill/>
          <a:ln w="9525">
            <a:noFill/>
            <a:miter lim="800000"/>
            <a:headEnd/>
            <a:tailEnd/>
          </a:ln>
        </p:spPr>
        <p:txBody>
          <a:bodyPr wrap="none">
            <a:spAutoFit/>
          </a:bodyPr>
          <a:lstStyle/>
          <a:p>
            <a:endParaRPr lang="en-US" dirty="0"/>
          </a:p>
        </p:txBody>
      </p:sp>
      <p:sp>
        <p:nvSpPr>
          <p:cNvPr id="16" name="Down Arrow 15"/>
          <p:cNvSpPr/>
          <p:nvPr/>
        </p:nvSpPr>
        <p:spPr bwMode="auto">
          <a:xfrm>
            <a:off x="7162800" y="3276600"/>
            <a:ext cx="217714"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626366"/>
              </a:solidFill>
              <a:effectLst/>
              <a:latin typeface="Verdana" pitchFamily="34" charset="0"/>
              <a:ea typeface="MS PGothic"/>
              <a:cs typeface="MS PGothic"/>
            </a:endParaRPr>
          </a:p>
        </p:txBody>
      </p:sp>
      <p:sp>
        <p:nvSpPr>
          <p:cNvPr id="20" name="Slide Number Placeholder 2"/>
          <p:cNvSpPr txBox="1">
            <a:spLocks/>
          </p:cNvSpPr>
          <p:nvPr/>
        </p:nvSpPr>
        <p:spPr bwMode="auto">
          <a:xfrm>
            <a:off x="8345714" y="6578600"/>
            <a:ext cx="816429"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6D66AA37-BC2E-4359-A05E-517735F525BF}" type="slidenum">
              <a:rPr kumimoji="0" lang="en-US" sz="1100" b="1" i="0" u="none" strike="noStrike" kern="1200" cap="none" spc="0" normalizeH="0" baseline="0" noProof="0" smtClean="0">
                <a:ln>
                  <a:noFill/>
                </a:ln>
                <a:solidFill>
                  <a:srgbClr val="000000"/>
                </a:solidFill>
                <a:effectLst/>
                <a:uLnTx/>
                <a:uFillTx/>
                <a:latin typeface="Verdana" pitchFamily="34" charset="0"/>
                <a:ea typeface="MS PGothic"/>
                <a:cs typeface="MS PGothic"/>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100" b="1" i="0" u="none" strike="noStrike" kern="1200" cap="none" spc="0" normalizeH="0" baseline="0" noProof="0" dirty="0">
              <a:ln>
                <a:noFill/>
              </a:ln>
              <a:solidFill>
                <a:srgbClr val="000000"/>
              </a:solidFill>
              <a:effectLst/>
              <a:uLnTx/>
              <a:uFillTx/>
              <a:latin typeface="Verdana" pitchFamily="34" charset="0"/>
              <a:ea typeface="MS PGothic"/>
              <a:cs typeface="MS PGothic"/>
            </a:endParaRPr>
          </a:p>
        </p:txBody>
      </p:sp>
      <p:grpSp>
        <p:nvGrpSpPr>
          <p:cNvPr id="2" name="Group 25"/>
          <p:cNvGrpSpPr/>
          <p:nvPr/>
        </p:nvGrpSpPr>
        <p:grpSpPr>
          <a:xfrm>
            <a:off x="5638800" y="5715000"/>
            <a:ext cx="3505200" cy="369332"/>
            <a:chOff x="5638800" y="6019800"/>
            <a:chExt cx="3505200" cy="369332"/>
          </a:xfrm>
        </p:grpSpPr>
        <p:sp>
          <p:nvSpPr>
            <p:cNvPr id="22" name="TextBox 21"/>
            <p:cNvSpPr txBox="1"/>
            <p:nvPr/>
          </p:nvSpPr>
          <p:spPr>
            <a:xfrm>
              <a:off x="5638800" y="6019800"/>
              <a:ext cx="713016" cy="369332"/>
            </a:xfrm>
            <a:prstGeom prst="rect">
              <a:avLst/>
            </a:prstGeom>
            <a:noFill/>
          </p:spPr>
          <p:txBody>
            <a:bodyPr wrap="none" rtlCol="0">
              <a:spAutoFit/>
            </a:bodyPr>
            <a:lstStyle/>
            <a:p>
              <a:r>
                <a:rPr lang="en-US" dirty="0" smtClean="0"/>
                <a:t>David</a:t>
              </a:r>
              <a:endParaRPr lang="en-US" dirty="0"/>
            </a:p>
          </p:txBody>
        </p:sp>
        <p:sp>
          <p:nvSpPr>
            <p:cNvPr id="24" name="TextBox 23"/>
            <p:cNvSpPr txBox="1"/>
            <p:nvPr/>
          </p:nvSpPr>
          <p:spPr>
            <a:xfrm>
              <a:off x="6400800" y="6019800"/>
              <a:ext cx="1484830" cy="369332"/>
            </a:xfrm>
            <a:prstGeom prst="rect">
              <a:avLst/>
            </a:prstGeom>
            <a:noFill/>
          </p:spPr>
          <p:txBody>
            <a:bodyPr wrap="none" rtlCol="0">
              <a:spAutoFit/>
            </a:bodyPr>
            <a:lstStyle/>
            <a:p>
              <a:r>
                <a:rPr lang="en-US" dirty="0" smtClean="0"/>
                <a:t>isEmployedBy</a:t>
              </a:r>
              <a:endParaRPr lang="en-US" dirty="0"/>
            </a:p>
          </p:txBody>
        </p:sp>
        <p:sp>
          <p:nvSpPr>
            <p:cNvPr id="25" name="TextBox 24"/>
            <p:cNvSpPr txBox="1"/>
            <p:nvPr/>
          </p:nvSpPr>
          <p:spPr>
            <a:xfrm>
              <a:off x="7772400" y="6019800"/>
              <a:ext cx="1371600" cy="369332"/>
            </a:xfrm>
            <a:prstGeom prst="rect">
              <a:avLst/>
            </a:prstGeom>
            <a:noFill/>
          </p:spPr>
          <p:txBody>
            <a:bodyPr wrap="square" rtlCol="0">
              <a:spAutoFit/>
            </a:bodyPr>
            <a:lstStyle/>
            <a:p>
              <a:r>
                <a:rPr lang="en-US" dirty="0" smtClean="0"/>
                <a:t> Wells Fargo</a:t>
              </a:r>
              <a:endParaRPr lang="en-US" dirty="0"/>
            </a:p>
          </p:txBody>
        </p:sp>
      </p:grpSp>
      <p:grpSp>
        <p:nvGrpSpPr>
          <p:cNvPr id="3" name="Group 40"/>
          <p:cNvGrpSpPr/>
          <p:nvPr/>
        </p:nvGrpSpPr>
        <p:grpSpPr>
          <a:xfrm>
            <a:off x="5334000" y="3886200"/>
            <a:ext cx="3701143" cy="2667000"/>
            <a:chOff x="5334000" y="4114800"/>
            <a:chExt cx="3701143" cy="2438400"/>
          </a:xfrm>
        </p:grpSpPr>
        <p:sp>
          <p:nvSpPr>
            <p:cNvPr id="16395" name="Rectangle 20"/>
            <p:cNvSpPr>
              <a:spLocks noChangeArrowheads="1"/>
            </p:cNvSpPr>
            <p:nvPr/>
          </p:nvSpPr>
          <p:spPr bwMode="auto">
            <a:xfrm>
              <a:off x="5334000" y="4114800"/>
              <a:ext cx="3701143" cy="2438400"/>
            </a:xfrm>
            <a:prstGeom prst="rect">
              <a:avLst/>
            </a:prstGeom>
            <a:noFill/>
            <a:ln w="19050">
              <a:solidFill>
                <a:schemeClr val="tx1"/>
              </a:solidFill>
              <a:miter lim="800000"/>
              <a:headEnd/>
              <a:tailEnd/>
            </a:ln>
          </p:spPr>
          <p:txBody>
            <a:bodyPr wrap="none" anchor="ctr"/>
            <a:lstStyle/>
            <a:p>
              <a:endParaRPr lang="en-US" dirty="0"/>
            </a:p>
          </p:txBody>
        </p:sp>
        <p:sp>
          <p:nvSpPr>
            <p:cNvPr id="1621001" name="Rectangle 9"/>
            <p:cNvSpPr>
              <a:spLocks noChangeArrowheads="1"/>
            </p:cNvSpPr>
            <p:nvPr/>
          </p:nvSpPr>
          <p:spPr bwMode="auto">
            <a:xfrm>
              <a:off x="5638800" y="4724400"/>
              <a:ext cx="1016000" cy="762000"/>
            </a:xfrm>
            <a:prstGeom prst="rect">
              <a:avLst/>
            </a:prstGeom>
            <a:solidFill>
              <a:srgbClr val="CC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b="1" dirty="0">
                  <a:solidFill>
                    <a:srgbClr val="000000"/>
                  </a:solidFill>
                  <a:ea typeface="MS PGothic"/>
                  <a:cs typeface="MS PGothic"/>
                </a:rPr>
                <a:t>Subject</a:t>
              </a:r>
            </a:p>
            <a:p>
              <a:pPr algn="ctr">
                <a:defRPr/>
              </a:pPr>
              <a:r>
                <a:rPr lang="en-US" sz="1400" b="1" i="1" dirty="0" smtClean="0">
                  <a:solidFill>
                    <a:srgbClr val="0000FF"/>
                  </a:solidFill>
                  <a:ea typeface="MS PGothic"/>
                  <a:cs typeface="MS PGothic"/>
                </a:rPr>
                <a:t>&lt;&lt;Class&gt;&gt;</a:t>
              </a:r>
            </a:p>
            <a:p>
              <a:pPr algn="ctr">
                <a:defRPr/>
              </a:pPr>
              <a:r>
                <a:rPr lang="en-US" b="1" i="1" dirty="0" smtClean="0">
                  <a:solidFill>
                    <a:srgbClr val="C00000"/>
                  </a:solidFill>
                  <a:ea typeface="MS PGothic"/>
                  <a:cs typeface="MS PGothic"/>
                </a:rPr>
                <a:t>Person</a:t>
              </a:r>
              <a:endParaRPr lang="en-US" b="1" i="1" dirty="0">
                <a:solidFill>
                  <a:srgbClr val="C00000"/>
                </a:solidFill>
                <a:ea typeface="MS PGothic"/>
                <a:cs typeface="MS PGothic"/>
              </a:endParaRPr>
            </a:p>
          </p:txBody>
        </p:sp>
        <p:sp>
          <p:nvSpPr>
            <p:cNvPr id="1621002" name="Rectangle 10"/>
            <p:cNvSpPr>
              <a:spLocks noChangeArrowheads="1"/>
            </p:cNvSpPr>
            <p:nvPr/>
          </p:nvSpPr>
          <p:spPr bwMode="auto">
            <a:xfrm>
              <a:off x="6654800" y="4724400"/>
              <a:ext cx="1088571" cy="762000"/>
            </a:xfrm>
            <a:prstGeom prst="rect">
              <a:avLst/>
            </a:prstGeom>
            <a:solidFill>
              <a:srgbClr val="FFE1C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b="1" i="1" dirty="0" smtClean="0">
                  <a:solidFill>
                    <a:srgbClr val="000000"/>
                  </a:solidFill>
                  <a:ea typeface="MS PGothic"/>
                  <a:cs typeface="MS PGothic"/>
                </a:rPr>
                <a:t> </a:t>
              </a:r>
            </a:p>
            <a:p>
              <a:pPr algn="ctr">
                <a:defRPr/>
              </a:pPr>
              <a:endParaRPr lang="en-US" sz="1100" b="1" i="1" dirty="0" smtClean="0">
                <a:solidFill>
                  <a:srgbClr val="000000"/>
                </a:solidFill>
                <a:ea typeface="MS PGothic"/>
                <a:cs typeface="MS PGothic"/>
              </a:endParaRPr>
            </a:p>
            <a:p>
              <a:pPr algn="ctr">
                <a:defRPr/>
              </a:pPr>
              <a:r>
                <a:rPr lang="en-US" b="1" dirty="0" smtClean="0">
                  <a:solidFill>
                    <a:srgbClr val="000000"/>
                  </a:solidFill>
                  <a:ea typeface="MS PGothic"/>
                  <a:cs typeface="MS PGothic"/>
                </a:rPr>
                <a:t>Predicate </a:t>
              </a:r>
              <a:endParaRPr lang="en-US" b="1" dirty="0">
                <a:solidFill>
                  <a:srgbClr val="000000"/>
                </a:solidFill>
                <a:ea typeface="MS PGothic"/>
                <a:cs typeface="MS PGothic"/>
              </a:endParaRPr>
            </a:p>
            <a:p>
              <a:pPr algn="ctr">
                <a:defRPr/>
              </a:pPr>
              <a:r>
                <a:rPr lang="en-US" sz="1400" b="1" i="1" dirty="0" smtClean="0">
                  <a:solidFill>
                    <a:srgbClr val="0000FF"/>
                  </a:solidFill>
                  <a:ea typeface="MS PGothic"/>
                  <a:cs typeface="MS PGothic"/>
                </a:rPr>
                <a:t>&lt;&lt;Property&gt;&gt;</a:t>
              </a:r>
            </a:p>
            <a:p>
              <a:pPr lvl="0" algn="ctr">
                <a:defRPr/>
              </a:pPr>
              <a:r>
                <a:rPr lang="en-US" b="1" i="1" dirty="0" smtClean="0">
                  <a:solidFill>
                    <a:srgbClr val="C00000"/>
                  </a:solidFill>
                  <a:ea typeface="MS PGothic"/>
                  <a:cs typeface="MS PGothic"/>
                </a:rPr>
                <a:t>workFor</a:t>
              </a:r>
            </a:p>
            <a:p>
              <a:pPr algn="ctr">
                <a:defRPr/>
              </a:pPr>
              <a:endParaRPr lang="en-US" sz="1400" b="1" i="1" dirty="0" smtClean="0">
                <a:solidFill>
                  <a:srgbClr val="0000FF"/>
                </a:solidFill>
                <a:ea typeface="MS PGothic"/>
                <a:cs typeface="MS PGothic"/>
              </a:endParaRPr>
            </a:p>
            <a:p>
              <a:pPr algn="ctr">
                <a:defRPr/>
              </a:pPr>
              <a:endParaRPr lang="en-US" sz="1400" b="1" i="1" dirty="0">
                <a:solidFill>
                  <a:srgbClr val="0000FF"/>
                </a:solidFill>
                <a:ea typeface="MS PGothic"/>
                <a:cs typeface="MS PGothic"/>
              </a:endParaRPr>
            </a:p>
          </p:txBody>
        </p:sp>
        <p:sp>
          <p:nvSpPr>
            <p:cNvPr id="1621003" name="Rectangle 11"/>
            <p:cNvSpPr>
              <a:spLocks noChangeArrowheads="1"/>
            </p:cNvSpPr>
            <p:nvPr/>
          </p:nvSpPr>
          <p:spPr bwMode="auto">
            <a:xfrm>
              <a:off x="7743372" y="4724400"/>
              <a:ext cx="1016000" cy="7620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b="1" dirty="0">
                  <a:solidFill>
                    <a:srgbClr val="000000"/>
                  </a:solidFill>
                  <a:ea typeface="MS PGothic"/>
                  <a:cs typeface="MS PGothic"/>
                </a:rPr>
                <a:t>Object</a:t>
              </a:r>
            </a:p>
            <a:p>
              <a:pPr algn="ctr">
                <a:defRPr/>
              </a:pPr>
              <a:r>
                <a:rPr lang="en-US" sz="1400" b="1" i="1" dirty="0" smtClean="0">
                  <a:solidFill>
                    <a:srgbClr val="0000FF"/>
                  </a:solidFill>
                  <a:ea typeface="MS PGothic"/>
                  <a:cs typeface="MS PGothic"/>
                </a:rPr>
                <a:t>&lt;&lt;Class&gt;&gt;</a:t>
              </a:r>
            </a:p>
            <a:p>
              <a:pPr algn="ctr">
                <a:defRPr/>
              </a:pPr>
              <a:r>
                <a:rPr lang="en-US" b="1" i="1" dirty="0" smtClean="0">
                  <a:solidFill>
                    <a:srgbClr val="C00000"/>
                  </a:solidFill>
                  <a:ea typeface="MS PGothic"/>
                  <a:cs typeface="MS PGothic"/>
                </a:rPr>
                <a:t>Company</a:t>
              </a:r>
              <a:endParaRPr lang="en-US" b="1" i="1" dirty="0">
                <a:solidFill>
                  <a:srgbClr val="C00000"/>
                </a:solidFill>
                <a:ea typeface="MS PGothic"/>
                <a:cs typeface="MS PGothic"/>
              </a:endParaRPr>
            </a:p>
          </p:txBody>
        </p:sp>
        <p:sp>
          <p:nvSpPr>
            <p:cNvPr id="16400" name="Text Box 23"/>
            <p:cNvSpPr txBox="1">
              <a:spLocks noChangeArrowheads="1"/>
            </p:cNvSpPr>
            <p:nvPr/>
          </p:nvSpPr>
          <p:spPr bwMode="auto">
            <a:xfrm>
              <a:off x="5409595" y="4114800"/>
              <a:ext cx="3571119" cy="641350"/>
            </a:xfrm>
            <a:prstGeom prst="rect">
              <a:avLst/>
            </a:prstGeom>
            <a:noFill/>
            <a:ln w="9525">
              <a:noFill/>
              <a:miter lim="800000"/>
              <a:headEnd/>
              <a:tailEnd/>
            </a:ln>
          </p:spPr>
          <p:txBody>
            <a:bodyPr>
              <a:spAutoFit/>
            </a:bodyPr>
            <a:lstStyle/>
            <a:p>
              <a:pPr algn="ctr"/>
              <a:r>
                <a:rPr lang="en-US" sz="1800" i="1" dirty="0">
                  <a:solidFill>
                    <a:schemeClr val="tx2"/>
                  </a:solidFill>
                </a:rPr>
                <a:t>Aligns linguistically with how</a:t>
              </a:r>
            </a:p>
            <a:p>
              <a:pPr algn="ctr"/>
              <a:r>
                <a:rPr lang="en-US" sz="1800" i="1" dirty="0">
                  <a:solidFill>
                    <a:schemeClr val="tx2"/>
                  </a:solidFill>
                </a:rPr>
                <a:t> we think and </a:t>
              </a:r>
              <a:r>
                <a:rPr lang="en-US" sz="1800" i="1" dirty="0" smtClean="0">
                  <a:solidFill>
                    <a:schemeClr val="tx2"/>
                  </a:solidFill>
                </a:rPr>
                <a:t>speak!</a:t>
              </a:r>
              <a:endParaRPr lang="en-US" sz="1800" i="1" dirty="0">
                <a:solidFill>
                  <a:schemeClr val="tx2"/>
                </a:solidFill>
              </a:endParaRPr>
            </a:p>
          </p:txBody>
        </p:sp>
        <p:sp>
          <p:nvSpPr>
            <p:cNvPr id="32" name="TextBox 31"/>
            <p:cNvSpPr txBox="1"/>
            <p:nvPr/>
          </p:nvSpPr>
          <p:spPr>
            <a:xfrm>
              <a:off x="6629400" y="6172200"/>
              <a:ext cx="971613" cy="369332"/>
            </a:xfrm>
            <a:prstGeom prst="rect">
              <a:avLst/>
            </a:prstGeom>
            <a:noFill/>
          </p:spPr>
          <p:txBody>
            <a:bodyPr wrap="square" rtlCol="0">
              <a:spAutoFit/>
            </a:bodyPr>
            <a:lstStyle/>
            <a:p>
              <a:r>
                <a:rPr lang="en-US" dirty="0" smtClean="0"/>
                <a:t>employs</a:t>
              </a:r>
              <a:endParaRPr lang="en-US" dirty="0"/>
            </a:p>
          </p:txBody>
        </p:sp>
        <p:cxnSp>
          <p:nvCxnSpPr>
            <p:cNvPr id="34" name="Straight Arrow Connector 33"/>
            <p:cNvCxnSpPr>
              <a:stCxn id="25" idx="2"/>
              <a:endCxn id="32" idx="3"/>
            </p:cNvCxnSpPr>
            <p:nvPr/>
          </p:nvCxnSpPr>
          <p:spPr>
            <a:xfrm rot="5400000">
              <a:off x="7893340" y="5792006"/>
              <a:ext cx="272534" cy="857187"/>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1"/>
              <a:endCxn id="22" idx="2"/>
            </p:cNvCxnSpPr>
            <p:nvPr/>
          </p:nvCxnSpPr>
          <p:spPr>
            <a:xfrm rot="10800000">
              <a:off x="5995308" y="6084332"/>
              <a:ext cx="634092" cy="27253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972697" y="6133703"/>
              <a:ext cx="381000" cy="794"/>
            </a:xfrm>
            <a:prstGeom prst="straightConnector1">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858000" y="6019800"/>
              <a:ext cx="642484" cy="276999"/>
            </a:xfrm>
            <a:prstGeom prst="rect">
              <a:avLst/>
            </a:prstGeom>
            <a:noFill/>
          </p:spPr>
          <p:txBody>
            <a:bodyPr wrap="square" rtlCol="0">
              <a:spAutoFit/>
            </a:bodyPr>
            <a:lstStyle/>
            <a:p>
              <a:r>
                <a:rPr lang="en-US" sz="1200" b="1" dirty="0" smtClean="0">
                  <a:solidFill>
                    <a:srgbClr val="FF0000"/>
                  </a:solidFill>
                </a:rPr>
                <a:t>inverse</a:t>
              </a:r>
              <a:endParaRPr lang="en-US" sz="1200" b="1" dirty="0">
                <a:solidFill>
                  <a:srgbClr val="FF0000"/>
                </a:solidFill>
              </a:endParaRPr>
            </a:p>
          </p:txBody>
        </p:sp>
        <p:sp>
          <p:nvSpPr>
            <p:cNvPr id="27" name="TextBox 26"/>
            <p:cNvSpPr txBox="1"/>
            <p:nvPr/>
          </p:nvSpPr>
          <p:spPr>
            <a:xfrm>
              <a:off x="6629400" y="5562600"/>
              <a:ext cx="1143000" cy="276999"/>
            </a:xfrm>
            <a:prstGeom prst="rect">
              <a:avLst/>
            </a:prstGeom>
            <a:noFill/>
          </p:spPr>
          <p:txBody>
            <a:bodyPr wrap="square" rtlCol="0">
              <a:spAutoFit/>
            </a:bodyPr>
            <a:lstStyle/>
            <a:p>
              <a:r>
                <a:rPr lang="en-US" sz="1200" b="1" dirty="0" smtClean="0">
                  <a:solidFill>
                    <a:srgbClr val="FF0000"/>
                  </a:solidFill>
                </a:rPr>
                <a:t>subPropertyOf</a:t>
              </a:r>
              <a:endParaRPr lang="en-US" sz="1200" b="1" dirty="0">
                <a:solidFill>
                  <a:srgbClr val="FF0000"/>
                </a:solidFill>
              </a:endParaRPr>
            </a:p>
          </p:txBody>
        </p:sp>
        <p:cxnSp>
          <p:nvCxnSpPr>
            <p:cNvPr id="29" name="Straight Arrow Connector 28"/>
            <p:cNvCxnSpPr/>
            <p:nvPr/>
          </p:nvCxnSpPr>
          <p:spPr>
            <a:xfrm flipV="1">
              <a:off x="7162800" y="5486400"/>
              <a:ext cx="0" cy="304800"/>
            </a:xfrm>
            <a:prstGeom prst="straightConnector1">
              <a:avLst/>
            </a:prstGeom>
            <a:ln w="28575">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62600" y="5562600"/>
              <a:ext cx="990600" cy="276999"/>
            </a:xfrm>
            <a:prstGeom prst="rect">
              <a:avLst/>
            </a:prstGeom>
            <a:noFill/>
          </p:spPr>
          <p:txBody>
            <a:bodyPr wrap="square" rtlCol="0">
              <a:spAutoFit/>
            </a:bodyPr>
            <a:lstStyle/>
            <a:p>
              <a:r>
                <a:rPr lang="en-US" sz="1200" b="1" dirty="0" smtClean="0">
                  <a:solidFill>
                    <a:srgbClr val="FF0000"/>
                  </a:solidFill>
                </a:rPr>
                <a:t>     type</a:t>
              </a:r>
              <a:endParaRPr lang="en-US" sz="1200" b="1" dirty="0">
                <a:solidFill>
                  <a:srgbClr val="FF0000"/>
                </a:solidFill>
              </a:endParaRPr>
            </a:p>
          </p:txBody>
        </p:sp>
        <p:cxnSp>
          <p:nvCxnSpPr>
            <p:cNvPr id="31" name="Straight Arrow Connector 30"/>
            <p:cNvCxnSpPr/>
            <p:nvPr/>
          </p:nvCxnSpPr>
          <p:spPr>
            <a:xfrm flipV="1">
              <a:off x="5943600" y="5486400"/>
              <a:ext cx="0" cy="304800"/>
            </a:xfrm>
            <a:prstGeom prst="straightConnector1">
              <a:avLst/>
            </a:prstGeom>
            <a:ln w="28575">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848600" y="5562600"/>
              <a:ext cx="990600" cy="276999"/>
            </a:xfrm>
            <a:prstGeom prst="rect">
              <a:avLst/>
            </a:prstGeom>
            <a:noFill/>
          </p:spPr>
          <p:txBody>
            <a:bodyPr wrap="square" rtlCol="0">
              <a:spAutoFit/>
            </a:bodyPr>
            <a:lstStyle/>
            <a:p>
              <a:r>
                <a:rPr lang="en-US" sz="1200" b="1" dirty="0" smtClean="0">
                  <a:solidFill>
                    <a:srgbClr val="FF0000"/>
                  </a:solidFill>
                </a:rPr>
                <a:t>     type</a:t>
              </a:r>
              <a:endParaRPr lang="en-US" sz="1200" b="1" dirty="0">
                <a:solidFill>
                  <a:srgbClr val="FF0000"/>
                </a:solidFill>
              </a:endParaRPr>
            </a:p>
          </p:txBody>
        </p:sp>
        <p:cxnSp>
          <p:nvCxnSpPr>
            <p:cNvPr id="35" name="Straight Arrow Connector 34"/>
            <p:cNvCxnSpPr/>
            <p:nvPr/>
          </p:nvCxnSpPr>
          <p:spPr>
            <a:xfrm flipV="1">
              <a:off x="8229600" y="5486400"/>
              <a:ext cx="0" cy="304800"/>
            </a:xfrm>
            <a:prstGeom prst="straightConnector1">
              <a:avLst/>
            </a:prstGeom>
            <a:ln w="28575">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8" name="Date Placeholder 3"/>
          <p:cNvSpPr>
            <a:spLocks noGrp="1"/>
          </p:cNvSpPr>
          <p:nvPr>
            <p:ph type="dt" sz="half" idx="10"/>
          </p:nvPr>
        </p:nvSpPr>
        <p:spPr>
          <a:xfrm>
            <a:off x="0" y="6492875"/>
            <a:ext cx="1066800" cy="365125"/>
          </a:xfrm>
        </p:spPr>
        <p:txBody>
          <a:bodyPr/>
          <a:lstStyle/>
          <a:p>
            <a:r>
              <a:rPr lang="en-US" dirty="0" smtClean="0"/>
              <a:t>1/30/2012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Semantic Intelligence </a:t>
            </a:r>
            <a:r>
              <a:rPr lang="en-US" dirty="0" smtClean="0"/>
              <a:t>Utilizes Underlying </a:t>
            </a:r>
            <a:r>
              <a:rPr lang="en-US" dirty="0" smtClean="0"/>
              <a:t>Machine Based Logical Patterns</a:t>
            </a:r>
            <a:endParaRPr lang="en-US" dirty="0"/>
          </a:p>
        </p:txBody>
      </p:sp>
      <p:sp>
        <p:nvSpPr>
          <p:cNvPr id="4" name="Date Placeholder 3"/>
          <p:cNvSpPr>
            <a:spLocks noGrp="1"/>
          </p:cNvSpPr>
          <p:nvPr>
            <p:ph type="dt" sz="half" idx="10"/>
          </p:nvPr>
        </p:nvSpPr>
        <p:spPr>
          <a:xfrm>
            <a:off x="0" y="6492875"/>
            <a:ext cx="1066800" cy="365125"/>
          </a:xfrm>
        </p:spPr>
        <p:txBody>
          <a:bodyPr/>
          <a:lstStyle/>
          <a:p>
            <a:r>
              <a:rPr lang="en-US" dirty="0" smtClean="0"/>
              <a:t>1/30/2012</a:t>
            </a:r>
            <a:endParaRPr lang="en-US" dirty="0"/>
          </a:p>
        </p:txBody>
      </p:sp>
      <p:sp>
        <p:nvSpPr>
          <p:cNvPr id="5" name="Slide Number Placeholder 4"/>
          <p:cNvSpPr>
            <a:spLocks noGrp="1"/>
          </p:cNvSpPr>
          <p:nvPr>
            <p:ph type="sldNum" sz="quarter" idx="11"/>
          </p:nvPr>
        </p:nvSpPr>
        <p:spPr>
          <a:xfrm>
            <a:off x="8534400" y="6492875"/>
            <a:ext cx="457200" cy="365125"/>
          </a:xfrm>
        </p:spPr>
        <p:txBody>
          <a:bodyPr/>
          <a:lstStyle/>
          <a:p>
            <a:fld id="{B6F15528-21DE-4FAA-801E-634DDDAF4B2B}" type="slidenum">
              <a:rPr lang="en-US" smtClean="0"/>
              <a:pPr/>
              <a:t>13</a:t>
            </a:fld>
            <a:endParaRPr lang="en-US" dirty="0"/>
          </a:p>
        </p:txBody>
      </p:sp>
      <p:grpSp>
        <p:nvGrpSpPr>
          <p:cNvPr id="3" name="Group 95"/>
          <p:cNvGrpSpPr/>
          <p:nvPr/>
        </p:nvGrpSpPr>
        <p:grpSpPr>
          <a:xfrm>
            <a:off x="990600" y="3962400"/>
            <a:ext cx="7924800" cy="1604067"/>
            <a:chOff x="609600" y="2514600"/>
            <a:chExt cx="7924800" cy="1604067"/>
          </a:xfrm>
        </p:grpSpPr>
        <p:grpSp>
          <p:nvGrpSpPr>
            <p:cNvPr id="9" name="Group 73"/>
            <p:cNvGrpSpPr/>
            <p:nvPr/>
          </p:nvGrpSpPr>
          <p:grpSpPr>
            <a:xfrm>
              <a:off x="609600" y="2895600"/>
              <a:ext cx="7924800" cy="1223067"/>
              <a:chOff x="609600" y="2895600"/>
              <a:chExt cx="7924800" cy="1223067"/>
            </a:xfrm>
          </p:grpSpPr>
          <p:pic>
            <p:nvPicPr>
              <p:cNvPr id="3075" name="Picture 3" descr="C:\Documents and Settings\dnewman\My Documents\Enterprise Architecture\Projects\Semantic Technology\Presentations\General Overview\2012\Match.jpg"/>
              <p:cNvPicPr>
                <a:picLocks noChangeAspect="1" noChangeArrowheads="1"/>
              </p:cNvPicPr>
              <p:nvPr/>
            </p:nvPicPr>
            <p:blipFill>
              <a:blip r:embed="rId2" cstate="print"/>
              <a:srcRect/>
              <a:stretch>
                <a:fillRect/>
              </a:stretch>
            </p:blipFill>
            <p:spPr bwMode="auto">
              <a:xfrm>
                <a:off x="2362200" y="3352800"/>
                <a:ext cx="1447800" cy="753718"/>
              </a:xfrm>
              <a:prstGeom prst="rect">
                <a:avLst/>
              </a:prstGeom>
              <a:noFill/>
            </p:spPr>
          </p:pic>
          <p:pic>
            <p:nvPicPr>
              <p:cNvPr id="3076" name="Picture 4" descr="C:\Documents and Settings\dnewman\My Documents\Enterprise Architecture\Projects\Semantic Technology\Presentations\General Overview\2012\campfire.jpg"/>
              <p:cNvPicPr>
                <a:picLocks noChangeAspect="1" noChangeArrowheads="1"/>
              </p:cNvPicPr>
              <p:nvPr/>
            </p:nvPicPr>
            <p:blipFill>
              <a:blip r:embed="rId3" cstate="print"/>
              <a:srcRect/>
              <a:stretch>
                <a:fillRect/>
              </a:stretch>
            </p:blipFill>
            <p:spPr bwMode="auto">
              <a:xfrm>
                <a:off x="4724400" y="3352800"/>
                <a:ext cx="1447800" cy="762000"/>
              </a:xfrm>
              <a:prstGeom prst="rect">
                <a:avLst/>
              </a:prstGeom>
              <a:noFill/>
            </p:spPr>
          </p:pic>
          <p:pic>
            <p:nvPicPr>
              <p:cNvPr id="3079" name="Picture 7" descr="C:\Documents and Settings\dnewman\My Documents\Enterprise Architecture\Projects\Semantic Technology\Presentations\General Overview\2012\forest fire.jpg"/>
              <p:cNvPicPr>
                <a:picLocks noChangeAspect="1" noChangeArrowheads="1"/>
              </p:cNvPicPr>
              <p:nvPr/>
            </p:nvPicPr>
            <p:blipFill>
              <a:blip r:embed="rId4" cstate="print"/>
              <a:srcRect/>
              <a:stretch>
                <a:fillRect/>
              </a:stretch>
            </p:blipFill>
            <p:spPr bwMode="auto">
              <a:xfrm>
                <a:off x="7086600" y="3352800"/>
                <a:ext cx="1447800" cy="765867"/>
              </a:xfrm>
              <a:prstGeom prst="rect">
                <a:avLst/>
              </a:prstGeom>
              <a:noFill/>
            </p:spPr>
          </p:pic>
          <p:cxnSp>
            <p:nvCxnSpPr>
              <p:cNvPr id="60" name="Straight Arrow Connector 59"/>
              <p:cNvCxnSpPr>
                <a:endCxn id="3076" idx="1"/>
              </p:cNvCxnSpPr>
              <p:nvPr/>
            </p:nvCxnSpPr>
            <p:spPr>
              <a:xfrm>
                <a:off x="3810000" y="3733800"/>
                <a:ext cx="914400" cy="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172200" y="3733800"/>
                <a:ext cx="914400" cy="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066800" y="2895600"/>
                <a:ext cx="0" cy="38100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7848600" y="2895600"/>
                <a:ext cx="0" cy="457200"/>
              </a:xfrm>
              <a:prstGeom prst="line">
                <a:avLst/>
              </a:prstGeom>
              <a:ln w="38100">
                <a:solidFill>
                  <a:schemeClr val="accent6">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066800" y="2895600"/>
                <a:ext cx="67818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447800" y="3733800"/>
                <a:ext cx="914400" cy="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081" name="Picture 9" descr="C:\Documents and Settings\dnewman\My Documents\Enterprise Architecture\Projects\Semantic Technology\Presentations\General Overview\2012\Homer Simpson Fire.jpg"/>
              <p:cNvPicPr>
                <a:picLocks noChangeAspect="1" noChangeArrowheads="1"/>
              </p:cNvPicPr>
              <p:nvPr/>
            </p:nvPicPr>
            <p:blipFill>
              <a:blip r:embed="rId5" cstate="print"/>
              <a:srcRect/>
              <a:stretch>
                <a:fillRect/>
              </a:stretch>
            </p:blipFill>
            <p:spPr bwMode="auto">
              <a:xfrm>
                <a:off x="609600" y="3276600"/>
                <a:ext cx="990600" cy="838200"/>
              </a:xfrm>
              <a:prstGeom prst="rect">
                <a:avLst/>
              </a:prstGeom>
              <a:noFill/>
            </p:spPr>
          </p:pic>
        </p:grpSp>
        <p:sp>
          <p:nvSpPr>
            <p:cNvPr id="75" name="TextBox 74"/>
            <p:cNvSpPr txBox="1"/>
            <p:nvPr/>
          </p:nvSpPr>
          <p:spPr>
            <a:xfrm>
              <a:off x="2819400" y="2514600"/>
              <a:ext cx="3720442" cy="369332"/>
            </a:xfrm>
            <a:prstGeom prst="rect">
              <a:avLst/>
            </a:prstGeom>
            <a:noFill/>
          </p:spPr>
          <p:txBody>
            <a:bodyPr wrap="none" rtlCol="0">
              <a:spAutoFit/>
            </a:bodyPr>
            <a:lstStyle/>
            <a:p>
              <a:r>
                <a:rPr lang="en-US" b="1" i="1" dirty="0" smtClean="0"/>
                <a:t>Inference: Humans cause Forest Fires</a:t>
              </a:r>
              <a:endParaRPr lang="en-US" b="1" i="1" dirty="0"/>
            </a:p>
          </p:txBody>
        </p:sp>
      </p:grpSp>
      <p:grpSp>
        <p:nvGrpSpPr>
          <p:cNvPr id="11" name="Group 94"/>
          <p:cNvGrpSpPr/>
          <p:nvPr/>
        </p:nvGrpSpPr>
        <p:grpSpPr>
          <a:xfrm>
            <a:off x="1219200" y="1905000"/>
            <a:ext cx="7301248" cy="1767839"/>
            <a:chOff x="914400" y="1298418"/>
            <a:chExt cx="6996448" cy="1155222"/>
          </a:xfrm>
        </p:grpSpPr>
        <p:grpSp>
          <p:nvGrpSpPr>
            <p:cNvPr id="13" name="Group 90"/>
            <p:cNvGrpSpPr/>
            <p:nvPr/>
          </p:nvGrpSpPr>
          <p:grpSpPr>
            <a:xfrm>
              <a:off x="914400" y="1524000"/>
              <a:ext cx="6996448" cy="929640"/>
              <a:chOff x="685800" y="1524000"/>
              <a:chExt cx="6996448" cy="929640"/>
            </a:xfrm>
          </p:grpSpPr>
          <p:sp>
            <p:nvSpPr>
              <p:cNvPr id="6" name="Rectangle 5"/>
              <p:cNvSpPr/>
              <p:nvPr/>
            </p:nvSpPr>
            <p:spPr>
              <a:xfrm>
                <a:off x="685800" y="1905000"/>
                <a:ext cx="824248"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7" name="Rectangle 6"/>
              <p:cNvSpPr/>
              <p:nvPr/>
            </p:nvSpPr>
            <p:spPr>
              <a:xfrm>
                <a:off x="2743200" y="1905000"/>
                <a:ext cx="824248"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8" name="Rectangle 7"/>
              <p:cNvSpPr/>
              <p:nvPr/>
            </p:nvSpPr>
            <p:spPr>
              <a:xfrm>
                <a:off x="4800600" y="1905000"/>
                <a:ext cx="824248"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cxnSp>
            <p:nvCxnSpPr>
              <p:cNvPr id="10" name="Straight Arrow Connector 9"/>
              <p:cNvCxnSpPr>
                <a:stCxn id="6" idx="3"/>
                <a:endCxn id="7" idx="1"/>
              </p:cNvCxnSpPr>
              <p:nvPr/>
            </p:nvCxnSpPr>
            <p:spPr>
              <a:xfrm>
                <a:off x="1510048" y="2179320"/>
                <a:ext cx="123315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3567448" y="2179320"/>
                <a:ext cx="123315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66800" y="1524000"/>
                <a:ext cx="0" cy="3657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239000" y="1524000"/>
                <a:ext cx="0" cy="365760"/>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66800" y="1524000"/>
                <a:ext cx="6172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6858000" y="1905000"/>
                <a:ext cx="824248"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cxnSp>
            <p:nvCxnSpPr>
              <p:cNvPr id="87" name="Straight Arrow Connector 86"/>
              <p:cNvCxnSpPr>
                <a:endCxn id="86" idx="1"/>
              </p:cNvCxnSpPr>
              <p:nvPr/>
            </p:nvCxnSpPr>
            <p:spPr>
              <a:xfrm>
                <a:off x="5624848" y="2179320"/>
                <a:ext cx="123315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3324025" y="1298418"/>
              <a:ext cx="2217530" cy="369332"/>
            </a:xfrm>
            <a:prstGeom prst="rect">
              <a:avLst/>
            </a:prstGeom>
            <a:noFill/>
          </p:spPr>
          <p:txBody>
            <a:bodyPr wrap="none" rtlCol="0">
              <a:spAutoFit/>
            </a:bodyPr>
            <a:lstStyle/>
            <a:p>
              <a:r>
                <a:rPr lang="en-US" b="1" i="1" dirty="0" smtClean="0"/>
                <a:t>Inference: A causes D</a:t>
              </a:r>
              <a:endParaRPr lang="en-US" b="1" i="1" dirty="0"/>
            </a:p>
          </p:txBody>
        </p:sp>
      </p:grpSp>
      <p:sp>
        <p:nvSpPr>
          <p:cNvPr id="97" name="TextBox 96"/>
          <p:cNvSpPr txBox="1"/>
          <p:nvPr/>
        </p:nvSpPr>
        <p:spPr>
          <a:xfrm>
            <a:off x="0" y="1752600"/>
            <a:ext cx="1447800" cy="1938992"/>
          </a:xfrm>
          <a:prstGeom prst="rect">
            <a:avLst/>
          </a:prstGeom>
          <a:noFill/>
        </p:spPr>
        <p:txBody>
          <a:bodyPr wrap="square" rtlCol="0">
            <a:spAutoFit/>
          </a:bodyPr>
          <a:lstStyle/>
          <a:p>
            <a:r>
              <a:rPr lang="en-US" sz="2000" b="1" dirty="0" smtClean="0"/>
              <a:t>Underlying Machine Based Logical</a:t>
            </a:r>
          </a:p>
          <a:p>
            <a:r>
              <a:rPr lang="en-US" sz="2000" b="1" dirty="0" smtClean="0"/>
              <a:t>Pattern (Axiom)</a:t>
            </a:r>
            <a:endParaRPr lang="en-US" sz="2000" b="1" dirty="0"/>
          </a:p>
        </p:txBody>
      </p:sp>
      <p:sp>
        <p:nvSpPr>
          <p:cNvPr id="98" name="TextBox 97"/>
          <p:cNvSpPr txBox="1"/>
          <p:nvPr/>
        </p:nvSpPr>
        <p:spPr>
          <a:xfrm>
            <a:off x="0" y="4953000"/>
            <a:ext cx="1066800" cy="707886"/>
          </a:xfrm>
          <a:prstGeom prst="rect">
            <a:avLst/>
          </a:prstGeom>
          <a:noFill/>
        </p:spPr>
        <p:txBody>
          <a:bodyPr wrap="square" rtlCol="0">
            <a:spAutoFit/>
          </a:bodyPr>
          <a:lstStyle/>
          <a:p>
            <a:r>
              <a:rPr lang="en-US" sz="2000" b="1" dirty="0" smtClean="0"/>
              <a:t>Human Concept</a:t>
            </a:r>
            <a:endParaRPr lang="en-US" sz="2000" b="1" dirty="0"/>
          </a:p>
        </p:txBody>
      </p:sp>
      <p:cxnSp>
        <p:nvCxnSpPr>
          <p:cNvPr id="100" name="Straight Arrow Connector 99"/>
          <p:cNvCxnSpPr/>
          <p:nvPr/>
        </p:nvCxnSpPr>
        <p:spPr>
          <a:xfrm>
            <a:off x="533400" y="3581400"/>
            <a:ext cx="0" cy="1447800"/>
          </a:xfrm>
          <a:prstGeom prst="straightConnector1">
            <a:avLst/>
          </a:prstGeom>
          <a:ln w="38100">
            <a:solidFill>
              <a:schemeClr val="tx2">
                <a:lumMod val="40000"/>
                <a:lumOff val="6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33600" y="2895600"/>
            <a:ext cx="1061381" cy="338554"/>
          </a:xfrm>
          <a:prstGeom prst="rect">
            <a:avLst/>
          </a:prstGeom>
          <a:noFill/>
        </p:spPr>
        <p:txBody>
          <a:bodyPr wrap="none" rtlCol="0">
            <a:spAutoFit/>
          </a:bodyPr>
          <a:lstStyle/>
          <a:p>
            <a:r>
              <a:rPr lang="en-US" sz="1600" dirty="0" smtClean="0">
                <a:solidFill>
                  <a:schemeClr val="bg1">
                    <a:lumMod val="50000"/>
                  </a:schemeClr>
                </a:solidFill>
              </a:rPr>
              <a:t>A causes B</a:t>
            </a:r>
            <a:endParaRPr lang="en-US" sz="1600" dirty="0">
              <a:solidFill>
                <a:schemeClr val="bg1">
                  <a:lumMod val="50000"/>
                </a:schemeClr>
              </a:solidFill>
            </a:endParaRPr>
          </a:p>
        </p:txBody>
      </p:sp>
      <p:sp>
        <p:nvSpPr>
          <p:cNvPr id="103" name="TextBox 102"/>
          <p:cNvSpPr txBox="1"/>
          <p:nvPr/>
        </p:nvSpPr>
        <p:spPr>
          <a:xfrm>
            <a:off x="4267200" y="2895600"/>
            <a:ext cx="1061381" cy="338554"/>
          </a:xfrm>
          <a:prstGeom prst="rect">
            <a:avLst/>
          </a:prstGeom>
          <a:noFill/>
        </p:spPr>
        <p:txBody>
          <a:bodyPr wrap="none" rtlCol="0">
            <a:spAutoFit/>
          </a:bodyPr>
          <a:lstStyle/>
          <a:p>
            <a:r>
              <a:rPr lang="en-US" sz="1600" dirty="0" smtClean="0">
                <a:solidFill>
                  <a:schemeClr val="bg1">
                    <a:lumMod val="50000"/>
                  </a:schemeClr>
                </a:solidFill>
              </a:rPr>
              <a:t>B causes C</a:t>
            </a:r>
            <a:endParaRPr lang="en-US" sz="1600" dirty="0">
              <a:solidFill>
                <a:schemeClr val="bg1">
                  <a:lumMod val="50000"/>
                </a:schemeClr>
              </a:solidFill>
            </a:endParaRPr>
          </a:p>
        </p:txBody>
      </p:sp>
      <p:sp>
        <p:nvSpPr>
          <p:cNvPr id="104" name="TextBox 103"/>
          <p:cNvSpPr txBox="1"/>
          <p:nvPr/>
        </p:nvSpPr>
        <p:spPr>
          <a:xfrm>
            <a:off x="6477000" y="2895600"/>
            <a:ext cx="1061381" cy="338554"/>
          </a:xfrm>
          <a:prstGeom prst="rect">
            <a:avLst/>
          </a:prstGeom>
          <a:noFill/>
        </p:spPr>
        <p:txBody>
          <a:bodyPr wrap="none" rtlCol="0">
            <a:spAutoFit/>
          </a:bodyPr>
          <a:lstStyle/>
          <a:p>
            <a:r>
              <a:rPr lang="en-US" sz="1600" dirty="0" smtClean="0">
                <a:solidFill>
                  <a:schemeClr val="bg1">
                    <a:lumMod val="50000"/>
                  </a:schemeClr>
                </a:solidFill>
              </a:rPr>
              <a:t>C causes D</a:t>
            </a:r>
            <a:endParaRPr lang="en-US" sz="1600" dirty="0">
              <a:solidFill>
                <a:schemeClr val="bg1">
                  <a:lumMod val="50000"/>
                </a:schemeClr>
              </a:solidFill>
            </a:endParaRPr>
          </a:p>
        </p:txBody>
      </p:sp>
      <p:sp>
        <p:nvSpPr>
          <p:cNvPr id="61" name="Rectangle 60"/>
          <p:cNvSpPr/>
          <p:nvPr/>
        </p:nvSpPr>
        <p:spPr>
          <a:xfrm>
            <a:off x="3124200" y="1371600"/>
            <a:ext cx="3290388" cy="400110"/>
          </a:xfrm>
          <a:prstGeom prst="rect">
            <a:avLst/>
          </a:prstGeom>
        </p:spPr>
        <p:txBody>
          <a:bodyPr wrap="none">
            <a:spAutoFit/>
          </a:bodyPr>
          <a:lstStyle/>
          <a:p>
            <a:r>
              <a:rPr lang="en-US" sz="2000" b="1" dirty="0" smtClean="0">
                <a:solidFill>
                  <a:srgbClr val="071AA9"/>
                </a:solidFill>
              </a:rPr>
              <a:t>Example: Transitive Relations</a:t>
            </a:r>
            <a:endParaRPr lang="en-US" sz="2000" b="1" dirty="0"/>
          </a:p>
        </p:txBody>
      </p:sp>
      <p:sp>
        <p:nvSpPr>
          <p:cNvPr id="40" name="TextBox 39"/>
          <p:cNvSpPr txBox="1"/>
          <p:nvPr/>
        </p:nvSpPr>
        <p:spPr>
          <a:xfrm>
            <a:off x="0" y="3886200"/>
            <a:ext cx="1109856" cy="369332"/>
          </a:xfrm>
          <a:prstGeom prst="rect">
            <a:avLst/>
          </a:prstGeom>
          <a:noFill/>
        </p:spPr>
        <p:txBody>
          <a:bodyPr wrap="none" rtlCol="0">
            <a:spAutoFit/>
          </a:bodyPr>
          <a:lstStyle/>
          <a:p>
            <a:r>
              <a:rPr lang="en-US" b="1" dirty="0" smtClean="0">
                <a:solidFill>
                  <a:srgbClr val="C00000"/>
                </a:solidFill>
              </a:rPr>
              <a:t>expresses</a:t>
            </a:r>
            <a:endParaRPr lang="en-US" b="1" dirty="0">
              <a:solidFill>
                <a:srgbClr val="C00000"/>
              </a:solidFill>
            </a:endParaRPr>
          </a:p>
        </p:txBody>
      </p:sp>
      <p:sp>
        <p:nvSpPr>
          <p:cNvPr id="41" name="TextBox 40"/>
          <p:cNvSpPr txBox="1"/>
          <p:nvPr/>
        </p:nvSpPr>
        <p:spPr>
          <a:xfrm>
            <a:off x="381000" y="5943600"/>
            <a:ext cx="7848600" cy="400110"/>
          </a:xfrm>
          <a:prstGeom prst="rect">
            <a:avLst/>
          </a:prstGeom>
          <a:noFill/>
          <a:scene3d>
            <a:camera prst="orthographicFront"/>
            <a:lightRig rig="threePt" dir="t"/>
          </a:scene3d>
          <a:sp3d>
            <a:bevelT/>
          </a:sp3d>
        </p:spPr>
        <p:txBody>
          <a:bodyPr wrap="square" rtlCol="0">
            <a:spAutoFit/>
          </a:bodyPr>
          <a:lstStyle/>
          <a:p>
            <a:pPr lvl="1"/>
            <a:r>
              <a:rPr lang="en-US" sz="2000" b="1" dirty="0" smtClean="0"/>
              <a:t>    Use Cases : </a:t>
            </a:r>
            <a:r>
              <a:rPr lang="en-US" sz="2000" b="1" dirty="0" smtClean="0">
                <a:solidFill>
                  <a:srgbClr val="071AA9"/>
                </a:solidFill>
              </a:rPr>
              <a:t>Ancestry, Dependency, Impact, Link Analysis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76400" y="3352800"/>
            <a:ext cx="7162800" cy="990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676400" y="2057400"/>
            <a:ext cx="7162800" cy="609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676400" y="5334000"/>
            <a:ext cx="7162800" cy="1143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9144000" cy="1143000"/>
          </a:xfrm>
        </p:spPr>
        <p:txBody>
          <a:bodyPr>
            <a:noAutofit/>
          </a:bodyPr>
          <a:lstStyle/>
          <a:p>
            <a:r>
              <a:rPr lang="en-US" sz="3200" dirty="0" smtClean="0"/>
              <a:t>Some Examples of Semantic Axioms that Allow </a:t>
            </a:r>
            <a:r>
              <a:rPr lang="en-US" sz="3200" i="1" dirty="0" smtClean="0"/>
              <a:t>Machines</a:t>
            </a:r>
            <a:r>
              <a:rPr lang="en-US" sz="3200" dirty="0" smtClean="0"/>
              <a:t> to Represent </a:t>
            </a:r>
            <a:r>
              <a:rPr lang="en-US" sz="3200" i="1" dirty="0" smtClean="0"/>
              <a:t>Human</a:t>
            </a:r>
            <a:r>
              <a:rPr lang="en-US" sz="3200" dirty="0" smtClean="0"/>
              <a:t> Concepts</a:t>
            </a:r>
            <a:endParaRPr lang="en-US" sz="2000" i="1" dirty="0"/>
          </a:p>
        </p:txBody>
      </p:sp>
      <p:sp>
        <p:nvSpPr>
          <p:cNvPr id="5" name="Slide Number Placeholder 4"/>
          <p:cNvSpPr>
            <a:spLocks noGrp="1"/>
          </p:cNvSpPr>
          <p:nvPr>
            <p:ph type="sldNum" sz="quarter" idx="11"/>
          </p:nvPr>
        </p:nvSpPr>
        <p:spPr>
          <a:xfrm>
            <a:off x="8229600" y="6492875"/>
            <a:ext cx="685800" cy="365125"/>
          </a:xfrm>
        </p:spPr>
        <p:txBody>
          <a:bodyPr/>
          <a:lstStyle/>
          <a:p>
            <a:fld id="{B6F15528-21DE-4FAA-801E-634DDDAF4B2B}" type="slidenum">
              <a:rPr lang="en-US" smtClean="0"/>
              <a:pPr/>
              <a:t>14</a:t>
            </a:fld>
            <a:endParaRPr lang="en-US" dirty="0"/>
          </a:p>
        </p:txBody>
      </p:sp>
      <p:sp>
        <p:nvSpPr>
          <p:cNvPr id="6" name="Rectangle 5"/>
          <p:cNvSpPr/>
          <p:nvPr/>
        </p:nvSpPr>
        <p:spPr>
          <a:xfrm>
            <a:off x="381000" y="1371600"/>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Subsumption</a:t>
            </a:r>
            <a:endParaRPr lang="en-US" sz="1600" b="1" dirty="0"/>
          </a:p>
        </p:txBody>
      </p:sp>
      <p:sp>
        <p:nvSpPr>
          <p:cNvPr id="7" name="Rectangle 6"/>
          <p:cNvSpPr/>
          <p:nvPr/>
        </p:nvSpPr>
        <p:spPr>
          <a:xfrm>
            <a:off x="381000" y="20574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Functional Properties</a:t>
            </a:r>
            <a:endParaRPr lang="en-US" sz="1600" b="1" dirty="0"/>
          </a:p>
        </p:txBody>
      </p:sp>
      <p:sp>
        <p:nvSpPr>
          <p:cNvPr id="8" name="Rectangle 7"/>
          <p:cNvSpPr/>
          <p:nvPr/>
        </p:nvSpPr>
        <p:spPr>
          <a:xfrm>
            <a:off x="381000" y="2667000"/>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Symmetric</a:t>
            </a:r>
          </a:p>
          <a:p>
            <a:pPr algn="ctr"/>
            <a:r>
              <a:rPr lang="en-US" sz="1600" b="1" dirty="0" smtClean="0"/>
              <a:t>Properties</a:t>
            </a:r>
            <a:endParaRPr lang="en-US" sz="1600" b="1" dirty="0"/>
          </a:p>
        </p:txBody>
      </p:sp>
      <p:sp>
        <p:nvSpPr>
          <p:cNvPr id="9" name="Rectangle 8"/>
          <p:cNvSpPr/>
          <p:nvPr/>
        </p:nvSpPr>
        <p:spPr>
          <a:xfrm>
            <a:off x="381000" y="3352800"/>
            <a:ext cx="1295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Transitive</a:t>
            </a:r>
          </a:p>
          <a:p>
            <a:pPr algn="ctr"/>
            <a:r>
              <a:rPr lang="en-US" sz="1600" b="1" dirty="0" smtClean="0"/>
              <a:t>Properties</a:t>
            </a:r>
            <a:endParaRPr lang="en-US" sz="1600" b="1" dirty="0"/>
          </a:p>
        </p:txBody>
      </p:sp>
      <p:sp>
        <p:nvSpPr>
          <p:cNvPr id="10" name="Rectangle 9"/>
          <p:cNvSpPr/>
          <p:nvPr/>
        </p:nvSpPr>
        <p:spPr>
          <a:xfrm>
            <a:off x="381000" y="43434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Property Chains</a:t>
            </a:r>
            <a:endParaRPr lang="en-US" sz="1600" b="1" dirty="0"/>
          </a:p>
        </p:txBody>
      </p:sp>
      <p:sp>
        <p:nvSpPr>
          <p:cNvPr id="11" name="Rectangle 10"/>
          <p:cNvSpPr/>
          <p:nvPr/>
        </p:nvSpPr>
        <p:spPr>
          <a:xfrm>
            <a:off x="381000" y="5334000"/>
            <a:ext cx="1371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Restriction Classes</a:t>
            </a:r>
            <a:endParaRPr lang="en-US" sz="1600" b="1" dirty="0"/>
          </a:p>
        </p:txBody>
      </p:sp>
      <p:sp>
        <p:nvSpPr>
          <p:cNvPr id="12" name="Rectangle 11"/>
          <p:cNvSpPr/>
          <p:nvPr/>
        </p:nvSpPr>
        <p:spPr>
          <a:xfrm>
            <a:off x="1676400" y="1371600"/>
            <a:ext cx="7162800" cy="685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676400" y="2667000"/>
            <a:ext cx="7162800" cy="685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676400" y="4343400"/>
            <a:ext cx="7162800" cy="990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1676400" y="2057400"/>
            <a:ext cx="21336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1676400" y="2667000"/>
            <a:ext cx="1981200" cy="60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1828800" y="3352800"/>
            <a:ext cx="1828800" cy="990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1676400" y="4343400"/>
            <a:ext cx="2133600" cy="990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1676400" y="5334000"/>
            <a:ext cx="2133600" cy="1066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3657600" y="2362200"/>
            <a:ext cx="5181600" cy="307777"/>
          </a:xfrm>
          <a:prstGeom prst="rect">
            <a:avLst/>
          </a:prstGeom>
          <a:solidFill>
            <a:srgbClr val="FFFFB7"/>
          </a:solidFill>
          <a:ln>
            <a:noFill/>
          </a:ln>
        </p:spPr>
        <p:txBody>
          <a:bodyPr wrap="square" rtlCol="0">
            <a:spAutoFit/>
          </a:bodyPr>
          <a:lstStyle/>
          <a:p>
            <a:r>
              <a:rPr lang="en-US" sz="1400" b="1" dirty="0" smtClean="0"/>
              <a:t>Lisa </a:t>
            </a:r>
            <a:r>
              <a:rPr lang="en-US" sz="1400" b="1" dirty="0" smtClean="0">
                <a:solidFill>
                  <a:srgbClr val="071AA9"/>
                </a:solidFill>
              </a:rPr>
              <a:t>hasBirthMother</a:t>
            </a:r>
            <a:r>
              <a:rPr lang="en-US" sz="1400" b="1" dirty="0" smtClean="0"/>
              <a:t> Marge</a:t>
            </a:r>
            <a:endParaRPr lang="en-US" sz="1400" b="1" dirty="0"/>
          </a:p>
        </p:txBody>
      </p:sp>
      <p:sp>
        <p:nvSpPr>
          <p:cNvPr id="18" name="TextBox 17"/>
          <p:cNvSpPr txBox="1"/>
          <p:nvPr/>
        </p:nvSpPr>
        <p:spPr>
          <a:xfrm>
            <a:off x="3657600" y="2057400"/>
            <a:ext cx="5181600" cy="307777"/>
          </a:xfrm>
          <a:prstGeom prst="rect">
            <a:avLst/>
          </a:prstGeom>
          <a:solidFill>
            <a:schemeClr val="accent1">
              <a:lumMod val="20000"/>
              <a:lumOff val="80000"/>
            </a:schemeClr>
          </a:solidFill>
          <a:ln>
            <a:noFill/>
          </a:ln>
        </p:spPr>
        <p:txBody>
          <a:bodyPr wrap="square" rtlCol="0">
            <a:spAutoFit/>
          </a:bodyPr>
          <a:lstStyle/>
          <a:p>
            <a:r>
              <a:rPr lang="en-US" sz="1400" b="1" dirty="0" smtClean="0"/>
              <a:t>Person </a:t>
            </a:r>
            <a:r>
              <a:rPr lang="en-US" sz="1400" b="1" dirty="0" smtClean="0">
                <a:solidFill>
                  <a:srgbClr val="071AA9"/>
                </a:solidFill>
              </a:rPr>
              <a:t>hasBirthMother</a:t>
            </a:r>
            <a:r>
              <a:rPr lang="en-US" sz="1400" b="1" dirty="0" smtClean="0">
                <a:solidFill>
                  <a:srgbClr val="0070C0"/>
                </a:solidFill>
              </a:rPr>
              <a:t> </a:t>
            </a:r>
            <a:r>
              <a:rPr lang="en-US" sz="1400" b="1" dirty="0" smtClean="0"/>
              <a:t>Mother</a:t>
            </a:r>
            <a:r>
              <a:rPr lang="en-US" sz="1400" b="1" dirty="0" smtClean="0">
                <a:solidFill>
                  <a:srgbClr val="0070C0"/>
                </a:solidFill>
              </a:rPr>
              <a:t> </a:t>
            </a:r>
            <a:r>
              <a:rPr lang="en-US" sz="1400" b="1" dirty="0" smtClean="0"/>
              <a:t>  </a:t>
            </a:r>
            <a:endParaRPr lang="en-US" sz="1400" b="1" dirty="0"/>
          </a:p>
        </p:txBody>
      </p:sp>
      <p:sp>
        <p:nvSpPr>
          <p:cNvPr id="19" name="TextBox 18"/>
          <p:cNvSpPr txBox="1"/>
          <p:nvPr/>
        </p:nvSpPr>
        <p:spPr>
          <a:xfrm>
            <a:off x="3657600" y="2667000"/>
            <a:ext cx="5181600" cy="523220"/>
          </a:xfrm>
          <a:prstGeom prst="rect">
            <a:avLst/>
          </a:prstGeom>
          <a:noFill/>
          <a:ln>
            <a:noFill/>
          </a:ln>
        </p:spPr>
        <p:txBody>
          <a:bodyPr wrap="square" rtlCol="0">
            <a:spAutoFit/>
          </a:bodyPr>
          <a:lstStyle/>
          <a:p>
            <a:r>
              <a:rPr lang="en-US" sz="1400" b="1" dirty="0" smtClean="0"/>
              <a:t>Person </a:t>
            </a:r>
            <a:r>
              <a:rPr lang="en-US" sz="1400" b="1" dirty="0" smtClean="0">
                <a:solidFill>
                  <a:srgbClr val="071AA9"/>
                </a:solidFill>
              </a:rPr>
              <a:t>marriedTo</a:t>
            </a:r>
            <a:r>
              <a:rPr lang="en-US" sz="1400" b="1" dirty="0" smtClean="0">
                <a:solidFill>
                  <a:srgbClr val="0070C0"/>
                </a:solidFill>
              </a:rPr>
              <a:t> </a:t>
            </a:r>
            <a:r>
              <a:rPr lang="en-US" sz="1400" b="1" dirty="0" smtClean="0"/>
              <a:t>Person</a:t>
            </a:r>
          </a:p>
          <a:p>
            <a:r>
              <a:rPr lang="en-US" sz="1400" b="1" dirty="0" smtClean="0"/>
              <a:t>  </a:t>
            </a:r>
            <a:endParaRPr lang="en-US" sz="1400" b="1" dirty="0"/>
          </a:p>
        </p:txBody>
      </p:sp>
      <p:sp>
        <p:nvSpPr>
          <p:cNvPr id="41" name="TextBox 40"/>
          <p:cNvSpPr txBox="1"/>
          <p:nvPr/>
        </p:nvSpPr>
        <p:spPr>
          <a:xfrm>
            <a:off x="3657600" y="3733800"/>
            <a:ext cx="5181600" cy="738664"/>
          </a:xfrm>
          <a:prstGeom prst="rect">
            <a:avLst/>
          </a:prstGeom>
          <a:solidFill>
            <a:srgbClr val="FFFFB7"/>
          </a:solidFill>
          <a:ln>
            <a:noFill/>
          </a:ln>
        </p:spPr>
        <p:txBody>
          <a:bodyPr wrap="square" rtlCol="0">
            <a:spAutoFit/>
          </a:bodyPr>
          <a:lstStyle/>
          <a:p>
            <a:r>
              <a:rPr lang="en-US" sz="1400" b="1" dirty="0" smtClean="0"/>
              <a:t>Bart </a:t>
            </a:r>
            <a:r>
              <a:rPr lang="en-US" sz="1400" b="1" dirty="0" smtClean="0">
                <a:solidFill>
                  <a:srgbClr val="071AA9"/>
                </a:solidFill>
              </a:rPr>
              <a:t>hasAncestor</a:t>
            </a:r>
            <a:r>
              <a:rPr lang="en-US" sz="1400" b="1" dirty="0" smtClean="0">
                <a:solidFill>
                  <a:srgbClr val="0070C0"/>
                </a:solidFill>
              </a:rPr>
              <a:t> </a:t>
            </a:r>
            <a:r>
              <a:rPr lang="en-US" sz="1400" b="1" dirty="0" smtClean="0"/>
              <a:t>Homer and Homer</a:t>
            </a:r>
            <a:r>
              <a:rPr lang="en-US" sz="1400" b="1" dirty="0" smtClean="0">
                <a:solidFill>
                  <a:srgbClr val="0070C0"/>
                </a:solidFill>
              </a:rPr>
              <a:t> </a:t>
            </a:r>
            <a:r>
              <a:rPr lang="en-US" sz="1400" b="1" dirty="0" smtClean="0">
                <a:solidFill>
                  <a:srgbClr val="071AA9"/>
                </a:solidFill>
              </a:rPr>
              <a:t>hasAncestor</a:t>
            </a:r>
            <a:r>
              <a:rPr lang="en-US" sz="1400" b="1" dirty="0" smtClean="0">
                <a:solidFill>
                  <a:srgbClr val="0070C0"/>
                </a:solidFill>
              </a:rPr>
              <a:t> </a:t>
            </a:r>
            <a:r>
              <a:rPr lang="en-US" sz="1400" b="1" dirty="0" smtClean="0"/>
              <a:t>Abraham -&gt;  Bart </a:t>
            </a:r>
            <a:r>
              <a:rPr lang="en-US" sz="1400" b="1" dirty="0" smtClean="0">
                <a:solidFill>
                  <a:srgbClr val="071AA9"/>
                </a:solidFill>
              </a:rPr>
              <a:t>hasAncestor</a:t>
            </a:r>
            <a:r>
              <a:rPr lang="en-US" sz="1400" b="1" dirty="0" smtClean="0"/>
              <a:t> Abraham</a:t>
            </a:r>
          </a:p>
          <a:p>
            <a:endParaRPr lang="en-US" sz="1400" b="1" dirty="0"/>
          </a:p>
        </p:txBody>
      </p:sp>
      <p:sp>
        <p:nvSpPr>
          <p:cNvPr id="21" name="TextBox 20"/>
          <p:cNvSpPr txBox="1"/>
          <p:nvPr/>
        </p:nvSpPr>
        <p:spPr>
          <a:xfrm>
            <a:off x="3657600" y="4343400"/>
            <a:ext cx="5181600" cy="523220"/>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dirty="0" smtClean="0"/>
              <a:t>Person </a:t>
            </a:r>
            <a:r>
              <a:rPr lang="en-US" sz="1400" b="1" dirty="0" smtClean="0">
                <a:solidFill>
                  <a:srgbClr val="071AA9"/>
                </a:solidFill>
              </a:rPr>
              <a:t>hasParent</a:t>
            </a:r>
            <a:r>
              <a:rPr lang="en-US" sz="1400" b="1" dirty="0" smtClean="0"/>
              <a:t> Person: Person </a:t>
            </a:r>
            <a:r>
              <a:rPr lang="en-US" sz="1400" b="1" dirty="0" smtClean="0">
                <a:solidFill>
                  <a:srgbClr val="071AA9"/>
                </a:solidFill>
              </a:rPr>
              <a:t>hasSister</a:t>
            </a:r>
            <a:r>
              <a:rPr lang="en-US" sz="1400" b="1" dirty="0" smtClean="0"/>
              <a:t> FemalePerson</a:t>
            </a:r>
          </a:p>
          <a:p>
            <a:r>
              <a:rPr lang="en-US" sz="1400" b="1" dirty="0" smtClean="0"/>
              <a:t>-&gt; Person </a:t>
            </a:r>
            <a:r>
              <a:rPr lang="en-US" sz="1400" b="1" dirty="0" smtClean="0">
                <a:solidFill>
                  <a:srgbClr val="071AA9"/>
                </a:solidFill>
              </a:rPr>
              <a:t>hasAunt</a:t>
            </a:r>
            <a:r>
              <a:rPr lang="en-US" sz="1400" b="1" dirty="0" smtClean="0"/>
              <a:t> FemalePerson</a:t>
            </a:r>
            <a:endParaRPr lang="en-US" sz="1400" b="1" dirty="0"/>
          </a:p>
        </p:txBody>
      </p:sp>
      <p:sp>
        <p:nvSpPr>
          <p:cNvPr id="20" name="TextBox 19"/>
          <p:cNvSpPr txBox="1"/>
          <p:nvPr/>
        </p:nvSpPr>
        <p:spPr>
          <a:xfrm>
            <a:off x="3657600" y="3352800"/>
            <a:ext cx="5181600" cy="307777"/>
          </a:xfrm>
          <a:prstGeom prst="rect">
            <a:avLst/>
          </a:prstGeom>
          <a:noFill/>
          <a:ln>
            <a:noFill/>
          </a:ln>
        </p:spPr>
        <p:txBody>
          <a:bodyPr wrap="square" rtlCol="0">
            <a:spAutoFit/>
          </a:bodyPr>
          <a:lstStyle/>
          <a:p>
            <a:r>
              <a:rPr lang="en-US" sz="1400" b="1" dirty="0" smtClean="0"/>
              <a:t>Person </a:t>
            </a:r>
            <a:r>
              <a:rPr lang="en-US" sz="1400" b="1" dirty="0" smtClean="0">
                <a:solidFill>
                  <a:srgbClr val="071AA9"/>
                </a:solidFill>
              </a:rPr>
              <a:t>hasAncestor</a:t>
            </a:r>
            <a:r>
              <a:rPr lang="en-US" sz="1400" b="1" dirty="0" smtClean="0"/>
              <a:t> Person</a:t>
            </a:r>
            <a:endParaRPr lang="en-US" sz="1400" b="1" dirty="0"/>
          </a:p>
        </p:txBody>
      </p:sp>
      <p:sp>
        <p:nvSpPr>
          <p:cNvPr id="42" name="TextBox 41"/>
          <p:cNvSpPr txBox="1"/>
          <p:nvPr/>
        </p:nvSpPr>
        <p:spPr>
          <a:xfrm>
            <a:off x="3657600" y="4800600"/>
            <a:ext cx="5181600" cy="523220"/>
          </a:xfrm>
          <a:prstGeom prst="rect">
            <a:avLst/>
          </a:prstGeom>
          <a:solidFill>
            <a:srgbClr val="FFFFB7"/>
          </a:solidFill>
          <a:ln>
            <a:noFill/>
          </a:ln>
        </p:spPr>
        <p:txBody>
          <a:bodyPr wrap="square" rtlCol="0">
            <a:spAutoFit/>
          </a:bodyPr>
          <a:lstStyle/>
          <a:p>
            <a:r>
              <a:rPr lang="en-US" sz="1400" b="1" dirty="0" smtClean="0"/>
              <a:t>Bart </a:t>
            </a:r>
            <a:r>
              <a:rPr lang="en-US" sz="1400" b="1" dirty="0" smtClean="0">
                <a:solidFill>
                  <a:srgbClr val="071AA9"/>
                </a:solidFill>
              </a:rPr>
              <a:t>hasParent </a:t>
            </a:r>
            <a:r>
              <a:rPr lang="en-US" sz="1400" b="1" dirty="0" smtClean="0"/>
              <a:t>Marge : Marge</a:t>
            </a:r>
            <a:r>
              <a:rPr lang="en-US" sz="1400" b="1" dirty="0" smtClean="0">
                <a:solidFill>
                  <a:srgbClr val="0070C0"/>
                </a:solidFill>
              </a:rPr>
              <a:t> </a:t>
            </a:r>
            <a:r>
              <a:rPr lang="en-US" sz="1400" b="1" dirty="0" smtClean="0">
                <a:solidFill>
                  <a:srgbClr val="071AA9"/>
                </a:solidFill>
              </a:rPr>
              <a:t>hasSister</a:t>
            </a:r>
            <a:r>
              <a:rPr lang="en-US" sz="1400" b="1" dirty="0" smtClean="0">
                <a:solidFill>
                  <a:srgbClr val="0070C0"/>
                </a:solidFill>
              </a:rPr>
              <a:t> </a:t>
            </a:r>
            <a:r>
              <a:rPr lang="en-US" sz="1400" b="1" dirty="0" smtClean="0"/>
              <a:t>Selma </a:t>
            </a:r>
          </a:p>
          <a:p>
            <a:r>
              <a:rPr lang="en-US" sz="1400" b="1" dirty="0" smtClean="0"/>
              <a:t>-&gt; Bart </a:t>
            </a:r>
            <a:r>
              <a:rPr lang="en-US" sz="1400" b="1" dirty="0" smtClean="0">
                <a:solidFill>
                  <a:srgbClr val="071AA9"/>
                </a:solidFill>
              </a:rPr>
              <a:t>hasAunt</a:t>
            </a:r>
            <a:r>
              <a:rPr lang="en-US" sz="1400" b="1" dirty="0" smtClean="0">
                <a:solidFill>
                  <a:schemeClr val="tx2">
                    <a:lumMod val="60000"/>
                    <a:lumOff val="40000"/>
                  </a:schemeClr>
                </a:solidFill>
              </a:rPr>
              <a:t> </a:t>
            </a:r>
            <a:r>
              <a:rPr lang="en-US" sz="1400" b="1" dirty="0" smtClean="0"/>
              <a:t>Selma</a:t>
            </a:r>
            <a:endParaRPr lang="en-US" sz="1400" b="1" dirty="0"/>
          </a:p>
        </p:txBody>
      </p:sp>
      <p:sp>
        <p:nvSpPr>
          <p:cNvPr id="31" name="Rectangle 30"/>
          <p:cNvSpPr/>
          <p:nvPr/>
        </p:nvSpPr>
        <p:spPr>
          <a:xfrm>
            <a:off x="1676400" y="4343400"/>
            <a:ext cx="1981200" cy="9906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Properties can be linked together to form a chain of meaningful relationships   </a:t>
            </a:r>
            <a:endParaRPr lang="en-US" sz="1400" b="1" dirty="0">
              <a:solidFill>
                <a:schemeClr val="tx1"/>
              </a:solidFill>
            </a:endParaRPr>
          </a:p>
        </p:txBody>
      </p:sp>
      <p:sp>
        <p:nvSpPr>
          <p:cNvPr id="30" name="Rectangle 29"/>
          <p:cNvSpPr/>
          <p:nvPr/>
        </p:nvSpPr>
        <p:spPr>
          <a:xfrm>
            <a:off x="1676400" y="3352800"/>
            <a:ext cx="1981200" cy="9906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If A has a relation with B, and B has a relation with C, then A also has a relation with C   </a:t>
            </a:r>
            <a:endParaRPr lang="en-US" sz="1400" b="1" dirty="0">
              <a:solidFill>
                <a:schemeClr val="tx1"/>
              </a:solidFill>
            </a:endParaRPr>
          </a:p>
        </p:txBody>
      </p:sp>
      <p:sp>
        <p:nvSpPr>
          <p:cNvPr id="28" name="Rectangle 27"/>
          <p:cNvSpPr/>
          <p:nvPr/>
        </p:nvSpPr>
        <p:spPr>
          <a:xfrm>
            <a:off x="1676400" y="2057400"/>
            <a:ext cx="1981200" cy="6096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Property can have only one unique value</a:t>
            </a:r>
            <a:endParaRPr lang="en-US" sz="1400" b="1" dirty="0">
              <a:solidFill>
                <a:schemeClr val="tx1"/>
              </a:solidFill>
            </a:endParaRPr>
          </a:p>
        </p:txBody>
      </p:sp>
      <p:sp>
        <p:nvSpPr>
          <p:cNvPr id="33" name="TextBox 32"/>
          <p:cNvSpPr txBox="1"/>
          <p:nvPr/>
        </p:nvSpPr>
        <p:spPr>
          <a:xfrm>
            <a:off x="3657600" y="5334000"/>
            <a:ext cx="5181600" cy="738664"/>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dirty="0" smtClean="0"/>
              <a:t>NuclearFamily </a:t>
            </a:r>
            <a:r>
              <a:rPr lang="en-US" sz="1400" b="1" dirty="0" smtClean="0">
                <a:solidFill>
                  <a:srgbClr val="071AA9"/>
                </a:solidFill>
              </a:rPr>
              <a:t>equivalentClass = hasFather </a:t>
            </a:r>
            <a:r>
              <a:rPr lang="en-US" sz="1400" b="1" dirty="0" smtClean="0"/>
              <a:t>exactly 1 Father and </a:t>
            </a:r>
            <a:r>
              <a:rPr lang="en-US" sz="1400" b="1" dirty="0" smtClean="0">
                <a:solidFill>
                  <a:srgbClr val="071AA9"/>
                </a:solidFill>
              </a:rPr>
              <a:t>hasMother</a:t>
            </a:r>
            <a:r>
              <a:rPr lang="en-US" sz="1400" b="1" dirty="0" smtClean="0"/>
              <a:t> exactly 1 Mother and </a:t>
            </a:r>
            <a:r>
              <a:rPr lang="en-US" sz="1400" b="1" dirty="0" smtClean="0">
                <a:solidFill>
                  <a:srgbClr val="071AA9"/>
                </a:solidFill>
              </a:rPr>
              <a:t>hasChild</a:t>
            </a:r>
            <a:r>
              <a:rPr lang="en-US" sz="1400" b="1" dirty="0" smtClean="0"/>
              <a:t> some Child</a:t>
            </a:r>
          </a:p>
          <a:p>
            <a:endParaRPr lang="en-US" sz="1400" b="1" dirty="0"/>
          </a:p>
        </p:txBody>
      </p:sp>
      <p:sp>
        <p:nvSpPr>
          <p:cNvPr id="58" name="TextBox 57"/>
          <p:cNvSpPr txBox="1"/>
          <p:nvPr/>
        </p:nvSpPr>
        <p:spPr>
          <a:xfrm>
            <a:off x="3657600" y="1371600"/>
            <a:ext cx="5181600" cy="523220"/>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dirty="0" smtClean="0"/>
              <a:t>Mother </a:t>
            </a:r>
            <a:r>
              <a:rPr lang="en-US" sz="1400" b="1" dirty="0" smtClean="0">
                <a:solidFill>
                  <a:srgbClr val="071AA9"/>
                </a:solidFill>
              </a:rPr>
              <a:t>subClassOf</a:t>
            </a:r>
            <a:r>
              <a:rPr lang="en-US" sz="1400" b="1" dirty="0" smtClean="0"/>
              <a:t> Parent</a:t>
            </a:r>
          </a:p>
          <a:p>
            <a:r>
              <a:rPr lang="en-US" sz="1400" b="1" dirty="0" smtClean="0"/>
              <a:t> </a:t>
            </a:r>
            <a:endParaRPr lang="en-US" sz="1400" b="1" dirty="0"/>
          </a:p>
        </p:txBody>
      </p:sp>
      <p:sp>
        <p:nvSpPr>
          <p:cNvPr id="43" name="TextBox 42"/>
          <p:cNvSpPr txBox="1"/>
          <p:nvPr/>
        </p:nvSpPr>
        <p:spPr>
          <a:xfrm>
            <a:off x="3657600" y="5943600"/>
            <a:ext cx="5181600" cy="523220"/>
          </a:xfrm>
          <a:prstGeom prst="rect">
            <a:avLst/>
          </a:prstGeom>
          <a:solidFill>
            <a:srgbClr val="FFFFB7"/>
          </a:solidFill>
          <a:ln>
            <a:noFill/>
          </a:ln>
        </p:spPr>
        <p:txBody>
          <a:bodyPr wrap="square" rtlCol="0">
            <a:spAutoFit/>
          </a:bodyPr>
          <a:lstStyle/>
          <a:p>
            <a:r>
              <a:rPr lang="en-US" sz="1400" b="1" dirty="0" smtClean="0"/>
              <a:t>Simpsons </a:t>
            </a:r>
            <a:r>
              <a:rPr lang="en-US" sz="1400" b="1" dirty="0" smtClean="0">
                <a:solidFill>
                  <a:srgbClr val="071AA9"/>
                </a:solidFill>
              </a:rPr>
              <a:t>type</a:t>
            </a:r>
            <a:r>
              <a:rPr lang="en-US" sz="1400" b="1" dirty="0" smtClean="0">
                <a:solidFill>
                  <a:srgbClr val="0070C0"/>
                </a:solidFill>
              </a:rPr>
              <a:t> </a:t>
            </a:r>
            <a:r>
              <a:rPr lang="en-US" sz="1400" b="1" dirty="0" smtClean="0"/>
              <a:t>NuclearFamily -&gt; </a:t>
            </a:r>
            <a:r>
              <a:rPr lang="en-US" sz="1400" b="1" dirty="0" smtClean="0">
                <a:solidFill>
                  <a:srgbClr val="071AA9"/>
                </a:solidFill>
              </a:rPr>
              <a:t>hasFather</a:t>
            </a:r>
            <a:r>
              <a:rPr lang="en-US" sz="1400" b="1" dirty="0" smtClean="0">
                <a:solidFill>
                  <a:srgbClr val="0070C0"/>
                </a:solidFill>
              </a:rPr>
              <a:t> </a:t>
            </a:r>
            <a:r>
              <a:rPr lang="en-US" sz="1400" b="1" dirty="0" smtClean="0"/>
              <a:t>Homer and </a:t>
            </a:r>
            <a:r>
              <a:rPr lang="en-US" sz="1400" b="1" dirty="0" smtClean="0">
                <a:solidFill>
                  <a:srgbClr val="071AA9"/>
                </a:solidFill>
              </a:rPr>
              <a:t>hasMother </a:t>
            </a:r>
            <a:r>
              <a:rPr lang="en-US" sz="1400" b="1" dirty="0" smtClean="0"/>
              <a:t>Marge and </a:t>
            </a:r>
            <a:r>
              <a:rPr lang="en-US" sz="1400" b="1" dirty="0" smtClean="0">
                <a:solidFill>
                  <a:srgbClr val="071AA9"/>
                </a:solidFill>
              </a:rPr>
              <a:t>hasChild</a:t>
            </a:r>
            <a:r>
              <a:rPr lang="en-US" sz="1400" b="1" dirty="0" smtClean="0"/>
              <a:t> (Bart, Lisa, Maggie)</a:t>
            </a:r>
            <a:endParaRPr lang="en-US" sz="1400" b="1" dirty="0"/>
          </a:p>
        </p:txBody>
      </p:sp>
      <p:sp>
        <p:nvSpPr>
          <p:cNvPr id="32" name="Rectangle 31"/>
          <p:cNvSpPr/>
          <p:nvPr/>
        </p:nvSpPr>
        <p:spPr>
          <a:xfrm>
            <a:off x="1676400" y="5334000"/>
            <a:ext cx="1981200" cy="1143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Describes new class by associating multiple classes, properties and values together </a:t>
            </a:r>
            <a:r>
              <a:rPr lang="en-US" sz="1600" dirty="0" smtClean="0">
                <a:solidFill>
                  <a:schemeClr val="tx1"/>
                </a:solidFill>
              </a:rPr>
              <a:t>   </a:t>
            </a:r>
            <a:endParaRPr lang="en-US" sz="1600" dirty="0">
              <a:solidFill>
                <a:schemeClr val="tx1"/>
              </a:solidFill>
            </a:endParaRPr>
          </a:p>
        </p:txBody>
      </p:sp>
      <p:sp>
        <p:nvSpPr>
          <p:cNvPr id="38" name="TextBox 37"/>
          <p:cNvSpPr txBox="1"/>
          <p:nvPr/>
        </p:nvSpPr>
        <p:spPr>
          <a:xfrm>
            <a:off x="3657600" y="1752601"/>
            <a:ext cx="5181600" cy="307777"/>
          </a:xfrm>
          <a:prstGeom prst="rect">
            <a:avLst/>
          </a:prstGeom>
          <a:solidFill>
            <a:srgbClr val="FFFFB7"/>
          </a:solidFill>
          <a:ln>
            <a:noFill/>
          </a:ln>
        </p:spPr>
        <p:txBody>
          <a:bodyPr wrap="square" rtlCol="0">
            <a:spAutoFit/>
          </a:bodyPr>
          <a:lstStyle/>
          <a:p>
            <a:r>
              <a:rPr lang="en-US" sz="1400" b="1" dirty="0" smtClean="0"/>
              <a:t>Marge </a:t>
            </a:r>
            <a:r>
              <a:rPr lang="en-US" sz="1400" b="1" dirty="0" smtClean="0">
                <a:solidFill>
                  <a:srgbClr val="071AA9"/>
                </a:solidFill>
              </a:rPr>
              <a:t>type</a:t>
            </a:r>
            <a:r>
              <a:rPr lang="en-US" sz="1400" b="1" dirty="0" smtClean="0"/>
              <a:t> Mother -&gt; Marge </a:t>
            </a:r>
            <a:r>
              <a:rPr lang="en-US" sz="1400" b="1" dirty="0" smtClean="0">
                <a:solidFill>
                  <a:srgbClr val="071AA9"/>
                </a:solidFill>
              </a:rPr>
              <a:t>type</a:t>
            </a:r>
            <a:r>
              <a:rPr lang="en-US" sz="1400" b="1" dirty="0" smtClean="0"/>
              <a:t> Parent</a:t>
            </a:r>
            <a:endParaRPr lang="en-US" sz="1400" b="1" dirty="0"/>
          </a:p>
        </p:txBody>
      </p:sp>
      <p:sp>
        <p:nvSpPr>
          <p:cNvPr id="52" name="Rectangle 51"/>
          <p:cNvSpPr/>
          <p:nvPr/>
        </p:nvSpPr>
        <p:spPr>
          <a:xfrm>
            <a:off x="1676400" y="1371600"/>
            <a:ext cx="1981200" cy="685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A class (or property) is a sub-set of another class (or property)  </a:t>
            </a:r>
            <a:endParaRPr lang="en-US" sz="1400" b="1" dirty="0">
              <a:solidFill>
                <a:schemeClr val="tx1"/>
              </a:solidFill>
            </a:endParaRPr>
          </a:p>
        </p:txBody>
      </p:sp>
      <p:sp>
        <p:nvSpPr>
          <p:cNvPr id="40" name="TextBox 39"/>
          <p:cNvSpPr txBox="1"/>
          <p:nvPr/>
        </p:nvSpPr>
        <p:spPr>
          <a:xfrm>
            <a:off x="3657600" y="3048000"/>
            <a:ext cx="5181600" cy="307777"/>
          </a:xfrm>
          <a:prstGeom prst="rect">
            <a:avLst/>
          </a:prstGeom>
          <a:solidFill>
            <a:srgbClr val="FFFFB7"/>
          </a:solidFill>
          <a:ln>
            <a:noFill/>
          </a:ln>
        </p:spPr>
        <p:txBody>
          <a:bodyPr wrap="square" rtlCol="0">
            <a:spAutoFit/>
          </a:bodyPr>
          <a:lstStyle/>
          <a:p>
            <a:r>
              <a:rPr lang="en-US" sz="1400" b="1" dirty="0" smtClean="0"/>
              <a:t>Homer </a:t>
            </a:r>
            <a:r>
              <a:rPr lang="en-US" sz="1400" b="1" dirty="0" smtClean="0">
                <a:solidFill>
                  <a:srgbClr val="071AA9"/>
                </a:solidFill>
              </a:rPr>
              <a:t>marriedTo</a:t>
            </a:r>
            <a:r>
              <a:rPr lang="en-US" sz="1400" b="1" dirty="0" smtClean="0">
                <a:solidFill>
                  <a:srgbClr val="0070C0"/>
                </a:solidFill>
              </a:rPr>
              <a:t> </a:t>
            </a:r>
            <a:r>
              <a:rPr lang="en-US" sz="1400" b="1" dirty="0" smtClean="0"/>
              <a:t>Marge -&gt; Marge</a:t>
            </a:r>
            <a:r>
              <a:rPr lang="en-US" sz="1400" b="1" dirty="0" smtClean="0">
                <a:solidFill>
                  <a:srgbClr val="0070C0"/>
                </a:solidFill>
              </a:rPr>
              <a:t> </a:t>
            </a:r>
            <a:r>
              <a:rPr lang="en-US" sz="1400" b="1" dirty="0" smtClean="0">
                <a:solidFill>
                  <a:srgbClr val="071AA9"/>
                </a:solidFill>
              </a:rPr>
              <a:t>marriedTo</a:t>
            </a:r>
            <a:r>
              <a:rPr lang="en-US" sz="1400" b="1" dirty="0" smtClean="0">
                <a:solidFill>
                  <a:srgbClr val="0070C0"/>
                </a:solidFill>
              </a:rPr>
              <a:t> </a:t>
            </a:r>
            <a:r>
              <a:rPr lang="en-US" sz="1400" b="1" dirty="0" smtClean="0"/>
              <a:t>Homer</a:t>
            </a:r>
            <a:endParaRPr lang="en-US" sz="1400" b="1" dirty="0"/>
          </a:p>
        </p:txBody>
      </p:sp>
      <p:sp>
        <p:nvSpPr>
          <p:cNvPr id="29" name="Rectangle 28"/>
          <p:cNvSpPr/>
          <p:nvPr/>
        </p:nvSpPr>
        <p:spPr>
          <a:xfrm>
            <a:off x="1676400" y="2667000"/>
            <a:ext cx="1981200" cy="685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Property relation holds true in both directions of the relationship  </a:t>
            </a:r>
            <a:endParaRPr lang="en-US" sz="1400" b="1" dirty="0">
              <a:solidFill>
                <a:schemeClr val="tx1"/>
              </a:solidFill>
            </a:endParaRPr>
          </a:p>
        </p:txBody>
      </p:sp>
      <p:sp>
        <p:nvSpPr>
          <p:cNvPr id="45" name="Date Placeholder 3"/>
          <p:cNvSpPr>
            <a:spLocks noGrp="1"/>
          </p:cNvSpPr>
          <p:nvPr>
            <p:ph type="dt" sz="half" idx="10"/>
          </p:nvPr>
        </p:nvSpPr>
        <p:spPr>
          <a:xfrm>
            <a:off x="0" y="6492875"/>
            <a:ext cx="1066800" cy="365125"/>
          </a:xfrm>
        </p:spPr>
        <p:txBody>
          <a:bodyPr/>
          <a:lstStyle/>
          <a:p>
            <a:r>
              <a:rPr lang="en-US" dirty="0" smtClean="0"/>
              <a:t> 1/30/2012</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Ontology Spectrum*</a:t>
            </a:r>
            <a:endParaRPr lang="en-US" sz="4000" dirty="0"/>
          </a:p>
        </p:txBody>
      </p:sp>
      <p:sp>
        <p:nvSpPr>
          <p:cNvPr id="5" name="Slide Number Placeholder 4"/>
          <p:cNvSpPr>
            <a:spLocks noGrp="1"/>
          </p:cNvSpPr>
          <p:nvPr>
            <p:ph type="sldNum" sz="quarter" idx="11"/>
          </p:nvPr>
        </p:nvSpPr>
        <p:spPr>
          <a:xfrm>
            <a:off x="8001000" y="6492875"/>
            <a:ext cx="990600" cy="365125"/>
          </a:xfrm>
        </p:spPr>
        <p:txBody>
          <a:bodyPr/>
          <a:lstStyle/>
          <a:p>
            <a:fld id="{B6F15528-21DE-4FAA-801E-634DDDAF4B2B}" type="slidenum">
              <a:rPr lang="en-US" smtClean="0"/>
              <a:pPr/>
              <a:t>15</a:t>
            </a:fld>
            <a:endParaRPr lang="en-US" dirty="0"/>
          </a:p>
        </p:txBody>
      </p:sp>
      <p:sp>
        <p:nvSpPr>
          <p:cNvPr id="7" name="Rectangle 17"/>
          <p:cNvSpPr>
            <a:spLocks noChangeArrowheads="1"/>
          </p:cNvSpPr>
          <p:nvPr/>
        </p:nvSpPr>
        <p:spPr bwMode="auto">
          <a:xfrm>
            <a:off x="0" y="6172200"/>
            <a:ext cx="2133598" cy="397545"/>
          </a:xfrm>
          <a:prstGeom prst="rect">
            <a:avLst/>
          </a:prstGeom>
          <a:noFill/>
          <a:ln w="12700">
            <a:noFill/>
            <a:miter lim="800000"/>
            <a:headEnd/>
            <a:tailEnd/>
          </a:ln>
          <a:effectLst/>
        </p:spPr>
        <p:txBody>
          <a:bodyPr wrap="none" lIns="90488" tIns="44450" rIns="90488" bIns="44450">
            <a:spAutoFit/>
          </a:bodyPr>
          <a:lstStyle/>
          <a:p>
            <a:pPr algn="l" eaLnBrk="0" hangingPunct="0"/>
            <a:r>
              <a:rPr lang="en-US" sz="2000" b="1" i="1" dirty="0">
                <a:solidFill>
                  <a:srgbClr val="0000CC"/>
                </a:solidFill>
                <a:effectLst>
                  <a:outerShdw blurRad="38100" dist="38100" dir="2700000" algn="tl">
                    <a:srgbClr val="C0C0C0"/>
                  </a:outerShdw>
                </a:effectLst>
                <a:latin typeface="Arial" pitchFamily="34" charset="0"/>
                <a:cs typeface="Arial" pitchFamily="34" charset="0"/>
              </a:rPr>
              <a:t>weak semantics</a:t>
            </a:r>
          </a:p>
        </p:txBody>
      </p:sp>
      <p:sp>
        <p:nvSpPr>
          <p:cNvPr id="8" name="Rectangle 18"/>
          <p:cNvSpPr>
            <a:spLocks noChangeArrowheads="1"/>
          </p:cNvSpPr>
          <p:nvPr/>
        </p:nvSpPr>
        <p:spPr bwMode="auto">
          <a:xfrm>
            <a:off x="6686550" y="1365250"/>
            <a:ext cx="2305119" cy="397545"/>
          </a:xfrm>
          <a:prstGeom prst="rect">
            <a:avLst/>
          </a:prstGeom>
          <a:noFill/>
          <a:ln w="12700">
            <a:noFill/>
            <a:miter lim="800000"/>
            <a:headEnd/>
            <a:tailEnd/>
          </a:ln>
          <a:effectLst/>
        </p:spPr>
        <p:txBody>
          <a:bodyPr wrap="none" lIns="90488" tIns="44450" rIns="90488" bIns="44450">
            <a:spAutoFit/>
          </a:bodyPr>
          <a:lstStyle/>
          <a:p>
            <a:pPr algn="l" eaLnBrk="0" hangingPunct="0"/>
            <a:r>
              <a:rPr lang="en-US" sz="2000" b="1" i="1" dirty="0">
                <a:solidFill>
                  <a:srgbClr val="0000CC"/>
                </a:solidFill>
                <a:latin typeface="Arial" pitchFamily="34" charset="0"/>
                <a:cs typeface="Arial" pitchFamily="34" charset="0"/>
              </a:rPr>
              <a:t>strong semantics</a:t>
            </a:r>
          </a:p>
        </p:txBody>
      </p:sp>
      <p:sp>
        <p:nvSpPr>
          <p:cNvPr id="9" name="Rectangle 12"/>
          <p:cNvSpPr>
            <a:spLocks noChangeArrowheads="1"/>
          </p:cNvSpPr>
          <p:nvPr/>
        </p:nvSpPr>
        <p:spPr bwMode="auto">
          <a:xfrm>
            <a:off x="6499225" y="1994022"/>
            <a:ext cx="2492375" cy="828432"/>
          </a:xfrm>
          <a:prstGeom prst="rect">
            <a:avLst/>
          </a:prstGeom>
          <a:noFill/>
          <a:ln w="12700">
            <a:noFill/>
            <a:miter lim="800000"/>
            <a:headEnd/>
            <a:tailEnd/>
          </a:ln>
          <a:effectLst/>
        </p:spPr>
        <p:txBody>
          <a:bodyPr lIns="90488" tIns="44450" rIns="90488" bIns="44450" anchor="ctr">
            <a:spAutoFit/>
          </a:bodyPr>
          <a:lstStyle/>
          <a:p>
            <a:pPr algn="l" eaLnBrk="0" hangingPunct="0">
              <a:spcBef>
                <a:spcPct val="50000"/>
              </a:spcBef>
            </a:pPr>
            <a:r>
              <a:rPr lang="en-US" sz="1600" b="1" dirty="0">
                <a:solidFill>
                  <a:srgbClr val="FF0000"/>
                </a:solidFill>
                <a:latin typeface="Arial" pitchFamily="34" charset="0"/>
                <a:cs typeface="Arial" pitchFamily="34" charset="0"/>
              </a:rPr>
              <a:t>Is Disjoint Subclass of with transitivity property</a:t>
            </a:r>
          </a:p>
        </p:txBody>
      </p:sp>
      <p:sp>
        <p:nvSpPr>
          <p:cNvPr id="10" name="Text Box 21"/>
          <p:cNvSpPr txBox="1">
            <a:spLocks noChangeArrowheads="1"/>
          </p:cNvSpPr>
          <p:nvPr/>
        </p:nvSpPr>
        <p:spPr bwMode="auto">
          <a:xfrm>
            <a:off x="5326063" y="1526173"/>
            <a:ext cx="1382110" cy="338554"/>
          </a:xfrm>
          <a:prstGeom prst="rect">
            <a:avLst/>
          </a:prstGeom>
          <a:noFill/>
          <a:ln w="9525">
            <a:noFill/>
            <a:miter lim="800000"/>
            <a:headEnd/>
            <a:tailEnd/>
          </a:ln>
          <a:effectLst/>
        </p:spPr>
        <p:txBody>
          <a:bodyPr wrap="none" anchor="ctr">
            <a:spAutoFit/>
          </a:bodyPr>
          <a:lstStyle/>
          <a:p>
            <a:pPr eaLnBrk="0" hangingPunct="0"/>
            <a:r>
              <a:rPr lang="en-US" sz="1600" b="1" dirty="0">
                <a:solidFill>
                  <a:srgbClr val="006600"/>
                </a:solidFill>
                <a:latin typeface="Arial" pitchFamily="34" charset="0"/>
                <a:cs typeface="Arial" pitchFamily="34" charset="0"/>
              </a:rPr>
              <a:t>Modal Logic</a:t>
            </a:r>
          </a:p>
        </p:txBody>
      </p:sp>
      <p:sp>
        <p:nvSpPr>
          <p:cNvPr id="11" name="Rectangle 4"/>
          <p:cNvSpPr>
            <a:spLocks noChangeArrowheads="1"/>
          </p:cNvSpPr>
          <p:nvPr/>
        </p:nvSpPr>
        <p:spPr bwMode="auto">
          <a:xfrm>
            <a:off x="4195763" y="1944688"/>
            <a:ext cx="2006961" cy="363689"/>
          </a:xfrm>
          <a:prstGeom prst="rect">
            <a:avLst/>
          </a:prstGeom>
          <a:noFill/>
          <a:ln w="12700">
            <a:noFill/>
            <a:miter lim="800000"/>
            <a:headEnd/>
            <a:tailEnd/>
          </a:ln>
          <a:effectLst/>
        </p:spPr>
        <p:txBody>
          <a:bodyPr wrap="none" lIns="90488" tIns="44450" rIns="90488" bIns="44450">
            <a:spAutoFit/>
          </a:bodyPr>
          <a:lstStyle/>
          <a:p>
            <a:pPr eaLnBrk="0" hangingPunct="0">
              <a:lnSpc>
                <a:spcPct val="89000"/>
              </a:lnSpc>
            </a:pPr>
            <a:r>
              <a:rPr lang="en-US" sz="2000" b="1" i="1" u="sng" dirty="0">
                <a:solidFill>
                  <a:srgbClr val="010000"/>
                </a:solidFill>
                <a:latin typeface="Arial" pitchFamily="34" charset="0"/>
                <a:cs typeface="Arial" pitchFamily="34" charset="0"/>
              </a:rPr>
              <a:t>Logical Theory</a:t>
            </a:r>
          </a:p>
        </p:txBody>
      </p:sp>
      <p:sp>
        <p:nvSpPr>
          <p:cNvPr id="12" name="Line 5"/>
          <p:cNvSpPr>
            <a:spLocks noChangeShapeType="1"/>
          </p:cNvSpPr>
          <p:nvPr/>
        </p:nvSpPr>
        <p:spPr bwMode="auto">
          <a:xfrm flipH="1">
            <a:off x="1143000" y="1766889"/>
            <a:ext cx="5734050" cy="4481512"/>
          </a:xfrm>
          <a:prstGeom prst="line">
            <a:avLst/>
          </a:prstGeom>
          <a:noFill/>
          <a:ln w="25400">
            <a:solidFill>
              <a:srgbClr val="FF0000"/>
            </a:solidFill>
            <a:round/>
            <a:headEnd type="triangle" w="med" len="med"/>
            <a:tailEnd/>
          </a:ln>
          <a:effectLst/>
        </p:spPr>
        <p:txBody>
          <a:bodyPr/>
          <a:lstStyle/>
          <a:p>
            <a:endParaRPr lang="en-US" b="1" dirty="0">
              <a:latin typeface="Arial" pitchFamily="34" charset="0"/>
              <a:cs typeface="Arial" pitchFamily="34" charset="0"/>
            </a:endParaRPr>
          </a:p>
        </p:txBody>
      </p:sp>
      <p:sp>
        <p:nvSpPr>
          <p:cNvPr id="13" name="Rectangle 6"/>
          <p:cNvSpPr>
            <a:spLocks noChangeArrowheads="1"/>
          </p:cNvSpPr>
          <p:nvPr/>
        </p:nvSpPr>
        <p:spPr bwMode="auto">
          <a:xfrm>
            <a:off x="2055813" y="4078288"/>
            <a:ext cx="1481176" cy="363689"/>
          </a:xfrm>
          <a:prstGeom prst="rect">
            <a:avLst/>
          </a:prstGeom>
          <a:noFill/>
          <a:ln w="12700">
            <a:noFill/>
            <a:miter lim="800000"/>
            <a:headEnd/>
            <a:tailEnd/>
          </a:ln>
          <a:effectLst/>
        </p:spPr>
        <p:txBody>
          <a:bodyPr wrap="none" lIns="90488" tIns="44450" rIns="90488" bIns="44450">
            <a:spAutoFit/>
          </a:bodyPr>
          <a:lstStyle/>
          <a:p>
            <a:pPr eaLnBrk="0" hangingPunct="0">
              <a:lnSpc>
                <a:spcPct val="89000"/>
              </a:lnSpc>
            </a:pPr>
            <a:r>
              <a:rPr lang="en-US" sz="2000" b="1" i="1" u="sng" dirty="0">
                <a:solidFill>
                  <a:srgbClr val="010000"/>
                </a:solidFill>
                <a:latin typeface="Arial" pitchFamily="34" charset="0"/>
                <a:cs typeface="Arial" pitchFamily="34" charset="0"/>
              </a:rPr>
              <a:t>Thesaurus</a:t>
            </a:r>
          </a:p>
        </p:txBody>
      </p:sp>
      <p:sp>
        <p:nvSpPr>
          <p:cNvPr id="14" name="Rectangle 7"/>
          <p:cNvSpPr>
            <a:spLocks noChangeArrowheads="1"/>
          </p:cNvSpPr>
          <p:nvPr/>
        </p:nvSpPr>
        <p:spPr bwMode="auto">
          <a:xfrm>
            <a:off x="3657600" y="4191000"/>
            <a:ext cx="3556000" cy="334962"/>
          </a:xfrm>
          <a:prstGeom prst="rect">
            <a:avLst/>
          </a:prstGeom>
          <a:noFill/>
          <a:ln w="12700">
            <a:noFill/>
            <a:miter lim="800000"/>
            <a:headEnd/>
            <a:tailEnd/>
          </a:ln>
          <a:effectLst/>
        </p:spPr>
        <p:txBody>
          <a:bodyPr lIns="90488" tIns="44450" rIns="90488" bIns="44450" anchor="ctr">
            <a:spAutoFit/>
          </a:bodyPr>
          <a:lstStyle/>
          <a:p>
            <a:pPr eaLnBrk="0" hangingPunct="0">
              <a:spcBef>
                <a:spcPct val="50000"/>
              </a:spcBef>
            </a:pPr>
            <a:r>
              <a:rPr lang="en-US" sz="1600" b="1" dirty="0">
                <a:solidFill>
                  <a:srgbClr val="FF0000"/>
                </a:solidFill>
                <a:latin typeface="Arial" pitchFamily="34" charset="0"/>
                <a:cs typeface="Arial" pitchFamily="34" charset="0"/>
              </a:rPr>
              <a:t> Has Narrower Meaning Than</a:t>
            </a:r>
          </a:p>
        </p:txBody>
      </p:sp>
      <p:sp>
        <p:nvSpPr>
          <p:cNvPr id="15" name="Rectangle 8"/>
          <p:cNvSpPr>
            <a:spLocks noChangeArrowheads="1"/>
          </p:cNvSpPr>
          <p:nvPr/>
        </p:nvSpPr>
        <p:spPr bwMode="auto">
          <a:xfrm>
            <a:off x="533400" y="5194300"/>
            <a:ext cx="1457259" cy="363689"/>
          </a:xfrm>
          <a:prstGeom prst="rect">
            <a:avLst/>
          </a:prstGeom>
          <a:noFill/>
          <a:ln w="12700">
            <a:noFill/>
            <a:miter lim="800000"/>
            <a:headEnd/>
            <a:tailEnd/>
          </a:ln>
          <a:effectLst/>
        </p:spPr>
        <p:txBody>
          <a:bodyPr wrap="none" lIns="90488" tIns="44450" rIns="90488" bIns="44450">
            <a:spAutoFit/>
          </a:bodyPr>
          <a:lstStyle/>
          <a:p>
            <a:pPr eaLnBrk="0" hangingPunct="0">
              <a:lnSpc>
                <a:spcPct val="89000"/>
              </a:lnSpc>
            </a:pPr>
            <a:r>
              <a:rPr lang="en-US" sz="2000" b="1" i="1" u="sng" dirty="0">
                <a:solidFill>
                  <a:srgbClr val="010000"/>
                </a:solidFill>
                <a:latin typeface="Arial" pitchFamily="34" charset="0"/>
                <a:cs typeface="Arial" pitchFamily="34" charset="0"/>
              </a:rPr>
              <a:t>Taxonomy</a:t>
            </a:r>
          </a:p>
        </p:txBody>
      </p:sp>
      <p:sp>
        <p:nvSpPr>
          <p:cNvPr id="16" name="Rectangle 9"/>
          <p:cNvSpPr>
            <a:spLocks noChangeArrowheads="1"/>
          </p:cNvSpPr>
          <p:nvPr/>
        </p:nvSpPr>
        <p:spPr bwMode="auto">
          <a:xfrm>
            <a:off x="2263775" y="5326063"/>
            <a:ext cx="2797175" cy="334962"/>
          </a:xfrm>
          <a:prstGeom prst="rect">
            <a:avLst/>
          </a:prstGeom>
          <a:noFill/>
          <a:ln w="12700">
            <a:noFill/>
            <a:miter lim="800000"/>
            <a:headEnd/>
            <a:tailEnd/>
          </a:ln>
          <a:effectLst/>
        </p:spPr>
        <p:txBody>
          <a:bodyPr lIns="90488" tIns="44450" rIns="90488" bIns="44450" anchor="ctr">
            <a:spAutoFit/>
          </a:bodyPr>
          <a:lstStyle/>
          <a:p>
            <a:pPr algn="l" eaLnBrk="0" hangingPunct="0">
              <a:spcBef>
                <a:spcPct val="50000"/>
              </a:spcBef>
            </a:pPr>
            <a:r>
              <a:rPr lang="en-US" sz="1600" b="1" dirty="0">
                <a:solidFill>
                  <a:srgbClr val="FF0000"/>
                </a:solidFill>
                <a:latin typeface="Arial" pitchFamily="34" charset="0"/>
                <a:cs typeface="Arial" pitchFamily="34" charset="0"/>
              </a:rPr>
              <a:t>Is Sub-Classification of</a:t>
            </a:r>
          </a:p>
        </p:txBody>
      </p:sp>
      <p:sp>
        <p:nvSpPr>
          <p:cNvPr id="17" name="Rectangle 10"/>
          <p:cNvSpPr>
            <a:spLocks noChangeArrowheads="1"/>
          </p:cNvSpPr>
          <p:nvPr/>
        </p:nvSpPr>
        <p:spPr bwMode="auto">
          <a:xfrm>
            <a:off x="2479675" y="3022600"/>
            <a:ext cx="2391681" cy="363689"/>
          </a:xfrm>
          <a:prstGeom prst="rect">
            <a:avLst/>
          </a:prstGeom>
          <a:noFill/>
          <a:ln w="12700">
            <a:noFill/>
            <a:miter lim="800000"/>
            <a:headEnd/>
            <a:tailEnd/>
          </a:ln>
          <a:effectLst/>
        </p:spPr>
        <p:txBody>
          <a:bodyPr wrap="none" lIns="90488" tIns="44450" rIns="90488" bIns="44450">
            <a:spAutoFit/>
          </a:bodyPr>
          <a:lstStyle/>
          <a:p>
            <a:pPr eaLnBrk="0" hangingPunct="0">
              <a:lnSpc>
                <a:spcPct val="89000"/>
              </a:lnSpc>
            </a:pPr>
            <a:r>
              <a:rPr lang="en-US" sz="2000" b="1" i="1" u="sng" dirty="0">
                <a:solidFill>
                  <a:srgbClr val="010000"/>
                </a:solidFill>
                <a:latin typeface="Arial" pitchFamily="34" charset="0"/>
                <a:cs typeface="Arial" pitchFamily="34" charset="0"/>
              </a:rPr>
              <a:t>Conceptual Model</a:t>
            </a:r>
          </a:p>
        </p:txBody>
      </p:sp>
      <p:sp>
        <p:nvSpPr>
          <p:cNvPr id="18" name="Rectangle 11"/>
          <p:cNvSpPr>
            <a:spLocks noChangeArrowheads="1"/>
          </p:cNvSpPr>
          <p:nvPr/>
        </p:nvSpPr>
        <p:spPr bwMode="auto">
          <a:xfrm>
            <a:off x="4953000" y="3200400"/>
            <a:ext cx="1909762" cy="335989"/>
          </a:xfrm>
          <a:prstGeom prst="rect">
            <a:avLst/>
          </a:prstGeom>
          <a:noFill/>
          <a:ln w="12700">
            <a:noFill/>
            <a:miter lim="800000"/>
            <a:headEnd/>
            <a:tailEnd/>
          </a:ln>
          <a:effectLst/>
        </p:spPr>
        <p:txBody>
          <a:bodyPr lIns="90488" tIns="44450" rIns="90488" bIns="44450" anchor="ctr">
            <a:spAutoFit/>
          </a:bodyPr>
          <a:lstStyle/>
          <a:p>
            <a:pPr eaLnBrk="0" hangingPunct="0">
              <a:spcBef>
                <a:spcPct val="50000"/>
              </a:spcBef>
            </a:pPr>
            <a:r>
              <a:rPr lang="en-US" sz="1600" b="1" dirty="0">
                <a:solidFill>
                  <a:srgbClr val="FF0000"/>
                </a:solidFill>
                <a:latin typeface="Arial" pitchFamily="34" charset="0"/>
                <a:cs typeface="Arial" pitchFamily="34" charset="0"/>
              </a:rPr>
              <a:t> Is Subclass of</a:t>
            </a:r>
          </a:p>
        </p:txBody>
      </p:sp>
      <p:sp>
        <p:nvSpPr>
          <p:cNvPr id="19" name="Oval 13"/>
          <p:cNvSpPr>
            <a:spLocks noChangeArrowheads="1"/>
          </p:cNvSpPr>
          <p:nvPr/>
        </p:nvSpPr>
        <p:spPr bwMode="auto">
          <a:xfrm>
            <a:off x="2041525" y="5335588"/>
            <a:ext cx="215900" cy="219075"/>
          </a:xfrm>
          <a:prstGeom prst="ellipse">
            <a:avLst/>
          </a:prstGeom>
          <a:solidFill>
            <a:srgbClr val="FF0000"/>
          </a:solidFill>
          <a:ln w="12700">
            <a:solidFill>
              <a:schemeClr val="tx1"/>
            </a:solidFill>
            <a:round/>
            <a:headEnd/>
            <a:tailEnd/>
          </a:ln>
          <a:effectLst/>
        </p:spPr>
        <p:txBody>
          <a:bodyPr wrap="none" anchor="ctr"/>
          <a:lstStyle/>
          <a:p>
            <a:endParaRPr lang="en-US" b="1" dirty="0">
              <a:latin typeface="Arial" pitchFamily="34" charset="0"/>
              <a:cs typeface="Arial" pitchFamily="34" charset="0"/>
            </a:endParaRPr>
          </a:p>
        </p:txBody>
      </p:sp>
      <p:sp>
        <p:nvSpPr>
          <p:cNvPr id="20" name="Oval 14"/>
          <p:cNvSpPr>
            <a:spLocks noChangeArrowheads="1"/>
          </p:cNvSpPr>
          <p:nvPr/>
        </p:nvSpPr>
        <p:spPr bwMode="auto">
          <a:xfrm>
            <a:off x="3570288" y="4133850"/>
            <a:ext cx="219075" cy="219075"/>
          </a:xfrm>
          <a:prstGeom prst="ellipse">
            <a:avLst/>
          </a:prstGeom>
          <a:solidFill>
            <a:srgbClr val="FF0000"/>
          </a:solidFill>
          <a:ln w="12700">
            <a:solidFill>
              <a:schemeClr val="tx1"/>
            </a:solidFill>
            <a:round/>
            <a:headEnd/>
            <a:tailEnd/>
          </a:ln>
          <a:effectLst/>
        </p:spPr>
        <p:txBody>
          <a:bodyPr wrap="none" anchor="ctr"/>
          <a:lstStyle/>
          <a:p>
            <a:endParaRPr lang="en-US" b="1" dirty="0">
              <a:latin typeface="Arial" pitchFamily="34" charset="0"/>
              <a:cs typeface="Arial" pitchFamily="34" charset="0"/>
            </a:endParaRPr>
          </a:p>
        </p:txBody>
      </p:sp>
      <p:sp>
        <p:nvSpPr>
          <p:cNvPr id="21" name="Oval 15"/>
          <p:cNvSpPr>
            <a:spLocks noChangeArrowheads="1"/>
          </p:cNvSpPr>
          <p:nvPr/>
        </p:nvSpPr>
        <p:spPr bwMode="auto">
          <a:xfrm>
            <a:off x="4845050" y="3151188"/>
            <a:ext cx="219075" cy="219075"/>
          </a:xfrm>
          <a:prstGeom prst="ellipse">
            <a:avLst/>
          </a:prstGeom>
          <a:solidFill>
            <a:srgbClr val="FF0000"/>
          </a:solidFill>
          <a:ln w="12700">
            <a:solidFill>
              <a:schemeClr val="tx1"/>
            </a:solidFill>
            <a:round/>
            <a:headEnd/>
            <a:tailEnd/>
          </a:ln>
          <a:effectLst/>
        </p:spPr>
        <p:txBody>
          <a:bodyPr wrap="none" anchor="ctr"/>
          <a:lstStyle/>
          <a:p>
            <a:endParaRPr lang="en-US" b="1" dirty="0">
              <a:latin typeface="Arial" pitchFamily="34" charset="0"/>
              <a:cs typeface="Arial" pitchFamily="34" charset="0"/>
            </a:endParaRPr>
          </a:p>
        </p:txBody>
      </p:sp>
      <p:sp>
        <p:nvSpPr>
          <p:cNvPr id="22" name="Oval 16"/>
          <p:cNvSpPr>
            <a:spLocks noChangeArrowheads="1"/>
          </p:cNvSpPr>
          <p:nvPr/>
        </p:nvSpPr>
        <p:spPr bwMode="auto">
          <a:xfrm>
            <a:off x="6248400" y="2025650"/>
            <a:ext cx="219075" cy="219075"/>
          </a:xfrm>
          <a:prstGeom prst="ellipse">
            <a:avLst/>
          </a:prstGeom>
          <a:solidFill>
            <a:srgbClr val="FF0000"/>
          </a:solidFill>
          <a:ln w="12700">
            <a:solidFill>
              <a:schemeClr val="tx1"/>
            </a:solidFill>
            <a:round/>
            <a:headEnd/>
            <a:tailEnd/>
          </a:ln>
          <a:effectLst/>
        </p:spPr>
        <p:txBody>
          <a:bodyPr wrap="none" anchor="ctr"/>
          <a:lstStyle/>
          <a:p>
            <a:endParaRPr lang="en-US" b="1" dirty="0">
              <a:latin typeface="Arial" pitchFamily="34" charset="0"/>
              <a:cs typeface="Arial" pitchFamily="34" charset="0"/>
            </a:endParaRPr>
          </a:p>
        </p:txBody>
      </p:sp>
      <p:sp>
        <p:nvSpPr>
          <p:cNvPr id="23" name="Text Box 19"/>
          <p:cNvSpPr txBox="1">
            <a:spLocks noChangeArrowheads="1"/>
          </p:cNvSpPr>
          <p:nvPr/>
        </p:nvSpPr>
        <p:spPr bwMode="auto">
          <a:xfrm>
            <a:off x="17463" y="4723398"/>
            <a:ext cx="2824299" cy="338554"/>
          </a:xfrm>
          <a:prstGeom prst="rect">
            <a:avLst/>
          </a:prstGeom>
          <a:noFill/>
          <a:ln w="9525">
            <a:noFill/>
            <a:miter lim="800000"/>
            <a:headEnd/>
            <a:tailEnd/>
          </a:ln>
          <a:effectLst/>
        </p:spPr>
        <p:txBody>
          <a:bodyPr wrap="none" anchor="ctr">
            <a:spAutoFit/>
          </a:bodyPr>
          <a:lstStyle/>
          <a:p>
            <a:pPr eaLnBrk="0" hangingPunct="0"/>
            <a:r>
              <a:rPr lang="en-US" sz="1600" b="1" dirty="0">
                <a:solidFill>
                  <a:srgbClr val="006600"/>
                </a:solidFill>
                <a:latin typeface="Arial" pitchFamily="34" charset="0"/>
                <a:cs typeface="Arial" pitchFamily="34" charset="0"/>
              </a:rPr>
              <a:t>DB Schemas, XML Schema</a:t>
            </a:r>
          </a:p>
        </p:txBody>
      </p:sp>
      <p:sp>
        <p:nvSpPr>
          <p:cNvPr id="24" name="Text Box 20"/>
          <p:cNvSpPr txBox="1">
            <a:spLocks noChangeArrowheads="1"/>
          </p:cNvSpPr>
          <p:nvPr/>
        </p:nvSpPr>
        <p:spPr bwMode="auto">
          <a:xfrm>
            <a:off x="4567238" y="2742198"/>
            <a:ext cx="628698" cy="338554"/>
          </a:xfrm>
          <a:prstGeom prst="rect">
            <a:avLst/>
          </a:prstGeom>
          <a:noFill/>
          <a:ln w="9525">
            <a:noFill/>
            <a:miter lim="800000"/>
            <a:headEnd/>
            <a:tailEnd/>
          </a:ln>
          <a:effectLst/>
        </p:spPr>
        <p:txBody>
          <a:bodyPr wrap="none" anchor="ctr">
            <a:spAutoFit/>
          </a:bodyPr>
          <a:lstStyle/>
          <a:p>
            <a:pPr eaLnBrk="0" hangingPunct="0"/>
            <a:r>
              <a:rPr lang="en-US" sz="1600" b="1" dirty="0">
                <a:solidFill>
                  <a:srgbClr val="006600"/>
                </a:solidFill>
                <a:latin typeface="Arial" pitchFamily="34" charset="0"/>
                <a:cs typeface="Arial" pitchFamily="34" charset="0"/>
              </a:rPr>
              <a:t>UML</a:t>
            </a:r>
          </a:p>
        </p:txBody>
      </p:sp>
      <p:sp>
        <p:nvSpPr>
          <p:cNvPr id="25" name="Text Box 22"/>
          <p:cNvSpPr txBox="1">
            <a:spLocks noChangeArrowheads="1"/>
          </p:cNvSpPr>
          <p:nvPr/>
        </p:nvSpPr>
        <p:spPr bwMode="auto">
          <a:xfrm>
            <a:off x="4733925" y="1706355"/>
            <a:ext cx="1851789" cy="338554"/>
          </a:xfrm>
          <a:prstGeom prst="rect">
            <a:avLst/>
          </a:prstGeom>
          <a:noFill/>
          <a:ln w="9525">
            <a:noFill/>
            <a:miter lim="800000"/>
            <a:headEnd/>
            <a:tailEnd/>
          </a:ln>
          <a:effectLst/>
        </p:spPr>
        <p:txBody>
          <a:bodyPr wrap="none" anchor="ctr">
            <a:spAutoFit/>
          </a:bodyPr>
          <a:lstStyle/>
          <a:p>
            <a:pPr eaLnBrk="0" hangingPunct="0"/>
            <a:r>
              <a:rPr lang="en-US" sz="1600" b="1" dirty="0">
                <a:solidFill>
                  <a:srgbClr val="006600"/>
                </a:solidFill>
                <a:latin typeface="Arial" pitchFamily="34" charset="0"/>
                <a:cs typeface="Arial" pitchFamily="34" charset="0"/>
              </a:rPr>
              <a:t>First Order Logic</a:t>
            </a:r>
          </a:p>
        </p:txBody>
      </p:sp>
      <p:sp>
        <p:nvSpPr>
          <p:cNvPr id="26" name="Text Box 23"/>
          <p:cNvSpPr txBox="1">
            <a:spLocks noChangeArrowheads="1"/>
          </p:cNvSpPr>
          <p:nvPr/>
        </p:nvSpPr>
        <p:spPr bwMode="auto">
          <a:xfrm>
            <a:off x="-76200" y="5562600"/>
            <a:ext cx="1536700" cy="581025"/>
          </a:xfrm>
          <a:prstGeom prst="rect">
            <a:avLst/>
          </a:prstGeom>
          <a:noFill/>
          <a:ln w="9525">
            <a:noFill/>
            <a:miter lim="800000"/>
            <a:headEnd/>
            <a:tailEnd/>
          </a:ln>
          <a:effectLst/>
        </p:spPr>
        <p:txBody>
          <a:bodyPr anchor="ctr">
            <a:spAutoFit/>
          </a:bodyPr>
          <a:lstStyle/>
          <a:p>
            <a:pPr eaLnBrk="0" hangingPunct="0"/>
            <a:r>
              <a:rPr lang="en-US" sz="1600" b="1" dirty="0">
                <a:solidFill>
                  <a:srgbClr val="006600"/>
                </a:solidFill>
                <a:latin typeface="Arial" pitchFamily="34" charset="0"/>
                <a:cs typeface="Arial" pitchFamily="34" charset="0"/>
              </a:rPr>
              <a:t>Relational</a:t>
            </a:r>
          </a:p>
          <a:p>
            <a:pPr eaLnBrk="0" hangingPunct="0"/>
            <a:r>
              <a:rPr lang="en-US" sz="1600" b="1" dirty="0">
                <a:solidFill>
                  <a:srgbClr val="006600"/>
                </a:solidFill>
                <a:latin typeface="Arial" pitchFamily="34" charset="0"/>
                <a:cs typeface="Arial" pitchFamily="34" charset="0"/>
              </a:rPr>
              <a:t>Model, XML</a:t>
            </a:r>
          </a:p>
        </p:txBody>
      </p:sp>
      <p:sp>
        <p:nvSpPr>
          <p:cNvPr id="27" name="Text Box 24"/>
          <p:cNvSpPr txBox="1">
            <a:spLocks noChangeArrowheads="1"/>
          </p:cNvSpPr>
          <p:nvPr/>
        </p:nvSpPr>
        <p:spPr bwMode="auto">
          <a:xfrm>
            <a:off x="2752725" y="4355892"/>
            <a:ext cx="468398" cy="338554"/>
          </a:xfrm>
          <a:prstGeom prst="rect">
            <a:avLst/>
          </a:prstGeom>
          <a:noFill/>
          <a:ln w="9525">
            <a:noFill/>
            <a:miter lim="800000"/>
            <a:headEnd/>
            <a:tailEnd/>
          </a:ln>
          <a:effectLst/>
        </p:spPr>
        <p:txBody>
          <a:bodyPr wrap="none" anchor="ctr">
            <a:spAutoFit/>
          </a:bodyPr>
          <a:lstStyle/>
          <a:p>
            <a:pPr eaLnBrk="0" hangingPunct="0"/>
            <a:r>
              <a:rPr lang="en-US" sz="1600" b="1" dirty="0">
                <a:solidFill>
                  <a:srgbClr val="006600"/>
                </a:solidFill>
                <a:latin typeface="Arial" pitchFamily="34" charset="0"/>
                <a:cs typeface="Arial" pitchFamily="34" charset="0"/>
              </a:rPr>
              <a:t>ER</a:t>
            </a:r>
          </a:p>
        </p:txBody>
      </p:sp>
      <p:sp>
        <p:nvSpPr>
          <p:cNvPr id="28" name="Text Box 25"/>
          <p:cNvSpPr txBox="1">
            <a:spLocks noChangeArrowheads="1"/>
          </p:cNvSpPr>
          <p:nvPr/>
        </p:nvSpPr>
        <p:spPr bwMode="auto">
          <a:xfrm>
            <a:off x="2527300" y="3768517"/>
            <a:ext cx="1447832" cy="338554"/>
          </a:xfrm>
          <a:prstGeom prst="rect">
            <a:avLst/>
          </a:prstGeom>
          <a:noFill/>
          <a:ln w="9525">
            <a:noFill/>
            <a:miter lim="800000"/>
            <a:headEnd/>
            <a:tailEnd/>
          </a:ln>
          <a:effectLst/>
        </p:spPr>
        <p:txBody>
          <a:bodyPr wrap="none" anchor="ctr">
            <a:spAutoFit/>
          </a:bodyPr>
          <a:lstStyle/>
          <a:p>
            <a:pPr eaLnBrk="0" hangingPunct="0"/>
            <a:r>
              <a:rPr lang="en-US" sz="1600" b="1" dirty="0">
                <a:solidFill>
                  <a:srgbClr val="006600"/>
                </a:solidFill>
                <a:latin typeface="Arial" pitchFamily="34" charset="0"/>
                <a:cs typeface="Arial" pitchFamily="34" charset="0"/>
              </a:rPr>
              <a:t>Extended ER</a:t>
            </a:r>
          </a:p>
        </p:txBody>
      </p:sp>
      <p:sp>
        <p:nvSpPr>
          <p:cNvPr id="29" name="Line 26"/>
          <p:cNvSpPr>
            <a:spLocks noChangeShapeType="1"/>
          </p:cNvSpPr>
          <p:nvPr/>
        </p:nvSpPr>
        <p:spPr bwMode="auto">
          <a:xfrm flipH="1">
            <a:off x="1143000" y="1751013"/>
            <a:ext cx="5734050" cy="4497387"/>
          </a:xfrm>
          <a:prstGeom prst="line">
            <a:avLst/>
          </a:prstGeom>
          <a:noFill/>
          <a:ln w="38100">
            <a:solidFill>
              <a:srgbClr val="FF0000"/>
            </a:solidFill>
            <a:round/>
            <a:headEnd type="triangle" w="med" len="med"/>
            <a:tailEnd/>
          </a:ln>
          <a:effectLst/>
        </p:spPr>
        <p:txBody>
          <a:bodyPr wrap="none" anchor="ctr"/>
          <a:lstStyle/>
          <a:p>
            <a:endParaRPr lang="en-US" b="1" dirty="0">
              <a:latin typeface="Arial" pitchFamily="34" charset="0"/>
              <a:cs typeface="Arial" pitchFamily="34" charset="0"/>
            </a:endParaRPr>
          </a:p>
        </p:txBody>
      </p:sp>
      <p:sp>
        <p:nvSpPr>
          <p:cNvPr id="30" name="Text Box 27"/>
          <p:cNvSpPr txBox="1">
            <a:spLocks noChangeArrowheads="1"/>
          </p:cNvSpPr>
          <p:nvPr/>
        </p:nvSpPr>
        <p:spPr bwMode="auto">
          <a:xfrm>
            <a:off x="4019550" y="2238961"/>
            <a:ext cx="1917513" cy="338554"/>
          </a:xfrm>
          <a:prstGeom prst="rect">
            <a:avLst/>
          </a:prstGeom>
          <a:noFill/>
          <a:ln w="9525">
            <a:noFill/>
            <a:miter lim="800000"/>
            <a:headEnd/>
            <a:tailEnd/>
          </a:ln>
          <a:effectLst/>
        </p:spPr>
        <p:txBody>
          <a:bodyPr wrap="none" anchor="ctr">
            <a:spAutoFit/>
          </a:bodyPr>
          <a:lstStyle/>
          <a:p>
            <a:pPr eaLnBrk="0" hangingPunct="0"/>
            <a:r>
              <a:rPr lang="en-US" sz="1600" b="1" dirty="0">
                <a:solidFill>
                  <a:srgbClr val="006600"/>
                </a:solidFill>
                <a:latin typeface="Arial" pitchFamily="34" charset="0"/>
                <a:cs typeface="Arial" pitchFamily="34" charset="0"/>
              </a:rPr>
              <a:t>Description Logic</a:t>
            </a:r>
          </a:p>
        </p:txBody>
      </p:sp>
      <p:sp>
        <p:nvSpPr>
          <p:cNvPr id="31" name="Text Box 28"/>
          <p:cNvSpPr txBox="1">
            <a:spLocks noChangeArrowheads="1"/>
          </p:cNvSpPr>
          <p:nvPr/>
        </p:nvSpPr>
        <p:spPr bwMode="auto">
          <a:xfrm>
            <a:off x="3776663" y="2482642"/>
            <a:ext cx="1834156" cy="338554"/>
          </a:xfrm>
          <a:prstGeom prst="rect">
            <a:avLst/>
          </a:prstGeom>
          <a:noFill/>
          <a:ln w="9525">
            <a:noFill/>
            <a:miter lim="800000"/>
            <a:headEnd/>
            <a:tailEnd/>
          </a:ln>
          <a:effectLst/>
        </p:spPr>
        <p:txBody>
          <a:bodyPr wrap="none" anchor="ctr">
            <a:spAutoFit/>
          </a:bodyPr>
          <a:lstStyle/>
          <a:p>
            <a:pPr eaLnBrk="0" hangingPunct="0"/>
            <a:r>
              <a:rPr lang="en-US" sz="1600" b="1" dirty="0">
                <a:solidFill>
                  <a:srgbClr val="006600"/>
                </a:solidFill>
                <a:latin typeface="Arial" pitchFamily="34" charset="0"/>
                <a:cs typeface="Arial" pitchFamily="34" charset="0"/>
              </a:rPr>
              <a:t>DAML+OIL, OWL</a:t>
            </a:r>
          </a:p>
        </p:txBody>
      </p:sp>
      <p:sp>
        <p:nvSpPr>
          <p:cNvPr id="32" name="Text Box 29"/>
          <p:cNvSpPr txBox="1">
            <a:spLocks noChangeArrowheads="1"/>
          </p:cNvSpPr>
          <p:nvPr/>
        </p:nvSpPr>
        <p:spPr bwMode="auto">
          <a:xfrm>
            <a:off x="3706813" y="3316873"/>
            <a:ext cx="798617" cy="338554"/>
          </a:xfrm>
          <a:prstGeom prst="rect">
            <a:avLst/>
          </a:prstGeom>
          <a:noFill/>
          <a:ln w="9525">
            <a:noFill/>
            <a:miter lim="800000"/>
            <a:headEnd/>
            <a:tailEnd/>
          </a:ln>
          <a:effectLst/>
        </p:spPr>
        <p:txBody>
          <a:bodyPr wrap="none" anchor="ctr">
            <a:spAutoFit/>
          </a:bodyPr>
          <a:lstStyle/>
          <a:p>
            <a:pPr eaLnBrk="0" hangingPunct="0"/>
            <a:r>
              <a:rPr lang="en-US" sz="1600" b="1" dirty="0">
                <a:solidFill>
                  <a:srgbClr val="006600"/>
                </a:solidFill>
                <a:latin typeface="Arial" pitchFamily="34" charset="0"/>
                <a:cs typeface="Arial" pitchFamily="34" charset="0"/>
              </a:rPr>
              <a:t>RDF/S</a:t>
            </a:r>
          </a:p>
        </p:txBody>
      </p:sp>
      <p:sp>
        <p:nvSpPr>
          <p:cNvPr id="33" name="Text Box 30"/>
          <p:cNvSpPr txBox="1">
            <a:spLocks noChangeArrowheads="1"/>
          </p:cNvSpPr>
          <p:nvPr/>
        </p:nvSpPr>
        <p:spPr bwMode="auto">
          <a:xfrm>
            <a:off x="3573463" y="3548648"/>
            <a:ext cx="617477" cy="338554"/>
          </a:xfrm>
          <a:prstGeom prst="rect">
            <a:avLst/>
          </a:prstGeom>
          <a:noFill/>
          <a:ln w="9525">
            <a:noFill/>
            <a:miter lim="800000"/>
            <a:headEnd/>
            <a:tailEnd/>
          </a:ln>
          <a:effectLst/>
        </p:spPr>
        <p:txBody>
          <a:bodyPr wrap="none" anchor="ctr">
            <a:spAutoFit/>
          </a:bodyPr>
          <a:lstStyle/>
          <a:p>
            <a:pPr eaLnBrk="0" hangingPunct="0"/>
            <a:r>
              <a:rPr lang="en-US" sz="1600" b="1" dirty="0">
                <a:solidFill>
                  <a:srgbClr val="006600"/>
                </a:solidFill>
                <a:latin typeface="Arial" pitchFamily="34" charset="0"/>
                <a:cs typeface="Arial" pitchFamily="34" charset="0"/>
              </a:rPr>
              <a:t>XTM</a:t>
            </a:r>
          </a:p>
        </p:txBody>
      </p:sp>
      <p:sp>
        <p:nvSpPr>
          <p:cNvPr id="34" name="Line 50"/>
          <p:cNvSpPr>
            <a:spLocks noChangeShapeType="1"/>
          </p:cNvSpPr>
          <p:nvPr/>
        </p:nvSpPr>
        <p:spPr bwMode="auto">
          <a:xfrm flipV="1">
            <a:off x="139700" y="6135688"/>
            <a:ext cx="7680325" cy="0"/>
          </a:xfrm>
          <a:prstGeom prst="line">
            <a:avLst/>
          </a:prstGeom>
          <a:noFill/>
          <a:ln w="9525">
            <a:solidFill>
              <a:schemeClr val="accent2"/>
            </a:solidFill>
            <a:round/>
            <a:headEnd/>
            <a:tailEnd/>
          </a:ln>
          <a:effectLst/>
        </p:spPr>
        <p:txBody>
          <a:bodyPr anchor="ctr">
            <a:spAutoFit/>
          </a:bodyPr>
          <a:lstStyle/>
          <a:p>
            <a:endParaRPr lang="en-US" b="1" dirty="0">
              <a:latin typeface="Arial" pitchFamily="34" charset="0"/>
              <a:cs typeface="Arial" pitchFamily="34" charset="0"/>
            </a:endParaRPr>
          </a:p>
        </p:txBody>
      </p:sp>
      <p:sp>
        <p:nvSpPr>
          <p:cNvPr id="35" name="Text Box 51"/>
          <p:cNvSpPr txBox="1">
            <a:spLocks noChangeArrowheads="1"/>
          </p:cNvSpPr>
          <p:nvPr/>
        </p:nvSpPr>
        <p:spPr bwMode="auto">
          <a:xfrm>
            <a:off x="5299075" y="5805488"/>
            <a:ext cx="2638864" cy="338554"/>
          </a:xfrm>
          <a:prstGeom prst="rect">
            <a:avLst/>
          </a:prstGeom>
          <a:noFill/>
          <a:ln w="9525">
            <a:noFill/>
            <a:miter lim="800000"/>
            <a:headEnd/>
            <a:tailEnd/>
          </a:ln>
          <a:effectLst/>
        </p:spPr>
        <p:txBody>
          <a:bodyPr wrap="none">
            <a:spAutoFit/>
          </a:bodyPr>
          <a:lstStyle/>
          <a:p>
            <a:r>
              <a:rPr lang="en-US" sz="1600" b="1" dirty="0">
                <a:solidFill>
                  <a:srgbClr val="071AA9"/>
                </a:solidFill>
                <a:latin typeface="Arial" pitchFamily="34" charset="0"/>
                <a:cs typeface="Arial" pitchFamily="34" charset="0"/>
              </a:rPr>
              <a:t>Syntactic Interoperability</a:t>
            </a:r>
          </a:p>
        </p:txBody>
      </p:sp>
      <p:sp>
        <p:nvSpPr>
          <p:cNvPr id="36" name="Line 52"/>
          <p:cNvSpPr>
            <a:spLocks noChangeShapeType="1"/>
          </p:cNvSpPr>
          <p:nvPr/>
        </p:nvSpPr>
        <p:spPr bwMode="auto">
          <a:xfrm flipV="1">
            <a:off x="796925" y="5002213"/>
            <a:ext cx="7680325" cy="0"/>
          </a:xfrm>
          <a:prstGeom prst="line">
            <a:avLst/>
          </a:prstGeom>
          <a:noFill/>
          <a:ln w="9525">
            <a:solidFill>
              <a:srgbClr val="333399"/>
            </a:solidFill>
            <a:round/>
            <a:headEnd/>
            <a:tailEnd/>
          </a:ln>
          <a:effectLst/>
        </p:spPr>
        <p:txBody>
          <a:bodyPr anchor="ctr">
            <a:spAutoFit/>
          </a:bodyPr>
          <a:lstStyle/>
          <a:p>
            <a:endParaRPr lang="en-US" b="1" dirty="0">
              <a:latin typeface="Arial" pitchFamily="34" charset="0"/>
              <a:cs typeface="Arial" pitchFamily="34" charset="0"/>
            </a:endParaRPr>
          </a:p>
        </p:txBody>
      </p:sp>
      <p:sp>
        <p:nvSpPr>
          <p:cNvPr id="37" name="Text Box 53"/>
          <p:cNvSpPr txBox="1">
            <a:spLocks noChangeArrowheads="1"/>
          </p:cNvSpPr>
          <p:nvPr/>
        </p:nvSpPr>
        <p:spPr bwMode="auto">
          <a:xfrm>
            <a:off x="5891213" y="4676775"/>
            <a:ext cx="2696572" cy="338554"/>
          </a:xfrm>
          <a:prstGeom prst="rect">
            <a:avLst/>
          </a:prstGeom>
          <a:noFill/>
          <a:ln w="9525">
            <a:noFill/>
            <a:miter lim="800000"/>
            <a:headEnd/>
            <a:tailEnd/>
          </a:ln>
          <a:effectLst/>
        </p:spPr>
        <p:txBody>
          <a:bodyPr wrap="none">
            <a:spAutoFit/>
          </a:bodyPr>
          <a:lstStyle/>
          <a:p>
            <a:r>
              <a:rPr lang="en-US" sz="1600" b="1" dirty="0">
                <a:solidFill>
                  <a:srgbClr val="071AA9"/>
                </a:solidFill>
                <a:latin typeface="Arial" pitchFamily="34" charset="0"/>
                <a:cs typeface="Arial" pitchFamily="34" charset="0"/>
              </a:rPr>
              <a:t>Structural Interoperability</a:t>
            </a:r>
          </a:p>
        </p:txBody>
      </p:sp>
      <p:sp>
        <p:nvSpPr>
          <p:cNvPr id="38" name="Line 54"/>
          <p:cNvSpPr>
            <a:spLocks noChangeShapeType="1"/>
          </p:cNvSpPr>
          <p:nvPr/>
        </p:nvSpPr>
        <p:spPr bwMode="auto">
          <a:xfrm flipV="1">
            <a:off x="1368425" y="3621088"/>
            <a:ext cx="7680325" cy="0"/>
          </a:xfrm>
          <a:prstGeom prst="line">
            <a:avLst/>
          </a:prstGeom>
          <a:noFill/>
          <a:ln w="9525">
            <a:solidFill>
              <a:srgbClr val="333399"/>
            </a:solidFill>
            <a:round/>
            <a:headEnd/>
            <a:tailEnd/>
          </a:ln>
          <a:effectLst/>
        </p:spPr>
        <p:txBody>
          <a:bodyPr anchor="ctr">
            <a:spAutoFit/>
          </a:bodyPr>
          <a:lstStyle/>
          <a:p>
            <a:endParaRPr lang="en-US" b="1" dirty="0">
              <a:latin typeface="Arial" pitchFamily="34" charset="0"/>
              <a:cs typeface="Arial" pitchFamily="34" charset="0"/>
            </a:endParaRPr>
          </a:p>
        </p:txBody>
      </p:sp>
      <p:sp>
        <p:nvSpPr>
          <p:cNvPr id="39" name="Text Box 55"/>
          <p:cNvSpPr txBox="1">
            <a:spLocks noChangeArrowheads="1"/>
          </p:cNvSpPr>
          <p:nvPr/>
        </p:nvSpPr>
        <p:spPr bwMode="auto">
          <a:xfrm>
            <a:off x="6505136" y="3276600"/>
            <a:ext cx="2638864" cy="338554"/>
          </a:xfrm>
          <a:prstGeom prst="rect">
            <a:avLst/>
          </a:prstGeom>
          <a:noFill/>
          <a:ln w="9525">
            <a:noFill/>
            <a:miter lim="800000"/>
            <a:headEnd/>
            <a:tailEnd/>
          </a:ln>
          <a:effectLst/>
        </p:spPr>
        <p:txBody>
          <a:bodyPr wrap="none">
            <a:spAutoFit/>
          </a:bodyPr>
          <a:lstStyle/>
          <a:p>
            <a:r>
              <a:rPr lang="en-US" sz="1600" b="1" dirty="0">
                <a:solidFill>
                  <a:srgbClr val="071AA9"/>
                </a:solidFill>
                <a:latin typeface="Arial" pitchFamily="34" charset="0"/>
                <a:cs typeface="Arial" pitchFamily="34" charset="0"/>
              </a:rPr>
              <a:t>Semantic Interoperability</a:t>
            </a:r>
          </a:p>
        </p:txBody>
      </p:sp>
      <p:sp>
        <p:nvSpPr>
          <p:cNvPr id="40" name="Text Box 63"/>
          <p:cNvSpPr txBox="1">
            <a:spLocks noChangeArrowheads="1"/>
          </p:cNvSpPr>
          <p:nvPr/>
        </p:nvSpPr>
        <p:spPr bwMode="auto">
          <a:xfrm rot="19278242">
            <a:off x="-361198" y="2455773"/>
            <a:ext cx="4605486" cy="461665"/>
          </a:xfrm>
          <a:prstGeom prst="rect">
            <a:avLst/>
          </a:prstGeom>
          <a:noFill/>
          <a:ln w="9525" algn="ctr">
            <a:noFill/>
            <a:miter lim="800000"/>
            <a:headEnd/>
            <a:tailEnd/>
          </a:ln>
          <a:effectLst/>
        </p:spPr>
        <p:txBody>
          <a:bodyPr wrap="square">
            <a:spAutoFit/>
          </a:bodyPr>
          <a:lstStyle/>
          <a:p>
            <a:pPr algn="l">
              <a:spcBef>
                <a:spcPct val="50000"/>
              </a:spcBef>
            </a:pPr>
            <a:r>
              <a:rPr lang="en-US" sz="2400" b="1" dirty="0">
                <a:solidFill>
                  <a:srgbClr val="071AA9"/>
                </a:solidFill>
                <a:latin typeface="Arial" pitchFamily="34" charset="0"/>
                <a:cs typeface="Arial" pitchFamily="34" charset="0"/>
              </a:rPr>
              <a:t>From less to more expressive</a:t>
            </a:r>
          </a:p>
        </p:txBody>
      </p:sp>
      <p:sp>
        <p:nvSpPr>
          <p:cNvPr id="41" name="Rectangle 40"/>
          <p:cNvSpPr/>
          <p:nvPr/>
        </p:nvSpPr>
        <p:spPr>
          <a:xfrm>
            <a:off x="2626637" y="6324600"/>
            <a:ext cx="4902752" cy="319446"/>
          </a:xfrm>
          <a:prstGeom prst="rect">
            <a:avLst/>
          </a:prstGeom>
        </p:spPr>
        <p:txBody>
          <a:bodyPr wrap="none">
            <a:spAutoFit/>
          </a:bodyPr>
          <a:lstStyle/>
          <a:p>
            <a:pPr algn="ctr">
              <a:lnSpc>
                <a:spcPct val="80000"/>
              </a:lnSpc>
            </a:pPr>
            <a:r>
              <a:rPr lang="en-US" altLang="en-US" b="1" dirty="0" smtClean="0">
                <a:effectLst>
                  <a:outerShdw blurRad="38100" dist="38100" dir="2700000" algn="tl">
                    <a:srgbClr val="C0C0C0"/>
                  </a:outerShdw>
                </a:effectLst>
              </a:rPr>
              <a:t>*courtesy of Dr. Leo Obrst, The Mitre Corporation</a:t>
            </a:r>
            <a:endParaRPr lang="en-US" altLang="en-US" b="1" dirty="0">
              <a:effectLst>
                <a:outerShdw blurRad="38100" dist="38100" dir="2700000" algn="tl">
                  <a:srgbClr val="C0C0C0"/>
                </a:outerShdw>
              </a:effectLst>
            </a:endParaRPr>
          </a:p>
        </p:txBody>
      </p:sp>
      <p:sp>
        <p:nvSpPr>
          <p:cNvPr id="42"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r>
              <a:rPr lang="en-US" sz="4000" dirty="0" smtClean="0"/>
              <a:t>Semantics Offers Differentiating Value Compared to Conventional Technologies</a:t>
            </a:r>
            <a:endParaRPr lang="en-US" sz="4000" dirty="0"/>
          </a:p>
        </p:txBody>
      </p:sp>
      <p:sp>
        <p:nvSpPr>
          <p:cNvPr id="5" name="Slide Number Placeholder 4"/>
          <p:cNvSpPr>
            <a:spLocks noGrp="1"/>
          </p:cNvSpPr>
          <p:nvPr>
            <p:ph type="sldNum" sz="quarter" idx="11"/>
          </p:nvPr>
        </p:nvSpPr>
        <p:spPr>
          <a:xfrm>
            <a:off x="8305800" y="6356350"/>
            <a:ext cx="381000" cy="365125"/>
          </a:xfrm>
        </p:spPr>
        <p:txBody>
          <a:bodyPr/>
          <a:lstStyle/>
          <a:p>
            <a:fld id="{B6F15528-21DE-4FAA-801E-634DDDAF4B2B}" type="slidenum">
              <a:rPr lang="en-US" smtClean="0"/>
              <a:pPr/>
              <a:t>16</a:t>
            </a:fld>
            <a:endParaRPr lang="en-US" dirty="0"/>
          </a:p>
        </p:txBody>
      </p:sp>
      <p:pic>
        <p:nvPicPr>
          <p:cNvPr id="2050" name="Picture 2"/>
          <p:cNvPicPr>
            <a:picLocks noChangeAspect="1" noChangeArrowheads="1"/>
          </p:cNvPicPr>
          <p:nvPr/>
        </p:nvPicPr>
        <p:blipFill>
          <a:blip r:embed="rId3" cstate="print"/>
          <a:srcRect l="2514" t="36472" r="64415" b="26121"/>
          <a:stretch>
            <a:fillRect/>
          </a:stretch>
        </p:blipFill>
        <p:spPr bwMode="auto">
          <a:xfrm>
            <a:off x="228600" y="1371600"/>
            <a:ext cx="2895600" cy="2667000"/>
          </a:xfrm>
          <a:prstGeom prst="rect">
            <a:avLst/>
          </a:prstGeom>
          <a:noFill/>
          <a:ln w="19050">
            <a:solidFill>
              <a:schemeClr val="tx2"/>
            </a:solidFill>
            <a:miter lim="800000"/>
            <a:headEnd/>
            <a:tailEnd/>
          </a:ln>
        </p:spPr>
      </p:pic>
      <p:sp>
        <p:nvSpPr>
          <p:cNvPr id="105" name="Rectangle 104"/>
          <p:cNvSpPr/>
          <p:nvPr/>
        </p:nvSpPr>
        <p:spPr>
          <a:xfrm>
            <a:off x="3124200" y="1371600"/>
            <a:ext cx="2590800" cy="2667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87"/>
          <p:cNvGrpSpPr/>
          <p:nvPr/>
        </p:nvGrpSpPr>
        <p:grpSpPr>
          <a:xfrm>
            <a:off x="3276600" y="1676400"/>
            <a:ext cx="2438400" cy="2362201"/>
            <a:chOff x="3505200" y="1752599"/>
            <a:chExt cx="2438400" cy="2362201"/>
          </a:xfrm>
        </p:grpSpPr>
        <p:grpSp>
          <p:nvGrpSpPr>
            <p:cNvPr id="6" name="Group 23"/>
            <p:cNvGrpSpPr/>
            <p:nvPr/>
          </p:nvGrpSpPr>
          <p:grpSpPr>
            <a:xfrm>
              <a:off x="3505200" y="1752600"/>
              <a:ext cx="914400" cy="533400"/>
              <a:chOff x="4724400" y="2057400"/>
              <a:chExt cx="1143000" cy="685800"/>
            </a:xfrm>
          </p:grpSpPr>
          <p:cxnSp>
            <p:nvCxnSpPr>
              <p:cNvPr id="12" name="Straight Connector 11"/>
              <p:cNvCxnSpPr/>
              <p:nvPr/>
            </p:nvCxnSpPr>
            <p:spPr>
              <a:xfrm rot="5400000">
                <a:off x="46482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8768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1054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3340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24400" y="25908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24400" y="2057400"/>
                <a:ext cx="1066800" cy="356142"/>
              </a:xfrm>
              <a:prstGeom prst="rect">
                <a:avLst/>
              </a:prstGeom>
              <a:solidFill>
                <a:schemeClr val="bg1"/>
              </a:solidFill>
            </p:spPr>
            <p:txBody>
              <a:bodyPr wrap="square" rtlCol="0">
                <a:spAutoFit/>
              </a:bodyPr>
              <a:lstStyle/>
              <a:p>
                <a:r>
                  <a:rPr lang="en-US" sz="1200" b="1" dirty="0" smtClean="0"/>
                  <a:t>Swap</a:t>
                </a:r>
                <a:endParaRPr lang="en-US" sz="1200" b="1" dirty="0"/>
              </a:p>
            </p:txBody>
          </p:sp>
          <p:cxnSp>
            <p:nvCxnSpPr>
              <p:cNvPr id="17" name="Straight Connector 16"/>
              <p:cNvCxnSpPr/>
              <p:nvPr/>
            </p:nvCxnSpPr>
            <p:spPr>
              <a:xfrm rot="10800000" flipH="1">
                <a:off x="4724400" y="23622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724400" y="2133600"/>
                <a:ext cx="1143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4724400" y="24384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24400" y="25146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24400" y="2667000"/>
                <a:ext cx="1143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3505200" y="3276600"/>
              <a:ext cx="914400" cy="533400"/>
              <a:chOff x="4724400" y="2057400"/>
              <a:chExt cx="1143000" cy="685800"/>
            </a:xfrm>
          </p:grpSpPr>
          <p:cxnSp>
            <p:nvCxnSpPr>
              <p:cNvPr id="66" name="Straight Connector 65"/>
              <p:cNvCxnSpPr/>
              <p:nvPr/>
            </p:nvCxnSpPr>
            <p:spPr>
              <a:xfrm rot="5400000">
                <a:off x="46482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8768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51054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53340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724400" y="25908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724400" y="2057400"/>
                <a:ext cx="1143000" cy="336356"/>
              </a:xfrm>
              <a:prstGeom prst="rect">
                <a:avLst/>
              </a:prstGeom>
              <a:solidFill>
                <a:schemeClr val="bg1"/>
              </a:solidFill>
            </p:spPr>
            <p:txBody>
              <a:bodyPr wrap="square" rtlCol="0">
                <a:spAutoFit/>
              </a:bodyPr>
              <a:lstStyle/>
              <a:p>
                <a:r>
                  <a:rPr lang="en-US" sz="1100" b="1" dirty="0" smtClean="0"/>
                  <a:t>Swapstream</a:t>
                </a:r>
                <a:endParaRPr lang="en-US" sz="1100" b="1" dirty="0"/>
              </a:p>
            </p:txBody>
          </p:sp>
          <p:cxnSp>
            <p:nvCxnSpPr>
              <p:cNvPr id="72" name="Straight Connector 71"/>
              <p:cNvCxnSpPr/>
              <p:nvPr/>
            </p:nvCxnSpPr>
            <p:spPr>
              <a:xfrm rot="10800000" flipH="1">
                <a:off x="4724400" y="23622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724400" y="2133600"/>
                <a:ext cx="1143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 name="Straight Connector 73"/>
              <p:cNvCxnSpPr/>
              <p:nvPr/>
            </p:nvCxnSpPr>
            <p:spPr>
              <a:xfrm>
                <a:off x="4724400" y="24384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724400" y="25146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24400" y="2667000"/>
                <a:ext cx="1143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92"/>
            <p:cNvGrpSpPr/>
            <p:nvPr/>
          </p:nvGrpSpPr>
          <p:grpSpPr>
            <a:xfrm>
              <a:off x="4724400" y="2514600"/>
              <a:ext cx="914400" cy="533400"/>
              <a:chOff x="3810000" y="2743200"/>
              <a:chExt cx="990600" cy="609600"/>
            </a:xfrm>
          </p:grpSpPr>
          <p:cxnSp>
            <p:nvCxnSpPr>
              <p:cNvPr id="94" name="Straight Connector 93"/>
              <p:cNvCxnSpPr/>
              <p:nvPr/>
            </p:nvCxnSpPr>
            <p:spPr>
              <a:xfrm rot="5400000">
                <a:off x="379814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398102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16390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434678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886200" y="32173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810000" y="2743200"/>
                <a:ext cx="853440" cy="276999"/>
              </a:xfrm>
              <a:prstGeom prst="rect">
                <a:avLst/>
              </a:prstGeom>
              <a:solidFill>
                <a:schemeClr val="bg1"/>
              </a:solidFill>
            </p:spPr>
            <p:txBody>
              <a:bodyPr wrap="square" rtlCol="0">
                <a:spAutoFit/>
              </a:bodyPr>
              <a:lstStyle/>
              <a:p>
                <a:r>
                  <a:rPr lang="en-US" sz="1050" b="1" dirty="0" smtClean="0"/>
                  <a:t> </a:t>
                </a:r>
                <a:r>
                  <a:rPr lang="en-US" sz="1200" b="1" dirty="0" smtClean="0"/>
                  <a:t>Party</a:t>
                </a:r>
                <a:endParaRPr lang="en-US" sz="1050" b="1" dirty="0"/>
              </a:p>
            </p:txBody>
          </p:sp>
          <p:cxnSp>
            <p:nvCxnSpPr>
              <p:cNvPr id="100" name="Straight Connector 99"/>
              <p:cNvCxnSpPr/>
              <p:nvPr/>
            </p:nvCxnSpPr>
            <p:spPr>
              <a:xfrm rot="10800000" flipH="1">
                <a:off x="3886200" y="30141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3886200" y="2810933"/>
                <a:ext cx="914400" cy="5418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 name="Straight Connector 101"/>
              <p:cNvCxnSpPr/>
              <p:nvPr/>
            </p:nvCxnSpPr>
            <p:spPr>
              <a:xfrm>
                <a:off x="3886200" y="3081867"/>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86200" y="3149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886200" y="3285067"/>
                <a:ext cx="914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106"/>
            <p:cNvGrpSpPr/>
            <p:nvPr/>
          </p:nvGrpSpPr>
          <p:grpSpPr>
            <a:xfrm>
              <a:off x="3505200" y="2514600"/>
              <a:ext cx="914400" cy="533400"/>
              <a:chOff x="4724400" y="2057400"/>
              <a:chExt cx="1143000" cy="685800"/>
            </a:xfrm>
          </p:grpSpPr>
          <p:cxnSp>
            <p:nvCxnSpPr>
              <p:cNvPr id="108" name="Straight Connector 107"/>
              <p:cNvCxnSpPr/>
              <p:nvPr/>
            </p:nvCxnSpPr>
            <p:spPr>
              <a:xfrm rot="5400000">
                <a:off x="46482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48768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51054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53340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724400" y="25908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4724400" y="2057400"/>
                <a:ext cx="1143000" cy="336356"/>
              </a:xfrm>
              <a:prstGeom prst="rect">
                <a:avLst/>
              </a:prstGeom>
              <a:solidFill>
                <a:schemeClr val="bg1"/>
              </a:solidFill>
            </p:spPr>
            <p:txBody>
              <a:bodyPr wrap="square" rtlCol="0">
                <a:spAutoFit/>
              </a:bodyPr>
              <a:lstStyle/>
              <a:p>
                <a:r>
                  <a:rPr lang="en-US" sz="1100" b="1" dirty="0" smtClean="0"/>
                  <a:t>SwapAssoc</a:t>
                </a:r>
                <a:endParaRPr lang="en-US" sz="1100" b="1" dirty="0"/>
              </a:p>
            </p:txBody>
          </p:sp>
          <p:cxnSp>
            <p:nvCxnSpPr>
              <p:cNvPr id="114" name="Straight Connector 113"/>
              <p:cNvCxnSpPr/>
              <p:nvPr/>
            </p:nvCxnSpPr>
            <p:spPr>
              <a:xfrm rot="10800000" flipH="1">
                <a:off x="4724400" y="23622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4724400" y="2133600"/>
                <a:ext cx="1143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6" name="Straight Connector 115"/>
              <p:cNvCxnSpPr/>
              <p:nvPr/>
            </p:nvCxnSpPr>
            <p:spPr>
              <a:xfrm>
                <a:off x="4724400" y="24384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724400" y="25146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724400" y="2667000"/>
                <a:ext cx="11430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rot="5400000">
              <a:off x="3848102" y="2400298"/>
              <a:ext cx="228601" cy="3"/>
            </a:xfrm>
            <a:prstGeom prst="line">
              <a:avLst/>
            </a:prstGeom>
            <a:ln>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1" name="Group 123"/>
            <p:cNvGrpSpPr/>
            <p:nvPr/>
          </p:nvGrpSpPr>
          <p:grpSpPr>
            <a:xfrm>
              <a:off x="4724400" y="3276600"/>
              <a:ext cx="914400" cy="533401"/>
              <a:chOff x="3810000" y="2743199"/>
              <a:chExt cx="990600" cy="609601"/>
            </a:xfrm>
          </p:grpSpPr>
          <p:cxnSp>
            <p:nvCxnSpPr>
              <p:cNvPr id="125" name="Straight Connector 124"/>
              <p:cNvCxnSpPr/>
              <p:nvPr/>
            </p:nvCxnSpPr>
            <p:spPr>
              <a:xfrm rot="5400000">
                <a:off x="379814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98102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16390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434678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886200" y="32173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810000" y="2743199"/>
                <a:ext cx="990600" cy="298983"/>
              </a:xfrm>
              <a:prstGeom prst="rect">
                <a:avLst/>
              </a:prstGeom>
              <a:solidFill>
                <a:schemeClr val="bg1"/>
              </a:solidFill>
            </p:spPr>
            <p:txBody>
              <a:bodyPr wrap="square" rtlCol="0">
                <a:spAutoFit/>
              </a:bodyPr>
              <a:lstStyle/>
              <a:p>
                <a:r>
                  <a:rPr lang="en-US" sz="1050" b="1" dirty="0" smtClean="0"/>
                  <a:t> </a:t>
                </a:r>
                <a:r>
                  <a:rPr lang="en-US" sz="1100" b="1" dirty="0" smtClean="0"/>
                  <a:t>SwapParty</a:t>
                </a:r>
                <a:endParaRPr lang="en-US" sz="1100" b="1" dirty="0"/>
              </a:p>
            </p:txBody>
          </p:sp>
          <p:cxnSp>
            <p:nvCxnSpPr>
              <p:cNvPr id="131" name="Straight Connector 130"/>
              <p:cNvCxnSpPr/>
              <p:nvPr/>
            </p:nvCxnSpPr>
            <p:spPr>
              <a:xfrm rot="10800000" flipH="1">
                <a:off x="3886200" y="30141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3886200" y="2810933"/>
                <a:ext cx="914400" cy="5418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3" name="Straight Connector 132"/>
              <p:cNvCxnSpPr/>
              <p:nvPr/>
            </p:nvCxnSpPr>
            <p:spPr>
              <a:xfrm>
                <a:off x="3886200" y="3081867"/>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886200" y="3149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886200" y="3285067"/>
                <a:ext cx="9144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Arrow Connector 136"/>
            <p:cNvCxnSpPr/>
            <p:nvPr/>
          </p:nvCxnSpPr>
          <p:spPr>
            <a:xfrm>
              <a:off x="4419600" y="3581400"/>
              <a:ext cx="304800" cy="1588"/>
            </a:xfrm>
            <a:prstGeom prst="straightConnector1">
              <a:avLst/>
            </a:prstGeom>
            <a:ln>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5144294" y="3161506"/>
              <a:ext cx="228599" cy="1588"/>
            </a:xfrm>
            <a:prstGeom prst="straightConnector1">
              <a:avLst/>
            </a:prstGeom>
            <a:ln>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6" name="Group 139"/>
            <p:cNvGrpSpPr/>
            <p:nvPr/>
          </p:nvGrpSpPr>
          <p:grpSpPr>
            <a:xfrm>
              <a:off x="4724400" y="1752599"/>
              <a:ext cx="914400" cy="533398"/>
              <a:chOff x="3810000" y="2743202"/>
              <a:chExt cx="990600" cy="609598"/>
            </a:xfrm>
          </p:grpSpPr>
          <p:cxnSp>
            <p:nvCxnSpPr>
              <p:cNvPr id="141" name="Straight Connector 140"/>
              <p:cNvCxnSpPr/>
              <p:nvPr/>
            </p:nvCxnSpPr>
            <p:spPr>
              <a:xfrm rot="5400000">
                <a:off x="379814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398102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416390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5400000">
                <a:off x="434678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886200" y="32173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3810000" y="2743202"/>
                <a:ext cx="990600" cy="316570"/>
              </a:xfrm>
              <a:prstGeom prst="rect">
                <a:avLst/>
              </a:prstGeom>
              <a:solidFill>
                <a:schemeClr val="bg1"/>
              </a:solidFill>
            </p:spPr>
            <p:txBody>
              <a:bodyPr wrap="square" rtlCol="0">
                <a:spAutoFit/>
              </a:bodyPr>
              <a:lstStyle/>
              <a:p>
                <a:r>
                  <a:rPr lang="en-US" sz="1050" b="1" dirty="0" smtClean="0"/>
                  <a:t> </a:t>
                </a:r>
                <a:r>
                  <a:rPr lang="en-US" sz="1200" b="1" dirty="0" smtClean="0"/>
                  <a:t>LegalEntity</a:t>
                </a:r>
                <a:endParaRPr lang="en-US" sz="1050" b="1" dirty="0"/>
              </a:p>
            </p:txBody>
          </p:sp>
          <p:cxnSp>
            <p:nvCxnSpPr>
              <p:cNvPr id="147" name="Straight Connector 146"/>
              <p:cNvCxnSpPr/>
              <p:nvPr/>
            </p:nvCxnSpPr>
            <p:spPr>
              <a:xfrm rot="10800000" flipH="1">
                <a:off x="3886200" y="30141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3886200" y="2810933"/>
                <a:ext cx="914400" cy="5418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9" name="Straight Connector 148"/>
              <p:cNvCxnSpPr/>
              <p:nvPr/>
            </p:nvCxnSpPr>
            <p:spPr>
              <a:xfrm>
                <a:off x="3886200" y="3081867"/>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886200" y="3149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886200" y="3285067"/>
                <a:ext cx="9144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5" name="Straight Connector 154"/>
            <p:cNvCxnSpPr/>
            <p:nvPr/>
          </p:nvCxnSpPr>
          <p:spPr>
            <a:xfrm rot="5400000" flipH="1" flipV="1">
              <a:off x="5072836" y="2429933"/>
              <a:ext cx="2878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3" idx="2"/>
            </p:cNvCxnSpPr>
            <p:nvPr/>
          </p:nvCxnSpPr>
          <p:spPr>
            <a:xfrm rot="5400000">
              <a:off x="3810000" y="3962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48" idx="3"/>
            </p:cNvCxnSpPr>
            <p:nvPr/>
          </p:nvCxnSpPr>
          <p:spPr>
            <a:xfrm>
              <a:off x="5638800" y="2048931"/>
              <a:ext cx="304800" cy="846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152400" y="4114800"/>
            <a:ext cx="2895600" cy="338554"/>
          </a:xfrm>
          <a:prstGeom prst="rect">
            <a:avLst/>
          </a:prstGeom>
          <a:solidFill>
            <a:schemeClr val="tx2">
              <a:lumMod val="20000"/>
              <a:lumOff val="80000"/>
            </a:schemeClr>
          </a:solidFill>
        </p:spPr>
        <p:txBody>
          <a:bodyPr wrap="square" rtlCol="0">
            <a:spAutoFit/>
          </a:bodyPr>
          <a:lstStyle/>
          <a:p>
            <a:pPr algn="ctr"/>
            <a:r>
              <a:rPr lang="en-US" sz="1600" b="1" dirty="0" smtClean="0"/>
              <a:t>XML</a:t>
            </a:r>
            <a:endParaRPr lang="en-US" sz="1600" b="1" dirty="0"/>
          </a:p>
        </p:txBody>
      </p:sp>
      <p:sp>
        <p:nvSpPr>
          <p:cNvPr id="152" name="TextBox 151"/>
          <p:cNvSpPr txBox="1"/>
          <p:nvPr/>
        </p:nvSpPr>
        <p:spPr>
          <a:xfrm>
            <a:off x="3200400" y="4114800"/>
            <a:ext cx="2514600" cy="338554"/>
          </a:xfrm>
          <a:prstGeom prst="rect">
            <a:avLst/>
          </a:prstGeom>
          <a:solidFill>
            <a:schemeClr val="tx2">
              <a:lumMod val="20000"/>
              <a:lumOff val="80000"/>
            </a:schemeClr>
          </a:solidFill>
        </p:spPr>
        <p:txBody>
          <a:bodyPr wrap="square" rtlCol="0">
            <a:spAutoFit/>
          </a:bodyPr>
          <a:lstStyle/>
          <a:p>
            <a:pPr algn="ctr"/>
            <a:r>
              <a:rPr lang="en-US" sz="1600" b="1" dirty="0" smtClean="0"/>
              <a:t>Relational </a:t>
            </a:r>
            <a:endParaRPr lang="en-US" sz="1600" b="1" dirty="0"/>
          </a:p>
        </p:txBody>
      </p:sp>
      <p:sp>
        <p:nvSpPr>
          <p:cNvPr id="153" name="TextBox 152"/>
          <p:cNvSpPr txBox="1"/>
          <p:nvPr/>
        </p:nvSpPr>
        <p:spPr>
          <a:xfrm>
            <a:off x="5791200" y="4114800"/>
            <a:ext cx="3200400" cy="338554"/>
          </a:xfrm>
          <a:prstGeom prst="rect">
            <a:avLst/>
          </a:prstGeom>
          <a:solidFill>
            <a:schemeClr val="tx2">
              <a:lumMod val="20000"/>
              <a:lumOff val="80000"/>
            </a:schemeClr>
          </a:solidFill>
        </p:spPr>
        <p:txBody>
          <a:bodyPr wrap="square" rtlCol="0">
            <a:spAutoFit/>
          </a:bodyPr>
          <a:lstStyle/>
          <a:p>
            <a:pPr algn="ctr"/>
            <a:r>
              <a:rPr lang="en-US" sz="1600" b="1" dirty="0" smtClean="0"/>
              <a:t>Semantics</a:t>
            </a:r>
            <a:endParaRPr lang="en-US" sz="1600" b="1" dirty="0"/>
          </a:p>
        </p:txBody>
      </p:sp>
      <p:cxnSp>
        <p:nvCxnSpPr>
          <p:cNvPr id="120" name="Straight Connector 119"/>
          <p:cNvCxnSpPr/>
          <p:nvPr/>
        </p:nvCxnSpPr>
        <p:spPr>
          <a:xfrm rot="5400000">
            <a:off x="3848102" y="3086098"/>
            <a:ext cx="228601" cy="3"/>
          </a:xfrm>
          <a:prstGeom prst="line">
            <a:avLst/>
          </a:prstGeom>
          <a:ln>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8" name="Group 194"/>
          <p:cNvGrpSpPr/>
          <p:nvPr/>
        </p:nvGrpSpPr>
        <p:grpSpPr>
          <a:xfrm>
            <a:off x="5715000" y="1371600"/>
            <a:ext cx="3276600" cy="2667000"/>
            <a:chOff x="5715000" y="1371600"/>
            <a:chExt cx="3276600" cy="2667000"/>
          </a:xfrm>
        </p:grpSpPr>
        <p:cxnSp>
          <p:nvCxnSpPr>
            <p:cNvPr id="123" name="Straight Connector 122"/>
            <p:cNvCxnSpPr/>
            <p:nvPr/>
          </p:nvCxnSpPr>
          <p:spPr>
            <a:xfrm rot="5400000">
              <a:off x="6667500" y="2705100"/>
              <a:ext cx="2667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5638801" y="2666999"/>
              <a:ext cx="259079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0800000">
              <a:off x="5715000" y="2971800"/>
              <a:ext cx="32766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0800000">
              <a:off x="5715000" y="3581400"/>
              <a:ext cx="32766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0800000">
              <a:off x="5715000" y="1676400"/>
              <a:ext cx="32766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a:off x="5715000" y="3810000"/>
              <a:ext cx="32766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10800000">
              <a:off x="5715000" y="3276600"/>
              <a:ext cx="32766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5715000" y="1371600"/>
              <a:ext cx="3276600" cy="2667000"/>
            </a:xfrm>
            <a:prstGeom prst="rect">
              <a:avLst/>
            </a:prstGeom>
            <a:solidFill>
              <a:srgbClr val="F2F2F2">
                <a:alpha val="30196"/>
              </a:srgbClr>
            </a:solidFill>
            <a:ln>
              <a:solidFill>
                <a:srgbClr val="F0E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3" name="Straight Connector 162"/>
            <p:cNvCxnSpPr/>
            <p:nvPr/>
          </p:nvCxnSpPr>
          <p:spPr>
            <a:xfrm rot="10800000">
              <a:off x="5715000" y="1981200"/>
              <a:ext cx="32766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0800000">
              <a:off x="5715000" y="2667000"/>
              <a:ext cx="32766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715000" y="1371600"/>
              <a:ext cx="3276600" cy="2667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163"/>
            <p:cNvGrpSpPr/>
            <p:nvPr/>
          </p:nvGrpSpPr>
          <p:grpSpPr>
            <a:xfrm>
              <a:off x="5791200" y="1447800"/>
              <a:ext cx="3067050" cy="2457450"/>
              <a:chOff x="2667000" y="1676400"/>
              <a:chExt cx="3067050" cy="2457450"/>
            </a:xfrm>
          </p:grpSpPr>
          <p:sp>
            <p:nvSpPr>
              <p:cNvPr id="166" name="Rectangle 165"/>
              <p:cNvSpPr/>
              <p:nvPr/>
            </p:nvSpPr>
            <p:spPr>
              <a:xfrm>
                <a:off x="2857500" y="1676400"/>
                <a:ext cx="800100" cy="55721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Interest Rate Swap Contract</a:t>
                </a:r>
                <a:endParaRPr lang="en-US" sz="1050" b="1" dirty="0">
                  <a:solidFill>
                    <a:schemeClr val="tx1"/>
                  </a:solidFill>
                </a:endParaRPr>
              </a:p>
            </p:txBody>
          </p:sp>
          <p:cxnSp>
            <p:nvCxnSpPr>
              <p:cNvPr id="167" name="Straight Connector 166"/>
              <p:cNvCxnSpPr>
                <a:stCxn id="165" idx="0"/>
                <a:endCxn id="166" idx="2"/>
              </p:cNvCxnSpPr>
              <p:nvPr/>
            </p:nvCxnSpPr>
            <p:spPr>
              <a:xfrm rot="16200000" flipV="1">
                <a:off x="3107532" y="2383632"/>
                <a:ext cx="309563" cy="9525"/>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3200400" y="2286000"/>
                <a:ext cx="774571" cy="246221"/>
              </a:xfrm>
              <a:prstGeom prst="rect">
                <a:avLst/>
              </a:prstGeom>
              <a:noFill/>
            </p:spPr>
            <p:txBody>
              <a:bodyPr wrap="none" rtlCol="0">
                <a:spAutoFit/>
              </a:bodyPr>
              <a:lstStyle/>
              <a:p>
                <a:r>
                  <a:rPr lang="en-US" sz="1000" b="1" dirty="0" smtClean="0"/>
                  <a:t>SubClassOf</a:t>
                </a:r>
                <a:endParaRPr lang="en-US" sz="1000" b="1" dirty="0"/>
              </a:p>
            </p:txBody>
          </p:sp>
          <p:sp>
            <p:nvSpPr>
              <p:cNvPr id="169" name="Rectangle 168"/>
              <p:cNvSpPr/>
              <p:nvPr/>
            </p:nvSpPr>
            <p:spPr>
              <a:xfrm>
                <a:off x="2667000" y="3409950"/>
                <a:ext cx="1219200" cy="2476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Swap_100001234</a:t>
                </a:r>
                <a:endParaRPr lang="en-US" sz="1100" b="1" dirty="0">
                  <a:solidFill>
                    <a:schemeClr val="tx1"/>
                  </a:solidFill>
                </a:endParaRPr>
              </a:p>
            </p:txBody>
          </p:sp>
          <p:cxnSp>
            <p:nvCxnSpPr>
              <p:cNvPr id="170" name="Straight Arrow Connector 169"/>
              <p:cNvCxnSpPr>
                <a:stCxn id="169" idx="0"/>
                <a:endCxn id="165" idx="2"/>
              </p:cNvCxnSpPr>
              <p:nvPr/>
            </p:nvCxnSpPr>
            <p:spPr>
              <a:xfrm rot="16200000" flipV="1">
                <a:off x="3167063" y="3300412"/>
                <a:ext cx="209550" cy="9525"/>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3200400" y="3200400"/>
                <a:ext cx="495300" cy="253916"/>
              </a:xfrm>
              <a:prstGeom prst="rect">
                <a:avLst/>
              </a:prstGeom>
              <a:noFill/>
            </p:spPr>
            <p:txBody>
              <a:bodyPr wrap="square" rtlCol="0">
                <a:spAutoFit/>
              </a:bodyPr>
              <a:lstStyle/>
              <a:p>
                <a:r>
                  <a:rPr lang="en-US" sz="1050" b="1" dirty="0" smtClean="0"/>
                  <a:t> Type</a:t>
                </a:r>
                <a:endParaRPr lang="en-US" sz="1050" b="1" dirty="0"/>
              </a:p>
            </p:txBody>
          </p:sp>
          <p:sp>
            <p:nvSpPr>
              <p:cNvPr id="172" name="Rectangle 171"/>
              <p:cNvSpPr/>
              <p:nvPr/>
            </p:nvSpPr>
            <p:spPr>
              <a:xfrm>
                <a:off x="4419600" y="2590800"/>
                <a:ext cx="1314450" cy="55721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smtClean="0">
                    <a:solidFill>
                      <a:schemeClr val="tx1"/>
                    </a:solidFill>
                  </a:rPr>
                  <a:t>Swap_Leg </a:t>
                </a:r>
                <a:r>
                  <a:rPr lang="en-US" sz="800" b="1" dirty="0" smtClean="0">
                    <a:solidFill>
                      <a:srgbClr val="0070C0"/>
                    </a:solidFill>
                  </a:rPr>
                  <a:t>some</a:t>
                </a:r>
                <a:r>
                  <a:rPr lang="en-US" sz="800" b="1" dirty="0" smtClean="0">
                    <a:solidFill>
                      <a:schemeClr val="tx1"/>
                    </a:solidFill>
                  </a:rPr>
                  <a:t> Fixed_Interest_Rate and</a:t>
                </a:r>
              </a:p>
              <a:p>
                <a:r>
                  <a:rPr lang="en-US" sz="800" b="1" dirty="0" smtClean="0">
                    <a:solidFill>
                      <a:schemeClr val="tx1"/>
                    </a:solidFill>
                  </a:rPr>
                  <a:t>Swap_Leg </a:t>
                </a:r>
                <a:r>
                  <a:rPr lang="en-US" sz="800" b="1" dirty="0" smtClean="0">
                    <a:solidFill>
                      <a:srgbClr val="0070C0"/>
                    </a:solidFill>
                  </a:rPr>
                  <a:t>some</a:t>
                </a:r>
                <a:r>
                  <a:rPr lang="en-US" sz="800" b="1" dirty="0" smtClean="0">
                    <a:solidFill>
                      <a:schemeClr val="tx1"/>
                    </a:solidFill>
                  </a:rPr>
                  <a:t> Variable_Interest_Rate</a:t>
                </a:r>
                <a:endParaRPr lang="en-US" sz="1050" b="1" dirty="0">
                  <a:solidFill>
                    <a:schemeClr val="tx1"/>
                  </a:solidFill>
                </a:endParaRPr>
              </a:p>
            </p:txBody>
          </p:sp>
          <p:cxnSp>
            <p:nvCxnSpPr>
              <p:cNvPr id="173" name="Straight Connector 172"/>
              <p:cNvCxnSpPr>
                <a:stCxn id="165" idx="3"/>
                <a:endCxn id="172" idx="1"/>
              </p:cNvCxnSpPr>
              <p:nvPr/>
            </p:nvCxnSpPr>
            <p:spPr>
              <a:xfrm flipV="1">
                <a:off x="3733800" y="2869407"/>
                <a:ext cx="685800" cy="238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3657600" y="2514600"/>
                <a:ext cx="806631" cy="430887"/>
              </a:xfrm>
              <a:prstGeom prst="rect">
                <a:avLst/>
              </a:prstGeom>
              <a:noFill/>
            </p:spPr>
            <p:txBody>
              <a:bodyPr wrap="none" rtlCol="0">
                <a:spAutoFit/>
              </a:bodyPr>
              <a:lstStyle/>
              <a:p>
                <a:r>
                  <a:rPr lang="en-US" sz="1050" b="1" dirty="0" smtClean="0"/>
                  <a:t> Equivalent</a:t>
                </a:r>
              </a:p>
              <a:p>
                <a:r>
                  <a:rPr lang="en-US" sz="1050" b="1" dirty="0" smtClean="0"/>
                  <a:t> Class</a:t>
                </a:r>
                <a:endParaRPr lang="en-US" sz="1050" b="1" dirty="0"/>
              </a:p>
            </p:txBody>
          </p:sp>
          <p:sp>
            <p:nvSpPr>
              <p:cNvPr id="175" name="Rectangle 174"/>
              <p:cNvSpPr/>
              <p:nvPr/>
            </p:nvSpPr>
            <p:spPr>
              <a:xfrm>
                <a:off x="2667000" y="3886200"/>
                <a:ext cx="1219200" cy="2476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SwapStream_1…</a:t>
                </a:r>
                <a:endParaRPr lang="en-US" sz="1100" b="1" dirty="0">
                  <a:solidFill>
                    <a:schemeClr val="tx1"/>
                  </a:solidFill>
                </a:endParaRPr>
              </a:p>
            </p:txBody>
          </p:sp>
          <p:cxnSp>
            <p:nvCxnSpPr>
              <p:cNvPr id="176" name="Straight Arrow Connector 175"/>
              <p:cNvCxnSpPr>
                <a:stCxn id="169" idx="2"/>
                <a:endCxn id="175" idx="0"/>
              </p:cNvCxnSpPr>
              <p:nvPr/>
            </p:nvCxnSpPr>
            <p:spPr>
              <a:xfrm rot="5400000">
                <a:off x="3162300" y="3771900"/>
                <a:ext cx="228600" cy="15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3200400" y="3657600"/>
                <a:ext cx="1219200" cy="253916"/>
              </a:xfrm>
              <a:prstGeom prst="rect">
                <a:avLst/>
              </a:prstGeom>
              <a:noFill/>
            </p:spPr>
            <p:txBody>
              <a:bodyPr wrap="square" rtlCol="0">
                <a:spAutoFit/>
              </a:bodyPr>
              <a:lstStyle/>
              <a:p>
                <a:r>
                  <a:rPr lang="en-US" sz="1050" b="1" dirty="0" smtClean="0"/>
                  <a:t> hasSwapStream</a:t>
                </a:r>
                <a:endParaRPr lang="en-US" sz="1050" b="1" dirty="0"/>
              </a:p>
            </p:txBody>
          </p:sp>
          <p:sp>
            <p:nvSpPr>
              <p:cNvPr id="178" name="Rectangle 177"/>
              <p:cNvSpPr/>
              <p:nvPr/>
            </p:nvSpPr>
            <p:spPr>
              <a:xfrm>
                <a:off x="4495800" y="3429000"/>
                <a:ext cx="1219200" cy="2476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SwapStream_2…</a:t>
                </a:r>
                <a:endParaRPr lang="en-US" sz="1100" b="1" dirty="0">
                  <a:solidFill>
                    <a:schemeClr val="tx1"/>
                  </a:solidFill>
                </a:endParaRPr>
              </a:p>
            </p:txBody>
          </p:sp>
          <p:cxnSp>
            <p:nvCxnSpPr>
              <p:cNvPr id="179" name="Straight Arrow Connector 178"/>
              <p:cNvCxnSpPr/>
              <p:nvPr/>
            </p:nvCxnSpPr>
            <p:spPr>
              <a:xfrm>
                <a:off x="3886200" y="3505200"/>
                <a:ext cx="609600" cy="15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3810000" y="3200400"/>
                <a:ext cx="1143000" cy="253916"/>
              </a:xfrm>
              <a:prstGeom prst="rect">
                <a:avLst/>
              </a:prstGeom>
              <a:noFill/>
            </p:spPr>
            <p:txBody>
              <a:bodyPr wrap="square" rtlCol="0">
                <a:spAutoFit/>
              </a:bodyPr>
              <a:lstStyle/>
              <a:p>
                <a:r>
                  <a:rPr lang="en-US" sz="1050" b="1" dirty="0" smtClean="0"/>
                  <a:t>hasSwapStream</a:t>
                </a:r>
                <a:endParaRPr lang="en-US" sz="1050" b="1" dirty="0"/>
              </a:p>
            </p:txBody>
          </p:sp>
          <p:sp>
            <p:nvSpPr>
              <p:cNvPr id="165" name="Rectangle 164"/>
              <p:cNvSpPr/>
              <p:nvPr/>
            </p:nvSpPr>
            <p:spPr>
              <a:xfrm>
                <a:off x="2800350" y="2543176"/>
                <a:ext cx="933450" cy="65722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Vanilla Interest Rate Swap Contract</a:t>
                </a:r>
                <a:endParaRPr lang="en-US" sz="1050" b="1" dirty="0">
                  <a:solidFill>
                    <a:schemeClr val="tx1"/>
                  </a:solidFill>
                </a:endParaRPr>
              </a:p>
            </p:txBody>
          </p:sp>
        </p:grpSp>
        <p:cxnSp>
          <p:nvCxnSpPr>
            <p:cNvPr id="183" name="Straight Connector 182"/>
            <p:cNvCxnSpPr>
              <a:stCxn id="175" idx="2"/>
            </p:cNvCxnSpPr>
            <p:nvPr/>
          </p:nvCxnSpPr>
          <p:spPr>
            <a:xfrm rot="5400000">
              <a:off x="6334125" y="3971925"/>
              <a:ext cx="1333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8839200" y="3352800"/>
              <a:ext cx="1524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0800000">
              <a:off x="5715000" y="2286000"/>
              <a:ext cx="32766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7467600" y="1447800"/>
              <a:ext cx="933450" cy="657224"/>
            </a:xfrm>
            <a:prstGeom prst="rect">
              <a:avLst/>
            </a:prstGeom>
            <a:solidFill>
              <a:srgbClr val="FDEADA">
                <a:alpha val="74902"/>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lumMod val="75000"/>
                      <a:lumOff val="25000"/>
                    </a:schemeClr>
                  </a:solidFill>
                </a:rPr>
                <a:t>Basis </a:t>
              </a:r>
            </a:p>
            <a:p>
              <a:pPr algn="ctr"/>
              <a:r>
                <a:rPr lang="en-US" sz="1050" b="1" dirty="0" smtClean="0">
                  <a:solidFill>
                    <a:schemeClr val="tx1">
                      <a:lumMod val="75000"/>
                      <a:lumOff val="25000"/>
                    </a:schemeClr>
                  </a:solidFill>
                </a:rPr>
                <a:t>Swap Contract</a:t>
              </a:r>
              <a:endParaRPr lang="en-US" sz="1050" b="1" dirty="0">
                <a:solidFill>
                  <a:schemeClr val="tx1">
                    <a:lumMod val="75000"/>
                    <a:lumOff val="25000"/>
                  </a:schemeClr>
                </a:solidFill>
              </a:endParaRPr>
            </a:p>
          </p:txBody>
        </p:sp>
        <p:cxnSp>
          <p:nvCxnSpPr>
            <p:cNvPr id="157" name="Straight Connector 156"/>
            <p:cNvCxnSpPr/>
            <p:nvPr/>
          </p:nvCxnSpPr>
          <p:spPr>
            <a:xfrm rot="10800000">
              <a:off x="6781800" y="1676400"/>
              <a:ext cx="685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6705600" y="1447800"/>
              <a:ext cx="832279" cy="246221"/>
            </a:xfrm>
            <a:prstGeom prst="rect">
              <a:avLst/>
            </a:prstGeom>
            <a:noFill/>
          </p:spPr>
          <p:txBody>
            <a:bodyPr wrap="none" rtlCol="0">
              <a:spAutoFit/>
            </a:bodyPr>
            <a:lstStyle/>
            <a:p>
              <a:r>
                <a:rPr lang="en-US" sz="1000" b="1" dirty="0" smtClean="0"/>
                <a:t>  SubClassOf</a:t>
              </a:r>
              <a:endParaRPr lang="en-US" sz="1000" b="1" dirty="0"/>
            </a:p>
          </p:txBody>
        </p:sp>
        <p:cxnSp>
          <p:nvCxnSpPr>
            <p:cNvPr id="192" name="Straight Connector 191"/>
            <p:cNvCxnSpPr/>
            <p:nvPr/>
          </p:nvCxnSpPr>
          <p:spPr>
            <a:xfrm>
              <a:off x="8382000" y="17526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7620000" y="3657600"/>
              <a:ext cx="1219200" cy="228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Swap_Leg</a:t>
              </a:r>
              <a:endParaRPr lang="en-US" sz="1050" b="1" dirty="0">
                <a:solidFill>
                  <a:schemeClr val="tx1"/>
                </a:solidFill>
              </a:endParaRPr>
            </a:p>
          </p:txBody>
        </p:sp>
        <p:cxnSp>
          <p:nvCxnSpPr>
            <p:cNvPr id="140" name="Straight Arrow Connector 139"/>
            <p:cNvCxnSpPr/>
            <p:nvPr/>
          </p:nvCxnSpPr>
          <p:spPr>
            <a:xfrm>
              <a:off x="7010400" y="3810000"/>
              <a:ext cx="609600" cy="15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7086600" y="3581400"/>
              <a:ext cx="495300" cy="253916"/>
            </a:xfrm>
            <a:prstGeom prst="rect">
              <a:avLst/>
            </a:prstGeom>
            <a:noFill/>
          </p:spPr>
          <p:txBody>
            <a:bodyPr wrap="square" rtlCol="0">
              <a:spAutoFit/>
            </a:bodyPr>
            <a:lstStyle/>
            <a:p>
              <a:r>
                <a:rPr lang="en-US" sz="1050" b="1" dirty="0" smtClean="0"/>
                <a:t>Type</a:t>
              </a:r>
              <a:endParaRPr lang="en-US" sz="1050" b="1" dirty="0"/>
            </a:p>
          </p:txBody>
        </p:sp>
      </p:grpSp>
      <p:sp>
        <p:nvSpPr>
          <p:cNvPr id="158" name="TextBox 157"/>
          <p:cNvSpPr txBox="1"/>
          <p:nvPr/>
        </p:nvSpPr>
        <p:spPr>
          <a:xfrm>
            <a:off x="152400" y="4419600"/>
            <a:ext cx="2895600" cy="1200329"/>
          </a:xfrm>
          <a:prstGeom prst="rect">
            <a:avLst/>
          </a:prstGeom>
          <a:solidFill>
            <a:srgbClr val="FFFFB7"/>
          </a:solidFill>
        </p:spPr>
        <p:txBody>
          <a:bodyPr wrap="square" rtlCol="0">
            <a:spAutoFit/>
          </a:bodyPr>
          <a:lstStyle/>
          <a:p>
            <a:pPr>
              <a:buFont typeface="Arial" pitchFamily="34" charset="0"/>
              <a:buChar char="•"/>
            </a:pPr>
            <a:r>
              <a:rPr lang="en-US" sz="1200" dirty="0" smtClean="0"/>
              <a:t> Lingua franca of web service messaging payloads following W3C standards</a:t>
            </a:r>
          </a:p>
          <a:p>
            <a:pPr>
              <a:buFont typeface="Arial" pitchFamily="34" charset="0"/>
              <a:buChar char="•"/>
            </a:pPr>
            <a:r>
              <a:rPr lang="en-US" sz="1200" dirty="0" smtClean="0"/>
              <a:t> Used to tag data elements with standard labels that conform to a predefined schema</a:t>
            </a:r>
          </a:p>
          <a:p>
            <a:pPr>
              <a:buFont typeface="Arial" pitchFamily="34" charset="0"/>
              <a:buChar char="•"/>
            </a:pPr>
            <a:r>
              <a:rPr lang="en-US" sz="1200" dirty="0" smtClean="0"/>
              <a:t> Forms structured data hierarchies</a:t>
            </a:r>
          </a:p>
          <a:p>
            <a:pPr>
              <a:buFont typeface="Arial" pitchFamily="34" charset="0"/>
              <a:buChar char="•"/>
            </a:pPr>
            <a:r>
              <a:rPr lang="en-US" sz="1200" dirty="0" smtClean="0"/>
              <a:t> Document hierarchy can be queried </a:t>
            </a:r>
            <a:endParaRPr lang="en-US" sz="1200" dirty="0"/>
          </a:p>
        </p:txBody>
      </p:sp>
      <p:sp>
        <p:nvSpPr>
          <p:cNvPr id="159" name="TextBox 158"/>
          <p:cNvSpPr txBox="1"/>
          <p:nvPr/>
        </p:nvSpPr>
        <p:spPr>
          <a:xfrm>
            <a:off x="152400" y="5638800"/>
            <a:ext cx="2913928" cy="830997"/>
          </a:xfrm>
          <a:prstGeom prst="rect">
            <a:avLst/>
          </a:prstGeom>
          <a:solidFill>
            <a:srgbClr val="FFFF75"/>
          </a:solidFill>
        </p:spPr>
        <p:txBody>
          <a:bodyPr wrap="square" rtlCol="0">
            <a:spAutoFit/>
          </a:bodyPr>
          <a:lstStyle/>
          <a:p>
            <a:pPr>
              <a:buClr>
                <a:srgbClr val="C00000"/>
              </a:buClr>
              <a:buFont typeface="Arial" pitchFamily="34" charset="0"/>
              <a:buChar char="•"/>
            </a:pPr>
            <a:r>
              <a:rPr lang="en-US" sz="1200" dirty="0" smtClean="0"/>
              <a:t> </a:t>
            </a:r>
            <a:r>
              <a:rPr lang="en-US" sz="1200" dirty="0" smtClean="0">
                <a:solidFill>
                  <a:srgbClr val="C00000"/>
                </a:solidFill>
              </a:rPr>
              <a:t>While  XML tags associate data to labels, the </a:t>
            </a:r>
            <a:r>
              <a:rPr lang="en-US" sz="1200" i="1" dirty="0" smtClean="0">
                <a:solidFill>
                  <a:srgbClr val="C00000"/>
                </a:solidFill>
              </a:rPr>
              <a:t>meaning</a:t>
            </a:r>
            <a:r>
              <a:rPr lang="en-US" sz="1200" dirty="0" smtClean="0">
                <a:solidFill>
                  <a:srgbClr val="C00000"/>
                </a:solidFill>
              </a:rPr>
              <a:t> of the labels is </a:t>
            </a:r>
            <a:r>
              <a:rPr lang="en-US" sz="1200" i="1" dirty="0" smtClean="0">
                <a:solidFill>
                  <a:srgbClr val="C00000"/>
                </a:solidFill>
              </a:rPr>
              <a:t>not inherently </a:t>
            </a:r>
            <a:r>
              <a:rPr lang="en-US" sz="1200" dirty="0" smtClean="0">
                <a:solidFill>
                  <a:srgbClr val="C00000"/>
                </a:solidFill>
              </a:rPr>
              <a:t> understood by the computer requiring custom program logic to process each label</a:t>
            </a:r>
            <a:endParaRPr lang="en-US" sz="1200" dirty="0">
              <a:solidFill>
                <a:srgbClr val="C00000"/>
              </a:solidFill>
            </a:endParaRPr>
          </a:p>
        </p:txBody>
      </p:sp>
      <p:sp>
        <p:nvSpPr>
          <p:cNvPr id="161" name="TextBox 160"/>
          <p:cNvSpPr txBox="1"/>
          <p:nvPr/>
        </p:nvSpPr>
        <p:spPr>
          <a:xfrm>
            <a:off x="3200400" y="4419601"/>
            <a:ext cx="2514600" cy="1200329"/>
          </a:xfrm>
          <a:prstGeom prst="rect">
            <a:avLst/>
          </a:prstGeom>
          <a:solidFill>
            <a:srgbClr val="FFFFB7"/>
          </a:solidFill>
        </p:spPr>
        <p:txBody>
          <a:bodyPr wrap="square" rtlCol="0">
            <a:spAutoFit/>
          </a:bodyPr>
          <a:lstStyle/>
          <a:p>
            <a:pPr>
              <a:buFont typeface="Arial" pitchFamily="34" charset="0"/>
              <a:buChar char="•"/>
            </a:pPr>
            <a:r>
              <a:rPr lang="en-US" sz="1200" dirty="0" smtClean="0"/>
              <a:t> Dominant database implementation</a:t>
            </a:r>
          </a:p>
          <a:p>
            <a:pPr>
              <a:buFont typeface="Arial" pitchFamily="34" charset="0"/>
              <a:buChar char="•"/>
            </a:pPr>
            <a:r>
              <a:rPr lang="en-US" sz="1200" dirty="0" smtClean="0"/>
              <a:t> Highly mature software and tools</a:t>
            </a:r>
          </a:p>
          <a:p>
            <a:pPr>
              <a:buFont typeface="Arial" pitchFamily="34" charset="0"/>
              <a:buChar char="•"/>
            </a:pPr>
            <a:r>
              <a:rPr lang="en-US" sz="1200" dirty="0" smtClean="0"/>
              <a:t> Data is physically organized within tables and accessed by matching related columns in different tables that fulfill various conditions</a:t>
            </a:r>
            <a:endParaRPr lang="en-US" sz="1200" dirty="0"/>
          </a:p>
        </p:txBody>
      </p:sp>
      <p:sp>
        <p:nvSpPr>
          <p:cNvPr id="162" name="TextBox 161"/>
          <p:cNvSpPr txBox="1"/>
          <p:nvPr/>
        </p:nvSpPr>
        <p:spPr>
          <a:xfrm>
            <a:off x="3200400" y="5638800"/>
            <a:ext cx="2514600" cy="830997"/>
          </a:xfrm>
          <a:prstGeom prst="rect">
            <a:avLst/>
          </a:prstGeom>
          <a:solidFill>
            <a:srgbClr val="FFFF75"/>
          </a:solidFill>
        </p:spPr>
        <p:txBody>
          <a:bodyPr wrap="square" rtlCol="0">
            <a:spAutoFit/>
          </a:bodyPr>
          <a:lstStyle/>
          <a:p>
            <a:pPr>
              <a:buFont typeface="Arial" pitchFamily="34" charset="0"/>
              <a:buChar char="•"/>
            </a:pPr>
            <a:r>
              <a:rPr lang="en-US" sz="1200" dirty="0" smtClean="0">
                <a:solidFill>
                  <a:srgbClr val="C00000"/>
                </a:solidFill>
              </a:rPr>
              <a:t> Knowledge within application logic</a:t>
            </a:r>
          </a:p>
          <a:p>
            <a:pPr>
              <a:buFont typeface="Arial" pitchFamily="34" charset="0"/>
              <a:buChar char="•"/>
            </a:pPr>
            <a:r>
              <a:rPr lang="en-US" sz="1200" dirty="0" smtClean="0">
                <a:solidFill>
                  <a:srgbClr val="C00000"/>
                </a:solidFill>
              </a:rPr>
              <a:t> Hard-wired and brittle schema/data</a:t>
            </a:r>
          </a:p>
          <a:p>
            <a:pPr>
              <a:buClr>
                <a:srgbClr val="C00000"/>
              </a:buClr>
              <a:buFont typeface="Arial" pitchFamily="34" charset="0"/>
              <a:buChar char="•"/>
            </a:pPr>
            <a:r>
              <a:rPr lang="en-US" sz="1200" dirty="0" smtClean="0"/>
              <a:t> </a:t>
            </a:r>
            <a:r>
              <a:rPr lang="en-US" sz="1200" dirty="0" smtClean="0">
                <a:solidFill>
                  <a:srgbClr val="C00000"/>
                </a:solidFill>
              </a:rPr>
              <a:t>Design, construction, access, mgt are labor, time, resource intensive</a:t>
            </a:r>
          </a:p>
        </p:txBody>
      </p:sp>
      <p:sp>
        <p:nvSpPr>
          <p:cNvPr id="164" name="TextBox 163"/>
          <p:cNvSpPr txBox="1"/>
          <p:nvPr/>
        </p:nvSpPr>
        <p:spPr>
          <a:xfrm>
            <a:off x="5867400" y="5638800"/>
            <a:ext cx="3124200" cy="830997"/>
          </a:xfrm>
          <a:prstGeom prst="rect">
            <a:avLst/>
          </a:prstGeom>
          <a:solidFill>
            <a:srgbClr val="FFFF75"/>
          </a:solidFill>
        </p:spPr>
        <p:txBody>
          <a:bodyPr wrap="square" rtlCol="0">
            <a:spAutoFit/>
          </a:bodyPr>
          <a:lstStyle/>
          <a:p>
            <a:pPr>
              <a:buFont typeface="Arial" pitchFamily="34" charset="0"/>
              <a:buChar char="•"/>
            </a:pPr>
            <a:r>
              <a:rPr lang="en-US" sz="1200" dirty="0" smtClean="0">
                <a:solidFill>
                  <a:srgbClr val="C00000"/>
                </a:solidFill>
              </a:rPr>
              <a:t> Limited, but growing, set of software, tools </a:t>
            </a:r>
          </a:p>
          <a:p>
            <a:pPr>
              <a:buFont typeface="Arial" pitchFamily="34" charset="0"/>
              <a:buChar char="•"/>
            </a:pPr>
            <a:r>
              <a:rPr lang="en-US" sz="1200" dirty="0" smtClean="0">
                <a:solidFill>
                  <a:srgbClr val="C00000"/>
                </a:solidFill>
              </a:rPr>
              <a:t> Can supplement XML and relational  database</a:t>
            </a:r>
          </a:p>
          <a:p>
            <a:pPr>
              <a:buFont typeface="Arial" pitchFamily="34" charset="0"/>
              <a:buChar char="•"/>
            </a:pPr>
            <a:r>
              <a:rPr lang="en-US" sz="1200" dirty="0" smtClean="0">
                <a:solidFill>
                  <a:srgbClr val="C00000"/>
                </a:solidFill>
              </a:rPr>
              <a:t> Can begin with knowledge representation and evolve towards operational implementations</a:t>
            </a:r>
          </a:p>
        </p:txBody>
      </p:sp>
      <p:sp>
        <p:nvSpPr>
          <p:cNvPr id="182" name="TextBox 181"/>
          <p:cNvSpPr txBox="1"/>
          <p:nvPr/>
        </p:nvSpPr>
        <p:spPr>
          <a:xfrm>
            <a:off x="5791200" y="4419600"/>
            <a:ext cx="3200400" cy="1200329"/>
          </a:xfrm>
          <a:prstGeom prst="rect">
            <a:avLst/>
          </a:prstGeom>
          <a:solidFill>
            <a:srgbClr val="FFFFB7"/>
          </a:solidFill>
        </p:spPr>
        <p:txBody>
          <a:bodyPr wrap="square" rtlCol="0">
            <a:spAutoFit/>
          </a:bodyPr>
          <a:lstStyle/>
          <a:p>
            <a:pPr>
              <a:buFont typeface="Arial" pitchFamily="34" charset="0"/>
              <a:buChar char="•"/>
            </a:pPr>
            <a:r>
              <a:rPr lang="en-US" sz="1200" dirty="0" smtClean="0"/>
              <a:t> Emerging form of knowledge representation offers highly intelligent form of data organization</a:t>
            </a:r>
          </a:p>
          <a:p>
            <a:pPr>
              <a:buFont typeface="Arial" pitchFamily="34" charset="0"/>
              <a:buChar char="•"/>
            </a:pPr>
            <a:r>
              <a:rPr lang="en-US" sz="1200" dirty="0" smtClean="0"/>
              <a:t> Conceptually describes the meaning of data and its relationships in a way that both people and computers can understand</a:t>
            </a:r>
          </a:p>
          <a:p>
            <a:pPr>
              <a:buFont typeface="Arial" pitchFamily="34" charset="0"/>
              <a:buChar char="•"/>
            </a:pPr>
            <a:r>
              <a:rPr lang="en-US" sz="1200" dirty="0" smtClean="0"/>
              <a:t> Supports classification, reasoning and agility</a:t>
            </a:r>
            <a:endParaRPr lang="en-US" sz="1200" dirty="0"/>
          </a:p>
        </p:txBody>
      </p:sp>
      <p:sp>
        <p:nvSpPr>
          <p:cNvPr id="160"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9" name="Straight Arrow Connector 148"/>
          <p:cNvCxnSpPr>
            <a:stCxn id="146" idx="3"/>
            <a:endCxn id="147" idx="7"/>
          </p:cNvCxnSpPr>
          <p:nvPr/>
        </p:nvCxnSpPr>
        <p:spPr>
          <a:xfrm>
            <a:off x="1066800" y="3009900"/>
            <a:ext cx="3505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9144000" cy="1143000"/>
          </a:xfrm>
        </p:spPr>
        <p:txBody>
          <a:bodyPr>
            <a:normAutofit fontScale="90000"/>
          </a:bodyPr>
          <a:lstStyle/>
          <a:p>
            <a:r>
              <a:rPr lang="en-US" dirty="0" smtClean="0"/>
              <a:t>Semantics Supplements Existing Data Standards: </a:t>
            </a:r>
            <a:r>
              <a:rPr lang="en-US" i="1" dirty="0" smtClean="0"/>
              <a:t>Descriptively and Operationally</a:t>
            </a:r>
            <a:endParaRPr lang="en-US" i="1" dirty="0"/>
          </a:p>
        </p:txBody>
      </p:sp>
      <p:sp>
        <p:nvSpPr>
          <p:cNvPr id="4"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
        <p:nvSpPr>
          <p:cNvPr id="5" name="Slide Number Placeholder 4"/>
          <p:cNvSpPr>
            <a:spLocks noGrp="1"/>
          </p:cNvSpPr>
          <p:nvPr>
            <p:ph type="sldNum" sz="quarter" idx="11"/>
          </p:nvPr>
        </p:nvSpPr>
        <p:spPr>
          <a:xfrm>
            <a:off x="8077200" y="6492875"/>
            <a:ext cx="914400" cy="365125"/>
          </a:xfrm>
        </p:spPr>
        <p:txBody>
          <a:bodyPr/>
          <a:lstStyle/>
          <a:p>
            <a:fld id="{B6F15528-21DE-4FAA-801E-634DDDAF4B2B}" type="slidenum">
              <a:rPr lang="en-US" smtClean="0"/>
              <a:pPr/>
              <a:t>17</a:t>
            </a:fld>
            <a:endParaRPr lang="en-US" dirty="0"/>
          </a:p>
        </p:txBody>
      </p:sp>
      <p:grpSp>
        <p:nvGrpSpPr>
          <p:cNvPr id="3" name="Group 137"/>
          <p:cNvGrpSpPr/>
          <p:nvPr/>
        </p:nvGrpSpPr>
        <p:grpSpPr>
          <a:xfrm>
            <a:off x="3505200" y="4267200"/>
            <a:ext cx="2743200" cy="2362200"/>
            <a:chOff x="3048000" y="4191000"/>
            <a:chExt cx="2743200" cy="2362200"/>
          </a:xfrm>
        </p:grpSpPr>
        <p:sp>
          <p:nvSpPr>
            <p:cNvPr id="130" name="Rectangle 129"/>
            <p:cNvSpPr/>
            <p:nvPr/>
          </p:nvSpPr>
          <p:spPr>
            <a:xfrm>
              <a:off x="3048000" y="4191000"/>
              <a:ext cx="2743200" cy="2362200"/>
            </a:xfrm>
            <a:prstGeom prst="rect">
              <a:avLst/>
            </a:prstGeom>
            <a:solidFill>
              <a:srgbClr val="FFFFFF"/>
            </a:solidFill>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128"/>
            <p:cNvGrpSpPr/>
            <p:nvPr/>
          </p:nvGrpSpPr>
          <p:grpSpPr>
            <a:xfrm>
              <a:off x="3124200" y="4495800"/>
              <a:ext cx="2667000" cy="1905000"/>
              <a:chOff x="5780567" y="1371600"/>
              <a:chExt cx="2753833" cy="2026920"/>
            </a:xfrm>
          </p:grpSpPr>
          <p:grpSp>
            <p:nvGrpSpPr>
              <p:cNvPr id="8" name="Group 163"/>
              <p:cNvGrpSpPr/>
              <p:nvPr/>
            </p:nvGrpSpPr>
            <p:grpSpPr>
              <a:xfrm>
                <a:off x="5780567" y="1432560"/>
                <a:ext cx="2639090" cy="1965960"/>
                <a:chOff x="2667000" y="1676400"/>
                <a:chExt cx="3067050" cy="2457450"/>
              </a:xfrm>
            </p:grpSpPr>
            <p:sp>
              <p:nvSpPr>
                <p:cNvPr id="111" name="Rectangle 110"/>
                <p:cNvSpPr/>
                <p:nvPr/>
              </p:nvSpPr>
              <p:spPr>
                <a:xfrm>
                  <a:off x="2857500" y="1676400"/>
                  <a:ext cx="800100" cy="55721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Interest Rate Swap Contract</a:t>
                  </a:r>
                  <a:endParaRPr lang="en-US" sz="800" b="1" dirty="0">
                    <a:solidFill>
                      <a:schemeClr val="tx1"/>
                    </a:solidFill>
                  </a:endParaRPr>
                </a:p>
              </p:txBody>
            </p:sp>
            <p:cxnSp>
              <p:nvCxnSpPr>
                <p:cNvPr id="112" name="Straight Connector 111"/>
                <p:cNvCxnSpPr>
                  <a:stCxn id="126" idx="0"/>
                  <a:endCxn id="111" idx="2"/>
                </p:cNvCxnSpPr>
                <p:nvPr/>
              </p:nvCxnSpPr>
              <p:spPr>
                <a:xfrm rot="16200000" flipV="1">
                  <a:off x="3107532" y="2383632"/>
                  <a:ext cx="309563" cy="9525"/>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3200400" y="2286000"/>
                  <a:ext cx="789062" cy="286540"/>
                </a:xfrm>
                <a:prstGeom prst="rect">
                  <a:avLst/>
                </a:prstGeom>
                <a:noFill/>
              </p:spPr>
              <p:txBody>
                <a:bodyPr wrap="none" rtlCol="0">
                  <a:spAutoFit/>
                </a:bodyPr>
                <a:lstStyle/>
                <a:p>
                  <a:r>
                    <a:rPr lang="en-US" sz="800" b="1" dirty="0" smtClean="0"/>
                    <a:t>SubClassOf</a:t>
                  </a:r>
                  <a:endParaRPr lang="en-US" sz="800" b="1" dirty="0"/>
                </a:p>
              </p:txBody>
            </p:sp>
            <p:sp>
              <p:nvSpPr>
                <p:cNvPr id="114" name="Rectangle 113"/>
                <p:cNvSpPr/>
                <p:nvPr/>
              </p:nvSpPr>
              <p:spPr>
                <a:xfrm>
                  <a:off x="2667000" y="3409950"/>
                  <a:ext cx="1219200" cy="2476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Swap_100001234</a:t>
                  </a:r>
                  <a:endParaRPr lang="en-US" sz="800" b="1" dirty="0">
                    <a:solidFill>
                      <a:schemeClr val="tx1"/>
                    </a:solidFill>
                  </a:endParaRPr>
                </a:p>
              </p:txBody>
            </p:sp>
            <p:cxnSp>
              <p:nvCxnSpPr>
                <p:cNvPr id="115" name="Straight Arrow Connector 114"/>
                <p:cNvCxnSpPr>
                  <a:stCxn id="114" idx="0"/>
                  <a:endCxn id="126" idx="2"/>
                </p:cNvCxnSpPr>
                <p:nvPr/>
              </p:nvCxnSpPr>
              <p:spPr>
                <a:xfrm rot="16200000" flipV="1">
                  <a:off x="3167063" y="3300412"/>
                  <a:ext cx="209550" cy="9525"/>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3178907" y="3148782"/>
                  <a:ext cx="818663" cy="307007"/>
                </a:xfrm>
                <a:prstGeom prst="rect">
                  <a:avLst/>
                </a:prstGeom>
                <a:noFill/>
              </p:spPr>
              <p:txBody>
                <a:bodyPr wrap="square" rtlCol="0">
                  <a:spAutoFit/>
                </a:bodyPr>
                <a:lstStyle/>
                <a:p>
                  <a:r>
                    <a:rPr lang="en-US" sz="900" b="1" dirty="0" smtClean="0"/>
                    <a:t> </a:t>
                  </a:r>
                  <a:r>
                    <a:rPr lang="en-US" sz="800" b="1" dirty="0" smtClean="0"/>
                    <a:t>Type</a:t>
                  </a:r>
                  <a:endParaRPr lang="en-US" sz="900" b="1" dirty="0"/>
                </a:p>
              </p:txBody>
            </p:sp>
            <p:sp>
              <p:nvSpPr>
                <p:cNvPr id="117" name="Rectangle 116"/>
                <p:cNvSpPr/>
                <p:nvPr/>
              </p:nvSpPr>
              <p:spPr>
                <a:xfrm>
                  <a:off x="4419600" y="2590800"/>
                  <a:ext cx="1314450" cy="55721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smtClean="0">
                      <a:solidFill>
                        <a:schemeClr val="tx1"/>
                      </a:solidFill>
                    </a:rPr>
                    <a:t>Swap_Leg </a:t>
                  </a:r>
                  <a:r>
                    <a:rPr lang="en-US" sz="700" b="1" dirty="0" smtClean="0">
                      <a:solidFill>
                        <a:srgbClr val="0070C0"/>
                      </a:solidFill>
                    </a:rPr>
                    <a:t>some</a:t>
                  </a:r>
                  <a:r>
                    <a:rPr lang="en-US" sz="700" b="1" dirty="0" smtClean="0">
                      <a:solidFill>
                        <a:schemeClr val="tx1"/>
                      </a:solidFill>
                    </a:rPr>
                    <a:t> Fixed_Interest_Rate and</a:t>
                  </a:r>
                </a:p>
                <a:p>
                  <a:r>
                    <a:rPr lang="en-US" sz="700" b="1" dirty="0" smtClean="0">
                      <a:solidFill>
                        <a:schemeClr val="tx1"/>
                      </a:solidFill>
                    </a:rPr>
                    <a:t>Swap_Leg </a:t>
                  </a:r>
                  <a:r>
                    <a:rPr lang="en-US" sz="700" b="1" dirty="0" smtClean="0">
                      <a:solidFill>
                        <a:srgbClr val="0070C0"/>
                      </a:solidFill>
                    </a:rPr>
                    <a:t>some</a:t>
                  </a:r>
                  <a:r>
                    <a:rPr lang="en-US" sz="700" b="1" dirty="0" smtClean="0">
                      <a:solidFill>
                        <a:schemeClr val="tx1"/>
                      </a:solidFill>
                    </a:rPr>
                    <a:t> Variable_Interest_Rate</a:t>
                  </a:r>
                  <a:endParaRPr lang="en-US" sz="1000" b="1" dirty="0">
                    <a:solidFill>
                      <a:schemeClr val="tx1"/>
                    </a:solidFill>
                  </a:endParaRPr>
                </a:p>
              </p:txBody>
            </p:sp>
            <p:cxnSp>
              <p:nvCxnSpPr>
                <p:cNvPr id="118" name="Straight Connector 117"/>
                <p:cNvCxnSpPr>
                  <a:stCxn id="126" idx="3"/>
                  <a:endCxn id="117" idx="1"/>
                </p:cNvCxnSpPr>
                <p:nvPr/>
              </p:nvCxnSpPr>
              <p:spPr>
                <a:xfrm flipV="1">
                  <a:off x="3733800" y="2869407"/>
                  <a:ext cx="685800" cy="238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672840" y="2410968"/>
                  <a:ext cx="798680" cy="501445"/>
                </a:xfrm>
                <a:prstGeom prst="rect">
                  <a:avLst/>
                </a:prstGeom>
                <a:noFill/>
              </p:spPr>
              <p:txBody>
                <a:bodyPr wrap="none" rtlCol="0">
                  <a:spAutoFit/>
                </a:bodyPr>
                <a:lstStyle/>
                <a:p>
                  <a:r>
                    <a:rPr lang="en-US" sz="1050" b="1" dirty="0" smtClean="0"/>
                    <a:t> </a:t>
                  </a:r>
                  <a:r>
                    <a:rPr lang="en-US" sz="800" b="1" dirty="0" smtClean="0"/>
                    <a:t>Equivalent</a:t>
                  </a:r>
                </a:p>
                <a:p>
                  <a:r>
                    <a:rPr lang="en-US" sz="800" b="1" dirty="0" smtClean="0"/>
                    <a:t> Class</a:t>
                  </a:r>
                  <a:endParaRPr lang="en-US" sz="800" b="1" dirty="0"/>
                </a:p>
              </p:txBody>
            </p:sp>
            <p:sp>
              <p:nvSpPr>
                <p:cNvPr id="120" name="Rectangle 119"/>
                <p:cNvSpPr/>
                <p:nvPr/>
              </p:nvSpPr>
              <p:spPr>
                <a:xfrm>
                  <a:off x="2679357" y="3886200"/>
                  <a:ext cx="1219200" cy="2476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SwapStream_1</a:t>
                  </a:r>
                  <a:endParaRPr lang="en-US" sz="800" b="1" dirty="0">
                    <a:solidFill>
                      <a:schemeClr val="tx1"/>
                    </a:solidFill>
                  </a:endParaRPr>
                </a:p>
              </p:txBody>
            </p:sp>
            <p:cxnSp>
              <p:nvCxnSpPr>
                <p:cNvPr id="121" name="Straight Arrow Connector 120"/>
                <p:cNvCxnSpPr>
                  <a:stCxn id="114" idx="2"/>
                  <a:endCxn id="120" idx="0"/>
                </p:cNvCxnSpPr>
                <p:nvPr/>
              </p:nvCxnSpPr>
              <p:spPr>
                <a:xfrm>
                  <a:off x="3276600" y="3657600"/>
                  <a:ext cx="12357" cy="2286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3210698" y="3600450"/>
                  <a:ext cx="1219200" cy="307007"/>
                </a:xfrm>
                <a:prstGeom prst="rect">
                  <a:avLst/>
                </a:prstGeom>
                <a:noFill/>
              </p:spPr>
              <p:txBody>
                <a:bodyPr wrap="square" rtlCol="0">
                  <a:spAutoFit/>
                </a:bodyPr>
                <a:lstStyle/>
                <a:p>
                  <a:r>
                    <a:rPr lang="en-US" sz="900" b="1" dirty="0" smtClean="0"/>
                    <a:t> </a:t>
                  </a:r>
                  <a:r>
                    <a:rPr lang="en-US" sz="800" b="1" dirty="0" smtClean="0"/>
                    <a:t>hasSwapStream</a:t>
                  </a:r>
                  <a:endParaRPr lang="en-US" sz="800" b="1" dirty="0"/>
                </a:p>
              </p:txBody>
            </p:sp>
            <p:sp>
              <p:nvSpPr>
                <p:cNvPr id="123" name="Rectangle 122"/>
                <p:cNvSpPr/>
                <p:nvPr/>
              </p:nvSpPr>
              <p:spPr>
                <a:xfrm>
                  <a:off x="4495800" y="3429000"/>
                  <a:ext cx="1219200" cy="2476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SwapStream_2…</a:t>
                  </a:r>
                  <a:endParaRPr lang="en-US" sz="800" b="1" dirty="0">
                    <a:solidFill>
                      <a:schemeClr val="tx1"/>
                    </a:solidFill>
                  </a:endParaRPr>
                </a:p>
              </p:txBody>
            </p:sp>
            <p:cxnSp>
              <p:nvCxnSpPr>
                <p:cNvPr id="124" name="Straight Arrow Connector 123"/>
                <p:cNvCxnSpPr/>
                <p:nvPr/>
              </p:nvCxnSpPr>
              <p:spPr>
                <a:xfrm>
                  <a:off x="3886200" y="3505200"/>
                  <a:ext cx="609600" cy="15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3764279" y="3221736"/>
                  <a:ext cx="1143000" cy="288539"/>
                </a:xfrm>
                <a:prstGeom prst="rect">
                  <a:avLst/>
                </a:prstGeom>
                <a:noFill/>
              </p:spPr>
              <p:txBody>
                <a:bodyPr wrap="square" rtlCol="0">
                  <a:spAutoFit/>
                </a:bodyPr>
                <a:lstStyle/>
                <a:p>
                  <a:r>
                    <a:rPr lang="en-US" sz="800" b="1" dirty="0" smtClean="0"/>
                    <a:t>hasSwapStream</a:t>
                  </a:r>
                  <a:endParaRPr lang="en-US" sz="800" b="1" dirty="0"/>
                </a:p>
              </p:txBody>
            </p:sp>
            <p:sp>
              <p:nvSpPr>
                <p:cNvPr id="126" name="Rectangle 125"/>
                <p:cNvSpPr/>
                <p:nvPr/>
              </p:nvSpPr>
              <p:spPr>
                <a:xfrm>
                  <a:off x="2800350" y="2543176"/>
                  <a:ext cx="933450" cy="65722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Vanilla Interest Rate Swap Contract</a:t>
                  </a:r>
                  <a:endParaRPr lang="en-US" sz="800" b="1" dirty="0">
                    <a:solidFill>
                      <a:schemeClr val="tx1"/>
                    </a:solidFill>
                  </a:endParaRPr>
                </a:p>
              </p:txBody>
            </p:sp>
          </p:grpSp>
          <p:cxnSp>
            <p:nvCxnSpPr>
              <p:cNvPr id="102" name="Straight Connector 101"/>
              <p:cNvCxnSpPr/>
              <p:nvPr/>
            </p:nvCxnSpPr>
            <p:spPr>
              <a:xfrm>
                <a:off x="8403265" y="2956560"/>
                <a:ext cx="13113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7223051" y="1432560"/>
                <a:ext cx="803201" cy="525779"/>
              </a:xfrm>
              <a:prstGeom prst="rect">
                <a:avLst/>
              </a:prstGeom>
              <a:solidFill>
                <a:srgbClr val="FDEADA">
                  <a:alpha val="74902"/>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lumMod val="75000"/>
                        <a:lumOff val="25000"/>
                      </a:schemeClr>
                    </a:solidFill>
                  </a:rPr>
                  <a:t>Basis </a:t>
                </a:r>
              </a:p>
              <a:p>
                <a:pPr algn="ctr"/>
                <a:r>
                  <a:rPr lang="en-US" sz="800" b="1" dirty="0" smtClean="0">
                    <a:solidFill>
                      <a:schemeClr val="tx1">
                        <a:lumMod val="75000"/>
                        <a:lumOff val="25000"/>
                      </a:schemeClr>
                    </a:solidFill>
                  </a:rPr>
                  <a:t>Swap Contract</a:t>
                </a:r>
                <a:endParaRPr lang="en-US" sz="800" b="1" dirty="0">
                  <a:solidFill>
                    <a:schemeClr val="tx1">
                      <a:lumMod val="75000"/>
                      <a:lumOff val="25000"/>
                    </a:schemeClr>
                  </a:solidFill>
                </a:endParaRPr>
              </a:p>
            </p:txBody>
          </p:sp>
          <p:cxnSp>
            <p:nvCxnSpPr>
              <p:cNvPr id="105" name="Straight Connector 104"/>
              <p:cNvCxnSpPr/>
              <p:nvPr/>
            </p:nvCxnSpPr>
            <p:spPr>
              <a:xfrm rot="10800000">
                <a:off x="6632944" y="1615440"/>
                <a:ext cx="590107"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567375" y="1371600"/>
                <a:ext cx="748479" cy="229232"/>
              </a:xfrm>
              <a:prstGeom prst="rect">
                <a:avLst/>
              </a:prstGeom>
              <a:noFill/>
            </p:spPr>
            <p:txBody>
              <a:bodyPr wrap="none" rtlCol="0">
                <a:spAutoFit/>
              </a:bodyPr>
              <a:lstStyle/>
              <a:p>
                <a:r>
                  <a:rPr lang="en-US" sz="800" b="1" dirty="0" smtClean="0"/>
                  <a:t>  SubClassOf</a:t>
                </a:r>
                <a:endParaRPr lang="en-US" sz="800" b="1" dirty="0"/>
              </a:p>
            </p:txBody>
          </p:sp>
          <p:cxnSp>
            <p:nvCxnSpPr>
              <p:cNvPr id="107" name="Straight Connector 106"/>
              <p:cNvCxnSpPr/>
              <p:nvPr/>
            </p:nvCxnSpPr>
            <p:spPr>
              <a:xfrm>
                <a:off x="8009860" y="1676400"/>
                <a:ext cx="524540" cy="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7354186" y="3200400"/>
                <a:ext cx="1049079" cy="182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Swap_Leg</a:t>
                </a:r>
                <a:endParaRPr lang="en-US" sz="800" b="1" dirty="0">
                  <a:solidFill>
                    <a:schemeClr val="tx1"/>
                  </a:solidFill>
                </a:endParaRPr>
              </a:p>
            </p:txBody>
          </p:sp>
          <p:cxnSp>
            <p:nvCxnSpPr>
              <p:cNvPr id="109" name="Straight Arrow Connector 108"/>
              <p:cNvCxnSpPr/>
              <p:nvPr/>
            </p:nvCxnSpPr>
            <p:spPr>
              <a:xfrm>
                <a:off x="6829647" y="3322320"/>
                <a:ext cx="524540" cy="127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895214" y="3139440"/>
                <a:ext cx="426188" cy="230832"/>
              </a:xfrm>
              <a:prstGeom prst="rect">
                <a:avLst/>
              </a:prstGeom>
              <a:noFill/>
            </p:spPr>
            <p:txBody>
              <a:bodyPr wrap="square" rtlCol="0">
                <a:spAutoFit/>
              </a:bodyPr>
              <a:lstStyle/>
              <a:p>
                <a:r>
                  <a:rPr lang="en-US" sz="800" b="1" dirty="0" smtClean="0"/>
                  <a:t>Type</a:t>
                </a:r>
                <a:endParaRPr lang="en-US" sz="800" b="1" dirty="0"/>
              </a:p>
            </p:txBody>
          </p:sp>
        </p:grpSp>
        <p:sp>
          <p:nvSpPr>
            <p:cNvPr id="132" name="TextBox 131"/>
            <p:cNvSpPr txBox="1"/>
            <p:nvPr/>
          </p:nvSpPr>
          <p:spPr>
            <a:xfrm>
              <a:off x="4114800" y="4191000"/>
              <a:ext cx="773289" cy="276999"/>
            </a:xfrm>
            <a:prstGeom prst="rect">
              <a:avLst/>
            </a:prstGeom>
            <a:noFill/>
          </p:spPr>
          <p:txBody>
            <a:bodyPr wrap="none" rtlCol="0">
              <a:spAutoFit/>
            </a:bodyPr>
            <a:lstStyle/>
            <a:p>
              <a:r>
                <a:rPr lang="en-US" sz="1200" b="1" dirty="0" smtClean="0"/>
                <a:t>Ontology</a:t>
              </a:r>
              <a:endParaRPr lang="en-US" sz="1200" b="1" dirty="0"/>
            </a:p>
          </p:txBody>
        </p:sp>
      </p:grpSp>
      <p:grpSp>
        <p:nvGrpSpPr>
          <p:cNvPr id="9" name="Group 311"/>
          <p:cNvGrpSpPr/>
          <p:nvPr/>
        </p:nvGrpSpPr>
        <p:grpSpPr>
          <a:xfrm>
            <a:off x="1676400" y="1371600"/>
            <a:ext cx="2233749" cy="2133600"/>
            <a:chOff x="1447800" y="1447800"/>
            <a:chExt cx="2233749" cy="2133600"/>
          </a:xfrm>
        </p:grpSpPr>
        <p:pic>
          <p:nvPicPr>
            <p:cNvPr id="313" name="Picture 2"/>
            <p:cNvPicPr>
              <a:picLocks noChangeAspect="1" noChangeArrowheads="1"/>
            </p:cNvPicPr>
            <p:nvPr/>
          </p:nvPicPr>
          <p:blipFill>
            <a:blip r:embed="rId2" cstate="print"/>
            <a:srcRect l="2514" t="36472" r="64415" b="26121"/>
            <a:stretch>
              <a:fillRect/>
            </a:stretch>
          </p:blipFill>
          <p:spPr bwMode="auto">
            <a:xfrm>
              <a:off x="1447800" y="1524000"/>
              <a:ext cx="2233749" cy="2057400"/>
            </a:xfrm>
            <a:prstGeom prst="rect">
              <a:avLst/>
            </a:prstGeom>
            <a:noFill/>
            <a:ln w="19050">
              <a:solidFill>
                <a:schemeClr val="tx1"/>
              </a:solidFill>
              <a:miter lim="800000"/>
              <a:headEnd/>
              <a:tailEnd/>
            </a:ln>
            <a:effectLst>
              <a:outerShdw blurRad="76200" dir="13500000" sy="23000" kx="1200000" algn="br" rotWithShape="0">
                <a:prstClr val="black">
                  <a:alpha val="20000"/>
                </a:prstClr>
              </a:outerShdw>
            </a:effectLst>
          </p:spPr>
        </p:pic>
        <p:sp>
          <p:nvSpPr>
            <p:cNvPr id="314" name="TextBox 313"/>
            <p:cNvSpPr txBox="1"/>
            <p:nvPr/>
          </p:nvSpPr>
          <p:spPr>
            <a:xfrm>
              <a:off x="2133600" y="1447800"/>
              <a:ext cx="1295400" cy="276999"/>
            </a:xfrm>
            <a:prstGeom prst="rect">
              <a:avLst/>
            </a:prstGeom>
            <a:noFill/>
            <a:ln>
              <a:noFill/>
            </a:ln>
          </p:spPr>
          <p:txBody>
            <a:bodyPr wrap="square" rtlCol="0">
              <a:spAutoFit/>
            </a:bodyPr>
            <a:lstStyle/>
            <a:p>
              <a:r>
                <a:rPr lang="en-US" sz="1200" b="1" dirty="0" smtClean="0"/>
                <a:t>XML Message</a:t>
              </a:r>
              <a:endParaRPr lang="en-US" sz="1200" b="1" dirty="0"/>
            </a:p>
          </p:txBody>
        </p:sp>
      </p:grpSp>
      <p:grpSp>
        <p:nvGrpSpPr>
          <p:cNvPr id="10" name="Group 309"/>
          <p:cNvGrpSpPr/>
          <p:nvPr/>
        </p:nvGrpSpPr>
        <p:grpSpPr>
          <a:xfrm>
            <a:off x="1447800" y="1447800"/>
            <a:ext cx="2233749" cy="2133600"/>
            <a:chOff x="1447800" y="1447800"/>
            <a:chExt cx="2233749" cy="2133600"/>
          </a:xfrm>
        </p:grpSpPr>
        <p:pic>
          <p:nvPicPr>
            <p:cNvPr id="6" name="Picture 2"/>
            <p:cNvPicPr>
              <a:picLocks noChangeAspect="1" noChangeArrowheads="1"/>
            </p:cNvPicPr>
            <p:nvPr/>
          </p:nvPicPr>
          <p:blipFill>
            <a:blip r:embed="rId2" cstate="print"/>
            <a:srcRect l="2514" t="36472" r="64415" b="26121"/>
            <a:stretch>
              <a:fillRect/>
            </a:stretch>
          </p:blipFill>
          <p:spPr bwMode="auto">
            <a:xfrm>
              <a:off x="1447800" y="1524000"/>
              <a:ext cx="2233749" cy="2057400"/>
            </a:xfrm>
            <a:prstGeom prst="rect">
              <a:avLst/>
            </a:prstGeom>
            <a:noFill/>
            <a:ln w="19050">
              <a:solidFill>
                <a:schemeClr val="tx1"/>
              </a:solidFill>
              <a:miter lim="800000"/>
              <a:headEnd/>
              <a:tailEnd/>
            </a:ln>
            <a:effectLst>
              <a:outerShdw blurRad="76200" dir="13500000" sy="23000" kx="1200000" algn="br" rotWithShape="0">
                <a:prstClr val="black">
                  <a:alpha val="20000"/>
                </a:prstClr>
              </a:outerShdw>
            </a:effectLst>
          </p:spPr>
        </p:pic>
        <p:sp>
          <p:nvSpPr>
            <p:cNvPr id="133" name="TextBox 132"/>
            <p:cNvSpPr txBox="1"/>
            <p:nvPr/>
          </p:nvSpPr>
          <p:spPr>
            <a:xfrm>
              <a:off x="2133600" y="1447800"/>
              <a:ext cx="1295400" cy="276999"/>
            </a:xfrm>
            <a:prstGeom prst="rect">
              <a:avLst/>
            </a:prstGeom>
            <a:noFill/>
            <a:ln>
              <a:noFill/>
            </a:ln>
          </p:spPr>
          <p:txBody>
            <a:bodyPr wrap="square" rtlCol="0">
              <a:spAutoFit/>
            </a:bodyPr>
            <a:lstStyle/>
            <a:p>
              <a:r>
                <a:rPr lang="en-US" sz="1200" b="1" dirty="0" smtClean="0"/>
                <a:t>XML Message</a:t>
              </a:r>
              <a:endParaRPr lang="en-US" sz="1200" b="1" dirty="0"/>
            </a:p>
          </p:txBody>
        </p:sp>
      </p:grpSp>
      <p:sp>
        <p:nvSpPr>
          <p:cNvPr id="146" name="server"/>
          <p:cNvSpPr>
            <a:spLocks noEditPoints="1" noChangeArrowheads="1"/>
          </p:cNvSpPr>
          <p:nvPr/>
        </p:nvSpPr>
        <p:spPr bwMode="auto">
          <a:xfrm>
            <a:off x="304800" y="2514600"/>
            <a:ext cx="762000" cy="9906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1600" dirty="0">
              <a:solidFill>
                <a:srgbClr val="626366"/>
              </a:solidFill>
              <a:ea typeface="ＭＳ Ｐゴシック" pitchFamily="-128" charset="-128"/>
            </a:endParaRPr>
          </a:p>
        </p:txBody>
      </p:sp>
      <p:sp>
        <p:nvSpPr>
          <p:cNvPr id="147" name="server"/>
          <p:cNvSpPr>
            <a:spLocks noEditPoints="1" noChangeArrowheads="1"/>
          </p:cNvSpPr>
          <p:nvPr/>
        </p:nvSpPr>
        <p:spPr bwMode="auto">
          <a:xfrm>
            <a:off x="4572000" y="2514600"/>
            <a:ext cx="762000" cy="9906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chemeClr val="accent3">
              <a:lumMod val="40000"/>
              <a:lumOff val="60000"/>
            </a:schemeClr>
          </a:solidFill>
          <a:ln w="9525">
            <a:solidFill>
              <a:srgbClr val="000000"/>
            </a:solidFill>
            <a:miter lim="800000"/>
            <a:headEnd/>
            <a:tailEnd/>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1600" dirty="0">
              <a:solidFill>
                <a:srgbClr val="626366"/>
              </a:solidFill>
              <a:ea typeface="ＭＳ Ｐゴシック" pitchFamily="-128" charset="-128"/>
            </a:endParaRPr>
          </a:p>
        </p:txBody>
      </p:sp>
      <p:cxnSp>
        <p:nvCxnSpPr>
          <p:cNvPr id="150" name="Straight Arrow Connector 149"/>
          <p:cNvCxnSpPr/>
          <p:nvPr/>
        </p:nvCxnSpPr>
        <p:spPr>
          <a:xfrm>
            <a:off x="5334000" y="29718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30" idx="1"/>
            <a:endCxn id="6" idx="2"/>
          </p:cNvCxnSpPr>
          <p:nvPr/>
        </p:nvCxnSpPr>
        <p:spPr>
          <a:xfrm flipH="1" flipV="1">
            <a:off x="2564675" y="3581400"/>
            <a:ext cx="940525" cy="1866900"/>
          </a:xfrm>
          <a:prstGeom prst="straightConnector1">
            <a:avLst/>
          </a:prstGeom>
          <a:ln w="38100">
            <a:solidFill>
              <a:srgbClr val="4F81BD"/>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130" idx="3"/>
            <a:endCxn id="152" idx="2"/>
          </p:cNvCxnSpPr>
          <p:nvPr/>
        </p:nvCxnSpPr>
        <p:spPr>
          <a:xfrm flipV="1">
            <a:off x="6248400" y="3810000"/>
            <a:ext cx="914400" cy="1638300"/>
          </a:xfrm>
          <a:prstGeom prst="straightConnector1">
            <a:avLst/>
          </a:prstGeom>
          <a:ln w="3810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69" name="Picture 2" descr="C:\Documents and Settings\dnewman\Local Settings\Temporary Internet Files\Content.IE5\P0AGHTNM\MC900441534[1].PNG"/>
          <p:cNvPicPr>
            <a:picLocks noChangeAspect="1" noChangeArrowheads="1"/>
          </p:cNvPicPr>
          <p:nvPr/>
        </p:nvPicPr>
        <p:blipFill>
          <a:blip r:embed="rId3" cstate="print"/>
          <a:srcRect/>
          <a:stretch>
            <a:fillRect/>
          </a:stretch>
        </p:blipFill>
        <p:spPr bwMode="auto">
          <a:xfrm>
            <a:off x="685800" y="5257800"/>
            <a:ext cx="990600" cy="1089987"/>
          </a:xfrm>
          <a:prstGeom prst="rect">
            <a:avLst/>
          </a:prstGeom>
          <a:noFill/>
          <a:scene3d>
            <a:camera prst="orthographicFront"/>
            <a:lightRig rig="threePt" dir="t"/>
          </a:scene3d>
          <a:sp3d>
            <a:bevelT/>
          </a:sp3d>
        </p:spPr>
      </p:pic>
      <p:cxnSp>
        <p:nvCxnSpPr>
          <p:cNvPr id="271" name="Straight Arrow Connector 270"/>
          <p:cNvCxnSpPr>
            <a:stCxn id="269" idx="3"/>
          </p:cNvCxnSpPr>
          <p:nvPr/>
        </p:nvCxnSpPr>
        <p:spPr>
          <a:xfrm flipV="1">
            <a:off x="1676400" y="5791200"/>
            <a:ext cx="1752600" cy="1159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a:stCxn id="147" idx="5"/>
            <a:endCxn id="132" idx="0"/>
          </p:cNvCxnSpPr>
          <p:nvPr/>
        </p:nvCxnSpPr>
        <p:spPr>
          <a:xfrm>
            <a:off x="4953000" y="3505200"/>
            <a:ext cx="5645" cy="76200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2" name="TextBox 281"/>
          <p:cNvSpPr txBox="1"/>
          <p:nvPr/>
        </p:nvSpPr>
        <p:spPr>
          <a:xfrm>
            <a:off x="2286000" y="3962400"/>
            <a:ext cx="1101584" cy="369332"/>
          </a:xfrm>
          <a:prstGeom prst="rect">
            <a:avLst/>
          </a:prstGeom>
          <a:noFill/>
        </p:spPr>
        <p:txBody>
          <a:bodyPr wrap="none" rtlCol="0">
            <a:spAutoFit/>
          </a:bodyPr>
          <a:lstStyle/>
          <a:p>
            <a:r>
              <a:rPr lang="en-US" b="1" i="1" dirty="0" smtClean="0"/>
              <a:t>Describes</a:t>
            </a:r>
            <a:endParaRPr lang="en-US" b="1" i="1" dirty="0"/>
          </a:p>
        </p:txBody>
      </p:sp>
      <p:sp>
        <p:nvSpPr>
          <p:cNvPr id="283" name="TextBox 282"/>
          <p:cNvSpPr txBox="1"/>
          <p:nvPr/>
        </p:nvSpPr>
        <p:spPr>
          <a:xfrm>
            <a:off x="6553200" y="3962400"/>
            <a:ext cx="1101584" cy="369332"/>
          </a:xfrm>
          <a:prstGeom prst="rect">
            <a:avLst/>
          </a:prstGeom>
          <a:noFill/>
        </p:spPr>
        <p:txBody>
          <a:bodyPr wrap="none" rtlCol="0">
            <a:spAutoFit/>
          </a:bodyPr>
          <a:lstStyle/>
          <a:p>
            <a:r>
              <a:rPr lang="en-US" b="1" i="1" dirty="0" smtClean="0"/>
              <a:t>Describes</a:t>
            </a:r>
            <a:endParaRPr lang="en-US" b="1" i="1" dirty="0"/>
          </a:p>
        </p:txBody>
      </p:sp>
      <p:sp>
        <p:nvSpPr>
          <p:cNvPr id="285" name="TextBox 284"/>
          <p:cNvSpPr txBox="1"/>
          <p:nvPr/>
        </p:nvSpPr>
        <p:spPr>
          <a:xfrm>
            <a:off x="4343400" y="3581400"/>
            <a:ext cx="1397242" cy="369332"/>
          </a:xfrm>
          <a:prstGeom prst="rect">
            <a:avLst/>
          </a:prstGeom>
          <a:noFill/>
        </p:spPr>
        <p:txBody>
          <a:bodyPr wrap="none" rtlCol="0">
            <a:spAutoFit/>
          </a:bodyPr>
          <a:lstStyle/>
          <a:p>
            <a:r>
              <a:rPr lang="en-US" b="1" i="1" dirty="0" smtClean="0"/>
              <a:t>Rationalizes</a:t>
            </a:r>
            <a:endParaRPr lang="en-US" b="1" i="1" dirty="0"/>
          </a:p>
        </p:txBody>
      </p:sp>
      <p:sp>
        <p:nvSpPr>
          <p:cNvPr id="288" name="server"/>
          <p:cNvSpPr>
            <a:spLocks noEditPoints="1" noChangeArrowheads="1"/>
          </p:cNvSpPr>
          <p:nvPr/>
        </p:nvSpPr>
        <p:spPr bwMode="auto">
          <a:xfrm>
            <a:off x="7467600" y="4343400"/>
            <a:ext cx="762000" cy="9906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chemeClr val="tx2">
              <a:lumMod val="20000"/>
              <a:lumOff val="80000"/>
            </a:schemeClr>
          </a:solidFill>
          <a:ln w="9525">
            <a:solidFill>
              <a:srgbClr val="000000"/>
            </a:solidFill>
            <a:miter lim="800000"/>
            <a:headEnd/>
            <a:tailEnd/>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1600" dirty="0">
              <a:solidFill>
                <a:srgbClr val="626366"/>
              </a:solidFill>
              <a:ea typeface="ＭＳ Ｐゴシック" pitchFamily="-128" charset="-128"/>
            </a:endParaRPr>
          </a:p>
        </p:txBody>
      </p:sp>
      <p:cxnSp>
        <p:nvCxnSpPr>
          <p:cNvPr id="290" name="Straight Arrow Connector 289"/>
          <p:cNvCxnSpPr>
            <a:stCxn id="288" idx="1"/>
          </p:cNvCxnSpPr>
          <p:nvPr/>
        </p:nvCxnSpPr>
        <p:spPr>
          <a:xfrm flipV="1">
            <a:off x="7848600" y="3810000"/>
            <a:ext cx="0" cy="53340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a:stCxn id="288" idx="1"/>
          </p:cNvCxnSpPr>
          <p:nvPr/>
        </p:nvCxnSpPr>
        <p:spPr>
          <a:xfrm flipV="1">
            <a:off x="7848600" y="3657600"/>
            <a:ext cx="609600" cy="68580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130" idx="3"/>
            <a:endCxn id="288" idx="7"/>
          </p:cNvCxnSpPr>
          <p:nvPr/>
        </p:nvCxnSpPr>
        <p:spPr>
          <a:xfrm flipV="1">
            <a:off x="6248400" y="4838700"/>
            <a:ext cx="1219200" cy="609600"/>
          </a:xfrm>
          <a:prstGeom prst="line">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 name="Group 316"/>
          <p:cNvGrpSpPr/>
          <p:nvPr/>
        </p:nvGrpSpPr>
        <p:grpSpPr>
          <a:xfrm>
            <a:off x="4343400" y="1371600"/>
            <a:ext cx="1447800" cy="914400"/>
            <a:chOff x="4343400" y="1371600"/>
            <a:chExt cx="1447800" cy="914400"/>
          </a:xfrm>
        </p:grpSpPr>
        <p:sp>
          <p:nvSpPr>
            <p:cNvPr id="286" name="Line Callout 1 285"/>
            <p:cNvSpPr/>
            <p:nvPr/>
          </p:nvSpPr>
          <p:spPr>
            <a:xfrm>
              <a:off x="4343400" y="1600200"/>
              <a:ext cx="1447800" cy="685800"/>
            </a:xfrm>
            <a:prstGeom prst="borderCallout1">
              <a:avLst>
                <a:gd name="adj1" fmla="val 101724"/>
                <a:gd name="adj2" fmla="val 46722"/>
                <a:gd name="adj3" fmla="val 131430"/>
                <a:gd name="adj4" fmla="val 46548"/>
              </a:avLst>
            </a:prstGeom>
            <a:solidFill>
              <a:schemeClr val="accent6">
                <a:lumMod val="20000"/>
                <a:lumOff val="80000"/>
              </a:schemeClr>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Provides data mapping, linkage and classification</a:t>
              </a:r>
              <a:endParaRPr lang="en-US" sz="1200" b="1" dirty="0">
                <a:solidFill>
                  <a:schemeClr val="tx1"/>
                </a:solidFill>
              </a:endParaRPr>
            </a:p>
          </p:txBody>
        </p:sp>
        <p:sp>
          <p:nvSpPr>
            <p:cNvPr id="301" name="TextBox 300"/>
            <p:cNvSpPr txBox="1"/>
            <p:nvPr/>
          </p:nvSpPr>
          <p:spPr>
            <a:xfrm>
              <a:off x="4343400" y="1371600"/>
              <a:ext cx="1447800" cy="246221"/>
            </a:xfrm>
            <a:prstGeom prst="rect">
              <a:avLst/>
            </a:prstGeom>
            <a:solidFill>
              <a:srgbClr val="FFFFB7"/>
            </a:solidFill>
            <a:ln w="28575">
              <a:solidFill>
                <a:schemeClr val="accent1">
                  <a:lumMod val="75000"/>
                </a:schemeClr>
              </a:solidFill>
            </a:ln>
          </p:spPr>
          <p:txBody>
            <a:bodyPr wrap="square" rtlCol="0">
              <a:spAutoFit/>
            </a:bodyPr>
            <a:lstStyle/>
            <a:p>
              <a:pPr algn="ctr"/>
              <a:r>
                <a:rPr lang="en-US" sz="1000" b="1" i="1" dirty="0" smtClean="0"/>
                <a:t>Operational</a:t>
              </a:r>
              <a:endParaRPr lang="en-US" sz="1000" b="1" i="1" dirty="0"/>
            </a:p>
          </p:txBody>
        </p:sp>
      </p:grpSp>
      <p:grpSp>
        <p:nvGrpSpPr>
          <p:cNvPr id="12" name="Group 315"/>
          <p:cNvGrpSpPr/>
          <p:nvPr/>
        </p:nvGrpSpPr>
        <p:grpSpPr>
          <a:xfrm>
            <a:off x="609600" y="3886200"/>
            <a:ext cx="1447800" cy="990600"/>
            <a:chOff x="609600" y="3886200"/>
            <a:chExt cx="1447800" cy="990600"/>
          </a:xfrm>
        </p:grpSpPr>
        <p:sp>
          <p:nvSpPr>
            <p:cNvPr id="268" name="Line Callout 1 267"/>
            <p:cNvSpPr/>
            <p:nvPr/>
          </p:nvSpPr>
          <p:spPr>
            <a:xfrm>
              <a:off x="609600" y="4114800"/>
              <a:ext cx="1447800" cy="762000"/>
            </a:xfrm>
            <a:prstGeom prst="borderCallout1">
              <a:avLst>
                <a:gd name="adj1" fmla="val 101724"/>
                <a:gd name="adj2" fmla="val 46722"/>
                <a:gd name="adj3" fmla="val 161277"/>
                <a:gd name="adj4" fmla="val 47167"/>
              </a:avLst>
            </a:prstGeom>
            <a:solidFill>
              <a:schemeClr val="accent6">
                <a:lumMod val="20000"/>
                <a:lumOff val="80000"/>
              </a:schemeClr>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Precisely describes data elements for better human understanding</a:t>
              </a:r>
              <a:endParaRPr lang="en-US" sz="1200" b="1" i="1" dirty="0">
                <a:solidFill>
                  <a:schemeClr val="tx1"/>
                </a:solidFill>
              </a:endParaRPr>
            </a:p>
          </p:txBody>
        </p:sp>
        <p:sp>
          <p:nvSpPr>
            <p:cNvPr id="304" name="TextBox 303"/>
            <p:cNvSpPr txBox="1"/>
            <p:nvPr/>
          </p:nvSpPr>
          <p:spPr>
            <a:xfrm>
              <a:off x="609600" y="3886200"/>
              <a:ext cx="1447800" cy="246221"/>
            </a:xfrm>
            <a:prstGeom prst="rect">
              <a:avLst/>
            </a:prstGeom>
            <a:solidFill>
              <a:srgbClr val="FFFFB7"/>
            </a:solidFill>
            <a:ln w="28575">
              <a:solidFill>
                <a:schemeClr val="accent1">
                  <a:lumMod val="75000"/>
                </a:schemeClr>
              </a:solidFill>
            </a:ln>
          </p:spPr>
          <p:txBody>
            <a:bodyPr wrap="square" rtlCol="0">
              <a:spAutoFit/>
            </a:bodyPr>
            <a:lstStyle/>
            <a:p>
              <a:pPr algn="ctr"/>
              <a:r>
                <a:rPr lang="en-US" sz="1000" b="1" i="1" dirty="0" smtClean="0"/>
                <a:t>Descriptive</a:t>
              </a:r>
              <a:endParaRPr lang="en-US" sz="1000" b="1" i="1" dirty="0"/>
            </a:p>
          </p:txBody>
        </p:sp>
      </p:grpSp>
      <p:sp>
        <p:nvSpPr>
          <p:cNvPr id="311" name="TextBox 310"/>
          <p:cNvSpPr txBox="1"/>
          <p:nvPr/>
        </p:nvSpPr>
        <p:spPr>
          <a:xfrm rot="19926765">
            <a:off x="6350127" y="4787340"/>
            <a:ext cx="1165897" cy="369332"/>
          </a:xfrm>
          <a:prstGeom prst="rect">
            <a:avLst/>
          </a:prstGeom>
          <a:noFill/>
        </p:spPr>
        <p:txBody>
          <a:bodyPr wrap="none" rtlCol="0">
            <a:spAutoFit/>
          </a:bodyPr>
          <a:lstStyle/>
          <a:p>
            <a:r>
              <a:rPr lang="en-US" b="1" i="1" dirty="0" smtClean="0"/>
              <a:t>Integrates</a:t>
            </a:r>
            <a:endParaRPr lang="en-US" b="1" i="1" dirty="0"/>
          </a:p>
        </p:txBody>
      </p:sp>
      <p:grpSp>
        <p:nvGrpSpPr>
          <p:cNvPr id="14" name="Group 314"/>
          <p:cNvGrpSpPr/>
          <p:nvPr/>
        </p:nvGrpSpPr>
        <p:grpSpPr>
          <a:xfrm>
            <a:off x="7239000" y="5562600"/>
            <a:ext cx="1447800" cy="1160621"/>
            <a:chOff x="7239000" y="5562600"/>
            <a:chExt cx="1447800" cy="1160621"/>
          </a:xfrm>
        </p:grpSpPr>
        <p:sp>
          <p:nvSpPr>
            <p:cNvPr id="302" name="TextBox 301"/>
            <p:cNvSpPr txBox="1"/>
            <p:nvPr/>
          </p:nvSpPr>
          <p:spPr>
            <a:xfrm>
              <a:off x="7239000" y="6477000"/>
              <a:ext cx="1447800" cy="246221"/>
            </a:xfrm>
            <a:prstGeom prst="rect">
              <a:avLst/>
            </a:prstGeom>
            <a:solidFill>
              <a:srgbClr val="FFFFB7"/>
            </a:solidFill>
            <a:ln w="28575">
              <a:solidFill>
                <a:schemeClr val="accent1">
                  <a:lumMod val="75000"/>
                </a:schemeClr>
              </a:solidFill>
            </a:ln>
          </p:spPr>
          <p:txBody>
            <a:bodyPr wrap="square" rtlCol="0">
              <a:spAutoFit/>
            </a:bodyPr>
            <a:lstStyle/>
            <a:p>
              <a:pPr algn="ctr"/>
              <a:r>
                <a:rPr lang="en-US" sz="1000" b="1" i="1" dirty="0" smtClean="0"/>
                <a:t>Operational</a:t>
              </a:r>
              <a:endParaRPr lang="en-US" sz="1000" b="1" i="1" dirty="0"/>
            </a:p>
          </p:txBody>
        </p:sp>
        <p:sp>
          <p:nvSpPr>
            <p:cNvPr id="287" name="Line Callout 1 286"/>
            <p:cNvSpPr/>
            <p:nvPr/>
          </p:nvSpPr>
          <p:spPr>
            <a:xfrm>
              <a:off x="7239000" y="5562600"/>
              <a:ext cx="1447800" cy="914400"/>
            </a:xfrm>
            <a:prstGeom prst="borderCallout1">
              <a:avLst>
                <a:gd name="adj1" fmla="val 1450"/>
                <a:gd name="adj2" fmla="val 45857"/>
                <a:gd name="adj3" fmla="val -25256"/>
                <a:gd name="adj4" fmla="val 45564"/>
              </a:avLst>
            </a:prstGeom>
            <a:solidFill>
              <a:schemeClr val="accent6">
                <a:lumMod val="20000"/>
                <a:lumOff val="80000"/>
              </a:schemeClr>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Provides data integration and advanced queries across disparate data sources</a:t>
              </a:r>
              <a:endParaRPr lang="en-US" sz="1200" b="1" dirty="0">
                <a:solidFill>
                  <a:schemeClr val="tx1"/>
                </a:solidFill>
              </a:endParaRPr>
            </a:p>
          </p:txBody>
        </p:sp>
      </p:grpSp>
      <p:grpSp>
        <p:nvGrpSpPr>
          <p:cNvPr id="17" name="Group 326"/>
          <p:cNvGrpSpPr/>
          <p:nvPr/>
        </p:nvGrpSpPr>
        <p:grpSpPr>
          <a:xfrm>
            <a:off x="6019800" y="1371600"/>
            <a:ext cx="2667000" cy="2438400"/>
            <a:chOff x="6019800" y="1371600"/>
            <a:chExt cx="2667000" cy="2438400"/>
          </a:xfrm>
        </p:grpSpPr>
        <p:grpSp>
          <p:nvGrpSpPr>
            <p:cNvPr id="88" name="Group 172"/>
            <p:cNvGrpSpPr/>
            <p:nvPr/>
          </p:nvGrpSpPr>
          <p:grpSpPr>
            <a:xfrm>
              <a:off x="6400800" y="1371600"/>
              <a:ext cx="2286000" cy="2286000"/>
              <a:chOff x="5943600" y="1447800"/>
              <a:chExt cx="2286000" cy="2286000"/>
            </a:xfrm>
          </p:grpSpPr>
          <p:sp>
            <p:nvSpPr>
              <p:cNvPr id="174" name="Rectangle 173"/>
              <p:cNvSpPr/>
              <p:nvPr/>
            </p:nvSpPr>
            <p:spPr>
              <a:xfrm>
                <a:off x="5943600" y="1524000"/>
                <a:ext cx="2286000" cy="2209800"/>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136"/>
              <p:cNvGrpSpPr/>
              <p:nvPr/>
            </p:nvGrpSpPr>
            <p:grpSpPr>
              <a:xfrm>
                <a:off x="6019800" y="1447800"/>
                <a:ext cx="1933575" cy="2286000"/>
                <a:chOff x="5715000" y="1371600"/>
                <a:chExt cx="1933575" cy="2285999"/>
              </a:xfrm>
            </p:grpSpPr>
            <p:grpSp>
              <p:nvGrpSpPr>
                <p:cNvPr id="90" name="Group 126"/>
                <p:cNvGrpSpPr/>
                <p:nvPr/>
              </p:nvGrpSpPr>
              <p:grpSpPr>
                <a:xfrm>
                  <a:off x="5715000" y="1600200"/>
                  <a:ext cx="1933575" cy="2057399"/>
                  <a:chOff x="2895600" y="1600200"/>
                  <a:chExt cx="1933575" cy="2057399"/>
                </a:xfrm>
              </p:grpSpPr>
              <p:grpSp>
                <p:nvGrpSpPr>
                  <p:cNvPr id="91" name="Group 187"/>
                  <p:cNvGrpSpPr/>
                  <p:nvPr/>
                </p:nvGrpSpPr>
                <p:grpSpPr>
                  <a:xfrm>
                    <a:off x="2895600" y="1600200"/>
                    <a:ext cx="1933575" cy="2057399"/>
                    <a:chOff x="3505200" y="1752599"/>
                    <a:chExt cx="2133600" cy="2362201"/>
                  </a:xfrm>
                </p:grpSpPr>
                <p:grpSp>
                  <p:nvGrpSpPr>
                    <p:cNvPr id="92" name="Group 23"/>
                    <p:cNvGrpSpPr/>
                    <p:nvPr/>
                  </p:nvGrpSpPr>
                  <p:grpSpPr>
                    <a:xfrm>
                      <a:off x="3505200" y="1752600"/>
                      <a:ext cx="914400" cy="533400"/>
                      <a:chOff x="4724400" y="2057400"/>
                      <a:chExt cx="1143000" cy="685800"/>
                    </a:xfrm>
                  </p:grpSpPr>
                  <p:cxnSp>
                    <p:nvCxnSpPr>
                      <p:cNvPr id="247" name="Straight Connector 246"/>
                      <p:cNvCxnSpPr/>
                      <p:nvPr/>
                    </p:nvCxnSpPr>
                    <p:spPr>
                      <a:xfrm rot="5400000">
                        <a:off x="46482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5400000">
                        <a:off x="48768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5400000">
                        <a:off x="51054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53340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4724400" y="25908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2" name="TextBox 251"/>
                      <p:cNvSpPr txBox="1"/>
                      <p:nvPr/>
                    </p:nvSpPr>
                    <p:spPr>
                      <a:xfrm>
                        <a:off x="4724400" y="2057400"/>
                        <a:ext cx="1066800" cy="337346"/>
                      </a:xfrm>
                      <a:prstGeom prst="rect">
                        <a:avLst/>
                      </a:prstGeom>
                      <a:solidFill>
                        <a:schemeClr val="bg1"/>
                      </a:solidFill>
                    </p:spPr>
                    <p:txBody>
                      <a:bodyPr wrap="square" rtlCol="0">
                        <a:spAutoFit/>
                      </a:bodyPr>
                      <a:lstStyle/>
                      <a:p>
                        <a:r>
                          <a:rPr lang="en-US" sz="1000" b="1" dirty="0" smtClean="0"/>
                          <a:t>Swap</a:t>
                        </a:r>
                        <a:endParaRPr lang="en-US" sz="1100" b="1" dirty="0"/>
                      </a:p>
                    </p:txBody>
                  </p:sp>
                  <p:cxnSp>
                    <p:nvCxnSpPr>
                      <p:cNvPr id="253" name="Straight Connector 252"/>
                      <p:cNvCxnSpPr/>
                      <p:nvPr/>
                    </p:nvCxnSpPr>
                    <p:spPr>
                      <a:xfrm rot="10800000" flipH="1">
                        <a:off x="4724400" y="23622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4" name="Rectangle 253"/>
                      <p:cNvSpPr/>
                      <p:nvPr/>
                    </p:nvSpPr>
                    <p:spPr>
                      <a:xfrm>
                        <a:off x="4724400" y="2133600"/>
                        <a:ext cx="1143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5" name="Straight Connector 254"/>
                      <p:cNvCxnSpPr/>
                      <p:nvPr/>
                    </p:nvCxnSpPr>
                    <p:spPr>
                      <a:xfrm>
                        <a:off x="4724400" y="24384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4724400" y="25146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724400" y="2667000"/>
                        <a:ext cx="1143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3" name="Group 64"/>
                    <p:cNvGrpSpPr/>
                    <p:nvPr/>
                  </p:nvGrpSpPr>
                  <p:grpSpPr>
                    <a:xfrm>
                      <a:off x="3505200" y="3276600"/>
                      <a:ext cx="1008993" cy="533400"/>
                      <a:chOff x="4724399" y="2057400"/>
                      <a:chExt cx="1261241" cy="685800"/>
                    </a:xfrm>
                  </p:grpSpPr>
                  <p:cxnSp>
                    <p:nvCxnSpPr>
                      <p:cNvPr id="236" name="Straight Connector 235"/>
                      <p:cNvCxnSpPr/>
                      <p:nvPr/>
                    </p:nvCxnSpPr>
                    <p:spPr>
                      <a:xfrm rot="5400000">
                        <a:off x="46482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5400000">
                        <a:off x="48768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51054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53340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4724400" y="25908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1" name="TextBox 240"/>
                      <p:cNvSpPr txBox="1"/>
                      <p:nvPr/>
                    </p:nvSpPr>
                    <p:spPr>
                      <a:xfrm>
                        <a:off x="4724399" y="2057400"/>
                        <a:ext cx="1261241" cy="363469"/>
                      </a:xfrm>
                      <a:prstGeom prst="rect">
                        <a:avLst/>
                      </a:prstGeom>
                      <a:solidFill>
                        <a:schemeClr val="bg1"/>
                      </a:solidFill>
                    </p:spPr>
                    <p:txBody>
                      <a:bodyPr wrap="square" rtlCol="0">
                        <a:spAutoFit/>
                      </a:bodyPr>
                      <a:lstStyle/>
                      <a:p>
                        <a:r>
                          <a:rPr lang="en-US" sz="1000" b="1" dirty="0" smtClean="0"/>
                          <a:t>Swapstream</a:t>
                        </a:r>
                        <a:endParaRPr lang="en-US" sz="1000" b="1" dirty="0"/>
                      </a:p>
                    </p:txBody>
                  </p:sp>
                  <p:cxnSp>
                    <p:nvCxnSpPr>
                      <p:cNvPr id="242" name="Straight Connector 241"/>
                      <p:cNvCxnSpPr/>
                      <p:nvPr/>
                    </p:nvCxnSpPr>
                    <p:spPr>
                      <a:xfrm rot="10800000" flipH="1">
                        <a:off x="4724400" y="23622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4724400" y="2133600"/>
                        <a:ext cx="1143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4" name="Straight Connector 243"/>
                      <p:cNvCxnSpPr/>
                      <p:nvPr/>
                    </p:nvCxnSpPr>
                    <p:spPr>
                      <a:xfrm>
                        <a:off x="4724400" y="24384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4724400" y="25146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4724400" y="2667000"/>
                        <a:ext cx="1143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4" name="Group 92"/>
                    <p:cNvGrpSpPr/>
                    <p:nvPr/>
                  </p:nvGrpSpPr>
                  <p:grpSpPr>
                    <a:xfrm>
                      <a:off x="4724401" y="2514600"/>
                      <a:ext cx="787791" cy="533400"/>
                      <a:chOff x="3810000" y="2743200"/>
                      <a:chExt cx="853440" cy="609600"/>
                    </a:xfrm>
                  </p:grpSpPr>
                  <p:cxnSp>
                    <p:nvCxnSpPr>
                      <p:cNvPr id="225" name="Straight Connector 224"/>
                      <p:cNvCxnSpPr/>
                      <p:nvPr/>
                    </p:nvCxnSpPr>
                    <p:spPr>
                      <a:xfrm rot="5400000">
                        <a:off x="379814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3981027" y="3081867"/>
                        <a:ext cx="541867" cy="0"/>
                      </a:xfrm>
                      <a:prstGeom prst="line">
                        <a:avLst/>
                      </a:prstGeom>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a:off x="3810000" y="2743200"/>
                        <a:ext cx="853440" cy="290776"/>
                      </a:xfrm>
                      <a:prstGeom prst="rect">
                        <a:avLst/>
                      </a:prstGeom>
                      <a:solidFill>
                        <a:schemeClr val="bg1"/>
                      </a:solidFill>
                    </p:spPr>
                    <p:txBody>
                      <a:bodyPr wrap="square" rtlCol="0">
                        <a:spAutoFit/>
                      </a:bodyPr>
                      <a:lstStyle/>
                      <a:p>
                        <a:r>
                          <a:rPr lang="en-US" sz="1000" b="1" dirty="0" smtClean="0"/>
                          <a:t> Party</a:t>
                        </a:r>
                        <a:endParaRPr lang="en-US" sz="1000" b="1" dirty="0"/>
                      </a:p>
                    </p:txBody>
                  </p:sp>
                </p:grpSp>
                <p:grpSp>
                  <p:nvGrpSpPr>
                    <p:cNvPr id="95" name="Group 106"/>
                    <p:cNvGrpSpPr/>
                    <p:nvPr/>
                  </p:nvGrpSpPr>
                  <p:grpSpPr>
                    <a:xfrm>
                      <a:off x="3505200" y="2514600"/>
                      <a:ext cx="914400" cy="533400"/>
                      <a:chOff x="4724400" y="2057400"/>
                      <a:chExt cx="1143000" cy="685800"/>
                    </a:xfrm>
                  </p:grpSpPr>
                  <p:cxnSp>
                    <p:nvCxnSpPr>
                      <p:cNvPr id="214" name="Straight Connector 213"/>
                      <p:cNvCxnSpPr/>
                      <p:nvPr/>
                    </p:nvCxnSpPr>
                    <p:spPr>
                      <a:xfrm rot="5400000">
                        <a:off x="46482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48768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51054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53340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4724400" y="25908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4724400" y="2057400"/>
                        <a:ext cx="1143000" cy="336356"/>
                      </a:xfrm>
                      <a:prstGeom prst="rect">
                        <a:avLst/>
                      </a:prstGeom>
                      <a:solidFill>
                        <a:schemeClr val="bg1"/>
                      </a:solidFill>
                    </p:spPr>
                    <p:txBody>
                      <a:bodyPr wrap="square" rtlCol="0">
                        <a:spAutoFit/>
                      </a:bodyPr>
                      <a:lstStyle/>
                      <a:p>
                        <a:r>
                          <a:rPr lang="en-US" sz="1000" b="1" dirty="0" smtClean="0"/>
                          <a:t>SwapAssoc</a:t>
                        </a:r>
                        <a:endParaRPr lang="en-US" sz="1000" b="1" dirty="0"/>
                      </a:p>
                    </p:txBody>
                  </p:sp>
                  <p:cxnSp>
                    <p:nvCxnSpPr>
                      <p:cNvPr id="220" name="Straight Connector 219"/>
                      <p:cNvCxnSpPr/>
                      <p:nvPr/>
                    </p:nvCxnSpPr>
                    <p:spPr>
                      <a:xfrm rot="10800000" flipH="1">
                        <a:off x="4724400" y="23622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4724400" y="2133600"/>
                        <a:ext cx="1143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2" name="Straight Connector 221"/>
                      <p:cNvCxnSpPr/>
                      <p:nvPr/>
                    </p:nvCxnSpPr>
                    <p:spPr>
                      <a:xfrm>
                        <a:off x="4724400" y="24384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4724400" y="25146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4724400" y="2667000"/>
                        <a:ext cx="11430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4" name="Straight Connector 183"/>
                    <p:cNvCxnSpPr/>
                    <p:nvPr/>
                  </p:nvCxnSpPr>
                  <p:spPr>
                    <a:xfrm rot="5400000">
                      <a:off x="3848102" y="2400298"/>
                      <a:ext cx="228601" cy="3"/>
                    </a:xfrm>
                    <a:prstGeom prst="line">
                      <a:avLst/>
                    </a:prstGeom>
                    <a:ln>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96" name="Group 123"/>
                    <p:cNvGrpSpPr/>
                    <p:nvPr/>
                  </p:nvGrpSpPr>
                  <p:grpSpPr>
                    <a:xfrm>
                      <a:off x="4724400" y="3276600"/>
                      <a:ext cx="914400" cy="533401"/>
                      <a:chOff x="3810000" y="2743199"/>
                      <a:chExt cx="990600" cy="609601"/>
                    </a:xfrm>
                  </p:grpSpPr>
                  <p:cxnSp>
                    <p:nvCxnSpPr>
                      <p:cNvPr id="203" name="Straight Connector 202"/>
                      <p:cNvCxnSpPr/>
                      <p:nvPr/>
                    </p:nvCxnSpPr>
                    <p:spPr>
                      <a:xfrm rot="5400000">
                        <a:off x="379814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5400000">
                        <a:off x="398102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a:off x="416390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434678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3886200" y="32173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3810000" y="2743199"/>
                        <a:ext cx="990600" cy="290775"/>
                      </a:xfrm>
                      <a:prstGeom prst="rect">
                        <a:avLst/>
                      </a:prstGeom>
                      <a:solidFill>
                        <a:schemeClr val="bg1"/>
                      </a:solidFill>
                    </p:spPr>
                    <p:txBody>
                      <a:bodyPr wrap="square" rtlCol="0">
                        <a:spAutoFit/>
                      </a:bodyPr>
                      <a:lstStyle/>
                      <a:p>
                        <a:r>
                          <a:rPr lang="en-US" sz="1000" b="1" dirty="0" smtClean="0"/>
                          <a:t> SwapParty</a:t>
                        </a:r>
                        <a:endParaRPr lang="en-US" sz="1000" b="1" dirty="0"/>
                      </a:p>
                    </p:txBody>
                  </p:sp>
                  <p:cxnSp>
                    <p:nvCxnSpPr>
                      <p:cNvPr id="209" name="Straight Connector 208"/>
                      <p:cNvCxnSpPr/>
                      <p:nvPr/>
                    </p:nvCxnSpPr>
                    <p:spPr>
                      <a:xfrm rot="10800000" flipH="1">
                        <a:off x="3886200" y="30141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 name="Rectangle 209"/>
                      <p:cNvSpPr/>
                      <p:nvPr/>
                    </p:nvSpPr>
                    <p:spPr>
                      <a:xfrm>
                        <a:off x="3886200" y="2810933"/>
                        <a:ext cx="914400" cy="5418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1" name="Straight Connector 210"/>
                      <p:cNvCxnSpPr/>
                      <p:nvPr/>
                    </p:nvCxnSpPr>
                    <p:spPr>
                      <a:xfrm>
                        <a:off x="3886200" y="3081867"/>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3886200" y="3149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3886200" y="3285067"/>
                        <a:ext cx="9144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6" name="Straight Arrow Connector 185"/>
                    <p:cNvCxnSpPr/>
                    <p:nvPr/>
                  </p:nvCxnSpPr>
                  <p:spPr>
                    <a:xfrm>
                      <a:off x="4419600" y="3581400"/>
                      <a:ext cx="304800" cy="1588"/>
                    </a:xfrm>
                    <a:prstGeom prst="straightConnector1">
                      <a:avLst/>
                    </a:prstGeom>
                    <a:ln>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rot="5400000">
                      <a:off x="5144294" y="3161506"/>
                      <a:ext cx="228599" cy="1588"/>
                    </a:xfrm>
                    <a:prstGeom prst="straightConnector1">
                      <a:avLst/>
                    </a:prstGeom>
                    <a:ln>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97" name="Group 139"/>
                    <p:cNvGrpSpPr/>
                    <p:nvPr/>
                  </p:nvGrpSpPr>
                  <p:grpSpPr>
                    <a:xfrm>
                      <a:off x="4724400" y="1752599"/>
                      <a:ext cx="914400" cy="533398"/>
                      <a:chOff x="3810000" y="2743202"/>
                      <a:chExt cx="990600" cy="609598"/>
                    </a:xfrm>
                  </p:grpSpPr>
                  <p:cxnSp>
                    <p:nvCxnSpPr>
                      <p:cNvPr id="192" name="Straight Connector 191"/>
                      <p:cNvCxnSpPr/>
                      <p:nvPr/>
                    </p:nvCxnSpPr>
                    <p:spPr>
                      <a:xfrm rot="5400000">
                        <a:off x="379814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5400000">
                        <a:off x="398102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416390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5400000">
                        <a:off x="434678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3886200" y="32173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3810000" y="2743202"/>
                        <a:ext cx="990600" cy="290776"/>
                      </a:xfrm>
                      <a:prstGeom prst="rect">
                        <a:avLst/>
                      </a:prstGeom>
                      <a:solidFill>
                        <a:schemeClr val="bg1"/>
                      </a:solidFill>
                    </p:spPr>
                    <p:txBody>
                      <a:bodyPr wrap="square" rtlCol="0">
                        <a:spAutoFit/>
                      </a:bodyPr>
                      <a:lstStyle/>
                      <a:p>
                        <a:r>
                          <a:rPr lang="en-US" sz="1000" b="1" dirty="0" smtClean="0"/>
                          <a:t> LegalEntity</a:t>
                        </a:r>
                        <a:endParaRPr lang="en-US" sz="1000" b="1" dirty="0"/>
                      </a:p>
                    </p:txBody>
                  </p:sp>
                  <p:cxnSp>
                    <p:nvCxnSpPr>
                      <p:cNvPr id="198" name="Straight Connector 197"/>
                      <p:cNvCxnSpPr/>
                      <p:nvPr/>
                    </p:nvCxnSpPr>
                    <p:spPr>
                      <a:xfrm rot="10800000" flipH="1">
                        <a:off x="3886200" y="30141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a:off x="3886200" y="2810933"/>
                        <a:ext cx="914400" cy="5418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0" name="Straight Connector 199"/>
                      <p:cNvCxnSpPr/>
                      <p:nvPr/>
                    </p:nvCxnSpPr>
                    <p:spPr>
                      <a:xfrm>
                        <a:off x="3886200" y="3081867"/>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3886200" y="3149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3886200" y="3285067"/>
                        <a:ext cx="9144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9" name="Straight Connector 188"/>
                    <p:cNvCxnSpPr/>
                    <p:nvPr/>
                  </p:nvCxnSpPr>
                  <p:spPr>
                    <a:xfrm rot="5400000" flipH="1" flipV="1">
                      <a:off x="5072836" y="2429933"/>
                      <a:ext cx="2878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243" idx="2"/>
                    </p:cNvCxnSpPr>
                    <p:nvPr/>
                  </p:nvCxnSpPr>
                  <p:spPr>
                    <a:xfrm rot="5400000">
                      <a:off x="3810000" y="3962400"/>
                      <a:ext cx="3048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9" name="Straight Connector 178"/>
                  <p:cNvCxnSpPr/>
                  <p:nvPr/>
                </p:nvCxnSpPr>
                <p:spPr>
                  <a:xfrm rot="5400000">
                    <a:off x="3162301" y="2857499"/>
                    <a:ext cx="228601" cy="3"/>
                  </a:xfrm>
                  <a:prstGeom prst="line">
                    <a:avLst/>
                  </a:prstGeom>
                  <a:ln>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177" name="TextBox 176"/>
                <p:cNvSpPr txBox="1"/>
                <p:nvPr/>
              </p:nvSpPr>
              <p:spPr>
                <a:xfrm>
                  <a:off x="6096000" y="1371600"/>
                  <a:ext cx="1499000" cy="276999"/>
                </a:xfrm>
                <a:prstGeom prst="rect">
                  <a:avLst/>
                </a:prstGeom>
                <a:noFill/>
              </p:spPr>
              <p:txBody>
                <a:bodyPr wrap="none" rtlCol="0">
                  <a:spAutoFit/>
                </a:bodyPr>
                <a:lstStyle/>
                <a:p>
                  <a:r>
                    <a:rPr lang="en-US" sz="1200" b="1" dirty="0" smtClean="0"/>
                    <a:t>Relational Data Base</a:t>
                  </a:r>
                  <a:endParaRPr lang="en-US" sz="1200" b="1" dirty="0"/>
                </a:p>
              </p:txBody>
            </p:sp>
          </p:grpSp>
        </p:grpSp>
        <p:grpSp>
          <p:nvGrpSpPr>
            <p:cNvPr id="98" name="Group 159"/>
            <p:cNvGrpSpPr/>
            <p:nvPr/>
          </p:nvGrpSpPr>
          <p:grpSpPr>
            <a:xfrm>
              <a:off x="6019800" y="1524000"/>
              <a:ext cx="2286000" cy="2286000"/>
              <a:chOff x="5943600" y="1447800"/>
              <a:chExt cx="2286000" cy="2286000"/>
            </a:xfrm>
          </p:grpSpPr>
          <p:sp>
            <p:nvSpPr>
              <p:cNvPr id="152" name="Rectangle 151"/>
              <p:cNvSpPr/>
              <p:nvPr/>
            </p:nvSpPr>
            <p:spPr>
              <a:xfrm>
                <a:off x="5943600" y="1524000"/>
                <a:ext cx="2286000" cy="2209800"/>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oup 136"/>
              <p:cNvGrpSpPr/>
              <p:nvPr/>
            </p:nvGrpSpPr>
            <p:grpSpPr>
              <a:xfrm>
                <a:off x="6019800" y="1447800"/>
                <a:ext cx="2209800" cy="2286000"/>
                <a:chOff x="5715000" y="1371600"/>
                <a:chExt cx="2209800" cy="2285999"/>
              </a:xfrm>
            </p:grpSpPr>
            <p:grpSp>
              <p:nvGrpSpPr>
                <p:cNvPr id="100" name="Group 126"/>
                <p:cNvGrpSpPr/>
                <p:nvPr/>
              </p:nvGrpSpPr>
              <p:grpSpPr>
                <a:xfrm>
                  <a:off x="5715000" y="1600200"/>
                  <a:ext cx="2209800" cy="2057399"/>
                  <a:chOff x="2895600" y="1600200"/>
                  <a:chExt cx="2209800" cy="2057399"/>
                </a:xfrm>
              </p:grpSpPr>
              <p:grpSp>
                <p:nvGrpSpPr>
                  <p:cNvPr id="101" name="Group 187"/>
                  <p:cNvGrpSpPr/>
                  <p:nvPr/>
                </p:nvGrpSpPr>
                <p:grpSpPr>
                  <a:xfrm>
                    <a:off x="2895600" y="1600200"/>
                    <a:ext cx="2209800" cy="2057399"/>
                    <a:chOff x="3505200" y="1752599"/>
                    <a:chExt cx="2438400" cy="2362201"/>
                  </a:xfrm>
                </p:grpSpPr>
                <p:grpSp>
                  <p:nvGrpSpPr>
                    <p:cNvPr id="103" name="Group 23"/>
                    <p:cNvGrpSpPr/>
                    <p:nvPr/>
                  </p:nvGrpSpPr>
                  <p:grpSpPr>
                    <a:xfrm>
                      <a:off x="3505200" y="1752600"/>
                      <a:ext cx="914400" cy="533400"/>
                      <a:chOff x="4724400" y="2057400"/>
                      <a:chExt cx="1143000" cy="685800"/>
                    </a:xfrm>
                  </p:grpSpPr>
                  <p:cxnSp>
                    <p:nvCxnSpPr>
                      <p:cNvPr id="76" name="Straight Connector 75"/>
                      <p:cNvCxnSpPr/>
                      <p:nvPr/>
                    </p:nvCxnSpPr>
                    <p:spPr>
                      <a:xfrm rot="5400000">
                        <a:off x="46482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768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51054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3340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724400" y="25908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724400" y="2057400"/>
                        <a:ext cx="1066800" cy="337346"/>
                      </a:xfrm>
                      <a:prstGeom prst="rect">
                        <a:avLst/>
                      </a:prstGeom>
                      <a:solidFill>
                        <a:schemeClr val="bg1"/>
                      </a:solidFill>
                    </p:spPr>
                    <p:txBody>
                      <a:bodyPr wrap="square" rtlCol="0">
                        <a:spAutoFit/>
                      </a:bodyPr>
                      <a:lstStyle/>
                      <a:p>
                        <a:r>
                          <a:rPr lang="en-US" sz="1000" b="1" dirty="0" smtClean="0"/>
                          <a:t>Swap</a:t>
                        </a:r>
                        <a:endParaRPr lang="en-US" sz="1100" b="1" dirty="0"/>
                      </a:p>
                    </p:txBody>
                  </p:sp>
                  <p:cxnSp>
                    <p:nvCxnSpPr>
                      <p:cNvPr id="82" name="Straight Connector 81"/>
                      <p:cNvCxnSpPr/>
                      <p:nvPr/>
                    </p:nvCxnSpPr>
                    <p:spPr>
                      <a:xfrm rot="10800000" flipH="1">
                        <a:off x="4724400" y="23622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4724400" y="2133600"/>
                        <a:ext cx="1143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4" name="Straight Connector 83"/>
                      <p:cNvCxnSpPr/>
                      <p:nvPr/>
                    </p:nvCxnSpPr>
                    <p:spPr>
                      <a:xfrm>
                        <a:off x="4724400" y="24384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724400" y="25146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724400" y="2667000"/>
                        <a:ext cx="1143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7" name="Group 64"/>
                    <p:cNvGrpSpPr/>
                    <p:nvPr/>
                  </p:nvGrpSpPr>
                  <p:grpSpPr>
                    <a:xfrm>
                      <a:off x="3505200" y="3276600"/>
                      <a:ext cx="1008993" cy="533400"/>
                      <a:chOff x="4724399" y="2057400"/>
                      <a:chExt cx="1261241" cy="685800"/>
                    </a:xfrm>
                  </p:grpSpPr>
                  <p:cxnSp>
                    <p:nvCxnSpPr>
                      <p:cNvPr id="65" name="Straight Connector 64"/>
                      <p:cNvCxnSpPr/>
                      <p:nvPr/>
                    </p:nvCxnSpPr>
                    <p:spPr>
                      <a:xfrm rot="5400000">
                        <a:off x="46482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48768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054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53340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24400" y="25908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724399" y="2057400"/>
                        <a:ext cx="1261241" cy="363469"/>
                      </a:xfrm>
                      <a:prstGeom prst="rect">
                        <a:avLst/>
                      </a:prstGeom>
                      <a:solidFill>
                        <a:schemeClr val="bg1"/>
                      </a:solidFill>
                    </p:spPr>
                    <p:txBody>
                      <a:bodyPr wrap="square" rtlCol="0">
                        <a:spAutoFit/>
                      </a:bodyPr>
                      <a:lstStyle/>
                      <a:p>
                        <a:r>
                          <a:rPr lang="en-US" sz="1000" b="1" dirty="0" smtClean="0"/>
                          <a:t>Swapstream</a:t>
                        </a:r>
                        <a:endParaRPr lang="en-US" sz="1000" b="1" dirty="0"/>
                      </a:p>
                    </p:txBody>
                  </p:sp>
                  <p:cxnSp>
                    <p:nvCxnSpPr>
                      <p:cNvPr id="71" name="Straight Connector 70"/>
                      <p:cNvCxnSpPr/>
                      <p:nvPr/>
                    </p:nvCxnSpPr>
                    <p:spPr>
                      <a:xfrm rot="10800000" flipH="1">
                        <a:off x="4724400" y="23622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724400" y="2133600"/>
                        <a:ext cx="1143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3" name="Straight Connector 72"/>
                      <p:cNvCxnSpPr/>
                      <p:nvPr/>
                    </p:nvCxnSpPr>
                    <p:spPr>
                      <a:xfrm>
                        <a:off x="4724400" y="24384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724400" y="25146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724400" y="2667000"/>
                        <a:ext cx="1143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8" name="Group 92"/>
                    <p:cNvGrpSpPr/>
                    <p:nvPr/>
                  </p:nvGrpSpPr>
                  <p:grpSpPr>
                    <a:xfrm>
                      <a:off x="4724400" y="2514600"/>
                      <a:ext cx="914400" cy="533400"/>
                      <a:chOff x="3810000" y="2743200"/>
                      <a:chExt cx="990600" cy="609600"/>
                    </a:xfrm>
                  </p:grpSpPr>
                  <p:cxnSp>
                    <p:nvCxnSpPr>
                      <p:cNvPr id="54" name="Straight Connector 53"/>
                      <p:cNvCxnSpPr/>
                      <p:nvPr/>
                    </p:nvCxnSpPr>
                    <p:spPr>
                      <a:xfrm rot="5400000">
                        <a:off x="379814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98102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16390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34678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86200" y="32173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810000" y="2743200"/>
                        <a:ext cx="853440" cy="290776"/>
                      </a:xfrm>
                      <a:prstGeom prst="rect">
                        <a:avLst/>
                      </a:prstGeom>
                      <a:solidFill>
                        <a:schemeClr val="bg1"/>
                      </a:solidFill>
                    </p:spPr>
                    <p:txBody>
                      <a:bodyPr wrap="square" rtlCol="0">
                        <a:spAutoFit/>
                      </a:bodyPr>
                      <a:lstStyle/>
                      <a:p>
                        <a:r>
                          <a:rPr lang="en-US" sz="1000" b="1" dirty="0" smtClean="0"/>
                          <a:t> Party</a:t>
                        </a:r>
                        <a:endParaRPr lang="en-US" sz="1000" b="1" dirty="0"/>
                      </a:p>
                    </p:txBody>
                  </p:sp>
                  <p:cxnSp>
                    <p:nvCxnSpPr>
                      <p:cNvPr id="60" name="Straight Connector 59"/>
                      <p:cNvCxnSpPr/>
                      <p:nvPr/>
                    </p:nvCxnSpPr>
                    <p:spPr>
                      <a:xfrm rot="10800000" flipH="1">
                        <a:off x="3886200" y="30141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886200" y="2810933"/>
                        <a:ext cx="914400" cy="5418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Straight Connector 61"/>
                      <p:cNvCxnSpPr/>
                      <p:nvPr/>
                    </p:nvCxnSpPr>
                    <p:spPr>
                      <a:xfrm>
                        <a:off x="3886200" y="3081867"/>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86200" y="3149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6200" y="3285067"/>
                        <a:ext cx="914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9" name="Group 106"/>
                    <p:cNvGrpSpPr/>
                    <p:nvPr/>
                  </p:nvGrpSpPr>
                  <p:grpSpPr>
                    <a:xfrm>
                      <a:off x="3505200" y="2514600"/>
                      <a:ext cx="914400" cy="533400"/>
                      <a:chOff x="4724400" y="2057400"/>
                      <a:chExt cx="1143000" cy="685800"/>
                    </a:xfrm>
                  </p:grpSpPr>
                  <p:cxnSp>
                    <p:nvCxnSpPr>
                      <p:cNvPr id="43" name="Straight Connector 42"/>
                      <p:cNvCxnSpPr/>
                      <p:nvPr/>
                    </p:nvCxnSpPr>
                    <p:spPr>
                      <a:xfrm rot="5400000">
                        <a:off x="46482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8768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1054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3340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724400" y="25908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724400" y="2057400"/>
                        <a:ext cx="1143000" cy="336356"/>
                      </a:xfrm>
                      <a:prstGeom prst="rect">
                        <a:avLst/>
                      </a:prstGeom>
                      <a:solidFill>
                        <a:schemeClr val="bg1"/>
                      </a:solidFill>
                    </p:spPr>
                    <p:txBody>
                      <a:bodyPr wrap="square" rtlCol="0">
                        <a:spAutoFit/>
                      </a:bodyPr>
                      <a:lstStyle/>
                      <a:p>
                        <a:r>
                          <a:rPr lang="en-US" sz="1000" b="1" dirty="0" smtClean="0"/>
                          <a:t>SwapAssoc</a:t>
                        </a:r>
                        <a:endParaRPr lang="en-US" sz="1000" b="1" dirty="0"/>
                      </a:p>
                    </p:txBody>
                  </p:sp>
                  <p:cxnSp>
                    <p:nvCxnSpPr>
                      <p:cNvPr id="49" name="Straight Connector 48"/>
                      <p:cNvCxnSpPr/>
                      <p:nvPr/>
                    </p:nvCxnSpPr>
                    <p:spPr>
                      <a:xfrm rot="10800000" flipH="1">
                        <a:off x="4724400" y="23622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724400" y="2133600"/>
                        <a:ext cx="1143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p:cNvCxnSpPr/>
                      <p:nvPr/>
                    </p:nvCxnSpPr>
                    <p:spPr>
                      <a:xfrm>
                        <a:off x="4724400" y="24384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24400" y="25146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24400" y="2667000"/>
                        <a:ext cx="11430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rot="5400000">
                      <a:off x="3848102" y="2400298"/>
                      <a:ext cx="228601" cy="3"/>
                    </a:xfrm>
                    <a:prstGeom prst="line">
                      <a:avLst/>
                    </a:prstGeom>
                    <a:ln>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31" name="Group 123"/>
                    <p:cNvGrpSpPr/>
                    <p:nvPr/>
                  </p:nvGrpSpPr>
                  <p:grpSpPr>
                    <a:xfrm>
                      <a:off x="4724400" y="3276600"/>
                      <a:ext cx="914400" cy="533401"/>
                      <a:chOff x="3810000" y="2743199"/>
                      <a:chExt cx="990600" cy="609601"/>
                    </a:xfrm>
                  </p:grpSpPr>
                  <p:cxnSp>
                    <p:nvCxnSpPr>
                      <p:cNvPr id="32" name="Straight Connector 31"/>
                      <p:cNvCxnSpPr/>
                      <p:nvPr/>
                    </p:nvCxnSpPr>
                    <p:spPr>
                      <a:xfrm rot="5400000">
                        <a:off x="379814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98102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16390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434678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886200" y="32173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10000" y="2743199"/>
                        <a:ext cx="990600" cy="290775"/>
                      </a:xfrm>
                      <a:prstGeom prst="rect">
                        <a:avLst/>
                      </a:prstGeom>
                      <a:solidFill>
                        <a:schemeClr val="bg1"/>
                      </a:solidFill>
                    </p:spPr>
                    <p:txBody>
                      <a:bodyPr wrap="square" rtlCol="0">
                        <a:spAutoFit/>
                      </a:bodyPr>
                      <a:lstStyle/>
                      <a:p>
                        <a:r>
                          <a:rPr lang="en-US" sz="1000" b="1" dirty="0" smtClean="0"/>
                          <a:t> SwapParty</a:t>
                        </a:r>
                        <a:endParaRPr lang="en-US" sz="1000" b="1" dirty="0"/>
                      </a:p>
                    </p:txBody>
                  </p:sp>
                  <p:cxnSp>
                    <p:nvCxnSpPr>
                      <p:cNvPr id="38" name="Straight Connector 37"/>
                      <p:cNvCxnSpPr/>
                      <p:nvPr/>
                    </p:nvCxnSpPr>
                    <p:spPr>
                      <a:xfrm rot="10800000" flipH="1">
                        <a:off x="3886200" y="30141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886200" y="2810933"/>
                        <a:ext cx="914400" cy="5418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p:cNvCxnSpPr/>
                      <p:nvPr/>
                    </p:nvCxnSpPr>
                    <p:spPr>
                      <a:xfrm>
                        <a:off x="3886200" y="3081867"/>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886200" y="3149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86200" y="3285067"/>
                        <a:ext cx="9144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a:off x="4419600" y="3581400"/>
                      <a:ext cx="304800" cy="1588"/>
                    </a:xfrm>
                    <a:prstGeom prst="straightConnector1">
                      <a:avLst/>
                    </a:prstGeom>
                    <a:ln>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5144294" y="3161506"/>
                      <a:ext cx="228599" cy="1588"/>
                    </a:xfrm>
                    <a:prstGeom prst="straightConnector1">
                      <a:avLst/>
                    </a:prstGeom>
                    <a:ln>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34" name="Group 139"/>
                    <p:cNvGrpSpPr/>
                    <p:nvPr/>
                  </p:nvGrpSpPr>
                  <p:grpSpPr>
                    <a:xfrm>
                      <a:off x="4724400" y="1752599"/>
                      <a:ext cx="914400" cy="533398"/>
                      <a:chOff x="3810000" y="2743202"/>
                      <a:chExt cx="990600" cy="609598"/>
                    </a:xfrm>
                  </p:grpSpPr>
                  <p:cxnSp>
                    <p:nvCxnSpPr>
                      <p:cNvPr id="21" name="Straight Connector 20"/>
                      <p:cNvCxnSpPr/>
                      <p:nvPr/>
                    </p:nvCxnSpPr>
                    <p:spPr>
                      <a:xfrm rot="5400000">
                        <a:off x="379814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98102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16390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346787" y="3081867"/>
                        <a:ext cx="541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86200" y="32173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10000" y="2743202"/>
                        <a:ext cx="990600" cy="290776"/>
                      </a:xfrm>
                      <a:prstGeom prst="rect">
                        <a:avLst/>
                      </a:prstGeom>
                      <a:solidFill>
                        <a:schemeClr val="bg1"/>
                      </a:solidFill>
                    </p:spPr>
                    <p:txBody>
                      <a:bodyPr wrap="square" rtlCol="0">
                        <a:spAutoFit/>
                      </a:bodyPr>
                      <a:lstStyle/>
                      <a:p>
                        <a:r>
                          <a:rPr lang="en-US" sz="1000" b="1" dirty="0" smtClean="0"/>
                          <a:t> LegalEntity</a:t>
                        </a:r>
                        <a:endParaRPr lang="en-US" sz="1000" b="1" dirty="0"/>
                      </a:p>
                    </p:txBody>
                  </p:sp>
                  <p:cxnSp>
                    <p:nvCxnSpPr>
                      <p:cNvPr id="27" name="Straight Connector 26"/>
                      <p:cNvCxnSpPr/>
                      <p:nvPr/>
                    </p:nvCxnSpPr>
                    <p:spPr>
                      <a:xfrm rot="10800000" flipH="1">
                        <a:off x="3886200" y="3014133"/>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886200" y="2810933"/>
                        <a:ext cx="914400" cy="5418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p:nvPr/>
                    </p:nvCxnSpPr>
                    <p:spPr>
                      <a:xfrm>
                        <a:off x="3886200" y="3081867"/>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886200" y="3149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86200" y="3285067"/>
                        <a:ext cx="9144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rot="5400000" flipH="1" flipV="1">
                      <a:off x="5072836" y="2429933"/>
                      <a:ext cx="2878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2" idx="2"/>
                    </p:cNvCxnSpPr>
                    <p:nvPr/>
                  </p:nvCxnSpPr>
                  <p:spPr>
                    <a:xfrm rot="5400000">
                      <a:off x="3810000" y="3962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8" idx="3"/>
                    </p:cNvCxnSpPr>
                    <p:nvPr/>
                  </p:nvCxnSpPr>
                  <p:spPr>
                    <a:xfrm>
                      <a:off x="5638800" y="2048931"/>
                      <a:ext cx="304800" cy="846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7" name="Straight Connector 86"/>
                  <p:cNvCxnSpPr/>
                  <p:nvPr/>
                </p:nvCxnSpPr>
                <p:spPr>
                  <a:xfrm rot="5400000">
                    <a:off x="3162301" y="2857499"/>
                    <a:ext cx="228601" cy="3"/>
                  </a:xfrm>
                  <a:prstGeom prst="line">
                    <a:avLst/>
                  </a:prstGeom>
                  <a:ln>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135" name="TextBox 134"/>
                <p:cNvSpPr txBox="1"/>
                <p:nvPr/>
              </p:nvSpPr>
              <p:spPr>
                <a:xfrm>
                  <a:off x="6096000" y="1371600"/>
                  <a:ext cx="1499000" cy="276999"/>
                </a:xfrm>
                <a:prstGeom prst="rect">
                  <a:avLst/>
                </a:prstGeom>
                <a:noFill/>
              </p:spPr>
              <p:txBody>
                <a:bodyPr wrap="none" rtlCol="0">
                  <a:spAutoFit/>
                </a:bodyPr>
                <a:lstStyle/>
                <a:p>
                  <a:r>
                    <a:rPr lang="en-US" sz="1200" b="1" dirty="0" smtClean="0"/>
                    <a:t>Relational Data Base</a:t>
                  </a:r>
                  <a:endParaRPr lang="en-US" sz="1200" b="1" dirty="0"/>
                </a:p>
              </p:txBody>
            </p:sp>
          </p:grpSp>
        </p:grpSp>
        <p:cxnSp>
          <p:nvCxnSpPr>
            <p:cNvPr id="324" name="Straight Connector 323"/>
            <p:cNvCxnSpPr/>
            <p:nvPr/>
          </p:nvCxnSpPr>
          <p:spPr>
            <a:xfrm>
              <a:off x="8382000" y="2057400"/>
              <a:ext cx="0" cy="9144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8" name="TextBox 327"/>
          <p:cNvSpPr txBox="1"/>
          <p:nvPr/>
        </p:nvSpPr>
        <p:spPr>
          <a:xfrm>
            <a:off x="990600" y="6488668"/>
            <a:ext cx="2626232" cy="369332"/>
          </a:xfrm>
          <a:prstGeom prst="rect">
            <a:avLst/>
          </a:prstGeom>
          <a:noFill/>
        </p:spPr>
        <p:txBody>
          <a:bodyPr wrap="none" rtlCol="0">
            <a:spAutoFit/>
          </a:bodyPr>
          <a:lstStyle/>
          <a:p>
            <a:r>
              <a:rPr lang="en-US" i="1" dirty="0" smtClean="0">
                <a:solidFill>
                  <a:schemeClr val="bg2">
                    <a:lumMod val="50000"/>
                  </a:schemeClr>
                </a:solidFill>
              </a:rPr>
              <a:t>Note: Run with Animation</a:t>
            </a:r>
            <a:endParaRPr lang="en-US" i="1"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withEffect">
                                  <p:stCondLst>
                                    <p:cond delay="0"/>
                                  </p:stCondLst>
                                  <p:childTnLst>
                                    <p:animEffect transition="out" filter="blinds(horizontal)">
                                      <p:cBhvr>
                                        <p:cTn id="6" dur="500"/>
                                        <p:tgtEl>
                                          <p:spTgt spid="328"/>
                                        </p:tgtEl>
                                      </p:cBhvr>
                                    </p:animEffect>
                                    <p:set>
                                      <p:cBhvr>
                                        <p:cTn id="7" dur="1" fill="hold">
                                          <p:stCondLst>
                                            <p:cond delay="499"/>
                                          </p:stCondLst>
                                        </p:cTn>
                                        <p:tgtEl>
                                          <p:spTgt spid="328"/>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8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7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6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8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4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5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7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8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11"/>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0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8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9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282" grpId="0"/>
      <p:bldP spid="283" grpId="0"/>
      <p:bldP spid="285" grpId="0"/>
      <p:bldP spid="288" grpId="0" animBg="1"/>
      <p:bldP spid="311" grpId="0"/>
      <p:bldP spid="3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4000" dirty="0" smtClean="0">
                <a:solidFill>
                  <a:prstClr val="black"/>
                </a:solidFill>
              </a:rPr>
              <a:t>Semantic Technology: How is it beneficial?</a:t>
            </a:r>
            <a:endParaRPr lang="en-US" sz="4800" dirty="0"/>
          </a:p>
        </p:txBody>
      </p:sp>
      <p:sp>
        <p:nvSpPr>
          <p:cNvPr id="5" name="Slide Number Placeholder 4"/>
          <p:cNvSpPr>
            <a:spLocks noGrp="1"/>
          </p:cNvSpPr>
          <p:nvPr>
            <p:ph type="sldNum" sz="quarter" idx="11"/>
          </p:nvPr>
        </p:nvSpPr>
        <p:spPr>
          <a:xfrm>
            <a:off x="6781800" y="6492875"/>
            <a:ext cx="2133600" cy="365125"/>
          </a:xfrm>
        </p:spPr>
        <p:txBody>
          <a:bodyPr/>
          <a:lstStyle/>
          <a:p>
            <a:fld id="{B6F15528-21DE-4FAA-801E-634DDDAF4B2B}" type="slidenum">
              <a:rPr lang="en-US" smtClean="0"/>
              <a:pPr/>
              <a:t>18</a:t>
            </a:fld>
            <a:endParaRPr lang="en-US" dirty="0"/>
          </a:p>
        </p:txBody>
      </p:sp>
      <p:sp>
        <p:nvSpPr>
          <p:cNvPr id="6" name="Rectangle 119"/>
          <p:cNvSpPr txBox="1">
            <a:spLocks noChangeArrowheads="1"/>
          </p:cNvSpPr>
          <p:nvPr/>
        </p:nvSpPr>
        <p:spPr bwMode="auto">
          <a:xfrm>
            <a:off x="6553200" y="1600200"/>
            <a:ext cx="2590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3038" marR="0" lvl="0" indent="-173038" algn="l" defTabSz="914400" rtl="0" eaLnBrk="1" fontAlgn="base" latinLnBrk="0" hangingPunct="1">
              <a:spcBef>
                <a:spcPct val="20000"/>
              </a:spcBef>
              <a:spcAft>
                <a:spcPct val="0"/>
              </a:spcAft>
              <a:buClrTx/>
              <a:buSzTx/>
              <a:buFont typeface="Wingdings" pitchFamily="2" charset="2"/>
              <a:buChar char="§"/>
              <a:tabLst/>
              <a:defRPr/>
            </a:pPr>
            <a:r>
              <a:rPr kumimoji="0" lang="en-US" sz="1200" b="1" u="none" strike="noStrike" kern="0" cap="none" spc="0" normalizeH="0" baseline="0" noProof="0" dirty="0" smtClean="0">
                <a:ln>
                  <a:noFill/>
                </a:ln>
                <a:solidFill>
                  <a:schemeClr val="tx2"/>
                </a:solidFill>
                <a:effectLst/>
                <a:uLnTx/>
                <a:uFillTx/>
                <a:latin typeface="+mn-lt"/>
                <a:ea typeface="+mn-ea"/>
                <a:cs typeface="+mn-cs"/>
              </a:rPr>
              <a:t>Knowledge encapsulated in opaque software</a:t>
            </a:r>
          </a:p>
          <a:p>
            <a:pPr marL="173038" marR="0" lvl="0" indent="-173038" algn="l" defTabSz="914400" rtl="0" eaLnBrk="1" fontAlgn="base" latinLnBrk="0" hangingPunct="1">
              <a:spcBef>
                <a:spcPct val="20000"/>
              </a:spcBef>
              <a:spcAft>
                <a:spcPct val="0"/>
              </a:spcAft>
              <a:buClrTx/>
              <a:buSzTx/>
              <a:buFont typeface="Wingdings" pitchFamily="2" charset="2"/>
              <a:buChar char="§"/>
              <a:tabLst/>
              <a:defRPr/>
            </a:pPr>
            <a:r>
              <a:rPr kumimoji="0" lang="en-US" sz="1200" b="1" u="none" strike="noStrike" kern="0" cap="none" spc="0" normalizeH="0" baseline="0" noProof="0" dirty="0" smtClean="0">
                <a:ln>
                  <a:noFill/>
                </a:ln>
                <a:solidFill>
                  <a:schemeClr val="tx2"/>
                </a:solidFill>
                <a:effectLst/>
                <a:uLnTx/>
                <a:uFillTx/>
                <a:latin typeface="+mn-lt"/>
                <a:ea typeface="+mn-ea"/>
                <a:cs typeface="+mn-cs"/>
              </a:rPr>
              <a:t>Data organization tightly coupled with schema</a:t>
            </a:r>
          </a:p>
          <a:p>
            <a:pPr marL="173038" marR="0" lvl="0" indent="-173038" algn="l" defTabSz="914400" rtl="0" eaLnBrk="1" fontAlgn="base" latinLnBrk="0" hangingPunct="1">
              <a:spcBef>
                <a:spcPct val="20000"/>
              </a:spcBef>
              <a:spcAft>
                <a:spcPct val="0"/>
              </a:spcAft>
              <a:buClrTx/>
              <a:buSzTx/>
              <a:buFont typeface="Wingdings" pitchFamily="2" charset="2"/>
              <a:buChar char="§"/>
              <a:tabLst/>
              <a:defRPr/>
            </a:pPr>
            <a:r>
              <a:rPr lang="en-US" sz="1200" b="1" kern="0" dirty="0" smtClean="0">
                <a:solidFill>
                  <a:schemeClr val="tx2"/>
                </a:solidFill>
                <a:latin typeface="+mn-lt"/>
                <a:ea typeface="+mn-ea"/>
              </a:rPr>
              <a:t>Multiple complex tables and data relationships</a:t>
            </a:r>
          </a:p>
          <a:p>
            <a:pPr marL="173038" marR="0" lvl="0" indent="-173038" algn="l" defTabSz="914400" rtl="0" eaLnBrk="1" fontAlgn="base" latinLnBrk="0" hangingPunct="1">
              <a:spcBef>
                <a:spcPct val="20000"/>
              </a:spcBef>
              <a:spcAft>
                <a:spcPct val="0"/>
              </a:spcAft>
              <a:buClrTx/>
              <a:buSzTx/>
              <a:buFont typeface="Wingdings" pitchFamily="2" charset="2"/>
              <a:buChar char="§"/>
              <a:tabLst/>
              <a:defRPr/>
            </a:pPr>
            <a:r>
              <a:rPr kumimoji="0" lang="en-US" sz="1200" b="1" u="none" strike="noStrike" kern="0" cap="none" spc="0" normalizeH="0" baseline="0" noProof="0" dirty="0" smtClean="0">
                <a:ln>
                  <a:noFill/>
                </a:ln>
                <a:solidFill>
                  <a:schemeClr val="tx2"/>
                </a:solidFill>
                <a:effectLst/>
                <a:uLnTx/>
                <a:uFillTx/>
                <a:latin typeface="+mn-lt"/>
                <a:ea typeface="+mn-ea"/>
                <a:cs typeface="+mn-cs"/>
              </a:rPr>
              <a:t>Awareness of physical organization of data</a:t>
            </a:r>
            <a:r>
              <a:rPr kumimoji="0" lang="en-US" sz="1200" b="1" u="none" strike="noStrike" kern="0" cap="none" spc="0" normalizeH="0" noProof="0" dirty="0" smtClean="0">
                <a:ln>
                  <a:noFill/>
                </a:ln>
                <a:solidFill>
                  <a:schemeClr val="tx2"/>
                </a:solidFill>
                <a:effectLst/>
                <a:uLnTx/>
                <a:uFillTx/>
                <a:latin typeface="+mn-lt"/>
                <a:ea typeface="+mn-ea"/>
                <a:cs typeface="+mn-cs"/>
              </a:rPr>
              <a:t> required</a:t>
            </a:r>
          </a:p>
          <a:p>
            <a:pPr marL="173038" marR="0" lvl="0" indent="-173038" algn="l" defTabSz="914400" rtl="0" eaLnBrk="1" fontAlgn="base" latinLnBrk="0" hangingPunct="1">
              <a:spcBef>
                <a:spcPct val="20000"/>
              </a:spcBef>
              <a:spcAft>
                <a:spcPct val="0"/>
              </a:spcAft>
              <a:buClrTx/>
              <a:buSzTx/>
              <a:buFont typeface="Wingdings" pitchFamily="2" charset="2"/>
              <a:buChar char="§"/>
              <a:tabLst/>
              <a:defRPr/>
            </a:pPr>
            <a:r>
              <a:rPr kumimoji="0" lang="en-US" sz="1200" b="1" u="none" strike="noStrike" kern="0" cap="none" spc="0" normalizeH="0" baseline="0" noProof="0" dirty="0" smtClean="0">
                <a:ln>
                  <a:noFill/>
                </a:ln>
                <a:solidFill>
                  <a:schemeClr val="tx2"/>
                </a:solidFill>
                <a:effectLst/>
                <a:uLnTx/>
                <a:uFillTx/>
                <a:latin typeface="+mn-lt"/>
                <a:ea typeface="+mn-ea"/>
                <a:cs typeface="+mn-cs"/>
              </a:rPr>
              <a:t>Schemas enforce limited data integrity</a:t>
            </a:r>
          </a:p>
          <a:p>
            <a:pPr marL="173038" marR="0" lvl="0" indent="-173038" algn="l" defTabSz="914400" rtl="0" eaLnBrk="1" fontAlgn="base" latinLnBrk="0" hangingPunct="1">
              <a:spcBef>
                <a:spcPct val="20000"/>
              </a:spcBef>
              <a:spcAft>
                <a:spcPct val="0"/>
              </a:spcAft>
              <a:buClrTx/>
              <a:buSzTx/>
              <a:buFont typeface="Wingdings" pitchFamily="2" charset="2"/>
              <a:buChar char="§"/>
              <a:tabLst/>
              <a:defRPr/>
            </a:pPr>
            <a:r>
              <a:rPr lang="en-US" sz="1600" b="1" kern="0" dirty="0" smtClean="0">
                <a:solidFill>
                  <a:srgbClr val="FF0000"/>
                </a:solidFill>
                <a:latin typeface="+mn-lt"/>
                <a:ea typeface="+mn-ea"/>
              </a:rPr>
              <a:t>-&gt; High costs, longer TTM</a:t>
            </a:r>
            <a:endParaRPr kumimoji="0" lang="en-US" sz="1600" b="1" u="none" strike="noStrike" kern="0" cap="none" spc="0" normalizeH="0" baseline="0" noProof="0" dirty="0" smtClean="0">
              <a:ln>
                <a:noFill/>
              </a:ln>
              <a:solidFill>
                <a:srgbClr val="FF0000"/>
              </a:solidFill>
              <a:effectLst/>
              <a:uLnTx/>
              <a:uFillTx/>
              <a:latin typeface="+mn-lt"/>
              <a:ea typeface="+mn-ea"/>
              <a:cs typeface="+mn-cs"/>
            </a:endParaRPr>
          </a:p>
        </p:txBody>
      </p:sp>
      <p:sp>
        <p:nvSpPr>
          <p:cNvPr id="7" name="TextBox 6"/>
          <p:cNvSpPr txBox="1"/>
          <p:nvPr/>
        </p:nvSpPr>
        <p:spPr>
          <a:xfrm>
            <a:off x="457200" y="1295400"/>
            <a:ext cx="2920168" cy="369332"/>
          </a:xfrm>
          <a:prstGeom prst="rect">
            <a:avLst/>
          </a:prstGeom>
          <a:noFill/>
        </p:spPr>
        <p:txBody>
          <a:bodyPr wrap="square" rtlCol="0">
            <a:spAutoFit/>
          </a:bodyPr>
          <a:lstStyle/>
          <a:p>
            <a:r>
              <a:rPr lang="en-US" b="1" dirty="0" smtClean="0">
                <a:solidFill>
                  <a:srgbClr val="000000"/>
                </a:solidFill>
              </a:rPr>
              <a:t>Conventional Technology</a:t>
            </a:r>
            <a:endParaRPr lang="en-US" b="1" dirty="0">
              <a:solidFill>
                <a:srgbClr val="000000"/>
              </a:solidFill>
            </a:endParaRPr>
          </a:p>
        </p:txBody>
      </p:sp>
      <p:sp>
        <p:nvSpPr>
          <p:cNvPr id="8" name="TextBox 7"/>
          <p:cNvSpPr txBox="1"/>
          <p:nvPr/>
        </p:nvSpPr>
        <p:spPr>
          <a:xfrm>
            <a:off x="304800" y="3733800"/>
            <a:ext cx="2499574" cy="369332"/>
          </a:xfrm>
          <a:prstGeom prst="rect">
            <a:avLst/>
          </a:prstGeom>
          <a:noFill/>
        </p:spPr>
        <p:txBody>
          <a:bodyPr wrap="square" rtlCol="0">
            <a:spAutoFit/>
          </a:bodyPr>
          <a:lstStyle/>
          <a:p>
            <a:r>
              <a:rPr lang="en-US" b="1" dirty="0" smtClean="0">
                <a:solidFill>
                  <a:srgbClr val="000000"/>
                </a:solidFill>
              </a:rPr>
              <a:t>Semantic Technology</a:t>
            </a:r>
            <a:endParaRPr lang="en-US" b="1" dirty="0">
              <a:solidFill>
                <a:srgbClr val="000000"/>
              </a:solidFill>
            </a:endParaRPr>
          </a:p>
        </p:txBody>
      </p:sp>
      <p:sp>
        <p:nvSpPr>
          <p:cNvPr id="9" name="Rectangle 119"/>
          <p:cNvSpPr txBox="1">
            <a:spLocks noChangeArrowheads="1"/>
          </p:cNvSpPr>
          <p:nvPr/>
        </p:nvSpPr>
        <p:spPr bwMode="auto">
          <a:xfrm>
            <a:off x="6553200" y="4267200"/>
            <a:ext cx="25908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3038" marR="0" lvl="0" indent="-173038" algn="l" defTabSz="914400" rtl="0" eaLnBrk="1" fontAlgn="base" latinLnBrk="0" hangingPunct="1">
              <a:spcBef>
                <a:spcPct val="20000"/>
              </a:spcBef>
              <a:spcAft>
                <a:spcPct val="0"/>
              </a:spcAft>
              <a:buClrTx/>
              <a:buSzTx/>
              <a:buFont typeface="Wingdings" pitchFamily="2" charset="2"/>
              <a:buChar char="§"/>
              <a:tabLst/>
              <a:defRPr/>
            </a:pPr>
            <a:r>
              <a:rPr lang="en-US" sz="1200" b="1" i="1" kern="0" dirty="0" smtClean="0">
                <a:solidFill>
                  <a:srgbClr val="739600"/>
                </a:solidFill>
                <a:latin typeface="+mn-lt"/>
                <a:ea typeface="+mn-ea"/>
              </a:rPr>
              <a:t>Standard vocabulary and knowledge representation</a:t>
            </a:r>
          </a:p>
          <a:p>
            <a:pPr marL="173038" marR="0" lvl="0" indent="-173038" algn="l" defTabSz="914400" rtl="0" eaLnBrk="1" fontAlgn="base" latinLnBrk="0" hangingPunct="1">
              <a:spcBef>
                <a:spcPct val="20000"/>
              </a:spcBef>
              <a:spcAft>
                <a:spcPct val="0"/>
              </a:spcAft>
              <a:buClrTx/>
              <a:buSzTx/>
              <a:buFont typeface="Wingdings" pitchFamily="2" charset="2"/>
              <a:buChar char="§"/>
              <a:tabLst/>
              <a:defRPr/>
            </a:pPr>
            <a:r>
              <a:rPr kumimoji="0" lang="en-US" sz="1200" b="1" i="1" u="none" strike="noStrike" kern="0" cap="none" spc="0" normalizeH="0" baseline="0" noProof="0" dirty="0" smtClean="0">
                <a:ln>
                  <a:noFill/>
                </a:ln>
                <a:solidFill>
                  <a:srgbClr val="739600"/>
                </a:solidFill>
                <a:effectLst/>
                <a:uLnTx/>
                <a:uFillTx/>
                <a:latin typeface="+mn-lt"/>
                <a:ea typeface="+mn-ea"/>
                <a:cs typeface="+mn-cs"/>
              </a:rPr>
              <a:t>Data organization decoupled from schema</a:t>
            </a:r>
          </a:p>
          <a:p>
            <a:pPr marL="173038" marR="0" lvl="0" indent="-173038" algn="l" defTabSz="914400" rtl="0" eaLnBrk="1" fontAlgn="base" latinLnBrk="0" hangingPunct="1">
              <a:spcBef>
                <a:spcPct val="20000"/>
              </a:spcBef>
              <a:spcAft>
                <a:spcPct val="0"/>
              </a:spcAft>
              <a:buClrTx/>
              <a:buSzTx/>
              <a:buFont typeface="Wingdings" pitchFamily="2" charset="2"/>
              <a:buChar char="§"/>
              <a:tabLst/>
              <a:defRPr/>
            </a:pPr>
            <a:r>
              <a:rPr lang="en-US" sz="1200" b="1" i="1" kern="0" dirty="0" smtClean="0">
                <a:solidFill>
                  <a:srgbClr val="739600"/>
                </a:solidFill>
                <a:latin typeface="+mn-lt"/>
                <a:ea typeface="+mn-ea"/>
              </a:rPr>
              <a:t>Inferencing creates new knowledge</a:t>
            </a:r>
            <a:endParaRPr kumimoji="0" lang="en-US" sz="1200" b="1" i="1" u="none" strike="noStrike" kern="0" cap="none" spc="0" normalizeH="0" baseline="0" noProof="0" dirty="0" smtClean="0">
              <a:ln>
                <a:noFill/>
              </a:ln>
              <a:solidFill>
                <a:srgbClr val="739600"/>
              </a:solidFill>
              <a:effectLst/>
              <a:uLnTx/>
              <a:uFillTx/>
              <a:latin typeface="+mn-lt"/>
              <a:ea typeface="+mn-ea"/>
              <a:cs typeface="+mn-cs"/>
            </a:endParaRPr>
          </a:p>
          <a:p>
            <a:pPr marL="173038" marR="0" lvl="0" indent="-173038" algn="l" defTabSz="914400" rtl="0" eaLnBrk="1" fontAlgn="base" latinLnBrk="0" hangingPunct="1">
              <a:spcBef>
                <a:spcPct val="20000"/>
              </a:spcBef>
              <a:spcAft>
                <a:spcPct val="0"/>
              </a:spcAft>
              <a:buClrTx/>
              <a:buSzTx/>
              <a:buFont typeface="Wingdings" pitchFamily="2" charset="2"/>
              <a:buChar char="§"/>
              <a:tabLst/>
              <a:defRPr/>
            </a:pPr>
            <a:r>
              <a:rPr lang="en-US" sz="1200" b="1" i="1" kern="0" dirty="0" smtClean="0">
                <a:solidFill>
                  <a:srgbClr val="739600"/>
                </a:solidFill>
                <a:latin typeface="+mn-lt"/>
                <a:ea typeface="+mn-ea"/>
              </a:rPr>
              <a:t>Consistent rules based on standard data elements ensured across domain</a:t>
            </a:r>
          </a:p>
          <a:p>
            <a:pPr marL="173038" marR="0" lvl="0" indent="-173038" algn="l" defTabSz="914400" rtl="0" eaLnBrk="1" fontAlgn="base" latinLnBrk="0" hangingPunct="1">
              <a:spcBef>
                <a:spcPct val="20000"/>
              </a:spcBef>
              <a:spcAft>
                <a:spcPct val="0"/>
              </a:spcAft>
              <a:buClrTx/>
              <a:buSzTx/>
              <a:buFont typeface="Wingdings" pitchFamily="2" charset="2"/>
              <a:buChar char="§"/>
              <a:tabLst/>
              <a:defRPr/>
            </a:pPr>
            <a:r>
              <a:rPr lang="en-US" sz="1200" b="1" i="1" kern="0" dirty="0" smtClean="0">
                <a:solidFill>
                  <a:srgbClr val="739600"/>
                </a:solidFill>
                <a:latin typeface="+mn-lt"/>
                <a:ea typeface="+mn-ea"/>
              </a:rPr>
              <a:t>All data is Web addressable</a:t>
            </a:r>
            <a:endParaRPr kumimoji="0" lang="en-US" sz="1200" b="1" i="1" u="none" strike="noStrike" kern="0" cap="none" spc="0" normalizeH="0" baseline="0" noProof="0" dirty="0" smtClean="0">
              <a:ln>
                <a:noFill/>
              </a:ln>
              <a:solidFill>
                <a:srgbClr val="739600"/>
              </a:solidFill>
              <a:effectLst/>
              <a:uLnTx/>
              <a:uFillTx/>
              <a:latin typeface="+mn-lt"/>
              <a:ea typeface="+mn-ea"/>
              <a:cs typeface="+mn-cs"/>
            </a:endParaRPr>
          </a:p>
          <a:p>
            <a:pPr marL="173038" marR="0" lvl="0" indent="-173038" algn="l" defTabSz="914400" rtl="0" eaLnBrk="1" fontAlgn="base" latinLnBrk="0" hangingPunct="1">
              <a:spcBef>
                <a:spcPct val="20000"/>
              </a:spcBef>
              <a:spcAft>
                <a:spcPct val="0"/>
              </a:spcAft>
              <a:buClrTx/>
              <a:buSzTx/>
              <a:buFont typeface="Wingdings" pitchFamily="2" charset="2"/>
              <a:buChar char="§"/>
              <a:tabLst/>
              <a:defRPr/>
            </a:pPr>
            <a:r>
              <a:rPr kumimoji="0" lang="en-US" sz="1600" b="1" i="1" u="none" strike="noStrike" kern="0" cap="none" spc="0" normalizeH="0" baseline="0" noProof="0" dirty="0" smtClean="0">
                <a:ln>
                  <a:noFill/>
                </a:ln>
                <a:solidFill>
                  <a:srgbClr val="FF0000"/>
                </a:solidFill>
                <a:effectLst/>
                <a:uLnTx/>
                <a:uFillTx/>
                <a:latin typeface="+mn-lt"/>
                <a:ea typeface="+mn-ea"/>
                <a:cs typeface="+mn-cs"/>
              </a:rPr>
              <a:t>-&gt; Lower costs, faster TTM</a:t>
            </a:r>
          </a:p>
        </p:txBody>
      </p:sp>
      <p:sp>
        <p:nvSpPr>
          <p:cNvPr id="10" name="TextBox 9"/>
          <p:cNvSpPr txBox="1"/>
          <p:nvPr/>
        </p:nvSpPr>
        <p:spPr>
          <a:xfrm>
            <a:off x="6553200" y="1295400"/>
            <a:ext cx="1445812" cy="338554"/>
          </a:xfrm>
          <a:prstGeom prst="rect">
            <a:avLst/>
          </a:prstGeom>
          <a:noFill/>
        </p:spPr>
        <p:txBody>
          <a:bodyPr wrap="square" rtlCol="0">
            <a:spAutoFit/>
          </a:bodyPr>
          <a:lstStyle/>
          <a:p>
            <a:r>
              <a:rPr lang="en-US" sz="1600" b="1" i="1" dirty="0" smtClean="0">
                <a:solidFill>
                  <a:schemeClr val="tx2"/>
                </a:solidFill>
              </a:rPr>
              <a:t>Challenges:</a:t>
            </a:r>
            <a:endParaRPr lang="en-US" sz="1600" b="1" i="1" dirty="0">
              <a:solidFill>
                <a:schemeClr val="tx2"/>
              </a:solidFill>
            </a:endParaRPr>
          </a:p>
        </p:txBody>
      </p:sp>
      <p:sp>
        <p:nvSpPr>
          <p:cNvPr id="11" name="TextBox 10"/>
          <p:cNvSpPr txBox="1"/>
          <p:nvPr/>
        </p:nvSpPr>
        <p:spPr>
          <a:xfrm>
            <a:off x="6553200" y="3962400"/>
            <a:ext cx="1600200" cy="338554"/>
          </a:xfrm>
          <a:prstGeom prst="rect">
            <a:avLst/>
          </a:prstGeom>
          <a:noFill/>
        </p:spPr>
        <p:txBody>
          <a:bodyPr wrap="square" rtlCol="0">
            <a:spAutoFit/>
          </a:bodyPr>
          <a:lstStyle/>
          <a:p>
            <a:r>
              <a:rPr lang="en-US" sz="1600" b="1" i="1" dirty="0" smtClean="0">
                <a:solidFill>
                  <a:srgbClr val="739600"/>
                </a:solidFill>
              </a:rPr>
              <a:t>Improvements:</a:t>
            </a:r>
            <a:endParaRPr lang="en-US" sz="1600" b="1" i="1" dirty="0">
              <a:solidFill>
                <a:srgbClr val="739600"/>
              </a:solidFill>
            </a:endParaRPr>
          </a:p>
        </p:txBody>
      </p:sp>
      <p:sp>
        <p:nvSpPr>
          <p:cNvPr id="12" name="Right Brace 11"/>
          <p:cNvSpPr/>
          <p:nvPr/>
        </p:nvSpPr>
        <p:spPr bwMode="auto">
          <a:xfrm>
            <a:off x="6324600" y="1371600"/>
            <a:ext cx="433067" cy="2286000"/>
          </a:xfrm>
          <a:prstGeom prst="rightBrac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626366"/>
              </a:solidFill>
              <a:effectLst/>
              <a:latin typeface="Verdana" pitchFamily="34" charset="0"/>
              <a:ea typeface="MS PGothic"/>
              <a:cs typeface="MS PGothic"/>
            </a:endParaRPr>
          </a:p>
        </p:txBody>
      </p:sp>
      <p:sp>
        <p:nvSpPr>
          <p:cNvPr id="13" name="Right Brace 12"/>
          <p:cNvSpPr/>
          <p:nvPr/>
        </p:nvSpPr>
        <p:spPr bwMode="auto">
          <a:xfrm>
            <a:off x="6303606" y="4038600"/>
            <a:ext cx="433067" cy="2424546"/>
          </a:xfrm>
          <a:prstGeom prst="rightBrace">
            <a:avLst/>
          </a:prstGeom>
          <a:noFill/>
          <a:ln w="38100" cap="flat" cmpd="sng" algn="ctr">
            <a:solidFill>
              <a:srgbClr val="739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626366"/>
              </a:solidFill>
              <a:effectLst/>
              <a:latin typeface="Verdana" pitchFamily="34" charset="0"/>
              <a:ea typeface="MS PGothic"/>
              <a:cs typeface="MS PGothic"/>
            </a:endParaRPr>
          </a:p>
        </p:txBody>
      </p:sp>
      <p:grpSp>
        <p:nvGrpSpPr>
          <p:cNvPr id="3" name="Group 117"/>
          <p:cNvGrpSpPr>
            <a:grpSpLocks/>
          </p:cNvGrpSpPr>
          <p:nvPr/>
        </p:nvGrpSpPr>
        <p:grpSpPr bwMode="auto">
          <a:xfrm>
            <a:off x="304800" y="1676400"/>
            <a:ext cx="6062940" cy="2078182"/>
            <a:chOff x="192" y="2400"/>
            <a:chExt cx="5472" cy="1440"/>
          </a:xfrm>
        </p:grpSpPr>
        <p:sp>
          <p:nvSpPr>
            <p:cNvPr id="15" name="Rectangle 18"/>
            <p:cNvSpPr>
              <a:spLocks noChangeArrowheads="1"/>
            </p:cNvSpPr>
            <p:nvPr/>
          </p:nvSpPr>
          <p:spPr bwMode="auto">
            <a:xfrm>
              <a:off x="2160" y="2448"/>
              <a:ext cx="3504" cy="1344"/>
            </a:xfrm>
            <a:prstGeom prst="rect">
              <a:avLst/>
            </a:prstGeom>
            <a:noFill/>
            <a:ln w="25400">
              <a:solidFill>
                <a:schemeClr val="tx1"/>
              </a:solidFill>
              <a:miter lim="800000"/>
              <a:headEnd/>
              <a:tailEnd/>
            </a:ln>
          </p:spPr>
          <p:txBody>
            <a:bodyPr wrap="none" anchor="ctr"/>
            <a:lstStyle/>
            <a:p>
              <a:endParaRPr lang="en-US" dirty="0"/>
            </a:p>
          </p:txBody>
        </p:sp>
        <p:sp>
          <p:nvSpPr>
            <p:cNvPr id="16" name="Rectangle 43"/>
            <p:cNvSpPr>
              <a:spLocks noChangeArrowheads="1"/>
            </p:cNvSpPr>
            <p:nvPr/>
          </p:nvSpPr>
          <p:spPr bwMode="auto">
            <a:xfrm>
              <a:off x="192" y="2400"/>
              <a:ext cx="1392" cy="1440"/>
            </a:xfrm>
            <a:prstGeom prst="rect">
              <a:avLst/>
            </a:prstGeom>
            <a:noFill/>
            <a:ln w="25400">
              <a:solidFill>
                <a:schemeClr val="tx1"/>
              </a:solidFill>
              <a:miter lim="800000"/>
              <a:headEnd/>
              <a:tailEnd/>
            </a:ln>
          </p:spPr>
          <p:txBody>
            <a:bodyPr wrap="none" anchor="ctr"/>
            <a:lstStyle/>
            <a:p>
              <a:endParaRPr lang="en-US" dirty="0"/>
            </a:p>
          </p:txBody>
        </p:sp>
        <p:sp>
          <p:nvSpPr>
            <p:cNvPr id="17" name="Line 53"/>
            <p:cNvSpPr>
              <a:spLocks noChangeShapeType="1"/>
            </p:cNvSpPr>
            <p:nvPr/>
          </p:nvSpPr>
          <p:spPr bwMode="auto">
            <a:xfrm>
              <a:off x="1488" y="3168"/>
              <a:ext cx="768" cy="0"/>
            </a:xfrm>
            <a:prstGeom prst="line">
              <a:avLst/>
            </a:prstGeom>
            <a:noFill/>
            <a:ln w="76200">
              <a:solidFill>
                <a:schemeClr val="tx1"/>
              </a:solidFill>
              <a:round/>
              <a:headEnd/>
              <a:tailEnd type="triangle" w="med" len="med"/>
            </a:ln>
          </p:spPr>
          <p:txBody>
            <a:bodyPr/>
            <a:lstStyle/>
            <a:p>
              <a:endParaRPr lang="en-US" dirty="0"/>
            </a:p>
          </p:txBody>
        </p:sp>
        <p:sp>
          <p:nvSpPr>
            <p:cNvPr id="18" name="Line 54"/>
            <p:cNvSpPr>
              <a:spLocks noChangeShapeType="1"/>
            </p:cNvSpPr>
            <p:nvPr/>
          </p:nvSpPr>
          <p:spPr bwMode="auto">
            <a:xfrm>
              <a:off x="3600" y="3168"/>
              <a:ext cx="624" cy="1"/>
            </a:xfrm>
            <a:prstGeom prst="line">
              <a:avLst/>
            </a:prstGeom>
            <a:noFill/>
            <a:ln w="76200">
              <a:solidFill>
                <a:schemeClr val="tx1"/>
              </a:solidFill>
              <a:round/>
              <a:headEnd type="triangle" w="med" len="med"/>
              <a:tailEnd/>
            </a:ln>
          </p:spPr>
          <p:txBody>
            <a:bodyPr/>
            <a:lstStyle/>
            <a:p>
              <a:endParaRPr lang="en-US" dirty="0"/>
            </a:p>
          </p:txBody>
        </p:sp>
        <p:grpSp>
          <p:nvGrpSpPr>
            <p:cNvPr id="4" name="Group 16"/>
            <p:cNvGrpSpPr>
              <a:grpSpLocks/>
            </p:cNvGrpSpPr>
            <p:nvPr/>
          </p:nvGrpSpPr>
          <p:grpSpPr bwMode="auto">
            <a:xfrm>
              <a:off x="4224" y="2640"/>
              <a:ext cx="1104" cy="1056"/>
              <a:chOff x="1824" y="2400"/>
              <a:chExt cx="1104" cy="624"/>
            </a:xfrm>
          </p:grpSpPr>
          <p:sp>
            <p:nvSpPr>
              <p:cNvPr id="85" name="Rectangle 14"/>
              <p:cNvSpPr>
                <a:spLocks noChangeArrowheads="1"/>
              </p:cNvSpPr>
              <p:nvPr/>
            </p:nvSpPr>
            <p:spPr bwMode="auto">
              <a:xfrm>
                <a:off x="1824" y="2400"/>
                <a:ext cx="1104" cy="624"/>
              </a:xfrm>
              <a:prstGeom prst="rect">
                <a:avLst/>
              </a:prstGeom>
              <a:noFill/>
              <a:ln w="9525">
                <a:solidFill>
                  <a:schemeClr val="tx1"/>
                </a:solidFill>
                <a:miter lim="800000"/>
                <a:headEnd/>
                <a:tailEnd/>
              </a:ln>
            </p:spPr>
            <p:txBody>
              <a:bodyPr wrap="none" anchor="ctr"/>
              <a:lstStyle/>
              <a:p>
                <a:endParaRPr lang="en-US" dirty="0"/>
              </a:p>
            </p:txBody>
          </p:sp>
          <p:sp>
            <p:nvSpPr>
              <p:cNvPr id="86" name="Text Box 15"/>
              <p:cNvSpPr txBox="1">
                <a:spLocks noChangeArrowheads="1"/>
              </p:cNvSpPr>
              <p:nvPr/>
            </p:nvSpPr>
            <p:spPr bwMode="auto">
              <a:xfrm>
                <a:off x="1872" y="2400"/>
                <a:ext cx="970" cy="92"/>
              </a:xfrm>
              <a:prstGeom prst="rect">
                <a:avLst/>
              </a:prstGeom>
              <a:noFill/>
              <a:ln w="9525">
                <a:noFill/>
                <a:miter lim="800000"/>
                <a:headEnd/>
                <a:tailEnd/>
              </a:ln>
            </p:spPr>
            <p:txBody>
              <a:bodyPr>
                <a:spAutoFit/>
              </a:bodyPr>
              <a:lstStyle/>
              <a:p>
                <a:r>
                  <a:rPr lang="en-US" sz="1000" b="1" dirty="0">
                    <a:solidFill>
                      <a:srgbClr val="000000"/>
                    </a:solidFill>
                  </a:rPr>
                  <a:t>Data Schema</a:t>
                </a:r>
              </a:p>
            </p:txBody>
          </p:sp>
        </p:grpSp>
        <p:cxnSp>
          <p:nvCxnSpPr>
            <p:cNvPr id="20" name="AutoShape 23"/>
            <p:cNvCxnSpPr>
              <a:cxnSpLocks noChangeShapeType="1"/>
            </p:cNvCxnSpPr>
            <p:nvPr/>
          </p:nvCxnSpPr>
          <p:spPr bwMode="auto">
            <a:xfrm>
              <a:off x="4536" y="3120"/>
              <a:ext cx="0" cy="192"/>
            </a:xfrm>
            <a:prstGeom prst="straightConnector1">
              <a:avLst/>
            </a:prstGeom>
            <a:noFill/>
            <a:ln w="9525">
              <a:solidFill>
                <a:schemeClr val="tx1"/>
              </a:solidFill>
              <a:round/>
              <a:headEnd type="triangle" w="med" len="med"/>
              <a:tailEnd/>
            </a:ln>
          </p:spPr>
        </p:cxnSp>
        <p:cxnSp>
          <p:nvCxnSpPr>
            <p:cNvPr id="21" name="AutoShape 24"/>
            <p:cNvCxnSpPr>
              <a:cxnSpLocks noChangeShapeType="1"/>
            </p:cNvCxnSpPr>
            <p:nvPr/>
          </p:nvCxnSpPr>
          <p:spPr bwMode="auto">
            <a:xfrm>
              <a:off x="4656" y="3024"/>
              <a:ext cx="312" cy="288"/>
            </a:xfrm>
            <a:prstGeom prst="straightConnector1">
              <a:avLst/>
            </a:prstGeom>
            <a:noFill/>
            <a:ln w="9525">
              <a:solidFill>
                <a:schemeClr val="tx1"/>
              </a:solidFill>
              <a:round/>
              <a:headEnd type="triangle" w="med" len="med"/>
              <a:tailEnd/>
            </a:ln>
          </p:spPr>
        </p:cxnSp>
        <p:cxnSp>
          <p:nvCxnSpPr>
            <p:cNvPr id="22" name="AutoShape 26"/>
            <p:cNvCxnSpPr>
              <a:cxnSpLocks noChangeShapeType="1"/>
            </p:cNvCxnSpPr>
            <p:nvPr/>
          </p:nvCxnSpPr>
          <p:spPr bwMode="auto">
            <a:xfrm>
              <a:off x="4656" y="3024"/>
              <a:ext cx="192" cy="0"/>
            </a:xfrm>
            <a:prstGeom prst="straightConnector1">
              <a:avLst/>
            </a:prstGeom>
            <a:noFill/>
            <a:ln w="9525">
              <a:solidFill>
                <a:schemeClr val="tx1"/>
              </a:solidFill>
              <a:round/>
              <a:headEnd type="triangle" w="med" len="med"/>
              <a:tailEnd/>
            </a:ln>
          </p:spPr>
        </p:cxnSp>
        <p:sp>
          <p:nvSpPr>
            <p:cNvPr id="23" name="Text Box 55"/>
            <p:cNvSpPr txBox="1">
              <a:spLocks noChangeArrowheads="1"/>
            </p:cNvSpPr>
            <p:nvPr/>
          </p:nvSpPr>
          <p:spPr bwMode="auto">
            <a:xfrm>
              <a:off x="4214" y="2448"/>
              <a:ext cx="1187" cy="155"/>
            </a:xfrm>
            <a:prstGeom prst="rect">
              <a:avLst/>
            </a:prstGeom>
            <a:noFill/>
            <a:ln w="9525">
              <a:noFill/>
              <a:miter lim="800000"/>
              <a:headEnd/>
              <a:tailEnd/>
            </a:ln>
          </p:spPr>
          <p:txBody>
            <a:bodyPr wrap="square">
              <a:spAutoFit/>
            </a:bodyPr>
            <a:lstStyle/>
            <a:p>
              <a:r>
                <a:rPr lang="en-US" sz="1000" b="1" i="1" dirty="0">
                  <a:solidFill>
                    <a:schemeClr val="tx2"/>
                  </a:solidFill>
                </a:rPr>
                <a:t>New Data Entity</a:t>
              </a:r>
            </a:p>
          </p:txBody>
        </p:sp>
        <p:cxnSp>
          <p:nvCxnSpPr>
            <p:cNvPr id="24" name="AutoShape 56"/>
            <p:cNvCxnSpPr>
              <a:cxnSpLocks noChangeShapeType="1"/>
              <a:stCxn id="23" idx="3"/>
              <a:endCxn id="68" idx="3"/>
            </p:cNvCxnSpPr>
            <p:nvPr/>
          </p:nvCxnSpPr>
          <p:spPr bwMode="auto">
            <a:xfrm flipH="1">
              <a:off x="5184" y="2526"/>
              <a:ext cx="216" cy="450"/>
            </a:xfrm>
            <a:prstGeom prst="straightConnector1">
              <a:avLst/>
            </a:prstGeom>
            <a:noFill/>
            <a:ln w="9525">
              <a:solidFill>
                <a:schemeClr val="tx1"/>
              </a:solidFill>
              <a:round/>
              <a:headEnd/>
              <a:tailEnd type="triangle" w="med" len="med"/>
            </a:ln>
          </p:spPr>
        </p:cxnSp>
        <p:sp>
          <p:nvSpPr>
            <p:cNvPr id="25" name="Rectangle 7"/>
            <p:cNvSpPr>
              <a:spLocks noChangeArrowheads="1"/>
            </p:cNvSpPr>
            <p:nvPr/>
          </p:nvSpPr>
          <p:spPr bwMode="auto">
            <a:xfrm>
              <a:off x="2256" y="2640"/>
              <a:ext cx="1344" cy="1056"/>
            </a:xfrm>
            <a:prstGeom prst="rect">
              <a:avLst/>
            </a:prstGeom>
            <a:noFill/>
            <a:ln w="9525">
              <a:solidFill>
                <a:schemeClr val="tx1"/>
              </a:solidFill>
              <a:miter lim="800000"/>
              <a:headEnd/>
              <a:tailEnd/>
            </a:ln>
          </p:spPr>
          <p:txBody>
            <a:bodyPr wrap="none" anchor="ctr"/>
            <a:lstStyle/>
            <a:p>
              <a:endParaRPr lang="en-US" dirty="0"/>
            </a:p>
          </p:txBody>
        </p:sp>
        <p:sp>
          <p:nvSpPr>
            <p:cNvPr id="26" name="Text Box 8"/>
            <p:cNvSpPr txBox="1">
              <a:spLocks noChangeArrowheads="1"/>
            </p:cNvSpPr>
            <p:nvPr/>
          </p:nvSpPr>
          <p:spPr bwMode="auto">
            <a:xfrm>
              <a:off x="2256" y="2640"/>
              <a:ext cx="1430" cy="165"/>
            </a:xfrm>
            <a:prstGeom prst="rect">
              <a:avLst/>
            </a:prstGeom>
            <a:noFill/>
            <a:ln w="9525">
              <a:noFill/>
              <a:miter lim="800000"/>
              <a:headEnd/>
              <a:tailEnd/>
            </a:ln>
          </p:spPr>
          <p:txBody>
            <a:bodyPr wrap="square">
              <a:spAutoFit/>
            </a:bodyPr>
            <a:lstStyle/>
            <a:p>
              <a:r>
                <a:rPr lang="en-US" sz="1100" b="1" dirty="0">
                  <a:solidFill>
                    <a:srgbClr val="000000"/>
                  </a:solidFill>
                </a:rPr>
                <a:t>Physical </a:t>
              </a:r>
              <a:r>
                <a:rPr lang="en-US" sz="1100" b="1" dirty="0" smtClean="0">
                  <a:solidFill>
                    <a:srgbClr val="000000"/>
                  </a:solidFill>
                </a:rPr>
                <a:t>Database</a:t>
              </a:r>
              <a:endParaRPr lang="en-US" sz="1100" b="1" dirty="0">
                <a:solidFill>
                  <a:srgbClr val="000000"/>
                </a:solidFill>
              </a:endParaRPr>
            </a:p>
          </p:txBody>
        </p:sp>
        <p:sp>
          <p:nvSpPr>
            <p:cNvPr id="27" name="Text Box 57"/>
            <p:cNvSpPr txBox="1">
              <a:spLocks noChangeArrowheads="1"/>
            </p:cNvSpPr>
            <p:nvPr/>
          </p:nvSpPr>
          <p:spPr bwMode="auto">
            <a:xfrm>
              <a:off x="2160" y="2448"/>
              <a:ext cx="2054" cy="252"/>
            </a:xfrm>
            <a:prstGeom prst="rect">
              <a:avLst/>
            </a:prstGeom>
            <a:noFill/>
            <a:ln w="9525">
              <a:noFill/>
              <a:miter lim="800000"/>
              <a:headEnd/>
              <a:tailEnd/>
            </a:ln>
          </p:spPr>
          <p:txBody>
            <a:bodyPr wrap="square">
              <a:spAutoFit/>
            </a:bodyPr>
            <a:lstStyle/>
            <a:p>
              <a:r>
                <a:rPr lang="en-US" sz="1000" b="1" i="1" dirty="0">
                  <a:solidFill>
                    <a:schemeClr val="tx2"/>
                  </a:solidFill>
                </a:rPr>
                <a:t>New Physical Table for New Entity</a:t>
              </a:r>
            </a:p>
          </p:txBody>
        </p:sp>
        <p:cxnSp>
          <p:nvCxnSpPr>
            <p:cNvPr id="28" name="AutoShape 58"/>
            <p:cNvCxnSpPr>
              <a:cxnSpLocks noChangeShapeType="1"/>
              <a:endCxn id="52" idx="3"/>
            </p:cNvCxnSpPr>
            <p:nvPr/>
          </p:nvCxnSpPr>
          <p:spPr bwMode="auto">
            <a:xfrm rot="5400000">
              <a:off x="3439" y="2465"/>
              <a:ext cx="432" cy="590"/>
            </a:xfrm>
            <a:prstGeom prst="straightConnector1">
              <a:avLst/>
            </a:prstGeom>
            <a:noFill/>
            <a:ln w="9525">
              <a:solidFill>
                <a:schemeClr val="tx1"/>
              </a:solidFill>
              <a:round/>
              <a:headEnd/>
              <a:tailEnd type="triangle" w="med" len="med"/>
            </a:ln>
          </p:spPr>
        </p:cxnSp>
        <p:sp>
          <p:nvSpPr>
            <p:cNvPr id="29" name="Rectangle 46"/>
            <p:cNvSpPr>
              <a:spLocks noChangeArrowheads="1"/>
            </p:cNvSpPr>
            <p:nvPr/>
          </p:nvSpPr>
          <p:spPr bwMode="auto">
            <a:xfrm>
              <a:off x="288" y="2640"/>
              <a:ext cx="1200" cy="1104"/>
            </a:xfrm>
            <a:prstGeom prst="rect">
              <a:avLst/>
            </a:prstGeom>
            <a:noFill/>
            <a:ln w="9525">
              <a:solidFill>
                <a:schemeClr val="tx1"/>
              </a:solidFill>
              <a:miter lim="800000"/>
              <a:headEnd/>
              <a:tailEnd/>
            </a:ln>
          </p:spPr>
          <p:txBody>
            <a:bodyPr wrap="none" anchor="ctr"/>
            <a:lstStyle/>
            <a:p>
              <a:endParaRPr lang="en-US" dirty="0"/>
            </a:p>
          </p:txBody>
        </p:sp>
        <p:sp>
          <p:nvSpPr>
            <p:cNvPr id="30" name="Text Box 47"/>
            <p:cNvSpPr txBox="1">
              <a:spLocks noChangeArrowheads="1"/>
            </p:cNvSpPr>
            <p:nvPr/>
          </p:nvSpPr>
          <p:spPr bwMode="auto">
            <a:xfrm>
              <a:off x="240" y="2640"/>
              <a:ext cx="1296" cy="271"/>
            </a:xfrm>
            <a:prstGeom prst="rect">
              <a:avLst/>
            </a:prstGeom>
            <a:noFill/>
            <a:ln w="9525">
              <a:noFill/>
              <a:miter lim="800000"/>
              <a:headEnd/>
              <a:tailEnd/>
            </a:ln>
          </p:spPr>
          <p:txBody>
            <a:bodyPr>
              <a:spAutoFit/>
            </a:bodyPr>
            <a:lstStyle/>
            <a:p>
              <a:pPr algn="ctr"/>
              <a:r>
                <a:rPr lang="en-US" sz="1100" b="1" dirty="0">
                  <a:solidFill>
                    <a:srgbClr val="000000"/>
                  </a:solidFill>
                </a:rPr>
                <a:t>Application Software</a:t>
              </a:r>
            </a:p>
          </p:txBody>
        </p:sp>
        <p:sp>
          <p:nvSpPr>
            <p:cNvPr id="31" name="Text Box 59"/>
            <p:cNvSpPr txBox="1">
              <a:spLocks noChangeArrowheads="1"/>
            </p:cNvSpPr>
            <p:nvPr/>
          </p:nvSpPr>
          <p:spPr bwMode="auto">
            <a:xfrm>
              <a:off x="192" y="2400"/>
              <a:ext cx="1392" cy="252"/>
            </a:xfrm>
            <a:prstGeom prst="rect">
              <a:avLst/>
            </a:prstGeom>
            <a:noFill/>
            <a:ln w="9525">
              <a:noFill/>
              <a:miter lim="800000"/>
              <a:headEnd/>
              <a:tailEnd/>
            </a:ln>
          </p:spPr>
          <p:txBody>
            <a:bodyPr>
              <a:spAutoFit/>
            </a:bodyPr>
            <a:lstStyle/>
            <a:p>
              <a:r>
                <a:rPr lang="en-US" sz="1000" b="1" i="1" dirty="0">
                  <a:solidFill>
                    <a:schemeClr val="tx2"/>
                  </a:solidFill>
                </a:rPr>
                <a:t>Business Rules in Code</a:t>
              </a:r>
            </a:p>
          </p:txBody>
        </p:sp>
        <p:cxnSp>
          <p:nvCxnSpPr>
            <p:cNvPr id="32" name="AutoShape 62"/>
            <p:cNvCxnSpPr>
              <a:cxnSpLocks noChangeShapeType="1"/>
              <a:stCxn id="31" idx="3"/>
              <a:endCxn id="82" idx="3"/>
            </p:cNvCxnSpPr>
            <p:nvPr/>
          </p:nvCxnSpPr>
          <p:spPr bwMode="auto">
            <a:xfrm flipH="1">
              <a:off x="1296" y="2526"/>
              <a:ext cx="288" cy="714"/>
            </a:xfrm>
            <a:prstGeom prst="straightConnector1">
              <a:avLst/>
            </a:prstGeom>
            <a:noFill/>
            <a:ln w="9525">
              <a:solidFill>
                <a:schemeClr val="tx1"/>
              </a:solidFill>
              <a:round/>
              <a:headEnd/>
              <a:tailEnd type="triangle" w="med" len="med"/>
            </a:ln>
          </p:spPr>
        </p:cxnSp>
        <p:grpSp>
          <p:nvGrpSpPr>
            <p:cNvPr id="14" name="Group 68"/>
            <p:cNvGrpSpPr>
              <a:grpSpLocks/>
            </p:cNvGrpSpPr>
            <p:nvPr/>
          </p:nvGrpSpPr>
          <p:grpSpPr bwMode="auto">
            <a:xfrm>
              <a:off x="528" y="2976"/>
              <a:ext cx="768" cy="720"/>
              <a:chOff x="576" y="2784"/>
              <a:chExt cx="768" cy="720"/>
            </a:xfrm>
          </p:grpSpPr>
          <p:sp>
            <p:nvSpPr>
              <p:cNvPr id="81" name="Rectangle 48"/>
              <p:cNvSpPr>
                <a:spLocks noChangeArrowheads="1"/>
              </p:cNvSpPr>
              <p:nvPr/>
            </p:nvSpPr>
            <p:spPr bwMode="auto">
              <a:xfrm>
                <a:off x="576" y="2784"/>
                <a:ext cx="768" cy="144"/>
              </a:xfrm>
              <a:prstGeom prst="rect">
                <a:avLst/>
              </a:prstGeom>
              <a:solidFill>
                <a:srgbClr val="339966"/>
              </a:solidFill>
              <a:ln w="9525">
                <a:solidFill>
                  <a:schemeClr val="tx1"/>
                </a:solidFill>
                <a:miter lim="800000"/>
                <a:headEnd/>
                <a:tailEnd/>
              </a:ln>
            </p:spPr>
            <p:txBody>
              <a:bodyPr wrap="none" anchor="ctr"/>
              <a:lstStyle/>
              <a:p>
                <a:endParaRPr lang="en-US" dirty="0"/>
              </a:p>
            </p:txBody>
          </p:sp>
          <p:sp>
            <p:nvSpPr>
              <p:cNvPr id="82" name="Rectangle 49"/>
              <p:cNvSpPr>
                <a:spLocks noChangeArrowheads="1"/>
              </p:cNvSpPr>
              <p:nvPr/>
            </p:nvSpPr>
            <p:spPr bwMode="auto">
              <a:xfrm>
                <a:off x="576" y="2976"/>
                <a:ext cx="768" cy="144"/>
              </a:xfrm>
              <a:prstGeom prst="rect">
                <a:avLst/>
              </a:prstGeom>
              <a:solidFill>
                <a:srgbClr val="800080"/>
              </a:solidFill>
              <a:ln w="9525">
                <a:solidFill>
                  <a:schemeClr val="tx1"/>
                </a:solidFill>
                <a:miter lim="800000"/>
                <a:headEnd/>
                <a:tailEnd/>
              </a:ln>
            </p:spPr>
            <p:txBody>
              <a:bodyPr wrap="none" anchor="ctr"/>
              <a:lstStyle/>
              <a:p>
                <a:endParaRPr lang="en-US" dirty="0"/>
              </a:p>
            </p:txBody>
          </p:sp>
          <p:sp>
            <p:nvSpPr>
              <p:cNvPr id="83" name="Rectangle 50"/>
              <p:cNvSpPr>
                <a:spLocks noChangeArrowheads="1"/>
              </p:cNvSpPr>
              <p:nvPr/>
            </p:nvSpPr>
            <p:spPr bwMode="auto">
              <a:xfrm>
                <a:off x="576" y="3168"/>
                <a:ext cx="768" cy="144"/>
              </a:xfrm>
              <a:prstGeom prst="rect">
                <a:avLst/>
              </a:prstGeom>
              <a:solidFill>
                <a:srgbClr val="000080"/>
              </a:solidFill>
              <a:ln w="9525">
                <a:solidFill>
                  <a:schemeClr val="tx1"/>
                </a:solidFill>
                <a:miter lim="800000"/>
                <a:headEnd/>
                <a:tailEnd/>
              </a:ln>
            </p:spPr>
            <p:txBody>
              <a:bodyPr wrap="none" anchor="ctr"/>
              <a:lstStyle/>
              <a:p>
                <a:endParaRPr lang="en-US" dirty="0"/>
              </a:p>
            </p:txBody>
          </p:sp>
          <p:sp>
            <p:nvSpPr>
              <p:cNvPr id="84" name="Rectangle 66"/>
              <p:cNvSpPr>
                <a:spLocks noChangeArrowheads="1"/>
              </p:cNvSpPr>
              <p:nvPr/>
            </p:nvSpPr>
            <p:spPr bwMode="auto">
              <a:xfrm>
                <a:off x="576" y="3360"/>
                <a:ext cx="768" cy="144"/>
              </a:xfrm>
              <a:prstGeom prst="rect">
                <a:avLst/>
              </a:prstGeom>
              <a:solidFill>
                <a:srgbClr val="FF00FF"/>
              </a:solidFill>
              <a:ln w="9525">
                <a:solidFill>
                  <a:schemeClr val="tx1"/>
                </a:solidFill>
                <a:miter lim="800000"/>
                <a:headEnd/>
                <a:tailEnd/>
              </a:ln>
            </p:spPr>
            <p:txBody>
              <a:bodyPr wrap="none" anchor="ctr"/>
              <a:lstStyle/>
              <a:p>
                <a:endParaRPr lang="en-US" dirty="0"/>
              </a:p>
            </p:txBody>
          </p:sp>
        </p:grpSp>
        <p:grpSp>
          <p:nvGrpSpPr>
            <p:cNvPr id="19" name="Group 69"/>
            <p:cNvGrpSpPr>
              <a:grpSpLocks/>
            </p:cNvGrpSpPr>
            <p:nvPr/>
          </p:nvGrpSpPr>
          <p:grpSpPr bwMode="auto">
            <a:xfrm>
              <a:off x="4320" y="2832"/>
              <a:ext cx="336" cy="288"/>
              <a:chOff x="2784" y="2592"/>
              <a:chExt cx="768" cy="384"/>
            </a:xfrm>
          </p:grpSpPr>
          <p:sp>
            <p:nvSpPr>
              <p:cNvPr id="77" name="Rectangle 70"/>
              <p:cNvSpPr>
                <a:spLocks noChangeArrowheads="1"/>
              </p:cNvSpPr>
              <p:nvPr/>
            </p:nvSpPr>
            <p:spPr bwMode="auto">
              <a:xfrm>
                <a:off x="2784"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78" name="Rectangle 71"/>
              <p:cNvSpPr>
                <a:spLocks noChangeArrowheads="1"/>
              </p:cNvSpPr>
              <p:nvPr/>
            </p:nvSpPr>
            <p:spPr bwMode="auto">
              <a:xfrm>
                <a:off x="2976"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79" name="Rectangle 72"/>
              <p:cNvSpPr>
                <a:spLocks noChangeArrowheads="1"/>
              </p:cNvSpPr>
              <p:nvPr/>
            </p:nvSpPr>
            <p:spPr bwMode="auto">
              <a:xfrm>
                <a:off x="3168"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80" name="Rectangle 73"/>
              <p:cNvSpPr>
                <a:spLocks noChangeArrowheads="1"/>
              </p:cNvSpPr>
              <p:nvPr/>
            </p:nvSpPr>
            <p:spPr bwMode="auto">
              <a:xfrm>
                <a:off x="3360"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grpSp>
        <p:grpSp>
          <p:nvGrpSpPr>
            <p:cNvPr id="33" name="Group 74"/>
            <p:cNvGrpSpPr>
              <a:grpSpLocks/>
            </p:cNvGrpSpPr>
            <p:nvPr/>
          </p:nvGrpSpPr>
          <p:grpSpPr bwMode="auto">
            <a:xfrm>
              <a:off x="4320" y="3312"/>
              <a:ext cx="336" cy="288"/>
              <a:chOff x="2784" y="2592"/>
              <a:chExt cx="768" cy="384"/>
            </a:xfrm>
          </p:grpSpPr>
          <p:sp>
            <p:nvSpPr>
              <p:cNvPr id="73" name="Rectangle 75"/>
              <p:cNvSpPr>
                <a:spLocks noChangeArrowheads="1"/>
              </p:cNvSpPr>
              <p:nvPr/>
            </p:nvSpPr>
            <p:spPr bwMode="auto">
              <a:xfrm>
                <a:off x="2784"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74" name="Rectangle 76"/>
              <p:cNvSpPr>
                <a:spLocks noChangeArrowheads="1"/>
              </p:cNvSpPr>
              <p:nvPr/>
            </p:nvSpPr>
            <p:spPr bwMode="auto">
              <a:xfrm>
                <a:off x="2976"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75" name="Rectangle 77"/>
              <p:cNvSpPr>
                <a:spLocks noChangeArrowheads="1"/>
              </p:cNvSpPr>
              <p:nvPr/>
            </p:nvSpPr>
            <p:spPr bwMode="auto">
              <a:xfrm>
                <a:off x="3168"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76" name="Rectangle 78"/>
              <p:cNvSpPr>
                <a:spLocks noChangeArrowheads="1"/>
              </p:cNvSpPr>
              <p:nvPr/>
            </p:nvSpPr>
            <p:spPr bwMode="auto">
              <a:xfrm>
                <a:off x="3360"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grpSp>
        <p:grpSp>
          <p:nvGrpSpPr>
            <p:cNvPr id="34" name="Group 79"/>
            <p:cNvGrpSpPr>
              <a:grpSpLocks/>
            </p:cNvGrpSpPr>
            <p:nvPr/>
          </p:nvGrpSpPr>
          <p:grpSpPr bwMode="auto">
            <a:xfrm>
              <a:off x="4848" y="3312"/>
              <a:ext cx="336" cy="288"/>
              <a:chOff x="2784" y="2592"/>
              <a:chExt cx="768" cy="384"/>
            </a:xfrm>
          </p:grpSpPr>
          <p:sp>
            <p:nvSpPr>
              <p:cNvPr id="69" name="Rectangle 80"/>
              <p:cNvSpPr>
                <a:spLocks noChangeArrowheads="1"/>
              </p:cNvSpPr>
              <p:nvPr/>
            </p:nvSpPr>
            <p:spPr bwMode="auto">
              <a:xfrm>
                <a:off x="2784"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70" name="Rectangle 81"/>
              <p:cNvSpPr>
                <a:spLocks noChangeArrowheads="1"/>
              </p:cNvSpPr>
              <p:nvPr/>
            </p:nvSpPr>
            <p:spPr bwMode="auto">
              <a:xfrm>
                <a:off x="2976"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71" name="Rectangle 82"/>
              <p:cNvSpPr>
                <a:spLocks noChangeArrowheads="1"/>
              </p:cNvSpPr>
              <p:nvPr/>
            </p:nvSpPr>
            <p:spPr bwMode="auto">
              <a:xfrm>
                <a:off x="3168"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72" name="Rectangle 83"/>
              <p:cNvSpPr>
                <a:spLocks noChangeArrowheads="1"/>
              </p:cNvSpPr>
              <p:nvPr/>
            </p:nvSpPr>
            <p:spPr bwMode="auto">
              <a:xfrm>
                <a:off x="3360"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grpSp>
        <p:grpSp>
          <p:nvGrpSpPr>
            <p:cNvPr id="35" name="Group 84"/>
            <p:cNvGrpSpPr>
              <a:grpSpLocks/>
            </p:cNvGrpSpPr>
            <p:nvPr/>
          </p:nvGrpSpPr>
          <p:grpSpPr bwMode="auto">
            <a:xfrm>
              <a:off x="4848" y="2832"/>
              <a:ext cx="336" cy="288"/>
              <a:chOff x="2784" y="2592"/>
              <a:chExt cx="768" cy="384"/>
            </a:xfrm>
          </p:grpSpPr>
          <p:sp>
            <p:nvSpPr>
              <p:cNvPr id="65" name="Rectangle 85"/>
              <p:cNvSpPr>
                <a:spLocks noChangeArrowheads="1"/>
              </p:cNvSpPr>
              <p:nvPr/>
            </p:nvSpPr>
            <p:spPr bwMode="auto">
              <a:xfrm>
                <a:off x="2784" y="2592"/>
                <a:ext cx="192" cy="384"/>
              </a:xfrm>
              <a:prstGeom prst="rect">
                <a:avLst/>
              </a:prstGeom>
              <a:solidFill>
                <a:srgbClr val="FF9900"/>
              </a:solidFill>
              <a:ln w="9525">
                <a:solidFill>
                  <a:srgbClr val="000000"/>
                </a:solidFill>
                <a:miter lim="800000"/>
                <a:headEnd/>
                <a:tailEnd/>
              </a:ln>
            </p:spPr>
            <p:txBody>
              <a:bodyPr wrap="none" anchor="ctr"/>
              <a:lstStyle/>
              <a:p>
                <a:endParaRPr lang="en-US" dirty="0"/>
              </a:p>
            </p:txBody>
          </p:sp>
          <p:sp>
            <p:nvSpPr>
              <p:cNvPr id="66" name="Rectangle 86"/>
              <p:cNvSpPr>
                <a:spLocks noChangeArrowheads="1"/>
              </p:cNvSpPr>
              <p:nvPr/>
            </p:nvSpPr>
            <p:spPr bwMode="auto">
              <a:xfrm>
                <a:off x="2976" y="2592"/>
                <a:ext cx="192" cy="384"/>
              </a:xfrm>
              <a:prstGeom prst="rect">
                <a:avLst/>
              </a:prstGeom>
              <a:solidFill>
                <a:srgbClr val="FF9900"/>
              </a:solidFill>
              <a:ln w="9525">
                <a:solidFill>
                  <a:srgbClr val="000000"/>
                </a:solidFill>
                <a:miter lim="800000"/>
                <a:headEnd/>
                <a:tailEnd/>
              </a:ln>
            </p:spPr>
            <p:txBody>
              <a:bodyPr wrap="none" anchor="ctr"/>
              <a:lstStyle/>
              <a:p>
                <a:endParaRPr lang="en-US" dirty="0"/>
              </a:p>
            </p:txBody>
          </p:sp>
          <p:sp>
            <p:nvSpPr>
              <p:cNvPr id="67" name="Rectangle 87"/>
              <p:cNvSpPr>
                <a:spLocks noChangeArrowheads="1"/>
              </p:cNvSpPr>
              <p:nvPr/>
            </p:nvSpPr>
            <p:spPr bwMode="auto">
              <a:xfrm>
                <a:off x="3168" y="2592"/>
                <a:ext cx="192" cy="384"/>
              </a:xfrm>
              <a:prstGeom prst="rect">
                <a:avLst/>
              </a:prstGeom>
              <a:solidFill>
                <a:srgbClr val="FF9900"/>
              </a:solidFill>
              <a:ln w="9525">
                <a:solidFill>
                  <a:srgbClr val="000000"/>
                </a:solidFill>
                <a:miter lim="800000"/>
                <a:headEnd/>
                <a:tailEnd/>
              </a:ln>
            </p:spPr>
            <p:txBody>
              <a:bodyPr wrap="none" anchor="ctr"/>
              <a:lstStyle/>
              <a:p>
                <a:endParaRPr lang="en-US" dirty="0"/>
              </a:p>
            </p:txBody>
          </p:sp>
          <p:sp>
            <p:nvSpPr>
              <p:cNvPr id="68" name="Rectangle 88"/>
              <p:cNvSpPr>
                <a:spLocks noChangeArrowheads="1"/>
              </p:cNvSpPr>
              <p:nvPr/>
            </p:nvSpPr>
            <p:spPr bwMode="auto">
              <a:xfrm>
                <a:off x="3360" y="2592"/>
                <a:ext cx="192" cy="384"/>
              </a:xfrm>
              <a:prstGeom prst="rect">
                <a:avLst/>
              </a:prstGeom>
              <a:solidFill>
                <a:srgbClr val="FF9900"/>
              </a:solidFill>
              <a:ln w="9525">
                <a:solidFill>
                  <a:srgbClr val="000000"/>
                </a:solidFill>
                <a:miter lim="800000"/>
                <a:headEnd/>
                <a:tailEnd/>
              </a:ln>
            </p:spPr>
            <p:txBody>
              <a:bodyPr wrap="none" anchor="ctr"/>
              <a:lstStyle/>
              <a:p>
                <a:endParaRPr lang="en-US" dirty="0"/>
              </a:p>
            </p:txBody>
          </p:sp>
        </p:grpSp>
        <p:grpSp>
          <p:nvGrpSpPr>
            <p:cNvPr id="36" name="Group 112"/>
            <p:cNvGrpSpPr>
              <a:grpSpLocks/>
            </p:cNvGrpSpPr>
            <p:nvPr/>
          </p:nvGrpSpPr>
          <p:grpSpPr bwMode="auto">
            <a:xfrm>
              <a:off x="2496" y="2832"/>
              <a:ext cx="864" cy="768"/>
              <a:chOff x="2496" y="2880"/>
              <a:chExt cx="864" cy="768"/>
            </a:xfrm>
          </p:grpSpPr>
          <p:cxnSp>
            <p:nvCxnSpPr>
              <p:cNvPr id="42" name="AutoShape 89"/>
              <p:cNvCxnSpPr>
                <a:cxnSpLocks noChangeShapeType="1"/>
              </p:cNvCxnSpPr>
              <p:nvPr/>
            </p:nvCxnSpPr>
            <p:spPr bwMode="auto">
              <a:xfrm>
                <a:off x="2712" y="3168"/>
                <a:ext cx="0" cy="192"/>
              </a:xfrm>
              <a:prstGeom prst="straightConnector1">
                <a:avLst/>
              </a:prstGeom>
              <a:noFill/>
              <a:ln w="9525">
                <a:solidFill>
                  <a:schemeClr val="tx1"/>
                </a:solidFill>
                <a:round/>
                <a:headEnd type="triangle" w="med" len="med"/>
                <a:tailEnd/>
              </a:ln>
            </p:spPr>
          </p:cxnSp>
          <p:cxnSp>
            <p:nvCxnSpPr>
              <p:cNvPr id="43" name="AutoShape 90"/>
              <p:cNvCxnSpPr>
                <a:cxnSpLocks noChangeShapeType="1"/>
              </p:cNvCxnSpPr>
              <p:nvPr/>
            </p:nvCxnSpPr>
            <p:spPr bwMode="auto">
              <a:xfrm>
                <a:off x="2832" y="3072"/>
                <a:ext cx="312" cy="288"/>
              </a:xfrm>
              <a:prstGeom prst="straightConnector1">
                <a:avLst/>
              </a:prstGeom>
              <a:noFill/>
              <a:ln w="9525">
                <a:solidFill>
                  <a:schemeClr val="tx1"/>
                </a:solidFill>
                <a:round/>
                <a:headEnd type="triangle" w="med" len="med"/>
                <a:tailEnd/>
              </a:ln>
            </p:spPr>
          </p:cxnSp>
          <p:cxnSp>
            <p:nvCxnSpPr>
              <p:cNvPr id="44" name="AutoShape 91"/>
              <p:cNvCxnSpPr>
                <a:cxnSpLocks noChangeShapeType="1"/>
              </p:cNvCxnSpPr>
              <p:nvPr/>
            </p:nvCxnSpPr>
            <p:spPr bwMode="auto">
              <a:xfrm>
                <a:off x="2832" y="3072"/>
                <a:ext cx="192" cy="0"/>
              </a:xfrm>
              <a:prstGeom prst="straightConnector1">
                <a:avLst/>
              </a:prstGeom>
              <a:noFill/>
              <a:ln w="9525">
                <a:solidFill>
                  <a:schemeClr val="tx1"/>
                </a:solidFill>
                <a:round/>
                <a:headEnd type="triangle" w="med" len="med"/>
                <a:tailEnd/>
              </a:ln>
            </p:spPr>
          </p:cxnSp>
          <p:grpSp>
            <p:nvGrpSpPr>
              <p:cNvPr id="37" name="Group 92"/>
              <p:cNvGrpSpPr>
                <a:grpSpLocks/>
              </p:cNvGrpSpPr>
              <p:nvPr/>
            </p:nvGrpSpPr>
            <p:grpSpPr bwMode="auto">
              <a:xfrm>
                <a:off x="2496" y="2880"/>
                <a:ext cx="336" cy="288"/>
                <a:chOff x="2784" y="2592"/>
                <a:chExt cx="768" cy="384"/>
              </a:xfrm>
            </p:grpSpPr>
            <p:sp>
              <p:nvSpPr>
                <p:cNvPr id="61" name="Rectangle 93"/>
                <p:cNvSpPr>
                  <a:spLocks noChangeArrowheads="1"/>
                </p:cNvSpPr>
                <p:nvPr/>
              </p:nvSpPr>
              <p:spPr bwMode="auto">
                <a:xfrm>
                  <a:off x="2784"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62" name="Rectangle 94"/>
                <p:cNvSpPr>
                  <a:spLocks noChangeArrowheads="1"/>
                </p:cNvSpPr>
                <p:nvPr/>
              </p:nvSpPr>
              <p:spPr bwMode="auto">
                <a:xfrm>
                  <a:off x="2976"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63" name="Rectangle 95"/>
                <p:cNvSpPr>
                  <a:spLocks noChangeArrowheads="1"/>
                </p:cNvSpPr>
                <p:nvPr/>
              </p:nvSpPr>
              <p:spPr bwMode="auto">
                <a:xfrm>
                  <a:off x="3168"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64" name="Rectangle 96"/>
                <p:cNvSpPr>
                  <a:spLocks noChangeArrowheads="1"/>
                </p:cNvSpPr>
                <p:nvPr/>
              </p:nvSpPr>
              <p:spPr bwMode="auto">
                <a:xfrm>
                  <a:off x="3360"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grpSp>
          <p:grpSp>
            <p:nvGrpSpPr>
              <p:cNvPr id="38" name="Group 97"/>
              <p:cNvGrpSpPr>
                <a:grpSpLocks/>
              </p:cNvGrpSpPr>
              <p:nvPr/>
            </p:nvGrpSpPr>
            <p:grpSpPr bwMode="auto">
              <a:xfrm>
                <a:off x="2496" y="3360"/>
                <a:ext cx="336" cy="288"/>
                <a:chOff x="2784" y="2592"/>
                <a:chExt cx="768" cy="384"/>
              </a:xfrm>
            </p:grpSpPr>
            <p:sp>
              <p:nvSpPr>
                <p:cNvPr id="57" name="Rectangle 98"/>
                <p:cNvSpPr>
                  <a:spLocks noChangeArrowheads="1"/>
                </p:cNvSpPr>
                <p:nvPr/>
              </p:nvSpPr>
              <p:spPr bwMode="auto">
                <a:xfrm>
                  <a:off x="2784"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58" name="Rectangle 99"/>
                <p:cNvSpPr>
                  <a:spLocks noChangeArrowheads="1"/>
                </p:cNvSpPr>
                <p:nvPr/>
              </p:nvSpPr>
              <p:spPr bwMode="auto">
                <a:xfrm>
                  <a:off x="2976"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59" name="Rectangle 100"/>
                <p:cNvSpPr>
                  <a:spLocks noChangeArrowheads="1"/>
                </p:cNvSpPr>
                <p:nvPr/>
              </p:nvSpPr>
              <p:spPr bwMode="auto">
                <a:xfrm>
                  <a:off x="3168"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60" name="Rectangle 101"/>
                <p:cNvSpPr>
                  <a:spLocks noChangeArrowheads="1"/>
                </p:cNvSpPr>
                <p:nvPr/>
              </p:nvSpPr>
              <p:spPr bwMode="auto">
                <a:xfrm>
                  <a:off x="3360"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grpSp>
          <p:grpSp>
            <p:nvGrpSpPr>
              <p:cNvPr id="45" name="Group 102"/>
              <p:cNvGrpSpPr>
                <a:grpSpLocks/>
              </p:cNvGrpSpPr>
              <p:nvPr/>
            </p:nvGrpSpPr>
            <p:grpSpPr bwMode="auto">
              <a:xfrm>
                <a:off x="3024" y="3360"/>
                <a:ext cx="336" cy="288"/>
                <a:chOff x="2784" y="2592"/>
                <a:chExt cx="768" cy="384"/>
              </a:xfrm>
            </p:grpSpPr>
            <p:sp>
              <p:nvSpPr>
                <p:cNvPr id="53" name="Rectangle 103"/>
                <p:cNvSpPr>
                  <a:spLocks noChangeArrowheads="1"/>
                </p:cNvSpPr>
                <p:nvPr/>
              </p:nvSpPr>
              <p:spPr bwMode="auto">
                <a:xfrm>
                  <a:off x="2784"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54" name="Rectangle 104"/>
                <p:cNvSpPr>
                  <a:spLocks noChangeArrowheads="1"/>
                </p:cNvSpPr>
                <p:nvPr/>
              </p:nvSpPr>
              <p:spPr bwMode="auto">
                <a:xfrm>
                  <a:off x="2976"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55" name="Rectangle 105"/>
                <p:cNvSpPr>
                  <a:spLocks noChangeArrowheads="1"/>
                </p:cNvSpPr>
                <p:nvPr/>
              </p:nvSpPr>
              <p:spPr bwMode="auto">
                <a:xfrm>
                  <a:off x="3168"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sp>
              <p:nvSpPr>
                <p:cNvPr id="56" name="Rectangle 106"/>
                <p:cNvSpPr>
                  <a:spLocks noChangeArrowheads="1"/>
                </p:cNvSpPr>
                <p:nvPr/>
              </p:nvSpPr>
              <p:spPr bwMode="auto">
                <a:xfrm>
                  <a:off x="3360" y="2592"/>
                  <a:ext cx="192" cy="384"/>
                </a:xfrm>
                <a:prstGeom prst="rect">
                  <a:avLst/>
                </a:prstGeom>
                <a:solidFill>
                  <a:schemeClr val="accent1"/>
                </a:solidFill>
                <a:ln w="9525">
                  <a:solidFill>
                    <a:srgbClr val="000000"/>
                  </a:solidFill>
                  <a:miter lim="800000"/>
                  <a:headEnd/>
                  <a:tailEnd/>
                </a:ln>
              </p:spPr>
              <p:txBody>
                <a:bodyPr wrap="none" anchor="ctr"/>
                <a:lstStyle/>
                <a:p>
                  <a:endParaRPr lang="en-US" dirty="0"/>
                </a:p>
              </p:txBody>
            </p:sp>
          </p:grpSp>
          <p:grpSp>
            <p:nvGrpSpPr>
              <p:cNvPr id="46" name="Group 107"/>
              <p:cNvGrpSpPr>
                <a:grpSpLocks/>
              </p:cNvGrpSpPr>
              <p:nvPr/>
            </p:nvGrpSpPr>
            <p:grpSpPr bwMode="auto">
              <a:xfrm>
                <a:off x="3024" y="2880"/>
                <a:ext cx="336" cy="288"/>
                <a:chOff x="2784" y="2592"/>
                <a:chExt cx="768" cy="384"/>
              </a:xfrm>
            </p:grpSpPr>
            <p:sp>
              <p:nvSpPr>
                <p:cNvPr id="49" name="Rectangle 108"/>
                <p:cNvSpPr>
                  <a:spLocks noChangeArrowheads="1"/>
                </p:cNvSpPr>
                <p:nvPr/>
              </p:nvSpPr>
              <p:spPr bwMode="auto">
                <a:xfrm>
                  <a:off x="2784" y="2592"/>
                  <a:ext cx="192" cy="384"/>
                </a:xfrm>
                <a:prstGeom prst="rect">
                  <a:avLst/>
                </a:prstGeom>
                <a:solidFill>
                  <a:srgbClr val="FF9900"/>
                </a:solidFill>
                <a:ln w="9525">
                  <a:solidFill>
                    <a:srgbClr val="000000"/>
                  </a:solidFill>
                  <a:miter lim="800000"/>
                  <a:headEnd/>
                  <a:tailEnd/>
                </a:ln>
              </p:spPr>
              <p:txBody>
                <a:bodyPr wrap="none" anchor="ctr"/>
                <a:lstStyle/>
                <a:p>
                  <a:endParaRPr lang="en-US" dirty="0"/>
                </a:p>
              </p:txBody>
            </p:sp>
            <p:sp>
              <p:nvSpPr>
                <p:cNvPr id="50" name="Rectangle 109"/>
                <p:cNvSpPr>
                  <a:spLocks noChangeArrowheads="1"/>
                </p:cNvSpPr>
                <p:nvPr/>
              </p:nvSpPr>
              <p:spPr bwMode="auto">
                <a:xfrm>
                  <a:off x="2976" y="2592"/>
                  <a:ext cx="192" cy="384"/>
                </a:xfrm>
                <a:prstGeom prst="rect">
                  <a:avLst/>
                </a:prstGeom>
                <a:solidFill>
                  <a:srgbClr val="FF9900"/>
                </a:solidFill>
                <a:ln w="9525">
                  <a:solidFill>
                    <a:srgbClr val="000000"/>
                  </a:solidFill>
                  <a:miter lim="800000"/>
                  <a:headEnd/>
                  <a:tailEnd/>
                </a:ln>
              </p:spPr>
              <p:txBody>
                <a:bodyPr wrap="none" anchor="ctr"/>
                <a:lstStyle/>
                <a:p>
                  <a:endParaRPr lang="en-US" dirty="0"/>
                </a:p>
              </p:txBody>
            </p:sp>
            <p:sp>
              <p:nvSpPr>
                <p:cNvPr id="51" name="Rectangle 110"/>
                <p:cNvSpPr>
                  <a:spLocks noChangeArrowheads="1"/>
                </p:cNvSpPr>
                <p:nvPr/>
              </p:nvSpPr>
              <p:spPr bwMode="auto">
                <a:xfrm>
                  <a:off x="3168" y="2592"/>
                  <a:ext cx="192" cy="384"/>
                </a:xfrm>
                <a:prstGeom prst="rect">
                  <a:avLst/>
                </a:prstGeom>
                <a:solidFill>
                  <a:srgbClr val="FF9900"/>
                </a:solidFill>
                <a:ln w="9525">
                  <a:solidFill>
                    <a:srgbClr val="000000"/>
                  </a:solidFill>
                  <a:miter lim="800000"/>
                  <a:headEnd/>
                  <a:tailEnd/>
                </a:ln>
              </p:spPr>
              <p:txBody>
                <a:bodyPr wrap="none" anchor="ctr"/>
                <a:lstStyle/>
                <a:p>
                  <a:endParaRPr lang="en-US" dirty="0"/>
                </a:p>
              </p:txBody>
            </p:sp>
            <p:sp>
              <p:nvSpPr>
                <p:cNvPr id="52" name="Rectangle 111"/>
                <p:cNvSpPr>
                  <a:spLocks noChangeArrowheads="1"/>
                </p:cNvSpPr>
                <p:nvPr/>
              </p:nvSpPr>
              <p:spPr bwMode="auto">
                <a:xfrm>
                  <a:off x="3360" y="2592"/>
                  <a:ext cx="192" cy="384"/>
                </a:xfrm>
                <a:prstGeom prst="rect">
                  <a:avLst/>
                </a:prstGeom>
                <a:solidFill>
                  <a:srgbClr val="FF9900"/>
                </a:solidFill>
                <a:ln w="9525">
                  <a:solidFill>
                    <a:srgbClr val="000000"/>
                  </a:solidFill>
                  <a:miter lim="800000"/>
                  <a:headEnd/>
                  <a:tailEnd/>
                </a:ln>
              </p:spPr>
              <p:txBody>
                <a:bodyPr wrap="none" anchor="ctr"/>
                <a:lstStyle/>
                <a:p>
                  <a:endParaRPr lang="en-US" dirty="0"/>
                </a:p>
              </p:txBody>
            </p:sp>
          </p:grpSp>
        </p:grpSp>
        <p:sp>
          <p:nvSpPr>
            <p:cNvPr id="39" name="Text Box 113"/>
            <p:cNvSpPr txBox="1">
              <a:spLocks noChangeArrowheads="1"/>
            </p:cNvSpPr>
            <p:nvPr/>
          </p:nvSpPr>
          <p:spPr bwMode="auto">
            <a:xfrm>
              <a:off x="1584" y="2928"/>
              <a:ext cx="580" cy="155"/>
            </a:xfrm>
            <a:prstGeom prst="rect">
              <a:avLst/>
            </a:prstGeom>
            <a:noFill/>
            <a:ln w="9525">
              <a:noFill/>
              <a:miter lim="800000"/>
              <a:headEnd/>
              <a:tailEnd/>
            </a:ln>
          </p:spPr>
          <p:txBody>
            <a:bodyPr wrap="none">
              <a:spAutoFit/>
            </a:bodyPr>
            <a:lstStyle/>
            <a:p>
              <a:r>
                <a:rPr lang="en-US" sz="1000" b="1" dirty="0">
                  <a:solidFill>
                    <a:srgbClr val="000000"/>
                  </a:solidFill>
                </a:rPr>
                <a:t>Access</a:t>
              </a:r>
              <a:endParaRPr lang="en-US" sz="1100" b="1" dirty="0">
                <a:solidFill>
                  <a:srgbClr val="000000"/>
                </a:solidFill>
              </a:endParaRPr>
            </a:p>
          </p:txBody>
        </p:sp>
        <p:sp>
          <p:nvSpPr>
            <p:cNvPr id="40" name="Text Box 114"/>
            <p:cNvSpPr txBox="1">
              <a:spLocks noChangeArrowheads="1"/>
            </p:cNvSpPr>
            <p:nvPr/>
          </p:nvSpPr>
          <p:spPr bwMode="auto">
            <a:xfrm>
              <a:off x="1584" y="3168"/>
              <a:ext cx="602" cy="155"/>
            </a:xfrm>
            <a:prstGeom prst="rect">
              <a:avLst/>
            </a:prstGeom>
            <a:noFill/>
            <a:ln w="9525">
              <a:noFill/>
              <a:miter lim="800000"/>
              <a:headEnd/>
              <a:tailEnd/>
            </a:ln>
          </p:spPr>
          <p:txBody>
            <a:bodyPr wrap="none">
              <a:spAutoFit/>
            </a:bodyPr>
            <a:lstStyle/>
            <a:p>
              <a:r>
                <a:rPr lang="en-US" sz="1000" b="1" dirty="0">
                  <a:solidFill>
                    <a:srgbClr val="000000"/>
                  </a:solidFill>
                </a:rPr>
                <a:t>Update</a:t>
              </a:r>
            </a:p>
          </p:txBody>
        </p:sp>
        <p:sp>
          <p:nvSpPr>
            <p:cNvPr id="41" name="Text Box 115"/>
            <p:cNvSpPr txBox="1">
              <a:spLocks noChangeArrowheads="1"/>
            </p:cNvSpPr>
            <p:nvPr/>
          </p:nvSpPr>
          <p:spPr bwMode="auto">
            <a:xfrm>
              <a:off x="3648" y="2928"/>
              <a:ext cx="562" cy="155"/>
            </a:xfrm>
            <a:prstGeom prst="rect">
              <a:avLst/>
            </a:prstGeom>
            <a:noFill/>
            <a:ln w="9525">
              <a:noFill/>
              <a:miter lim="800000"/>
              <a:headEnd/>
              <a:tailEnd/>
            </a:ln>
          </p:spPr>
          <p:txBody>
            <a:bodyPr wrap="none">
              <a:spAutoFit/>
            </a:bodyPr>
            <a:lstStyle/>
            <a:p>
              <a:r>
                <a:rPr lang="en-US" sz="1000" b="1" dirty="0">
                  <a:solidFill>
                    <a:srgbClr val="000000"/>
                  </a:solidFill>
                </a:rPr>
                <a:t>Define</a:t>
              </a:r>
            </a:p>
          </p:txBody>
        </p:sp>
      </p:grpSp>
      <p:grpSp>
        <p:nvGrpSpPr>
          <p:cNvPr id="47" name="Group 105"/>
          <p:cNvGrpSpPr>
            <a:grpSpLocks/>
          </p:cNvGrpSpPr>
          <p:nvPr/>
        </p:nvGrpSpPr>
        <p:grpSpPr bwMode="auto">
          <a:xfrm>
            <a:off x="381000" y="4191000"/>
            <a:ext cx="6279474" cy="2286000"/>
            <a:chOff x="144" y="2256"/>
            <a:chExt cx="5916" cy="1584"/>
          </a:xfrm>
        </p:grpSpPr>
        <p:sp>
          <p:nvSpPr>
            <p:cNvPr id="88" name="Rectangle 10"/>
            <p:cNvSpPr>
              <a:spLocks noChangeArrowheads="1"/>
            </p:cNvSpPr>
            <p:nvPr/>
          </p:nvSpPr>
          <p:spPr bwMode="auto">
            <a:xfrm>
              <a:off x="1824" y="2256"/>
              <a:ext cx="4032" cy="1584"/>
            </a:xfrm>
            <a:prstGeom prst="rect">
              <a:avLst/>
            </a:prstGeom>
            <a:noFill/>
            <a:ln w="25400">
              <a:solidFill>
                <a:schemeClr val="tx1"/>
              </a:solidFill>
              <a:miter lim="800000"/>
              <a:headEnd/>
              <a:tailEnd/>
            </a:ln>
          </p:spPr>
          <p:txBody>
            <a:bodyPr wrap="none" anchor="ctr"/>
            <a:lstStyle/>
            <a:p>
              <a:endParaRPr lang="en-US" dirty="0"/>
            </a:p>
          </p:txBody>
        </p:sp>
        <p:sp>
          <p:nvSpPr>
            <p:cNvPr id="89" name="Text Box 52"/>
            <p:cNvSpPr txBox="1">
              <a:spLocks noChangeArrowheads="1"/>
            </p:cNvSpPr>
            <p:nvPr/>
          </p:nvSpPr>
          <p:spPr bwMode="auto">
            <a:xfrm>
              <a:off x="4632" y="2301"/>
              <a:ext cx="1056" cy="238"/>
            </a:xfrm>
            <a:prstGeom prst="rect">
              <a:avLst/>
            </a:prstGeom>
            <a:noFill/>
            <a:ln w="9525">
              <a:noFill/>
              <a:miter lim="800000"/>
              <a:headEnd/>
              <a:tailEnd/>
            </a:ln>
          </p:spPr>
          <p:txBody>
            <a:bodyPr>
              <a:spAutoFit/>
            </a:bodyPr>
            <a:lstStyle/>
            <a:p>
              <a:r>
                <a:rPr lang="en-US" sz="1000" b="1" i="1" dirty="0">
                  <a:solidFill>
                    <a:schemeClr val="tx2"/>
                  </a:solidFill>
                </a:rPr>
                <a:t>New Data Entity</a:t>
              </a:r>
            </a:p>
          </p:txBody>
        </p:sp>
        <p:sp>
          <p:nvSpPr>
            <p:cNvPr id="90" name="Rectangle 8"/>
            <p:cNvSpPr>
              <a:spLocks noChangeArrowheads="1"/>
            </p:cNvSpPr>
            <p:nvPr/>
          </p:nvSpPr>
          <p:spPr bwMode="auto">
            <a:xfrm>
              <a:off x="3552" y="2544"/>
              <a:ext cx="2214" cy="1200"/>
            </a:xfrm>
            <a:prstGeom prst="rect">
              <a:avLst/>
            </a:prstGeom>
            <a:noFill/>
            <a:ln w="9525">
              <a:solidFill>
                <a:schemeClr val="tx1"/>
              </a:solidFill>
              <a:miter lim="800000"/>
              <a:headEnd/>
              <a:tailEnd/>
            </a:ln>
          </p:spPr>
          <p:txBody>
            <a:bodyPr wrap="none" anchor="ctr"/>
            <a:lstStyle/>
            <a:p>
              <a:endParaRPr lang="en-US" dirty="0"/>
            </a:p>
          </p:txBody>
        </p:sp>
        <p:sp>
          <p:nvSpPr>
            <p:cNvPr id="91" name="Text Box 9"/>
            <p:cNvSpPr txBox="1">
              <a:spLocks noChangeArrowheads="1"/>
            </p:cNvSpPr>
            <p:nvPr/>
          </p:nvSpPr>
          <p:spPr bwMode="auto">
            <a:xfrm>
              <a:off x="3552" y="2496"/>
              <a:ext cx="2508" cy="174"/>
            </a:xfrm>
            <a:prstGeom prst="rect">
              <a:avLst/>
            </a:prstGeom>
            <a:noFill/>
            <a:ln w="9525">
              <a:noFill/>
              <a:miter lim="800000"/>
              <a:headEnd/>
              <a:tailEnd/>
            </a:ln>
          </p:spPr>
          <p:txBody>
            <a:bodyPr wrap="square">
              <a:spAutoFit/>
            </a:bodyPr>
            <a:lstStyle/>
            <a:p>
              <a:r>
                <a:rPr lang="en-US" sz="1100" b="1" dirty="0">
                  <a:solidFill>
                    <a:srgbClr val="000000"/>
                  </a:solidFill>
                </a:rPr>
                <a:t>Ontology</a:t>
              </a:r>
              <a:r>
                <a:rPr lang="en-US" sz="1200" b="1" dirty="0">
                  <a:solidFill>
                    <a:srgbClr val="000000"/>
                  </a:solidFill>
                </a:rPr>
                <a:t> / </a:t>
              </a:r>
              <a:r>
                <a:rPr lang="en-US" sz="1100" b="1" dirty="0">
                  <a:solidFill>
                    <a:srgbClr val="000000"/>
                  </a:solidFill>
                </a:rPr>
                <a:t>Semantic Schema</a:t>
              </a:r>
            </a:p>
          </p:txBody>
        </p:sp>
        <p:sp>
          <p:nvSpPr>
            <p:cNvPr id="92" name="Rectangle 12"/>
            <p:cNvSpPr>
              <a:spLocks noChangeArrowheads="1"/>
            </p:cNvSpPr>
            <p:nvPr/>
          </p:nvSpPr>
          <p:spPr bwMode="auto">
            <a:xfrm>
              <a:off x="4848" y="3216"/>
              <a:ext cx="251" cy="192"/>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93" name="Rectangle 13"/>
            <p:cNvSpPr>
              <a:spLocks noChangeArrowheads="1"/>
            </p:cNvSpPr>
            <p:nvPr/>
          </p:nvSpPr>
          <p:spPr bwMode="auto">
            <a:xfrm>
              <a:off x="5299" y="3216"/>
              <a:ext cx="251" cy="192"/>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94" name="Rectangle 14"/>
            <p:cNvSpPr>
              <a:spLocks noChangeArrowheads="1"/>
            </p:cNvSpPr>
            <p:nvPr/>
          </p:nvSpPr>
          <p:spPr bwMode="auto">
            <a:xfrm>
              <a:off x="4848" y="2832"/>
              <a:ext cx="251" cy="192"/>
            </a:xfrm>
            <a:prstGeom prst="rect">
              <a:avLst/>
            </a:prstGeom>
            <a:solidFill>
              <a:schemeClr val="accent1"/>
            </a:solidFill>
            <a:ln w="9525">
              <a:solidFill>
                <a:schemeClr val="tx1"/>
              </a:solidFill>
              <a:miter lim="800000"/>
              <a:headEnd/>
              <a:tailEnd/>
            </a:ln>
          </p:spPr>
          <p:txBody>
            <a:bodyPr wrap="none" anchor="ctr"/>
            <a:lstStyle/>
            <a:p>
              <a:endParaRPr lang="en-US" dirty="0"/>
            </a:p>
          </p:txBody>
        </p:sp>
        <p:cxnSp>
          <p:nvCxnSpPr>
            <p:cNvPr id="95" name="AutoShape 16"/>
            <p:cNvCxnSpPr>
              <a:cxnSpLocks noChangeShapeType="1"/>
              <a:stCxn id="94" idx="2"/>
              <a:endCxn id="92" idx="0"/>
            </p:cNvCxnSpPr>
            <p:nvPr/>
          </p:nvCxnSpPr>
          <p:spPr bwMode="auto">
            <a:xfrm>
              <a:off x="4974" y="3024"/>
              <a:ext cx="0" cy="192"/>
            </a:xfrm>
            <a:prstGeom prst="straightConnector1">
              <a:avLst/>
            </a:prstGeom>
            <a:noFill/>
            <a:ln w="9525">
              <a:solidFill>
                <a:schemeClr val="tx1"/>
              </a:solidFill>
              <a:round/>
              <a:headEnd type="triangle" w="med" len="med"/>
              <a:tailEnd/>
            </a:ln>
          </p:spPr>
        </p:cxnSp>
        <p:cxnSp>
          <p:nvCxnSpPr>
            <p:cNvPr id="96" name="AutoShape 17"/>
            <p:cNvCxnSpPr>
              <a:cxnSpLocks noChangeShapeType="1"/>
            </p:cNvCxnSpPr>
            <p:nvPr/>
          </p:nvCxnSpPr>
          <p:spPr bwMode="auto">
            <a:xfrm>
              <a:off x="5088" y="2928"/>
              <a:ext cx="326" cy="288"/>
            </a:xfrm>
            <a:prstGeom prst="straightConnector1">
              <a:avLst/>
            </a:prstGeom>
            <a:noFill/>
            <a:ln w="9525">
              <a:solidFill>
                <a:schemeClr val="tx1"/>
              </a:solidFill>
              <a:round/>
              <a:headEnd type="triangle" w="med" len="med"/>
              <a:tailEnd/>
            </a:ln>
          </p:spPr>
        </p:cxnSp>
        <p:cxnSp>
          <p:nvCxnSpPr>
            <p:cNvPr id="97" name="AutoShape 18"/>
            <p:cNvCxnSpPr>
              <a:cxnSpLocks noChangeShapeType="1"/>
              <a:stCxn id="94" idx="3"/>
              <a:endCxn id="98" idx="1"/>
            </p:cNvCxnSpPr>
            <p:nvPr/>
          </p:nvCxnSpPr>
          <p:spPr bwMode="auto">
            <a:xfrm>
              <a:off x="5099" y="2928"/>
              <a:ext cx="200" cy="0"/>
            </a:xfrm>
            <a:prstGeom prst="straightConnector1">
              <a:avLst/>
            </a:prstGeom>
            <a:noFill/>
            <a:ln w="9525">
              <a:solidFill>
                <a:schemeClr val="tx1"/>
              </a:solidFill>
              <a:round/>
              <a:headEnd type="triangle" w="med" len="med"/>
              <a:tailEnd/>
            </a:ln>
          </p:spPr>
        </p:cxnSp>
        <p:sp>
          <p:nvSpPr>
            <p:cNvPr id="98" name="Rectangle 15"/>
            <p:cNvSpPr>
              <a:spLocks noChangeArrowheads="1"/>
            </p:cNvSpPr>
            <p:nvPr/>
          </p:nvSpPr>
          <p:spPr bwMode="auto">
            <a:xfrm>
              <a:off x="5299" y="2832"/>
              <a:ext cx="251" cy="192"/>
            </a:xfrm>
            <a:prstGeom prst="rect">
              <a:avLst/>
            </a:prstGeom>
            <a:solidFill>
              <a:srgbClr val="FF9900"/>
            </a:solidFill>
            <a:ln w="9525">
              <a:solidFill>
                <a:schemeClr val="tx1"/>
              </a:solidFill>
              <a:miter lim="800000"/>
              <a:headEnd/>
              <a:tailEnd/>
            </a:ln>
          </p:spPr>
          <p:txBody>
            <a:bodyPr wrap="none" anchor="ctr"/>
            <a:lstStyle/>
            <a:p>
              <a:endParaRPr lang="en-US" dirty="0"/>
            </a:p>
          </p:txBody>
        </p:sp>
        <p:cxnSp>
          <p:nvCxnSpPr>
            <p:cNvPr id="99" name="AutoShape 55"/>
            <p:cNvCxnSpPr>
              <a:cxnSpLocks noChangeShapeType="1"/>
              <a:endCxn id="98" idx="0"/>
            </p:cNvCxnSpPr>
            <p:nvPr/>
          </p:nvCxnSpPr>
          <p:spPr bwMode="auto">
            <a:xfrm rot="16200000" flipH="1">
              <a:off x="5171" y="2578"/>
              <a:ext cx="395" cy="112"/>
            </a:xfrm>
            <a:prstGeom prst="straightConnector1">
              <a:avLst/>
            </a:prstGeom>
            <a:noFill/>
            <a:ln w="9525">
              <a:solidFill>
                <a:schemeClr val="tx1"/>
              </a:solidFill>
              <a:round/>
              <a:headEnd/>
              <a:tailEnd type="triangle" w="med" len="med"/>
            </a:ln>
          </p:spPr>
        </p:cxnSp>
        <p:sp>
          <p:nvSpPr>
            <p:cNvPr id="100" name="Text Box 6"/>
            <p:cNvSpPr txBox="1">
              <a:spLocks noChangeArrowheads="1"/>
            </p:cNvSpPr>
            <p:nvPr/>
          </p:nvSpPr>
          <p:spPr bwMode="auto">
            <a:xfrm>
              <a:off x="1872" y="2544"/>
              <a:ext cx="1536" cy="165"/>
            </a:xfrm>
            <a:prstGeom prst="rect">
              <a:avLst/>
            </a:prstGeom>
            <a:noFill/>
            <a:ln w="9525">
              <a:noFill/>
              <a:miter lim="800000"/>
              <a:headEnd/>
              <a:tailEnd/>
            </a:ln>
          </p:spPr>
          <p:txBody>
            <a:bodyPr wrap="square">
              <a:spAutoFit/>
            </a:bodyPr>
            <a:lstStyle/>
            <a:p>
              <a:r>
                <a:rPr lang="en-US" sz="1100" b="1" dirty="0" smtClean="0">
                  <a:solidFill>
                    <a:srgbClr val="000000"/>
                  </a:solidFill>
                </a:rPr>
                <a:t>Physical Database</a:t>
              </a:r>
              <a:endParaRPr lang="en-US" sz="1100" b="1" dirty="0">
                <a:solidFill>
                  <a:srgbClr val="000000"/>
                </a:solidFill>
              </a:endParaRPr>
            </a:p>
          </p:txBody>
        </p:sp>
        <p:sp>
          <p:nvSpPr>
            <p:cNvPr id="101" name="Rectangle 5"/>
            <p:cNvSpPr>
              <a:spLocks noChangeArrowheads="1"/>
            </p:cNvSpPr>
            <p:nvPr/>
          </p:nvSpPr>
          <p:spPr bwMode="auto">
            <a:xfrm>
              <a:off x="1920" y="2544"/>
              <a:ext cx="1152" cy="1200"/>
            </a:xfrm>
            <a:prstGeom prst="rect">
              <a:avLst/>
            </a:prstGeom>
            <a:noFill/>
            <a:ln w="9525">
              <a:solidFill>
                <a:schemeClr val="tx1"/>
              </a:solidFill>
              <a:miter lim="800000"/>
              <a:headEnd/>
              <a:tailEnd/>
            </a:ln>
          </p:spPr>
          <p:txBody>
            <a:bodyPr wrap="none" anchor="ctr"/>
            <a:lstStyle/>
            <a:p>
              <a:endParaRPr lang="en-US" dirty="0"/>
            </a:p>
          </p:txBody>
        </p:sp>
        <p:grpSp>
          <p:nvGrpSpPr>
            <p:cNvPr id="48" name="Group 101"/>
            <p:cNvGrpSpPr>
              <a:grpSpLocks/>
            </p:cNvGrpSpPr>
            <p:nvPr/>
          </p:nvGrpSpPr>
          <p:grpSpPr bwMode="auto">
            <a:xfrm>
              <a:off x="2160" y="2832"/>
              <a:ext cx="672" cy="576"/>
              <a:chOff x="2208" y="2832"/>
              <a:chExt cx="672" cy="576"/>
            </a:xfrm>
          </p:grpSpPr>
          <p:cxnSp>
            <p:nvCxnSpPr>
              <p:cNvPr id="125" name="AutoShape 26"/>
              <p:cNvCxnSpPr>
                <a:cxnSpLocks noChangeShapeType="1"/>
                <a:stCxn id="127" idx="3"/>
              </p:cNvCxnSpPr>
              <p:nvPr/>
            </p:nvCxnSpPr>
            <p:spPr bwMode="auto">
              <a:xfrm>
                <a:off x="2448" y="2928"/>
                <a:ext cx="192" cy="0"/>
              </a:xfrm>
              <a:prstGeom prst="straightConnector1">
                <a:avLst/>
              </a:prstGeom>
              <a:noFill/>
              <a:ln w="9525">
                <a:solidFill>
                  <a:schemeClr val="tx1"/>
                </a:solidFill>
                <a:round/>
                <a:headEnd/>
                <a:tailEnd/>
              </a:ln>
            </p:spPr>
          </p:cxnSp>
          <p:sp>
            <p:nvSpPr>
              <p:cNvPr id="126" name="Rectangle 21"/>
              <p:cNvSpPr>
                <a:spLocks noChangeArrowheads="1"/>
              </p:cNvSpPr>
              <p:nvPr/>
            </p:nvSpPr>
            <p:spPr bwMode="auto">
              <a:xfrm>
                <a:off x="2640" y="2832"/>
                <a:ext cx="240" cy="192"/>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127" name="Rectangle 22"/>
              <p:cNvSpPr>
                <a:spLocks noChangeArrowheads="1"/>
              </p:cNvSpPr>
              <p:nvPr/>
            </p:nvSpPr>
            <p:spPr bwMode="auto">
              <a:xfrm>
                <a:off x="2208" y="2832"/>
                <a:ext cx="240" cy="192"/>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128" name="Rectangle 45"/>
              <p:cNvSpPr>
                <a:spLocks noChangeArrowheads="1"/>
              </p:cNvSpPr>
              <p:nvPr/>
            </p:nvSpPr>
            <p:spPr bwMode="auto">
              <a:xfrm>
                <a:off x="2400" y="2832"/>
                <a:ext cx="240" cy="192"/>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129" name="Rectangle 46"/>
              <p:cNvSpPr>
                <a:spLocks noChangeArrowheads="1"/>
              </p:cNvSpPr>
              <p:nvPr/>
            </p:nvSpPr>
            <p:spPr bwMode="auto">
              <a:xfrm>
                <a:off x="2640" y="3024"/>
                <a:ext cx="240" cy="192"/>
              </a:xfrm>
              <a:prstGeom prst="rect">
                <a:avLst/>
              </a:prstGeom>
              <a:solidFill>
                <a:srgbClr val="FF9900"/>
              </a:solidFill>
              <a:ln w="9525">
                <a:solidFill>
                  <a:schemeClr val="tx1"/>
                </a:solidFill>
                <a:miter lim="800000"/>
                <a:headEnd/>
                <a:tailEnd/>
              </a:ln>
            </p:spPr>
            <p:txBody>
              <a:bodyPr wrap="none" anchor="ctr"/>
              <a:lstStyle/>
              <a:p>
                <a:endParaRPr lang="en-US" dirty="0"/>
              </a:p>
            </p:txBody>
          </p:sp>
          <p:sp>
            <p:nvSpPr>
              <p:cNvPr id="130" name="Rectangle 47"/>
              <p:cNvSpPr>
                <a:spLocks noChangeArrowheads="1"/>
              </p:cNvSpPr>
              <p:nvPr/>
            </p:nvSpPr>
            <p:spPr bwMode="auto">
              <a:xfrm>
                <a:off x="2208" y="3024"/>
                <a:ext cx="240" cy="192"/>
              </a:xfrm>
              <a:prstGeom prst="rect">
                <a:avLst/>
              </a:prstGeom>
              <a:solidFill>
                <a:srgbClr val="FF9900"/>
              </a:solidFill>
              <a:ln w="9525">
                <a:solidFill>
                  <a:schemeClr val="tx1"/>
                </a:solidFill>
                <a:miter lim="800000"/>
                <a:headEnd/>
                <a:tailEnd/>
              </a:ln>
            </p:spPr>
            <p:txBody>
              <a:bodyPr wrap="none" anchor="ctr"/>
              <a:lstStyle/>
              <a:p>
                <a:endParaRPr lang="en-US" dirty="0"/>
              </a:p>
            </p:txBody>
          </p:sp>
          <p:sp>
            <p:nvSpPr>
              <p:cNvPr id="131" name="Rectangle 48"/>
              <p:cNvSpPr>
                <a:spLocks noChangeArrowheads="1"/>
              </p:cNvSpPr>
              <p:nvPr/>
            </p:nvSpPr>
            <p:spPr bwMode="auto">
              <a:xfrm>
                <a:off x="2400" y="3024"/>
                <a:ext cx="240" cy="192"/>
              </a:xfrm>
              <a:prstGeom prst="rect">
                <a:avLst/>
              </a:prstGeom>
              <a:solidFill>
                <a:srgbClr val="FF9900"/>
              </a:solidFill>
              <a:ln w="9525">
                <a:solidFill>
                  <a:schemeClr val="tx1"/>
                </a:solidFill>
                <a:miter lim="800000"/>
                <a:headEnd/>
                <a:tailEnd/>
              </a:ln>
            </p:spPr>
            <p:txBody>
              <a:bodyPr wrap="none" anchor="ctr"/>
              <a:lstStyle/>
              <a:p>
                <a:endParaRPr lang="en-US" dirty="0"/>
              </a:p>
            </p:txBody>
          </p:sp>
          <p:sp>
            <p:nvSpPr>
              <p:cNvPr id="132" name="Rectangle 49"/>
              <p:cNvSpPr>
                <a:spLocks noChangeArrowheads="1"/>
              </p:cNvSpPr>
              <p:nvPr/>
            </p:nvSpPr>
            <p:spPr bwMode="auto">
              <a:xfrm>
                <a:off x="2640" y="3216"/>
                <a:ext cx="240" cy="192"/>
              </a:xfrm>
              <a:prstGeom prst="rect">
                <a:avLst/>
              </a:prstGeom>
              <a:solidFill>
                <a:srgbClr val="FF99CC"/>
              </a:solidFill>
              <a:ln w="9525">
                <a:solidFill>
                  <a:schemeClr val="tx1"/>
                </a:solidFill>
                <a:miter lim="800000"/>
                <a:headEnd/>
                <a:tailEnd/>
              </a:ln>
            </p:spPr>
            <p:txBody>
              <a:bodyPr wrap="none" anchor="ctr"/>
              <a:lstStyle/>
              <a:p>
                <a:endParaRPr lang="en-US" dirty="0"/>
              </a:p>
            </p:txBody>
          </p:sp>
          <p:sp>
            <p:nvSpPr>
              <p:cNvPr id="133" name="Rectangle 50"/>
              <p:cNvSpPr>
                <a:spLocks noChangeArrowheads="1"/>
              </p:cNvSpPr>
              <p:nvPr/>
            </p:nvSpPr>
            <p:spPr bwMode="auto">
              <a:xfrm>
                <a:off x="2208" y="3216"/>
                <a:ext cx="240" cy="192"/>
              </a:xfrm>
              <a:prstGeom prst="rect">
                <a:avLst/>
              </a:prstGeom>
              <a:solidFill>
                <a:srgbClr val="FF99CC"/>
              </a:solidFill>
              <a:ln w="9525">
                <a:solidFill>
                  <a:schemeClr val="tx1"/>
                </a:solidFill>
                <a:miter lim="800000"/>
                <a:headEnd/>
                <a:tailEnd/>
              </a:ln>
            </p:spPr>
            <p:txBody>
              <a:bodyPr wrap="none" anchor="ctr"/>
              <a:lstStyle/>
              <a:p>
                <a:endParaRPr lang="en-US" dirty="0"/>
              </a:p>
            </p:txBody>
          </p:sp>
          <p:sp>
            <p:nvSpPr>
              <p:cNvPr id="134" name="Rectangle 51"/>
              <p:cNvSpPr>
                <a:spLocks noChangeArrowheads="1"/>
              </p:cNvSpPr>
              <p:nvPr/>
            </p:nvSpPr>
            <p:spPr bwMode="auto">
              <a:xfrm>
                <a:off x="2400" y="3216"/>
                <a:ext cx="240" cy="192"/>
              </a:xfrm>
              <a:prstGeom prst="rect">
                <a:avLst/>
              </a:prstGeom>
              <a:solidFill>
                <a:srgbClr val="FF99CC"/>
              </a:solidFill>
              <a:ln w="9525">
                <a:solidFill>
                  <a:schemeClr val="tx1"/>
                </a:solidFill>
                <a:miter lim="800000"/>
                <a:headEnd/>
                <a:tailEnd/>
              </a:ln>
            </p:spPr>
            <p:txBody>
              <a:bodyPr wrap="none" anchor="ctr"/>
              <a:lstStyle/>
              <a:p>
                <a:endParaRPr lang="en-US" dirty="0"/>
              </a:p>
            </p:txBody>
          </p:sp>
        </p:grpSp>
        <p:sp>
          <p:nvSpPr>
            <p:cNvPr id="103" name="Line 68"/>
            <p:cNvSpPr>
              <a:spLocks noChangeShapeType="1"/>
            </p:cNvSpPr>
            <p:nvPr/>
          </p:nvSpPr>
          <p:spPr bwMode="auto">
            <a:xfrm>
              <a:off x="1200" y="3024"/>
              <a:ext cx="720" cy="0"/>
            </a:xfrm>
            <a:prstGeom prst="line">
              <a:avLst/>
            </a:prstGeom>
            <a:noFill/>
            <a:ln w="76200">
              <a:solidFill>
                <a:schemeClr val="tx1"/>
              </a:solidFill>
              <a:round/>
              <a:headEnd/>
              <a:tailEnd type="triangle" w="med" len="med"/>
            </a:ln>
          </p:spPr>
          <p:txBody>
            <a:bodyPr/>
            <a:lstStyle/>
            <a:p>
              <a:endParaRPr lang="en-US" dirty="0"/>
            </a:p>
          </p:txBody>
        </p:sp>
        <p:sp>
          <p:nvSpPr>
            <p:cNvPr id="104" name="Text Box 29"/>
            <p:cNvSpPr txBox="1">
              <a:spLocks noChangeArrowheads="1"/>
            </p:cNvSpPr>
            <p:nvPr/>
          </p:nvSpPr>
          <p:spPr bwMode="auto">
            <a:xfrm>
              <a:off x="3662" y="3154"/>
              <a:ext cx="1051" cy="384"/>
            </a:xfrm>
            <a:prstGeom prst="rect">
              <a:avLst/>
            </a:prstGeom>
            <a:noFill/>
            <a:ln w="9525">
              <a:noFill/>
              <a:miter lim="800000"/>
              <a:headEnd/>
              <a:tailEnd/>
            </a:ln>
          </p:spPr>
          <p:txBody>
            <a:bodyPr wrap="square">
              <a:spAutoFit/>
            </a:bodyPr>
            <a:lstStyle/>
            <a:p>
              <a:r>
                <a:rPr lang="en-US" sz="1000" b="1" dirty="0">
                  <a:solidFill>
                    <a:schemeClr val="tx2"/>
                  </a:solidFill>
                </a:rPr>
                <a:t>Some Business </a:t>
              </a:r>
            </a:p>
            <a:p>
              <a:r>
                <a:rPr lang="en-US" sz="1000" b="1" dirty="0">
                  <a:solidFill>
                    <a:schemeClr val="tx2"/>
                  </a:solidFill>
                </a:rPr>
                <a:t>Rules </a:t>
              </a:r>
              <a:r>
                <a:rPr lang="en-US" sz="1000" b="1" dirty="0" smtClean="0">
                  <a:solidFill>
                    <a:srgbClr val="000000"/>
                  </a:solidFill>
                </a:rPr>
                <a:t>Added </a:t>
              </a:r>
              <a:r>
                <a:rPr lang="en-US" sz="1000" b="1" dirty="0" smtClean="0">
                  <a:solidFill>
                    <a:schemeClr val="tx2"/>
                  </a:solidFill>
                </a:rPr>
                <a:t>to </a:t>
              </a:r>
              <a:endParaRPr lang="en-US" sz="1000" b="1" dirty="0">
                <a:solidFill>
                  <a:schemeClr val="tx2"/>
                </a:solidFill>
              </a:endParaRPr>
            </a:p>
            <a:p>
              <a:r>
                <a:rPr lang="en-US" sz="1000" b="1" dirty="0">
                  <a:solidFill>
                    <a:schemeClr val="tx2"/>
                  </a:solidFill>
                </a:rPr>
                <a:t>Ontology</a:t>
              </a:r>
            </a:p>
          </p:txBody>
        </p:sp>
        <p:sp>
          <p:nvSpPr>
            <p:cNvPr id="105" name="Rectangle 30"/>
            <p:cNvSpPr>
              <a:spLocks noChangeArrowheads="1"/>
            </p:cNvSpPr>
            <p:nvPr/>
          </p:nvSpPr>
          <p:spPr bwMode="auto">
            <a:xfrm>
              <a:off x="3744" y="2832"/>
              <a:ext cx="768" cy="144"/>
            </a:xfrm>
            <a:prstGeom prst="rect">
              <a:avLst/>
            </a:prstGeom>
            <a:solidFill>
              <a:srgbClr val="339966"/>
            </a:solidFill>
            <a:ln w="9525">
              <a:solidFill>
                <a:schemeClr val="tx1"/>
              </a:solidFill>
              <a:miter lim="800000"/>
              <a:headEnd/>
              <a:tailEnd/>
            </a:ln>
          </p:spPr>
          <p:txBody>
            <a:bodyPr wrap="none" anchor="ctr"/>
            <a:lstStyle/>
            <a:p>
              <a:endParaRPr lang="en-US" dirty="0"/>
            </a:p>
          </p:txBody>
        </p:sp>
        <p:sp>
          <p:nvSpPr>
            <p:cNvPr id="106" name="Rectangle 31"/>
            <p:cNvSpPr>
              <a:spLocks noChangeArrowheads="1"/>
            </p:cNvSpPr>
            <p:nvPr/>
          </p:nvSpPr>
          <p:spPr bwMode="auto">
            <a:xfrm>
              <a:off x="3744" y="3024"/>
              <a:ext cx="768" cy="144"/>
            </a:xfrm>
            <a:prstGeom prst="rect">
              <a:avLst/>
            </a:prstGeom>
            <a:solidFill>
              <a:srgbClr val="800080"/>
            </a:solidFill>
            <a:ln w="9525">
              <a:solidFill>
                <a:schemeClr val="tx1"/>
              </a:solidFill>
              <a:miter lim="800000"/>
              <a:headEnd/>
              <a:tailEnd/>
            </a:ln>
          </p:spPr>
          <p:txBody>
            <a:bodyPr wrap="none" anchor="ctr"/>
            <a:lstStyle/>
            <a:p>
              <a:endParaRPr lang="en-US" dirty="0"/>
            </a:p>
          </p:txBody>
        </p:sp>
        <p:sp>
          <p:nvSpPr>
            <p:cNvPr id="107" name="Rectangle 71"/>
            <p:cNvSpPr>
              <a:spLocks noChangeArrowheads="1"/>
            </p:cNvSpPr>
            <p:nvPr/>
          </p:nvSpPr>
          <p:spPr bwMode="auto">
            <a:xfrm>
              <a:off x="3648" y="2736"/>
              <a:ext cx="960" cy="946"/>
            </a:xfrm>
            <a:prstGeom prst="rect">
              <a:avLst/>
            </a:prstGeom>
            <a:noFill/>
            <a:ln w="9525">
              <a:solidFill>
                <a:schemeClr val="tx1"/>
              </a:solidFill>
              <a:miter lim="800000"/>
              <a:headEnd/>
              <a:tailEnd/>
            </a:ln>
          </p:spPr>
          <p:txBody>
            <a:bodyPr wrap="none" anchor="ctr"/>
            <a:lstStyle/>
            <a:p>
              <a:endParaRPr lang="en-US" dirty="0"/>
            </a:p>
          </p:txBody>
        </p:sp>
        <p:sp>
          <p:nvSpPr>
            <p:cNvPr id="108" name="Rectangle 75"/>
            <p:cNvSpPr>
              <a:spLocks noChangeArrowheads="1"/>
            </p:cNvSpPr>
            <p:nvPr/>
          </p:nvSpPr>
          <p:spPr bwMode="auto">
            <a:xfrm>
              <a:off x="144" y="2256"/>
              <a:ext cx="1200" cy="1584"/>
            </a:xfrm>
            <a:prstGeom prst="rect">
              <a:avLst/>
            </a:prstGeom>
            <a:noFill/>
            <a:ln w="25400">
              <a:solidFill>
                <a:schemeClr val="tx1"/>
              </a:solidFill>
              <a:miter lim="800000"/>
              <a:headEnd/>
              <a:tailEnd/>
            </a:ln>
          </p:spPr>
          <p:txBody>
            <a:bodyPr wrap="none" anchor="ctr"/>
            <a:lstStyle/>
            <a:p>
              <a:endParaRPr lang="en-US" dirty="0"/>
            </a:p>
          </p:txBody>
        </p:sp>
        <p:sp>
          <p:nvSpPr>
            <p:cNvPr id="109" name="Line 78"/>
            <p:cNvSpPr>
              <a:spLocks noChangeShapeType="1"/>
            </p:cNvSpPr>
            <p:nvPr/>
          </p:nvSpPr>
          <p:spPr bwMode="auto">
            <a:xfrm flipV="1">
              <a:off x="3072" y="3024"/>
              <a:ext cx="480" cy="0"/>
            </a:xfrm>
            <a:prstGeom prst="line">
              <a:avLst/>
            </a:prstGeom>
            <a:noFill/>
            <a:ln w="76200">
              <a:solidFill>
                <a:schemeClr val="tx1"/>
              </a:solidFill>
              <a:round/>
              <a:headEnd type="triangle" w="med" len="med"/>
              <a:tailEnd/>
            </a:ln>
          </p:spPr>
          <p:txBody>
            <a:bodyPr/>
            <a:lstStyle/>
            <a:p>
              <a:endParaRPr lang="en-US" dirty="0"/>
            </a:p>
          </p:txBody>
        </p:sp>
        <p:cxnSp>
          <p:nvCxnSpPr>
            <p:cNvPr id="110" name="AutoShape 79"/>
            <p:cNvCxnSpPr>
              <a:cxnSpLocks noChangeShapeType="1"/>
              <a:stCxn id="107" idx="3"/>
              <a:endCxn id="94" idx="1"/>
            </p:cNvCxnSpPr>
            <p:nvPr/>
          </p:nvCxnSpPr>
          <p:spPr bwMode="auto">
            <a:xfrm flipV="1">
              <a:off x="4608" y="2928"/>
              <a:ext cx="240" cy="281"/>
            </a:xfrm>
            <a:prstGeom prst="straightConnector1">
              <a:avLst/>
            </a:prstGeom>
            <a:noFill/>
            <a:ln w="9525">
              <a:solidFill>
                <a:schemeClr val="tx1"/>
              </a:solidFill>
              <a:round/>
              <a:headEnd/>
              <a:tailEnd type="triangle" w="med" len="med"/>
            </a:ln>
          </p:spPr>
        </p:cxnSp>
        <p:sp>
          <p:nvSpPr>
            <p:cNvPr id="111" name="Rectangle 84"/>
            <p:cNvSpPr>
              <a:spLocks noChangeArrowheads="1"/>
            </p:cNvSpPr>
            <p:nvPr/>
          </p:nvSpPr>
          <p:spPr bwMode="auto">
            <a:xfrm>
              <a:off x="240" y="2640"/>
              <a:ext cx="960" cy="1056"/>
            </a:xfrm>
            <a:prstGeom prst="rect">
              <a:avLst/>
            </a:prstGeom>
            <a:noFill/>
            <a:ln w="9525">
              <a:solidFill>
                <a:schemeClr val="tx1"/>
              </a:solidFill>
              <a:miter lim="800000"/>
              <a:headEnd/>
              <a:tailEnd/>
            </a:ln>
          </p:spPr>
          <p:txBody>
            <a:bodyPr wrap="none" anchor="ctr"/>
            <a:lstStyle/>
            <a:p>
              <a:endParaRPr lang="en-US" dirty="0"/>
            </a:p>
          </p:txBody>
        </p:sp>
        <p:sp>
          <p:nvSpPr>
            <p:cNvPr id="112" name="Text Box 77"/>
            <p:cNvSpPr txBox="1">
              <a:spLocks noChangeArrowheads="1"/>
            </p:cNvSpPr>
            <p:nvPr/>
          </p:nvSpPr>
          <p:spPr bwMode="auto">
            <a:xfrm>
              <a:off x="144" y="2688"/>
              <a:ext cx="1152" cy="256"/>
            </a:xfrm>
            <a:prstGeom prst="rect">
              <a:avLst/>
            </a:prstGeom>
            <a:noFill/>
            <a:ln w="9525">
              <a:noFill/>
              <a:miter lim="800000"/>
              <a:headEnd/>
              <a:tailEnd/>
            </a:ln>
          </p:spPr>
          <p:txBody>
            <a:bodyPr>
              <a:spAutoFit/>
            </a:bodyPr>
            <a:lstStyle/>
            <a:p>
              <a:pPr algn="ctr"/>
              <a:r>
                <a:rPr lang="en-US" sz="1100" b="1" dirty="0">
                  <a:solidFill>
                    <a:srgbClr val="000000"/>
                  </a:solidFill>
                </a:rPr>
                <a:t>Application Software</a:t>
              </a:r>
            </a:p>
          </p:txBody>
        </p:sp>
        <p:sp>
          <p:nvSpPr>
            <p:cNvPr id="113" name="Rectangle 83"/>
            <p:cNvSpPr>
              <a:spLocks noChangeArrowheads="1"/>
            </p:cNvSpPr>
            <p:nvPr/>
          </p:nvSpPr>
          <p:spPr bwMode="auto">
            <a:xfrm>
              <a:off x="336" y="3024"/>
              <a:ext cx="768" cy="144"/>
            </a:xfrm>
            <a:prstGeom prst="rect">
              <a:avLst/>
            </a:prstGeom>
            <a:solidFill>
              <a:srgbClr val="000080"/>
            </a:solidFill>
            <a:ln w="9525">
              <a:solidFill>
                <a:schemeClr val="tx1"/>
              </a:solidFill>
              <a:miter lim="800000"/>
              <a:headEnd/>
              <a:tailEnd/>
            </a:ln>
          </p:spPr>
          <p:txBody>
            <a:bodyPr wrap="none" anchor="ctr"/>
            <a:lstStyle/>
            <a:p>
              <a:endParaRPr lang="en-US" dirty="0"/>
            </a:p>
          </p:txBody>
        </p:sp>
        <p:sp>
          <p:nvSpPr>
            <p:cNvPr id="114" name="Rectangle 86"/>
            <p:cNvSpPr>
              <a:spLocks noChangeArrowheads="1"/>
            </p:cNvSpPr>
            <p:nvPr/>
          </p:nvSpPr>
          <p:spPr bwMode="auto">
            <a:xfrm>
              <a:off x="336" y="3216"/>
              <a:ext cx="768" cy="144"/>
            </a:xfrm>
            <a:prstGeom prst="rect">
              <a:avLst/>
            </a:prstGeom>
            <a:solidFill>
              <a:srgbClr val="FF00FF"/>
            </a:solidFill>
            <a:ln w="9525">
              <a:solidFill>
                <a:schemeClr val="tx1"/>
              </a:solidFill>
              <a:miter lim="800000"/>
              <a:headEnd/>
              <a:tailEnd/>
            </a:ln>
          </p:spPr>
          <p:txBody>
            <a:bodyPr wrap="none" anchor="ctr"/>
            <a:lstStyle/>
            <a:p>
              <a:endParaRPr lang="en-US" dirty="0"/>
            </a:p>
          </p:txBody>
        </p:sp>
        <p:sp>
          <p:nvSpPr>
            <p:cNvPr id="115" name="Text Box 87"/>
            <p:cNvSpPr txBox="1">
              <a:spLocks noChangeArrowheads="1"/>
            </p:cNvSpPr>
            <p:nvPr/>
          </p:nvSpPr>
          <p:spPr bwMode="auto">
            <a:xfrm>
              <a:off x="2154" y="3048"/>
              <a:ext cx="933" cy="171"/>
            </a:xfrm>
            <a:prstGeom prst="rect">
              <a:avLst/>
            </a:prstGeom>
            <a:noFill/>
            <a:ln w="9525">
              <a:noFill/>
              <a:miter lim="800000"/>
              <a:headEnd/>
              <a:tailEnd/>
            </a:ln>
          </p:spPr>
          <p:txBody>
            <a:bodyPr wrap="square">
              <a:spAutoFit/>
            </a:bodyPr>
            <a:lstStyle/>
            <a:p>
              <a:r>
                <a:rPr lang="en-US" sz="1000" b="1" dirty="0" smtClean="0">
                  <a:solidFill>
                    <a:schemeClr val="tx2"/>
                  </a:solidFill>
                </a:rPr>
                <a:t>Inferred </a:t>
              </a:r>
              <a:endParaRPr lang="en-US" sz="1000" b="1" dirty="0">
                <a:solidFill>
                  <a:schemeClr val="tx2"/>
                </a:solidFill>
              </a:endParaRPr>
            </a:p>
          </p:txBody>
        </p:sp>
        <p:sp>
          <p:nvSpPr>
            <p:cNvPr id="117" name="Text Box 89"/>
            <p:cNvSpPr txBox="1">
              <a:spLocks noChangeArrowheads="1"/>
            </p:cNvSpPr>
            <p:nvPr/>
          </p:nvSpPr>
          <p:spPr bwMode="auto">
            <a:xfrm>
              <a:off x="144" y="2256"/>
              <a:ext cx="1296" cy="329"/>
            </a:xfrm>
            <a:prstGeom prst="rect">
              <a:avLst/>
            </a:prstGeom>
            <a:noFill/>
            <a:ln w="9525">
              <a:noFill/>
              <a:miter lim="800000"/>
              <a:headEnd/>
              <a:tailEnd/>
            </a:ln>
          </p:spPr>
          <p:txBody>
            <a:bodyPr>
              <a:spAutoFit/>
            </a:bodyPr>
            <a:lstStyle/>
            <a:p>
              <a:r>
                <a:rPr lang="en-US" sz="1000" b="1" i="1" dirty="0">
                  <a:solidFill>
                    <a:schemeClr val="tx2"/>
                  </a:solidFill>
                </a:rPr>
                <a:t>Some Business Rules </a:t>
              </a:r>
              <a:r>
                <a:rPr lang="en-US" sz="1000" b="1" i="1" dirty="0" smtClean="0">
                  <a:solidFill>
                    <a:srgbClr val="000000"/>
                  </a:solidFill>
                </a:rPr>
                <a:t>Migrated </a:t>
              </a:r>
              <a:endParaRPr lang="en-US" sz="1000" b="1" i="1" dirty="0" smtClean="0">
                <a:solidFill>
                  <a:schemeClr val="tx2"/>
                </a:solidFill>
              </a:endParaRPr>
            </a:p>
            <a:p>
              <a:r>
                <a:rPr lang="en-US" sz="1000" b="1" i="1" dirty="0" smtClean="0">
                  <a:solidFill>
                    <a:schemeClr val="tx2"/>
                  </a:solidFill>
                </a:rPr>
                <a:t>to Ontology</a:t>
              </a:r>
              <a:endParaRPr lang="en-US" sz="1200" b="1" i="1" dirty="0">
                <a:solidFill>
                  <a:schemeClr val="tx2"/>
                </a:solidFill>
              </a:endParaRPr>
            </a:p>
          </p:txBody>
        </p:sp>
        <p:sp>
          <p:nvSpPr>
            <p:cNvPr id="118" name="Line 93"/>
            <p:cNvSpPr>
              <a:spLocks noChangeShapeType="1"/>
            </p:cNvSpPr>
            <p:nvPr/>
          </p:nvSpPr>
          <p:spPr bwMode="auto">
            <a:xfrm flipH="1">
              <a:off x="2832" y="2400"/>
              <a:ext cx="624" cy="720"/>
            </a:xfrm>
            <a:prstGeom prst="line">
              <a:avLst/>
            </a:prstGeom>
            <a:noFill/>
            <a:ln w="9525">
              <a:solidFill>
                <a:schemeClr val="tx1"/>
              </a:solidFill>
              <a:round/>
              <a:headEnd/>
              <a:tailEnd type="triangle" w="med" len="med"/>
            </a:ln>
          </p:spPr>
          <p:txBody>
            <a:bodyPr/>
            <a:lstStyle/>
            <a:p>
              <a:endParaRPr lang="en-US" dirty="0"/>
            </a:p>
          </p:txBody>
        </p:sp>
        <p:sp>
          <p:nvSpPr>
            <p:cNvPr id="119" name="Text Box 94"/>
            <p:cNvSpPr txBox="1">
              <a:spLocks noChangeArrowheads="1"/>
            </p:cNvSpPr>
            <p:nvPr/>
          </p:nvSpPr>
          <p:spPr bwMode="auto">
            <a:xfrm>
              <a:off x="1824" y="2256"/>
              <a:ext cx="2196" cy="252"/>
            </a:xfrm>
            <a:prstGeom prst="rect">
              <a:avLst/>
            </a:prstGeom>
            <a:noFill/>
            <a:ln w="9525">
              <a:noFill/>
              <a:miter lim="800000"/>
              <a:headEnd/>
              <a:tailEnd/>
            </a:ln>
          </p:spPr>
          <p:txBody>
            <a:bodyPr wrap="square">
              <a:spAutoFit/>
            </a:bodyPr>
            <a:lstStyle/>
            <a:p>
              <a:r>
                <a:rPr lang="en-US" sz="1000" b="1" i="1" dirty="0">
                  <a:solidFill>
                    <a:schemeClr val="tx2"/>
                  </a:solidFill>
                </a:rPr>
                <a:t>Physical Format Unchanged after New Data Entity Added</a:t>
              </a:r>
            </a:p>
          </p:txBody>
        </p:sp>
        <p:cxnSp>
          <p:nvCxnSpPr>
            <p:cNvPr id="120" name="AutoShape 96"/>
            <p:cNvCxnSpPr>
              <a:cxnSpLocks noChangeShapeType="1"/>
              <a:stCxn id="92" idx="3"/>
              <a:endCxn id="93" idx="1"/>
            </p:cNvCxnSpPr>
            <p:nvPr/>
          </p:nvCxnSpPr>
          <p:spPr bwMode="auto">
            <a:xfrm>
              <a:off x="5099" y="3312"/>
              <a:ext cx="200" cy="0"/>
            </a:xfrm>
            <a:prstGeom prst="straightConnector1">
              <a:avLst/>
            </a:prstGeom>
            <a:noFill/>
            <a:ln w="9525">
              <a:solidFill>
                <a:schemeClr val="tx1"/>
              </a:solidFill>
              <a:round/>
              <a:headEnd type="triangle" w="med" len="med"/>
              <a:tailEnd/>
            </a:ln>
          </p:spPr>
        </p:cxnSp>
        <p:sp>
          <p:nvSpPr>
            <p:cNvPr id="121" name="Text Box 99"/>
            <p:cNvSpPr txBox="1">
              <a:spLocks noChangeArrowheads="1"/>
            </p:cNvSpPr>
            <p:nvPr/>
          </p:nvSpPr>
          <p:spPr bwMode="auto">
            <a:xfrm>
              <a:off x="1300" y="2832"/>
              <a:ext cx="598" cy="155"/>
            </a:xfrm>
            <a:prstGeom prst="rect">
              <a:avLst/>
            </a:prstGeom>
            <a:noFill/>
            <a:ln w="9525">
              <a:noFill/>
              <a:miter lim="800000"/>
              <a:headEnd/>
              <a:tailEnd/>
            </a:ln>
          </p:spPr>
          <p:txBody>
            <a:bodyPr wrap="none">
              <a:spAutoFit/>
            </a:bodyPr>
            <a:lstStyle/>
            <a:p>
              <a:r>
                <a:rPr lang="en-US" sz="1000" b="1" dirty="0">
                  <a:solidFill>
                    <a:srgbClr val="000000"/>
                  </a:solidFill>
                </a:rPr>
                <a:t>Access</a:t>
              </a:r>
            </a:p>
          </p:txBody>
        </p:sp>
        <p:sp>
          <p:nvSpPr>
            <p:cNvPr id="122" name="Text Box 100"/>
            <p:cNvSpPr txBox="1">
              <a:spLocks noChangeArrowheads="1"/>
            </p:cNvSpPr>
            <p:nvPr/>
          </p:nvSpPr>
          <p:spPr bwMode="auto">
            <a:xfrm>
              <a:off x="1300" y="3072"/>
              <a:ext cx="621" cy="155"/>
            </a:xfrm>
            <a:prstGeom prst="rect">
              <a:avLst/>
            </a:prstGeom>
            <a:noFill/>
            <a:ln w="9525">
              <a:noFill/>
              <a:miter lim="800000"/>
              <a:headEnd/>
              <a:tailEnd/>
            </a:ln>
          </p:spPr>
          <p:txBody>
            <a:bodyPr wrap="none">
              <a:spAutoFit/>
            </a:bodyPr>
            <a:lstStyle/>
            <a:p>
              <a:r>
                <a:rPr lang="en-US" sz="1000" b="1" dirty="0">
                  <a:solidFill>
                    <a:srgbClr val="000000"/>
                  </a:solidFill>
                </a:rPr>
                <a:t>Update</a:t>
              </a:r>
            </a:p>
          </p:txBody>
        </p:sp>
        <p:sp>
          <p:nvSpPr>
            <p:cNvPr id="123" name="Text Box 102"/>
            <p:cNvSpPr txBox="1">
              <a:spLocks noChangeArrowheads="1"/>
            </p:cNvSpPr>
            <p:nvPr/>
          </p:nvSpPr>
          <p:spPr bwMode="auto">
            <a:xfrm>
              <a:off x="3000" y="2832"/>
              <a:ext cx="580" cy="155"/>
            </a:xfrm>
            <a:prstGeom prst="rect">
              <a:avLst/>
            </a:prstGeom>
            <a:noFill/>
            <a:ln w="9525">
              <a:noFill/>
              <a:miter lim="800000"/>
              <a:headEnd/>
              <a:tailEnd/>
            </a:ln>
          </p:spPr>
          <p:txBody>
            <a:bodyPr wrap="none">
              <a:spAutoFit/>
            </a:bodyPr>
            <a:lstStyle/>
            <a:p>
              <a:r>
                <a:rPr lang="en-US" sz="1000" b="1" dirty="0">
                  <a:solidFill>
                    <a:srgbClr val="000000"/>
                  </a:solidFill>
                </a:rPr>
                <a:t>Define</a:t>
              </a:r>
            </a:p>
          </p:txBody>
        </p:sp>
        <p:sp>
          <p:nvSpPr>
            <p:cNvPr id="124" name="Line 103"/>
            <p:cNvSpPr>
              <a:spLocks noChangeShapeType="1"/>
            </p:cNvSpPr>
            <p:nvPr/>
          </p:nvSpPr>
          <p:spPr bwMode="auto">
            <a:xfrm flipH="1">
              <a:off x="1104" y="2496"/>
              <a:ext cx="192" cy="576"/>
            </a:xfrm>
            <a:prstGeom prst="line">
              <a:avLst/>
            </a:prstGeom>
            <a:noFill/>
            <a:ln w="9525">
              <a:solidFill>
                <a:schemeClr val="tx1"/>
              </a:solidFill>
              <a:round/>
              <a:headEnd/>
              <a:tailEnd type="triangle" w="med" len="med"/>
            </a:ln>
          </p:spPr>
          <p:txBody>
            <a:bodyPr/>
            <a:lstStyle/>
            <a:p>
              <a:endParaRPr lang="en-US" dirty="0"/>
            </a:p>
          </p:txBody>
        </p:sp>
      </p:grpSp>
      <p:sp>
        <p:nvSpPr>
          <p:cNvPr id="135" name="Text Box 111"/>
          <p:cNvSpPr txBox="1">
            <a:spLocks noChangeArrowheads="1"/>
          </p:cNvSpPr>
          <p:nvPr/>
        </p:nvSpPr>
        <p:spPr bwMode="auto">
          <a:xfrm>
            <a:off x="2514600" y="5562600"/>
            <a:ext cx="533400" cy="261610"/>
          </a:xfrm>
          <a:prstGeom prst="rect">
            <a:avLst/>
          </a:prstGeom>
          <a:noFill/>
          <a:ln w="9525">
            <a:noFill/>
            <a:miter lim="800000"/>
            <a:headEnd/>
            <a:tailEnd/>
          </a:ln>
        </p:spPr>
        <p:txBody>
          <a:bodyPr wrap="square">
            <a:spAutoFit/>
          </a:bodyPr>
          <a:lstStyle/>
          <a:p>
            <a:r>
              <a:rPr lang="en-US" sz="1100" b="1" dirty="0" smtClean="0">
                <a:solidFill>
                  <a:srgbClr val="000000"/>
                </a:solidFill>
              </a:rPr>
              <a:t>Data</a:t>
            </a:r>
            <a:endParaRPr lang="en-US" sz="1000" b="1" dirty="0">
              <a:solidFill>
                <a:srgbClr val="000000"/>
              </a:solidFill>
            </a:endParaRPr>
          </a:p>
        </p:txBody>
      </p:sp>
      <p:sp>
        <p:nvSpPr>
          <p:cNvPr id="136" name="Text Box 111"/>
          <p:cNvSpPr txBox="1">
            <a:spLocks noChangeArrowheads="1"/>
          </p:cNvSpPr>
          <p:nvPr/>
        </p:nvSpPr>
        <p:spPr bwMode="auto">
          <a:xfrm>
            <a:off x="2514600" y="5029200"/>
            <a:ext cx="762000" cy="261610"/>
          </a:xfrm>
          <a:prstGeom prst="rect">
            <a:avLst/>
          </a:prstGeom>
          <a:noFill/>
          <a:ln w="9525">
            <a:noFill/>
            <a:miter lim="800000"/>
            <a:headEnd/>
            <a:tailEnd/>
          </a:ln>
        </p:spPr>
        <p:txBody>
          <a:bodyPr wrap="square">
            <a:spAutoFit/>
          </a:bodyPr>
          <a:lstStyle/>
          <a:p>
            <a:r>
              <a:rPr lang="en-US" sz="1100" b="1" dirty="0" smtClean="0">
                <a:solidFill>
                  <a:schemeClr val="bg1"/>
                </a:solidFill>
              </a:rPr>
              <a:t>Schema</a:t>
            </a:r>
            <a:endParaRPr lang="en-US" sz="1000" b="1" dirty="0">
              <a:solidFill>
                <a:schemeClr val="bg1"/>
              </a:solidFill>
            </a:endParaRPr>
          </a:p>
        </p:txBody>
      </p:sp>
      <p:sp>
        <p:nvSpPr>
          <p:cNvPr id="138" name="Rectangle 14"/>
          <p:cNvSpPr>
            <a:spLocks noChangeArrowheads="1"/>
          </p:cNvSpPr>
          <p:nvPr/>
        </p:nvSpPr>
        <p:spPr bwMode="auto">
          <a:xfrm>
            <a:off x="5181600" y="4876800"/>
            <a:ext cx="1066800" cy="1371600"/>
          </a:xfrm>
          <a:prstGeom prst="rect">
            <a:avLst/>
          </a:prstGeom>
          <a:noFill/>
          <a:ln w="9525">
            <a:solidFill>
              <a:schemeClr val="tx1"/>
            </a:solidFill>
            <a:miter lim="800000"/>
            <a:headEnd/>
            <a:tailEnd/>
          </a:ln>
        </p:spPr>
        <p:txBody>
          <a:bodyPr wrap="none" anchor="ctr"/>
          <a:lstStyle/>
          <a:p>
            <a:endParaRPr lang="en-US" dirty="0"/>
          </a:p>
        </p:txBody>
      </p:sp>
      <p:sp>
        <p:nvSpPr>
          <p:cNvPr id="139" name="Date Placeholder 3"/>
          <p:cNvSpPr>
            <a:spLocks noGrp="1"/>
          </p:cNvSpPr>
          <p:nvPr>
            <p:ph type="dt" sz="half" idx="10"/>
          </p:nvPr>
        </p:nvSpPr>
        <p:spPr>
          <a:xfrm>
            <a:off x="0" y="6492875"/>
            <a:ext cx="1066800" cy="365125"/>
          </a:xfrm>
        </p:spPr>
        <p:txBody>
          <a:bodyPr/>
          <a:lstStyle/>
          <a:p>
            <a:r>
              <a:rPr lang="en-US" dirty="0" smtClean="0"/>
              <a:t>1/30/2012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animBg="1"/>
      <p:bldP spid="135" grpId="0"/>
      <p:bldP spid="136" grpId="0"/>
      <p:bldP spid="1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Comparative Analysis</a:t>
            </a:r>
            <a:endParaRPr lang="en-US" dirty="0"/>
          </a:p>
        </p:txBody>
      </p:sp>
      <p:sp>
        <p:nvSpPr>
          <p:cNvPr id="5" name="Slide Number Placeholder 4"/>
          <p:cNvSpPr>
            <a:spLocks noGrp="1"/>
          </p:cNvSpPr>
          <p:nvPr>
            <p:ph type="sldNum" sz="quarter" idx="11"/>
          </p:nvPr>
        </p:nvSpPr>
        <p:spPr>
          <a:xfrm>
            <a:off x="8382000" y="6492875"/>
            <a:ext cx="609600" cy="365125"/>
          </a:xfrm>
        </p:spPr>
        <p:txBody>
          <a:bodyPr/>
          <a:lstStyle/>
          <a:p>
            <a:fld id="{B6F15528-21DE-4FAA-801E-634DDDAF4B2B}" type="slidenum">
              <a:rPr lang="en-US" smtClean="0"/>
              <a:pPr/>
              <a:t>19</a:t>
            </a:fld>
            <a:endParaRPr lang="en-US" dirty="0"/>
          </a:p>
        </p:txBody>
      </p:sp>
      <p:graphicFrame>
        <p:nvGraphicFramePr>
          <p:cNvPr id="6" name="Table 5"/>
          <p:cNvGraphicFramePr>
            <a:graphicFrameLocks noGrp="1"/>
          </p:cNvGraphicFramePr>
          <p:nvPr/>
        </p:nvGraphicFramePr>
        <p:xfrm>
          <a:off x="381000" y="1295399"/>
          <a:ext cx="8458200" cy="4951725"/>
        </p:xfrm>
        <a:graphic>
          <a:graphicData uri="http://schemas.openxmlformats.org/drawingml/2006/table">
            <a:tbl>
              <a:tblPr firstRow="1" bandRow="1">
                <a:tableStyleId>{5C22544A-7EE6-4342-B048-85BDC9FD1C3A}</a:tableStyleId>
              </a:tblPr>
              <a:tblGrid>
                <a:gridCol w="5181600"/>
                <a:gridCol w="914400"/>
                <a:gridCol w="1143000"/>
                <a:gridCol w="1219200"/>
              </a:tblGrid>
              <a:tr h="388323">
                <a:tc>
                  <a:txBody>
                    <a:bodyPr/>
                    <a:lstStyle/>
                    <a:p>
                      <a:endParaRPr lang="en-US" sz="1600" dirty="0"/>
                    </a:p>
                  </a:txBody>
                  <a:tcPr/>
                </a:tc>
                <a:tc>
                  <a:txBody>
                    <a:bodyPr/>
                    <a:lstStyle/>
                    <a:p>
                      <a:pPr algn="ctr"/>
                      <a:r>
                        <a:rPr lang="en-US" sz="1800" dirty="0" smtClean="0"/>
                        <a:t>XML</a:t>
                      </a:r>
                      <a:endParaRPr lang="en-US" sz="1800" dirty="0"/>
                    </a:p>
                  </a:txBody>
                  <a:tcPr/>
                </a:tc>
                <a:tc>
                  <a:txBody>
                    <a:bodyPr/>
                    <a:lstStyle/>
                    <a:p>
                      <a:pPr algn="ctr"/>
                      <a:r>
                        <a:rPr lang="en-US" sz="1800" dirty="0" smtClean="0"/>
                        <a:t>Relational</a:t>
                      </a:r>
                      <a:endParaRPr lang="en-US" sz="1800" dirty="0"/>
                    </a:p>
                  </a:txBody>
                  <a:tcPr/>
                </a:tc>
                <a:tc>
                  <a:txBody>
                    <a:bodyPr/>
                    <a:lstStyle/>
                    <a:p>
                      <a:pPr algn="ctr"/>
                      <a:r>
                        <a:rPr lang="en-US" sz="1800" dirty="0" smtClean="0"/>
                        <a:t>Semantics</a:t>
                      </a:r>
                    </a:p>
                  </a:txBody>
                  <a:tcPr/>
                </a:tc>
              </a:tr>
              <a:tr h="420937">
                <a:tc>
                  <a:txBody>
                    <a:bodyPr/>
                    <a:lstStyle/>
                    <a:p>
                      <a:r>
                        <a:rPr lang="en-US" sz="1600" b="1" dirty="0" smtClean="0"/>
                        <a:t>Describes Concepts, Taxonomies,</a:t>
                      </a:r>
                      <a:r>
                        <a:rPr lang="en-US" sz="1600" b="1" baseline="0" dirty="0" smtClean="0"/>
                        <a:t> </a:t>
                      </a:r>
                      <a:r>
                        <a:rPr lang="en-US" sz="1600" b="1" dirty="0" smtClean="0"/>
                        <a:t>Rich Data</a:t>
                      </a:r>
                      <a:r>
                        <a:rPr lang="en-US" sz="1600" b="1" baseline="0" dirty="0" smtClean="0"/>
                        <a:t> Relationships</a:t>
                      </a:r>
                      <a:endParaRPr lang="en-US" sz="1600" b="1" dirty="0"/>
                    </a:p>
                  </a:txBody>
                  <a:tcPr/>
                </a:tc>
                <a:tc>
                  <a:txBody>
                    <a:bodyPr/>
                    <a:lstStyle/>
                    <a:p>
                      <a:endParaRPr lang="en-US" sz="1600" b="0" dirty="0"/>
                    </a:p>
                  </a:txBody>
                  <a:tcPr/>
                </a:tc>
                <a:tc>
                  <a:txBody>
                    <a:bodyPr/>
                    <a:lstStyle/>
                    <a:p>
                      <a:endParaRPr lang="en-US" sz="1600" b="0" dirty="0"/>
                    </a:p>
                  </a:txBody>
                  <a:tcPr/>
                </a:tc>
                <a:tc>
                  <a:txBody>
                    <a:bodyPr/>
                    <a:lstStyle/>
                    <a:p>
                      <a:endParaRPr lang="en-US" sz="1600" b="0" dirty="0"/>
                    </a:p>
                  </a:txBody>
                  <a:tcPr/>
                </a:tc>
              </a:tr>
              <a:tr h="400463">
                <a:tc>
                  <a:txBody>
                    <a:bodyPr/>
                    <a:lstStyle/>
                    <a:p>
                      <a:r>
                        <a:rPr lang="en-US" sz="1600" b="1" dirty="0" smtClean="0"/>
                        <a:t>Concepts Understandable to Both </a:t>
                      </a:r>
                      <a:r>
                        <a:rPr lang="en-US" sz="1600" b="1" baseline="0" dirty="0" smtClean="0"/>
                        <a:t>Humans and Machines </a:t>
                      </a:r>
                      <a:endParaRPr lang="en-US" sz="1600" b="1" dirty="0"/>
                    </a:p>
                  </a:txBody>
                  <a:tcPr/>
                </a:tc>
                <a:tc>
                  <a:txBody>
                    <a:bodyPr/>
                    <a:lstStyle/>
                    <a:p>
                      <a:endParaRPr lang="en-US" sz="1600" b="0" dirty="0"/>
                    </a:p>
                  </a:txBody>
                  <a:tcPr/>
                </a:tc>
                <a:tc>
                  <a:txBody>
                    <a:bodyPr/>
                    <a:lstStyle/>
                    <a:p>
                      <a:endParaRPr lang="en-US" sz="1600" b="0" dirty="0"/>
                    </a:p>
                  </a:txBody>
                  <a:tcPr/>
                </a:tc>
                <a:tc>
                  <a:txBody>
                    <a:bodyPr/>
                    <a:lstStyle/>
                    <a:p>
                      <a:endParaRPr lang="en-US" sz="1600" b="0" dirty="0"/>
                    </a:p>
                  </a:txBody>
                  <a:tcPr/>
                </a:tc>
              </a:tr>
              <a:tr h="440037">
                <a:tc>
                  <a:txBody>
                    <a:bodyPr/>
                    <a:lstStyle/>
                    <a:p>
                      <a:r>
                        <a:rPr lang="en-US" sz="1600" b="1" dirty="0" smtClean="0"/>
                        <a:t>Multiple Classifications and Categorizations</a:t>
                      </a:r>
                      <a:r>
                        <a:rPr lang="en-US" sz="1600" b="1" baseline="0" dirty="0" smtClean="0"/>
                        <a:t> of  Data</a:t>
                      </a:r>
                      <a:endParaRPr lang="en-US" sz="1600" b="1" dirty="0"/>
                    </a:p>
                  </a:txBody>
                  <a:tcPr/>
                </a:tc>
                <a:tc>
                  <a:txBody>
                    <a:bodyPr/>
                    <a:lstStyle/>
                    <a:p>
                      <a:endParaRPr lang="en-US" sz="1600" b="0" dirty="0"/>
                    </a:p>
                  </a:txBody>
                  <a:tcPr/>
                </a:tc>
                <a:tc>
                  <a:txBody>
                    <a:bodyPr/>
                    <a:lstStyle/>
                    <a:p>
                      <a:endParaRPr lang="en-US" sz="1600" b="0" dirty="0"/>
                    </a:p>
                  </a:txBody>
                  <a:tcPr/>
                </a:tc>
                <a:tc>
                  <a:txBody>
                    <a:bodyPr/>
                    <a:lstStyle/>
                    <a:p>
                      <a:endParaRPr lang="en-US" sz="1600" b="0" dirty="0"/>
                    </a:p>
                  </a:txBody>
                  <a:tcPr/>
                </a:tc>
              </a:tr>
              <a:tr h="416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Logical consistency and constraint checking</a:t>
                      </a:r>
                      <a:endParaRPr lang="en-US" sz="1600" b="1" dirty="0"/>
                    </a:p>
                  </a:txBody>
                  <a:tcPr/>
                </a:tc>
                <a:tc>
                  <a:txBody>
                    <a:bodyPr/>
                    <a:lstStyle/>
                    <a:p>
                      <a:endParaRPr lang="en-US" sz="1600" b="0" dirty="0"/>
                    </a:p>
                  </a:txBody>
                  <a:tcPr/>
                </a:tc>
                <a:tc>
                  <a:txBody>
                    <a:bodyPr/>
                    <a:lstStyle/>
                    <a:p>
                      <a:endParaRPr lang="en-US" sz="1600" b="0" dirty="0"/>
                    </a:p>
                  </a:txBody>
                  <a:tcPr/>
                </a:tc>
                <a:tc>
                  <a:txBody>
                    <a:bodyPr/>
                    <a:lstStyle/>
                    <a:p>
                      <a:endParaRPr lang="en-US" sz="1600" b="0" dirty="0"/>
                    </a:p>
                  </a:txBody>
                  <a:tcPr/>
                </a:tc>
              </a:tr>
              <a:tr h="448529">
                <a:tc>
                  <a:txBody>
                    <a:bodyPr/>
                    <a:lstStyle/>
                    <a:p>
                      <a:r>
                        <a:rPr lang="en-US" sz="1600" b="1" dirty="0" smtClean="0"/>
                        <a:t>Reasoning and I</a:t>
                      </a:r>
                      <a:r>
                        <a:rPr lang="en-US" sz="1600" b="1" baseline="0" dirty="0" smtClean="0"/>
                        <a:t>nference Capabilities</a:t>
                      </a:r>
                      <a:endParaRPr lang="en-US" sz="1600" b="1" dirty="0"/>
                    </a:p>
                  </a:txBody>
                  <a:tcPr/>
                </a:tc>
                <a:tc>
                  <a:txBody>
                    <a:bodyPr/>
                    <a:lstStyle/>
                    <a:p>
                      <a:endParaRPr lang="en-US" sz="1600" b="0" dirty="0"/>
                    </a:p>
                  </a:txBody>
                  <a:tcPr/>
                </a:tc>
                <a:tc>
                  <a:txBody>
                    <a:bodyPr/>
                    <a:lstStyle/>
                    <a:p>
                      <a:endParaRPr lang="en-US" sz="1600" b="0" dirty="0"/>
                    </a:p>
                  </a:txBody>
                  <a:tcPr/>
                </a:tc>
                <a:tc>
                  <a:txBody>
                    <a:bodyPr/>
                    <a:lstStyle/>
                    <a:p>
                      <a:endParaRPr lang="en-US" sz="1600" b="0" dirty="0"/>
                    </a:p>
                  </a:txBody>
                  <a:tcPr/>
                </a:tc>
              </a:tr>
              <a:tr h="366698">
                <a:tc>
                  <a:txBody>
                    <a:bodyPr/>
                    <a:lstStyle/>
                    <a:p>
                      <a:r>
                        <a:rPr lang="en-US" sz="1600" b="1" baseline="0" dirty="0" smtClean="0"/>
                        <a:t>Ability to change schema/model with low impact/cost</a:t>
                      </a:r>
                      <a:endParaRPr lang="en-US" sz="1600" b="1" dirty="0"/>
                    </a:p>
                  </a:txBody>
                  <a:tcPr/>
                </a:tc>
                <a:tc>
                  <a:txBody>
                    <a:bodyPr/>
                    <a:lstStyle/>
                    <a:p>
                      <a:endParaRPr lang="en-US" sz="1600" b="0" dirty="0"/>
                    </a:p>
                  </a:txBody>
                  <a:tcPr/>
                </a:tc>
                <a:tc>
                  <a:txBody>
                    <a:bodyPr/>
                    <a:lstStyle/>
                    <a:p>
                      <a:endParaRPr lang="en-US" sz="1600" b="0" dirty="0"/>
                    </a:p>
                  </a:txBody>
                  <a:tcPr/>
                </a:tc>
                <a:tc>
                  <a:txBody>
                    <a:bodyPr/>
                    <a:lstStyle/>
                    <a:p>
                      <a:endParaRPr lang="en-US" sz="1600" b="0" dirty="0"/>
                    </a:p>
                  </a:txBody>
                  <a:tcPr/>
                </a:tc>
              </a:tr>
              <a:tr h="366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Potential to Deliver</a:t>
                      </a:r>
                      <a:r>
                        <a:rPr lang="en-US" sz="1600" b="1" baseline="0" dirty="0" smtClean="0"/>
                        <a:t> Faster TTM and Lower TCO</a:t>
                      </a:r>
                      <a:endParaRPr lang="en-US" sz="1600" b="1" dirty="0"/>
                    </a:p>
                  </a:txBody>
                  <a:tcPr/>
                </a:tc>
                <a:tc>
                  <a:txBody>
                    <a:bodyPr/>
                    <a:lstStyle/>
                    <a:p>
                      <a:endParaRPr lang="en-US" sz="1600" b="0" dirty="0"/>
                    </a:p>
                  </a:txBody>
                  <a:tcPr/>
                </a:tc>
                <a:tc>
                  <a:txBody>
                    <a:bodyPr/>
                    <a:lstStyle/>
                    <a:p>
                      <a:endParaRPr lang="en-US" sz="1600" b="0" dirty="0"/>
                    </a:p>
                  </a:txBody>
                  <a:tcPr/>
                </a:tc>
                <a:tc>
                  <a:txBody>
                    <a:bodyPr/>
                    <a:lstStyle/>
                    <a:p>
                      <a:endParaRPr lang="en-US" sz="1600" b="0" dirty="0"/>
                    </a:p>
                  </a:txBody>
                  <a:tcPr/>
                </a:tc>
              </a:tr>
              <a:tr h="440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Operational Scalability, Efficiency</a:t>
                      </a:r>
                      <a:r>
                        <a:rPr lang="en-US" sz="1600" b="1" baseline="0" dirty="0" smtClean="0"/>
                        <a:t> and Optimization</a:t>
                      </a:r>
                      <a:endParaRPr lang="en-US" sz="1600" b="1" dirty="0"/>
                    </a:p>
                  </a:txBody>
                  <a:tcPr/>
                </a:tc>
                <a:tc>
                  <a:txBody>
                    <a:bodyPr/>
                    <a:lstStyle/>
                    <a:p>
                      <a:endParaRPr lang="en-US" sz="1600" b="0" dirty="0"/>
                    </a:p>
                  </a:txBody>
                  <a:tcPr/>
                </a:tc>
                <a:tc>
                  <a:txBody>
                    <a:bodyPr/>
                    <a:lstStyle/>
                    <a:p>
                      <a:endParaRPr lang="en-US" sz="1600" b="0" dirty="0"/>
                    </a:p>
                  </a:txBody>
                  <a:tcPr/>
                </a:tc>
                <a:tc>
                  <a:txBody>
                    <a:bodyPr/>
                    <a:lstStyle/>
                    <a:p>
                      <a:endParaRPr lang="en-US" sz="1600" b="0" dirty="0"/>
                    </a:p>
                  </a:txBody>
                  <a:tcPr/>
                </a:tc>
              </a:tr>
              <a:tr h="440037">
                <a:tc>
                  <a:txBody>
                    <a:bodyPr/>
                    <a:lstStyle/>
                    <a:p>
                      <a:r>
                        <a:rPr lang="en-US" sz="1600" b="1" dirty="0" smtClean="0"/>
                        <a:t>Industry</a:t>
                      </a:r>
                      <a:r>
                        <a:rPr lang="en-US" sz="1600" b="1" baseline="0" dirty="0" smtClean="0"/>
                        <a:t> Adoption and Prevalence of Skilled Resources</a:t>
                      </a:r>
                      <a:endParaRPr lang="en-US" sz="1600" b="1" dirty="0"/>
                    </a:p>
                  </a:txBody>
                  <a:tcPr/>
                </a:tc>
                <a:tc>
                  <a:txBody>
                    <a:bodyPr/>
                    <a:lstStyle/>
                    <a:p>
                      <a:endParaRPr lang="en-US" sz="1600" b="0" dirty="0"/>
                    </a:p>
                  </a:txBody>
                  <a:tcPr/>
                </a:tc>
                <a:tc>
                  <a:txBody>
                    <a:bodyPr/>
                    <a:lstStyle/>
                    <a:p>
                      <a:endParaRPr lang="en-US" sz="1600" b="0" dirty="0"/>
                    </a:p>
                  </a:txBody>
                  <a:tcPr/>
                </a:tc>
                <a:tc>
                  <a:txBody>
                    <a:bodyPr/>
                    <a:lstStyle/>
                    <a:p>
                      <a:endParaRPr lang="en-US" sz="1600" b="0" dirty="0"/>
                    </a:p>
                  </a:txBody>
                  <a:tcPr/>
                </a:tc>
              </a:tr>
              <a:tr h="443930">
                <a:tc>
                  <a:txBody>
                    <a:bodyPr/>
                    <a:lstStyle/>
                    <a:p>
                      <a:r>
                        <a:rPr lang="en-US" sz="1600" b="1" dirty="0" smtClean="0"/>
                        <a:t>Maturity of Tools and Software</a:t>
                      </a:r>
                      <a:endParaRPr lang="en-US" sz="1600" b="1" dirty="0"/>
                    </a:p>
                  </a:txBody>
                  <a:tcPr/>
                </a:tc>
                <a:tc>
                  <a:txBody>
                    <a:bodyPr/>
                    <a:lstStyle/>
                    <a:p>
                      <a:endParaRPr lang="en-US" sz="1600" b="0" dirty="0"/>
                    </a:p>
                  </a:txBody>
                  <a:tcPr/>
                </a:tc>
                <a:tc>
                  <a:txBody>
                    <a:bodyPr/>
                    <a:lstStyle/>
                    <a:p>
                      <a:endParaRPr lang="en-US" sz="1600" b="0" dirty="0"/>
                    </a:p>
                  </a:txBody>
                  <a:tcPr/>
                </a:tc>
                <a:tc>
                  <a:txBody>
                    <a:bodyPr/>
                    <a:lstStyle/>
                    <a:p>
                      <a:endParaRPr lang="en-US" sz="1600" b="0" dirty="0"/>
                    </a:p>
                  </a:txBody>
                  <a:tcPr/>
                </a:tc>
              </a:tr>
              <a:tr h="379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Current Ease of Mastery of Technology and Skills</a:t>
                      </a:r>
                      <a:endParaRPr lang="en-US" sz="1600" b="1" dirty="0"/>
                    </a:p>
                  </a:txBody>
                  <a:tcPr/>
                </a:tc>
                <a:tc>
                  <a:txBody>
                    <a:bodyPr/>
                    <a:lstStyle/>
                    <a:p>
                      <a:endParaRPr lang="en-US" sz="1600" b="0" dirty="0"/>
                    </a:p>
                  </a:txBody>
                  <a:tcPr/>
                </a:tc>
                <a:tc>
                  <a:txBody>
                    <a:bodyPr/>
                    <a:lstStyle/>
                    <a:p>
                      <a:endParaRPr lang="en-US" sz="1600" b="0" dirty="0"/>
                    </a:p>
                  </a:txBody>
                  <a:tcPr/>
                </a:tc>
                <a:tc>
                  <a:txBody>
                    <a:bodyPr/>
                    <a:lstStyle/>
                    <a:p>
                      <a:endParaRPr lang="en-US" sz="1600" b="0" dirty="0"/>
                    </a:p>
                  </a:txBody>
                  <a:tcPr/>
                </a:tc>
              </a:tr>
            </a:tbl>
          </a:graphicData>
        </a:graphic>
      </p:graphicFrame>
      <p:sp>
        <p:nvSpPr>
          <p:cNvPr id="7" name="Oval 6"/>
          <p:cNvSpPr/>
          <p:nvPr/>
        </p:nvSpPr>
        <p:spPr>
          <a:xfrm>
            <a:off x="8077200" y="1752600"/>
            <a:ext cx="304800" cy="304800"/>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858000" y="1752600"/>
            <a:ext cx="304800" cy="304800"/>
          </a:xfrm>
          <a:prstGeom prst="ellipse">
            <a:avLst/>
          </a:prstGeom>
          <a:solidFill>
            <a:srgbClr val="FF0000">
              <a:alpha val="20000"/>
            </a:srgbClr>
          </a:solidFill>
          <a:ln>
            <a:solidFill>
              <a:srgbClr val="FF0000">
                <a:alpha val="1411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5867400" y="2209800"/>
            <a:ext cx="304800" cy="304800"/>
          </a:xfrm>
          <a:prstGeom prst="ellipse">
            <a:avLst/>
          </a:prstGeom>
          <a:solidFill>
            <a:srgbClr val="FF0000">
              <a:alpha val="20000"/>
            </a:srgbClr>
          </a:solidFill>
          <a:ln>
            <a:solidFill>
              <a:srgbClr val="FF0000">
                <a:alpha val="1411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6858000" y="2209800"/>
            <a:ext cx="304800" cy="304800"/>
          </a:xfrm>
          <a:prstGeom prst="ellipse">
            <a:avLst/>
          </a:prstGeom>
          <a:solidFill>
            <a:srgbClr val="FF0000">
              <a:alpha val="20000"/>
            </a:srgbClr>
          </a:solidFill>
          <a:ln>
            <a:solidFill>
              <a:srgbClr val="FF0000">
                <a:alpha val="1411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8077200" y="2209800"/>
            <a:ext cx="304800" cy="304800"/>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8077200" y="2590800"/>
            <a:ext cx="304800" cy="304800"/>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8077200" y="3048000"/>
            <a:ext cx="304800" cy="304800"/>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8077200" y="3429000"/>
            <a:ext cx="304800" cy="304800"/>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8077200" y="3886200"/>
            <a:ext cx="304800" cy="304800"/>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8077200" y="5486400"/>
            <a:ext cx="304800" cy="304800"/>
          </a:xfrm>
          <a:prstGeom prst="ellipse">
            <a:avLst/>
          </a:prstGeom>
          <a:solidFill>
            <a:srgbClr val="FF0000">
              <a:alpha val="50196"/>
            </a:srgbClr>
          </a:solidFill>
          <a:ln>
            <a:solidFill>
              <a:srgbClr val="FF0000">
                <a:alpha val="2509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8077200" y="4648200"/>
            <a:ext cx="304800" cy="304800"/>
          </a:xfrm>
          <a:prstGeom prst="ellipse">
            <a:avLst/>
          </a:prstGeom>
          <a:solidFill>
            <a:srgbClr val="FF0000">
              <a:alpha val="20000"/>
            </a:srgbClr>
          </a:solidFill>
          <a:ln>
            <a:solidFill>
              <a:srgbClr val="FF0000">
                <a:alpha val="1411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8077200" y="5029200"/>
            <a:ext cx="304800" cy="304800"/>
          </a:xfrm>
          <a:prstGeom prst="ellipse">
            <a:avLst/>
          </a:prstGeom>
          <a:solidFill>
            <a:srgbClr val="FF0000">
              <a:alpha val="20000"/>
            </a:srgbClr>
          </a:solidFill>
          <a:ln>
            <a:solidFill>
              <a:srgbClr val="FF0000">
                <a:alpha val="1411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8077200" y="4267200"/>
            <a:ext cx="304800" cy="304800"/>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6858000" y="2590800"/>
            <a:ext cx="304800" cy="304800"/>
          </a:xfrm>
          <a:prstGeom prst="ellipse">
            <a:avLst/>
          </a:prstGeom>
          <a:solidFill>
            <a:srgbClr val="FF0000">
              <a:alpha val="20000"/>
            </a:srgbClr>
          </a:solidFill>
          <a:ln>
            <a:solidFill>
              <a:srgbClr val="FF0000">
                <a:alpha val="1411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6858000" y="3048000"/>
            <a:ext cx="304800" cy="304800"/>
          </a:xfrm>
          <a:prstGeom prst="ellipse">
            <a:avLst/>
          </a:prstGeom>
          <a:solidFill>
            <a:srgbClr val="FF0000">
              <a:alpha val="50196"/>
            </a:srgbClr>
          </a:solidFill>
          <a:ln>
            <a:solidFill>
              <a:srgbClr val="FF0000">
                <a:alpha val="2509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6858000" y="3429000"/>
            <a:ext cx="304800" cy="304800"/>
          </a:xfrm>
          <a:prstGeom prst="ellipse">
            <a:avLst/>
          </a:prstGeom>
          <a:solidFill>
            <a:srgbClr val="FF0000">
              <a:alpha val="20000"/>
            </a:srgbClr>
          </a:solidFill>
          <a:ln>
            <a:solidFill>
              <a:srgbClr val="FF0000">
                <a:alpha val="1411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a:off x="6858000" y="3886200"/>
            <a:ext cx="304800" cy="304800"/>
          </a:xfrm>
          <a:prstGeom prst="ellipse">
            <a:avLst/>
          </a:prstGeom>
          <a:solidFill>
            <a:srgbClr val="FF0000">
              <a:alpha val="20000"/>
            </a:srgbClr>
          </a:solidFill>
          <a:ln>
            <a:solidFill>
              <a:srgbClr val="FF0000">
                <a:alpha val="1411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6858000" y="5486400"/>
            <a:ext cx="304800" cy="304800"/>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6858000" y="4648200"/>
            <a:ext cx="304800" cy="304800"/>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6858000" y="5029200"/>
            <a:ext cx="304800" cy="304800"/>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6858000" y="4267200"/>
            <a:ext cx="304800" cy="304800"/>
          </a:xfrm>
          <a:prstGeom prst="ellipse">
            <a:avLst/>
          </a:prstGeom>
          <a:solidFill>
            <a:srgbClr val="FF0000">
              <a:alpha val="20000"/>
            </a:srgbClr>
          </a:solidFill>
          <a:ln>
            <a:solidFill>
              <a:srgbClr val="FF0000">
                <a:alpha val="1411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5867400" y="2590800"/>
            <a:ext cx="304800" cy="304800"/>
          </a:xfrm>
          <a:prstGeom prst="ellipse">
            <a:avLst/>
          </a:prstGeom>
          <a:solidFill>
            <a:srgbClr val="FF0000">
              <a:alpha val="20000"/>
            </a:srgbClr>
          </a:solidFill>
          <a:ln>
            <a:solidFill>
              <a:srgbClr val="FF0000">
                <a:alpha val="1411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5867400" y="3048000"/>
            <a:ext cx="304800" cy="304800"/>
          </a:xfrm>
          <a:prstGeom prst="ellipse">
            <a:avLst/>
          </a:prstGeom>
          <a:solidFill>
            <a:srgbClr val="FF0000">
              <a:alpha val="50196"/>
            </a:srgbClr>
          </a:solidFill>
          <a:ln>
            <a:solidFill>
              <a:srgbClr val="FF0000">
                <a:alpha val="2509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5867400" y="3429000"/>
            <a:ext cx="304800" cy="304800"/>
          </a:xfrm>
          <a:prstGeom prst="ellipse">
            <a:avLst/>
          </a:prstGeom>
          <a:solidFill>
            <a:srgbClr val="FF0000">
              <a:alpha val="20000"/>
            </a:srgbClr>
          </a:solidFill>
          <a:ln>
            <a:solidFill>
              <a:srgbClr val="FF0000">
                <a:alpha val="1411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a:off x="5867400" y="3886200"/>
            <a:ext cx="304800" cy="304800"/>
          </a:xfrm>
          <a:prstGeom prst="ellipse">
            <a:avLst/>
          </a:prstGeom>
          <a:solidFill>
            <a:srgbClr val="FF0000">
              <a:alpha val="20000"/>
            </a:srgbClr>
          </a:solidFill>
          <a:ln>
            <a:solidFill>
              <a:srgbClr val="FF0000">
                <a:alpha val="1411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a:off x="5867400" y="5486400"/>
            <a:ext cx="304800" cy="304800"/>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5867400" y="4648200"/>
            <a:ext cx="304800" cy="304800"/>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5867400" y="5029200"/>
            <a:ext cx="304800" cy="304800"/>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5867400" y="4267200"/>
            <a:ext cx="304800" cy="304800"/>
          </a:xfrm>
          <a:prstGeom prst="ellipse">
            <a:avLst/>
          </a:prstGeom>
          <a:solidFill>
            <a:srgbClr val="FF0000">
              <a:alpha val="20000"/>
            </a:srgbClr>
          </a:solidFill>
          <a:ln>
            <a:solidFill>
              <a:srgbClr val="FF0000">
                <a:alpha val="1411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6858000" y="5867400"/>
            <a:ext cx="304800" cy="304800"/>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8077200" y="5867400"/>
            <a:ext cx="304800" cy="304800"/>
          </a:xfrm>
          <a:prstGeom prst="ellipse">
            <a:avLst/>
          </a:prstGeom>
          <a:solidFill>
            <a:srgbClr val="FF0000">
              <a:alpha val="20000"/>
            </a:srgbClr>
          </a:solidFill>
          <a:ln>
            <a:solidFill>
              <a:srgbClr val="FF0000">
                <a:alpha val="1411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49"/>
          <p:cNvGrpSpPr/>
          <p:nvPr/>
        </p:nvGrpSpPr>
        <p:grpSpPr>
          <a:xfrm>
            <a:off x="3124200" y="6324600"/>
            <a:ext cx="3048000" cy="338554"/>
            <a:chOff x="3289176" y="6324600"/>
            <a:chExt cx="3048000" cy="338554"/>
          </a:xfrm>
        </p:grpSpPr>
        <p:grpSp>
          <p:nvGrpSpPr>
            <p:cNvPr id="8" name="Group 87"/>
            <p:cNvGrpSpPr/>
            <p:nvPr/>
          </p:nvGrpSpPr>
          <p:grpSpPr>
            <a:xfrm>
              <a:off x="3289176" y="6324600"/>
              <a:ext cx="827890" cy="338554"/>
              <a:chOff x="1905000" y="6324600"/>
              <a:chExt cx="838536" cy="338554"/>
            </a:xfrm>
          </p:grpSpPr>
          <p:sp>
            <p:nvSpPr>
              <p:cNvPr id="96" name="Oval 95"/>
              <p:cNvSpPr/>
              <p:nvPr/>
            </p:nvSpPr>
            <p:spPr>
              <a:xfrm>
                <a:off x="1905000" y="6324600"/>
                <a:ext cx="304800" cy="304800"/>
              </a:xfrm>
              <a:prstGeom prst="ellipse">
                <a:avLst/>
              </a:prstGeom>
              <a:solidFill>
                <a:srgbClr val="FF0000">
                  <a:alpha val="20000"/>
                </a:srgbClr>
              </a:solidFill>
              <a:ln>
                <a:solidFill>
                  <a:srgbClr val="FF0000">
                    <a:alpha val="1411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2209800" y="6324600"/>
                <a:ext cx="533736" cy="338554"/>
              </a:xfrm>
              <a:prstGeom prst="rect">
                <a:avLst/>
              </a:prstGeom>
              <a:noFill/>
            </p:spPr>
            <p:txBody>
              <a:bodyPr wrap="none" rtlCol="0">
                <a:spAutoFit/>
              </a:bodyPr>
              <a:lstStyle/>
              <a:p>
                <a:r>
                  <a:rPr lang="en-US" sz="1600" b="1" dirty="0" smtClean="0"/>
                  <a:t>Low</a:t>
                </a:r>
                <a:endParaRPr lang="en-US" sz="1600" b="1" dirty="0"/>
              </a:p>
            </p:txBody>
          </p:sp>
        </p:grpSp>
        <p:grpSp>
          <p:nvGrpSpPr>
            <p:cNvPr id="9" name="Group 89"/>
            <p:cNvGrpSpPr/>
            <p:nvPr/>
          </p:nvGrpSpPr>
          <p:grpSpPr>
            <a:xfrm>
              <a:off x="4267201" y="6324600"/>
              <a:ext cx="1193863" cy="338554"/>
              <a:chOff x="2895601" y="6324600"/>
              <a:chExt cx="1209214" cy="338554"/>
            </a:xfrm>
          </p:grpSpPr>
          <p:sp>
            <p:nvSpPr>
              <p:cNvPr id="74" name="Oval 73"/>
              <p:cNvSpPr/>
              <p:nvPr/>
            </p:nvSpPr>
            <p:spPr>
              <a:xfrm>
                <a:off x="2895601" y="6324600"/>
                <a:ext cx="304800" cy="304800"/>
              </a:xfrm>
              <a:prstGeom prst="ellipse">
                <a:avLst/>
              </a:prstGeom>
              <a:solidFill>
                <a:srgbClr val="FF0000">
                  <a:alpha val="50196"/>
                </a:srgbClr>
              </a:solidFill>
              <a:ln>
                <a:solidFill>
                  <a:srgbClr val="FF0000">
                    <a:alpha val="2509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3200400" y="6324600"/>
                <a:ext cx="904415" cy="338554"/>
              </a:xfrm>
              <a:prstGeom prst="rect">
                <a:avLst/>
              </a:prstGeom>
              <a:noFill/>
            </p:spPr>
            <p:txBody>
              <a:bodyPr wrap="none" rtlCol="0">
                <a:spAutoFit/>
              </a:bodyPr>
              <a:lstStyle/>
              <a:p>
                <a:r>
                  <a:rPr lang="en-US" sz="1600" b="1" dirty="0" smtClean="0"/>
                  <a:t>Medium</a:t>
                </a:r>
                <a:endParaRPr lang="en-US" sz="1600" b="1" dirty="0"/>
              </a:p>
            </p:txBody>
          </p:sp>
        </p:grpSp>
        <p:grpSp>
          <p:nvGrpSpPr>
            <p:cNvPr id="10" name="Group 91"/>
            <p:cNvGrpSpPr/>
            <p:nvPr/>
          </p:nvGrpSpPr>
          <p:grpSpPr>
            <a:xfrm>
              <a:off x="5470922" y="6324600"/>
              <a:ext cx="866254" cy="338554"/>
              <a:chOff x="4114800" y="6324600"/>
              <a:chExt cx="877393" cy="338554"/>
            </a:xfrm>
          </p:grpSpPr>
          <p:sp>
            <p:nvSpPr>
              <p:cNvPr id="54" name="Oval 53"/>
              <p:cNvSpPr/>
              <p:nvPr/>
            </p:nvSpPr>
            <p:spPr>
              <a:xfrm>
                <a:off x="4114800" y="6324600"/>
                <a:ext cx="304800" cy="304800"/>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4419600" y="6324600"/>
                <a:ext cx="572593" cy="338554"/>
              </a:xfrm>
              <a:prstGeom prst="rect">
                <a:avLst/>
              </a:prstGeom>
            </p:spPr>
            <p:txBody>
              <a:bodyPr wrap="none">
                <a:spAutoFit/>
              </a:bodyPr>
              <a:lstStyle/>
              <a:p>
                <a:r>
                  <a:rPr lang="en-US" sz="1600" b="1" dirty="0" smtClean="0"/>
                  <a:t>High</a:t>
                </a:r>
                <a:endParaRPr lang="en-US" sz="1600" b="1" dirty="0"/>
              </a:p>
            </p:txBody>
          </p:sp>
        </p:grpSp>
      </p:grpSp>
      <p:sp>
        <p:nvSpPr>
          <p:cNvPr id="51" name="Oval 50"/>
          <p:cNvSpPr/>
          <p:nvPr/>
        </p:nvSpPr>
        <p:spPr>
          <a:xfrm>
            <a:off x="5867400" y="5867400"/>
            <a:ext cx="304800" cy="304800"/>
          </a:xfrm>
          <a:prstGeom prst="ellipse">
            <a:avLst/>
          </a:prstGeom>
          <a:solidFill>
            <a:srgbClr val="FF0000">
              <a:alpha val="50196"/>
            </a:srgbClr>
          </a:solidFill>
          <a:ln>
            <a:solidFill>
              <a:srgbClr val="FF0000">
                <a:alpha val="2509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5867400" y="1752600"/>
            <a:ext cx="304800" cy="304800"/>
          </a:xfrm>
          <a:prstGeom prst="ellipse">
            <a:avLst/>
          </a:prstGeom>
          <a:solidFill>
            <a:srgbClr val="FF0000">
              <a:alpha val="50196"/>
            </a:srgbClr>
          </a:solidFill>
          <a:ln>
            <a:solidFill>
              <a:srgbClr val="FF0000">
                <a:alpha val="25098"/>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6477000" y="6492875"/>
            <a:ext cx="2133600" cy="365125"/>
          </a:xfrm>
        </p:spPr>
        <p:txBody>
          <a:bodyPr/>
          <a:lstStyle/>
          <a:p>
            <a:fld id="{B6F15528-21DE-4FAA-801E-634DDDAF4B2B}" type="slidenum">
              <a:rPr lang="en-US" smtClean="0"/>
              <a:pPr/>
              <a:t>2</a:t>
            </a:fld>
            <a:endParaRPr lang="en-US" dirty="0"/>
          </a:p>
        </p:txBody>
      </p:sp>
      <p:sp>
        <p:nvSpPr>
          <p:cNvPr id="6" name="Rectangle 5"/>
          <p:cNvSpPr/>
          <p:nvPr/>
        </p:nvSpPr>
        <p:spPr>
          <a:xfrm>
            <a:off x="609600" y="1676401"/>
            <a:ext cx="7696200" cy="1754326"/>
          </a:xfrm>
          <a:prstGeom prst="rect">
            <a:avLst/>
          </a:prstGeom>
        </p:spPr>
        <p:txBody>
          <a:bodyPr wrap="square">
            <a:spAutoFit/>
          </a:bodyPr>
          <a:lstStyle/>
          <a:p>
            <a:r>
              <a:rPr lang="en-US" sz="3600" b="1" i="1" dirty="0" smtClean="0"/>
              <a:t>"We can't solve problems by using the same kind of thinking we used when we created them." </a:t>
            </a:r>
            <a:r>
              <a:rPr lang="en-US" sz="3600" i="1" dirty="0" smtClean="0"/>
              <a:t>—Albert Einstein </a:t>
            </a:r>
            <a:endParaRPr lang="en-US" sz="3600" dirty="0"/>
          </a:p>
        </p:txBody>
      </p:sp>
      <p:sp>
        <p:nvSpPr>
          <p:cNvPr id="8" name="Date Placeholder 7"/>
          <p:cNvSpPr>
            <a:spLocks noGrp="1"/>
          </p:cNvSpPr>
          <p:nvPr>
            <p:ph type="dt" sz="half" idx="10"/>
          </p:nvPr>
        </p:nvSpPr>
        <p:spPr>
          <a:xfrm>
            <a:off x="0" y="6492875"/>
            <a:ext cx="2133600" cy="365125"/>
          </a:xfrm>
        </p:spPr>
        <p:txBody>
          <a:bodyPr/>
          <a:lstStyle/>
          <a:p>
            <a:r>
              <a:rPr lang="en-US" dirty="0" smtClean="0"/>
              <a:t>1/30/2012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r>
              <a:rPr lang="en-US" sz="4000" dirty="0" smtClean="0"/>
              <a:t>Potential Benefits of using Semantic Technology</a:t>
            </a:r>
            <a:endParaRPr lang="en-US" sz="4000" dirty="0"/>
          </a:p>
        </p:txBody>
      </p:sp>
      <p:sp>
        <p:nvSpPr>
          <p:cNvPr id="5" name="Slide Number Placeholder 4"/>
          <p:cNvSpPr>
            <a:spLocks noGrp="1"/>
          </p:cNvSpPr>
          <p:nvPr>
            <p:ph type="sldNum" sz="quarter" idx="11"/>
          </p:nvPr>
        </p:nvSpPr>
        <p:spPr>
          <a:xfrm>
            <a:off x="8153400" y="6477000"/>
            <a:ext cx="533400" cy="244475"/>
          </a:xfrm>
        </p:spPr>
        <p:txBody>
          <a:bodyPr/>
          <a:lstStyle/>
          <a:p>
            <a:fld id="{B6F15528-21DE-4FAA-801E-634DDDAF4B2B}" type="slidenum">
              <a:rPr lang="en-US" smtClean="0"/>
              <a:pPr/>
              <a:t>20</a:t>
            </a:fld>
            <a:endParaRPr lang="en-US" dirty="0"/>
          </a:p>
        </p:txBody>
      </p:sp>
      <p:sp>
        <p:nvSpPr>
          <p:cNvPr id="6" name="Rounded Rectangle 5"/>
          <p:cNvSpPr/>
          <p:nvPr/>
        </p:nvSpPr>
        <p:spPr bwMode="auto">
          <a:xfrm>
            <a:off x="152400" y="2362200"/>
            <a:ext cx="8686800" cy="914400"/>
          </a:xfrm>
          <a:prstGeom prst="roundRect">
            <a:avLst>
              <a:gd name="adj" fmla="val 6889"/>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b="1" i="1" dirty="0" smtClean="0">
                <a:solidFill>
                  <a:srgbClr val="7030A0"/>
                </a:solidFill>
              </a:rPr>
              <a:t>Reduce Complexity</a:t>
            </a:r>
          </a:p>
          <a:p>
            <a:pPr marL="339725" indent="-222250">
              <a:buFont typeface="Arial" pitchFamily="34" charset="0"/>
              <a:buChar char="•"/>
            </a:pPr>
            <a:r>
              <a:rPr lang="en-US" sz="1600" dirty="0" smtClean="0"/>
              <a:t>Reduces reliance on arcane legacy data structures and cryptic codes by using more meaningful, natural language friendly constructs</a:t>
            </a:r>
          </a:p>
        </p:txBody>
      </p:sp>
      <p:sp>
        <p:nvSpPr>
          <p:cNvPr id="7" name="Rounded Rectangle 6"/>
          <p:cNvSpPr/>
          <p:nvPr/>
        </p:nvSpPr>
        <p:spPr bwMode="auto">
          <a:xfrm>
            <a:off x="152400" y="1371600"/>
            <a:ext cx="8686800" cy="914400"/>
          </a:xfrm>
          <a:prstGeom prst="roundRect">
            <a:avLst>
              <a:gd name="adj" fmla="val 6889"/>
            </a:avLst>
          </a:prstGeom>
          <a:solidFill>
            <a:srgbClr val="BFF8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b="1" i="1" dirty="0" smtClean="0">
                <a:solidFill>
                  <a:srgbClr val="7030A0"/>
                </a:solidFill>
              </a:rPr>
              <a:t>Evolve Global Data Standards, Enable Data Integration and Classification</a:t>
            </a:r>
          </a:p>
          <a:p>
            <a:pPr marL="339725" lvl="1" indent="-222250">
              <a:buFont typeface="Arial" pitchFamily="34" charset="0"/>
              <a:buChar char="•"/>
            </a:pPr>
            <a:r>
              <a:rPr lang="en-US" sz="1600" dirty="0" smtClean="0"/>
              <a:t>Provides model and infrastructure to define the meaning of information in order to represent the semantics of data standards; as well as integrate, link and classify incongruent data</a:t>
            </a:r>
          </a:p>
          <a:p>
            <a:pPr marL="339725" lvl="1" indent="-222250">
              <a:buFont typeface="Arial" pitchFamily="34" charset="0"/>
              <a:buChar char="•"/>
            </a:pPr>
            <a:endParaRPr lang="en-US" sz="1600" dirty="0" smtClean="0"/>
          </a:p>
        </p:txBody>
      </p:sp>
      <p:sp>
        <p:nvSpPr>
          <p:cNvPr id="8" name="Rounded Rectangle 7"/>
          <p:cNvSpPr/>
          <p:nvPr/>
        </p:nvSpPr>
        <p:spPr bwMode="auto">
          <a:xfrm>
            <a:off x="152400" y="3352800"/>
            <a:ext cx="8686800" cy="914400"/>
          </a:xfrm>
          <a:prstGeom prst="roundRect">
            <a:avLst>
              <a:gd name="adj" fmla="val 6889"/>
            </a:avLst>
          </a:prstGeom>
          <a:solidFill>
            <a:srgbClr val="FFF3CD"/>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b="1" i="1" dirty="0" smtClean="0">
                <a:solidFill>
                  <a:srgbClr val="7030A0"/>
                </a:solidFill>
              </a:rPr>
              <a:t>Reduce Costs (People and Technology)</a:t>
            </a:r>
          </a:p>
          <a:p>
            <a:pPr marL="339725" lvl="1" indent="-165100">
              <a:buFont typeface="Arial" pitchFamily="34" charset="0"/>
              <a:buChar char="•"/>
            </a:pPr>
            <a:r>
              <a:rPr lang="en-US" sz="1600" dirty="0" smtClean="0"/>
              <a:t>As understanding of data increases, costly data reconciliation efforts by analysts can be reduced</a:t>
            </a:r>
          </a:p>
          <a:p>
            <a:pPr marL="339725" lvl="1" indent="-165100">
              <a:buFont typeface="Arial" pitchFamily="34" charset="0"/>
              <a:buChar char="•"/>
            </a:pPr>
            <a:r>
              <a:rPr lang="en-US" sz="1600" dirty="0" smtClean="0"/>
              <a:t>Improved data federation and reduced data management costs can potentially be realized</a:t>
            </a:r>
          </a:p>
        </p:txBody>
      </p:sp>
      <p:sp>
        <p:nvSpPr>
          <p:cNvPr id="9" name="Rounded Rectangle 8"/>
          <p:cNvSpPr/>
          <p:nvPr/>
        </p:nvSpPr>
        <p:spPr bwMode="auto">
          <a:xfrm>
            <a:off x="152400" y="4343400"/>
            <a:ext cx="8686800" cy="914400"/>
          </a:xfrm>
          <a:prstGeom prst="roundRect">
            <a:avLst>
              <a:gd name="adj" fmla="val 6889"/>
            </a:avLst>
          </a:prstGeom>
          <a:solidFill>
            <a:srgbClr val="FFFFB7"/>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b="1" i="1" dirty="0" smtClean="0">
                <a:solidFill>
                  <a:srgbClr val="7030A0"/>
                </a:solidFill>
              </a:rPr>
              <a:t>Improve Agility</a:t>
            </a:r>
          </a:p>
          <a:p>
            <a:pPr marL="339725" lvl="1" indent="-165100">
              <a:buFont typeface="Arial" pitchFamily="34" charset="0"/>
              <a:buChar char="•"/>
            </a:pPr>
            <a:r>
              <a:rPr lang="en-US" sz="1600" dirty="0" smtClean="0"/>
              <a:t>As regulatory/industry views and assumptions change, semantics allows data schemas to rapidly reflect change without incurring massive data and application program restructuring efforts</a:t>
            </a:r>
          </a:p>
        </p:txBody>
      </p:sp>
      <p:sp>
        <p:nvSpPr>
          <p:cNvPr id="12" name="Rounded Rectangle 11"/>
          <p:cNvSpPr/>
          <p:nvPr/>
        </p:nvSpPr>
        <p:spPr bwMode="auto">
          <a:xfrm>
            <a:off x="152400" y="5334000"/>
            <a:ext cx="8697686" cy="1066800"/>
          </a:xfrm>
          <a:prstGeom prst="roundRect">
            <a:avLst>
              <a:gd name="adj" fmla="val 6889"/>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b="1" i="1" dirty="0" smtClean="0">
                <a:solidFill>
                  <a:srgbClr val="7030A0"/>
                </a:solidFill>
              </a:rPr>
              <a:t>Increase Functionality using Reasoning and Inferencing Capabilities</a:t>
            </a:r>
          </a:p>
          <a:p>
            <a:pPr marL="339725" lvl="1" indent="-165100">
              <a:buFont typeface="Arial" pitchFamily="34" charset="0"/>
              <a:buChar char="•"/>
            </a:pPr>
            <a:r>
              <a:rPr lang="en-US" sz="1600" dirty="0" smtClean="0"/>
              <a:t>Using logically consistent rules and semantic definitions, programs called reasoners can infer data to be classified into special business defined categories and relationships</a:t>
            </a:r>
            <a:endParaRPr lang="en-US" sz="1600" b="1" dirty="0" smtClean="0">
              <a:solidFill>
                <a:srgbClr val="FF0000"/>
              </a:solidFill>
            </a:endParaRPr>
          </a:p>
        </p:txBody>
      </p:sp>
      <p:sp>
        <p:nvSpPr>
          <p:cNvPr id="10"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and Operational Ontologies</a:t>
            </a:r>
            <a:endParaRPr lang="en-US" dirty="0"/>
          </a:p>
        </p:txBody>
      </p:sp>
      <p:sp>
        <p:nvSpPr>
          <p:cNvPr id="5" name="Slide Number Placeholder 4"/>
          <p:cNvSpPr>
            <a:spLocks noGrp="1"/>
          </p:cNvSpPr>
          <p:nvPr>
            <p:ph type="sldNum" sz="quarter" idx="11"/>
          </p:nvPr>
        </p:nvSpPr>
        <p:spPr>
          <a:xfrm>
            <a:off x="8534400" y="6492875"/>
            <a:ext cx="609600" cy="365125"/>
          </a:xfrm>
        </p:spPr>
        <p:txBody>
          <a:bodyPr/>
          <a:lstStyle/>
          <a:p>
            <a:fld id="{B6F15528-21DE-4FAA-801E-634DDDAF4B2B}" type="slidenum">
              <a:rPr lang="en-US" smtClean="0">
                <a:solidFill>
                  <a:prstClr val="black">
                    <a:tint val="75000"/>
                  </a:prstClr>
                </a:solidFill>
              </a:rPr>
              <a:pPr/>
              <a:t>21</a:t>
            </a:fld>
            <a:endParaRPr lang="en-US" dirty="0">
              <a:solidFill>
                <a:prstClr val="black">
                  <a:tint val="75000"/>
                </a:prstClr>
              </a:solidFill>
            </a:endParaRPr>
          </a:p>
        </p:txBody>
      </p:sp>
      <p:pic>
        <p:nvPicPr>
          <p:cNvPr id="6" name="Picture 8" descr="IR Swap Figure"/>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l="-61" r="35000" b="24166"/>
          <a:stretch>
            <a:fillRect/>
          </a:stretch>
        </p:blipFill>
        <p:spPr>
          <a:xfrm>
            <a:off x="1524000" y="1524000"/>
            <a:ext cx="6553200" cy="339503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 name="Rounded Rectangular Callout 8"/>
          <p:cNvSpPr/>
          <p:nvPr/>
        </p:nvSpPr>
        <p:spPr>
          <a:xfrm>
            <a:off x="3657600" y="1524000"/>
            <a:ext cx="2297314" cy="342900"/>
          </a:xfrm>
          <a:prstGeom prst="wedgeRoundRectCallout">
            <a:avLst>
              <a:gd name="adj1" fmla="val -54074"/>
              <a:gd name="adj2" fmla="val 108741"/>
              <a:gd name="adj3" fmla="val 16667"/>
            </a:avLst>
          </a:prstGeom>
          <a:solidFill>
            <a:schemeClr val="accent6">
              <a:lumMod val="20000"/>
              <a:lumOff val="80000"/>
            </a:schemeClr>
          </a:solidFill>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chemeClr val="tx1"/>
                </a:solidFill>
              </a:rPr>
              <a:t>Defines Transaction types</a:t>
            </a:r>
            <a:endParaRPr lang="en-US" sz="1400" b="1" i="1" dirty="0">
              <a:solidFill>
                <a:schemeClr val="tx1"/>
              </a:solidFill>
            </a:endParaRPr>
          </a:p>
        </p:txBody>
      </p:sp>
      <p:sp>
        <p:nvSpPr>
          <p:cNvPr id="11" name="Rounded Rectangular Callout 10"/>
          <p:cNvSpPr/>
          <p:nvPr/>
        </p:nvSpPr>
        <p:spPr>
          <a:xfrm>
            <a:off x="76200" y="2453878"/>
            <a:ext cx="1981200" cy="342900"/>
          </a:xfrm>
          <a:prstGeom prst="wedgeRoundRectCallout">
            <a:avLst>
              <a:gd name="adj1" fmla="val 53437"/>
              <a:gd name="adj2" fmla="val 432902"/>
              <a:gd name="adj3" fmla="val 16667"/>
            </a:avLst>
          </a:prstGeom>
          <a:solidFill>
            <a:schemeClr val="accent6">
              <a:lumMod val="20000"/>
              <a:lumOff val="80000"/>
            </a:schemeClr>
          </a:solidFill>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chemeClr val="tx1"/>
                </a:solidFill>
              </a:rPr>
              <a:t>Defines contract types</a:t>
            </a:r>
            <a:endParaRPr lang="en-US" sz="1400" b="1" i="1" dirty="0">
              <a:solidFill>
                <a:schemeClr val="tx1"/>
              </a:solidFill>
            </a:endParaRPr>
          </a:p>
        </p:txBody>
      </p:sp>
      <p:sp>
        <p:nvSpPr>
          <p:cNvPr id="12" name="Rounded Rectangular Callout 11"/>
          <p:cNvSpPr/>
          <p:nvPr/>
        </p:nvSpPr>
        <p:spPr>
          <a:xfrm>
            <a:off x="3581400" y="2743200"/>
            <a:ext cx="1535314" cy="342900"/>
          </a:xfrm>
          <a:prstGeom prst="wedgeRoundRectCallout">
            <a:avLst>
              <a:gd name="adj1" fmla="val 20"/>
              <a:gd name="adj2" fmla="val 291343"/>
              <a:gd name="adj3" fmla="val 16667"/>
            </a:avLst>
          </a:prstGeom>
          <a:solidFill>
            <a:schemeClr val="accent6">
              <a:lumMod val="20000"/>
              <a:lumOff val="80000"/>
            </a:schemeClr>
          </a:solidFill>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chemeClr val="tx1"/>
                </a:solidFill>
              </a:rPr>
              <a:t>Defines leg roles</a:t>
            </a:r>
            <a:endParaRPr lang="en-US" sz="1400" b="1" i="1" dirty="0">
              <a:solidFill>
                <a:schemeClr val="tx1"/>
              </a:solidFill>
            </a:endParaRPr>
          </a:p>
        </p:txBody>
      </p:sp>
      <p:sp>
        <p:nvSpPr>
          <p:cNvPr id="13" name="Rounded Rectangular Callout 12"/>
          <p:cNvSpPr/>
          <p:nvPr/>
        </p:nvSpPr>
        <p:spPr>
          <a:xfrm>
            <a:off x="6858000" y="2819400"/>
            <a:ext cx="1981200" cy="342900"/>
          </a:xfrm>
          <a:prstGeom prst="wedgeRoundRectCallout">
            <a:avLst>
              <a:gd name="adj1" fmla="val -72783"/>
              <a:gd name="adj2" fmla="val 172287"/>
              <a:gd name="adj3" fmla="val 16667"/>
            </a:avLst>
          </a:prstGeom>
          <a:solidFill>
            <a:schemeClr val="accent6">
              <a:lumMod val="20000"/>
              <a:lumOff val="80000"/>
            </a:schemeClr>
          </a:solidFill>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chemeClr val="tx1"/>
                </a:solidFill>
              </a:rPr>
              <a:t>Defines contract terms</a:t>
            </a:r>
            <a:endParaRPr lang="en-US" sz="1400" b="1" i="1" dirty="0">
              <a:solidFill>
                <a:schemeClr val="tx1"/>
              </a:solidFill>
            </a:endParaRPr>
          </a:p>
        </p:txBody>
      </p:sp>
      <p:sp>
        <p:nvSpPr>
          <p:cNvPr id="14" name="TextBox 13"/>
          <p:cNvSpPr txBox="1"/>
          <p:nvPr/>
        </p:nvSpPr>
        <p:spPr>
          <a:xfrm>
            <a:off x="0" y="5715000"/>
            <a:ext cx="2331720" cy="646331"/>
          </a:xfrm>
          <a:prstGeom prst="rect">
            <a:avLst/>
          </a:prstGeom>
          <a:noFill/>
        </p:spPr>
        <p:txBody>
          <a:bodyPr wrap="square" rtlCol="0">
            <a:spAutoFit/>
          </a:bodyPr>
          <a:lstStyle/>
          <a:p>
            <a:r>
              <a:rPr lang="en-US" b="1" dirty="0" smtClean="0"/>
              <a:t>Operational Ontology (Semantic Web)</a:t>
            </a:r>
            <a:endParaRPr lang="en-US" b="1" dirty="0"/>
          </a:p>
        </p:txBody>
      </p:sp>
      <p:sp>
        <p:nvSpPr>
          <p:cNvPr id="15" name="TextBox 14"/>
          <p:cNvSpPr txBox="1"/>
          <p:nvPr/>
        </p:nvSpPr>
        <p:spPr>
          <a:xfrm>
            <a:off x="5867400" y="5522233"/>
            <a:ext cx="914400" cy="307777"/>
          </a:xfrm>
          <a:prstGeom prst="rect">
            <a:avLst/>
          </a:prstGeom>
          <a:solidFill>
            <a:srgbClr val="FFFF00"/>
          </a:solidFill>
          <a:ln>
            <a:solidFill>
              <a:schemeClr val="tx1"/>
            </a:solidFill>
          </a:ln>
        </p:spPr>
        <p:txBody>
          <a:bodyPr wrap="square" rtlCol="0">
            <a:spAutoFit/>
          </a:bodyPr>
          <a:lstStyle/>
          <a:p>
            <a:r>
              <a:rPr lang="en-US" sz="1400" dirty="0">
                <a:solidFill>
                  <a:prstClr val="black"/>
                </a:solidFill>
              </a:rPr>
              <a:t>IR Stream</a:t>
            </a:r>
          </a:p>
        </p:txBody>
      </p:sp>
      <p:sp>
        <p:nvSpPr>
          <p:cNvPr id="16" name="TextBox 15"/>
          <p:cNvSpPr txBox="1"/>
          <p:nvPr/>
        </p:nvSpPr>
        <p:spPr>
          <a:xfrm>
            <a:off x="5867400" y="6117413"/>
            <a:ext cx="914400" cy="307777"/>
          </a:xfrm>
          <a:prstGeom prst="rect">
            <a:avLst/>
          </a:prstGeom>
          <a:solidFill>
            <a:srgbClr val="FFFF00"/>
          </a:solidFill>
          <a:ln>
            <a:solidFill>
              <a:schemeClr val="tx1"/>
            </a:solidFill>
          </a:ln>
        </p:spPr>
        <p:txBody>
          <a:bodyPr wrap="square" rtlCol="0">
            <a:spAutoFit/>
          </a:bodyPr>
          <a:lstStyle/>
          <a:p>
            <a:r>
              <a:rPr lang="en-US" sz="1400" dirty="0">
                <a:solidFill>
                  <a:prstClr val="black"/>
                </a:solidFill>
              </a:rPr>
              <a:t>IR Stream</a:t>
            </a:r>
          </a:p>
        </p:txBody>
      </p:sp>
      <p:sp>
        <p:nvSpPr>
          <p:cNvPr id="17" name="TextBox 16"/>
          <p:cNvSpPr txBox="1"/>
          <p:nvPr/>
        </p:nvSpPr>
        <p:spPr>
          <a:xfrm>
            <a:off x="4191000" y="5798978"/>
            <a:ext cx="838200" cy="338554"/>
          </a:xfrm>
          <a:prstGeom prst="rect">
            <a:avLst/>
          </a:prstGeom>
          <a:solidFill>
            <a:schemeClr val="accent6"/>
          </a:solidFill>
          <a:ln>
            <a:solidFill>
              <a:schemeClr val="tx1"/>
            </a:solidFill>
          </a:ln>
        </p:spPr>
        <p:txBody>
          <a:bodyPr wrap="square" rtlCol="0">
            <a:spAutoFit/>
          </a:bodyPr>
          <a:lstStyle/>
          <a:p>
            <a:r>
              <a:rPr lang="en-US" sz="1600" dirty="0">
                <a:solidFill>
                  <a:prstClr val="black"/>
                </a:solidFill>
              </a:rPr>
              <a:t>IR Swap</a:t>
            </a:r>
            <a:endParaRPr lang="en-US" dirty="0">
              <a:solidFill>
                <a:prstClr val="black"/>
              </a:solidFill>
            </a:endParaRPr>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38400" y="5972175"/>
            <a:ext cx="838200" cy="65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38400" y="5289095"/>
            <a:ext cx="838200" cy="65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Arrow Connector 19"/>
          <p:cNvCxnSpPr>
            <a:stCxn id="17" idx="1"/>
            <a:endCxn id="19" idx="3"/>
          </p:cNvCxnSpPr>
          <p:nvPr/>
        </p:nvCxnSpPr>
        <p:spPr>
          <a:xfrm flipH="1" flipV="1">
            <a:off x="3276600" y="5617708"/>
            <a:ext cx="914400" cy="3505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1"/>
            <a:endCxn id="18" idx="3"/>
          </p:cNvCxnSpPr>
          <p:nvPr/>
        </p:nvCxnSpPr>
        <p:spPr>
          <a:xfrm flipH="1">
            <a:off x="3276600" y="5968255"/>
            <a:ext cx="914400" cy="332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3"/>
            <a:endCxn id="15" idx="1"/>
          </p:cNvCxnSpPr>
          <p:nvPr/>
        </p:nvCxnSpPr>
        <p:spPr>
          <a:xfrm flipV="1">
            <a:off x="5029200" y="5676122"/>
            <a:ext cx="838200" cy="2921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3"/>
            <a:endCxn id="16" idx="1"/>
          </p:cNvCxnSpPr>
          <p:nvPr/>
        </p:nvCxnSpPr>
        <p:spPr>
          <a:xfrm>
            <a:off x="5029200" y="5968255"/>
            <a:ext cx="838200" cy="303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38600" y="4995446"/>
            <a:ext cx="1143000" cy="338554"/>
          </a:xfrm>
          <a:prstGeom prst="rect">
            <a:avLst/>
          </a:prstGeom>
          <a:solidFill>
            <a:schemeClr val="accent6"/>
          </a:solidFill>
          <a:ln>
            <a:solidFill>
              <a:schemeClr val="tx1"/>
            </a:solidFill>
          </a:ln>
        </p:spPr>
        <p:txBody>
          <a:bodyPr wrap="square" rtlCol="0">
            <a:spAutoFit/>
          </a:bodyPr>
          <a:lstStyle/>
          <a:p>
            <a:r>
              <a:rPr lang="en-US" sz="1600" dirty="0">
                <a:solidFill>
                  <a:prstClr val="black"/>
                </a:solidFill>
              </a:rPr>
              <a:t>Agreement</a:t>
            </a:r>
            <a:endParaRPr lang="en-US" dirty="0">
              <a:solidFill>
                <a:prstClr val="black"/>
              </a:solidFill>
            </a:endParaRPr>
          </a:p>
        </p:txBody>
      </p:sp>
      <p:cxnSp>
        <p:nvCxnSpPr>
          <p:cNvPr id="25" name="Straight Arrow Connector 24"/>
          <p:cNvCxnSpPr>
            <a:stCxn id="17" idx="0"/>
            <a:endCxn id="24" idx="2"/>
          </p:cNvCxnSpPr>
          <p:nvPr/>
        </p:nvCxnSpPr>
        <p:spPr>
          <a:xfrm flipV="1">
            <a:off x="4610100" y="5334000"/>
            <a:ext cx="0" cy="464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29768" y="5537284"/>
            <a:ext cx="689612" cy="253916"/>
          </a:xfrm>
          <a:prstGeom prst="rect">
            <a:avLst/>
          </a:prstGeom>
          <a:noFill/>
        </p:spPr>
        <p:txBody>
          <a:bodyPr wrap="none" rtlCol="0">
            <a:spAutoFit/>
          </a:bodyPr>
          <a:lstStyle/>
          <a:p>
            <a:r>
              <a:rPr lang="en-US" sz="1050" dirty="0">
                <a:solidFill>
                  <a:prstClr val="black"/>
                </a:solidFill>
              </a:rPr>
              <a:t>has party</a:t>
            </a:r>
            <a:endParaRPr lang="en-US" dirty="0">
              <a:solidFill>
                <a:prstClr val="black"/>
              </a:solidFill>
            </a:endParaRPr>
          </a:p>
        </p:txBody>
      </p:sp>
      <p:sp>
        <p:nvSpPr>
          <p:cNvPr id="27" name="TextBox 26"/>
          <p:cNvSpPr txBox="1"/>
          <p:nvPr/>
        </p:nvSpPr>
        <p:spPr>
          <a:xfrm>
            <a:off x="3505968" y="6096000"/>
            <a:ext cx="689612" cy="253916"/>
          </a:xfrm>
          <a:prstGeom prst="rect">
            <a:avLst/>
          </a:prstGeom>
          <a:noFill/>
        </p:spPr>
        <p:txBody>
          <a:bodyPr wrap="none" rtlCol="0">
            <a:spAutoFit/>
          </a:bodyPr>
          <a:lstStyle/>
          <a:p>
            <a:r>
              <a:rPr lang="en-US" sz="1050" dirty="0">
                <a:solidFill>
                  <a:prstClr val="black"/>
                </a:solidFill>
              </a:rPr>
              <a:t>has party</a:t>
            </a:r>
            <a:endParaRPr lang="en-US" dirty="0">
              <a:solidFill>
                <a:prstClr val="black"/>
              </a:solidFill>
            </a:endParaRPr>
          </a:p>
        </p:txBody>
      </p:sp>
      <p:sp>
        <p:nvSpPr>
          <p:cNvPr id="28" name="TextBox 27"/>
          <p:cNvSpPr txBox="1"/>
          <p:nvPr/>
        </p:nvSpPr>
        <p:spPr>
          <a:xfrm>
            <a:off x="4572768" y="5377190"/>
            <a:ext cx="362600" cy="253916"/>
          </a:xfrm>
          <a:prstGeom prst="rect">
            <a:avLst/>
          </a:prstGeom>
          <a:noFill/>
        </p:spPr>
        <p:txBody>
          <a:bodyPr wrap="none" rtlCol="0">
            <a:spAutoFit/>
          </a:bodyPr>
          <a:lstStyle/>
          <a:p>
            <a:r>
              <a:rPr lang="en-US" sz="1050" dirty="0">
                <a:solidFill>
                  <a:prstClr val="black"/>
                </a:solidFill>
              </a:rPr>
              <a:t>is a</a:t>
            </a:r>
            <a:endParaRPr lang="en-US" dirty="0">
              <a:solidFill>
                <a:prstClr val="black"/>
              </a:solidFill>
            </a:endParaRPr>
          </a:p>
        </p:txBody>
      </p:sp>
      <p:sp>
        <p:nvSpPr>
          <p:cNvPr id="29" name="TextBox 28"/>
          <p:cNvSpPr txBox="1"/>
          <p:nvPr/>
        </p:nvSpPr>
        <p:spPr>
          <a:xfrm>
            <a:off x="5258568" y="5605790"/>
            <a:ext cx="521297" cy="253916"/>
          </a:xfrm>
          <a:prstGeom prst="rect">
            <a:avLst/>
          </a:prstGeom>
          <a:noFill/>
        </p:spPr>
        <p:txBody>
          <a:bodyPr wrap="none" rtlCol="0">
            <a:spAutoFit/>
          </a:bodyPr>
          <a:lstStyle/>
          <a:p>
            <a:r>
              <a:rPr lang="en-US" sz="1050" dirty="0">
                <a:solidFill>
                  <a:prstClr val="black"/>
                </a:solidFill>
              </a:rPr>
              <a:t>swaps</a:t>
            </a:r>
            <a:endParaRPr lang="en-US" dirty="0">
              <a:solidFill>
                <a:prstClr val="black"/>
              </a:solidFill>
            </a:endParaRPr>
          </a:p>
        </p:txBody>
      </p:sp>
      <p:sp>
        <p:nvSpPr>
          <p:cNvPr id="30" name="TextBox 29"/>
          <p:cNvSpPr txBox="1"/>
          <p:nvPr/>
        </p:nvSpPr>
        <p:spPr>
          <a:xfrm>
            <a:off x="5257800" y="6096000"/>
            <a:ext cx="521297" cy="253916"/>
          </a:xfrm>
          <a:prstGeom prst="rect">
            <a:avLst/>
          </a:prstGeom>
          <a:noFill/>
        </p:spPr>
        <p:txBody>
          <a:bodyPr wrap="none" rtlCol="0">
            <a:spAutoFit/>
          </a:bodyPr>
          <a:lstStyle/>
          <a:p>
            <a:r>
              <a:rPr lang="en-US" sz="1050" dirty="0">
                <a:solidFill>
                  <a:prstClr val="black"/>
                </a:solidFill>
              </a:rPr>
              <a:t>swaps</a:t>
            </a:r>
            <a:endParaRPr lang="en-US" dirty="0">
              <a:solidFill>
                <a:prstClr val="black"/>
              </a:solidFill>
            </a:endParaRPr>
          </a:p>
        </p:txBody>
      </p:sp>
      <p:sp>
        <p:nvSpPr>
          <p:cNvPr id="47" name="Rounded Rectangular Callout 46"/>
          <p:cNvSpPr/>
          <p:nvPr/>
        </p:nvSpPr>
        <p:spPr>
          <a:xfrm>
            <a:off x="6705600" y="4648200"/>
            <a:ext cx="2286000" cy="723662"/>
          </a:xfrm>
          <a:prstGeom prst="wedgeRoundRectCallout">
            <a:avLst>
              <a:gd name="adj1" fmla="val -127024"/>
              <a:gd name="adj2" fmla="val 102611"/>
              <a:gd name="adj3" fmla="val 16667"/>
            </a:avLst>
          </a:prstGeom>
          <a:solidFill>
            <a:schemeClr val="accent6">
              <a:lumMod val="20000"/>
              <a:lumOff val="80000"/>
            </a:schemeClr>
          </a:solidFill>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chemeClr val="tx1"/>
                </a:solidFill>
              </a:rPr>
              <a:t>Includes only those terms which have corresponding instance data</a:t>
            </a:r>
            <a:endParaRPr lang="en-US" sz="1400" b="1" i="1" dirty="0">
              <a:solidFill>
                <a:schemeClr val="tx1"/>
              </a:solidFill>
            </a:endParaRPr>
          </a:p>
        </p:txBody>
      </p:sp>
      <p:sp>
        <p:nvSpPr>
          <p:cNvPr id="31" name="Rounded Rectangle 30"/>
          <p:cNvSpPr/>
          <p:nvPr/>
        </p:nvSpPr>
        <p:spPr>
          <a:xfrm>
            <a:off x="1447800" y="1143000"/>
            <a:ext cx="6705600" cy="304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sz="1600" b="1" dirty="0" smtClean="0"/>
          </a:p>
          <a:p>
            <a:pPr algn="ctr"/>
            <a:r>
              <a:rPr lang="it-IT" sz="1600" b="1" dirty="0" smtClean="0"/>
              <a:t>Requirement #1: Define Uniform and Expressive Financial Data Standards</a:t>
            </a:r>
            <a:endParaRPr lang="en-US" sz="1600" b="1" dirty="0" smtClean="0"/>
          </a:p>
          <a:p>
            <a:pPr algn="ctr"/>
            <a:endParaRPr lang="en-US" sz="1600" dirty="0"/>
          </a:p>
        </p:txBody>
      </p:sp>
      <p:sp>
        <p:nvSpPr>
          <p:cNvPr id="32" name="TextBox 31"/>
          <p:cNvSpPr txBox="1"/>
          <p:nvPr/>
        </p:nvSpPr>
        <p:spPr>
          <a:xfrm>
            <a:off x="7696200" y="3505200"/>
            <a:ext cx="1447800" cy="646331"/>
          </a:xfrm>
          <a:prstGeom prst="rect">
            <a:avLst/>
          </a:prstGeom>
          <a:noFill/>
          <a:ln>
            <a:solidFill>
              <a:schemeClr val="tx1"/>
            </a:solidFill>
          </a:ln>
        </p:spPr>
        <p:txBody>
          <a:bodyPr wrap="square" rtlCol="0">
            <a:spAutoFit/>
          </a:bodyPr>
          <a:lstStyle/>
          <a:p>
            <a:r>
              <a:rPr lang="en-US" sz="1200" b="1" dirty="0" smtClean="0"/>
              <a:t>Model from Sparx Systems</a:t>
            </a:r>
          </a:p>
          <a:p>
            <a:r>
              <a:rPr lang="en-US" sz="1200" b="1" dirty="0" smtClean="0"/>
              <a:t>Enterprise Architect</a:t>
            </a:r>
            <a:endParaRPr lang="en-US" sz="1200" b="1" dirty="0"/>
          </a:p>
        </p:txBody>
      </p:sp>
      <p:sp>
        <p:nvSpPr>
          <p:cNvPr id="33" name="Rectangle 32"/>
          <p:cNvSpPr/>
          <p:nvPr/>
        </p:nvSpPr>
        <p:spPr>
          <a:xfrm>
            <a:off x="1447800" y="1524000"/>
            <a:ext cx="1219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1447800"/>
            <a:ext cx="2362200" cy="923330"/>
          </a:xfrm>
          <a:prstGeom prst="rect">
            <a:avLst/>
          </a:prstGeom>
          <a:noFill/>
        </p:spPr>
        <p:txBody>
          <a:bodyPr wrap="square" rtlCol="0">
            <a:spAutoFit/>
          </a:bodyPr>
          <a:lstStyle/>
          <a:p>
            <a:r>
              <a:rPr lang="en-US" b="1" dirty="0" smtClean="0"/>
              <a:t>Business Ontology (AKA “conceptual model”)</a:t>
            </a:r>
            <a:endParaRPr lang="en-US" b="1" dirty="0"/>
          </a:p>
        </p:txBody>
      </p:sp>
      <p:grpSp>
        <p:nvGrpSpPr>
          <p:cNvPr id="36" name="Group 35"/>
          <p:cNvGrpSpPr/>
          <p:nvPr/>
        </p:nvGrpSpPr>
        <p:grpSpPr>
          <a:xfrm>
            <a:off x="304800" y="3124200"/>
            <a:ext cx="2167054" cy="2362200"/>
            <a:chOff x="304800" y="3124200"/>
            <a:chExt cx="2167054" cy="2362200"/>
          </a:xfrm>
        </p:grpSpPr>
        <p:sp>
          <p:nvSpPr>
            <p:cNvPr id="34" name="Bent-Up Arrow 33"/>
            <p:cNvSpPr/>
            <p:nvPr/>
          </p:nvSpPr>
          <p:spPr>
            <a:xfrm rot="5400000">
              <a:off x="-548640" y="3977640"/>
              <a:ext cx="2362200" cy="655320"/>
            </a:xfrm>
            <a:prstGeom prst="bentUpArrow">
              <a:avLst/>
            </a:prstGeom>
            <a:solidFill>
              <a:schemeClr val="accent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57200" y="4648200"/>
              <a:ext cx="2014654" cy="369332"/>
            </a:xfrm>
            <a:prstGeom prst="rect">
              <a:avLst/>
            </a:prstGeom>
            <a:noFill/>
          </p:spPr>
          <p:txBody>
            <a:bodyPr wrap="none" rtlCol="0">
              <a:spAutoFit/>
            </a:bodyPr>
            <a:lstStyle/>
            <a:p>
              <a:r>
                <a:rPr lang="en-US" b="1" dirty="0" smtClean="0"/>
                <a:t>provides source for</a:t>
              </a:r>
              <a:endParaRPr lang="en-US" b="1" dirty="0"/>
            </a:p>
          </p:txBody>
        </p:sp>
      </p:grpSp>
      <p:sp>
        <p:nvSpPr>
          <p:cNvPr id="38" name="Rounded Rectangular Callout 37"/>
          <p:cNvSpPr/>
          <p:nvPr/>
        </p:nvSpPr>
        <p:spPr>
          <a:xfrm>
            <a:off x="7010400" y="5867400"/>
            <a:ext cx="1981200" cy="457200"/>
          </a:xfrm>
          <a:prstGeom prst="wedgeRoundRectCallout">
            <a:avLst>
              <a:gd name="adj1" fmla="val -114564"/>
              <a:gd name="adj2" fmla="val -21397"/>
              <a:gd name="adj3" fmla="val 16667"/>
            </a:avLst>
          </a:prstGeom>
          <a:solidFill>
            <a:schemeClr val="accent6">
              <a:lumMod val="20000"/>
              <a:lumOff val="80000"/>
            </a:schemeClr>
          </a:solidFill>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chemeClr val="tx1"/>
                </a:solidFill>
              </a:rPr>
              <a:t>Narrowed for Operational use</a:t>
            </a:r>
            <a:endParaRPr lang="en-US" sz="1400" b="1" i="1" dirty="0">
              <a:solidFill>
                <a:schemeClr val="tx1"/>
              </a:solidFill>
            </a:endParaRPr>
          </a:p>
        </p:txBody>
      </p:sp>
      <p:sp>
        <p:nvSpPr>
          <p:cNvPr id="37"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extLst>
      <p:ext uri="{BB962C8B-B14F-4D97-AF65-F5344CB8AC3E}">
        <p14:creationId xmlns:p14="http://schemas.microsoft.com/office/powerpoint/2010/main" xmlns="" val="3990589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48200" y="1371600"/>
            <a:ext cx="4267200" cy="2514600"/>
          </a:xfrm>
          <a:prstGeom prst="rect">
            <a:avLst/>
          </a:prstGeom>
          <a:solidFill>
            <a:schemeClr val="accent3">
              <a:lumMod val="20000"/>
              <a:lumOff val="80000"/>
            </a:schemeClr>
          </a:solidFill>
          <a:ln>
            <a:solidFill>
              <a:schemeClr val="accent1">
                <a:lumMod val="20000"/>
                <a:lumOff val="80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Anatomy of a Semantic Data Standard</a:t>
            </a:r>
            <a:endParaRPr lang="en-US" dirty="0"/>
          </a:p>
        </p:txBody>
      </p:sp>
      <p:sp>
        <p:nvSpPr>
          <p:cNvPr id="5" name="Slide Number Placeholder 4"/>
          <p:cNvSpPr>
            <a:spLocks noGrp="1"/>
          </p:cNvSpPr>
          <p:nvPr>
            <p:ph type="sldNum" sz="quarter" idx="11"/>
          </p:nvPr>
        </p:nvSpPr>
        <p:spPr>
          <a:xfrm>
            <a:off x="8077200" y="6537325"/>
            <a:ext cx="762000" cy="320675"/>
          </a:xfrm>
        </p:spPr>
        <p:txBody>
          <a:bodyPr/>
          <a:lstStyle/>
          <a:p>
            <a:fld id="{B6F15528-21DE-4FAA-801E-634DDDAF4B2B}" type="slidenum">
              <a:rPr lang="en-US" smtClean="0"/>
              <a:pPr/>
              <a:t>22</a:t>
            </a:fld>
            <a:endParaRPr lang="en-US" dirty="0"/>
          </a:p>
        </p:txBody>
      </p:sp>
      <p:sp>
        <p:nvSpPr>
          <p:cNvPr id="14" name="Rectangle 13"/>
          <p:cNvSpPr/>
          <p:nvPr/>
        </p:nvSpPr>
        <p:spPr>
          <a:xfrm>
            <a:off x="4648200" y="4038600"/>
            <a:ext cx="4267200" cy="2514600"/>
          </a:xfrm>
          <a:prstGeom prst="rect">
            <a:avLst/>
          </a:prstGeom>
          <a:solidFill>
            <a:schemeClr val="accent2">
              <a:lumMod val="20000"/>
              <a:lumOff val="80000"/>
            </a:schemeClr>
          </a:solidFill>
          <a:ln>
            <a:solidFill>
              <a:schemeClr val="accent1">
                <a:lumMod val="20000"/>
                <a:lumOff val="80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5"/>
          <p:cNvGrpSpPr/>
          <p:nvPr/>
        </p:nvGrpSpPr>
        <p:grpSpPr>
          <a:xfrm>
            <a:off x="4876800" y="1447800"/>
            <a:ext cx="1143000" cy="685800"/>
            <a:chOff x="3581400" y="4648200"/>
            <a:chExt cx="1143000" cy="685800"/>
          </a:xfrm>
        </p:grpSpPr>
        <p:sp>
          <p:nvSpPr>
            <p:cNvPr id="17" name="Oval 16"/>
            <p:cNvSpPr/>
            <p:nvPr/>
          </p:nvSpPr>
          <p:spPr>
            <a:xfrm>
              <a:off x="3581400" y="4648200"/>
              <a:ext cx="1143000" cy="685800"/>
            </a:xfrm>
            <a:prstGeom prst="ellipse">
              <a:avLst/>
            </a:prstGeom>
            <a:solidFill>
              <a:schemeClr val="accent6">
                <a:lumMod val="20000"/>
                <a:lumOff val="80000"/>
              </a:schemeClr>
            </a:solidFill>
            <a:ln>
              <a:solidFill>
                <a:schemeClr val="accent6">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8" name="Group 69"/>
            <p:cNvGrpSpPr/>
            <p:nvPr/>
          </p:nvGrpSpPr>
          <p:grpSpPr>
            <a:xfrm>
              <a:off x="3810000" y="4724400"/>
              <a:ext cx="762000" cy="536377"/>
              <a:chOff x="3810000" y="4724400"/>
              <a:chExt cx="762000" cy="536377"/>
            </a:xfrm>
          </p:grpSpPr>
          <p:sp>
            <p:nvSpPr>
              <p:cNvPr id="19" name="TextBox 18"/>
              <p:cNvSpPr txBox="1"/>
              <p:nvPr/>
            </p:nvSpPr>
            <p:spPr>
              <a:xfrm>
                <a:off x="3810000" y="4724400"/>
                <a:ext cx="481222" cy="307777"/>
              </a:xfrm>
              <a:prstGeom prst="rect">
                <a:avLst/>
              </a:prstGeom>
              <a:noFill/>
            </p:spPr>
            <p:txBody>
              <a:bodyPr wrap="none" rtlCol="0">
                <a:spAutoFit/>
              </a:bodyPr>
              <a:lstStyle/>
              <a:p>
                <a:r>
                  <a:rPr lang="en-US" sz="1400" b="1" dirty="0" smtClean="0">
                    <a:solidFill>
                      <a:srgbClr val="C00000"/>
                    </a:solidFill>
                  </a:rPr>
                  <a:t>RDF</a:t>
                </a:r>
                <a:endParaRPr lang="en-US" sz="1400" b="1" dirty="0">
                  <a:solidFill>
                    <a:srgbClr val="C00000"/>
                  </a:solidFill>
                </a:endParaRPr>
              </a:p>
            </p:txBody>
          </p:sp>
          <p:sp>
            <p:nvSpPr>
              <p:cNvPr id="20" name="TextBox 19"/>
              <p:cNvSpPr txBox="1"/>
              <p:nvPr/>
            </p:nvSpPr>
            <p:spPr>
              <a:xfrm>
                <a:off x="3810000" y="4953000"/>
                <a:ext cx="762000" cy="307777"/>
              </a:xfrm>
              <a:prstGeom prst="rect">
                <a:avLst/>
              </a:prstGeom>
              <a:noFill/>
            </p:spPr>
            <p:txBody>
              <a:bodyPr wrap="square" rtlCol="0">
                <a:spAutoFit/>
              </a:bodyPr>
              <a:lstStyle/>
              <a:p>
                <a:r>
                  <a:rPr lang="en-US" sz="1400" b="1" dirty="0" smtClean="0">
                    <a:solidFill>
                      <a:srgbClr val="C00000"/>
                    </a:solidFill>
                  </a:rPr>
                  <a:t>Type</a:t>
                </a:r>
                <a:endParaRPr lang="en-US" sz="1400" b="1" dirty="0">
                  <a:solidFill>
                    <a:srgbClr val="C00000"/>
                  </a:solidFill>
                </a:endParaRPr>
              </a:p>
            </p:txBody>
          </p:sp>
        </p:grpSp>
      </p:grpSp>
      <p:grpSp>
        <p:nvGrpSpPr>
          <p:cNvPr id="9" name="Group 21"/>
          <p:cNvGrpSpPr/>
          <p:nvPr/>
        </p:nvGrpSpPr>
        <p:grpSpPr>
          <a:xfrm>
            <a:off x="6629400" y="1447800"/>
            <a:ext cx="1295400" cy="685800"/>
            <a:chOff x="3581400" y="4648200"/>
            <a:chExt cx="1295400" cy="685800"/>
          </a:xfrm>
        </p:grpSpPr>
        <p:sp>
          <p:nvSpPr>
            <p:cNvPr id="23" name="Oval 22"/>
            <p:cNvSpPr/>
            <p:nvPr/>
          </p:nvSpPr>
          <p:spPr>
            <a:xfrm>
              <a:off x="3581400" y="4648200"/>
              <a:ext cx="1143000" cy="685800"/>
            </a:xfrm>
            <a:prstGeom prst="ellipse">
              <a:avLst/>
            </a:prstGeom>
            <a:solidFill>
              <a:schemeClr val="accent1">
                <a:lumMod val="20000"/>
                <a:lumOff val="80000"/>
              </a:schemeClr>
            </a:solidFill>
            <a:ln>
              <a:solidFill>
                <a:schemeClr val="accent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0" name="Group 69"/>
            <p:cNvGrpSpPr/>
            <p:nvPr/>
          </p:nvGrpSpPr>
          <p:grpSpPr>
            <a:xfrm>
              <a:off x="3657600" y="4724400"/>
              <a:ext cx="1219200" cy="536377"/>
              <a:chOff x="3657600" y="4724400"/>
              <a:chExt cx="1219200" cy="536377"/>
            </a:xfrm>
          </p:grpSpPr>
          <p:sp>
            <p:nvSpPr>
              <p:cNvPr id="25" name="TextBox 24"/>
              <p:cNvSpPr txBox="1"/>
              <p:nvPr/>
            </p:nvSpPr>
            <p:spPr>
              <a:xfrm>
                <a:off x="3810000" y="4724400"/>
                <a:ext cx="543162" cy="307777"/>
              </a:xfrm>
              <a:prstGeom prst="rect">
                <a:avLst/>
              </a:prstGeom>
              <a:noFill/>
            </p:spPr>
            <p:txBody>
              <a:bodyPr wrap="none" rtlCol="0">
                <a:spAutoFit/>
              </a:bodyPr>
              <a:lstStyle/>
              <a:p>
                <a:r>
                  <a:rPr lang="en-US" sz="1400" b="1" dirty="0" smtClean="0">
                    <a:solidFill>
                      <a:srgbClr val="C00000"/>
                    </a:solidFill>
                  </a:rPr>
                  <a:t>OWL</a:t>
                </a:r>
                <a:endParaRPr lang="en-US" sz="1400" b="1" dirty="0">
                  <a:solidFill>
                    <a:srgbClr val="C00000"/>
                  </a:solidFill>
                </a:endParaRPr>
              </a:p>
            </p:txBody>
          </p:sp>
          <p:sp>
            <p:nvSpPr>
              <p:cNvPr id="26" name="TextBox 25"/>
              <p:cNvSpPr txBox="1"/>
              <p:nvPr/>
            </p:nvSpPr>
            <p:spPr>
              <a:xfrm>
                <a:off x="3657600" y="4953000"/>
                <a:ext cx="1219200" cy="307777"/>
              </a:xfrm>
              <a:prstGeom prst="rect">
                <a:avLst/>
              </a:prstGeom>
              <a:noFill/>
            </p:spPr>
            <p:txBody>
              <a:bodyPr wrap="square" rtlCol="0">
                <a:spAutoFit/>
              </a:bodyPr>
              <a:lstStyle/>
              <a:p>
                <a:r>
                  <a:rPr lang="en-US" sz="1400" b="1" dirty="0" smtClean="0">
                    <a:solidFill>
                      <a:srgbClr val="C00000"/>
                    </a:solidFill>
                  </a:rPr>
                  <a:t>versionInfo</a:t>
                </a:r>
                <a:endParaRPr lang="en-US" sz="1400" b="1" dirty="0">
                  <a:solidFill>
                    <a:srgbClr val="C00000"/>
                  </a:solidFill>
                </a:endParaRPr>
              </a:p>
            </p:txBody>
          </p:sp>
        </p:grpSp>
      </p:grpSp>
      <p:sp>
        <p:nvSpPr>
          <p:cNvPr id="34" name="TextBox 33"/>
          <p:cNvSpPr txBox="1"/>
          <p:nvPr/>
        </p:nvSpPr>
        <p:spPr>
          <a:xfrm>
            <a:off x="7772400" y="1295400"/>
            <a:ext cx="1119024" cy="923330"/>
          </a:xfrm>
          <a:prstGeom prst="rect">
            <a:avLst/>
          </a:prstGeom>
          <a:noFill/>
        </p:spPr>
        <p:txBody>
          <a:bodyPr wrap="none" rtlCol="0">
            <a:spAutoFit/>
          </a:bodyPr>
          <a:lstStyle/>
          <a:p>
            <a:r>
              <a:rPr lang="en-US" b="1" dirty="0" smtClean="0"/>
              <a:t>Semantic </a:t>
            </a:r>
          </a:p>
          <a:p>
            <a:r>
              <a:rPr lang="en-US" b="1" dirty="0" smtClean="0"/>
              <a:t>Metadata</a:t>
            </a:r>
          </a:p>
          <a:p>
            <a:r>
              <a:rPr lang="en-US" b="1" dirty="0" smtClean="0"/>
              <a:t>Model</a:t>
            </a:r>
            <a:endParaRPr lang="en-US" b="1" dirty="0"/>
          </a:p>
        </p:txBody>
      </p:sp>
      <p:cxnSp>
        <p:nvCxnSpPr>
          <p:cNvPr id="36" name="Straight Connector 35"/>
          <p:cNvCxnSpPr>
            <a:stCxn id="17" idx="6"/>
            <a:endCxn id="23" idx="2"/>
          </p:cNvCxnSpPr>
          <p:nvPr/>
        </p:nvCxnSpPr>
        <p:spPr>
          <a:xfrm>
            <a:off x="6019800" y="1790700"/>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1" name="Group 37"/>
          <p:cNvGrpSpPr/>
          <p:nvPr/>
        </p:nvGrpSpPr>
        <p:grpSpPr>
          <a:xfrm>
            <a:off x="7543800" y="2209800"/>
            <a:ext cx="1143000" cy="685800"/>
            <a:chOff x="3581400" y="4648200"/>
            <a:chExt cx="1143000" cy="685800"/>
          </a:xfrm>
        </p:grpSpPr>
        <p:sp>
          <p:nvSpPr>
            <p:cNvPr id="39" name="Oval 38"/>
            <p:cNvSpPr/>
            <p:nvPr/>
          </p:nvSpPr>
          <p:spPr>
            <a:xfrm>
              <a:off x="3581400" y="4648200"/>
              <a:ext cx="1143000" cy="685800"/>
            </a:xfrm>
            <a:prstGeom prst="ellipse">
              <a:avLst/>
            </a:prstGeom>
            <a:solidFill>
              <a:schemeClr val="accent1">
                <a:lumMod val="20000"/>
                <a:lumOff val="80000"/>
              </a:schemeClr>
            </a:solidFill>
            <a:ln>
              <a:solidFill>
                <a:schemeClr val="accent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5" name="Group 69"/>
            <p:cNvGrpSpPr/>
            <p:nvPr/>
          </p:nvGrpSpPr>
          <p:grpSpPr>
            <a:xfrm>
              <a:off x="3581400" y="4724400"/>
              <a:ext cx="1143000" cy="536377"/>
              <a:chOff x="3581400" y="4724400"/>
              <a:chExt cx="1143000" cy="536377"/>
            </a:xfrm>
          </p:grpSpPr>
          <p:sp>
            <p:nvSpPr>
              <p:cNvPr id="41" name="TextBox 40"/>
              <p:cNvSpPr txBox="1"/>
              <p:nvPr/>
            </p:nvSpPr>
            <p:spPr>
              <a:xfrm>
                <a:off x="3810000" y="4724400"/>
                <a:ext cx="566309" cy="307777"/>
              </a:xfrm>
              <a:prstGeom prst="rect">
                <a:avLst/>
              </a:prstGeom>
              <a:noFill/>
            </p:spPr>
            <p:txBody>
              <a:bodyPr wrap="none" rtlCol="0">
                <a:spAutoFit/>
              </a:bodyPr>
              <a:lstStyle/>
              <a:p>
                <a:r>
                  <a:rPr lang="en-US" sz="1400" b="1" dirty="0" smtClean="0">
                    <a:solidFill>
                      <a:srgbClr val="C00000"/>
                    </a:solidFill>
                  </a:rPr>
                  <a:t>SKOS</a:t>
                </a:r>
                <a:endParaRPr lang="en-US" sz="1400" b="1" dirty="0">
                  <a:solidFill>
                    <a:srgbClr val="C00000"/>
                  </a:solidFill>
                </a:endParaRPr>
              </a:p>
            </p:txBody>
          </p:sp>
          <p:sp>
            <p:nvSpPr>
              <p:cNvPr id="42" name="TextBox 41"/>
              <p:cNvSpPr txBox="1"/>
              <p:nvPr/>
            </p:nvSpPr>
            <p:spPr>
              <a:xfrm>
                <a:off x="3581400" y="4953000"/>
                <a:ext cx="1143000" cy="307777"/>
              </a:xfrm>
              <a:prstGeom prst="rect">
                <a:avLst/>
              </a:prstGeom>
              <a:noFill/>
            </p:spPr>
            <p:txBody>
              <a:bodyPr wrap="square" rtlCol="0">
                <a:spAutoFit/>
              </a:bodyPr>
              <a:lstStyle/>
              <a:p>
                <a:pPr algn="ctr"/>
                <a:r>
                  <a:rPr lang="en-US" sz="1400" b="1" dirty="0" smtClean="0">
                    <a:solidFill>
                      <a:srgbClr val="C00000"/>
                    </a:solidFill>
                  </a:rPr>
                  <a:t>definition</a:t>
                </a:r>
                <a:endParaRPr lang="en-US" sz="1400" b="1" dirty="0">
                  <a:solidFill>
                    <a:srgbClr val="C00000"/>
                  </a:solidFill>
                </a:endParaRPr>
              </a:p>
            </p:txBody>
          </p:sp>
        </p:grpSp>
      </p:grpSp>
      <p:cxnSp>
        <p:nvCxnSpPr>
          <p:cNvPr id="44" name="Straight Connector 43"/>
          <p:cNvCxnSpPr>
            <a:stCxn id="17" idx="6"/>
          </p:cNvCxnSpPr>
          <p:nvPr/>
        </p:nvCxnSpPr>
        <p:spPr>
          <a:xfrm>
            <a:off x="6019800" y="1790700"/>
            <a:ext cx="1524000" cy="7239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6" name="Group 44"/>
          <p:cNvGrpSpPr/>
          <p:nvPr/>
        </p:nvGrpSpPr>
        <p:grpSpPr>
          <a:xfrm>
            <a:off x="6400800" y="2514600"/>
            <a:ext cx="1143000" cy="685800"/>
            <a:chOff x="3581400" y="4648200"/>
            <a:chExt cx="1143000" cy="685800"/>
          </a:xfrm>
        </p:grpSpPr>
        <p:sp>
          <p:nvSpPr>
            <p:cNvPr id="46" name="Oval 45"/>
            <p:cNvSpPr/>
            <p:nvPr/>
          </p:nvSpPr>
          <p:spPr>
            <a:xfrm>
              <a:off x="3581400" y="4648200"/>
              <a:ext cx="1143000" cy="685800"/>
            </a:xfrm>
            <a:prstGeom prst="ellipse">
              <a:avLst/>
            </a:prstGeom>
            <a:solidFill>
              <a:schemeClr val="accent1">
                <a:lumMod val="20000"/>
                <a:lumOff val="80000"/>
              </a:schemeClr>
            </a:solidFill>
            <a:ln>
              <a:solidFill>
                <a:schemeClr val="accent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8" name="Group 69"/>
            <p:cNvGrpSpPr/>
            <p:nvPr/>
          </p:nvGrpSpPr>
          <p:grpSpPr>
            <a:xfrm>
              <a:off x="3581400" y="4724400"/>
              <a:ext cx="1143000" cy="536377"/>
              <a:chOff x="3581400" y="4724400"/>
              <a:chExt cx="1143000" cy="536377"/>
            </a:xfrm>
          </p:grpSpPr>
          <p:sp>
            <p:nvSpPr>
              <p:cNvPr id="48" name="TextBox 47"/>
              <p:cNvSpPr txBox="1"/>
              <p:nvPr/>
            </p:nvSpPr>
            <p:spPr>
              <a:xfrm>
                <a:off x="3810000" y="4724400"/>
                <a:ext cx="393056" cy="307777"/>
              </a:xfrm>
              <a:prstGeom prst="rect">
                <a:avLst/>
              </a:prstGeom>
              <a:noFill/>
            </p:spPr>
            <p:txBody>
              <a:bodyPr wrap="none" rtlCol="0">
                <a:spAutoFit/>
              </a:bodyPr>
              <a:lstStyle/>
              <a:p>
                <a:r>
                  <a:rPr lang="en-US" sz="1400" b="1" dirty="0" smtClean="0">
                    <a:solidFill>
                      <a:srgbClr val="C00000"/>
                    </a:solidFill>
                  </a:rPr>
                  <a:t>DC</a:t>
                </a:r>
                <a:endParaRPr lang="en-US" sz="1400" b="1" dirty="0">
                  <a:solidFill>
                    <a:srgbClr val="C00000"/>
                  </a:solidFill>
                </a:endParaRPr>
              </a:p>
            </p:txBody>
          </p:sp>
          <p:sp>
            <p:nvSpPr>
              <p:cNvPr id="49" name="TextBox 48"/>
              <p:cNvSpPr txBox="1"/>
              <p:nvPr/>
            </p:nvSpPr>
            <p:spPr>
              <a:xfrm>
                <a:off x="3581400" y="4953000"/>
                <a:ext cx="1143000" cy="307777"/>
              </a:xfrm>
              <a:prstGeom prst="rect">
                <a:avLst/>
              </a:prstGeom>
              <a:noFill/>
            </p:spPr>
            <p:txBody>
              <a:bodyPr wrap="square" rtlCol="0">
                <a:spAutoFit/>
              </a:bodyPr>
              <a:lstStyle/>
              <a:p>
                <a:pPr algn="ctr"/>
                <a:r>
                  <a:rPr lang="en-US" sz="1400" b="1" dirty="0" smtClean="0">
                    <a:solidFill>
                      <a:srgbClr val="C00000"/>
                    </a:solidFill>
                  </a:rPr>
                  <a:t>source</a:t>
                </a:r>
                <a:endParaRPr lang="en-US" sz="1400" b="1" dirty="0">
                  <a:solidFill>
                    <a:srgbClr val="C00000"/>
                  </a:solidFill>
                </a:endParaRPr>
              </a:p>
            </p:txBody>
          </p:sp>
        </p:grpSp>
      </p:grpSp>
      <p:cxnSp>
        <p:nvCxnSpPr>
          <p:cNvPr id="51" name="Straight Connector 50"/>
          <p:cNvCxnSpPr>
            <a:stCxn id="17" idx="6"/>
            <a:endCxn id="46" idx="0"/>
          </p:cNvCxnSpPr>
          <p:nvPr/>
        </p:nvCxnSpPr>
        <p:spPr>
          <a:xfrm>
            <a:off x="6019800" y="1790700"/>
            <a:ext cx="952500" cy="7239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8600" y="4038600"/>
            <a:ext cx="4267200" cy="2514600"/>
          </a:xfrm>
          <a:prstGeom prst="rect">
            <a:avLst/>
          </a:prstGeom>
          <a:solidFill>
            <a:srgbClr val="FFFFB7"/>
          </a:solidFill>
          <a:ln>
            <a:solidFill>
              <a:schemeClr val="accent1">
                <a:lumMod val="20000"/>
                <a:lumOff val="80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14"/>
          <p:cNvGrpSpPr/>
          <p:nvPr/>
        </p:nvGrpSpPr>
        <p:grpSpPr>
          <a:xfrm>
            <a:off x="228600" y="1371600"/>
            <a:ext cx="4267200" cy="2514600"/>
            <a:chOff x="228600" y="1371600"/>
            <a:chExt cx="4267200" cy="2514600"/>
          </a:xfrm>
        </p:grpSpPr>
        <p:sp>
          <p:nvSpPr>
            <p:cNvPr id="6" name="Rectangle 5"/>
            <p:cNvSpPr/>
            <p:nvPr/>
          </p:nvSpPr>
          <p:spPr>
            <a:xfrm>
              <a:off x="228600" y="1371600"/>
              <a:ext cx="4267200" cy="2514600"/>
            </a:xfrm>
            <a:prstGeom prst="rect">
              <a:avLst/>
            </a:prstGeom>
            <a:solidFill>
              <a:schemeClr val="bg1"/>
            </a:solidFill>
            <a:ln>
              <a:solidFill>
                <a:schemeClr val="accent1">
                  <a:lumMod val="20000"/>
                  <a:lumOff val="80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
            <p:cNvPicPr>
              <a:picLocks noChangeAspect="1" noChangeArrowheads="1"/>
            </p:cNvPicPr>
            <p:nvPr/>
          </p:nvPicPr>
          <p:blipFill>
            <a:blip r:embed="rId2" cstate="print"/>
            <a:srcRect/>
            <a:stretch>
              <a:fillRect/>
            </a:stretch>
          </p:blipFill>
          <p:spPr bwMode="auto">
            <a:xfrm>
              <a:off x="304800" y="1371600"/>
              <a:ext cx="4120443" cy="2438400"/>
            </a:xfrm>
            <a:prstGeom prst="rect">
              <a:avLst/>
            </a:prstGeom>
            <a:noFill/>
            <a:ln w="9525">
              <a:noFill/>
              <a:miter lim="800000"/>
              <a:headEnd/>
              <a:tailEnd/>
            </a:ln>
          </p:spPr>
        </p:pic>
      </p:grpSp>
      <p:cxnSp>
        <p:nvCxnSpPr>
          <p:cNvPr id="28" name="Straight Arrow Connector 27"/>
          <p:cNvCxnSpPr/>
          <p:nvPr/>
        </p:nvCxnSpPr>
        <p:spPr>
          <a:xfrm flipV="1">
            <a:off x="3810000" y="2057400"/>
            <a:ext cx="1371600" cy="8382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90800" y="1371600"/>
            <a:ext cx="1361270" cy="369332"/>
          </a:xfrm>
          <a:prstGeom prst="rect">
            <a:avLst/>
          </a:prstGeom>
          <a:noFill/>
        </p:spPr>
        <p:txBody>
          <a:bodyPr wrap="none" rtlCol="0">
            <a:spAutoFit/>
          </a:bodyPr>
          <a:lstStyle/>
          <a:p>
            <a:r>
              <a:rPr lang="en-US" b="1" dirty="0" smtClean="0"/>
              <a:t>ODM Model</a:t>
            </a:r>
            <a:endParaRPr lang="en-US" b="1" dirty="0"/>
          </a:p>
        </p:txBody>
      </p:sp>
      <p:grpSp>
        <p:nvGrpSpPr>
          <p:cNvPr id="24" name="Group 51"/>
          <p:cNvGrpSpPr/>
          <p:nvPr/>
        </p:nvGrpSpPr>
        <p:grpSpPr>
          <a:xfrm>
            <a:off x="5410200" y="3048000"/>
            <a:ext cx="1143000" cy="685800"/>
            <a:chOff x="3581400" y="4648200"/>
            <a:chExt cx="1143000" cy="685800"/>
          </a:xfrm>
        </p:grpSpPr>
        <p:sp>
          <p:nvSpPr>
            <p:cNvPr id="53" name="Oval 52"/>
            <p:cNvSpPr/>
            <p:nvPr/>
          </p:nvSpPr>
          <p:spPr>
            <a:xfrm>
              <a:off x="3581400" y="4648200"/>
              <a:ext cx="1143000" cy="685800"/>
            </a:xfrm>
            <a:prstGeom prst="ellipse">
              <a:avLst/>
            </a:prstGeom>
            <a:solidFill>
              <a:schemeClr val="accent1">
                <a:lumMod val="20000"/>
                <a:lumOff val="80000"/>
              </a:schemeClr>
            </a:solidFill>
            <a:ln>
              <a:solidFill>
                <a:schemeClr val="accent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27" name="Group 69"/>
            <p:cNvGrpSpPr/>
            <p:nvPr/>
          </p:nvGrpSpPr>
          <p:grpSpPr>
            <a:xfrm>
              <a:off x="3581400" y="4724400"/>
              <a:ext cx="1143000" cy="536377"/>
              <a:chOff x="3581400" y="4724400"/>
              <a:chExt cx="1143000" cy="536377"/>
            </a:xfrm>
          </p:grpSpPr>
          <p:sp>
            <p:nvSpPr>
              <p:cNvPr id="55" name="TextBox 54"/>
              <p:cNvSpPr txBox="1"/>
              <p:nvPr/>
            </p:nvSpPr>
            <p:spPr>
              <a:xfrm>
                <a:off x="3810000" y="4724400"/>
                <a:ext cx="563809" cy="307777"/>
              </a:xfrm>
              <a:prstGeom prst="rect">
                <a:avLst/>
              </a:prstGeom>
              <a:noFill/>
            </p:spPr>
            <p:txBody>
              <a:bodyPr wrap="none" rtlCol="0">
                <a:spAutoFit/>
              </a:bodyPr>
              <a:lstStyle/>
              <a:p>
                <a:r>
                  <a:rPr lang="en-US" sz="1400" b="1" dirty="0" smtClean="0">
                    <a:solidFill>
                      <a:srgbClr val="C00000"/>
                    </a:solidFill>
                  </a:rPr>
                  <a:t>RDFS</a:t>
                </a:r>
                <a:endParaRPr lang="en-US" sz="1400" b="1" dirty="0">
                  <a:solidFill>
                    <a:srgbClr val="C00000"/>
                  </a:solidFill>
                </a:endParaRPr>
              </a:p>
            </p:txBody>
          </p:sp>
          <p:sp>
            <p:nvSpPr>
              <p:cNvPr id="56" name="TextBox 55"/>
              <p:cNvSpPr txBox="1"/>
              <p:nvPr/>
            </p:nvSpPr>
            <p:spPr>
              <a:xfrm>
                <a:off x="3581400" y="4953000"/>
                <a:ext cx="1143000" cy="307777"/>
              </a:xfrm>
              <a:prstGeom prst="rect">
                <a:avLst/>
              </a:prstGeom>
              <a:noFill/>
            </p:spPr>
            <p:txBody>
              <a:bodyPr wrap="square" rtlCol="0">
                <a:spAutoFit/>
              </a:bodyPr>
              <a:lstStyle/>
              <a:p>
                <a:pPr algn="ctr"/>
                <a:r>
                  <a:rPr lang="en-US" sz="1400" b="1" dirty="0" smtClean="0">
                    <a:solidFill>
                      <a:srgbClr val="C00000"/>
                    </a:solidFill>
                  </a:rPr>
                  <a:t>seeAlso</a:t>
                </a:r>
                <a:endParaRPr lang="en-US" sz="1400" b="1" dirty="0">
                  <a:solidFill>
                    <a:srgbClr val="C00000"/>
                  </a:solidFill>
                </a:endParaRPr>
              </a:p>
            </p:txBody>
          </p:sp>
        </p:grpSp>
      </p:grpSp>
      <p:cxnSp>
        <p:nvCxnSpPr>
          <p:cNvPr id="61" name="Straight Connector 60"/>
          <p:cNvCxnSpPr>
            <a:stCxn id="17" idx="6"/>
            <a:endCxn id="53" idx="0"/>
          </p:cNvCxnSpPr>
          <p:nvPr/>
        </p:nvCxnSpPr>
        <p:spPr>
          <a:xfrm flipH="1">
            <a:off x="5981700" y="1790700"/>
            <a:ext cx="38100" cy="12573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9" name="Group 63"/>
          <p:cNvGrpSpPr/>
          <p:nvPr/>
        </p:nvGrpSpPr>
        <p:grpSpPr>
          <a:xfrm>
            <a:off x="4800600" y="2362200"/>
            <a:ext cx="1143000" cy="685800"/>
            <a:chOff x="3581400" y="4648200"/>
            <a:chExt cx="1143000" cy="685800"/>
          </a:xfrm>
        </p:grpSpPr>
        <p:sp>
          <p:nvSpPr>
            <p:cNvPr id="65" name="Oval 64"/>
            <p:cNvSpPr/>
            <p:nvPr/>
          </p:nvSpPr>
          <p:spPr>
            <a:xfrm>
              <a:off x="3581400" y="4648200"/>
              <a:ext cx="1143000" cy="685800"/>
            </a:xfrm>
            <a:prstGeom prst="ellipse">
              <a:avLst/>
            </a:prstGeom>
            <a:solidFill>
              <a:schemeClr val="accent1">
                <a:lumMod val="20000"/>
                <a:lumOff val="80000"/>
              </a:schemeClr>
            </a:solidFill>
            <a:ln>
              <a:solidFill>
                <a:schemeClr val="accent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0" name="Group 69"/>
            <p:cNvGrpSpPr/>
            <p:nvPr/>
          </p:nvGrpSpPr>
          <p:grpSpPr>
            <a:xfrm>
              <a:off x="3581400" y="4724400"/>
              <a:ext cx="1143000" cy="536377"/>
              <a:chOff x="3581400" y="4724400"/>
              <a:chExt cx="1143000" cy="536377"/>
            </a:xfrm>
          </p:grpSpPr>
          <p:sp>
            <p:nvSpPr>
              <p:cNvPr id="67" name="TextBox 66"/>
              <p:cNvSpPr txBox="1"/>
              <p:nvPr/>
            </p:nvSpPr>
            <p:spPr>
              <a:xfrm>
                <a:off x="3810000" y="4724400"/>
                <a:ext cx="566309" cy="307777"/>
              </a:xfrm>
              <a:prstGeom prst="rect">
                <a:avLst/>
              </a:prstGeom>
              <a:noFill/>
            </p:spPr>
            <p:txBody>
              <a:bodyPr wrap="none" rtlCol="0">
                <a:spAutoFit/>
              </a:bodyPr>
              <a:lstStyle/>
              <a:p>
                <a:r>
                  <a:rPr lang="en-US" sz="1400" b="1" dirty="0" smtClean="0"/>
                  <a:t>SKOS</a:t>
                </a:r>
                <a:endParaRPr lang="en-US" sz="1400" b="1" dirty="0"/>
              </a:p>
            </p:txBody>
          </p:sp>
          <p:sp>
            <p:nvSpPr>
              <p:cNvPr id="68" name="TextBox 67"/>
              <p:cNvSpPr txBox="1"/>
              <p:nvPr/>
            </p:nvSpPr>
            <p:spPr>
              <a:xfrm>
                <a:off x="3581400" y="4953000"/>
                <a:ext cx="1143000" cy="307777"/>
              </a:xfrm>
              <a:prstGeom prst="rect">
                <a:avLst/>
              </a:prstGeom>
              <a:noFill/>
            </p:spPr>
            <p:txBody>
              <a:bodyPr wrap="square" rtlCol="0">
                <a:spAutoFit/>
              </a:bodyPr>
              <a:lstStyle/>
              <a:p>
                <a:pPr algn="ctr"/>
                <a:r>
                  <a:rPr lang="en-US" sz="1400" b="1" dirty="0" smtClean="0"/>
                  <a:t>altLabel</a:t>
                </a:r>
                <a:endParaRPr lang="en-US" sz="1400" b="1" dirty="0"/>
              </a:p>
            </p:txBody>
          </p:sp>
        </p:grpSp>
      </p:grpSp>
      <p:cxnSp>
        <p:nvCxnSpPr>
          <p:cNvPr id="70" name="Straight Connector 69"/>
          <p:cNvCxnSpPr>
            <a:endCxn id="77" idx="7"/>
          </p:cNvCxnSpPr>
          <p:nvPr/>
        </p:nvCxnSpPr>
        <p:spPr>
          <a:xfrm rot="5400000">
            <a:off x="5504890" y="2023921"/>
            <a:ext cx="710034" cy="3197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553200" y="3200400"/>
            <a:ext cx="2438400" cy="707886"/>
          </a:xfrm>
          <a:prstGeom prst="rect">
            <a:avLst/>
          </a:prstGeom>
          <a:noFill/>
        </p:spPr>
        <p:txBody>
          <a:bodyPr wrap="square" rtlCol="0">
            <a:spAutoFit/>
          </a:bodyPr>
          <a:lstStyle/>
          <a:p>
            <a:r>
              <a:rPr lang="en-US" sz="1000" b="1" dirty="0" smtClean="0">
                <a:solidFill>
                  <a:srgbClr val="7030A0"/>
                </a:solidFill>
              </a:rPr>
              <a:t>RDF,RDFS, OWL</a:t>
            </a:r>
            <a:r>
              <a:rPr lang="en-US" sz="1000" b="1" dirty="0" smtClean="0"/>
              <a:t>: W3C Semantic languages</a:t>
            </a:r>
          </a:p>
          <a:p>
            <a:r>
              <a:rPr lang="en-US" sz="1000" b="1" dirty="0" smtClean="0">
                <a:solidFill>
                  <a:srgbClr val="7030A0"/>
                </a:solidFill>
              </a:rPr>
              <a:t>DC:</a:t>
            </a:r>
            <a:r>
              <a:rPr lang="en-US" sz="1000" b="1" dirty="0" smtClean="0"/>
              <a:t> Dublin Core Metadata Elements</a:t>
            </a:r>
          </a:p>
          <a:p>
            <a:r>
              <a:rPr lang="en-US" sz="1000" b="1" dirty="0" smtClean="0">
                <a:solidFill>
                  <a:srgbClr val="7030A0"/>
                </a:solidFill>
              </a:rPr>
              <a:t>SKOS</a:t>
            </a:r>
            <a:r>
              <a:rPr lang="en-US" sz="1000" b="1" dirty="0" smtClean="0"/>
              <a:t>: Simple Knowledge Organization System </a:t>
            </a:r>
            <a:endParaRPr lang="en-US" sz="1000" b="1" dirty="0"/>
          </a:p>
        </p:txBody>
      </p:sp>
      <p:sp>
        <p:nvSpPr>
          <p:cNvPr id="75" name="TextBox 74"/>
          <p:cNvSpPr txBox="1"/>
          <p:nvPr/>
        </p:nvSpPr>
        <p:spPr>
          <a:xfrm>
            <a:off x="228600" y="4419600"/>
            <a:ext cx="4419600" cy="2199858"/>
          </a:xfrm>
          <a:prstGeom prst="rect">
            <a:avLst/>
          </a:prstGeom>
          <a:noFill/>
        </p:spPr>
        <p:txBody>
          <a:bodyPr wrap="square" rtlCol="0">
            <a:spAutoFit/>
          </a:bodyPr>
          <a:lstStyle/>
          <a:p>
            <a:r>
              <a:rPr lang="en-US" sz="1200" b="1" dirty="0" smtClean="0">
                <a:solidFill>
                  <a:srgbClr val="C00000"/>
                </a:solidFill>
              </a:rPr>
              <a:t>rdf:type </a:t>
            </a:r>
            <a:r>
              <a:rPr lang="en-US" sz="1200" b="1" dirty="0" smtClean="0"/>
              <a:t>	      LegalEntityIdentifier</a:t>
            </a:r>
          </a:p>
          <a:p>
            <a:r>
              <a:rPr lang="en-US" sz="1200" b="1" dirty="0" smtClean="0">
                <a:solidFill>
                  <a:srgbClr val="C00000"/>
                </a:solidFill>
              </a:rPr>
              <a:t>skos:altLabel	</a:t>
            </a:r>
            <a:r>
              <a:rPr lang="en-US" sz="1200" b="1" dirty="0" smtClean="0"/>
              <a:t>      LEI</a:t>
            </a:r>
          </a:p>
          <a:p>
            <a:r>
              <a:rPr lang="en-US" sz="1200" b="1" dirty="0" smtClean="0">
                <a:solidFill>
                  <a:srgbClr val="C00000"/>
                </a:solidFill>
              </a:rPr>
              <a:t>skos:definition</a:t>
            </a:r>
            <a:r>
              <a:rPr lang="en-US" sz="1200" b="1" dirty="0" smtClean="0"/>
              <a:t>     A legal entity identifier (LEI) is a unique ID</a:t>
            </a:r>
          </a:p>
          <a:p>
            <a:r>
              <a:rPr lang="en-US" sz="1200" b="1" dirty="0" smtClean="0"/>
              <a:t>                                associated with a single corporate entity</a:t>
            </a:r>
          </a:p>
          <a:p>
            <a:r>
              <a:rPr lang="en-US" sz="1200" b="1" dirty="0" smtClean="0">
                <a:solidFill>
                  <a:srgbClr val="C00000"/>
                </a:solidFill>
              </a:rPr>
              <a:t>dc:source </a:t>
            </a:r>
            <a:r>
              <a:rPr lang="en-US" sz="1200" b="1" dirty="0" smtClean="0"/>
              <a:t>              SIFMA (Securities Industry and Financial </a:t>
            </a:r>
          </a:p>
          <a:p>
            <a:r>
              <a:rPr lang="en-US" sz="1200" b="1" dirty="0" smtClean="0"/>
              <a:t>                                Markets Association) overview discussion of</a:t>
            </a:r>
          </a:p>
          <a:p>
            <a:r>
              <a:rPr lang="en-US" sz="1200" b="1" dirty="0" smtClean="0"/>
              <a:t>                                Legal Entity Identifier (</a:t>
            </a:r>
            <a:r>
              <a:rPr lang="en-US" sz="1200" b="1" dirty="0" smtClean="0">
                <a:solidFill>
                  <a:srgbClr val="0070C0"/>
                </a:solidFill>
              </a:rPr>
              <a:t>http://www.sifma.org</a:t>
            </a:r>
            <a:r>
              <a:rPr lang="en-US" sz="1200" b="1" dirty="0" smtClean="0"/>
              <a:t>)</a:t>
            </a:r>
          </a:p>
          <a:p>
            <a:r>
              <a:rPr lang="en-US" sz="1200" b="1" dirty="0" smtClean="0">
                <a:solidFill>
                  <a:srgbClr val="C00000"/>
                </a:solidFill>
              </a:rPr>
              <a:t>owl:versionInfo </a:t>
            </a:r>
            <a:r>
              <a:rPr lang="en-US" sz="1200" b="1" dirty="0" smtClean="0"/>
              <a:t>  Version 1.0.0</a:t>
            </a:r>
          </a:p>
          <a:p>
            <a:r>
              <a:rPr lang="en-US" sz="1200" b="1" dirty="0" smtClean="0">
                <a:solidFill>
                  <a:srgbClr val="C00000"/>
                </a:solidFill>
              </a:rPr>
              <a:t>rdfs:seeAlso</a:t>
            </a:r>
            <a:r>
              <a:rPr lang="en-US" sz="1200" b="1" dirty="0" smtClean="0"/>
              <a:t>	      Office of Financial Research; Statement on</a:t>
            </a:r>
          </a:p>
          <a:p>
            <a:r>
              <a:rPr lang="en-US" sz="1200" b="1" dirty="0" smtClean="0"/>
              <a:t>	      Legal Entity Identification for Financial</a:t>
            </a:r>
          </a:p>
          <a:p>
            <a:r>
              <a:rPr lang="en-US" sz="1200" b="1" dirty="0" smtClean="0"/>
              <a:t>	      Contracts </a:t>
            </a:r>
            <a:endParaRPr lang="en-US" sz="1200" b="1" dirty="0"/>
          </a:p>
        </p:txBody>
      </p:sp>
      <p:grpSp>
        <p:nvGrpSpPr>
          <p:cNvPr id="31" name="Group 75"/>
          <p:cNvGrpSpPr/>
          <p:nvPr/>
        </p:nvGrpSpPr>
        <p:grpSpPr>
          <a:xfrm>
            <a:off x="4724400" y="2438400"/>
            <a:ext cx="1143000" cy="685800"/>
            <a:chOff x="3581400" y="4648200"/>
            <a:chExt cx="1143000" cy="685800"/>
          </a:xfrm>
        </p:grpSpPr>
        <p:sp>
          <p:nvSpPr>
            <p:cNvPr id="77" name="Oval 76"/>
            <p:cNvSpPr/>
            <p:nvPr/>
          </p:nvSpPr>
          <p:spPr>
            <a:xfrm>
              <a:off x="3581400" y="4648200"/>
              <a:ext cx="1143000" cy="685800"/>
            </a:xfrm>
            <a:prstGeom prst="ellipse">
              <a:avLst/>
            </a:prstGeom>
            <a:solidFill>
              <a:schemeClr val="accent1">
                <a:lumMod val="20000"/>
                <a:lumOff val="80000"/>
              </a:schemeClr>
            </a:solidFill>
            <a:ln>
              <a:solidFill>
                <a:schemeClr val="accent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2" name="Group 69"/>
            <p:cNvGrpSpPr/>
            <p:nvPr/>
          </p:nvGrpSpPr>
          <p:grpSpPr>
            <a:xfrm>
              <a:off x="3581400" y="4724400"/>
              <a:ext cx="1143000" cy="536377"/>
              <a:chOff x="3581400" y="4724400"/>
              <a:chExt cx="1143000" cy="536377"/>
            </a:xfrm>
          </p:grpSpPr>
          <p:sp>
            <p:nvSpPr>
              <p:cNvPr id="79" name="TextBox 78"/>
              <p:cNvSpPr txBox="1"/>
              <p:nvPr/>
            </p:nvSpPr>
            <p:spPr>
              <a:xfrm>
                <a:off x="3810000" y="4724400"/>
                <a:ext cx="566309" cy="307777"/>
              </a:xfrm>
              <a:prstGeom prst="rect">
                <a:avLst/>
              </a:prstGeom>
              <a:noFill/>
            </p:spPr>
            <p:txBody>
              <a:bodyPr wrap="none" rtlCol="0">
                <a:spAutoFit/>
              </a:bodyPr>
              <a:lstStyle/>
              <a:p>
                <a:r>
                  <a:rPr lang="en-US" sz="1400" b="1" dirty="0" smtClean="0">
                    <a:solidFill>
                      <a:srgbClr val="C00000"/>
                    </a:solidFill>
                  </a:rPr>
                  <a:t>SKOS</a:t>
                </a:r>
                <a:endParaRPr lang="en-US" sz="1400" b="1" dirty="0">
                  <a:solidFill>
                    <a:srgbClr val="C00000"/>
                  </a:solidFill>
                </a:endParaRPr>
              </a:p>
            </p:txBody>
          </p:sp>
          <p:sp>
            <p:nvSpPr>
              <p:cNvPr id="80" name="TextBox 79"/>
              <p:cNvSpPr txBox="1"/>
              <p:nvPr/>
            </p:nvSpPr>
            <p:spPr>
              <a:xfrm>
                <a:off x="3581400" y="4953000"/>
                <a:ext cx="1143000" cy="307777"/>
              </a:xfrm>
              <a:prstGeom prst="rect">
                <a:avLst/>
              </a:prstGeom>
              <a:noFill/>
            </p:spPr>
            <p:txBody>
              <a:bodyPr wrap="square" rtlCol="0">
                <a:spAutoFit/>
              </a:bodyPr>
              <a:lstStyle/>
              <a:p>
                <a:pPr algn="ctr"/>
                <a:r>
                  <a:rPr lang="en-US" sz="1400" b="1" dirty="0" smtClean="0">
                    <a:solidFill>
                      <a:srgbClr val="C00000"/>
                    </a:solidFill>
                  </a:rPr>
                  <a:t>altLabel</a:t>
                </a:r>
                <a:endParaRPr lang="en-US" sz="1400" b="1" dirty="0">
                  <a:solidFill>
                    <a:srgbClr val="C00000"/>
                  </a:solidFill>
                </a:endParaRPr>
              </a:p>
            </p:txBody>
          </p:sp>
        </p:grpSp>
      </p:grpSp>
      <p:sp>
        <p:nvSpPr>
          <p:cNvPr id="83" name="TextBox 82"/>
          <p:cNvSpPr txBox="1"/>
          <p:nvPr/>
        </p:nvSpPr>
        <p:spPr>
          <a:xfrm>
            <a:off x="228600" y="4038600"/>
            <a:ext cx="2362200" cy="369332"/>
          </a:xfrm>
          <a:prstGeom prst="rect">
            <a:avLst/>
          </a:prstGeom>
          <a:noFill/>
        </p:spPr>
        <p:txBody>
          <a:bodyPr wrap="square" rtlCol="0">
            <a:spAutoFit/>
          </a:bodyPr>
          <a:lstStyle/>
          <a:p>
            <a:r>
              <a:rPr lang="en-US" b="1" dirty="0" smtClean="0"/>
              <a:t>Semantic Metadata</a:t>
            </a:r>
            <a:endParaRPr lang="en-US" b="1" dirty="0"/>
          </a:p>
        </p:txBody>
      </p:sp>
      <p:cxnSp>
        <p:nvCxnSpPr>
          <p:cNvPr id="85" name="Straight Connector 84"/>
          <p:cNvCxnSpPr>
            <a:endCxn id="75" idx="0"/>
          </p:cNvCxnSpPr>
          <p:nvPr/>
        </p:nvCxnSpPr>
        <p:spPr>
          <a:xfrm rot="5400000">
            <a:off x="2171700" y="3238500"/>
            <a:ext cx="1447800" cy="91440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4648200" y="4419600"/>
            <a:ext cx="4191000" cy="1754326"/>
          </a:xfrm>
          <a:prstGeom prst="rect">
            <a:avLst/>
          </a:prstGeom>
        </p:spPr>
        <p:txBody>
          <a:bodyPr wrap="square">
            <a:spAutoFit/>
          </a:bodyPr>
          <a:lstStyle/>
          <a:p>
            <a:pPr>
              <a:buFont typeface="Wingdings" pitchFamily="2" charset="2"/>
              <a:buChar char="§"/>
            </a:pPr>
            <a:r>
              <a:rPr lang="en-US" sz="1200" b="1" dirty="0" smtClean="0"/>
              <a:t> Multiple access options over the web via the authoritative standards body</a:t>
            </a:r>
          </a:p>
          <a:p>
            <a:pPr>
              <a:buFont typeface="Wingdings" pitchFamily="2" charset="2"/>
              <a:buChar char="§"/>
            </a:pPr>
            <a:r>
              <a:rPr lang="en-US" sz="1200" b="1" dirty="0" smtClean="0"/>
              <a:t> Hyperlink to semantic web standard from documents</a:t>
            </a:r>
          </a:p>
          <a:p>
            <a:pPr>
              <a:buFont typeface="Wingdings" pitchFamily="2" charset="2"/>
              <a:buChar char="§"/>
            </a:pPr>
            <a:r>
              <a:rPr lang="en-US" sz="1200" b="1" dirty="0" smtClean="0"/>
              <a:t> Community participation and interaction</a:t>
            </a:r>
          </a:p>
          <a:p>
            <a:pPr>
              <a:buFont typeface="Wingdings" pitchFamily="2" charset="2"/>
              <a:buChar char="§"/>
            </a:pPr>
            <a:r>
              <a:rPr lang="en-US" sz="1200" b="1" dirty="0" smtClean="0"/>
              <a:t> Query access via formal semantics repository including links    and synonymous terms for knowledge</a:t>
            </a:r>
          </a:p>
          <a:p>
            <a:pPr>
              <a:buFont typeface="Wingdings" pitchFamily="2" charset="2"/>
              <a:buChar char="§"/>
            </a:pPr>
            <a:r>
              <a:rPr lang="en-US" sz="1200" b="1" dirty="0" smtClean="0"/>
              <a:t> Improved governance</a:t>
            </a:r>
          </a:p>
          <a:p>
            <a:pPr>
              <a:buFont typeface="Wingdings" pitchFamily="2" charset="2"/>
              <a:buChar char="§"/>
            </a:pPr>
            <a:r>
              <a:rPr lang="en-US" sz="1200" b="1" dirty="0" smtClean="0"/>
              <a:t> Provenance and evolution recorded</a:t>
            </a:r>
          </a:p>
          <a:p>
            <a:pPr>
              <a:buFont typeface="Wingdings" pitchFamily="2" charset="2"/>
              <a:buChar char="§"/>
            </a:pPr>
            <a:r>
              <a:rPr lang="en-US" sz="1200" b="1" dirty="0" smtClean="0"/>
              <a:t> Model files for download in multiple tools</a:t>
            </a:r>
          </a:p>
        </p:txBody>
      </p:sp>
      <p:sp>
        <p:nvSpPr>
          <p:cNvPr id="88" name="TextBox 87"/>
          <p:cNvSpPr txBox="1"/>
          <p:nvPr/>
        </p:nvSpPr>
        <p:spPr>
          <a:xfrm>
            <a:off x="4648200" y="4038600"/>
            <a:ext cx="4267200" cy="369332"/>
          </a:xfrm>
          <a:prstGeom prst="rect">
            <a:avLst/>
          </a:prstGeom>
          <a:noFill/>
        </p:spPr>
        <p:txBody>
          <a:bodyPr wrap="square" rtlCol="0">
            <a:spAutoFit/>
          </a:bodyPr>
          <a:lstStyle/>
          <a:p>
            <a:r>
              <a:rPr lang="en-US" b="1" dirty="0" smtClean="0"/>
              <a:t>Community Access to Standards</a:t>
            </a:r>
            <a:endParaRPr lang="en-US" b="1" dirty="0"/>
          </a:p>
        </p:txBody>
      </p:sp>
      <p:sp>
        <p:nvSpPr>
          <p:cNvPr id="60" name="Rounded Rectangle 59"/>
          <p:cNvSpPr/>
          <p:nvPr/>
        </p:nvSpPr>
        <p:spPr>
          <a:xfrm>
            <a:off x="1219200" y="1066800"/>
            <a:ext cx="6705600" cy="304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sz="1600" b="1" dirty="0" smtClean="0"/>
          </a:p>
          <a:p>
            <a:pPr algn="ctr"/>
            <a:r>
              <a:rPr lang="it-IT" sz="1600" b="1" dirty="0" smtClean="0"/>
              <a:t>Requirement #1: Define Uniform and Expressive Financial Data Standards</a:t>
            </a:r>
            <a:endParaRPr lang="en-US" sz="1600" b="1" dirty="0" smtClean="0"/>
          </a:p>
          <a:p>
            <a:pPr algn="ctr"/>
            <a:endParaRPr lang="en-US" sz="1600" dirty="0"/>
          </a:p>
        </p:txBody>
      </p:sp>
      <p:sp>
        <p:nvSpPr>
          <p:cNvPr id="62"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dirty="0" smtClean="0"/>
              <a:t>Semantics can </a:t>
            </a:r>
            <a:r>
              <a:rPr lang="en-US" sz="3600" i="1" dirty="0" smtClean="0"/>
              <a:t>operationally</a:t>
            </a:r>
            <a:r>
              <a:rPr lang="en-US" sz="3600" dirty="0" smtClean="0"/>
              <a:t> classify undifferentiated Swaps and show relationships</a:t>
            </a:r>
            <a:endParaRPr lang="en-US" sz="3600"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23</a:t>
            </a:fld>
            <a:endParaRPr lang="en-US" dirty="0"/>
          </a:p>
        </p:txBody>
      </p:sp>
      <p:pic>
        <p:nvPicPr>
          <p:cNvPr id="9" name="Picture 8" descr="VanillaInterestRateSwap.V2.bmp"/>
          <p:cNvPicPr>
            <a:picLocks noChangeAspect="1"/>
          </p:cNvPicPr>
          <p:nvPr/>
        </p:nvPicPr>
        <p:blipFill>
          <a:blip r:embed="rId2" cstate="print">
            <a:lum contrast="40000"/>
          </a:blip>
          <a:stretch>
            <a:fillRect/>
          </a:stretch>
        </p:blipFill>
        <p:spPr>
          <a:xfrm>
            <a:off x="152400" y="1371600"/>
            <a:ext cx="8886825" cy="5029200"/>
          </a:xfrm>
          <a:prstGeom prst="rect">
            <a:avLst/>
          </a:prstGeom>
        </p:spPr>
      </p:pic>
      <p:sp>
        <p:nvSpPr>
          <p:cNvPr id="10" name="Line Callout 1 9"/>
          <p:cNvSpPr/>
          <p:nvPr/>
        </p:nvSpPr>
        <p:spPr>
          <a:xfrm>
            <a:off x="304800" y="1524000"/>
            <a:ext cx="1981200" cy="688848"/>
          </a:xfrm>
          <a:prstGeom prst="borderCallout1">
            <a:avLst>
              <a:gd name="adj1" fmla="val 43369"/>
              <a:gd name="adj2" fmla="val 99915"/>
              <a:gd name="adj3" fmla="val 201979"/>
              <a:gd name="adj4" fmla="val 164998"/>
            </a:avLst>
          </a:prstGeom>
          <a:solidFill>
            <a:schemeClr val="accent6">
              <a:lumMod val="20000"/>
              <a:lumOff val="80000"/>
            </a:schemeClr>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Classes are </a:t>
            </a:r>
            <a:r>
              <a:rPr lang="en-US" sz="1400" b="1" i="1" dirty="0" smtClean="0">
                <a:solidFill>
                  <a:schemeClr val="tx1"/>
                </a:solidFill>
              </a:rPr>
              <a:t>inferred</a:t>
            </a:r>
            <a:r>
              <a:rPr lang="en-US" sz="1400" b="1" dirty="0" smtClean="0">
                <a:solidFill>
                  <a:schemeClr val="tx1"/>
                </a:solidFill>
              </a:rPr>
              <a:t> using rules that query the content of the data</a:t>
            </a:r>
            <a:endParaRPr lang="en-US" sz="1400" b="1" dirty="0">
              <a:solidFill>
                <a:schemeClr val="tx1"/>
              </a:solidFill>
            </a:endParaRPr>
          </a:p>
        </p:txBody>
      </p:sp>
      <p:sp>
        <p:nvSpPr>
          <p:cNvPr id="13" name="Line Callout 1 12"/>
          <p:cNvSpPr/>
          <p:nvPr/>
        </p:nvSpPr>
        <p:spPr>
          <a:xfrm>
            <a:off x="6477000" y="1676400"/>
            <a:ext cx="1981200" cy="685800"/>
          </a:xfrm>
          <a:prstGeom prst="borderCallout1">
            <a:avLst>
              <a:gd name="adj1" fmla="val 101840"/>
              <a:gd name="adj2" fmla="val 49743"/>
              <a:gd name="adj3" fmla="val 277839"/>
              <a:gd name="adj4" fmla="val -36879"/>
            </a:avLst>
          </a:prstGeom>
          <a:solidFill>
            <a:schemeClr val="accent6">
              <a:lumMod val="20000"/>
              <a:lumOff val="80000"/>
            </a:schemeClr>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is linked together via relationships called </a:t>
            </a:r>
            <a:r>
              <a:rPr lang="en-US" sz="1400" b="1" i="1" dirty="0" smtClean="0">
                <a:solidFill>
                  <a:schemeClr val="tx1"/>
                </a:solidFill>
              </a:rPr>
              <a:t>properties</a:t>
            </a:r>
            <a:endParaRPr lang="en-US" sz="1400" b="1" i="1" dirty="0">
              <a:solidFill>
                <a:schemeClr val="tx1"/>
              </a:solidFill>
            </a:endParaRPr>
          </a:p>
        </p:txBody>
      </p:sp>
      <p:cxnSp>
        <p:nvCxnSpPr>
          <p:cNvPr id="20" name="Straight Arrow Connector 19"/>
          <p:cNvCxnSpPr/>
          <p:nvPr/>
        </p:nvCxnSpPr>
        <p:spPr>
          <a:xfrm rot="10800000">
            <a:off x="5334000" y="1905000"/>
            <a:ext cx="1143000" cy="1588"/>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00400" y="6488668"/>
            <a:ext cx="2589940" cy="307777"/>
          </a:xfrm>
          <a:prstGeom prst="rect">
            <a:avLst/>
          </a:prstGeom>
          <a:noFill/>
        </p:spPr>
        <p:txBody>
          <a:bodyPr wrap="none" rtlCol="0">
            <a:spAutoFit/>
          </a:bodyPr>
          <a:lstStyle/>
          <a:p>
            <a:r>
              <a:rPr lang="en-US" sz="1400" dirty="0" smtClean="0"/>
              <a:t>* Gruff 3.0 courtesy of Franz, Inc.</a:t>
            </a:r>
            <a:endParaRPr lang="en-US" sz="1400" dirty="0"/>
          </a:p>
        </p:txBody>
      </p:sp>
      <p:sp>
        <p:nvSpPr>
          <p:cNvPr id="16" name="Rectangle 15"/>
          <p:cNvSpPr/>
          <p:nvPr/>
        </p:nvSpPr>
        <p:spPr>
          <a:xfrm>
            <a:off x="304800" y="2209800"/>
            <a:ext cx="1981200" cy="990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u="sng" dirty="0" smtClean="0">
              <a:solidFill>
                <a:schemeClr val="tx1"/>
              </a:solidFill>
            </a:endParaRPr>
          </a:p>
          <a:p>
            <a:endParaRPr lang="en-US" sz="1200" b="1" u="sng" dirty="0" smtClean="0">
              <a:solidFill>
                <a:schemeClr val="tx1"/>
              </a:solidFill>
            </a:endParaRPr>
          </a:p>
          <a:p>
            <a:r>
              <a:rPr lang="en-US" sz="1200" b="1" u="sng" dirty="0" smtClean="0">
                <a:solidFill>
                  <a:schemeClr val="tx1"/>
                </a:solidFill>
              </a:rPr>
              <a:t>Vanilla_IR_Swap</a:t>
            </a:r>
          </a:p>
          <a:p>
            <a:r>
              <a:rPr lang="en-US" sz="1200" b="1" dirty="0" smtClean="0">
                <a:solidFill>
                  <a:schemeClr val="tx1"/>
                </a:solidFill>
              </a:rPr>
              <a:t>has_Swap_Legs </a:t>
            </a:r>
            <a:r>
              <a:rPr lang="en-US" sz="1200" b="1" dirty="0" smtClean="0">
                <a:solidFill>
                  <a:schemeClr val="accent1"/>
                </a:solidFill>
              </a:rPr>
              <a:t>some</a:t>
            </a:r>
            <a:r>
              <a:rPr lang="en-US" sz="1200" b="1" dirty="0" smtClean="0">
                <a:solidFill>
                  <a:schemeClr val="tx1"/>
                </a:solidFill>
              </a:rPr>
              <a:t> Variable_Interest_Terms </a:t>
            </a:r>
            <a:r>
              <a:rPr lang="en-US" sz="1200" b="1" dirty="0" smtClean="0">
                <a:solidFill>
                  <a:schemeClr val="accent1"/>
                </a:solidFill>
              </a:rPr>
              <a:t>and</a:t>
            </a:r>
            <a:r>
              <a:rPr lang="en-US" sz="1200" b="1" dirty="0" smtClean="0">
                <a:solidFill>
                  <a:schemeClr val="tx1"/>
                </a:solidFill>
              </a:rPr>
              <a:t> has_Swap_Legs </a:t>
            </a:r>
            <a:r>
              <a:rPr lang="en-US" sz="1200" b="1" dirty="0" smtClean="0">
                <a:solidFill>
                  <a:schemeClr val="accent1"/>
                </a:solidFill>
              </a:rPr>
              <a:t>some</a:t>
            </a:r>
          </a:p>
          <a:p>
            <a:r>
              <a:rPr lang="en-US" sz="1200" b="1" dirty="0" smtClean="0">
                <a:solidFill>
                  <a:schemeClr val="tx1"/>
                </a:solidFill>
              </a:rPr>
              <a:t>Fixed_Interest_Terms</a:t>
            </a:r>
          </a:p>
          <a:p>
            <a:endParaRPr lang="en-US" sz="1200" b="1" dirty="0" smtClean="0">
              <a:solidFill>
                <a:schemeClr val="tx1"/>
              </a:solidFill>
            </a:endParaRPr>
          </a:p>
          <a:p>
            <a:pPr algn="ctr"/>
            <a:endParaRPr lang="en-US" sz="1200" b="1" dirty="0">
              <a:solidFill>
                <a:schemeClr val="tx1"/>
              </a:solidFill>
            </a:endParaRPr>
          </a:p>
        </p:txBody>
      </p:sp>
      <p:sp>
        <p:nvSpPr>
          <p:cNvPr id="12" name="Rounded Rectangle 11"/>
          <p:cNvSpPr/>
          <p:nvPr/>
        </p:nvSpPr>
        <p:spPr>
          <a:xfrm>
            <a:off x="1524000" y="1143000"/>
            <a:ext cx="6248400" cy="304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sz="1600" b="1" dirty="0" smtClean="0"/>
          </a:p>
          <a:p>
            <a:pPr algn="ctr"/>
            <a:r>
              <a:rPr lang="it-IT" sz="1600" b="1" dirty="0" smtClean="0"/>
              <a:t>Requirement #2: </a:t>
            </a:r>
            <a:r>
              <a:rPr lang="en-US" sz="1600" b="1" dirty="0" smtClean="0"/>
              <a:t>Classify Financial Instruments into Asset Classes</a:t>
            </a:r>
          </a:p>
          <a:p>
            <a:pPr algn="ctr"/>
            <a:endParaRPr lang="en-US" sz="1600" dirty="0"/>
          </a:p>
        </p:txBody>
      </p:sp>
      <p:sp>
        <p:nvSpPr>
          <p:cNvPr id="14"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ctangle 225"/>
          <p:cNvSpPr/>
          <p:nvPr/>
        </p:nvSpPr>
        <p:spPr>
          <a:xfrm>
            <a:off x="2895600" y="1447800"/>
            <a:ext cx="1600200" cy="1143000"/>
          </a:xfrm>
          <a:prstGeom prst="rect">
            <a:avLst/>
          </a:prstGeom>
          <a:solidFill>
            <a:schemeClr val="accent1">
              <a:lumMod val="20000"/>
              <a:lumOff val="80000"/>
            </a:schemeClr>
          </a:solidFill>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p:cNvSpPr/>
          <p:nvPr/>
        </p:nvSpPr>
        <p:spPr>
          <a:xfrm>
            <a:off x="5791200" y="1524000"/>
            <a:ext cx="1752600" cy="2819400"/>
          </a:xfrm>
          <a:prstGeom prst="ellipse">
            <a:avLst/>
          </a:prstGeom>
          <a:solidFill>
            <a:schemeClr val="accent3">
              <a:lumMod val="20000"/>
              <a:lumOff val="80000"/>
            </a:schemeClr>
          </a:solidFill>
          <a:ln>
            <a:solidFill>
              <a:schemeClr val="accent2">
                <a:lumMod val="20000"/>
                <a:lumOff val="80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9144000" cy="1143000"/>
          </a:xfrm>
        </p:spPr>
        <p:txBody>
          <a:bodyPr>
            <a:normAutofit fontScale="90000"/>
          </a:bodyPr>
          <a:lstStyle/>
          <a:p>
            <a:r>
              <a:rPr lang="en-US" dirty="0" smtClean="0"/>
              <a:t>Semantic Representation of Contractual Provisions for Risk Classification</a:t>
            </a:r>
            <a:endParaRPr lang="en-US" dirty="0"/>
          </a:p>
        </p:txBody>
      </p:sp>
      <p:sp>
        <p:nvSpPr>
          <p:cNvPr id="5" name="Slide Number Placeholder 4"/>
          <p:cNvSpPr>
            <a:spLocks noGrp="1"/>
          </p:cNvSpPr>
          <p:nvPr>
            <p:ph type="sldNum" sz="quarter" idx="11"/>
          </p:nvPr>
        </p:nvSpPr>
        <p:spPr>
          <a:xfrm>
            <a:off x="8305800" y="6400800"/>
            <a:ext cx="685800" cy="365125"/>
          </a:xfrm>
        </p:spPr>
        <p:txBody>
          <a:bodyPr/>
          <a:lstStyle/>
          <a:p>
            <a:fld id="{B6F15528-21DE-4FAA-801E-634DDDAF4B2B}" type="slidenum">
              <a:rPr lang="en-US" smtClean="0"/>
              <a:pPr/>
              <a:t>24</a:t>
            </a:fld>
            <a:endParaRPr lang="en-US" dirty="0"/>
          </a:p>
        </p:txBody>
      </p:sp>
      <p:sp>
        <p:nvSpPr>
          <p:cNvPr id="7" name="Rounded Rectangle 6"/>
          <p:cNvSpPr/>
          <p:nvPr/>
        </p:nvSpPr>
        <p:spPr>
          <a:xfrm>
            <a:off x="1752600" y="1143000"/>
            <a:ext cx="5791200" cy="304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sz="1600" b="1" dirty="0" smtClean="0"/>
          </a:p>
          <a:p>
            <a:pPr algn="ctr"/>
            <a:r>
              <a:rPr lang="it-IT" sz="1600" b="1" dirty="0" smtClean="0"/>
              <a:t>Requirement #3: Electronically Express Contractual Provisions</a:t>
            </a:r>
            <a:endParaRPr lang="en-US" sz="1600" b="1" dirty="0" smtClean="0"/>
          </a:p>
          <a:p>
            <a:pPr algn="ctr"/>
            <a:endParaRPr lang="en-US" sz="1600" dirty="0"/>
          </a:p>
        </p:txBody>
      </p:sp>
      <p:sp>
        <p:nvSpPr>
          <p:cNvPr id="9" name="TextBox 8"/>
          <p:cNvSpPr txBox="1"/>
          <p:nvPr/>
        </p:nvSpPr>
        <p:spPr>
          <a:xfrm>
            <a:off x="0" y="6248400"/>
            <a:ext cx="3048079" cy="338554"/>
          </a:xfrm>
          <a:prstGeom prst="rect">
            <a:avLst/>
          </a:prstGeom>
          <a:noFill/>
        </p:spPr>
        <p:txBody>
          <a:bodyPr wrap="none" rtlCol="0">
            <a:spAutoFit/>
          </a:bodyPr>
          <a:lstStyle/>
          <a:p>
            <a:r>
              <a:rPr lang="en-US" sz="1600" b="1" i="1" dirty="0" smtClean="0">
                <a:solidFill>
                  <a:srgbClr val="FF0000"/>
                </a:solidFill>
              </a:rPr>
              <a:t>Note: OTC POC Phase 2 in process</a:t>
            </a:r>
            <a:endParaRPr lang="en-US" sz="1600" b="1" i="1" dirty="0">
              <a:solidFill>
                <a:srgbClr val="FF0000"/>
              </a:solidFill>
            </a:endParaRPr>
          </a:p>
        </p:txBody>
      </p:sp>
      <p:grpSp>
        <p:nvGrpSpPr>
          <p:cNvPr id="14" name="Group 13"/>
          <p:cNvGrpSpPr/>
          <p:nvPr/>
        </p:nvGrpSpPr>
        <p:grpSpPr>
          <a:xfrm>
            <a:off x="1295400" y="2362200"/>
            <a:ext cx="914400" cy="976446"/>
            <a:chOff x="914400" y="2362200"/>
            <a:chExt cx="914400" cy="976446"/>
          </a:xfrm>
          <a:effectLst>
            <a:outerShdw blurRad="76200" dir="13500000" sy="23000" kx="1200000" algn="br" rotWithShape="0">
              <a:prstClr val="black">
                <a:alpha val="20000"/>
              </a:prstClr>
            </a:outerShdw>
          </a:effectLst>
        </p:grpSpPr>
        <p:sp>
          <p:nvSpPr>
            <p:cNvPr id="10" name="Oval 9"/>
            <p:cNvSpPr/>
            <p:nvPr/>
          </p:nvSpPr>
          <p:spPr>
            <a:xfrm>
              <a:off x="914400" y="2362200"/>
              <a:ext cx="914400" cy="914400"/>
            </a:xfrm>
            <a:prstGeom prst="ellipse">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11" name="TextBox 10"/>
            <p:cNvSpPr txBox="1"/>
            <p:nvPr/>
          </p:nvSpPr>
          <p:spPr>
            <a:xfrm>
              <a:off x="914400" y="2438400"/>
              <a:ext cx="914400" cy="900246"/>
            </a:xfrm>
            <a:prstGeom prst="rect">
              <a:avLst/>
            </a:prstGeom>
            <a:noFill/>
          </p:spPr>
          <p:txBody>
            <a:bodyPr wrap="square" rtlCol="0">
              <a:spAutoFit/>
            </a:bodyPr>
            <a:lstStyle/>
            <a:p>
              <a:pPr algn="ctr"/>
              <a:r>
                <a:rPr lang="en-US" sz="1050" b="1" dirty="0" smtClean="0">
                  <a:solidFill>
                    <a:schemeClr val="bg1"/>
                  </a:solidFill>
                </a:rPr>
                <a:t>Capture Semantics of Contract Provisions</a:t>
              </a:r>
            </a:p>
            <a:p>
              <a:pPr algn="ctr"/>
              <a:endParaRPr lang="en-US" sz="1050" b="1" dirty="0">
                <a:solidFill>
                  <a:schemeClr val="bg1"/>
                </a:solidFill>
              </a:endParaRPr>
            </a:p>
          </p:txBody>
        </p:sp>
      </p:grpSp>
      <p:pic>
        <p:nvPicPr>
          <p:cNvPr id="1026" name="Picture 2"/>
          <p:cNvPicPr>
            <a:picLocks noChangeAspect="1" noChangeArrowheads="1"/>
          </p:cNvPicPr>
          <p:nvPr/>
        </p:nvPicPr>
        <p:blipFill>
          <a:blip r:embed="rId3" cstate="print"/>
          <a:srcRect/>
          <a:stretch>
            <a:fillRect/>
          </a:stretch>
        </p:blipFill>
        <p:spPr bwMode="auto">
          <a:xfrm>
            <a:off x="152400" y="1524000"/>
            <a:ext cx="914400" cy="914400"/>
          </a:xfrm>
          <a:prstGeom prst="rect">
            <a:avLst/>
          </a:prstGeom>
          <a:noFill/>
          <a:ln w="9525">
            <a:noFill/>
            <a:miter lim="800000"/>
            <a:headEnd/>
            <a:tailEnd/>
          </a:ln>
          <a:effectLst>
            <a:outerShdw blurRad="76200" dir="13500000" sy="23000" kx="1200000" algn="br" rotWithShape="0">
              <a:prstClr val="black">
                <a:alpha val="20000"/>
              </a:prstClr>
            </a:outerShdw>
          </a:effectLst>
        </p:spPr>
      </p:pic>
      <p:cxnSp>
        <p:nvCxnSpPr>
          <p:cNvPr id="18" name="Straight Arrow Connector 17"/>
          <p:cNvCxnSpPr>
            <a:stCxn id="1026" idx="2"/>
          </p:cNvCxnSpPr>
          <p:nvPr/>
        </p:nvCxnSpPr>
        <p:spPr>
          <a:xfrm rot="16200000" flipH="1">
            <a:off x="727439" y="2320561"/>
            <a:ext cx="450123" cy="6858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98" idx="1"/>
          </p:cNvCxnSpPr>
          <p:nvPr/>
        </p:nvCxnSpPr>
        <p:spPr>
          <a:xfrm>
            <a:off x="2209800" y="2888523"/>
            <a:ext cx="914400" cy="1975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28600" y="3581400"/>
            <a:ext cx="2667000" cy="2590800"/>
          </a:xfrm>
          <a:prstGeom prst="ellipse">
            <a:avLst/>
          </a:prstGeom>
          <a:solidFill>
            <a:schemeClr val="accent2">
              <a:lumMod val="20000"/>
              <a:lumOff val="80000"/>
            </a:schemeClr>
          </a:solidFill>
          <a:ln>
            <a:solidFill>
              <a:schemeClr val="accent2">
                <a:lumMod val="20000"/>
                <a:lumOff val="80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990600" y="3657600"/>
            <a:ext cx="1111651" cy="276999"/>
          </a:xfrm>
          <a:prstGeom prst="rect">
            <a:avLst/>
          </a:prstGeom>
          <a:noFill/>
        </p:spPr>
        <p:txBody>
          <a:bodyPr wrap="none" rtlCol="0">
            <a:spAutoFit/>
          </a:bodyPr>
          <a:lstStyle/>
          <a:p>
            <a:r>
              <a:rPr lang="en-US" sz="1200" b="1" dirty="0" smtClean="0"/>
              <a:t>Define Axioms</a:t>
            </a:r>
            <a:endParaRPr lang="en-US" sz="1200" b="1" dirty="0"/>
          </a:p>
        </p:txBody>
      </p:sp>
      <p:grpSp>
        <p:nvGrpSpPr>
          <p:cNvPr id="33" name="Group 32"/>
          <p:cNvGrpSpPr/>
          <p:nvPr/>
        </p:nvGrpSpPr>
        <p:grpSpPr>
          <a:xfrm>
            <a:off x="1295400" y="3962400"/>
            <a:ext cx="914400" cy="914400"/>
            <a:chOff x="990600" y="3962400"/>
            <a:chExt cx="914400" cy="914400"/>
          </a:xfrm>
        </p:grpSpPr>
        <p:sp>
          <p:nvSpPr>
            <p:cNvPr id="26" name="Oval 25"/>
            <p:cNvSpPr/>
            <p:nvPr/>
          </p:nvSpPr>
          <p:spPr>
            <a:xfrm>
              <a:off x="990600" y="3962400"/>
              <a:ext cx="914400" cy="914400"/>
            </a:xfrm>
            <a:prstGeom prst="ellipse">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7" name="TextBox 26"/>
            <p:cNvSpPr txBox="1"/>
            <p:nvPr/>
          </p:nvSpPr>
          <p:spPr>
            <a:xfrm>
              <a:off x="990600" y="4114800"/>
              <a:ext cx="914400" cy="577081"/>
            </a:xfrm>
            <a:prstGeom prst="rect">
              <a:avLst/>
            </a:prstGeom>
            <a:noFill/>
          </p:spPr>
          <p:txBody>
            <a:bodyPr wrap="square" rtlCol="0">
              <a:spAutoFit/>
            </a:bodyPr>
            <a:lstStyle/>
            <a:p>
              <a:pPr algn="ctr"/>
              <a:r>
                <a:rPr lang="en-US" sz="1050" b="1" dirty="0" smtClean="0">
                  <a:solidFill>
                    <a:schemeClr val="bg1"/>
                  </a:solidFill>
                </a:rPr>
                <a:t>Identify Key Contractual Events</a:t>
              </a:r>
              <a:endParaRPr lang="en-US" sz="1050" b="1" dirty="0">
                <a:solidFill>
                  <a:schemeClr val="bg1"/>
                </a:solidFill>
              </a:endParaRPr>
            </a:p>
          </p:txBody>
        </p:sp>
      </p:grpSp>
      <p:grpSp>
        <p:nvGrpSpPr>
          <p:cNvPr id="38" name="Group 37"/>
          <p:cNvGrpSpPr/>
          <p:nvPr/>
        </p:nvGrpSpPr>
        <p:grpSpPr>
          <a:xfrm>
            <a:off x="1295400" y="5181600"/>
            <a:ext cx="914400" cy="914400"/>
            <a:chOff x="990600" y="3962400"/>
            <a:chExt cx="914400" cy="914400"/>
          </a:xfrm>
        </p:grpSpPr>
        <p:sp>
          <p:nvSpPr>
            <p:cNvPr id="39" name="Oval 38"/>
            <p:cNvSpPr/>
            <p:nvPr/>
          </p:nvSpPr>
          <p:spPr>
            <a:xfrm>
              <a:off x="990600" y="3962400"/>
              <a:ext cx="914400" cy="914400"/>
            </a:xfrm>
            <a:prstGeom prst="ellipse">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40" name="TextBox 39"/>
            <p:cNvSpPr txBox="1"/>
            <p:nvPr/>
          </p:nvSpPr>
          <p:spPr>
            <a:xfrm>
              <a:off x="990600" y="4114800"/>
              <a:ext cx="914400" cy="577081"/>
            </a:xfrm>
            <a:prstGeom prst="rect">
              <a:avLst/>
            </a:prstGeom>
            <a:noFill/>
          </p:spPr>
          <p:txBody>
            <a:bodyPr wrap="square" rtlCol="0">
              <a:spAutoFit/>
            </a:bodyPr>
            <a:lstStyle/>
            <a:p>
              <a:pPr algn="ctr"/>
              <a:r>
                <a:rPr lang="en-US" sz="1050" b="1" dirty="0" smtClean="0">
                  <a:solidFill>
                    <a:schemeClr val="bg1"/>
                  </a:solidFill>
                </a:rPr>
                <a:t>Identify Key Contractual Actions</a:t>
              </a:r>
              <a:endParaRPr lang="en-US" sz="1050" b="1" dirty="0">
                <a:solidFill>
                  <a:schemeClr val="bg1"/>
                </a:solidFill>
              </a:endParaRPr>
            </a:p>
          </p:txBody>
        </p:sp>
      </p:grpSp>
      <p:cxnSp>
        <p:nvCxnSpPr>
          <p:cNvPr id="51" name="Straight Arrow Connector 50"/>
          <p:cNvCxnSpPr/>
          <p:nvPr/>
        </p:nvCxnSpPr>
        <p:spPr>
          <a:xfrm rot="5400000">
            <a:off x="1600994" y="34282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990600" y="1524000"/>
            <a:ext cx="1694695" cy="769441"/>
          </a:xfrm>
          <a:prstGeom prst="rect">
            <a:avLst/>
          </a:prstGeom>
          <a:noFill/>
        </p:spPr>
        <p:txBody>
          <a:bodyPr wrap="none" rtlCol="0">
            <a:spAutoFit/>
          </a:bodyPr>
          <a:lstStyle/>
          <a:p>
            <a:pPr>
              <a:buFont typeface="Wingdings" pitchFamily="2" charset="2"/>
              <a:buChar char="§"/>
            </a:pPr>
            <a:r>
              <a:rPr lang="en-US" sz="1100" b="1" dirty="0" smtClean="0"/>
              <a:t> ISDA Master Agreement</a:t>
            </a:r>
          </a:p>
          <a:p>
            <a:pPr marL="174625">
              <a:buFont typeface="Wingdings" pitchFamily="2" charset="2"/>
              <a:buChar char="Ø"/>
            </a:pPr>
            <a:r>
              <a:rPr lang="en-US" sz="1100" b="1" dirty="0" smtClean="0"/>
              <a:t> Schedules  </a:t>
            </a:r>
          </a:p>
          <a:p>
            <a:pPr>
              <a:buFont typeface="Wingdings" pitchFamily="2" charset="2"/>
              <a:buChar char="§"/>
            </a:pPr>
            <a:r>
              <a:rPr lang="en-US" sz="1100" b="1" dirty="0" smtClean="0"/>
              <a:t> Credit Support Annex</a:t>
            </a:r>
          </a:p>
          <a:p>
            <a:pPr marL="173038">
              <a:buFont typeface="Wingdings" pitchFamily="2" charset="2"/>
              <a:buChar char="Ø"/>
            </a:pPr>
            <a:r>
              <a:rPr lang="en-US" sz="1100" b="1" dirty="0" smtClean="0"/>
              <a:t> Schedules </a:t>
            </a:r>
            <a:endParaRPr lang="en-US" sz="1100" b="1" dirty="0"/>
          </a:p>
        </p:txBody>
      </p:sp>
      <p:grpSp>
        <p:nvGrpSpPr>
          <p:cNvPr id="74" name="Group 73"/>
          <p:cNvGrpSpPr/>
          <p:nvPr/>
        </p:nvGrpSpPr>
        <p:grpSpPr>
          <a:xfrm>
            <a:off x="6096000" y="1981200"/>
            <a:ext cx="990600" cy="914400"/>
            <a:chOff x="5181600" y="2743200"/>
            <a:chExt cx="990600" cy="914400"/>
          </a:xfrm>
        </p:grpSpPr>
        <p:sp>
          <p:nvSpPr>
            <p:cNvPr id="65" name="Oval 64"/>
            <p:cNvSpPr/>
            <p:nvPr/>
          </p:nvSpPr>
          <p:spPr>
            <a:xfrm>
              <a:off x="5257800" y="2743200"/>
              <a:ext cx="914400" cy="914400"/>
            </a:xfrm>
            <a:prstGeom prst="ellips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66" name="TextBox 65"/>
            <p:cNvSpPr txBox="1"/>
            <p:nvPr/>
          </p:nvSpPr>
          <p:spPr>
            <a:xfrm>
              <a:off x="5181600" y="2895600"/>
              <a:ext cx="990600" cy="577081"/>
            </a:xfrm>
            <a:prstGeom prst="rect">
              <a:avLst/>
            </a:prstGeom>
            <a:noFill/>
          </p:spPr>
          <p:txBody>
            <a:bodyPr wrap="square" rtlCol="0">
              <a:spAutoFit/>
            </a:bodyPr>
            <a:lstStyle/>
            <a:p>
              <a:pPr algn="ctr"/>
              <a:r>
                <a:rPr lang="en-US" sz="1050" b="1" dirty="0" smtClean="0">
                  <a:solidFill>
                    <a:schemeClr val="bg1"/>
                  </a:solidFill>
                </a:rPr>
                <a:t>  Downgrade       Counterparty</a:t>
              </a:r>
            </a:p>
            <a:p>
              <a:pPr algn="ctr"/>
              <a:r>
                <a:rPr lang="en-US" sz="1050" b="1" dirty="0" smtClean="0">
                  <a:solidFill>
                    <a:schemeClr val="bg1"/>
                  </a:solidFill>
                </a:rPr>
                <a:t>Credit</a:t>
              </a:r>
              <a:endParaRPr lang="en-US" sz="1050" b="1" dirty="0">
                <a:solidFill>
                  <a:schemeClr val="bg1"/>
                </a:solidFill>
              </a:endParaRPr>
            </a:p>
          </p:txBody>
        </p:sp>
      </p:grpSp>
      <p:grpSp>
        <p:nvGrpSpPr>
          <p:cNvPr id="68" name="Group 67"/>
          <p:cNvGrpSpPr/>
          <p:nvPr/>
        </p:nvGrpSpPr>
        <p:grpSpPr>
          <a:xfrm>
            <a:off x="7543800" y="1905000"/>
            <a:ext cx="1600200" cy="838200"/>
            <a:chOff x="5181600" y="1600200"/>
            <a:chExt cx="1600200" cy="838200"/>
          </a:xfrm>
        </p:grpSpPr>
        <p:pic>
          <p:nvPicPr>
            <p:cNvPr id="1029" name="Picture 5"/>
            <p:cNvPicPr>
              <a:picLocks noChangeAspect="1" noChangeArrowheads="1"/>
            </p:cNvPicPr>
            <p:nvPr/>
          </p:nvPicPr>
          <p:blipFill>
            <a:blip r:embed="rId4" cstate="print"/>
            <a:srcRect/>
            <a:stretch>
              <a:fillRect/>
            </a:stretch>
          </p:blipFill>
          <p:spPr bwMode="auto">
            <a:xfrm>
              <a:off x="5181600" y="1600200"/>
              <a:ext cx="1072453" cy="838200"/>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67" name="TextBox 66"/>
            <p:cNvSpPr txBox="1"/>
            <p:nvPr/>
          </p:nvSpPr>
          <p:spPr>
            <a:xfrm>
              <a:off x="6096000" y="1676400"/>
              <a:ext cx="685800" cy="646331"/>
            </a:xfrm>
            <a:prstGeom prst="rect">
              <a:avLst/>
            </a:prstGeom>
            <a:noFill/>
          </p:spPr>
          <p:txBody>
            <a:bodyPr wrap="square" rtlCol="0">
              <a:spAutoFit/>
            </a:bodyPr>
            <a:lstStyle/>
            <a:p>
              <a:r>
                <a:rPr lang="en-US" sz="1100" b="1" dirty="0" smtClean="0"/>
                <a:t> </a:t>
              </a:r>
              <a:r>
                <a:rPr lang="en-US" sz="1200" b="1" dirty="0" smtClean="0"/>
                <a:t>Credit Rating Agency</a:t>
              </a:r>
              <a:endParaRPr lang="en-US" sz="1200" b="1" dirty="0"/>
            </a:p>
          </p:txBody>
        </p:sp>
      </p:grpSp>
      <p:cxnSp>
        <p:nvCxnSpPr>
          <p:cNvPr id="70" name="Straight Arrow Connector 69"/>
          <p:cNvCxnSpPr/>
          <p:nvPr/>
        </p:nvCxnSpPr>
        <p:spPr>
          <a:xfrm rot="10800000">
            <a:off x="7086600" y="2438400"/>
            <a:ext cx="533400" cy="1588"/>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2209800" y="3886200"/>
            <a:ext cx="1447800" cy="533400"/>
            <a:chOff x="2590800" y="3886200"/>
            <a:chExt cx="1447800" cy="533400"/>
          </a:xfrm>
        </p:grpSpPr>
        <p:sp>
          <p:nvSpPr>
            <p:cNvPr id="76" name="Oval 75"/>
            <p:cNvSpPr/>
            <p:nvPr/>
          </p:nvSpPr>
          <p:spPr>
            <a:xfrm>
              <a:off x="2590800" y="3886200"/>
              <a:ext cx="1447800" cy="533400"/>
            </a:xfrm>
            <a:prstGeom prst="ellipse">
              <a:avLst/>
            </a:prstGeom>
            <a:solidFill>
              <a:schemeClr val="accent2">
                <a:lumMod val="20000"/>
                <a:lumOff val="80000"/>
              </a:schemeClr>
            </a:solidFill>
            <a:ln>
              <a:solidFill>
                <a:schemeClr val="accent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2590800" y="3962400"/>
              <a:ext cx="1408719" cy="276999"/>
            </a:xfrm>
            <a:prstGeom prst="rect">
              <a:avLst/>
            </a:prstGeom>
            <a:noFill/>
          </p:spPr>
          <p:txBody>
            <a:bodyPr wrap="square" rtlCol="0">
              <a:spAutoFit/>
            </a:bodyPr>
            <a:lstStyle/>
            <a:p>
              <a:pPr algn="ctr"/>
              <a:r>
                <a:rPr lang="en-US" sz="1200" b="1" dirty="0" smtClean="0"/>
                <a:t>Default Events</a:t>
              </a:r>
              <a:endParaRPr lang="en-US" sz="1200" b="1" dirty="0"/>
            </a:p>
          </p:txBody>
        </p:sp>
      </p:grpSp>
      <p:grpSp>
        <p:nvGrpSpPr>
          <p:cNvPr id="79" name="Group 78"/>
          <p:cNvGrpSpPr/>
          <p:nvPr/>
        </p:nvGrpSpPr>
        <p:grpSpPr>
          <a:xfrm>
            <a:off x="2209800" y="4419600"/>
            <a:ext cx="1447800" cy="533400"/>
            <a:chOff x="2590800" y="3886200"/>
            <a:chExt cx="1447800" cy="533400"/>
          </a:xfrm>
        </p:grpSpPr>
        <p:sp>
          <p:nvSpPr>
            <p:cNvPr id="80" name="Oval 79"/>
            <p:cNvSpPr/>
            <p:nvPr/>
          </p:nvSpPr>
          <p:spPr>
            <a:xfrm>
              <a:off x="2590800" y="3886200"/>
              <a:ext cx="1447800" cy="533400"/>
            </a:xfrm>
            <a:prstGeom prst="ellipse">
              <a:avLst/>
            </a:prstGeom>
            <a:solidFill>
              <a:schemeClr val="accent2">
                <a:lumMod val="20000"/>
                <a:lumOff val="80000"/>
              </a:schemeClr>
            </a:solidFill>
            <a:ln>
              <a:solidFill>
                <a:schemeClr val="accent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2590800" y="3962400"/>
              <a:ext cx="1408719" cy="276999"/>
            </a:xfrm>
            <a:prstGeom prst="rect">
              <a:avLst/>
            </a:prstGeom>
            <a:noFill/>
          </p:spPr>
          <p:txBody>
            <a:bodyPr wrap="square" rtlCol="0">
              <a:spAutoFit/>
            </a:bodyPr>
            <a:lstStyle/>
            <a:p>
              <a:r>
                <a:rPr lang="en-US" sz="1200" b="1" dirty="0" smtClean="0"/>
                <a:t>Termination Events</a:t>
              </a:r>
              <a:endParaRPr lang="en-US" sz="1200" b="1" dirty="0"/>
            </a:p>
          </p:txBody>
        </p:sp>
      </p:grpSp>
      <p:grpSp>
        <p:nvGrpSpPr>
          <p:cNvPr id="88" name="Group 87"/>
          <p:cNvGrpSpPr/>
          <p:nvPr/>
        </p:nvGrpSpPr>
        <p:grpSpPr>
          <a:xfrm>
            <a:off x="2209800" y="5105400"/>
            <a:ext cx="1484919" cy="533400"/>
            <a:chOff x="3733800" y="5638800"/>
            <a:chExt cx="1484919" cy="533400"/>
          </a:xfrm>
        </p:grpSpPr>
        <p:sp>
          <p:nvSpPr>
            <p:cNvPr id="86" name="Oval 85"/>
            <p:cNvSpPr/>
            <p:nvPr/>
          </p:nvSpPr>
          <p:spPr>
            <a:xfrm>
              <a:off x="3733800" y="5638800"/>
              <a:ext cx="1447800" cy="533400"/>
            </a:xfrm>
            <a:prstGeom prst="ellipse">
              <a:avLst/>
            </a:prstGeom>
            <a:solidFill>
              <a:schemeClr val="accent1">
                <a:lumMod val="20000"/>
                <a:lumOff val="80000"/>
              </a:schemeClr>
            </a:solidFill>
            <a:ln>
              <a:solidFill>
                <a:schemeClr val="accent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3810000" y="5715000"/>
              <a:ext cx="1408719" cy="276999"/>
            </a:xfrm>
            <a:prstGeom prst="rect">
              <a:avLst/>
            </a:prstGeom>
            <a:noFill/>
          </p:spPr>
          <p:txBody>
            <a:bodyPr wrap="square" rtlCol="0">
              <a:spAutoFit/>
            </a:bodyPr>
            <a:lstStyle/>
            <a:p>
              <a:r>
                <a:rPr lang="en-US" sz="1200" b="1" dirty="0" smtClean="0"/>
                <a:t>Increase Collateral</a:t>
              </a:r>
              <a:endParaRPr lang="en-US" sz="1200" b="1" dirty="0"/>
            </a:p>
          </p:txBody>
        </p:sp>
      </p:grpSp>
      <p:cxnSp>
        <p:nvCxnSpPr>
          <p:cNvPr id="90" name="Straight Arrow Connector 89"/>
          <p:cNvCxnSpPr>
            <a:stCxn id="66" idx="1"/>
            <a:endCxn id="1030" idx="3"/>
          </p:cNvCxnSpPr>
          <p:nvPr/>
        </p:nvCxnSpPr>
        <p:spPr>
          <a:xfrm rot="10800000" flipV="1">
            <a:off x="5348020" y="2422140"/>
            <a:ext cx="747980" cy="6018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2209800" y="5638800"/>
            <a:ext cx="1484919" cy="533400"/>
            <a:chOff x="3733800" y="5638800"/>
            <a:chExt cx="1484919" cy="533400"/>
          </a:xfrm>
        </p:grpSpPr>
        <p:sp>
          <p:nvSpPr>
            <p:cNvPr id="94" name="Oval 93"/>
            <p:cNvSpPr/>
            <p:nvPr/>
          </p:nvSpPr>
          <p:spPr>
            <a:xfrm>
              <a:off x="3733800" y="5638800"/>
              <a:ext cx="1447800" cy="533400"/>
            </a:xfrm>
            <a:prstGeom prst="ellipse">
              <a:avLst/>
            </a:prstGeom>
            <a:solidFill>
              <a:schemeClr val="accent1">
                <a:lumMod val="20000"/>
                <a:lumOff val="80000"/>
              </a:schemeClr>
            </a:solidFill>
            <a:ln>
              <a:solidFill>
                <a:schemeClr val="accent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3810000" y="5715000"/>
              <a:ext cx="1408719" cy="276999"/>
            </a:xfrm>
            <a:prstGeom prst="rect">
              <a:avLst/>
            </a:prstGeom>
            <a:noFill/>
          </p:spPr>
          <p:txBody>
            <a:bodyPr wrap="square" rtlCol="0">
              <a:spAutoFit/>
            </a:bodyPr>
            <a:lstStyle/>
            <a:p>
              <a:r>
                <a:rPr lang="en-US" sz="1200" b="1" dirty="0" smtClean="0"/>
                <a:t>Transfer Payments</a:t>
              </a:r>
              <a:endParaRPr lang="en-US" sz="1200" b="1" dirty="0"/>
            </a:p>
          </p:txBody>
        </p:sp>
      </p:grpSp>
      <p:grpSp>
        <p:nvGrpSpPr>
          <p:cNvPr id="123" name="Group 122"/>
          <p:cNvGrpSpPr/>
          <p:nvPr/>
        </p:nvGrpSpPr>
        <p:grpSpPr>
          <a:xfrm>
            <a:off x="5943600" y="4495800"/>
            <a:ext cx="1600200" cy="1066800"/>
            <a:chOff x="4267200" y="3429000"/>
            <a:chExt cx="1600200" cy="1066800"/>
          </a:xfrm>
        </p:grpSpPr>
        <p:sp>
          <p:nvSpPr>
            <p:cNvPr id="121" name="Oval 120"/>
            <p:cNvSpPr/>
            <p:nvPr/>
          </p:nvSpPr>
          <p:spPr>
            <a:xfrm>
              <a:off x="4267200" y="3429000"/>
              <a:ext cx="1600200" cy="1066800"/>
            </a:xfrm>
            <a:prstGeom prst="ellipse">
              <a:avLst/>
            </a:prstGeom>
            <a:solidFill>
              <a:schemeClr val="accent6">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Box 121"/>
            <p:cNvSpPr txBox="1"/>
            <p:nvPr/>
          </p:nvSpPr>
          <p:spPr>
            <a:xfrm>
              <a:off x="4343400" y="3505200"/>
              <a:ext cx="1447800" cy="830997"/>
            </a:xfrm>
            <a:prstGeom prst="rect">
              <a:avLst/>
            </a:prstGeom>
            <a:noFill/>
          </p:spPr>
          <p:txBody>
            <a:bodyPr wrap="square" rtlCol="0">
              <a:spAutoFit/>
            </a:bodyPr>
            <a:lstStyle/>
            <a:p>
              <a:pPr algn="ctr"/>
              <a:r>
                <a:rPr lang="en-US" sz="1200" b="1" dirty="0" smtClean="0"/>
                <a:t>Classify Counterparties into Risk Categories for Analytics</a:t>
              </a:r>
              <a:endParaRPr lang="en-US" sz="1200" b="1" dirty="0"/>
            </a:p>
          </p:txBody>
        </p:sp>
      </p:grpSp>
      <p:grpSp>
        <p:nvGrpSpPr>
          <p:cNvPr id="142" name="Group 141"/>
          <p:cNvGrpSpPr/>
          <p:nvPr/>
        </p:nvGrpSpPr>
        <p:grpSpPr>
          <a:xfrm>
            <a:off x="6096000" y="3200400"/>
            <a:ext cx="990600" cy="914400"/>
            <a:chOff x="5181600" y="2743200"/>
            <a:chExt cx="990600" cy="914400"/>
          </a:xfrm>
        </p:grpSpPr>
        <p:sp>
          <p:nvSpPr>
            <p:cNvPr id="143" name="Oval 142"/>
            <p:cNvSpPr/>
            <p:nvPr/>
          </p:nvSpPr>
          <p:spPr>
            <a:xfrm>
              <a:off x="5257800" y="2743200"/>
              <a:ext cx="914400" cy="914400"/>
            </a:xfrm>
            <a:prstGeom prst="ellips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144" name="TextBox 143"/>
            <p:cNvSpPr txBox="1"/>
            <p:nvPr/>
          </p:nvSpPr>
          <p:spPr>
            <a:xfrm>
              <a:off x="5181600" y="2895600"/>
              <a:ext cx="990600" cy="577081"/>
            </a:xfrm>
            <a:prstGeom prst="rect">
              <a:avLst/>
            </a:prstGeom>
            <a:noFill/>
          </p:spPr>
          <p:txBody>
            <a:bodyPr wrap="square" rtlCol="0">
              <a:spAutoFit/>
            </a:bodyPr>
            <a:lstStyle/>
            <a:p>
              <a:pPr algn="ctr"/>
              <a:r>
                <a:rPr lang="en-US" sz="1050" b="1" dirty="0" smtClean="0">
                  <a:solidFill>
                    <a:schemeClr val="bg1"/>
                  </a:solidFill>
                </a:rPr>
                <a:t> Reduce  Value of </a:t>
              </a:r>
            </a:p>
            <a:p>
              <a:pPr algn="ctr"/>
              <a:r>
                <a:rPr lang="en-US" sz="1050" b="1" dirty="0" smtClean="0">
                  <a:solidFill>
                    <a:schemeClr val="bg1"/>
                  </a:solidFill>
                </a:rPr>
                <a:t>Collateral</a:t>
              </a:r>
              <a:endParaRPr lang="en-US" sz="1050" b="1" dirty="0">
                <a:solidFill>
                  <a:schemeClr val="bg1"/>
                </a:solidFill>
              </a:endParaRPr>
            </a:p>
          </p:txBody>
        </p:sp>
      </p:grpSp>
      <p:cxnSp>
        <p:nvCxnSpPr>
          <p:cNvPr id="147" name="Straight Arrow Connector 146"/>
          <p:cNvCxnSpPr>
            <a:stCxn id="260" idx="1"/>
            <a:endCxn id="144" idx="3"/>
          </p:cNvCxnSpPr>
          <p:nvPr/>
        </p:nvCxnSpPr>
        <p:spPr>
          <a:xfrm rot="10800000" flipV="1">
            <a:off x="7086600" y="3619499"/>
            <a:ext cx="685800" cy="218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4" idx="1"/>
            <a:endCxn id="1030" idx="3"/>
          </p:cNvCxnSpPr>
          <p:nvPr/>
        </p:nvCxnSpPr>
        <p:spPr>
          <a:xfrm rot="10800000">
            <a:off x="5348020" y="3024005"/>
            <a:ext cx="747980" cy="6173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121" idx="2"/>
          </p:cNvCxnSpPr>
          <p:nvPr/>
        </p:nvCxnSpPr>
        <p:spPr>
          <a:xfrm>
            <a:off x="3962400" y="3505200"/>
            <a:ext cx="1981200" cy="15240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10800000">
            <a:off x="4114800" y="3124200"/>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6324600" y="1600200"/>
            <a:ext cx="670440" cy="307777"/>
          </a:xfrm>
          <a:prstGeom prst="rect">
            <a:avLst/>
          </a:prstGeom>
          <a:noFill/>
        </p:spPr>
        <p:txBody>
          <a:bodyPr wrap="none" rtlCol="0">
            <a:spAutoFit/>
          </a:bodyPr>
          <a:lstStyle/>
          <a:p>
            <a:r>
              <a:rPr lang="en-US" sz="1400" b="1" dirty="0" smtClean="0"/>
              <a:t>Events</a:t>
            </a:r>
            <a:endParaRPr lang="en-US" sz="1400" b="1" dirty="0"/>
          </a:p>
        </p:txBody>
      </p:sp>
      <p:grpSp>
        <p:nvGrpSpPr>
          <p:cNvPr id="221" name="Group 220"/>
          <p:cNvGrpSpPr/>
          <p:nvPr/>
        </p:nvGrpSpPr>
        <p:grpSpPr>
          <a:xfrm>
            <a:off x="4648200" y="2362200"/>
            <a:ext cx="1221912" cy="1219200"/>
            <a:chOff x="4343400" y="2057400"/>
            <a:chExt cx="1298112" cy="1296707"/>
          </a:xfrm>
        </p:grpSpPr>
        <p:grpSp>
          <p:nvGrpSpPr>
            <p:cNvPr id="71" name="Group 70"/>
            <p:cNvGrpSpPr/>
            <p:nvPr/>
          </p:nvGrpSpPr>
          <p:grpSpPr>
            <a:xfrm>
              <a:off x="4572000" y="2057400"/>
              <a:ext cx="718635" cy="800377"/>
              <a:chOff x="4419600" y="2448534"/>
              <a:chExt cx="872829" cy="1212043"/>
            </a:xfrm>
          </p:grpSpPr>
          <p:pic>
            <p:nvPicPr>
              <p:cNvPr id="72" name="Picture 6" descr="C:\Documents and Settings\dnewman\Local Settings\Temporary Internet Files\Content.IE5\S4K0O8HS\MC900434814[1].PNG"/>
              <p:cNvPicPr>
                <a:picLocks noChangeAspect="1" noChangeArrowheads="1"/>
              </p:cNvPicPr>
              <p:nvPr/>
            </p:nvPicPr>
            <p:blipFill>
              <a:blip r:embed="rId5" cstate="print"/>
              <a:srcRect/>
              <a:stretch>
                <a:fillRect/>
              </a:stretch>
            </p:blipFill>
            <p:spPr bwMode="auto">
              <a:xfrm>
                <a:off x="4495800" y="2448534"/>
                <a:ext cx="796629" cy="980467"/>
              </a:xfrm>
              <a:prstGeom prst="rect">
                <a:avLst/>
              </a:prstGeom>
              <a:noFill/>
            </p:spPr>
          </p:pic>
          <p:sp>
            <p:nvSpPr>
              <p:cNvPr id="73" name="TextBox 72"/>
              <p:cNvSpPr txBox="1"/>
              <p:nvPr/>
            </p:nvSpPr>
            <p:spPr>
              <a:xfrm>
                <a:off x="4419600" y="3352800"/>
                <a:ext cx="184731" cy="307777"/>
              </a:xfrm>
              <a:prstGeom prst="rect">
                <a:avLst/>
              </a:prstGeom>
              <a:noFill/>
            </p:spPr>
            <p:txBody>
              <a:bodyPr wrap="none" rtlCol="0">
                <a:spAutoFit/>
              </a:bodyPr>
              <a:lstStyle/>
              <a:p>
                <a:endParaRPr lang="en-US" sz="1400" b="1" dirty="0"/>
              </a:p>
            </p:txBody>
          </p:sp>
        </p:grpSp>
        <p:grpSp>
          <p:nvGrpSpPr>
            <p:cNvPr id="185" name="Group 184"/>
            <p:cNvGrpSpPr/>
            <p:nvPr/>
          </p:nvGrpSpPr>
          <p:grpSpPr>
            <a:xfrm>
              <a:off x="4343400" y="2362201"/>
              <a:ext cx="1298112" cy="991906"/>
              <a:chOff x="4419600" y="2362200"/>
              <a:chExt cx="1646469" cy="1325772"/>
            </a:xfrm>
          </p:grpSpPr>
          <p:pic>
            <p:nvPicPr>
              <p:cNvPr id="1030" name="Picture 6" descr="C:\Documents and Settings\dnewman\Local Settings\Temporary Internet Files\Content.IE5\S4K0O8HS\MC900434814[1].PNG"/>
              <p:cNvPicPr>
                <a:picLocks noChangeAspect="1" noChangeArrowheads="1"/>
              </p:cNvPicPr>
              <p:nvPr/>
            </p:nvPicPr>
            <p:blipFill>
              <a:blip r:embed="rId5" cstate="print"/>
              <a:srcRect/>
              <a:stretch>
                <a:fillRect/>
              </a:stretch>
            </p:blipFill>
            <p:spPr bwMode="auto">
              <a:xfrm>
                <a:off x="4495800" y="2362200"/>
                <a:ext cx="866775" cy="1066800"/>
              </a:xfrm>
              <a:prstGeom prst="rect">
                <a:avLst/>
              </a:prstGeom>
              <a:noFill/>
              <a:effectLst>
                <a:outerShdw blurRad="76200" dir="13500000" sy="23000" kx="1200000" algn="br" rotWithShape="0">
                  <a:prstClr val="black">
                    <a:alpha val="20000"/>
                  </a:prstClr>
                </a:outerShdw>
              </a:effectLst>
            </p:spPr>
          </p:pic>
          <p:sp>
            <p:nvSpPr>
              <p:cNvPr id="184" name="TextBox 183"/>
              <p:cNvSpPr txBox="1"/>
              <p:nvPr/>
            </p:nvSpPr>
            <p:spPr>
              <a:xfrm>
                <a:off x="4419600" y="3276600"/>
                <a:ext cx="1646469" cy="411372"/>
              </a:xfrm>
              <a:prstGeom prst="rect">
                <a:avLst/>
              </a:prstGeom>
              <a:noFill/>
            </p:spPr>
            <p:txBody>
              <a:bodyPr wrap="none" rtlCol="0">
                <a:spAutoFit/>
              </a:bodyPr>
              <a:lstStyle/>
              <a:p>
                <a:r>
                  <a:rPr lang="en-US" sz="1400" b="1" dirty="0" smtClean="0"/>
                  <a:t>Counterparties</a:t>
                </a:r>
                <a:endParaRPr lang="en-US" sz="1400" b="1" dirty="0"/>
              </a:p>
            </p:txBody>
          </p:sp>
        </p:grpSp>
      </p:grpSp>
      <p:pic>
        <p:nvPicPr>
          <p:cNvPr id="2050" name="Picture 2" descr="C:\Documents and Settings\dnewman\My Documents\Enterprise Architecture\Projects\Semantic Technology\EDM and Bank Regulatory Reform\OTC Contract POC\Presentations\2011\400px-Vanilla_interest_rate_swap.png"/>
          <p:cNvPicPr>
            <a:picLocks noChangeAspect="1" noChangeArrowheads="1"/>
          </p:cNvPicPr>
          <p:nvPr/>
        </p:nvPicPr>
        <p:blipFill>
          <a:blip r:embed="rId6" cstate="print"/>
          <a:srcRect/>
          <a:stretch>
            <a:fillRect/>
          </a:stretch>
        </p:blipFill>
        <p:spPr bwMode="auto">
          <a:xfrm>
            <a:off x="3048000" y="1524000"/>
            <a:ext cx="1253697" cy="914400"/>
          </a:xfrm>
          <a:prstGeom prst="rect">
            <a:avLst/>
          </a:prstGeom>
          <a:noFill/>
        </p:spPr>
      </p:pic>
      <p:cxnSp>
        <p:nvCxnSpPr>
          <p:cNvPr id="126" name="Straight Arrow Connector 125"/>
          <p:cNvCxnSpPr>
            <a:stCxn id="1030" idx="0"/>
            <a:endCxn id="226" idx="3"/>
          </p:cNvCxnSpPr>
          <p:nvPr/>
        </p:nvCxnSpPr>
        <p:spPr>
          <a:xfrm rot="16200000" flipV="1">
            <a:off x="4446352" y="2068748"/>
            <a:ext cx="629482" cy="53058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0800000">
            <a:off x="2514600" y="1905000"/>
            <a:ext cx="381000" cy="1588"/>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3429397" y="2742803"/>
            <a:ext cx="304800" cy="79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2895600" y="5029200"/>
            <a:ext cx="914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2819400" y="2362200"/>
            <a:ext cx="1752600" cy="246221"/>
          </a:xfrm>
          <a:prstGeom prst="rect">
            <a:avLst/>
          </a:prstGeom>
          <a:noFill/>
        </p:spPr>
        <p:txBody>
          <a:bodyPr wrap="square" rtlCol="0">
            <a:spAutoFit/>
          </a:bodyPr>
          <a:lstStyle/>
          <a:p>
            <a:pPr algn="ctr"/>
            <a:r>
              <a:rPr lang="en-US" sz="1000" b="1" dirty="0" smtClean="0"/>
              <a:t>  OTC Derivative Confirm</a:t>
            </a:r>
            <a:endParaRPr lang="en-US" sz="1000" b="1" dirty="0"/>
          </a:p>
        </p:txBody>
      </p:sp>
      <p:cxnSp>
        <p:nvCxnSpPr>
          <p:cNvPr id="174" name="Straight Arrow Connector 173"/>
          <p:cNvCxnSpPr>
            <a:stCxn id="65" idx="4"/>
            <a:endCxn id="143" idx="0"/>
          </p:cNvCxnSpPr>
          <p:nvPr/>
        </p:nvCxnSpPr>
        <p:spPr>
          <a:xfrm rot="5400000">
            <a:off x="6477000" y="3048000"/>
            <a:ext cx="304800" cy="1588"/>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5105400" y="5029200"/>
            <a:ext cx="838200" cy="1588"/>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a:xfrm>
            <a:off x="304800" y="4419600"/>
            <a:ext cx="914400" cy="914400"/>
            <a:chOff x="304800" y="4419600"/>
            <a:chExt cx="914400" cy="914400"/>
          </a:xfrm>
        </p:grpSpPr>
        <p:sp>
          <p:nvSpPr>
            <p:cNvPr id="199" name="Oval 198"/>
            <p:cNvSpPr/>
            <p:nvPr/>
          </p:nvSpPr>
          <p:spPr>
            <a:xfrm>
              <a:off x="304800" y="4419600"/>
              <a:ext cx="914400" cy="914400"/>
            </a:xfrm>
            <a:prstGeom prst="ellipse">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00" name="TextBox 199"/>
            <p:cNvSpPr txBox="1"/>
            <p:nvPr/>
          </p:nvSpPr>
          <p:spPr>
            <a:xfrm>
              <a:off x="304800" y="4572000"/>
              <a:ext cx="914400" cy="577081"/>
            </a:xfrm>
            <a:prstGeom prst="rect">
              <a:avLst/>
            </a:prstGeom>
            <a:noFill/>
          </p:spPr>
          <p:txBody>
            <a:bodyPr wrap="square" rtlCol="0">
              <a:spAutoFit/>
            </a:bodyPr>
            <a:lstStyle/>
            <a:p>
              <a:pPr algn="ctr"/>
              <a:r>
                <a:rPr lang="en-US" sz="1050" b="1" dirty="0" smtClean="0">
                  <a:solidFill>
                    <a:schemeClr val="bg1"/>
                  </a:solidFill>
                </a:rPr>
                <a:t>Classify</a:t>
              </a:r>
            </a:p>
            <a:p>
              <a:pPr algn="ctr"/>
              <a:r>
                <a:rPr lang="en-US" sz="1050" b="1" dirty="0" smtClean="0">
                  <a:solidFill>
                    <a:schemeClr val="bg1"/>
                  </a:solidFill>
                </a:rPr>
                <a:t>Contract</a:t>
              </a:r>
            </a:p>
            <a:p>
              <a:pPr algn="ctr"/>
              <a:r>
                <a:rPr lang="en-US" sz="1050" b="1" dirty="0" smtClean="0">
                  <a:solidFill>
                    <a:schemeClr val="bg1"/>
                  </a:solidFill>
                </a:rPr>
                <a:t>Type</a:t>
              </a:r>
              <a:endParaRPr lang="en-US" sz="1050" b="1" dirty="0">
                <a:solidFill>
                  <a:schemeClr val="bg1"/>
                </a:solidFill>
              </a:endParaRPr>
            </a:p>
          </p:txBody>
        </p:sp>
      </p:grpSp>
      <p:grpSp>
        <p:nvGrpSpPr>
          <p:cNvPr id="203" name="Group 202"/>
          <p:cNvGrpSpPr/>
          <p:nvPr/>
        </p:nvGrpSpPr>
        <p:grpSpPr>
          <a:xfrm>
            <a:off x="3810000" y="4495800"/>
            <a:ext cx="1600200" cy="1066800"/>
            <a:chOff x="4267200" y="3429000"/>
            <a:chExt cx="1600200" cy="1066800"/>
          </a:xfrm>
        </p:grpSpPr>
        <p:sp>
          <p:nvSpPr>
            <p:cNvPr id="204" name="Oval 203"/>
            <p:cNvSpPr/>
            <p:nvPr/>
          </p:nvSpPr>
          <p:spPr>
            <a:xfrm>
              <a:off x="4267200" y="3429000"/>
              <a:ext cx="1600200" cy="1066800"/>
            </a:xfrm>
            <a:prstGeom prst="ellipse">
              <a:avLst/>
            </a:prstGeom>
            <a:solidFill>
              <a:schemeClr val="accent6">
                <a:lumMod val="40000"/>
                <a:lumOff val="60000"/>
              </a:schemeClr>
            </a:solidFill>
            <a:ln>
              <a:solidFill>
                <a:schemeClr val="accent1">
                  <a:lumMod val="20000"/>
                  <a:lumOff val="80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a:off x="4343400" y="3581400"/>
              <a:ext cx="1447800" cy="646331"/>
            </a:xfrm>
            <a:prstGeom prst="rect">
              <a:avLst/>
            </a:prstGeom>
            <a:noFill/>
          </p:spPr>
          <p:txBody>
            <a:bodyPr wrap="square" rtlCol="0">
              <a:spAutoFit/>
            </a:bodyPr>
            <a:lstStyle/>
            <a:p>
              <a:pPr algn="ctr"/>
              <a:r>
                <a:rPr lang="en-US" sz="1200" b="1" dirty="0" smtClean="0"/>
                <a:t>Infer</a:t>
              </a:r>
            </a:p>
            <a:p>
              <a:pPr algn="ctr"/>
              <a:r>
                <a:rPr lang="en-US" sz="1200" b="1" dirty="0" smtClean="0"/>
                <a:t>Counterparty</a:t>
              </a:r>
            </a:p>
            <a:p>
              <a:pPr algn="ctr"/>
              <a:r>
                <a:rPr lang="en-US" sz="1200" b="1" dirty="0" smtClean="0"/>
                <a:t>Exposures</a:t>
              </a:r>
              <a:endParaRPr lang="en-US" sz="1200" b="1" dirty="0"/>
            </a:p>
          </p:txBody>
        </p:sp>
      </p:grpSp>
      <p:grpSp>
        <p:nvGrpSpPr>
          <p:cNvPr id="209" name="Group 208"/>
          <p:cNvGrpSpPr/>
          <p:nvPr/>
        </p:nvGrpSpPr>
        <p:grpSpPr>
          <a:xfrm>
            <a:off x="7772400" y="4495800"/>
            <a:ext cx="1371600" cy="1222177"/>
            <a:chOff x="7772400" y="4419600"/>
            <a:chExt cx="1371600" cy="1222177"/>
          </a:xfrm>
        </p:grpSpPr>
        <p:pic>
          <p:nvPicPr>
            <p:cNvPr id="173" name="Picture 2" descr="C:\Documents and Settings\dnewman\Local Settings\Temporary Internet Files\Content.IE5\P0AGHTNM\MC900441534[1].PNG"/>
            <p:cNvPicPr>
              <a:picLocks noChangeAspect="1" noChangeArrowheads="1"/>
            </p:cNvPicPr>
            <p:nvPr/>
          </p:nvPicPr>
          <p:blipFill>
            <a:blip r:embed="rId7" cstate="print"/>
            <a:srcRect/>
            <a:stretch>
              <a:fillRect/>
            </a:stretch>
          </p:blipFill>
          <p:spPr bwMode="auto">
            <a:xfrm>
              <a:off x="7924800" y="4419600"/>
              <a:ext cx="914171" cy="1143000"/>
            </a:xfrm>
            <a:prstGeom prst="rect">
              <a:avLst/>
            </a:prstGeom>
            <a:noFill/>
            <a:effectLst>
              <a:outerShdw blurRad="76200" dir="13500000" sy="23000" kx="1200000" algn="br" rotWithShape="0">
                <a:prstClr val="black">
                  <a:alpha val="20000"/>
                </a:prstClr>
              </a:outerShdw>
            </a:effectLst>
            <a:scene3d>
              <a:camera prst="orthographicFront"/>
              <a:lightRig rig="threePt" dir="t"/>
            </a:scene3d>
            <a:sp3d>
              <a:bevelT/>
            </a:sp3d>
          </p:spPr>
        </p:pic>
        <p:sp>
          <p:nvSpPr>
            <p:cNvPr id="208" name="TextBox 207"/>
            <p:cNvSpPr txBox="1"/>
            <p:nvPr/>
          </p:nvSpPr>
          <p:spPr>
            <a:xfrm>
              <a:off x="7772400" y="5334000"/>
              <a:ext cx="1371600" cy="307777"/>
            </a:xfrm>
            <a:prstGeom prst="rect">
              <a:avLst/>
            </a:prstGeom>
            <a:noFill/>
          </p:spPr>
          <p:txBody>
            <a:bodyPr wrap="square" rtlCol="0">
              <a:spAutoFit/>
            </a:bodyPr>
            <a:lstStyle/>
            <a:p>
              <a:r>
                <a:rPr lang="en-US" sz="1400" b="1" dirty="0" smtClean="0"/>
                <a:t>  Risk Analyst</a:t>
              </a:r>
              <a:endParaRPr lang="en-US" sz="1400" b="1" dirty="0"/>
            </a:p>
          </p:txBody>
        </p:sp>
      </p:grpSp>
      <p:sp>
        <p:nvSpPr>
          <p:cNvPr id="236" name="TextBox 235"/>
          <p:cNvSpPr txBox="1"/>
          <p:nvPr/>
        </p:nvSpPr>
        <p:spPr>
          <a:xfrm>
            <a:off x="4419600" y="1447800"/>
            <a:ext cx="1676400" cy="523220"/>
          </a:xfrm>
          <a:prstGeom prst="rect">
            <a:avLst/>
          </a:prstGeom>
          <a:noFill/>
        </p:spPr>
        <p:txBody>
          <a:bodyPr wrap="square" rtlCol="0">
            <a:spAutoFit/>
          </a:bodyPr>
          <a:lstStyle/>
          <a:p>
            <a:r>
              <a:rPr lang="en-US" sz="1400" b="1" dirty="0" smtClean="0"/>
              <a:t>Transaction</a:t>
            </a:r>
          </a:p>
          <a:p>
            <a:r>
              <a:rPr lang="en-US" sz="1400" b="1" dirty="0" smtClean="0"/>
              <a:t>Repository, et.al.</a:t>
            </a:r>
            <a:endParaRPr lang="en-US" sz="1400" b="1" dirty="0"/>
          </a:p>
        </p:txBody>
      </p:sp>
      <p:grpSp>
        <p:nvGrpSpPr>
          <p:cNvPr id="242" name="Group 241"/>
          <p:cNvGrpSpPr/>
          <p:nvPr/>
        </p:nvGrpSpPr>
        <p:grpSpPr>
          <a:xfrm>
            <a:off x="3810000" y="5943600"/>
            <a:ext cx="4953000" cy="762000"/>
            <a:chOff x="3657600" y="6096000"/>
            <a:chExt cx="4953000" cy="762000"/>
          </a:xfrm>
        </p:grpSpPr>
        <p:sp>
          <p:nvSpPr>
            <p:cNvPr id="216" name="Rectangle 215"/>
            <p:cNvSpPr/>
            <p:nvPr/>
          </p:nvSpPr>
          <p:spPr>
            <a:xfrm>
              <a:off x="3657600" y="6096000"/>
              <a:ext cx="4953000" cy="400110"/>
            </a:xfrm>
            <a:prstGeom prst="rect">
              <a:avLst/>
            </a:prstGeom>
          </p:spPr>
          <p:txBody>
            <a:bodyPr wrap="square">
              <a:spAutoFit/>
            </a:bodyPr>
            <a:lstStyle/>
            <a:p>
              <a:pPr lvl="0"/>
              <a:r>
                <a:rPr lang="en-US" sz="1000" b="1" dirty="0" smtClean="0"/>
                <a:t>*Report on OTC Derivatives Data Reporting and Aggregation Requirements, </a:t>
              </a:r>
              <a:r>
                <a:rPr lang="en-US" sz="1000" b="1" dirty="0" smtClean="0">
                  <a:solidFill>
                    <a:srgbClr val="000000"/>
                  </a:solidFill>
                  <a:ea typeface="Times New Roman"/>
                  <a:cs typeface="Times New Roman"/>
                </a:rPr>
                <a:t>the International Organization of Securities Commissioners (IOSCO), August 2011</a:t>
              </a:r>
            </a:p>
          </p:txBody>
        </p:sp>
        <p:sp>
          <p:nvSpPr>
            <p:cNvPr id="241" name="Rectangle 240"/>
            <p:cNvSpPr/>
            <p:nvPr/>
          </p:nvSpPr>
          <p:spPr>
            <a:xfrm>
              <a:off x="3657600" y="6457890"/>
              <a:ext cx="4876800" cy="400110"/>
            </a:xfrm>
            <a:prstGeom prst="rect">
              <a:avLst/>
            </a:prstGeom>
          </p:spPr>
          <p:txBody>
            <a:bodyPr wrap="square">
              <a:spAutoFit/>
            </a:bodyPr>
            <a:lstStyle/>
            <a:p>
              <a:pPr marL="117475" indent="-117475"/>
              <a:r>
                <a:rPr lang="en-US" sz="1000" b="1" dirty="0" smtClean="0">
                  <a:solidFill>
                    <a:srgbClr val="000000"/>
                  </a:solidFill>
                  <a:cs typeface="Times New Roman"/>
                </a:rPr>
                <a:t>**Joint Study on the Feasibility of Mandating Algorithmic Descriptions for Derivatives, SEC/CFTC, April 2011</a:t>
              </a:r>
              <a:endParaRPr lang="en-US" sz="1400" b="1" dirty="0"/>
            </a:p>
          </p:txBody>
        </p:sp>
      </p:grpSp>
      <p:cxnSp>
        <p:nvCxnSpPr>
          <p:cNvPr id="244" name="Straight Arrow Connector 243"/>
          <p:cNvCxnSpPr>
            <a:stCxn id="26" idx="4"/>
            <a:endCxn id="39" idx="0"/>
          </p:cNvCxnSpPr>
          <p:nvPr/>
        </p:nvCxnSpPr>
        <p:spPr>
          <a:xfrm rot="5400000">
            <a:off x="1600200" y="5029200"/>
            <a:ext cx="304800" cy="1588"/>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a:stCxn id="40" idx="1"/>
          </p:cNvCxnSpPr>
          <p:nvPr/>
        </p:nvCxnSpPr>
        <p:spPr>
          <a:xfrm rot="10800000">
            <a:off x="914400" y="5257801"/>
            <a:ext cx="381000" cy="364741"/>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stCxn id="27" idx="1"/>
          </p:cNvCxnSpPr>
          <p:nvPr/>
        </p:nvCxnSpPr>
        <p:spPr>
          <a:xfrm rot="10800000" flipV="1">
            <a:off x="1066800" y="4403341"/>
            <a:ext cx="228600" cy="1686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a:stCxn id="226" idx="1"/>
            <a:endCxn id="10" idx="6"/>
          </p:cNvCxnSpPr>
          <p:nvPr/>
        </p:nvCxnSpPr>
        <p:spPr>
          <a:xfrm rot="10800000" flipV="1">
            <a:off x="2209800" y="2019300"/>
            <a:ext cx="685800" cy="800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61" name="Group 260"/>
          <p:cNvGrpSpPr/>
          <p:nvPr/>
        </p:nvGrpSpPr>
        <p:grpSpPr>
          <a:xfrm>
            <a:off x="7467600" y="3276600"/>
            <a:ext cx="1676400" cy="1132820"/>
            <a:chOff x="7467600" y="3124200"/>
            <a:chExt cx="1676400" cy="1132820"/>
          </a:xfrm>
        </p:grpSpPr>
        <p:sp>
          <p:nvSpPr>
            <p:cNvPr id="180" name="TextBox 179"/>
            <p:cNvSpPr txBox="1"/>
            <p:nvPr/>
          </p:nvSpPr>
          <p:spPr>
            <a:xfrm>
              <a:off x="7467600" y="3733800"/>
              <a:ext cx="1676400" cy="523220"/>
            </a:xfrm>
            <a:prstGeom prst="rect">
              <a:avLst/>
            </a:prstGeom>
            <a:noFill/>
          </p:spPr>
          <p:txBody>
            <a:bodyPr wrap="square" rtlCol="0">
              <a:spAutoFit/>
            </a:bodyPr>
            <a:lstStyle/>
            <a:p>
              <a:pPr algn="ctr"/>
              <a:r>
                <a:rPr lang="en-US" sz="1400" b="1" dirty="0" smtClean="0"/>
                <a:t> Market Reference Data</a:t>
              </a:r>
              <a:endParaRPr lang="en-US" sz="1400" b="1" dirty="0"/>
            </a:p>
          </p:txBody>
        </p:sp>
        <p:pic>
          <p:nvPicPr>
            <p:cNvPr id="260" name="Picture 2" descr="C:\Documents and Settings\dnewman\My Documents\Enterprise Architecture\Projects\Semantic Technology\EDM and Bank Regulatory Reform\OTC Contract POC\Presentations\2011\Collateral.2.jpg"/>
            <p:cNvPicPr>
              <a:picLocks noChangeAspect="1" noChangeArrowheads="1"/>
            </p:cNvPicPr>
            <p:nvPr/>
          </p:nvPicPr>
          <p:blipFill>
            <a:blip r:embed="rId8" cstate="print"/>
            <a:srcRect/>
            <a:stretch>
              <a:fillRect/>
            </a:stretch>
          </p:blipFill>
          <p:spPr bwMode="auto">
            <a:xfrm>
              <a:off x="7772400" y="3124200"/>
              <a:ext cx="1066800" cy="685800"/>
            </a:xfrm>
            <a:prstGeom prst="rect">
              <a:avLst/>
            </a:prstGeom>
            <a:noFill/>
            <a:effectLst>
              <a:outerShdw blurRad="76200" dir="13500000" sy="23000" kx="1200000" algn="br" rotWithShape="0">
                <a:prstClr val="black">
                  <a:alpha val="20000"/>
                </a:prstClr>
              </a:outerShdw>
            </a:effectLst>
          </p:spPr>
        </p:pic>
      </p:grpSp>
      <p:cxnSp>
        <p:nvCxnSpPr>
          <p:cNvPr id="175" name="Straight Arrow Connector 174"/>
          <p:cNvCxnSpPr/>
          <p:nvPr/>
        </p:nvCxnSpPr>
        <p:spPr>
          <a:xfrm rot="10800000">
            <a:off x="7543800" y="4953000"/>
            <a:ext cx="381000" cy="1588"/>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6" idx="2"/>
            <a:endCxn id="204" idx="0"/>
          </p:cNvCxnSpPr>
          <p:nvPr/>
        </p:nvCxnSpPr>
        <p:spPr>
          <a:xfrm rot="16200000" flipH="1">
            <a:off x="3733800" y="3619500"/>
            <a:ext cx="762000" cy="9906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rot="3078761">
            <a:off x="4504373" y="2079535"/>
            <a:ext cx="595035" cy="307777"/>
          </a:xfrm>
          <a:prstGeom prst="rect">
            <a:avLst/>
          </a:prstGeom>
          <a:noFill/>
        </p:spPr>
        <p:txBody>
          <a:bodyPr wrap="none" rtlCol="0">
            <a:spAutoFit/>
          </a:bodyPr>
          <a:lstStyle/>
          <a:p>
            <a:r>
              <a:rPr lang="en-US" sz="1400" b="1" dirty="0" smtClean="0"/>
              <a:t>FpML</a:t>
            </a:r>
            <a:endParaRPr lang="en-US" sz="1400" b="1" dirty="0"/>
          </a:p>
        </p:txBody>
      </p:sp>
      <p:grpSp>
        <p:nvGrpSpPr>
          <p:cNvPr id="105" name="Group 104"/>
          <p:cNvGrpSpPr/>
          <p:nvPr/>
        </p:nvGrpSpPr>
        <p:grpSpPr>
          <a:xfrm>
            <a:off x="3124200" y="2895600"/>
            <a:ext cx="990600" cy="838200"/>
            <a:chOff x="2971800" y="2895600"/>
            <a:chExt cx="990600" cy="838200"/>
          </a:xfrm>
        </p:grpSpPr>
        <p:sp>
          <p:nvSpPr>
            <p:cNvPr id="98" name="Rectangle 97"/>
            <p:cNvSpPr/>
            <p:nvPr/>
          </p:nvSpPr>
          <p:spPr>
            <a:xfrm>
              <a:off x="2971800" y="2895600"/>
              <a:ext cx="990600" cy="381000"/>
            </a:xfrm>
            <a:prstGeom prst="rect">
              <a:avLst/>
            </a:prstGeom>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FIBO Ontology</a:t>
              </a:r>
              <a:endParaRPr lang="en-US" sz="1100" b="1" dirty="0"/>
            </a:p>
          </p:txBody>
        </p:sp>
        <p:sp>
          <p:nvSpPr>
            <p:cNvPr id="16" name="Rectangle 15"/>
            <p:cNvSpPr/>
            <p:nvPr/>
          </p:nvSpPr>
          <p:spPr>
            <a:xfrm>
              <a:off x="2971800" y="3276600"/>
              <a:ext cx="990600" cy="457200"/>
            </a:xfrm>
            <a:prstGeom prst="rect">
              <a:avLst/>
            </a:prstGeom>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Operational</a:t>
              </a:r>
            </a:p>
            <a:p>
              <a:pPr algn="ctr"/>
              <a:r>
                <a:rPr lang="en-US" sz="1100" b="1" dirty="0" smtClean="0"/>
                <a:t>Ontology</a:t>
              </a:r>
              <a:endParaRPr lang="en-US" sz="1100" b="1" dirty="0"/>
            </a:p>
          </p:txBody>
        </p:sp>
      </p:grpSp>
      <p:sp>
        <p:nvSpPr>
          <p:cNvPr id="97"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9"/>
          <p:cNvGrpSpPr/>
          <p:nvPr/>
        </p:nvGrpSpPr>
        <p:grpSpPr>
          <a:xfrm>
            <a:off x="2895600" y="1524000"/>
            <a:ext cx="6096000" cy="2819400"/>
            <a:chOff x="2590800" y="2133600"/>
            <a:chExt cx="6096000" cy="2819400"/>
          </a:xfrm>
        </p:grpSpPr>
        <p:sp>
          <p:nvSpPr>
            <p:cNvPr id="101" name="Rectangle 100"/>
            <p:cNvSpPr/>
            <p:nvPr/>
          </p:nvSpPr>
          <p:spPr>
            <a:xfrm>
              <a:off x="2590800" y="2133600"/>
              <a:ext cx="6096000" cy="2819400"/>
            </a:xfrm>
            <a:prstGeom prst="rect">
              <a:avLst/>
            </a:prstGeom>
            <a:solidFill>
              <a:schemeClr val="accent3">
                <a:lumMod val="20000"/>
                <a:lumOff val="80000"/>
              </a:schemeClr>
            </a:solidFill>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78"/>
            <p:cNvGrpSpPr/>
            <p:nvPr/>
          </p:nvGrpSpPr>
          <p:grpSpPr>
            <a:xfrm>
              <a:off x="2877205" y="2440058"/>
              <a:ext cx="5504792" cy="2390362"/>
              <a:chOff x="2819400" y="1600200"/>
              <a:chExt cx="5986463" cy="2971800"/>
            </a:xfrm>
          </p:grpSpPr>
          <p:sp>
            <p:nvSpPr>
              <p:cNvPr id="104" name="Oval 103"/>
              <p:cNvSpPr/>
              <p:nvPr/>
            </p:nvSpPr>
            <p:spPr>
              <a:xfrm>
                <a:off x="2819400" y="1954619"/>
                <a:ext cx="995190" cy="567070"/>
              </a:xfrm>
              <a:prstGeom prst="ellipse">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?entity</a:t>
                </a:r>
                <a:endParaRPr lang="en-US" sz="1200" b="1" dirty="0"/>
              </a:p>
            </p:txBody>
          </p:sp>
          <p:sp>
            <p:nvSpPr>
              <p:cNvPr id="105" name="Oval 104"/>
              <p:cNvSpPr/>
              <p:nvPr/>
            </p:nvSpPr>
            <p:spPr>
              <a:xfrm>
                <a:off x="5581880" y="1600200"/>
                <a:ext cx="1060373" cy="567070"/>
              </a:xfrm>
              <a:prstGeom prst="ellipse">
                <a:avLst/>
              </a:prstGeom>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Legal Entity</a:t>
                </a:r>
                <a:endParaRPr lang="en-US" sz="1200" b="1" dirty="0">
                  <a:solidFill>
                    <a:schemeClr val="bg1"/>
                  </a:solidFill>
                </a:endParaRPr>
              </a:p>
            </p:txBody>
          </p:sp>
          <p:cxnSp>
            <p:nvCxnSpPr>
              <p:cNvPr id="106" name="Straight Connector 105"/>
              <p:cNvCxnSpPr>
                <a:stCxn id="104" idx="6"/>
                <a:endCxn id="105" idx="2"/>
              </p:cNvCxnSpPr>
              <p:nvPr/>
            </p:nvCxnSpPr>
            <p:spPr>
              <a:xfrm flipV="1">
                <a:off x="3814590" y="1883735"/>
                <a:ext cx="1767290" cy="35441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20933076">
                <a:off x="4602480" y="1743459"/>
                <a:ext cx="486719" cy="325245"/>
              </a:xfrm>
              <a:prstGeom prst="rect">
                <a:avLst/>
              </a:prstGeom>
              <a:noFill/>
            </p:spPr>
            <p:txBody>
              <a:bodyPr wrap="none" rtlCol="0">
                <a:spAutoFit/>
              </a:bodyPr>
              <a:lstStyle/>
              <a:p>
                <a:r>
                  <a:rPr lang="en-US" sz="1100" b="1" dirty="0" smtClean="0"/>
                  <a:t>type</a:t>
                </a:r>
                <a:endParaRPr lang="en-US" sz="1400" b="1" dirty="0"/>
              </a:p>
            </p:txBody>
          </p:sp>
          <p:sp>
            <p:nvSpPr>
              <p:cNvPr id="108" name="Oval 107"/>
              <p:cNvSpPr/>
              <p:nvPr/>
            </p:nvSpPr>
            <p:spPr>
              <a:xfrm>
                <a:off x="5511188" y="2450805"/>
                <a:ext cx="1118211" cy="520995"/>
              </a:xfrm>
              <a:prstGeom prst="ellipse">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?legal</a:t>
                </a:r>
              </a:p>
              <a:p>
                <a:pPr algn="ctr"/>
                <a:r>
                  <a:rPr lang="en-US" sz="1200" b="1" dirty="0" smtClean="0"/>
                  <a:t>Name</a:t>
                </a:r>
                <a:endParaRPr lang="en-US" sz="1200" b="1" dirty="0"/>
              </a:p>
            </p:txBody>
          </p:sp>
          <p:cxnSp>
            <p:nvCxnSpPr>
              <p:cNvPr id="109" name="Straight Connector 108"/>
              <p:cNvCxnSpPr>
                <a:stCxn id="104" idx="6"/>
                <a:endCxn id="108" idx="2"/>
              </p:cNvCxnSpPr>
              <p:nvPr/>
            </p:nvCxnSpPr>
            <p:spPr>
              <a:xfrm>
                <a:off x="3814590" y="2238154"/>
                <a:ext cx="1696598" cy="47314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rot="710816">
                <a:off x="4178906" y="2240028"/>
                <a:ext cx="1462949" cy="325245"/>
              </a:xfrm>
              <a:prstGeom prst="rect">
                <a:avLst/>
              </a:prstGeom>
              <a:noFill/>
            </p:spPr>
            <p:txBody>
              <a:bodyPr wrap="none" rtlCol="0">
                <a:spAutoFit/>
              </a:bodyPr>
              <a:lstStyle/>
              <a:p>
                <a:r>
                  <a:rPr lang="en-US" sz="1100" b="1" dirty="0" smtClean="0"/>
                  <a:t>hasExactLegalName</a:t>
                </a:r>
                <a:endParaRPr lang="en-US" sz="1400" b="1" dirty="0"/>
              </a:p>
            </p:txBody>
          </p:sp>
          <p:sp>
            <p:nvSpPr>
              <p:cNvPr id="111" name="Oval 110"/>
              <p:cNvSpPr/>
              <p:nvPr/>
            </p:nvSpPr>
            <p:spPr>
              <a:xfrm>
                <a:off x="5581880" y="3301409"/>
                <a:ext cx="1047519" cy="508591"/>
              </a:xfrm>
              <a:prstGeom prst="ellipse">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?parent</a:t>
                </a:r>
                <a:endParaRPr lang="en-US" sz="1200" b="1" dirty="0"/>
              </a:p>
            </p:txBody>
          </p:sp>
          <p:cxnSp>
            <p:nvCxnSpPr>
              <p:cNvPr id="112" name="Straight Connector 111"/>
              <p:cNvCxnSpPr>
                <a:stCxn id="104" idx="6"/>
                <a:endCxn id="111" idx="2"/>
              </p:cNvCxnSpPr>
              <p:nvPr/>
            </p:nvCxnSpPr>
            <p:spPr>
              <a:xfrm>
                <a:off x="3814590" y="2238154"/>
                <a:ext cx="1767290" cy="131755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rot="2129089">
                <a:off x="4188069" y="2835532"/>
                <a:ext cx="1536166" cy="325245"/>
              </a:xfrm>
              <a:prstGeom prst="rect">
                <a:avLst/>
              </a:prstGeom>
              <a:noFill/>
            </p:spPr>
            <p:txBody>
              <a:bodyPr wrap="none" rtlCol="0">
                <a:spAutoFit/>
              </a:bodyPr>
              <a:lstStyle/>
              <a:p>
                <a:r>
                  <a:rPr lang="en-US" sz="1100" b="1" dirty="0" smtClean="0"/>
                  <a:t>hasImmediateParent</a:t>
                </a:r>
                <a:endParaRPr lang="en-US" sz="1400" b="1" dirty="0"/>
              </a:p>
            </p:txBody>
          </p:sp>
          <p:sp>
            <p:nvSpPr>
              <p:cNvPr id="114" name="Oval 113"/>
              <p:cNvSpPr/>
              <p:nvPr/>
            </p:nvSpPr>
            <p:spPr>
              <a:xfrm>
                <a:off x="5581881" y="4081130"/>
                <a:ext cx="1047520" cy="490870"/>
              </a:xfrm>
              <a:prstGeom prst="ellipse">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?swap</a:t>
                </a:r>
                <a:endParaRPr lang="en-US" sz="1200" b="1" dirty="0"/>
              </a:p>
            </p:txBody>
          </p:sp>
          <p:cxnSp>
            <p:nvCxnSpPr>
              <p:cNvPr id="115" name="Straight Connector 114"/>
              <p:cNvCxnSpPr>
                <a:stCxn id="104" idx="6"/>
                <a:endCxn id="114" idx="2"/>
              </p:cNvCxnSpPr>
              <p:nvPr/>
            </p:nvCxnSpPr>
            <p:spPr>
              <a:xfrm>
                <a:off x="3814590" y="2238154"/>
                <a:ext cx="1767291" cy="208841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rot="2931420">
                <a:off x="4185750" y="3044208"/>
                <a:ext cx="1192167" cy="284501"/>
              </a:xfrm>
              <a:prstGeom prst="rect">
                <a:avLst/>
              </a:prstGeom>
              <a:noFill/>
            </p:spPr>
            <p:txBody>
              <a:bodyPr wrap="none" rtlCol="0">
                <a:spAutoFit/>
              </a:bodyPr>
              <a:lstStyle/>
              <a:p>
                <a:r>
                  <a:rPr lang="en-US" sz="1100" b="1" dirty="0" smtClean="0"/>
                  <a:t>partyToSwap</a:t>
                </a:r>
                <a:endParaRPr lang="en-US" sz="1400" b="1" dirty="0"/>
              </a:p>
            </p:txBody>
          </p:sp>
          <p:sp>
            <p:nvSpPr>
              <p:cNvPr id="117" name="Oval 116"/>
              <p:cNvSpPr/>
              <p:nvPr/>
            </p:nvSpPr>
            <p:spPr>
              <a:xfrm>
                <a:off x="7631934" y="4081130"/>
                <a:ext cx="1173929" cy="490870"/>
              </a:xfrm>
              <a:prstGeom prst="ellipse">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?amount</a:t>
                </a:r>
                <a:endParaRPr lang="en-US" sz="1200" b="1" dirty="0"/>
              </a:p>
            </p:txBody>
          </p:sp>
          <p:cxnSp>
            <p:nvCxnSpPr>
              <p:cNvPr id="118" name="Straight Connector 117"/>
              <p:cNvCxnSpPr>
                <a:stCxn id="114" idx="6"/>
                <a:endCxn id="117" idx="2"/>
              </p:cNvCxnSpPr>
              <p:nvPr/>
            </p:nvCxnSpPr>
            <p:spPr>
              <a:xfrm>
                <a:off x="6629400" y="4326565"/>
                <a:ext cx="100253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6899911" y="3682313"/>
                <a:ext cx="734264" cy="746150"/>
              </a:xfrm>
              <a:prstGeom prst="rect">
                <a:avLst/>
              </a:prstGeom>
              <a:noFill/>
            </p:spPr>
            <p:txBody>
              <a:bodyPr wrap="none" rtlCol="0">
                <a:spAutoFit/>
              </a:bodyPr>
              <a:lstStyle/>
              <a:p>
                <a:r>
                  <a:rPr lang="en-US" sz="1100" b="1" dirty="0" smtClean="0"/>
                  <a:t>notional</a:t>
                </a:r>
              </a:p>
              <a:p>
                <a:r>
                  <a:rPr lang="en-US" sz="1100" b="1" dirty="0" smtClean="0"/>
                  <a:t>Amount</a:t>
                </a:r>
              </a:p>
              <a:p>
                <a:r>
                  <a:rPr lang="en-US" sz="1100" b="1" dirty="0" smtClean="0"/>
                  <a:t>AtRisk</a:t>
                </a:r>
                <a:endParaRPr lang="en-US" sz="1400" b="1" dirty="0"/>
              </a:p>
            </p:txBody>
          </p:sp>
        </p:grpSp>
        <p:sp>
          <p:nvSpPr>
            <p:cNvPr id="103" name="TextBox 102"/>
            <p:cNvSpPr txBox="1"/>
            <p:nvPr/>
          </p:nvSpPr>
          <p:spPr>
            <a:xfrm>
              <a:off x="2590800" y="2133600"/>
              <a:ext cx="1905000" cy="276999"/>
            </a:xfrm>
            <a:prstGeom prst="rect">
              <a:avLst/>
            </a:prstGeom>
            <a:solidFill>
              <a:schemeClr val="tx2">
                <a:lumMod val="20000"/>
                <a:lumOff val="80000"/>
              </a:schemeClr>
            </a:solidFill>
            <a:ln w="28575">
              <a:solidFill>
                <a:schemeClr val="tx2">
                  <a:lumMod val="40000"/>
                  <a:lumOff val="60000"/>
                </a:schemeClr>
              </a:solidFill>
            </a:ln>
          </p:spPr>
          <p:txBody>
            <a:bodyPr wrap="square" rtlCol="0">
              <a:spAutoFit/>
            </a:bodyPr>
            <a:lstStyle/>
            <a:p>
              <a:r>
                <a:rPr lang="en-US" sz="1200" b="1" i="1" dirty="0" smtClean="0"/>
                <a:t>Transaction Repository Z</a:t>
              </a:r>
              <a:endParaRPr lang="en-US" sz="1200" b="1" i="1" dirty="0"/>
            </a:p>
          </p:txBody>
        </p:sp>
      </p:grpSp>
      <p:sp>
        <p:nvSpPr>
          <p:cNvPr id="2" name="Title 1"/>
          <p:cNvSpPr>
            <a:spLocks noGrp="1"/>
          </p:cNvSpPr>
          <p:nvPr>
            <p:ph type="title"/>
          </p:nvPr>
        </p:nvSpPr>
        <p:spPr>
          <a:xfrm>
            <a:off x="0" y="0"/>
            <a:ext cx="9144000" cy="1143000"/>
          </a:xfrm>
        </p:spPr>
        <p:txBody>
          <a:bodyPr>
            <a:noAutofit/>
          </a:bodyPr>
          <a:lstStyle/>
          <a:p>
            <a:r>
              <a:rPr lang="en-US" sz="3600" dirty="0" smtClean="0"/>
              <a:t>Semantics offers Advanced Query Capabilities</a:t>
            </a:r>
            <a:endParaRPr lang="en-US" sz="3600" dirty="0"/>
          </a:p>
        </p:txBody>
      </p:sp>
      <p:sp>
        <p:nvSpPr>
          <p:cNvPr id="5" name="Slide Number Placeholder 4"/>
          <p:cNvSpPr>
            <a:spLocks noGrp="1"/>
          </p:cNvSpPr>
          <p:nvPr>
            <p:ph type="sldNum" sz="quarter" idx="11"/>
          </p:nvPr>
        </p:nvSpPr>
        <p:spPr>
          <a:xfrm>
            <a:off x="8458200" y="6492875"/>
            <a:ext cx="685800" cy="365125"/>
          </a:xfrm>
        </p:spPr>
        <p:txBody>
          <a:bodyPr/>
          <a:lstStyle/>
          <a:p>
            <a:fld id="{B6F15528-21DE-4FAA-801E-634DDDAF4B2B}" type="slidenum">
              <a:rPr lang="en-US" smtClean="0"/>
              <a:pPr/>
              <a:t>25</a:t>
            </a:fld>
            <a:endParaRPr lang="en-US" dirty="0"/>
          </a:p>
        </p:txBody>
      </p:sp>
      <p:sp>
        <p:nvSpPr>
          <p:cNvPr id="6" name="Rounded Rectangle 5"/>
          <p:cNvSpPr/>
          <p:nvPr/>
        </p:nvSpPr>
        <p:spPr>
          <a:xfrm>
            <a:off x="1676400" y="1066800"/>
            <a:ext cx="5791200" cy="304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sz="1600" b="1" dirty="0" smtClean="0"/>
          </a:p>
          <a:p>
            <a:pPr algn="ctr"/>
            <a:r>
              <a:rPr lang="it-IT" sz="1600" b="1" dirty="0" smtClean="0"/>
              <a:t>Requirement #4: Link Disparate Information for Risk Analysis</a:t>
            </a:r>
            <a:endParaRPr lang="en-US" sz="1600" b="1" dirty="0" smtClean="0"/>
          </a:p>
          <a:p>
            <a:pPr algn="ctr"/>
            <a:endParaRPr lang="en-US" sz="1600" dirty="0"/>
          </a:p>
        </p:txBody>
      </p:sp>
      <p:grpSp>
        <p:nvGrpSpPr>
          <p:cNvPr id="8" name="Group 50"/>
          <p:cNvGrpSpPr/>
          <p:nvPr/>
        </p:nvGrpSpPr>
        <p:grpSpPr>
          <a:xfrm>
            <a:off x="2743200" y="1905000"/>
            <a:ext cx="6096000" cy="2819400"/>
            <a:chOff x="2590800" y="2133600"/>
            <a:chExt cx="6096000" cy="2819400"/>
          </a:xfrm>
        </p:grpSpPr>
        <p:sp>
          <p:nvSpPr>
            <p:cNvPr id="126" name="Rectangle 125"/>
            <p:cNvSpPr/>
            <p:nvPr/>
          </p:nvSpPr>
          <p:spPr>
            <a:xfrm>
              <a:off x="2590800" y="2133600"/>
              <a:ext cx="6096000" cy="2819400"/>
            </a:xfrm>
            <a:prstGeom prst="rect">
              <a:avLst/>
            </a:prstGeom>
            <a:solidFill>
              <a:schemeClr val="accent3">
                <a:lumMod val="20000"/>
                <a:lumOff val="80000"/>
              </a:schemeClr>
            </a:solidFill>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78"/>
            <p:cNvGrpSpPr/>
            <p:nvPr/>
          </p:nvGrpSpPr>
          <p:grpSpPr>
            <a:xfrm>
              <a:off x="2877206" y="2440057"/>
              <a:ext cx="5504794" cy="2390361"/>
              <a:chOff x="2819400" y="1600200"/>
              <a:chExt cx="5986463" cy="2971800"/>
            </a:xfrm>
          </p:grpSpPr>
          <p:sp>
            <p:nvSpPr>
              <p:cNvPr id="129" name="Oval 128"/>
              <p:cNvSpPr/>
              <p:nvPr/>
            </p:nvSpPr>
            <p:spPr>
              <a:xfrm>
                <a:off x="2819400" y="1954619"/>
                <a:ext cx="995190" cy="567070"/>
              </a:xfrm>
              <a:prstGeom prst="ellipse">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?entity</a:t>
                </a:r>
                <a:endParaRPr lang="en-US" sz="1200" b="1" dirty="0"/>
              </a:p>
            </p:txBody>
          </p:sp>
          <p:sp>
            <p:nvSpPr>
              <p:cNvPr id="130" name="Oval 129"/>
              <p:cNvSpPr/>
              <p:nvPr/>
            </p:nvSpPr>
            <p:spPr>
              <a:xfrm>
                <a:off x="5581880" y="1600200"/>
                <a:ext cx="1060373" cy="567070"/>
              </a:xfrm>
              <a:prstGeom prst="ellipse">
                <a:avLst/>
              </a:prstGeom>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Legal Entity</a:t>
                </a:r>
                <a:endParaRPr lang="en-US" sz="1200" b="1" dirty="0">
                  <a:solidFill>
                    <a:schemeClr val="bg1"/>
                  </a:solidFill>
                </a:endParaRPr>
              </a:p>
            </p:txBody>
          </p:sp>
          <p:cxnSp>
            <p:nvCxnSpPr>
              <p:cNvPr id="131" name="Straight Connector 130"/>
              <p:cNvCxnSpPr>
                <a:stCxn id="129" idx="6"/>
                <a:endCxn id="130" idx="2"/>
              </p:cNvCxnSpPr>
              <p:nvPr/>
            </p:nvCxnSpPr>
            <p:spPr>
              <a:xfrm flipV="1">
                <a:off x="3814590" y="1883735"/>
                <a:ext cx="1767290" cy="35441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rot="20933076">
                <a:off x="4602480" y="1743459"/>
                <a:ext cx="486719" cy="325245"/>
              </a:xfrm>
              <a:prstGeom prst="rect">
                <a:avLst/>
              </a:prstGeom>
              <a:noFill/>
            </p:spPr>
            <p:txBody>
              <a:bodyPr wrap="none" rtlCol="0">
                <a:spAutoFit/>
              </a:bodyPr>
              <a:lstStyle/>
              <a:p>
                <a:r>
                  <a:rPr lang="en-US" sz="1100" b="1" dirty="0" smtClean="0"/>
                  <a:t>type</a:t>
                </a:r>
                <a:endParaRPr lang="en-US" sz="1400" b="1" dirty="0"/>
              </a:p>
            </p:txBody>
          </p:sp>
          <p:sp>
            <p:nvSpPr>
              <p:cNvPr id="133" name="Oval 132"/>
              <p:cNvSpPr/>
              <p:nvPr/>
            </p:nvSpPr>
            <p:spPr>
              <a:xfrm>
                <a:off x="5511188" y="2450805"/>
                <a:ext cx="1118211" cy="520995"/>
              </a:xfrm>
              <a:prstGeom prst="ellipse">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?legal</a:t>
                </a:r>
              </a:p>
              <a:p>
                <a:pPr algn="ctr"/>
                <a:r>
                  <a:rPr lang="en-US" sz="1200" b="1" dirty="0" smtClean="0"/>
                  <a:t>Name</a:t>
                </a:r>
                <a:endParaRPr lang="en-US" sz="1200" b="1" dirty="0"/>
              </a:p>
            </p:txBody>
          </p:sp>
          <p:cxnSp>
            <p:nvCxnSpPr>
              <p:cNvPr id="134" name="Straight Connector 133"/>
              <p:cNvCxnSpPr>
                <a:stCxn id="129" idx="6"/>
                <a:endCxn id="133" idx="2"/>
              </p:cNvCxnSpPr>
              <p:nvPr/>
            </p:nvCxnSpPr>
            <p:spPr>
              <a:xfrm>
                <a:off x="3814590" y="2238154"/>
                <a:ext cx="1696598" cy="47314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rot="710816">
                <a:off x="4178906" y="2240028"/>
                <a:ext cx="1462949" cy="325245"/>
              </a:xfrm>
              <a:prstGeom prst="rect">
                <a:avLst/>
              </a:prstGeom>
              <a:noFill/>
            </p:spPr>
            <p:txBody>
              <a:bodyPr wrap="none" rtlCol="0">
                <a:spAutoFit/>
              </a:bodyPr>
              <a:lstStyle/>
              <a:p>
                <a:r>
                  <a:rPr lang="en-US" sz="1100" b="1" dirty="0" smtClean="0"/>
                  <a:t>hasExactLegalName</a:t>
                </a:r>
                <a:endParaRPr lang="en-US" sz="1400" b="1" dirty="0"/>
              </a:p>
            </p:txBody>
          </p:sp>
          <p:sp>
            <p:nvSpPr>
              <p:cNvPr id="136" name="Oval 135"/>
              <p:cNvSpPr/>
              <p:nvPr/>
            </p:nvSpPr>
            <p:spPr>
              <a:xfrm>
                <a:off x="5581880" y="3301409"/>
                <a:ext cx="1047519" cy="508591"/>
              </a:xfrm>
              <a:prstGeom prst="ellipse">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?parent</a:t>
                </a:r>
                <a:endParaRPr lang="en-US" sz="1200" b="1" dirty="0"/>
              </a:p>
            </p:txBody>
          </p:sp>
          <p:cxnSp>
            <p:nvCxnSpPr>
              <p:cNvPr id="137" name="Straight Connector 136"/>
              <p:cNvCxnSpPr>
                <a:stCxn id="129" idx="6"/>
                <a:endCxn id="136" idx="2"/>
              </p:cNvCxnSpPr>
              <p:nvPr/>
            </p:nvCxnSpPr>
            <p:spPr>
              <a:xfrm>
                <a:off x="3814590" y="2238154"/>
                <a:ext cx="1767290" cy="131755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rot="2129089">
                <a:off x="4188069" y="2835532"/>
                <a:ext cx="1536166" cy="325245"/>
              </a:xfrm>
              <a:prstGeom prst="rect">
                <a:avLst/>
              </a:prstGeom>
              <a:noFill/>
            </p:spPr>
            <p:txBody>
              <a:bodyPr wrap="none" rtlCol="0">
                <a:spAutoFit/>
              </a:bodyPr>
              <a:lstStyle/>
              <a:p>
                <a:r>
                  <a:rPr lang="en-US" sz="1100" b="1" dirty="0" smtClean="0"/>
                  <a:t>hasImmediateParent</a:t>
                </a:r>
                <a:endParaRPr lang="en-US" sz="1400" b="1" dirty="0"/>
              </a:p>
            </p:txBody>
          </p:sp>
          <p:sp>
            <p:nvSpPr>
              <p:cNvPr id="139" name="Oval 138"/>
              <p:cNvSpPr/>
              <p:nvPr/>
            </p:nvSpPr>
            <p:spPr>
              <a:xfrm>
                <a:off x="5581881" y="4081130"/>
                <a:ext cx="1047520" cy="490870"/>
              </a:xfrm>
              <a:prstGeom prst="ellipse">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?swap</a:t>
                </a:r>
                <a:endParaRPr lang="en-US" sz="1200" b="1" dirty="0"/>
              </a:p>
            </p:txBody>
          </p:sp>
          <p:cxnSp>
            <p:nvCxnSpPr>
              <p:cNvPr id="140" name="Straight Connector 139"/>
              <p:cNvCxnSpPr>
                <a:stCxn id="129" idx="6"/>
                <a:endCxn id="139" idx="2"/>
              </p:cNvCxnSpPr>
              <p:nvPr/>
            </p:nvCxnSpPr>
            <p:spPr>
              <a:xfrm>
                <a:off x="3814590" y="2238154"/>
                <a:ext cx="1767291" cy="208841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rot="2931420">
                <a:off x="4185750" y="3044208"/>
                <a:ext cx="1192167" cy="284501"/>
              </a:xfrm>
              <a:prstGeom prst="rect">
                <a:avLst/>
              </a:prstGeom>
              <a:noFill/>
            </p:spPr>
            <p:txBody>
              <a:bodyPr wrap="none" rtlCol="0">
                <a:spAutoFit/>
              </a:bodyPr>
              <a:lstStyle/>
              <a:p>
                <a:r>
                  <a:rPr lang="en-US" sz="1100" b="1" dirty="0" smtClean="0"/>
                  <a:t>partyToSwap</a:t>
                </a:r>
                <a:endParaRPr lang="en-US" sz="1400" b="1" dirty="0"/>
              </a:p>
            </p:txBody>
          </p:sp>
          <p:sp>
            <p:nvSpPr>
              <p:cNvPr id="142" name="Oval 141"/>
              <p:cNvSpPr/>
              <p:nvPr/>
            </p:nvSpPr>
            <p:spPr>
              <a:xfrm>
                <a:off x="7631934" y="4081130"/>
                <a:ext cx="1173929" cy="490870"/>
              </a:xfrm>
              <a:prstGeom prst="ellipse">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?amount</a:t>
                </a:r>
                <a:endParaRPr lang="en-US" sz="1200" b="1" dirty="0"/>
              </a:p>
            </p:txBody>
          </p:sp>
          <p:cxnSp>
            <p:nvCxnSpPr>
              <p:cNvPr id="143" name="Straight Connector 142"/>
              <p:cNvCxnSpPr>
                <a:stCxn id="139" idx="6"/>
                <a:endCxn id="142" idx="2"/>
              </p:cNvCxnSpPr>
              <p:nvPr/>
            </p:nvCxnSpPr>
            <p:spPr>
              <a:xfrm>
                <a:off x="6629400" y="4326565"/>
                <a:ext cx="100253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6899911" y="3682313"/>
                <a:ext cx="734264" cy="746150"/>
              </a:xfrm>
              <a:prstGeom prst="rect">
                <a:avLst/>
              </a:prstGeom>
              <a:noFill/>
            </p:spPr>
            <p:txBody>
              <a:bodyPr wrap="none" rtlCol="0">
                <a:spAutoFit/>
              </a:bodyPr>
              <a:lstStyle/>
              <a:p>
                <a:r>
                  <a:rPr lang="en-US" sz="1100" b="1" dirty="0" smtClean="0"/>
                  <a:t>notional</a:t>
                </a:r>
              </a:p>
              <a:p>
                <a:r>
                  <a:rPr lang="en-US" sz="1100" b="1" dirty="0" smtClean="0"/>
                  <a:t>Amount</a:t>
                </a:r>
              </a:p>
              <a:p>
                <a:r>
                  <a:rPr lang="en-US" sz="1100" b="1" dirty="0" smtClean="0"/>
                  <a:t>AtRisk</a:t>
                </a:r>
                <a:endParaRPr lang="en-US" sz="1400" b="1" dirty="0"/>
              </a:p>
            </p:txBody>
          </p:sp>
        </p:grpSp>
        <p:sp>
          <p:nvSpPr>
            <p:cNvPr id="128" name="TextBox 127"/>
            <p:cNvSpPr txBox="1"/>
            <p:nvPr/>
          </p:nvSpPr>
          <p:spPr>
            <a:xfrm>
              <a:off x="2590801" y="2133600"/>
              <a:ext cx="1828800" cy="276999"/>
            </a:xfrm>
            <a:prstGeom prst="rect">
              <a:avLst/>
            </a:prstGeom>
            <a:solidFill>
              <a:schemeClr val="tx2">
                <a:lumMod val="20000"/>
                <a:lumOff val="80000"/>
              </a:schemeClr>
            </a:solidFill>
            <a:ln w="28575">
              <a:solidFill>
                <a:schemeClr val="tx2">
                  <a:lumMod val="40000"/>
                  <a:lumOff val="60000"/>
                </a:schemeClr>
              </a:solidFill>
            </a:ln>
          </p:spPr>
          <p:txBody>
            <a:bodyPr wrap="square" rtlCol="0">
              <a:spAutoFit/>
            </a:bodyPr>
            <a:lstStyle/>
            <a:p>
              <a:r>
                <a:rPr lang="en-US" sz="1200" b="1" i="1" dirty="0" smtClean="0"/>
                <a:t>Transaction Repository Y</a:t>
              </a:r>
              <a:endParaRPr lang="en-US" sz="1200" b="1" i="1" dirty="0"/>
            </a:p>
          </p:txBody>
        </p:sp>
      </p:grpSp>
      <p:sp>
        <p:nvSpPr>
          <p:cNvPr id="165" name="TextBox 164"/>
          <p:cNvSpPr txBox="1"/>
          <p:nvPr/>
        </p:nvSpPr>
        <p:spPr>
          <a:xfrm>
            <a:off x="2819400" y="5486400"/>
            <a:ext cx="6477000" cy="984885"/>
          </a:xfrm>
          <a:prstGeom prst="rect">
            <a:avLst/>
          </a:prstGeom>
          <a:noFill/>
        </p:spPr>
        <p:txBody>
          <a:bodyPr wrap="square" rtlCol="0">
            <a:spAutoFit/>
          </a:bodyPr>
          <a:lstStyle/>
          <a:p>
            <a:pPr>
              <a:buFont typeface="Wingdings" pitchFamily="2" charset="2"/>
              <a:buChar char="§"/>
            </a:pPr>
            <a:r>
              <a:rPr lang="en-US" sz="1600" b="1" dirty="0" smtClean="0"/>
              <a:t> </a:t>
            </a:r>
            <a:r>
              <a:rPr lang="en-US" sz="1400" b="1" dirty="0" smtClean="0"/>
              <a:t>Data is queried using graph pattern matching techniques vs. relational joins</a:t>
            </a:r>
          </a:p>
          <a:p>
            <a:pPr>
              <a:buFont typeface="Wingdings" pitchFamily="2" charset="2"/>
              <a:buChar char="§"/>
            </a:pPr>
            <a:r>
              <a:rPr lang="en-US" sz="1400" b="1" dirty="0" smtClean="0"/>
              <a:t> Queries can process inferred data and highly complex and abstract data structures</a:t>
            </a:r>
          </a:p>
          <a:p>
            <a:pPr>
              <a:buFont typeface="Wingdings" pitchFamily="2" charset="2"/>
              <a:buChar char="§"/>
            </a:pPr>
            <a:r>
              <a:rPr lang="en-US" sz="1400" b="1" dirty="0" smtClean="0"/>
              <a:t> Queries can federate across semantic endpoints (using SPARQL 1.1)</a:t>
            </a:r>
          </a:p>
          <a:p>
            <a:pPr>
              <a:buFont typeface="Wingdings" pitchFamily="2" charset="2"/>
              <a:buChar char="§"/>
            </a:pPr>
            <a:r>
              <a:rPr lang="en-US" sz="1400" b="1" dirty="0" smtClean="0"/>
              <a:t> Data can be aggregated and summarized (using SPARQL 1.1)</a:t>
            </a:r>
            <a:endParaRPr lang="en-US" sz="1400" b="1" dirty="0"/>
          </a:p>
        </p:txBody>
      </p:sp>
      <p:grpSp>
        <p:nvGrpSpPr>
          <p:cNvPr id="10" name="Group 165"/>
          <p:cNvGrpSpPr/>
          <p:nvPr/>
        </p:nvGrpSpPr>
        <p:grpSpPr>
          <a:xfrm>
            <a:off x="457200" y="3276600"/>
            <a:ext cx="1219200" cy="990600"/>
            <a:chOff x="7772400" y="4419600"/>
            <a:chExt cx="1371600" cy="1222177"/>
          </a:xfrm>
        </p:grpSpPr>
        <p:pic>
          <p:nvPicPr>
            <p:cNvPr id="167" name="Picture 2" descr="C:\Documents and Settings\dnewman\Local Settings\Temporary Internet Files\Content.IE5\P0AGHTNM\MC900441534[1].PNG"/>
            <p:cNvPicPr>
              <a:picLocks noChangeAspect="1" noChangeArrowheads="1"/>
            </p:cNvPicPr>
            <p:nvPr/>
          </p:nvPicPr>
          <p:blipFill>
            <a:blip r:embed="rId2" cstate="print"/>
            <a:srcRect/>
            <a:stretch>
              <a:fillRect/>
            </a:stretch>
          </p:blipFill>
          <p:spPr bwMode="auto">
            <a:xfrm>
              <a:off x="7924800" y="4419600"/>
              <a:ext cx="914171" cy="1143000"/>
            </a:xfrm>
            <a:prstGeom prst="rect">
              <a:avLst/>
            </a:prstGeom>
            <a:noFill/>
            <a:scene3d>
              <a:camera prst="orthographicFront"/>
              <a:lightRig rig="threePt" dir="t"/>
            </a:scene3d>
            <a:sp3d>
              <a:bevelT/>
            </a:sp3d>
          </p:spPr>
        </p:pic>
        <p:sp>
          <p:nvSpPr>
            <p:cNvPr id="168" name="TextBox 167"/>
            <p:cNvSpPr txBox="1"/>
            <p:nvPr/>
          </p:nvSpPr>
          <p:spPr>
            <a:xfrm>
              <a:off x="7772400" y="5334000"/>
              <a:ext cx="1371600" cy="307777"/>
            </a:xfrm>
            <a:prstGeom prst="rect">
              <a:avLst/>
            </a:prstGeom>
            <a:noFill/>
          </p:spPr>
          <p:txBody>
            <a:bodyPr wrap="square" rtlCol="0">
              <a:spAutoFit/>
            </a:bodyPr>
            <a:lstStyle/>
            <a:p>
              <a:r>
                <a:rPr lang="en-US" sz="1400" b="1" dirty="0" smtClean="0"/>
                <a:t>  Risk Analyst</a:t>
              </a:r>
              <a:endParaRPr lang="en-US" sz="1400" b="1" dirty="0"/>
            </a:p>
          </p:txBody>
        </p:sp>
      </p:grpSp>
      <p:sp>
        <p:nvSpPr>
          <p:cNvPr id="54" name="Rectangle 53"/>
          <p:cNvSpPr/>
          <p:nvPr/>
        </p:nvSpPr>
        <p:spPr>
          <a:xfrm>
            <a:off x="2590800" y="2286000"/>
            <a:ext cx="6096000" cy="3276600"/>
          </a:xfrm>
          <a:prstGeom prst="rect">
            <a:avLst/>
          </a:prstGeom>
          <a:solidFill>
            <a:schemeClr val="accent3">
              <a:lumMod val="20000"/>
              <a:lumOff val="80000"/>
            </a:schemeClr>
          </a:solidFill>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2877205" y="2877534"/>
            <a:ext cx="915117" cy="456122"/>
          </a:xfrm>
          <a:prstGeom prst="ellipse">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?entity</a:t>
            </a:r>
            <a:endParaRPr lang="en-US" sz="1200" b="1" dirty="0"/>
          </a:p>
        </p:txBody>
      </p:sp>
      <p:sp>
        <p:nvSpPr>
          <p:cNvPr id="63" name="Oval 62"/>
          <p:cNvSpPr/>
          <p:nvPr/>
        </p:nvSpPr>
        <p:spPr>
          <a:xfrm>
            <a:off x="5410200" y="2514600"/>
            <a:ext cx="975055" cy="456122"/>
          </a:xfrm>
          <a:prstGeom prst="ellipse">
            <a:avLst/>
          </a:prstGeom>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Legal Entity</a:t>
            </a:r>
            <a:endParaRPr lang="en-US" sz="1200" b="1" dirty="0">
              <a:solidFill>
                <a:schemeClr val="bg1"/>
              </a:solidFill>
            </a:endParaRPr>
          </a:p>
        </p:txBody>
      </p:sp>
      <p:cxnSp>
        <p:nvCxnSpPr>
          <p:cNvPr id="64" name="Straight Connector 63"/>
          <p:cNvCxnSpPr>
            <a:stCxn id="61" idx="6"/>
            <a:endCxn id="63" idx="2"/>
          </p:cNvCxnSpPr>
          <p:nvPr/>
        </p:nvCxnSpPr>
        <p:spPr>
          <a:xfrm flipV="1">
            <a:off x="3792322" y="2742661"/>
            <a:ext cx="1617878" cy="36293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rot="20933076">
            <a:off x="4516818" y="2707688"/>
            <a:ext cx="447558" cy="261610"/>
          </a:xfrm>
          <a:prstGeom prst="rect">
            <a:avLst/>
          </a:prstGeom>
          <a:noFill/>
        </p:spPr>
        <p:txBody>
          <a:bodyPr wrap="none" rtlCol="0">
            <a:spAutoFit/>
          </a:bodyPr>
          <a:lstStyle/>
          <a:p>
            <a:r>
              <a:rPr lang="en-US" sz="1100" b="1" dirty="0" smtClean="0"/>
              <a:t>type</a:t>
            </a:r>
            <a:endParaRPr lang="en-US" sz="1400" b="1" dirty="0"/>
          </a:p>
        </p:txBody>
      </p:sp>
      <p:sp>
        <p:nvSpPr>
          <p:cNvPr id="66" name="Oval 65"/>
          <p:cNvSpPr/>
          <p:nvPr/>
        </p:nvSpPr>
        <p:spPr>
          <a:xfrm>
            <a:off x="5334000" y="3048000"/>
            <a:ext cx="1028240" cy="419061"/>
          </a:xfrm>
          <a:prstGeom prst="ellipse">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?legal</a:t>
            </a:r>
          </a:p>
          <a:p>
            <a:pPr algn="ctr"/>
            <a:r>
              <a:rPr lang="en-US" sz="1200" b="1" dirty="0" smtClean="0"/>
              <a:t>Name</a:t>
            </a:r>
            <a:endParaRPr lang="en-US" sz="1200" b="1" dirty="0"/>
          </a:p>
        </p:txBody>
      </p:sp>
      <p:cxnSp>
        <p:nvCxnSpPr>
          <p:cNvPr id="67" name="Straight Connector 66"/>
          <p:cNvCxnSpPr>
            <a:stCxn id="61" idx="6"/>
            <a:endCxn id="66" idx="2"/>
          </p:cNvCxnSpPr>
          <p:nvPr/>
        </p:nvCxnSpPr>
        <p:spPr>
          <a:xfrm>
            <a:off x="3792322" y="3105595"/>
            <a:ext cx="1541678" cy="15193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rot="333154">
            <a:off x="4127326" y="2954701"/>
            <a:ext cx="1345240" cy="261610"/>
          </a:xfrm>
          <a:prstGeom prst="rect">
            <a:avLst/>
          </a:prstGeom>
          <a:noFill/>
        </p:spPr>
        <p:txBody>
          <a:bodyPr wrap="none" rtlCol="0">
            <a:spAutoFit/>
          </a:bodyPr>
          <a:lstStyle/>
          <a:p>
            <a:r>
              <a:rPr lang="en-US" sz="1100" b="1" dirty="0" smtClean="0"/>
              <a:t>hasExactLegalName</a:t>
            </a:r>
            <a:endParaRPr lang="en-US" sz="1400" b="1" dirty="0"/>
          </a:p>
        </p:txBody>
      </p:sp>
      <p:sp>
        <p:nvSpPr>
          <p:cNvPr id="69" name="Oval 68"/>
          <p:cNvSpPr/>
          <p:nvPr/>
        </p:nvSpPr>
        <p:spPr>
          <a:xfrm>
            <a:off x="5410200" y="3581400"/>
            <a:ext cx="963236" cy="409084"/>
          </a:xfrm>
          <a:prstGeom prst="ellipse">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?parent</a:t>
            </a:r>
            <a:endParaRPr lang="en-US" sz="1200" b="1" dirty="0"/>
          </a:p>
        </p:txBody>
      </p:sp>
      <p:cxnSp>
        <p:nvCxnSpPr>
          <p:cNvPr id="70" name="Straight Connector 69"/>
          <p:cNvCxnSpPr>
            <a:stCxn id="61" idx="6"/>
            <a:endCxn id="69" idx="2"/>
          </p:cNvCxnSpPr>
          <p:nvPr/>
        </p:nvCxnSpPr>
        <p:spPr>
          <a:xfrm>
            <a:off x="3792322" y="3105595"/>
            <a:ext cx="1617878" cy="68034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1337407">
            <a:off x="4164621" y="3376996"/>
            <a:ext cx="1412566" cy="261610"/>
          </a:xfrm>
          <a:prstGeom prst="rect">
            <a:avLst/>
          </a:prstGeom>
          <a:noFill/>
        </p:spPr>
        <p:txBody>
          <a:bodyPr wrap="none" rtlCol="0">
            <a:spAutoFit/>
          </a:bodyPr>
          <a:lstStyle/>
          <a:p>
            <a:r>
              <a:rPr lang="en-US" sz="1100" b="1" dirty="0" smtClean="0"/>
              <a:t>hasImmediateParent</a:t>
            </a:r>
            <a:endParaRPr lang="en-US" sz="1400" b="1" dirty="0"/>
          </a:p>
        </p:txBody>
      </p:sp>
      <p:sp>
        <p:nvSpPr>
          <p:cNvPr id="72" name="Oval 71"/>
          <p:cNvSpPr/>
          <p:nvPr/>
        </p:nvSpPr>
        <p:spPr>
          <a:xfrm>
            <a:off x="5410200" y="4114800"/>
            <a:ext cx="963237" cy="394830"/>
          </a:xfrm>
          <a:prstGeom prst="ellipse">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?swap</a:t>
            </a:r>
            <a:endParaRPr lang="en-US" sz="1200" b="1" dirty="0"/>
          </a:p>
        </p:txBody>
      </p:sp>
      <p:cxnSp>
        <p:nvCxnSpPr>
          <p:cNvPr id="73" name="Straight Connector 72"/>
          <p:cNvCxnSpPr>
            <a:stCxn id="61" idx="6"/>
            <a:endCxn id="72" idx="2"/>
          </p:cNvCxnSpPr>
          <p:nvPr/>
        </p:nvCxnSpPr>
        <p:spPr>
          <a:xfrm>
            <a:off x="3792322" y="3105595"/>
            <a:ext cx="1617878" cy="120662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rot="2217915">
            <a:off x="4401886" y="3691021"/>
            <a:ext cx="958917" cy="261610"/>
          </a:xfrm>
          <a:prstGeom prst="rect">
            <a:avLst/>
          </a:prstGeom>
          <a:noFill/>
        </p:spPr>
        <p:txBody>
          <a:bodyPr wrap="none" rtlCol="0">
            <a:spAutoFit/>
          </a:bodyPr>
          <a:lstStyle/>
          <a:p>
            <a:r>
              <a:rPr lang="en-US" sz="1100" b="1" dirty="0" smtClean="0"/>
              <a:t>partyToSwap</a:t>
            </a:r>
            <a:endParaRPr lang="en-US" sz="1400" b="1" dirty="0"/>
          </a:p>
        </p:txBody>
      </p:sp>
      <p:sp>
        <p:nvSpPr>
          <p:cNvPr id="75" name="Oval 74"/>
          <p:cNvSpPr/>
          <p:nvPr/>
        </p:nvSpPr>
        <p:spPr>
          <a:xfrm>
            <a:off x="7315200" y="4114800"/>
            <a:ext cx="1079475" cy="394830"/>
          </a:xfrm>
          <a:prstGeom prst="ellipse">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?amount</a:t>
            </a:r>
            <a:endParaRPr lang="en-US" sz="1200" b="1" dirty="0"/>
          </a:p>
        </p:txBody>
      </p:sp>
      <p:cxnSp>
        <p:nvCxnSpPr>
          <p:cNvPr id="76" name="Straight Connector 75"/>
          <p:cNvCxnSpPr>
            <a:stCxn id="72" idx="6"/>
            <a:endCxn id="75" idx="2"/>
          </p:cNvCxnSpPr>
          <p:nvPr/>
        </p:nvCxnSpPr>
        <p:spPr>
          <a:xfrm>
            <a:off x="6373437" y="4312215"/>
            <a:ext cx="94176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477000" y="3733800"/>
            <a:ext cx="838200" cy="600164"/>
          </a:xfrm>
          <a:prstGeom prst="rect">
            <a:avLst/>
          </a:prstGeom>
          <a:noFill/>
        </p:spPr>
        <p:txBody>
          <a:bodyPr wrap="square" rtlCol="0">
            <a:spAutoFit/>
          </a:bodyPr>
          <a:lstStyle/>
          <a:p>
            <a:r>
              <a:rPr lang="en-US" sz="1100" b="1" dirty="0" smtClean="0"/>
              <a:t>swap</a:t>
            </a:r>
          </a:p>
          <a:p>
            <a:r>
              <a:rPr lang="en-US" sz="1100" b="1" dirty="0" smtClean="0"/>
              <a:t>Notional</a:t>
            </a:r>
          </a:p>
          <a:p>
            <a:r>
              <a:rPr lang="en-US" sz="1100" b="1" dirty="0" smtClean="0"/>
              <a:t>Amount</a:t>
            </a:r>
            <a:endParaRPr lang="en-US" sz="1400" b="1" dirty="0"/>
          </a:p>
        </p:txBody>
      </p:sp>
      <p:sp>
        <p:nvSpPr>
          <p:cNvPr id="59" name="TextBox 58"/>
          <p:cNvSpPr txBox="1"/>
          <p:nvPr/>
        </p:nvSpPr>
        <p:spPr>
          <a:xfrm>
            <a:off x="2590801" y="2286000"/>
            <a:ext cx="1828800" cy="276999"/>
          </a:xfrm>
          <a:prstGeom prst="rect">
            <a:avLst/>
          </a:prstGeom>
          <a:solidFill>
            <a:schemeClr val="tx2">
              <a:lumMod val="20000"/>
              <a:lumOff val="80000"/>
            </a:schemeClr>
          </a:solidFill>
          <a:ln w="28575">
            <a:solidFill>
              <a:schemeClr val="tx2">
                <a:lumMod val="40000"/>
                <a:lumOff val="60000"/>
              </a:schemeClr>
            </a:solidFill>
          </a:ln>
        </p:spPr>
        <p:txBody>
          <a:bodyPr wrap="square" rtlCol="0">
            <a:spAutoFit/>
          </a:bodyPr>
          <a:lstStyle/>
          <a:p>
            <a:r>
              <a:rPr lang="en-US" sz="1200" b="1" i="1" dirty="0" smtClean="0"/>
              <a:t>Transaction Repository X</a:t>
            </a:r>
            <a:endParaRPr lang="en-US" sz="1200" b="1" i="1" dirty="0"/>
          </a:p>
        </p:txBody>
      </p:sp>
      <p:pic>
        <p:nvPicPr>
          <p:cNvPr id="4098" name="Picture 2" descr="C:\Documents and Settings\dnewman\My Documents\Enterprise Architecture\Projects\Semantic Technology\EDM and Bank Regulatory Reform\OTC Contract POC\Presentations\2011\Collateral.2.jpg"/>
          <p:cNvPicPr>
            <a:picLocks noChangeAspect="1" noChangeArrowheads="1"/>
          </p:cNvPicPr>
          <p:nvPr/>
        </p:nvPicPr>
        <p:blipFill>
          <a:blip r:embed="rId3" cstate="print"/>
          <a:srcRect/>
          <a:stretch>
            <a:fillRect/>
          </a:stretch>
        </p:blipFill>
        <p:spPr bwMode="auto">
          <a:xfrm>
            <a:off x="152400" y="1524000"/>
            <a:ext cx="1837267" cy="1257300"/>
          </a:xfrm>
          <a:prstGeom prst="rect">
            <a:avLst/>
          </a:prstGeom>
          <a:noFill/>
        </p:spPr>
      </p:pic>
      <p:cxnSp>
        <p:nvCxnSpPr>
          <p:cNvPr id="79" name="Straight Arrow Connector 78"/>
          <p:cNvCxnSpPr>
            <a:endCxn id="59" idx="1"/>
          </p:cNvCxnSpPr>
          <p:nvPr/>
        </p:nvCxnSpPr>
        <p:spPr>
          <a:xfrm rot="5400000" flipH="1" flipV="1">
            <a:off x="1312650" y="2483450"/>
            <a:ext cx="1337100" cy="1219201"/>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1405263" y="2043500"/>
            <a:ext cx="1337938" cy="1696313"/>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flipH="1" flipV="1">
            <a:off x="533400" y="3124200"/>
            <a:ext cx="762794"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9" name="Rectangular Callout 98"/>
          <p:cNvSpPr/>
          <p:nvPr/>
        </p:nvSpPr>
        <p:spPr>
          <a:xfrm>
            <a:off x="152400" y="5105400"/>
            <a:ext cx="2362200" cy="1143000"/>
          </a:xfrm>
          <a:prstGeom prst="wedgeRectCallout">
            <a:avLst>
              <a:gd name="adj1" fmla="val -7950"/>
              <a:gd name="adj2" fmla="val -12565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tx1"/>
                </a:solidFill>
              </a:rPr>
              <a:t>Query all Transaction Repositories to report on the sum total of aggregate exposure for all counterparties and their parents involved in all swaps associated with an interest rate swap taxonomy</a:t>
            </a:r>
            <a:endParaRPr lang="en-US" sz="1100" b="1" dirty="0">
              <a:solidFill>
                <a:schemeClr val="tx1"/>
              </a:solidFill>
            </a:endParaRPr>
          </a:p>
        </p:txBody>
      </p:sp>
      <p:cxnSp>
        <p:nvCxnSpPr>
          <p:cNvPr id="124" name="Straight Arrow Connector 123"/>
          <p:cNvCxnSpPr>
            <a:stCxn id="167" idx="3"/>
            <a:endCxn id="103" idx="1"/>
          </p:cNvCxnSpPr>
          <p:nvPr/>
        </p:nvCxnSpPr>
        <p:spPr>
          <a:xfrm flipV="1">
            <a:off x="1405263" y="1662500"/>
            <a:ext cx="1490337" cy="2077313"/>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0" y="6248400"/>
            <a:ext cx="3000950" cy="338554"/>
          </a:xfrm>
          <a:prstGeom prst="rect">
            <a:avLst/>
          </a:prstGeom>
          <a:noFill/>
        </p:spPr>
        <p:txBody>
          <a:bodyPr wrap="none" rtlCol="0">
            <a:spAutoFit/>
          </a:bodyPr>
          <a:lstStyle/>
          <a:p>
            <a:r>
              <a:rPr lang="en-US" sz="1600" b="1" i="1" dirty="0" smtClean="0">
                <a:solidFill>
                  <a:srgbClr val="FF0000"/>
                </a:solidFill>
              </a:rPr>
              <a:t>Note: TBD in future phase of POC</a:t>
            </a:r>
            <a:endParaRPr lang="en-US" sz="1600" b="1" i="1" dirty="0">
              <a:solidFill>
                <a:srgbClr val="FF0000"/>
              </a:solidFill>
            </a:endParaRPr>
          </a:p>
        </p:txBody>
      </p:sp>
      <p:sp>
        <p:nvSpPr>
          <p:cNvPr id="94" name="Oval 93"/>
          <p:cNvSpPr/>
          <p:nvPr/>
        </p:nvSpPr>
        <p:spPr>
          <a:xfrm>
            <a:off x="7467600" y="4953000"/>
            <a:ext cx="975055" cy="533400"/>
          </a:xfrm>
          <a:prstGeom prst="ellipse">
            <a:avLst/>
          </a:prstGeom>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 Interest Rate Swap</a:t>
            </a:r>
            <a:endParaRPr lang="en-US" sz="900" b="1" dirty="0">
              <a:solidFill>
                <a:schemeClr val="bg1"/>
              </a:solidFill>
            </a:endParaRPr>
          </a:p>
        </p:txBody>
      </p:sp>
      <p:sp>
        <p:nvSpPr>
          <p:cNvPr id="80" name="Oval 79"/>
          <p:cNvSpPr/>
          <p:nvPr/>
        </p:nvSpPr>
        <p:spPr>
          <a:xfrm>
            <a:off x="4876800" y="4953000"/>
            <a:ext cx="963237" cy="533400"/>
          </a:xfrm>
          <a:prstGeom prst="ellipse">
            <a:avLst/>
          </a:prstGeom>
          <a:solidFill>
            <a:schemeClr val="tx2">
              <a:lumMod val="20000"/>
              <a:lumOff val="80000"/>
            </a:schemeClr>
          </a:solidFill>
          <a:ln>
            <a:solidFill>
              <a:schemeClr val="tx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lumMod val="50000"/>
                  </a:schemeClr>
                </a:solidFill>
              </a:rPr>
              <a:t>Basis Swap</a:t>
            </a:r>
            <a:endParaRPr lang="en-US" sz="1200" b="1" dirty="0">
              <a:solidFill>
                <a:schemeClr val="bg1">
                  <a:lumMod val="50000"/>
                </a:schemeClr>
              </a:solidFill>
            </a:endParaRPr>
          </a:p>
        </p:txBody>
      </p:sp>
      <p:cxnSp>
        <p:nvCxnSpPr>
          <p:cNvPr id="82" name="Straight Connector 81"/>
          <p:cNvCxnSpPr>
            <a:stCxn id="72" idx="4"/>
            <a:endCxn id="80" idx="0"/>
          </p:cNvCxnSpPr>
          <p:nvPr/>
        </p:nvCxnSpPr>
        <p:spPr>
          <a:xfrm rot="5400000">
            <a:off x="5403434" y="4464615"/>
            <a:ext cx="443370" cy="5334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334000" y="4572000"/>
            <a:ext cx="447558" cy="261610"/>
          </a:xfrm>
          <a:prstGeom prst="rect">
            <a:avLst/>
          </a:prstGeom>
          <a:noFill/>
        </p:spPr>
        <p:txBody>
          <a:bodyPr wrap="none" rtlCol="0">
            <a:spAutoFit/>
          </a:bodyPr>
          <a:lstStyle/>
          <a:p>
            <a:r>
              <a:rPr lang="en-US" sz="1100" b="1" dirty="0" smtClean="0"/>
              <a:t>type</a:t>
            </a:r>
            <a:endParaRPr lang="en-US" sz="1400" b="1" dirty="0"/>
          </a:p>
        </p:txBody>
      </p:sp>
      <p:sp>
        <p:nvSpPr>
          <p:cNvPr id="89" name="Oval 88"/>
          <p:cNvSpPr/>
          <p:nvPr/>
        </p:nvSpPr>
        <p:spPr>
          <a:xfrm>
            <a:off x="6324600" y="4572000"/>
            <a:ext cx="963237" cy="457200"/>
          </a:xfrm>
          <a:prstGeom prst="ellipse">
            <a:avLst/>
          </a:prstGeom>
          <a:solidFill>
            <a:schemeClr val="tx2">
              <a:lumMod val="20000"/>
              <a:lumOff val="80000"/>
            </a:schemeClr>
          </a:solidFill>
          <a:ln>
            <a:solidFill>
              <a:schemeClr val="tx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lumMod val="50000"/>
                </a:schemeClr>
              </a:solidFill>
            </a:endParaRPr>
          </a:p>
        </p:txBody>
      </p:sp>
      <p:cxnSp>
        <p:nvCxnSpPr>
          <p:cNvPr id="95" name="Straight Connector 94"/>
          <p:cNvCxnSpPr>
            <a:endCxn id="84" idx="1"/>
          </p:cNvCxnSpPr>
          <p:nvPr/>
        </p:nvCxnSpPr>
        <p:spPr>
          <a:xfrm>
            <a:off x="5943600" y="4495800"/>
            <a:ext cx="381000" cy="27625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943600" y="4572000"/>
            <a:ext cx="447558" cy="261610"/>
          </a:xfrm>
          <a:prstGeom prst="rect">
            <a:avLst/>
          </a:prstGeom>
          <a:noFill/>
        </p:spPr>
        <p:txBody>
          <a:bodyPr wrap="none" rtlCol="0">
            <a:spAutoFit/>
          </a:bodyPr>
          <a:lstStyle/>
          <a:p>
            <a:r>
              <a:rPr lang="en-US" sz="1100" b="1" dirty="0" smtClean="0"/>
              <a:t>type</a:t>
            </a:r>
            <a:endParaRPr lang="en-US" sz="1400" b="1" dirty="0"/>
          </a:p>
        </p:txBody>
      </p:sp>
      <p:cxnSp>
        <p:nvCxnSpPr>
          <p:cNvPr id="98" name="Straight Connector 97"/>
          <p:cNvCxnSpPr>
            <a:stCxn id="80" idx="6"/>
            <a:endCxn id="94" idx="2"/>
          </p:cNvCxnSpPr>
          <p:nvPr/>
        </p:nvCxnSpPr>
        <p:spPr>
          <a:xfrm>
            <a:off x="5840037" y="5219700"/>
            <a:ext cx="162756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89" idx="6"/>
            <a:endCxn id="94" idx="1"/>
          </p:cNvCxnSpPr>
          <p:nvPr/>
        </p:nvCxnSpPr>
        <p:spPr>
          <a:xfrm>
            <a:off x="7287837" y="4800600"/>
            <a:ext cx="322557" cy="23051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324600" y="4572000"/>
            <a:ext cx="1066800" cy="400110"/>
          </a:xfrm>
          <a:prstGeom prst="rect">
            <a:avLst/>
          </a:prstGeom>
          <a:noFill/>
        </p:spPr>
        <p:txBody>
          <a:bodyPr wrap="square" rtlCol="0">
            <a:spAutoFit/>
          </a:bodyPr>
          <a:lstStyle/>
          <a:p>
            <a:r>
              <a:rPr lang="en-US" sz="1000" b="1" dirty="0" smtClean="0">
                <a:solidFill>
                  <a:schemeClr val="bg1">
                    <a:lumMod val="50000"/>
                  </a:schemeClr>
                </a:solidFill>
              </a:rPr>
              <a:t>Vanilla Interest</a:t>
            </a:r>
          </a:p>
          <a:p>
            <a:r>
              <a:rPr lang="en-US" sz="1000" b="1" dirty="0" smtClean="0">
                <a:solidFill>
                  <a:schemeClr val="bg1">
                    <a:lumMod val="50000"/>
                  </a:schemeClr>
                </a:solidFill>
              </a:rPr>
              <a:t>Rate Swap</a:t>
            </a:r>
            <a:endParaRPr lang="en-US" sz="1000" b="1" dirty="0">
              <a:solidFill>
                <a:schemeClr val="bg1">
                  <a:lumMod val="50000"/>
                </a:schemeClr>
              </a:solidFill>
            </a:endParaRPr>
          </a:p>
        </p:txBody>
      </p:sp>
      <p:sp>
        <p:nvSpPr>
          <p:cNvPr id="85" name="TextBox 84"/>
          <p:cNvSpPr txBox="1"/>
          <p:nvPr/>
        </p:nvSpPr>
        <p:spPr>
          <a:xfrm>
            <a:off x="5867400" y="5029200"/>
            <a:ext cx="824265" cy="261610"/>
          </a:xfrm>
          <a:prstGeom prst="rect">
            <a:avLst/>
          </a:prstGeom>
          <a:noFill/>
        </p:spPr>
        <p:txBody>
          <a:bodyPr wrap="none" rtlCol="0">
            <a:spAutoFit/>
          </a:bodyPr>
          <a:lstStyle/>
          <a:p>
            <a:r>
              <a:rPr lang="en-US" sz="1100" b="1" dirty="0" smtClean="0"/>
              <a:t>subClassOf</a:t>
            </a:r>
            <a:endParaRPr lang="en-US" sz="1000" b="1" dirty="0"/>
          </a:p>
        </p:txBody>
      </p:sp>
      <p:sp>
        <p:nvSpPr>
          <p:cNvPr id="86" name="TextBox 85"/>
          <p:cNvSpPr txBox="1"/>
          <p:nvPr/>
        </p:nvSpPr>
        <p:spPr>
          <a:xfrm>
            <a:off x="7315200" y="4724400"/>
            <a:ext cx="824265" cy="261610"/>
          </a:xfrm>
          <a:prstGeom prst="rect">
            <a:avLst/>
          </a:prstGeom>
          <a:noFill/>
        </p:spPr>
        <p:txBody>
          <a:bodyPr wrap="none" rtlCol="0">
            <a:spAutoFit/>
          </a:bodyPr>
          <a:lstStyle/>
          <a:p>
            <a:r>
              <a:rPr lang="en-US" sz="1100" b="1" dirty="0" smtClean="0"/>
              <a:t>subClassOf</a:t>
            </a:r>
            <a:endParaRPr lang="en-US" sz="1000" b="1" dirty="0"/>
          </a:p>
        </p:txBody>
      </p:sp>
      <p:sp>
        <p:nvSpPr>
          <p:cNvPr id="90"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dirty="0" smtClean="0"/>
              <a:t>Semantics Offers Federation via Linked Data</a:t>
            </a:r>
            <a:endParaRPr lang="en-US" sz="3600"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26</a:t>
            </a:fld>
            <a:endParaRPr lang="en-US" dirty="0"/>
          </a:p>
        </p:txBody>
      </p:sp>
      <p:sp>
        <p:nvSpPr>
          <p:cNvPr id="7" name="Rounded Rectangle 6"/>
          <p:cNvSpPr/>
          <p:nvPr/>
        </p:nvSpPr>
        <p:spPr>
          <a:xfrm>
            <a:off x="1752600" y="1066800"/>
            <a:ext cx="5791200" cy="304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sz="1600" b="1" dirty="0" smtClean="0"/>
          </a:p>
          <a:p>
            <a:pPr algn="ctr"/>
            <a:r>
              <a:rPr lang="it-IT" sz="1600" b="1" dirty="0" smtClean="0"/>
              <a:t>Requirement #4: Link Disparate Information for Risk Analysis</a:t>
            </a:r>
            <a:endParaRPr lang="en-US" sz="1600" b="1" dirty="0" smtClean="0"/>
          </a:p>
          <a:p>
            <a:pPr algn="ctr"/>
            <a:endParaRPr lang="en-US" sz="1600" dirty="0"/>
          </a:p>
        </p:txBody>
      </p:sp>
      <p:sp>
        <p:nvSpPr>
          <p:cNvPr id="8" name="Content Placeholder 2"/>
          <p:cNvSpPr txBox="1">
            <a:spLocks/>
          </p:cNvSpPr>
          <p:nvPr/>
        </p:nvSpPr>
        <p:spPr bwMode="auto">
          <a:xfrm>
            <a:off x="0" y="1371600"/>
            <a:ext cx="91440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eaLnBrk="0" fontAlgn="base" hangingPunct="0">
              <a:spcBef>
                <a:spcPct val="20000"/>
              </a:spcBef>
              <a:spcAft>
                <a:spcPct val="0"/>
              </a:spcAft>
              <a:buFont typeface="Wingdings" pitchFamily="2" charset="2"/>
              <a:buChar char="§"/>
              <a:defRPr/>
            </a:pPr>
            <a:r>
              <a:rPr lang="en-US" sz="1600" kern="0" dirty="0" smtClean="0">
                <a:solidFill>
                  <a:schemeClr val="tx1">
                    <a:lumMod val="95000"/>
                    <a:lumOff val="5000"/>
                  </a:schemeClr>
                </a:solidFill>
              </a:rPr>
              <a:t>Semantically defined data that is </a:t>
            </a:r>
            <a:r>
              <a:rPr lang="en-US" sz="1600" b="1" i="1" u="sng" kern="0" dirty="0" smtClean="0">
                <a:solidFill>
                  <a:schemeClr val="tx1">
                    <a:lumMod val="95000"/>
                    <a:lumOff val="5000"/>
                  </a:schemeClr>
                </a:solidFill>
              </a:rPr>
              <a:t>Web</a:t>
            </a:r>
            <a:r>
              <a:rPr lang="en-US" sz="1600" kern="0" dirty="0" smtClean="0">
                <a:solidFill>
                  <a:schemeClr val="tx1">
                    <a:lumMod val="95000"/>
                    <a:lumOff val="5000"/>
                  </a:schemeClr>
                </a:solidFill>
              </a:rPr>
              <a:t> addressable and “inter-linked” </a:t>
            </a:r>
          </a:p>
          <a:p>
            <a:pPr marL="638175" lvl="2" indent="-285750" eaLnBrk="0" fontAlgn="base" hangingPunct="0">
              <a:spcBef>
                <a:spcPct val="20000"/>
              </a:spcBef>
              <a:spcAft>
                <a:spcPct val="0"/>
              </a:spcAft>
              <a:buFont typeface="Wingdings" pitchFamily="2" charset="2"/>
              <a:buChar char="§"/>
              <a:defRPr/>
            </a:pPr>
            <a:r>
              <a:rPr lang="en-US" sz="1600" kern="0" dirty="0" smtClean="0">
                <a:solidFill>
                  <a:schemeClr val="accent1">
                    <a:lumMod val="50000"/>
                  </a:schemeClr>
                </a:solidFill>
              </a:rPr>
              <a:t>Transcends organizational boundaries and provides universal access to data wherever it resides internally within the network (and externally via “Linked Open Data”)</a:t>
            </a:r>
          </a:p>
          <a:p>
            <a:pPr marL="628650" lvl="1" indent="-288925" eaLnBrk="0" fontAlgn="base" hangingPunct="0">
              <a:spcBef>
                <a:spcPct val="20000"/>
              </a:spcBef>
              <a:spcAft>
                <a:spcPct val="0"/>
              </a:spcAft>
              <a:buFont typeface="Wingdings" pitchFamily="2" charset="2"/>
              <a:buChar char="§"/>
              <a:defRPr/>
            </a:pPr>
            <a:r>
              <a:rPr lang="en-US" sz="1600" kern="0" dirty="0" smtClean="0">
                <a:solidFill>
                  <a:schemeClr val="accent1">
                    <a:lumMod val="50000"/>
                  </a:schemeClr>
                </a:solidFill>
              </a:rPr>
              <a:t>Obtains data directly from its source (transparent to location, platform, schema, format)</a:t>
            </a:r>
          </a:p>
          <a:p>
            <a:pPr marL="628650" lvl="1" indent="-288925" eaLnBrk="0" fontAlgn="base" hangingPunct="0">
              <a:spcBef>
                <a:spcPct val="20000"/>
              </a:spcBef>
              <a:spcAft>
                <a:spcPct val="0"/>
              </a:spcAft>
              <a:buFont typeface="Wingdings" pitchFamily="2" charset="2"/>
              <a:buChar char="§"/>
              <a:defRPr/>
            </a:pPr>
            <a:r>
              <a:rPr lang="en-US" sz="1600" kern="0" dirty="0" smtClean="0">
                <a:solidFill>
                  <a:schemeClr val="accent1">
                    <a:lumMod val="50000"/>
                  </a:schemeClr>
                </a:solidFill>
              </a:rPr>
              <a:t>Can support access, queries and rollups across Swap Data Repositories</a:t>
            </a:r>
          </a:p>
        </p:txBody>
      </p:sp>
      <p:sp>
        <p:nvSpPr>
          <p:cNvPr id="9" name="Cloud 8"/>
          <p:cNvSpPr/>
          <p:nvPr/>
        </p:nvSpPr>
        <p:spPr bwMode="auto">
          <a:xfrm>
            <a:off x="304800" y="2819400"/>
            <a:ext cx="4343400" cy="3429000"/>
          </a:xfrm>
          <a:prstGeom prst="cloud">
            <a:avLst/>
          </a:prstGeom>
          <a:solidFill>
            <a:srgbClr val="C5F0FF">
              <a:alpha val="20000"/>
            </a:srgbClr>
          </a:solidFill>
          <a:ln w="9525" cap="flat" cmpd="sng" algn="ctr">
            <a:solidFill>
              <a:schemeClr val="tx1"/>
            </a:solid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smtClean="0">
              <a:solidFill>
                <a:srgbClr val="626366"/>
              </a:solidFill>
              <a:ea typeface="MS PGothic"/>
              <a:cs typeface="MS PGothic"/>
            </a:endParaRPr>
          </a:p>
        </p:txBody>
      </p:sp>
      <p:pic>
        <p:nvPicPr>
          <p:cNvPr id="10" name="Picture 15" descr="C:\Documents and Settings\dnewman\My Documents\Enterprise Architecture\Projects\Semantic Technology\Presentations\Semantic Technology Confernce 2010\Ontology.jpg"/>
          <p:cNvPicPr>
            <a:picLocks noChangeAspect="1" noChangeArrowheads="1"/>
          </p:cNvPicPr>
          <p:nvPr/>
        </p:nvPicPr>
        <p:blipFill>
          <a:blip r:embed="rId2" cstate="print"/>
          <a:srcRect/>
          <a:stretch>
            <a:fillRect/>
          </a:stretch>
        </p:blipFill>
        <p:spPr bwMode="auto">
          <a:xfrm>
            <a:off x="4953000" y="4800600"/>
            <a:ext cx="1536807" cy="814939"/>
          </a:xfrm>
          <a:prstGeom prst="rect">
            <a:avLst/>
          </a:prstGeom>
          <a:solidFill>
            <a:schemeClr val="bg1"/>
          </a:solidFill>
          <a:ln w="12700">
            <a:solidFill>
              <a:schemeClr val="tx1">
                <a:lumMod val="50000"/>
              </a:schemeClr>
            </a:solidFill>
          </a:ln>
          <a:effectLst>
            <a:outerShdw blurRad="76200" dir="13500000" sy="23000" kx="1200000" algn="br" rotWithShape="0">
              <a:prstClr val="black">
                <a:alpha val="20000"/>
              </a:prstClr>
            </a:outerShdw>
          </a:effectLst>
        </p:spPr>
      </p:pic>
      <p:sp>
        <p:nvSpPr>
          <p:cNvPr id="11" name="Rectangle 10"/>
          <p:cNvSpPr/>
          <p:nvPr/>
        </p:nvSpPr>
        <p:spPr bwMode="auto">
          <a:xfrm>
            <a:off x="4953000" y="3733800"/>
            <a:ext cx="1422970" cy="685797"/>
          </a:xfrm>
          <a:prstGeom prst="rect">
            <a:avLst/>
          </a:prstGeom>
          <a:solidFill>
            <a:srgbClr val="FFFF00"/>
          </a:solidFill>
          <a:ln w="9525" cap="flat" cmpd="sng" algn="ctr">
            <a:solidFill>
              <a:schemeClr val="tx1"/>
            </a:solid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00" b="1" dirty="0" smtClean="0">
                <a:ea typeface="MS PGothic"/>
                <a:cs typeface="MS PGothic"/>
              </a:rPr>
              <a:t>Semantic Enterprise Information Integration (EII)</a:t>
            </a:r>
          </a:p>
          <a:p>
            <a:pPr algn="ctr" eaLnBrk="0" fontAlgn="base" hangingPunct="0">
              <a:spcBef>
                <a:spcPct val="0"/>
              </a:spcBef>
              <a:spcAft>
                <a:spcPct val="0"/>
              </a:spcAft>
            </a:pPr>
            <a:r>
              <a:rPr lang="en-US" sz="1000" b="1" dirty="0" smtClean="0">
                <a:ea typeface="MS PGothic"/>
                <a:cs typeface="MS PGothic"/>
              </a:rPr>
              <a:t>Platform</a:t>
            </a:r>
          </a:p>
        </p:txBody>
      </p:sp>
      <p:sp>
        <p:nvSpPr>
          <p:cNvPr id="12" name="server"/>
          <p:cNvSpPr>
            <a:spLocks noEditPoints="1" noChangeArrowheads="1"/>
          </p:cNvSpPr>
          <p:nvPr/>
        </p:nvSpPr>
        <p:spPr bwMode="auto">
          <a:xfrm>
            <a:off x="7010400" y="3657600"/>
            <a:ext cx="508000" cy="838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1600" dirty="0">
              <a:solidFill>
                <a:srgbClr val="626366"/>
              </a:solidFill>
              <a:ea typeface="ＭＳ Ｐゴシック" pitchFamily="-128" charset="-128"/>
            </a:endParaRPr>
          </a:p>
        </p:txBody>
      </p:sp>
      <p:cxnSp>
        <p:nvCxnSpPr>
          <p:cNvPr id="14" name="Straight Arrow Connector 13"/>
          <p:cNvCxnSpPr>
            <a:stCxn id="12" idx="7"/>
            <a:endCxn id="11" idx="3"/>
          </p:cNvCxnSpPr>
          <p:nvPr/>
        </p:nvCxnSpPr>
        <p:spPr bwMode="auto">
          <a:xfrm flipH="1" flipV="1">
            <a:off x="6375970" y="4076699"/>
            <a:ext cx="634430" cy="1"/>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5" name="Straight Arrow Connector 14"/>
          <p:cNvCxnSpPr>
            <a:stCxn id="13" idx="1"/>
            <a:endCxn id="12" idx="3"/>
          </p:cNvCxnSpPr>
          <p:nvPr/>
        </p:nvCxnSpPr>
        <p:spPr bwMode="auto">
          <a:xfrm rot="10800000">
            <a:off x="7518401" y="4076700"/>
            <a:ext cx="453573" cy="158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grpSp>
        <p:nvGrpSpPr>
          <p:cNvPr id="16" name="Group 34"/>
          <p:cNvGrpSpPr/>
          <p:nvPr/>
        </p:nvGrpSpPr>
        <p:grpSpPr>
          <a:xfrm>
            <a:off x="6705600" y="4953000"/>
            <a:ext cx="1934029" cy="1447800"/>
            <a:chOff x="6324600" y="5029200"/>
            <a:chExt cx="1934029" cy="1447800"/>
          </a:xfrm>
          <a:effectLst>
            <a:outerShdw blurRad="76200" dir="13500000" sy="23000" kx="1200000" algn="br" rotWithShape="0">
              <a:prstClr val="black">
                <a:alpha val="20000"/>
              </a:prstClr>
            </a:outerShdw>
          </a:effectLst>
        </p:grpSpPr>
        <p:sp>
          <p:nvSpPr>
            <p:cNvPr id="17" name="Cloud 16"/>
            <p:cNvSpPr/>
            <p:nvPr/>
          </p:nvSpPr>
          <p:spPr bwMode="auto">
            <a:xfrm>
              <a:off x="6324600" y="5029200"/>
              <a:ext cx="1934029" cy="1447800"/>
            </a:xfrm>
            <a:prstGeom prst="cloud">
              <a:avLst/>
            </a:prstGeom>
            <a:solidFill>
              <a:schemeClr val="bg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100" b="1" dirty="0" smtClean="0">
                  <a:solidFill>
                    <a:srgbClr val="7030A0"/>
                  </a:solidFill>
                  <a:ea typeface="MS PGothic"/>
                  <a:cs typeface="MS PGothic"/>
                </a:rPr>
                <a:t>Linked Open Data Cloud (External)</a:t>
              </a:r>
            </a:p>
          </p:txBody>
        </p:sp>
        <p:pic>
          <p:nvPicPr>
            <p:cNvPr id="18" name="Picture 5" descr="C:\Documents and Settings\dnewman\My Documents\Enterprise Architecture\Projects\Semantic Technology\Presentations\Online Banking Presentation\DBPedia_Web.jpg"/>
            <p:cNvPicPr>
              <a:picLocks noChangeAspect="1" noChangeArrowheads="1"/>
            </p:cNvPicPr>
            <p:nvPr/>
          </p:nvPicPr>
          <p:blipFill>
            <a:blip r:embed="rId3" cstate="print"/>
            <a:srcRect/>
            <a:stretch>
              <a:fillRect/>
            </a:stretch>
          </p:blipFill>
          <p:spPr bwMode="auto">
            <a:xfrm>
              <a:off x="6553200" y="5638800"/>
              <a:ext cx="1209524" cy="620486"/>
            </a:xfrm>
            <a:prstGeom prst="rect">
              <a:avLst/>
            </a:prstGeom>
            <a:noFill/>
          </p:spPr>
        </p:pic>
      </p:grpSp>
      <p:cxnSp>
        <p:nvCxnSpPr>
          <p:cNvPr id="19" name="Straight Arrow Connector 18"/>
          <p:cNvCxnSpPr>
            <a:stCxn id="11" idx="3"/>
            <a:endCxn id="17" idx="3"/>
          </p:cNvCxnSpPr>
          <p:nvPr/>
        </p:nvCxnSpPr>
        <p:spPr bwMode="auto">
          <a:xfrm>
            <a:off x="6375970" y="4076699"/>
            <a:ext cx="1296645" cy="95908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20" name="Straight Arrow Connector 19"/>
          <p:cNvCxnSpPr/>
          <p:nvPr/>
        </p:nvCxnSpPr>
        <p:spPr bwMode="auto">
          <a:xfrm rot="5400000">
            <a:off x="5456126" y="4602274"/>
            <a:ext cx="381000" cy="15652"/>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37" name="Rectangle 36"/>
          <p:cNvSpPr/>
          <p:nvPr/>
        </p:nvSpPr>
        <p:spPr bwMode="auto">
          <a:xfrm>
            <a:off x="838200" y="4267200"/>
            <a:ext cx="1371600" cy="6858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000" b="1" dirty="0" smtClean="0">
                <a:ea typeface="MS PGothic"/>
                <a:cs typeface="MS PGothic"/>
              </a:rPr>
              <a:t>Swap Data Repository Database</a:t>
            </a:r>
          </a:p>
        </p:txBody>
      </p:sp>
      <p:sp>
        <p:nvSpPr>
          <p:cNvPr id="39" name="TextBox 38"/>
          <p:cNvSpPr txBox="1"/>
          <p:nvPr/>
        </p:nvSpPr>
        <p:spPr>
          <a:xfrm>
            <a:off x="0" y="6248400"/>
            <a:ext cx="3000950" cy="338554"/>
          </a:xfrm>
          <a:prstGeom prst="rect">
            <a:avLst/>
          </a:prstGeom>
          <a:noFill/>
        </p:spPr>
        <p:txBody>
          <a:bodyPr wrap="none" rtlCol="0">
            <a:spAutoFit/>
          </a:bodyPr>
          <a:lstStyle/>
          <a:p>
            <a:r>
              <a:rPr lang="en-US" sz="1600" b="1" i="1" dirty="0" smtClean="0">
                <a:solidFill>
                  <a:srgbClr val="FF0000"/>
                </a:solidFill>
              </a:rPr>
              <a:t>Note: TBD in future phase of POC</a:t>
            </a:r>
            <a:endParaRPr lang="en-US" sz="1600" b="1" i="1" dirty="0">
              <a:solidFill>
                <a:srgbClr val="FF0000"/>
              </a:solidFill>
            </a:endParaRPr>
          </a:p>
        </p:txBody>
      </p:sp>
      <p:cxnSp>
        <p:nvCxnSpPr>
          <p:cNvPr id="41" name="Straight Arrow Connector 40"/>
          <p:cNvCxnSpPr>
            <a:stCxn id="11" idx="1"/>
            <a:endCxn id="36" idx="3"/>
          </p:cNvCxnSpPr>
          <p:nvPr/>
        </p:nvCxnSpPr>
        <p:spPr>
          <a:xfrm rot="10800000">
            <a:off x="3048000" y="3771901"/>
            <a:ext cx="1905000" cy="30479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1" idx="1"/>
            <a:endCxn id="37" idx="3"/>
          </p:cNvCxnSpPr>
          <p:nvPr/>
        </p:nvCxnSpPr>
        <p:spPr>
          <a:xfrm rot="10800000" flipV="1">
            <a:off x="2209800" y="4076698"/>
            <a:ext cx="2743200" cy="53340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876800" y="4495800"/>
            <a:ext cx="761747" cy="246221"/>
          </a:xfrm>
          <a:prstGeom prst="rect">
            <a:avLst/>
          </a:prstGeom>
          <a:noFill/>
        </p:spPr>
        <p:txBody>
          <a:bodyPr wrap="none" rtlCol="0">
            <a:spAutoFit/>
          </a:bodyPr>
          <a:lstStyle/>
          <a:p>
            <a:pPr eaLnBrk="0" fontAlgn="base" hangingPunct="0">
              <a:spcBef>
                <a:spcPct val="0"/>
              </a:spcBef>
              <a:spcAft>
                <a:spcPct val="0"/>
              </a:spcAft>
            </a:pPr>
            <a:r>
              <a:rPr lang="en-US" sz="1000" b="1" i="1" dirty="0" smtClean="0">
                <a:ea typeface="ＭＳ Ｐゴシック" pitchFamily="-128" charset="-128"/>
              </a:rPr>
              <a:t>Ontologies</a:t>
            </a:r>
            <a:endParaRPr lang="en-US" sz="1000" b="1" i="1" dirty="0">
              <a:ea typeface="ＭＳ Ｐゴシック" pitchFamily="-128" charset="-128"/>
            </a:endParaRPr>
          </a:p>
        </p:txBody>
      </p:sp>
      <p:sp>
        <p:nvSpPr>
          <p:cNvPr id="54" name="TextBox 53"/>
          <p:cNvSpPr txBox="1"/>
          <p:nvPr/>
        </p:nvSpPr>
        <p:spPr>
          <a:xfrm rot="2063800">
            <a:off x="6430400" y="4501717"/>
            <a:ext cx="954107" cy="400110"/>
          </a:xfrm>
          <a:prstGeom prst="rect">
            <a:avLst/>
          </a:prstGeom>
          <a:noFill/>
        </p:spPr>
        <p:txBody>
          <a:bodyPr wrap="none" rtlCol="0">
            <a:spAutoFit/>
          </a:bodyPr>
          <a:lstStyle/>
          <a:p>
            <a:pPr eaLnBrk="0" fontAlgn="base" hangingPunct="0">
              <a:spcBef>
                <a:spcPct val="0"/>
              </a:spcBef>
              <a:spcAft>
                <a:spcPct val="0"/>
              </a:spcAft>
            </a:pPr>
            <a:r>
              <a:rPr lang="en-US" sz="1000" b="1" dirty="0" smtClean="0">
                <a:ea typeface="ＭＳ Ｐゴシック" pitchFamily="-128" charset="-128"/>
              </a:rPr>
              <a:t>Links to the </a:t>
            </a:r>
          </a:p>
          <a:p>
            <a:pPr eaLnBrk="0" fontAlgn="base" hangingPunct="0">
              <a:spcBef>
                <a:spcPct val="0"/>
              </a:spcBef>
              <a:spcAft>
                <a:spcPct val="0"/>
              </a:spcAft>
            </a:pPr>
            <a:r>
              <a:rPr lang="en-US" sz="1000" b="1" dirty="0" smtClean="0">
                <a:ea typeface="ＭＳ Ｐゴシック" pitchFamily="-128" charset="-128"/>
              </a:rPr>
              <a:t>Semantic Web</a:t>
            </a:r>
            <a:endParaRPr lang="en-US" sz="1000" b="1" dirty="0">
              <a:ea typeface="ＭＳ Ｐゴシック" pitchFamily="-128" charset="-128"/>
            </a:endParaRPr>
          </a:p>
        </p:txBody>
      </p:sp>
      <p:sp>
        <p:nvSpPr>
          <p:cNvPr id="55" name="TextBox 54"/>
          <p:cNvSpPr txBox="1"/>
          <p:nvPr/>
        </p:nvSpPr>
        <p:spPr>
          <a:xfrm>
            <a:off x="2514600" y="3124200"/>
            <a:ext cx="2133600" cy="276999"/>
          </a:xfrm>
          <a:prstGeom prst="rect">
            <a:avLst/>
          </a:prstGeom>
          <a:noFill/>
        </p:spPr>
        <p:txBody>
          <a:bodyPr wrap="square" rtlCol="0">
            <a:spAutoFit/>
          </a:bodyPr>
          <a:lstStyle/>
          <a:p>
            <a:pPr eaLnBrk="0" fontAlgn="base" hangingPunct="0">
              <a:spcBef>
                <a:spcPct val="0"/>
              </a:spcBef>
              <a:spcAft>
                <a:spcPct val="0"/>
              </a:spcAft>
            </a:pPr>
            <a:r>
              <a:rPr lang="en-US" sz="1200" b="1" dirty="0" smtClean="0">
                <a:solidFill>
                  <a:srgbClr val="7030A0"/>
                </a:solidFill>
                <a:ea typeface="ＭＳ Ｐゴシック" pitchFamily="-128" charset="-128"/>
              </a:rPr>
              <a:t>Linked OTC Data Cloud</a:t>
            </a:r>
            <a:endParaRPr lang="en-US" sz="1200" b="1" dirty="0">
              <a:solidFill>
                <a:srgbClr val="7030A0"/>
              </a:solidFill>
              <a:ea typeface="ＭＳ Ｐゴシック" pitchFamily="-128" charset="-128"/>
            </a:endParaRPr>
          </a:p>
        </p:txBody>
      </p:sp>
      <p:sp>
        <p:nvSpPr>
          <p:cNvPr id="73" name="Rectangle 72"/>
          <p:cNvSpPr/>
          <p:nvPr/>
        </p:nvSpPr>
        <p:spPr bwMode="auto">
          <a:xfrm>
            <a:off x="1447800" y="5105400"/>
            <a:ext cx="1481738" cy="6858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000" b="1" dirty="0" smtClean="0">
                <a:ea typeface="MS PGothic"/>
                <a:cs typeface="MS PGothic"/>
              </a:rPr>
              <a:t>Legal Entity</a:t>
            </a:r>
          </a:p>
          <a:p>
            <a:pPr eaLnBrk="0" fontAlgn="base" hangingPunct="0">
              <a:spcBef>
                <a:spcPct val="0"/>
              </a:spcBef>
              <a:spcAft>
                <a:spcPct val="0"/>
              </a:spcAft>
            </a:pPr>
            <a:r>
              <a:rPr lang="en-US" sz="1000" b="1" dirty="0" smtClean="0">
                <a:ea typeface="MS PGothic"/>
                <a:cs typeface="MS PGothic"/>
              </a:rPr>
              <a:t>Data Provider</a:t>
            </a:r>
          </a:p>
          <a:p>
            <a:pPr eaLnBrk="0" fontAlgn="base" hangingPunct="0">
              <a:spcBef>
                <a:spcPct val="0"/>
              </a:spcBef>
              <a:spcAft>
                <a:spcPct val="0"/>
              </a:spcAft>
            </a:pPr>
            <a:r>
              <a:rPr lang="en-US" sz="1000" b="1" dirty="0" smtClean="0">
                <a:ea typeface="MS PGothic"/>
                <a:cs typeface="MS PGothic"/>
              </a:rPr>
              <a:t> 	</a:t>
            </a:r>
          </a:p>
        </p:txBody>
      </p:sp>
      <p:cxnSp>
        <p:nvCxnSpPr>
          <p:cNvPr id="76" name="Straight Arrow Connector 75"/>
          <p:cNvCxnSpPr>
            <a:stCxn id="11" idx="1"/>
            <a:endCxn id="73" idx="3"/>
          </p:cNvCxnSpPr>
          <p:nvPr/>
        </p:nvCxnSpPr>
        <p:spPr>
          <a:xfrm rot="10800000" flipV="1">
            <a:off x="2929538" y="4076698"/>
            <a:ext cx="2023462" cy="137160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7924800" y="3657600"/>
            <a:ext cx="926920" cy="1038999"/>
            <a:chOff x="7924800" y="3657600"/>
            <a:chExt cx="926920" cy="1038999"/>
          </a:xfrm>
        </p:grpSpPr>
        <p:pic>
          <p:nvPicPr>
            <p:cNvPr id="13" name="Picture 4" descr="C:\Program Files\Microsoft Office\MEDIA\CAGCAT10\j0195384.wmf"/>
            <p:cNvPicPr>
              <a:picLocks noChangeAspect="1" noChangeArrowheads="1"/>
            </p:cNvPicPr>
            <p:nvPr/>
          </p:nvPicPr>
          <p:blipFill>
            <a:blip r:embed="rId4" cstate="print"/>
            <a:srcRect/>
            <a:stretch>
              <a:fillRect/>
            </a:stretch>
          </p:blipFill>
          <p:spPr bwMode="auto">
            <a:xfrm>
              <a:off x="7971973" y="3657600"/>
              <a:ext cx="710635" cy="838200"/>
            </a:xfrm>
            <a:prstGeom prst="rect">
              <a:avLst/>
            </a:prstGeom>
            <a:noFill/>
          </p:spPr>
        </p:pic>
        <p:sp>
          <p:nvSpPr>
            <p:cNvPr id="78" name="TextBox 77"/>
            <p:cNvSpPr txBox="1"/>
            <p:nvPr/>
          </p:nvSpPr>
          <p:spPr>
            <a:xfrm>
              <a:off x="7924800" y="4419600"/>
              <a:ext cx="926920" cy="276999"/>
            </a:xfrm>
            <a:prstGeom prst="rect">
              <a:avLst/>
            </a:prstGeom>
            <a:noFill/>
          </p:spPr>
          <p:txBody>
            <a:bodyPr wrap="none" rtlCol="0">
              <a:spAutoFit/>
            </a:bodyPr>
            <a:lstStyle/>
            <a:p>
              <a:r>
                <a:rPr lang="en-US" sz="1200" dirty="0" smtClean="0"/>
                <a:t>Risk Analyst</a:t>
              </a:r>
              <a:endParaRPr lang="en-US" sz="1200" dirty="0"/>
            </a:p>
          </p:txBody>
        </p:sp>
      </p:grpSp>
      <p:sp>
        <p:nvSpPr>
          <p:cNvPr id="36" name="Rectangle 35"/>
          <p:cNvSpPr/>
          <p:nvPr/>
        </p:nvSpPr>
        <p:spPr bwMode="auto">
          <a:xfrm>
            <a:off x="1600200" y="3429000"/>
            <a:ext cx="1447800" cy="685800"/>
          </a:xfrm>
          <a:prstGeom prst="rect">
            <a:avLst/>
          </a:prstGeom>
          <a:solidFill>
            <a:srgbClr val="C5F0FF"/>
          </a:solidFill>
          <a:ln w="9525" cap="flat" cmpd="sng" algn="ctr">
            <a:solidFill>
              <a:schemeClr val="tx1"/>
            </a:solid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000" b="1" dirty="0" smtClean="0">
                <a:ea typeface="MS PGothic"/>
                <a:cs typeface="MS PGothic"/>
              </a:rPr>
              <a:t>Swap Data Repository Database</a:t>
            </a:r>
          </a:p>
        </p:txBody>
      </p:sp>
      <p:grpSp>
        <p:nvGrpSpPr>
          <p:cNvPr id="91" name="Group 90"/>
          <p:cNvGrpSpPr/>
          <p:nvPr/>
        </p:nvGrpSpPr>
        <p:grpSpPr>
          <a:xfrm>
            <a:off x="2362200" y="3810000"/>
            <a:ext cx="609600" cy="228600"/>
            <a:chOff x="2362200" y="2057400"/>
            <a:chExt cx="838200" cy="685800"/>
          </a:xfrm>
        </p:grpSpPr>
        <p:sp>
          <p:nvSpPr>
            <p:cNvPr id="92" name="Rectangle 91"/>
            <p:cNvSpPr/>
            <p:nvPr/>
          </p:nvSpPr>
          <p:spPr>
            <a:xfrm>
              <a:off x="2667000" y="2286000"/>
              <a:ext cx="228600" cy="152400"/>
            </a:xfrm>
            <a:prstGeom prst="rect">
              <a:avLst/>
            </a:prstGeom>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2971800" y="2057400"/>
              <a:ext cx="228600" cy="152400"/>
            </a:xfrm>
            <a:prstGeom prst="rect">
              <a:avLst/>
            </a:prstGeom>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4" name="Straight Connector 93"/>
            <p:cNvCxnSpPr>
              <a:stCxn id="92" idx="3"/>
              <a:endCxn id="93" idx="2"/>
            </p:cNvCxnSpPr>
            <p:nvPr/>
          </p:nvCxnSpPr>
          <p:spPr>
            <a:xfrm flipV="1">
              <a:off x="2895600" y="2209800"/>
              <a:ext cx="1905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2362200" y="2057400"/>
              <a:ext cx="228600" cy="152400"/>
            </a:xfrm>
            <a:prstGeom prst="rect">
              <a:avLst/>
            </a:prstGeom>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6" name="Straight Connector 95"/>
            <p:cNvCxnSpPr>
              <a:stCxn id="95" idx="2"/>
              <a:endCxn id="92" idx="1"/>
            </p:cNvCxnSpPr>
            <p:nvPr/>
          </p:nvCxnSpPr>
          <p:spPr>
            <a:xfrm rot="16200000" flipH="1">
              <a:off x="2495550" y="2190750"/>
              <a:ext cx="152400" cy="190500"/>
            </a:xfrm>
            <a:prstGeom prst="line">
              <a:avLst/>
            </a:prstGeom>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2362200" y="2590800"/>
              <a:ext cx="228600" cy="152400"/>
            </a:xfrm>
            <a:prstGeom prst="rect">
              <a:avLst/>
            </a:prstGeom>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Connector 97"/>
            <p:cNvCxnSpPr>
              <a:endCxn id="97" idx="0"/>
            </p:cNvCxnSpPr>
            <p:nvPr/>
          </p:nvCxnSpPr>
          <p:spPr>
            <a:xfrm rot="5400000">
              <a:off x="2457450" y="2381250"/>
              <a:ext cx="228600" cy="190500"/>
            </a:xfrm>
            <a:prstGeom prst="line">
              <a:avLst/>
            </a:prstGeom>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2971800" y="2590800"/>
              <a:ext cx="228600" cy="152400"/>
            </a:xfrm>
            <a:prstGeom prst="rect">
              <a:avLst/>
            </a:prstGeom>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0" name="Straight Connector 99"/>
            <p:cNvCxnSpPr>
              <a:stCxn id="92" idx="3"/>
              <a:endCxn id="99" idx="0"/>
            </p:cNvCxnSpPr>
            <p:nvPr/>
          </p:nvCxnSpPr>
          <p:spPr>
            <a:xfrm>
              <a:off x="2895600" y="2362200"/>
              <a:ext cx="190500" cy="2286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2362200" y="5410200"/>
            <a:ext cx="533400" cy="304800"/>
            <a:chOff x="1371600" y="4495800"/>
            <a:chExt cx="720436" cy="355600"/>
          </a:xfrm>
        </p:grpSpPr>
        <p:sp>
          <p:nvSpPr>
            <p:cNvPr id="123" name="Rectangle 122"/>
            <p:cNvSpPr/>
            <p:nvPr/>
          </p:nvSpPr>
          <p:spPr>
            <a:xfrm>
              <a:off x="1620982" y="4724400"/>
              <a:ext cx="187036" cy="50800"/>
            </a:xfrm>
            <a:prstGeom prst="rect">
              <a:avLst/>
            </a:prstGeom>
            <a:solidFill>
              <a:schemeClr val="accent2">
                <a:lumMod val="75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1371600" y="4495800"/>
              <a:ext cx="187036" cy="50800"/>
            </a:xfrm>
            <a:prstGeom prst="rect">
              <a:avLst/>
            </a:prstGeom>
            <a:solidFill>
              <a:schemeClr val="accent2">
                <a:lumMod val="75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5" name="Straight Connector 124"/>
            <p:cNvCxnSpPr>
              <a:stCxn id="123" idx="3"/>
              <a:endCxn id="124" idx="2"/>
            </p:cNvCxnSpPr>
            <p:nvPr/>
          </p:nvCxnSpPr>
          <p:spPr>
            <a:xfrm flipH="1" flipV="1">
              <a:off x="1465118" y="4546600"/>
              <a:ext cx="342900" cy="203200"/>
            </a:xfrm>
            <a:prstGeom prst="line">
              <a:avLst/>
            </a:prstGeom>
            <a:solidFill>
              <a:schemeClr val="accent2">
                <a:lumMod val="75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1371600" y="4648200"/>
              <a:ext cx="187036" cy="50800"/>
            </a:xfrm>
            <a:prstGeom prst="rect">
              <a:avLst/>
            </a:prstGeom>
            <a:solidFill>
              <a:schemeClr val="accent2">
                <a:lumMod val="75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7" name="Straight Connector 126"/>
            <p:cNvCxnSpPr>
              <a:stCxn id="126" idx="2"/>
              <a:endCxn id="123" idx="1"/>
            </p:cNvCxnSpPr>
            <p:nvPr/>
          </p:nvCxnSpPr>
          <p:spPr>
            <a:xfrm rot="16200000" flipH="1">
              <a:off x="1517650" y="4646468"/>
              <a:ext cx="50800" cy="155864"/>
            </a:xfrm>
            <a:prstGeom prst="line">
              <a:avLst/>
            </a:prstGeom>
            <a:solidFill>
              <a:schemeClr val="accent2">
                <a:lumMod val="75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1371600" y="4800600"/>
              <a:ext cx="187036" cy="50800"/>
            </a:xfrm>
            <a:prstGeom prst="rect">
              <a:avLst/>
            </a:prstGeom>
            <a:solidFill>
              <a:schemeClr val="accent2">
                <a:lumMod val="75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9" name="Straight Connector 128"/>
            <p:cNvCxnSpPr>
              <a:endCxn id="128" idx="0"/>
            </p:cNvCxnSpPr>
            <p:nvPr/>
          </p:nvCxnSpPr>
          <p:spPr>
            <a:xfrm rot="5400000">
              <a:off x="1504950" y="4684568"/>
              <a:ext cx="76200" cy="155864"/>
            </a:xfrm>
            <a:prstGeom prst="line">
              <a:avLst/>
            </a:prstGeom>
            <a:solidFill>
              <a:schemeClr val="accent2">
                <a:lumMod val="75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1905000" y="4724400"/>
              <a:ext cx="187036" cy="50800"/>
            </a:xfrm>
            <a:prstGeom prst="rect">
              <a:avLst/>
            </a:prstGeom>
            <a:solidFill>
              <a:schemeClr val="accent2">
                <a:lumMod val="75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1" name="Straight Connector 130"/>
            <p:cNvCxnSpPr>
              <a:stCxn id="123" idx="3"/>
              <a:endCxn id="130" idx="0"/>
            </p:cNvCxnSpPr>
            <p:nvPr/>
          </p:nvCxnSpPr>
          <p:spPr>
            <a:xfrm flipV="1">
              <a:off x="1808018" y="4724400"/>
              <a:ext cx="190500" cy="25400"/>
            </a:xfrm>
            <a:prstGeom prst="line">
              <a:avLst/>
            </a:prstGeom>
            <a:solidFill>
              <a:schemeClr val="accent2">
                <a:lumMod val="75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1447800" y="4648200"/>
            <a:ext cx="685800" cy="228600"/>
            <a:chOff x="3962400" y="5562600"/>
            <a:chExt cx="685800" cy="228600"/>
          </a:xfrm>
        </p:grpSpPr>
        <p:sp>
          <p:nvSpPr>
            <p:cNvPr id="135" name="Rectangle 134"/>
            <p:cNvSpPr/>
            <p:nvPr/>
          </p:nvSpPr>
          <p:spPr>
            <a:xfrm>
              <a:off x="4211782" y="5638800"/>
              <a:ext cx="187036" cy="50800"/>
            </a:xfrm>
            <a:prstGeom prst="rect">
              <a:avLst/>
            </a:prstGeom>
            <a:solidFill>
              <a:srgbClr val="7030A0"/>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4461164" y="5562600"/>
              <a:ext cx="187036" cy="50800"/>
            </a:xfrm>
            <a:prstGeom prst="rect">
              <a:avLst/>
            </a:prstGeom>
            <a:solidFill>
              <a:srgbClr val="7030A0"/>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p:cNvCxnSpPr>
              <a:stCxn id="135" idx="3"/>
              <a:endCxn id="136" idx="2"/>
            </p:cNvCxnSpPr>
            <p:nvPr/>
          </p:nvCxnSpPr>
          <p:spPr>
            <a:xfrm flipV="1">
              <a:off x="4398818" y="5613400"/>
              <a:ext cx="155864" cy="50800"/>
            </a:xfrm>
            <a:prstGeom prst="line">
              <a:avLst/>
            </a:prstGeom>
            <a:solidFill>
              <a:srgbClr val="7030A0"/>
            </a:solidFill>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3962400" y="5562600"/>
              <a:ext cx="187036" cy="50800"/>
            </a:xfrm>
            <a:prstGeom prst="rect">
              <a:avLst/>
            </a:prstGeom>
            <a:solidFill>
              <a:srgbClr val="7030A0"/>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9" name="Straight Connector 138"/>
            <p:cNvCxnSpPr>
              <a:stCxn id="138" idx="2"/>
              <a:endCxn id="135" idx="1"/>
            </p:cNvCxnSpPr>
            <p:nvPr/>
          </p:nvCxnSpPr>
          <p:spPr>
            <a:xfrm rot="16200000" flipH="1">
              <a:off x="4108450" y="5560868"/>
              <a:ext cx="50800" cy="155864"/>
            </a:xfrm>
            <a:prstGeom prst="line">
              <a:avLst/>
            </a:prstGeom>
            <a:solidFill>
              <a:srgbClr val="7030A0"/>
            </a:solidFill>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3962400" y="5740400"/>
              <a:ext cx="187036" cy="50800"/>
            </a:xfrm>
            <a:prstGeom prst="rect">
              <a:avLst/>
            </a:prstGeom>
            <a:solidFill>
              <a:srgbClr val="7030A0"/>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1" name="Straight Connector 140"/>
            <p:cNvCxnSpPr>
              <a:endCxn id="140" idx="0"/>
            </p:cNvCxnSpPr>
            <p:nvPr/>
          </p:nvCxnSpPr>
          <p:spPr>
            <a:xfrm rot="5400000">
              <a:off x="4095750" y="5624368"/>
              <a:ext cx="76200" cy="155864"/>
            </a:xfrm>
            <a:prstGeom prst="line">
              <a:avLst/>
            </a:prstGeom>
            <a:solidFill>
              <a:srgbClr val="7030A0"/>
            </a:solidFill>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4461164" y="5740400"/>
              <a:ext cx="187036" cy="50800"/>
            </a:xfrm>
            <a:prstGeom prst="rect">
              <a:avLst/>
            </a:prstGeom>
            <a:solidFill>
              <a:srgbClr val="7030A0"/>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3" name="Straight Connector 142"/>
            <p:cNvCxnSpPr>
              <a:stCxn id="135" idx="3"/>
              <a:endCxn id="142" idx="0"/>
            </p:cNvCxnSpPr>
            <p:nvPr/>
          </p:nvCxnSpPr>
          <p:spPr>
            <a:xfrm>
              <a:off x="4398818" y="5664200"/>
              <a:ext cx="155864" cy="76200"/>
            </a:xfrm>
            <a:prstGeom prst="line">
              <a:avLst/>
            </a:prstGeom>
            <a:solidFill>
              <a:srgbClr val="7030A0"/>
            </a:solidFill>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7162800" y="2895600"/>
            <a:ext cx="838200" cy="533400"/>
            <a:chOff x="5486400" y="2971800"/>
            <a:chExt cx="838200" cy="533400"/>
          </a:xfrm>
        </p:grpSpPr>
        <p:sp>
          <p:nvSpPr>
            <p:cNvPr id="165" name="Rectangle 164"/>
            <p:cNvSpPr/>
            <p:nvPr/>
          </p:nvSpPr>
          <p:spPr>
            <a:xfrm>
              <a:off x="5486400" y="2971800"/>
              <a:ext cx="838200" cy="533400"/>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4" name="Group 143"/>
            <p:cNvGrpSpPr/>
            <p:nvPr/>
          </p:nvGrpSpPr>
          <p:grpSpPr>
            <a:xfrm>
              <a:off x="5562600" y="3048000"/>
              <a:ext cx="685800" cy="381000"/>
              <a:chOff x="4419600" y="4267200"/>
              <a:chExt cx="2195944" cy="1109132"/>
            </a:xfrm>
          </p:grpSpPr>
          <p:sp>
            <p:nvSpPr>
              <p:cNvPr id="145" name="Rectangle 144"/>
              <p:cNvSpPr/>
              <p:nvPr/>
            </p:nvSpPr>
            <p:spPr>
              <a:xfrm>
                <a:off x="4419600" y="5105400"/>
                <a:ext cx="519544" cy="270932"/>
              </a:xfrm>
              <a:prstGeom prst="rect">
                <a:avLst/>
              </a:prstGeom>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6096000" y="4267200"/>
                <a:ext cx="519544" cy="270932"/>
              </a:xfrm>
              <a:prstGeom prst="rect">
                <a:avLst/>
              </a:prstGeom>
              <a:solidFill>
                <a:srgbClr val="F79646"/>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p:cNvSpPr/>
              <p:nvPr/>
            </p:nvSpPr>
            <p:spPr>
              <a:xfrm>
                <a:off x="6096000" y="4876800"/>
                <a:ext cx="519544" cy="270932"/>
              </a:xfrm>
              <a:prstGeom prst="rect">
                <a:avLst/>
              </a:prstGeom>
              <a:solidFill>
                <a:srgbClr val="00B050"/>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a:xfrm>
                <a:off x="5257800" y="4876800"/>
                <a:ext cx="498764" cy="270933"/>
              </a:xfrm>
              <a:prstGeom prst="rect">
                <a:avLst/>
              </a:prstGeom>
              <a:solidFill>
                <a:schemeClr val="accent2">
                  <a:lumMod val="40000"/>
                  <a:lumOff val="60000"/>
                </a:schemeClr>
              </a:solidFill>
              <a:ln>
                <a:solidFill>
                  <a:schemeClr val="accent2">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a:off x="4419600" y="4724400"/>
                <a:ext cx="540326" cy="254000"/>
              </a:xfrm>
              <a:prstGeom prst="rect">
                <a:avLst/>
              </a:prstGeom>
              <a:solidFill>
                <a:srgbClr val="7030A0"/>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5029200" y="4267200"/>
                <a:ext cx="540326" cy="254000"/>
              </a:xfrm>
              <a:prstGeom prst="rect">
                <a:avLst/>
              </a:prstGeom>
              <a:solidFill>
                <a:schemeClr val="accent2">
                  <a:lumMod val="75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1" name="Straight Connector 150"/>
              <p:cNvCxnSpPr>
                <a:stCxn id="149" idx="3"/>
                <a:endCxn id="150" idx="2"/>
              </p:cNvCxnSpPr>
              <p:nvPr/>
            </p:nvCxnSpPr>
            <p:spPr>
              <a:xfrm flipV="1">
                <a:off x="4959926" y="4521200"/>
                <a:ext cx="339437" cy="330200"/>
              </a:xfrm>
              <a:prstGeom prst="line">
                <a:avLst/>
              </a:prstGeom>
              <a:solidFill>
                <a:srgbClr val="7030A0"/>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48" idx="0"/>
                <a:endCxn id="150" idx="2"/>
              </p:cNvCxnSpPr>
              <p:nvPr/>
            </p:nvCxnSpPr>
            <p:spPr>
              <a:xfrm rot="16200000" flipV="1">
                <a:off x="5225473" y="4595090"/>
                <a:ext cx="355600" cy="207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48" idx="1"/>
                <a:endCxn id="145" idx="3"/>
              </p:cNvCxnSpPr>
              <p:nvPr/>
            </p:nvCxnSpPr>
            <p:spPr>
              <a:xfrm rot="10800000" flipV="1">
                <a:off x="4939144" y="5012266"/>
                <a:ext cx="318656" cy="228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48" idx="3"/>
                <a:endCxn id="147" idx="1"/>
              </p:cNvCxnSpPr>
              <p:nvPr/>
            </p:nvCxnSpPr>
            <p:spPr>
              <a:xfrm flipV="1">
                <a:off x="5756564" y="5012266"/>
                <a:ext cx="33943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47" idx="0"/>
                <a:endCxn id="146" idx="2"/>
              </p:cNvCxnSpPr>
              <p:nvPr/>
            </p:nvCxnSpPr>
            <p:spPr>
              <a:xfrm rot="5400000" flipH="1" flipV="1">
                <a:off x="6186438" y="4707466"/>
                <a:ext cx="3386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70" name="Straight Connector 169"/>
          <p:cNvCxnSpPr>
            <a:stCxn id="12" idx="1"/>
            <a:endCxn id="165" idx="2"/>
          </p:cNvCxnSpPr>
          <p:nvPr/>
        </p:nvCxnSpPr>
        <p:spPr>
          <a:xfrm flipV="1">
            <a:off x="7264400" y="3429000"/>
            <a:ext cx="3175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3" idx="1"/>
            <a:endCxn id="165" idx="2"/>
          </p:cNvCxnSpPr>
          <p:nvPr/>
        </p:nvCxnSpPr>
        <p:spPr>
          <a:xfrm rot="10800000">
            <a:off x="7581901" y="3429000"/>
            <a:ext cx="390073" cy="647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8001000" y="2895600"/>
            <a:ext cx="914400" cy="553998"/>
          </a:xfrm>
          <a:prstGeom prst="rect">
            <a:avLst/>
          </a:prstGeom>
          <a:noFill/>
        </p:spPr>
        <p:txBody>
          <a:bodyPr wrap="square" rtlCol="0">
            <a:spAutoFit/>
          </a:bodyPr>
          <a:lstStyle/>
          <a:p>
            <a:pPr eaLnBrk="0" fontAlgn="base" hangingPunct="0">
              <a:spcBef>
                <a:spcPct val="0"/>
              </a:spcBef>
              <a:spcAft>
                <a:spcPct val="0"/>
              </a:spcAft>
            </a:pPr>
            <a:r>
              <a:rPr lang="en-US" sz="1000" b="1" dirty="0" smtClean="0">
                <a:ea typeface="ＭＳ Ｐゴシック" pitchFamily="-128" charset="-128"/>
              </a:rPr>
              <a:t>Aggregated</a:t>
            </a:r>
          </a:p>
          <a:p>
            <a:pPr eaLnBrk="0" fontAlgn="base" hangingPunct="0">
              <a:spcBef>
                <a:spcPct val="0"/>
              </a:spcBef>
              <a:spcAft>
                <a:spcPct val="0"/>
              </a:spcAft>
            </a:pPr>
            <a:r>
              <a:rPr lang="en-US" sz="1000" b="1" dirty="0" smtClean="0">
                <a:ea typeface="ＭＳ Ｐゴシック" pitchFamily="-128" charset="-128"/>
              </a:rPr>
              <a:t>Linked Data Query</a:t>
            </a:r>
            <a:endParaRPr lang="en-US" sz="1000" b="1" dirty="0">
              <a:ea typeface="ＭＳ Ｐゴシック" pitchFamily="-128" charset="-128"/>
            </a:endParaRPr>
          </a:p>
        </p:txBody>
      </p:sp>
      <p:sp>
        <p:nvSpPr>
          <p:cNvPr id="80"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an 87"/>
          <p:cNvSpPr/>
          <p:nvPr/>
        </p:nvSpPr>
        <p:spPr>
          <a:xfrm>
            <a:off x="5105400" y="1905000"/>
            <a:ext cx="685800" cy="457200"/>
          </a:xfrm>
          <a:prstGeom prst="can">
            <a:avLst/>
          </a:prstGeom>
          <a:solidFill>
            <a:schemeClr val="accent3">
              <a:lumMod val="7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a:p>
            <a:pPr algn="ctr"/>
            <a:endParaRPr lang="en-US" sz="1000" b="1" dirty="0" smtClean="0"/>
          </a:p>
          <a:p>
            <a:pPr algn="ctr"/>
            <a:r>
              <a:rPr lang="en-US" sz="1000" b="1" dirty="0" smtClean="0"/>
              <a:t>Data</a:t>
            </a:r>
          </a:p>
          <a:p>
            <a:pPr algn="ctr"/>
            <a:endParaRPr lang="en-US" sz="1050" b="1" dirty="0"/>
          </a:p>
        </p:txBody>
      </p:sp>
      <p:grpSp>
        <p:nvGrpSpPr>
          <p:cNvPr id="3" name="Group 76"/>
          <p:cNvGrpSpPr/>
          <p:nvPr/>
        </p:nvGrpSpPr>
        <p:grpSpPr>
          <a:xfrm>
            <a:off x="5105400" y="1524000"/>
            <a:ext cx="3505200" cy="838200"/>
            <a:chOff x="5181600" y="1524000"/>
            <a:chExt cx="3505200" cy="838200"/>
          </a:xfrm>
        </p:grpSpPr>
        <p:sp>
          <p:nvSpPr>
            <p:cNvPr id="46" name="Rectangle 45"/>
            <p:cNvSpPr/>
            <p:nvPr/>
          </p:nvSpPr>
          <p:spPr>
            <a:xfrm>
              <a:off x="7620000" y="15240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XML</a:t>
              </a:r>
              <a:endParaRPr lang="en-US" sz="1100" b="1" dirty="0"/>
            </a:p>
          </p:txBody>
        </p:sp>
        <p:sp>
          <p:nvSpPr>
            <p:cNvPr id="47" name="Rectangle 46"/>
            <p:cNvSpPr/>
            <p:nvPr/>
          </p:nvSpPr>
          <p:spPr>
            <a:xfrm>
              <a:off x="7620000" y="18288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Relational</a:t>
              </a:r>
              <a:endParaRPr lang="en-US" sz="1100" b="1" dirty="0"/>
            </a:p>
          </p:txBody>
        </p:sp>
        <p:sp>
          <p:nvSpPr>
            <p:cNvPr id="52" name="Rounded Rectangle 51"/>
            <p:cNvSpPr/>
            <p:nvPr/>
          </p:nvSpPr>
          <p:spPr>
            <a:xfrm>
              <a:off x="6248400" y="1752600"/>
              <a:ext cx="990600" cy="381000"/>
            </a:xfrm>
            <a:prstGeom prst="roundRect">
              <a:avLst/>
            </a:prstGeom>
            <a:solidFill>
              <a:schemeClr val="tx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Semantic Application</a:t>
              </a:r>
              <a:endParaRPr lang="en-US" sz="1100" b="1" dirty="0"/>
            </a:p>
          </p:txBody>
        </p:sp>
        <p:cxnSp>
          <p:nvCxnSpPr>
            <p:cNvPr id="56" name="Straight Arrow Connector 55"/>
            <p:cNvCxnSpPr/>
            <p:nvPr/>
          </p:nvCxnSpPr>
          <p:spPr>
            <a:xfrm rot="10800000">
              <a:off x="5867400" y="1905000"/>
              <a:ext cx="381000" cy="1588"/>
            </a:xfrm>
            <a:prstGeom prst="straightConnector1">
              <a:avLst/>
            </a:prstGeom>
            <a:ln>
              <a:solidFill>
                <a:schemeClr val="accent4">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2" idx="3"/>
              <a:endCxn id="46" idx="1"/>
            </p:cNvCxnSpPr>
            <p:nvPr/>
          </p:nvCxnSpPr>
          <p:spPr>
            <a:xfrm flipV="1">
              <a:off x="7239000" y="1638300"/>
              <a:ext cx="381000" cy="304800"/>
            </a:xfrm>
            <a:prstGeom prst="straightConnector1">
              <a:avLst/>
            </a:prstGeom>
            <a:ln>
              <a:solidFill>
                <a:srgbClr val="C0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2" idx="3"/>
              <a:endCxn id="47" idx="1"/>
            </p:cNvCxnSpPr>
            <p:nvPr/>
          </p:nvCxnSpPr>
          <p:spPr>
            <a:xfrm>
              <a:off x="7239000" y="1943100"/>
              <a:ext cx="381000" cy="1588"/>
            </a:xfrm>
            <a:prstGeom prst="straightConnector1">
              <a:avLst/>
            </a:prstGeom>
            <a:ln>
              <a:solidFill>
                <a:srgbClr val="C0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7620000" y="21336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Unstructured</a:t>
              </a:r>
              <a:endParaRPr lang="en-US" sz="1100" b="1" dirty="0"/>
            </a:p>
          </p:txBody>
        </p:sp>
        <p:cxnSp>
          <p:nvCxnSpPr>
            <p:cNvPr id="71" name="Straight Arrow Connector 70"/>
            <p:cNvCxnSpPr>
              <a:stCxn id="52" idx="3"/>
              <a:endCxn id="67" idx="1"/>
            </p:cNvCxnSpPr>
            <p:nvPr/>
          </p:nvCxnSpPr>
          <p:spPr>
            <a:xfrm>
              <a:off x="7239000" y="1943100"/>
              <a:ext cx="381000" cy="30480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Can 10"/>
            <p:cNvSpPr/>
            <p:nvPr/>
          </p:nvSpPr>
          <p:spPr>
            <a:xfrm>
              <a:off x="5181600" y="1600200"/>
              <a:ext cx="685800" cy="457200"/>
            </a:xfrm>
            <a:prstGeom prst="can">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Schema</a:t>
              </a:r>
              <a:endParaRPr lang="en-US" sz="1050" b="1" dirty="0"/>
            </a:p>
          </p:txBody>
        </p:sp>
      </p:grpSp>
      <p:sp>
        <p:nvSpPr>
          <p:cNvPr id="6" name="Rectangle 5"/>
          <p:cNvSpPr/>
          <p:nvPr/>
        </p:nvSpPr>
        <p:spPr>
          <a:xfrm>
            <a:off x="228600" y="1371600"/>
            <a:ext cx="4038600" cy="2362200"/>
          </a:xfrm>
          <a:prstGeom prst="rect">
            <a:avLst/>
          </a:prstGeom>
          <a:noFill/>
          <a:ln>
            <a:solidFill>
              <a:schemeClr val="bg1">
                <a:lumMod val="8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C:\Documents and Settings\dnewman\Local Settings\Temporary Internet Files\Content.IE5\P0AGHTNM\MC900441534[1].PNG"/>
          <p:cNvPicPr>
            <a:picLocks noChangeAspect="1" noChangeArrowheads="1"/>
          </p:cNvPicPr>
          <p:nvPr/>
        </p:nvPicPr>
        <p:blipFill>
          <a:blip r:embed="rId2" cstate="print"/>
          <a:srcRect/>
          <a:stretch>
            <a:fillRect/>
          </a:stretch>
        </p:blipFill>
        <p:spPr bwMode="auto">
          <a:xfrm>
            <a:off x="304800" y="1600200"/>
            <a:ext cx="761771" cy="838200"/>
          </a:xfrm>
          <a:prstGeom prst="rect">
            <a:avLst/>
          </a:prstGeom>
          <a:noFill/>
          <a:scene3d>
            <a:camera prst="orthographicFront"/>
            <a:lightRig rig="threePt" dir="t"/>
          </a:scene3d>
          <a:sp3d>
            <a:bevelT/>
          </a:sp3d>
        </p:spPr>
      </p:pic>
      <p:sp>
        <p:nvSpPr>
          <p:cNvPr id="16" name="Rectangle 15"/>
          <p:cNvSpPr/>
          <p:nvPr/>
        </p:nvSpPr>
        <p:spPr>
          <a:xfrm>
            <a:off x="2971800" y="16002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XM</a:t>
            </a:r>
            <a:r>
              <a:rPr lang="en-US" sz="1200" b="1" dirty="0" smtClean="0"/>
              <a:t>L</a:t>
            </a:r>
            <a:endParaRPr lang="en-US" sz="1200" b="1" dirty="0"/>
          </a:p>
        </p:txBody>
      </p:sp>
      <p:sp>
        <p:nvSpPr>
          <p:cNvPr id="17" name="Rectangle 16"/>
          <p:cNvSpPr/>
          <p:nvPr/>
        </p:nvSpPr>
        <p:spPr>
          <a:xfrm>
            <a:off x="2971800" y="19050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Relational</a:t>
            </a:r>
            <a:endParaRPr lang="en-US" sz="1100" b="1" dirty="0"/>
          </a:p>
        </p:txBody>
      </p:sp>
      <p:cxnSp>
        <p:nvCxnSpPr>
          <p:cNvPr id="18" name="Straight Arrow Connector 17"/>
          <p:cNvCxnSpPr>
            <a:stCxn id="38" idx="3"/>
            <a:endCxn id="16" idx="1"/>
          </p:cNvCxnSpPr>
          <p:nvPr/>
        </p:nvCxnSpPr>
        <p:spPr>
          <a:xfrm flipV="1">
            <a:off x="2438400" y="1714500"/>
            <a:ext cx="533400" cy="304800"/>
          </a:xfrm>
          <a:prstGeom prst="straightConnector1">
            <a:avLst/>
          </a:prstGeom>
          <a:ln>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8" idx="3"/>
            <a:endCxn id="17" idx="1"/>
          </p:cNvCxnSpPr>
          <p:nvPr/>
        </p:nvCxnSpPr>
        <p:spPr>
          <a:xfrm>
            <a:off x="2438400" y="2019300"/>
            <a:ext cx="533400" cy="1588"/>
          </a:xfrm>
          <a:prstGeom prst="straightConnector1">
            <a:avLst/>
          </a:prstGeom>
          <a:ln>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971800" y="22098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Application</a:t>
            </a:r>
            <a:endParaRPr lang="en-US" sz="1100" b="1" dirty="0"/>
          </a:p>
        </p:txBody>
      </p:sp>
      <p:cxnSp>
        <p:nvCxnSpPr>
          <p:cNvPr id="21" name="Straight Arrow Connector 20"/>
          <p:cNvCxnSpPr>
            <a:stCxn id="38" idx="3"/>
            <a:endCxn id="20" idx="1"/>
          </p:cNvCxnSpPr>
          <p:nvPr/>
        </p:nvCxnSpPr>
        <p:spPr>
          <a:xfrm>
            <a:off x="2438400" y="2019300"/>
            <a:ext cx="533400" cy="304800"/>
          </a:xfrm>
          <a:prstGeom prst="straightConnector1">
            <a:avLst/>
          </a:prstGeom>
          <a:ln>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3"/>
            <a:endCxn id="38" idx="1"/>
          </p:cNvCxnSpPr>
          <p:nvPr/>
        </p:nvCxnSpPr>
        <p:spPr>
          <a:xfrm>
            <a:off x="1066571" y="2019300"/>
            <a:ext cx="457429" cy="1588"/>
          </a:xfrm>
          <a:prstGeom prst="straightConnector1">
            <a:avLst/>
          </a:prstGeom>
          <a:ln w="28575">
            <a:solidFill>
              <a:srgbClr val="C0000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524000" y="1600200"/>
            <a:ext cx="914400" cy="838200"/>
          </a:xfrm>
          <a:prstGeom prst="rect">
            <a:avLst/>
          </a:prstGeom>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Business Semantics  Conceptual Models</a:t>
            </a:r>
            <a:endParaRPr lang="en-US" sz="1100" b="1" dirty="0"/>
          </a:p>
        </p:txBody>
      </p:sp>
      <p:sp>
        <p:nvSpPr>
          <p:cNvPr id="44" name="TextBox 43"/>
          <p:cNvSpPr txBox="1"/>
          <p:nvPr/>
        </p:nvSpPr>
        <p:spPr>
          <a:xfrm>
            <a:off x="228600" y="2438400"/>
            <a:ext cx="4114800" cy="1323439"/>
          </a:xfrm>
          <a:prstGeom prst="rect">
            <a:avLst/>
          </a:prstGeom>
          <a:noFill/>
          <a:scene3d>
            <a:camera prst="orthographicFront"/>
            <a:lightRig rig="threePt" dir="t"/>
          </a:scene3d>
          <a:sp3d>
            <a:bevelT/>
          </a:sp3d>
        </p:spPr>
        <p:txBody>
          <a:bodyPr wrap="square" rtlCol="0">
            <a:spAutoFit/>
          </a:bodyPr>
          <a:lstStyle/>
          <a:p>
            <a:r>
              <a:rPr lang="en-US" sz="1400" b="1" u="sng" dirty="0" smtClean="0">
                <a:solidFill>
                  <a:srgbClr val="C00000"/>
                </a:solidFill>
              </a:rPr>
              <a:t>Business Semantics Conceptual Models</a:t>
            </a:r>
          </a:p>
          <a:p>
            <a:pPr>
              <a:buSzPct val="100000"/>
              <a:buFont typeface="Arial" pitchFamily="34" charset="0"/>
              <a:buChar char="•"/>
            </a:pPr>
            <a:r>
              <a:rPr lang="en-US" sz="1100" b="1" dirty="0" smtClean="0"/>
              <a:t> </a:t>
            </a:r>
            <a:r>
              <a:rPr lang="en-US" sz="1100" b="1" i="1" dirty="0" smtClean="0">
                <a:solidFill>
                  <a:srgbClr val="7030A0"/>
                </a:solidFill>
              </a:rPr>
              <a:t>Primarily for Human consumption</a:t>
            </a:r>
          </a:p>
          <a:p>
            <a:pPr>
              <a:buFont typeface="Arial" pitchFamily="34" charset="0"/>
              <a:buChar char="•"/>
            </a:pPr>
            <a:r>
              <a:rPr lang="en-US" sz="1100" b="1" dirty="0" smtClean="0"/>
              <a:t> Conceptual, design-time, and non-operational</a:t>
            </a:r>
            <a:endParaRPr lang="en-US" sz="1400" b="1" dirty="0" smtClean="0"/>
          </a:p>
          <a:p>
            <a:pPr>
              <a:buFont typeface="Arial" pitchFamily="34" charset="0"/>
              <a:buChar char="•"/>
            </a:pPr>
            <a:r>
              <a:rPr lang="en-US" sz="1100" b="1" dirty="0" smtClean="0"/>
              <a:t> Community engagement and update process when warranted</a:t>
            </a:r>
          </a:p>
          <a:p>
            <a:pPr>
              <a:buFont typeface="Arial" pitchFamily="34" charset="0"/>
              <a:buChar char="•"/>
            </a:pPr>
            <a:r>
              <a:rPr lang="en-US" sz="1100" b="1" dirty="0" smtClean="0"/>
              <a:t> Standard terminology, concepts and descriptions for reference, knowledge, data reconciliation, rationalization and governance</a:t>
            </a:r>
          </a:p>
          <a:p>
            <a:pPr>
              <a:buFont typeface="Arial" pitchFamily="34" charset="0"/>
              <a:buChar char="•"/>
            </a:pPr>
            <a:r>
              <a:rPr lang="en-US" sz="1100" b="1" dirty="0" smtClean="0"/>
              <a:t> Integrated ontologies, Upper ontologies for broader meaning</a:t>
            </a:r>
          </a:p>
        </p:txBody>
      </p:sp>
      <p:sp>
        <p:nvSpPr>
          <p:cNvPr id="2" name="Title 1"/>
          <p:cNvSpPr>
            <a:spLocks noGrp="1"/>
          </p:cNvSpPr>
          <p:nvPr>
            <p:ph type="title"/>
          </p:nvPr>
        </p:nvSpPr>
        <p:spPr>
          <a:xfrm>
            <a:off x="0" y="0"/>
            <a:ext cx="9144000" cy="1143000"/>
          </a:xfrm>
        </p:spPr>
        <p:txBody>
          <a:bodyPr>
            <a:noAutofit/>
          </a:bodyPr>
          <a:lstStyle/>
          <a:p>
            <a:r>
              <a:rPr lang="en-US" sz="3200" dirty="0" smtClean="0"/>
              <a:t>Semantic Usage Patterns can be Deployed Incrementally and in Tandem with Existing Technology</a:t>
            </a:r>
            <a:endParaRPr lang="en-US" sz="3200" dirty="0"/>
          </a:p>
        </p:txBody>
      </p:sp>
      <p:sp>
        <p:nvSpPr>
          <p:cNvPr id="5" name="Slide Number Placeholder 4"/>
          <p:cNvSpPr>
            <a:spLocks noGrp="1"/>
          </p:cNvSpPr>
          <p:nvPr>
            <p:ph type="sldNum" sz="quarter" idx="11"/>
          </p:nvPr>
        </p:nvSpPr>
        <p:spPr>
          <a:xfrm>
            <a:off x="8534400" y="6492875"/>
            <a:ext cx="457200" cy="365125"/>
          </a:xfrm>
        </p:spPr>
        <p:txBody>
          <a:bodyPr/>
          <a:lstStyle/>
          <a:p>
            <a:fld id="{B6F15528-21DE-4FAA-801E-634DDDAF4B2B}" type="slidenum">
              <a:rPr lang="en-US" smtClean="0"/>
              <a:pPr/>
              <a:t>27</a:t>
            </a:fld>
            <a:endParaRPr lang="en-US" dirty="0"/>
          </a:p>
        </p:txBody>
      </p:sp>
      <p:sp>
        <p:nvSpPr>
          <p:cNvPr id="8" name="Rectangle 7"/>
          <p:cNvSpPr/>
          <p:nvPr/>
        </p:nvSpPr>
        <p:spPr>
          <a:xfrm>
            <a:off x="4648200" y="1371600"/>
            <a:ext cx="4267200" cy="2362200"/>
          </a:xfrm>
          <a:prstGeom prst="rect">
            <a:avLst/>
          </a:prstGeom>
          <a:noFill/>
          <a:ln>
            <a:solidFill>
              <a:schemeClr val="bg1">
                <a:lumMod val="8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3886200"/>
            <a:ext cx="4038600" cy="2590800"/>
          </a:xfrm>
          <a:prstGeom prst="rect">
            <a:avLst/>
          </a:prstGeom>
          <a:noFill/>
          <a:ln w="28575">
            <a:solidFill>
              <a:schemeClr val="bg1">
                <a:lumMod val="8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648200" y="3886200"/>
            <a:ext cx="4267200" cy="2590800"/>
          </a:xfrm>
          <a:prstGeom prst="rect">
            <a:avLst/>
          </a:prstGeom>
          <a:noFill/>
          <a:ln w="28575">
            <a:solidFill>
              <a:schemeClr val="bg1">
                <a:lumMod val="8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4648200" y="2362200"/>
            <a:ext cx="4267200" cy="1323439"/>
          </a:xfrm>
          <a:prstGeom prst="rect">
            <a:avLst/>
          </a:prstGeom>
          <a:noFill/>
        </p:spPr>
        <p:txBody>
          <a:bodyPr wrap="square" rtlCol="0">
            <a:spAutoFit/>
          </a:bodyPr>
          <a:lstStyle/>
          <a:p>
            <a:r>
              <a:rPr lang="en-US" sz="1400" b="1" u="sng" dirty="0" smtClean="0">
                <a:solidFill>
                  <a:srgbClr val="C00000"/>
                </a:solidFill>
              </a:rPr>
              <a:t>Reference Ontologies</a:t>
            </a:r>
          </a:p>
          <a:p>
            <a:pPr>
              <a:buFont typeface="Arial" pitchFamily="34" charset="0"/>
              <a:buChar char="•"/>
            </a:pPr>
            <a:r>
              <a:rPr lang="en-US" sz="1100" b="1" dirty="0" smtClean="0"/>
              <a:t> </a:t>
            </a:r>
            <a:r>
              <a:rPr lang="en-US" sz="1100" b="1" i="1" dirty="0" smtClean="0">
                <a:solidFill>
                  <a:srgbClr val="7030A0"/>
                </a:solidFill>
              </a:rPr>
              <a:t>Primarily for Machine consumption</a:t>
            </a:r>
          </a:p>
          <a:p>
            <a:pPr>
              <a:buFont typeface="Arial" pitchFamily="34" charset="0"/>
              <a:buChar char="•"/>
            </a:pPr>
            <a:r>
              <a:rPr lang="en-US" sz="1100" b="1" dirty="0" smtClean="0"/>
              <a:t> Ontologies narrowed for operational usage</a:t>
            </a:r>
          </a:p>
          <a:p>
            <a:pPr>
              <a:buFont typeface="Arial" pitchFamily="34" charset="0"/>
              <a:buChar char="•"/>
            </a:pPr>
            <a:r>
              <a:rPr lang="en-US" sz="1100" b="1" dirty="0" smtClean="0"/>
              <a:t> Supplements and operates in tandem with conventional technology</a:t>
            </a:r>
          </a:p>
          <a:p>
            <a:pPr>
              <a:buFont typeface="Arial" pitchFamily="34" charset="0"/>
              <a:buChar char="•"/>
            </a:pPr>
            <a:r>
              <a:rPr lang="en-US" sz="1100" b="1" dirty="0" smtClean="0"/>
              <a:t> Runtime access to knowledge, reference data, metadata</a:t>
            </a:r>
          </a:p>
          <a:p>
            <a:pPr>
              <a:buFont typeface="Arial" pitchFamily="34" charset="0"/>
              <a:buChar char="•"/>
            </a:pPr>
            <a:r>
              <a:rPr lang="en-US" sz="1100" b="1" dirty="0" smtClean="0"/>
              <a:t> Canonical domain models for mappings and interoperability</a:t>
            </a:r>
          </a:p>
          <a:p>
            <a:pPr>
              <a:buFont typeface="Arial" pitchFamily="34" charset="0"/>
              <a:buChar char="•"/>
            </a:pPr>
            <a:r>
              <a:rPr lang="en-US" sz="1100" b="1" dirty="0" smtClean="0"/>
              <a:t> </a:t>
            </a:r>
            <a:r>
              <a:rPr lang="en-US" sz="1100" b="1" dirty="0" smtClean="0">
                <a:solidFill>
                  <a:prstClr val="black"/>
                </a:solidFill>
              </a:rPr>
              <a:t>Semantic graph pattern matching queries and automated reasoning</a:t>
            </a:r>
            <a:endParaRPr lang="en-US" sz="1200" b="1" dirty="0"/>
          </a:p>
        </p:txBody>
      </p:sp>
      <p:grpSp>
        <p:nvGrpSpPr>
          <p:cNvPr id="7" name="Group 100"/>
          <p:cNvGrpSpPr/>
          <p:nvPr/>
        </p:nvGrpSpPr>
        <p:grpSpPr>
          <a:xfrm>
            <a:off x="381000" y="3886200"/>
            <a:ext cx="685800" cy="1219201"/>
            <a:chOff x="914400" y="3810000"/>
            <a:chExt cx="685800" cy="1219201"/>
          </a:xfrm>
        </p:grpSpPr>
        <p:grpSp>
          <p:nvGrpSpPr>
            <p:cNvPr id="12" name="Group 99"/>
            <p:cNvGrpSpPr/>
            <p:nvPr/>
          </p:nvGrpSpPr>
          <p:grpSpPr>
            <a:xfrm>
              <a:off x="914400" y="4038600"/>
              <a:ext cx="685800" cy="990601"/>
              <a:chOff x="762000" y="4191003"/>
              <a:chExt cx="685800" cy="990601"/>
            </a:xfrm>
          </p:grpSpPr>
          <p:sp>
            <p:nvSpPr>
              <p:cNvPr id="99" name="Can 98"/>
              <p:cNvSpPr/>
              <p:nvPr/>
            </p:nvSpPr>
            <p:spPr>
              <a:xfrm>
                <a:off x="762000" y="4724404"/>
                <a:ext cx="685800" cy="457200"/>
              </a:xfrm>
              <a:prstGeom prst="can">
                <a:avLst/>
              </a:prstGeom>
              <a:solidFill>
                <a:schemeClr val="accent3">
                  <a:lumMod val="7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a:p>
                <a:pPr algn="ctr"/>
                <a:endParaRPr lang="en-US" sz="1000" b="1" dirty="0" smtClean="0"/>
              </a:p>
              <a:p>
                <a:pPr algn="ctr"/>
                <a:r>
                  <a:rPr lang="en-US" sz="1000" b="1" dirty="0" smtClean="0"/>
                  <a:t>Data</a:t>
                </a:r>
              </a:p>
              <a:p>
                <a:pPr algn="ctr"/>
                <a:endParaRPr lang="en-US" sz="1050" b="1" dirty="0"/>
              </a:p>
            </p:txBody>
          </p:sp>
          <p:grpSp>
            <p:nvGrpSpPr>
              <p:cNvPr id="13" name="Group 95"/>
              <p:cNvGrpSpPr/>
              <p:nvPr/>
            </p:nvGrpSpPr>
            <p:grpSpPr>
              <a:xfrm>
                <a:off x="762000" y="4191003"/>
                <a:ext cx="685800" cy="685800"/>
                <a:chOff x="457200" y="4284789"/>
                <a:chExt cx="685800" cy="738554"/>
              </a:xfrm>
            </p:grpSpPr>
            <p:sp>
              <p:nvSpPr>
                <p:cNvPr id="95" name="Can 94"/>
                <p:cNvSpPr/>
                <p:nvPr/>
              </p:nvSpPr>
              <p:spPr>
                <a:xfrm>
                  <a:off x="457200" y="4530974"/>
                  <a:ext cx="685800" cy="492369"/>
                </a:xfrm>
                <a:prstGeom prst="can">
                  <a:avLst/>
                </a:prstGeom>
                <a:solidFill>
                  <a:schemeClr val="accent2">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smtClean="0"/>
                </a:p>
                <a:p>
                  <a:pPr algn="ctr"/>
                  <a:r>
                    <a:rPr lang="en-US" sz="1000" b="1" dirty="0" smtClean="0"/>
                    <a:t>Inferred</a:t>
                  </a:r>
                  <a:endParaRPr lang="en-US" sz="1050" b="1" dirty="0"/>
                </a:p>
              </p:txBody>
            </p:sp>
            <p:sp>
              <p:nvSpPr>
                <p:cNvPr id="94" name="Can 93"/>
                <p:cNvSpPr/>
                <p:nvPr/>
              </p:nvSpPr>
              <p:spPr>
                <a:xfrm>
                  <a:off x="457200" y="4284789"/>
                  <a:ext cx="685800" cy="410308"/>
                </a:xfrm>
                <a:prstGeom prst="can">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Schema  </a:t>
                  </a:r>
                  <a:endParaRPr lang="en-US" sz="1050" b="1" dirty="0"/>
                </a:p>
              </p:txBody>
            </p:sp>
          </p:grpSp>
        </p:grpSp>
        <p:sp>
          <p:nvSpPr>
            <p:cNvPr id="97" name="TextBox 96"/>
            <p:cNvSpPr txBox="1"/>
            <p:nvPr/>
          </p:nvSpPr>
          <p:spPr>
            <a:xfrm>
              <a:off x="990600" y="3810000"/>
              <a:ext cx="533400" cy="246221"/>
            </a:xfrm>
            <a:prstGeom prst="rect">
              <a:avLst/>
            </a:prstGeom>
            <a:noFill/>
            <a:ln>
              <a:noFill/>
            </a:ln>
            <a:scene3d>
              <a:camera prst="orthographicFront"/>
              <a:lightRig rig="threePt" dir="t"/>
            </a:scene3d>
            <a:sp3d>
              <a:bevelT/>
            </a:sp3d>
          </p:spPr>
          <p:txBody>
            <a:bodyPr wrap="square" rtlCol="0">
              <a:spAutoFit/>
            </a:bodyPr>
            <a:lstStyle/>
            <a:p>
              <a:endParaRPr lang="en-US" sz="1000" b="1" dirty="0"/>
            </a:p>
          </p:txBody>
        </p:sp>
      </p:grpSp>
      <p:cxnSp>
        <p:nvCxnSpPr>
          <p:cNvPr id="124" name="Straight Arrow Connector 123"/>
          <p:cNvCxnSpPr>
            <a:endCxn id="102" idx="1"/>
          </p:cNvCxnSpPr>
          <p:nvPr/>
        </p:nvCxnSpPr>
        <p:spPr>
          <a:xfrm flipV="1">
            <a:off x="1066800" y="4229100"/>
            <a:ext cx="457200" cy="342900"/>
          </a:xfrm>
          <a:prstGeom prst="straightConnector1">
            <a:avLst/>
          </a:prstGeom>
          <a:ln>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228600" y="5029200"/>
            <a:ext cx="4114800" cy="1492716"/>
          </a:xfrm>
          <a:prstGeom prst="rect">
            <a:avLst/>
          </a:prstGeom>
          <a:noFill/>
        </p:spPr>
        <p:txBody>
          <a:bodyPr wrap="square" rtlCol="0">
            <a:spAutoFit/>
          </a:bodyPr>
          <a:lstStyle/>
          <a:p>
            <a:r>
              <a:rPr lang="en-US" sz="1400" b="1" u="sng" dirty="0" smtClean="0"/>
              <a:t> </a:t>
            </a:r>
            <a:r>
              <a:rPr lang="en-US" sz="1400" b="1" u="sng" dirty="0" smtClean="0">
                <a:solidFill>
                  <a:srgbClr val="C00000"/>
                </a:solidFill>
              </a:rPr>
              <a:t>Inferencing and Classification of Source Data</a:t>
            </a:r>
          </a:p>
          <a:p>
            <a:pPr>
              <a:buFont typeface="Arial" pitchFamily="34" charset="0"/>
              <a:buChar char="•"/>
            </a:pPr>
            <a:r>
              <a:rPr lang="en-US" sz="1100" b="1" dirty="0" smtClean="0"/>
              <a:t> Heterogeneous source data ingested, validated for inconsistencies, and transformed by </a:t>
            </a:r>
            <a:r>
              <a:rPr lang="en-US" sz="1100" b="1" i="1" dirty="0" smtClean="0"/>
              <a:t>Semantic Reasoner </a:t>
            </a:r>
            <a:r>
              <a:rPr lang="en-US" sz="1100" b="1" dirty="0" smtClean="0"/>
              <a:t>into domain ontology to fulfill mapping rules</a:t>
            </a:r>
          </a:p>
          <a:p>
            <a:pPr>
              <a:buFont typeface="Arial" pitchFamily="34" charset="0"/>
              <a:buChar char="•"/>
            </a:pPr>
            <a:r>
              <a:rPr lang="en-US" sz="1100" b="1" dirty="0" smtClean="0"/>
              <a:t> Source data inferred by </a:t>
            </a:r>
            <a:r>
              <a:rPr lang="en-US" sz="1100" b="1" i="1" dirty="0" smtClean="0"/>
              <a:t>Reasoner, </a:t>
            </a:r>
            <a:r>
              <a:rPr lang="en-US" sz="1100" b="1" dirty="0" smtClean="0"/>
              <a:t>using formal axioms or rules</a:t>
            </a:r>
            <a:r>
              <a:rPr lang="en-US" sz="1100" b="1" i="1" dirty="0" smtClean="0"/>
              <a:t>,  </a:t>
            </a:r>
            <a:r>
              <a:rPr lang="en-US" sz="1100" b="1" dirty="0" smtClean="0"/>
              <a:t>into abstract classifications, new data relationships/linkages</a:t>
            </a:r>
          </a:p>
          <a:p>
            <a:pPr>
              <a:buFont typeface="Arial" pitchFamily="34" charset="0"/>
              <a:buChar char="•"/>
            </a:pPr>
            <a:r>
              <a:rPr lang="en-US" sz="1100" b="1" dirty="0" smtClean="0"/>
              <a:t> Semantic rules engine can be optionally accessed</a:t>
            </a:r>
          </a:p>
          <a:p>
            <a:pPr>
              <a:buFont typeface="Arial" pitchFamily="34" charset="0"/>
              <a:buChar char="•"/>
            </a:pPr>
            <a:r>
              <a:rPr lang="en-US" sz="1100" b="1" dirty="0" smtClean="0"/>
              <a:t> Query time reasoning can be optionally utilized</a:t>
            </a:r>
          </a:p>
        </p:txBody>
      </p:sp>
      <p:cxnSp>
        <p:nvCxnSpPr>
          <p:cNvPr id="146" name="Straight Arrow Connector 145"/>
          <p:cNvCxnSpPr/>
          <p:nvPr/>
        </p:nvCxnSpPr>
        <p:spPr>
          <a:xfrm flipV="1">
            <a:off x="5943600" y="4267200"/>
            <a:ext cx="304800" cy="304800"/>
          </a:xfrm>
          <a:prstGeom prst="straightConnector1">
            <a:avLst/>
          </a:prstGeom>
          <a:ln>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 name="Group 224"/>
          <p:cNvGrpSpPr/>
          <p:nvPr/>
        </p:nvGrpSpPr>
        <p:grpSpPr>
          <a:xfrm>
            <a:off x="4953000" y="3886200"/>
            <a:ext cx="990600" cy="1371600"/>
            <a:chOff x="4876800" y="3657600"/>
            <a:chExt cx="990600" cy="1371600"/>
          </a:xfrm>
        </p:grpSpPr>
        <p:grpSp>
          <p:nvGrpSpPr>
            <p:cNvPr id="22" name="Group 131"/>
            <p:cNvGrpSpPr/>
            <p:nvPr/>
          </p:nvGrpSpPr>
          <p:grpSpPr>
            <a:xfrm>
              <a:off x="5181600" y="3657600"/>
              <a:ext cx="685800" cy="1219201"/>
              <a:chOff x="914400" y="3810000"/>
              <a:chExt cx="685800" cy="1219201"/>
            </a:xfrm>
          </p:grpSpPr>
          <p:grpSp>
            <p:nvGrpSpPr>
              <p:cNvPr id="23" name="Group 99"/>
              <p:cNvGrpSpPr/>
              <p:nvPr/>
            </p:nvGrpSpPr>
            <p:grpSpPr>
              <a:xfrm>
                <a:off x="914400" y="4038600"/>
                <a:ext cx="685800" cy="990601"/>
                <a:chOff x="762000" y="4191003"/>
                <a:chExt cx="685800" cy="990601"/>
              </a:xfrm>
            </p:grpSpPr>
            <p:sp>
              <p:nvSpPr>
                <p:cNvPr id="135" name="Can 134"/>
                <p:cNvSpPr/>
                <p:nvPr/>
              </p:nvSpPr>
              <p:spPr>
                <a:xfrm>
                  <a:off x="762000" y="4724404"/>
                  <a:ext cx="685800" cy="457200"/>
                </a:xfrm>
                <a:prstGeom prst="can">
                  <a:avLst/>
                </a:prstGeom>
                <a:solidFill>
                  <a:schemeClr val="accent3">
                    <a:lumMod val="7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a:p>
                  <a:pPr algn="ctr"/>
                  <a:r>
                    <a:rPr lang="en-US" sz="1100" b="1" dirty="0" smtClean="0"/>
                    <a:t>ABox</a:t>
                  </a:r>
                  <a:endParaRPr lang="en-US" sz="1200" b="1" dirty="0"/>
                </a:p>
              </p:txBody>
            </p:sp>
            <p:grpSp>
              <p:nvGrpSpPr>
                <p:cNvPr id="24" name="Group 95"/>
                <p:cNvGrpSpPr/>
                <p:nvPr/>
              </p:nvGrpSpPr>
              <p:grpSpPr>
                <a:xfrm>
                  <a:off x="762000" y="4191003"/>
                  <a:ext cx="685800" cy="685800"/>
                  <a:chOff x="457200" y="4284789"/>
                  <a:chExt cx="685800" cy="738554"/>
                </a:xfrm>
              </p:grpSpPr>
              <p:sp>
                <p:nvSpPr>
                  <p:cNvPr id="137" name="Can 136"/>
                  <p:cNvSpPr/>
                  <p:nvPr/>
                </p:nvSpPr>
                <p:spPr>
                  <a:xfrm>
                    <a:off x="457200" y="4530974"/>
                    <a:ext cx="685800" cy="492369"/>
                  </a:xfrm>
                  <a:prstGeom prst="can">
                    <a:avLst/>
                  </a:prstGeom>
                  <a:solidFill>
                    <a:schemeClr val="accent2">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smtClean="0"/>
                  </a:p>
                  <a:p>
                    <a:pPr algn="ctr"/>
                    <a:r>
                      <a:rPr lang="en-US" sz="1100" b="1" dirty="0" smtClean="0"/>
                      <a:t>Inferred</a:t>
                    </a:r>
                    <a:endParaRPr lang="en-US" sz="1200" b="1" dirty="0"/>
                  </a:p>
                </p:txBody>
              </p:sp>
              <p:sp>
                <p:nvSpPr>
                  <p:cNvPr id="138" name="Can 137"/>
                  <p:cNvSpPr/>
                  <p:nvPr/>
                </p:nvSpPr>
                <p:spPr>
                  <a:xfrm>
                    <a:off x="457200" y="4284789"/>
                    <a:ext cx="685800" cy="410308"/>
                  </a:xfrm>
                  <a:prstGeom prst="can">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TBox</a:t>
                    </a:r>
                    <a:endParaRPr lang="en-US" sz="1200" b="1" dirty="0"/>
                  </a:p>
                </p:txBody>
              </p:sp>
            </p:grpSp>
          </p:grpSp>
          <p:sp>
            <p:nvSpPr>
              <p:cNvPr id="134" name="TextBox 133"/>
              <p:cNvSpPr txBox="1"/>
              <p:nvPr/>
            </p:nvSpPr>
            <p:spPr>
              <a:xfrm>
                <a:off x="1066800" y="3810000"/>
                <a:ext cx="533400" cy="246221"/>
              </a:xfrm>
              <a:prstGeom prst="rect">
                <a:avLst/>
              </a:prstGeom>
              <a:noFill/>
              <a:ln>
                <a:noFill/>
              </a:ln>
              <a:scene3d>
                <a:camera prst="orthographicFront"/>
                <a:lightRig rig="threePt" dir="t"/>
              </a:scene3d>
              <a:sp3d>
                <a:bevelT/>
              </a:sp3d>
            </p:spPr>
            <p:txBody>
              <a:bodyPr wrap="square" rtlCol="0">
                <a:spAutoFit/>
              </a:bodyPr>
              <a:lstStyle/>
              <a:p>
                <a:endParaRPr lang="en-US" sz="1000" b="1" dirty="0"/>
              </a:p>
            </p:txBody>
          </p:sp>
        </p:grpSp>
        <p:grpSp>
          <p:nvGrpSpPr>
            <p:cNvPr id="25" name="Group 99"/>
            <p:cNvGrpSpPr/>
            <p:nvPr/>
          </p:nvGrpSpPr>
          <p:grpSpPr>
            <a:xfrm>
              <a:off x="5029200" y="3962400"/>
              <a:ext cx="685800" cy="990601"/>
              <a:chOff x="762000" y="4191003"/>
              <a:chExt cx="685800" cy="990601"/>
            </a:xfrm>
          </p:grpSpPr>
          <p:sp>
            <p:nvSpPr>
              <p:cNvPr id="150" name="Can 149"/>
              <p:cNvSpPr/>
              <p:nvPr/>
            </p:nvSpPr>
            <p:spPr>
              <a:xfrm>
                <a:off x="762000" y="4724404"/>
                <a:ext cx="685800" cy="457200"/>
              </a:xfrm>
              <a:prstGeom prst="can">
                <a:avLst/>
              </a:prstGeom>
              <a:solidFill>
                <a:schemeClr val="accent3">
                  <a:lumMod val="7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a:p>
                <a:pPr algn="ctr"/>
                <a:r>
                  <a:rPr lang="en-US" sz="1100" b="1" dirty="0" smtClean="0"/>
                  <a:t>ABox</a:t>
                </a:r>
                <a:endParaRPr lang="en-US" sz="1200" b="1" dirty="0"/>
              </a:p>
            </p:txBody>
          </p:sp>
          <p:grpSp>
            <p:nvGrpSpPr>
              <p:cNvPr id="26" name="Group 95"/>
              <p:cNvGrpSpPr/>
              <p:nvPr/>
            </p:nvGrpSpPr>
            <p:grpSpPr>
              <a:xfrm>
                <a:off x="762000" y="4191003"/>
                <a:ext cx="685800" cy="685800"/>
                <a:chOff x="457200" y="4284789"/>
                <a:chExt cx="685800" cy="738554"/>
              </a:xfrm>
            </p:grpSpPr>
            <p:sp>
              <p:nvSpPr>
                <p:cNvPr id="152" name="Can 151"/>
                <p:cNvSpPr/>
                <p:nvPr/>
              </p:nvSpPr>
              <p:spPr>
                <a:xfrm>
                  <a:off x="457200" y="4530974"/>
                  <a:ext cx="685800" cy="492369"/>
                </a:xfrm>
                <a:prstGeom prst="can">
                  <a:avLst/>
                </a:prstGeom>
                <a:solidFill>
                  <a:schemeClr val="accent2">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smtClean="0"/>
                </a:p>
                <a:p>
                  <a:pPr algn="ctr"/>
                  <a:r>
                    <a:rPr lang="en-US" sz="1100" b="1" dirty="0" smtClean="0"/>
                    <a:t>Inferred</a:t>
                  </a:r>
                  <a:endParaRPr lang="en-US" sz="1200" b="1" dirty="0"/>
                </a:p>
              </p:txBody>
            </p:sp>
            <p:sp>
              <p:nvSpPr>
                <p:cNvPr id="153" name="Can 152"/>
                <p:cNvSpPr/>
                <p:nvPr/>
              </p:nvSpPr>
              <p:spPr>
                <a:xfrm>
                  <a:off x="457200" y="4284789"/>
                  <a:ext cx="685800" cy="410308"/>
                </a:xfrm>
                <a:prstGeom prst="can">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TBox</a:t>
                  </a:r>
                  <a:endParaRPr lang="en-US" sz="1200" b="1" dirty="0"/>
                </a:p>
              </p:txBody>
            </p:sp>
          </p:grpSp>
        </p:grpSp>
        <p:grpSp>
          <p:nvGrpSpPr>
            <p:cNvPr id="27" name="Group 99"/>
            <p:cNvGrpSpPr/>
            <p:nvPr/>
          </p:nvGrpSpPr>
          <p:grpSpPr>
            <a:xfrm>
              <a:off x="4876800" y="4038600"/>
              <a:ext cx="685800" cy="990600"/>
              <a:chOff x="762000" y="4191004"/>
              <a:chExt cx="685800" cy="990600"/>
            </a:xfrm>
          </p:grpSpPr>
          <p:sp>
            <p:nvSpPr>
              <p:cNvPr id="157" name="Can 156"/>
              <p:cNvSpPr/>
              <p:nvPr/>
            </p:nvSpPr>
            <p:spPr>
              <a:xfrm>
                <a:off x="762000" y="4724404"/>
                <a:ext cx="685800" cy="457200"/>
              </a:xfrm>
              <a:prstGeom prst="can">
                <a:avLst/>
              </a:prstGeom>
              <a:solidFill>
                <a:schemeClr val="accent3">
                  <a:lumMod val="7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a:p>
                <a:pPr algn="ctr"/>
                <a:r>
                  <a:rPr lang="en-US" sz="1000" b="1" dirty="0" smtClean="0"/>
                  <a:t>Data </a:t>
                </a:r>
                <a:endParaRPr lang="en-US" sz="1050" b="1" dirty="0"/>
              </a:p>
            </p:txBody>
          </p:sp>
          <p:grpSp>
            <p:nvGrpSpPr>
              <p:cNvPr id="28" name="Group 95"/>
              <p:cNvGrpSpPr/>
              <p:nvPr/>
            </p:nvGrpSpPr>
            <p:grpSpPr>
              <a:xfrm>
                <a:off x="762000" y="4191004"/>
                <a:ext cx="685800" cy="685797"/>
                <a:chOff x="457200" y="4284792"/>
                <a:chExt cx="685800" cy="738551"/>
              </a:xfrm>
            </p:grpSpPr>
            <p:sp>
              <p:nvSpPr>
                <p:cNvPr id="159" name="Can 158"/>
                <p:cNvSpPr/>
                <p:nvPr/>
              </p:nvSpPr>
              <p:spPr>
                <a:xfrm>
                  <a:off x="457200" y="4530974"/>
                  <a:ext cx="685800" cy="492369"/>
                </a:xfrm>
                <a:prstGeom prst="can">
                  <a:avLst/>
                </a:prstGeom>
                <a:solidFill>
                  <a:schemeClr val="accent2">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smtClean="0"/>
                </a:p>
                <a:p>
                  <a:pPr algn="ctr"/>
                  <a:r>
                    <a:rPr lang="en-US" sz="1000" b="1" dirty="0" smtClean="0"/>
                    <a:t>Inferred</a:t>
                  </a:r>
                  <a:endParaRPr lang="en-US" sz="1200" b="1" dirty="0"/>
                </a:p>
              </p:txBody>
            </p:sp>
            <p:sp>
              <p:nvSpPr>
                <p:cNvPr id="160" name="Can 159"/>
                <p:cNvSpPr/>
                <p:nvPr/>
              </p:nvSpPr>
              <p:spPr>
                <a:xfrm>
                  <a:off x="457200" y="4284792"/>
                  <a:ext cx="685800" cy="410308"/>
                </a:xfrm>
                <a:prstGeom prst="can">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Schema </a:t>
                  </a:r>
                  <a:endParaRPr lang="en-US" sz="1050" b="1" dirty="0"/>
                </a:p>
              </p:txBody>
            </p:sp>
          </p:grpSp>
        </p:grpSp>
      </p:grpSp>
      <p:sp>
        <p:nvSpPr>
          <p:cNvPr id="161" name="TextBox 160"/>
          <p:cNvSpPr txBox="1"/>
          <p:nvPr/>
        </p:nvSpPr>
        <p:spPr>
          <a:xfrm>
            <a:off x="4648200" y="5257801"/>
            <a:ext cx="4267200" cy="1154162"/>
          </a:xfrm>
          <a:prstGeom prst="rect">
            <a:avLst/>
          </a:prstGeom>
          <a:noFill/>
        </p:spPr>
        <p:txBody>
          <a:bodyPr wrap="square" rtlCol="0">
            <a:spAutoFit/>
          </a:bodyPr>
          <a:lstStyle/>
          <a:p>
            <a:r>
              <a:rPr lang="en-US" sz="1400" b="1" u="sng" dirty="0" smtClean="0">
                <a:solidFill>
                  <a:srgbClr val="C00000"/>
                </a:solidFill>
              </a:rPr>
              <a:t>Data Federation and Linked Open Data</a:t>
            </a:r>
          </a:p>
          <a:p>
            <a:pPr>
              <a:buFont typeface="Arial" pitchFamily="34" charset="0"/>
              <a:buChar char="•"/>
            </a:pPr>
            <a:r>
              <a:rPr lang="en-US" sz="1100" b="1" dirty="0" smtClean="0"/>
              <a:t> Data semantically linked, integrated and accessed both internally and </a:t>
            </a:r>
            <a:r>
              <a:rPr lang="en-US" sz="1100" b="1" i="1" dirty="0" smtClean="0"/>
              <a:t>externally</a:t>
            </a:r>
            <a:r>
              <a:rPr lang="en-US" sz="1100" b="1" dirty="0" smtClean="0"/>
              <a:t> using RDF linked URIs which are </a:t>
            </a:r>
            <a:r>
              <a:rPr lang="en-US" sz="1100" b="1" i="1" dirty="0" smtClean="0"/>
              <a:t>Web</a:t>
            </a:r>
            <a:r>
              <a:rPr lang="en-US" sz="1100" b="1" dirty="0" smtClean="0"/>
              <a:t> addressable</a:t>
            </a:r>
            <a:endParaRPr lang="en-US" sz="1200" b="1" dirty="0" smtClean="0"/>
          </a:p>
          <a:p>
            <a:pPr>
              <a:buFont typeface="Arial" pitchFamily="34" charset="0"/>
              <a:buChar char="•"/>
            </a:pPr>
            <a:r>
              <a:rPr lang="en-US" sz="1100" b="1" dirty="0" smtClean="0"/>
              <a:t> Federated query of semantic and non-semantic data stores using canonical semantic domain model for data interoperability and inferencing</a:t>
            </a:r>
          </a:p>
        </p:txBody>
      </p:sp>
      <p:sp>
        <p:nvSpPr>
          <p:cNvPr id="102" name="Rounded Rectangle 101"/>
          <p:cNvSpPr/>
          <p:nvPr/>
        </p:nvSpPr>
        <p:spPr>
          <a:xfrm>
            <a:off x="1524000" y="4038600"/>
            <a:ext cx="990600" cy="381000"/>
          </a:xfrm>
          <a:prstGeom prst="roundRect">
            <a:avLst/>
          </a:prstGeom>
          <a:solidFill>
            <a:schemeClr val="tx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Semantic Application</a:t>
            </a:r>
            <a:endParaRPr lang="en-US" sz="1100" b="1" dirty="0"/>
          </a:p>
        </p:txBody>
      </p:sp>
      <p:sp>
        <p:nvSpPr>
          <p:cNvPr id="139" name="Rounded Rectangle 138"/>
          <p:cNvSpPr/>
          <p:nvPr/>
        </p:nvSpPr>
        <p:spPr>
          <a:xfrm>
            <a:off x="6248400" y="4038600"/>
            <a:ext cx="990600" cy="381000"/>
          </a:xfrm>
          <a:prstGeom prst="roundRect">
            <a:avLst/>
          </a:prstGeom>
          <a:solidFill>
            <a:schemeClr val="tx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Semantic Application</a:t>
            </a:r>
            <a:endParaRPr lang="en-US" sz="1100" b="1" dirty="0"/>
          </a:p>
        </p:txBody>
      </p:sp>
      <p:grpSp>
        <p:nvGrpSpPr>
          <p:cNvPr id="29" name="Group 210"/>
          <p:cNvGrpSpPr/>
          <p:nvPr/>
        </p:nvGrpSpPr>
        <p:grpSpPr>
          <a:xfrm>
            <a:off x="2514600" y="3962400"/>
            <a:ext cx="1600200" cy="1066800"/>
            <a:chOff x="2590800" y="3886200"/>
            <a:chExt cx="1600200" cy="1066800"/>
          </a:xfrm>
        </p:grpSpPr>
        <p:sp>
          <p:nvSpPr>
            <p:cNvPr id="117" name="Rectangle 116"/>
            <p:cNvSpPr/>
            <p:nvPr/>
          </p:nvSpPr>
          <p:spPr>
            <a:xfrm>
              <a:off x="3124200" y="38862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XML</a:t>
              </a:r>
              <a:endParaRPr lang="en-US" sz="1100" b="1" dirty="0"/>
            </a:p>
          </p:txBody>
        </p:sp>
        <p:cxnSp>
          <p:nvCxnSpPr>
            <p:cNvPr id="119" name="Straight Arrow Connector 118"/>
            <p:cNvCxnSpPr>
              <a:stCxn id="102" idx="3"/>
              <a:endCxn id="204" idx="1"/>
            </p:cNvCxnSpPr>
            <p:nvPr/>
          </p:nvCxnSpPr>
          <p:spPr>
            <a:xfrm flipV="1">
              <a:off x="2590800" y="4076700"/>
              <a:ext cx="457200" cy="76200"/>
            </a:xfrm>
            <a:prstGeom prst="straightConnector1">
              <a:avLst/>
            </a:prstGeom>
            <a:ln>
              <a:solidFill>
                <a:srgbClr val="C0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3048000" y="46482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Unstructured</a:t>
              </a:r>
              <a:endParaRPr lang="en-US" sz="1100" b="1" dirty="0"/>
            </a:p>
          </p:txBody>
        </p:sp>
        <p:cxnSp>
          <p:nvCxnSpPr>
            <p:cNvPr id="122" name="Straight Arrow Connector 121"/>
            <p:cNvCxnSpPr>
              <a:endCxn id="202" idx="1"/>
            </p:cNvCxnSpPr>
            <p:nvPr/>
          </p:nvCxnSpPr>
          <p:spPr>
            <a:xfrm rot="16200000" flipH="1">
              <a:off x="2533650" y="4400550"/>
              <a:ext cx="571500" cy="30480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a:xfrm>
              <a:off x="3048000" y="42672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RDBMS</a:t>
              </a:r>
              <a:endParaRPr lang="en-US" sz="1100" b="1" dirty="0"/>
            </a:p>
          </p:txBody>
        </p:sp>
        <p:sp>
          <p:nvSpPr>
            <p:cNvPr id="118" name="Rectangle 117"/>
            <p:cNvSpPr/>
            <p:nvPr/>
          </p:nvSpPr>
          <p:spPr>
            <a:xfrm>
              <a:off x="2971800" y="43434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Relational</a:t>
              </a:r>
              <a:endParaRPr lang="en-US" sz="1100" b="1" dirty="0"/>
            </a:p>
          </p:txBody>
        </p:sp>
        <p:cxnSp>
          <p:nvCxnSpPr>
            <p:cNvPr id="198" name="Straight Arrow Connector 197"/>
            <p:cNvCxnSpPr>
              <a:endCxn id="118" idx="1"/>
            </p:cNvCxnSpPr>
            <p:nvPr/>
          </p:nvCxnSpPr>
          <p:spPr>
            <a:xfrm>
              <a:off x="2590800" y="4191000"/>
              <a:ext cx="381000" cy="266700"/>
            </a:xfrm>
            <a:prstGeom prst="straightConnector1">
              <a:avLst/>
            </a:prstGeom>
            <a:ln>
              <a:solidFill>
                <a:srgbClr val="C0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2" name="Rectangle 201"/>
            <p:cNvSpPr/>
            <p:nvPr/>
          </p:nvSpPr>
          <p:spPr>
            <a:xfrm>
              <a:off x="2971800" y="47244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Unstructured</a:t>
              </a:r>
              <a:endParaRPr lang="en-US" sz="1100" b="1" dirty="0"/>
            </a:p>
          </p:txBody>
        </p:sp>
        <p:sp>
          <p:nvSpPr>
            <p:cNvPr id="204" name="Rectangle 203"/>
            <p:cNvSpPr/>
            <p:nvPr/>
          </p:nvSpPr>
          <p:spPr>
            <a:xfrm>
              <a:off x="3048000" y="39624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XML</a:t>
              </a:r>
              <a:endParaRPr lang="en-US" sz="1100" b="1" dirty="0"/>
            </a:p>
          </p:txBody>
        </p:sp>
      </p:grpSp>
      <p:grpSp>
        <p:nvGrpSpPr>
          <p:cNvPr id="30" name="Group 211"/>
          <p:cNvGrpSpPr/>
          <p:nvPr/>
        </p:nvGrpSpPr>
        <p:grpSpPr>
          <a:xfrm>
            <a:off x="7239000" y="3962400"/>
            <a:ext cx="1524000" cy="1066800"/>
            <a:chOff x="2667000" y="3886200"/>
            <a:chExt cx="1524000" cy="1066800"/>
          </a:xfrm>
        </p:grpSpPr>
        <p:sp>
          <p:nvSpPr>
            <p:cNvPr id="213" name="Rectangle 212"/>
            <p:cNvSpPr/>
            <p:nvPr/>
          </p:nvSpPr>
          <p:spPr>
            <a:xfrm>
              <a:off x="3124200" y="38862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XML</a:t>
              </a:r>
              <a:endParaRPr lang="en-US" sz="1100" b="1" dirty="0"/>
            </a:p>
          </p:txBody>
        </p:sp>
        <p:cxnSp>
          <p:nvCxnSpPr>
            <p:cNvPr id="214" name="Straight Arrow Connector 213"/>
            <p:cNvCxnSpPr>
              <a:endCxn id="221" idx="1"/>
            </p:cNvCxnSpPr>
            <p:nvPr/>
          </p:nvCxnSpPr>
          <p:spPr>
            <a:xfrm flipV="1">
              <a:off x="2667000" y="4076700"/>
              <a:ext cx="381000" cy="38100"/>
            </a:xfrm>
            <a:prstGeom prst="straightConnector1">
              <a:avLst/>
            </a:prstGeom>
            <a:ln>
              <a:solidFill>
                <a:srgbClr val="C0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3048000" y="46482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Unstructured</a:t>
              </a:r>
              <a:endParaRPr lang="en-US" sz="1100" b="1" dirty="0"/>
            </a:p>
          </p:txBody>
        </p:sp>
        <p:cxnSp>
          <p:nvCxnSpPr>
            <p:cNvPr id="216" name="Straight Arrow Connector 215"/>
            <p:cNvCxnSpPr>
              <a:stCxn id="139" idx="3"/>
              <a:endCxn id="220" idx="1"/>
            </p:cNvCxnSpPr>
            <p:nvPr/>
          </p:nvCxnSpPr>
          <p:spPr>
            <a:xfrm>
              <a:off x="2667000" y="4152900"/>
              <a:ext cx="304800" cy="68580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217" name="Rectangle 216"/>
            <p:cNvSpPr/>
            <p:nvPr/>
          </p:nvSpPr>
          <p:spPr>
            <a:xfrm>
              <a:off x="3048000" y="42672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RDBMS</a:t>
              </a:r>
              <a:endParaRPr lang="en-US" sz="1100" b="1" dirty="0"/>
            </a:p>
          </p:txBody>
        </p:sp>
        <p:sp>
          <p:nvSpPr>
            <p:cNvPr id="218" name="Rectangle 217"/>
            <p:cNvSpPr/>
            <p:nvPr/>
          </p:nvSpPr>
          <p:spPr>
            <a:xfrm>
              <a:off x="2971800" y="43434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Relational</a:t>
              </a:r>
              <a:endParaRPr lang="en-US" sz="1100" b="1" dirty="0"/>
            </a:p>
          </p:txBody>
        </p:sp>
        <p:cxnSp>
          <p:nvCxnSpPr>
            <p:cNvPr id="219" name="Straight Arrow Connector 218"/>
            <p:cNvCxnSpPr>
              <a:endCxn id="218" idx="1"/>
            </p:cNvCxnSpPr>
            <p:nvPr/>
          </p:nvCxnSpPr>
          <p:spPr>
            <a:xfrm rot="16200000" flipH="1">
              <a:off x="2647950" y="4133850"/>
              <a:ext cx="342900" cy="304800"/>
            </a:xfrm>
            <a:prstGeom prst="straightConnector1">
              <a:avLst/>
            </a:prstGeom>
            <a:ln>
              <a:solidFill>
                <a:srgbClr val="C0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2971800" y="47244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Unstructured</a:t>
              </a:r>
              <a:endParaRPr lang="en-US" sz="1100" b="1" dirty="0"/>
            </a:p>
          </p:txBody>
        </p:sp>
        <p:sp>
          <p:nvSpPr>
            <p:cNvPr id="221" name="Rectangle 220"/>
            <p:cNvSpPr/>
            <p:nvPr/>
          </p:nvSpPr>
          <p:spPr>
            <a:xfrm>
              <a:off x="3048000" y="3962400"/>
              <a:ext cx="1066800" cy="2286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XML</a:t>
              </a:r>
              <a:endParaRPr lang="en-US" sz="1100" b="1" dirty="0"/>
            </a:p>
          </p:txBody>
        </p:sp>
      </p:grpSp>
      <p:sp>
        <p:nvSpPr>
          <p:cNvPr id="162" name="Rounded Rectangle 161"/>
          <p:cNvSpPr/>
          <p:nvPr/>
        </p:nvSpPr>
        <p:spPr>
          <a:xfrm>
            <a:off x="6248400" y="4572000"/>
            <a:ext cx="990600" cy="209550"/>
          </a:xfrm>
          <a:prstGeom prst="roundRect">
            <a:avLst/>
          </a:prstGeom>
          <a:solidFill>
            <a:srgbClr val="17375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Rules Engine</a:t>
            </a:r>
            <a:endParaRPr lang="en-US" sz="1100" b="1" dirty="0"/>
          </a:p>
        </p:txBody>
      </p:sp>
      <p:sp>
        <p:nvSpPr>
          <p:cNvPr id="109" name="Rounded Rectangle 108"/>
          <p:cNvSpPr/>
          <p:nvPr/>
        </p:nvSpPr>
        <p:spPr>
          <a:xfrm>
            <a:off x="1524000" y="4572000"/>
            <a:ext cx="990600" cy="209550"/>
          </a:xfrm>
          <a:prstGeom prst="roundRect">
            <a:avLst/>
          </a:prstGeom>
          <a:solidFill>
            <a:srgbClr val="17375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Rules Engine</a:t>
            </a:r>
            <a:endParaRPr lang="en-US" sz="1100" b="1" dirty="0"/>
          </a:p>
        </p:txBody>
      </p:sp>
      <p:cxnSp>
        <p:nvCxnSpPr>
          <p:cNvPr id="110" name="Straight Arrow Connector 109"/>
          <p:cNvCxnSpPr>
            <a:stCxn id="102" idx="2"/>
            <a:endCxn id="109" idx="0"/>
          </p:cNvCxnSpPr>
          <p:nvPr/>
        </p:nvCxnSpPr>
        <p:spPr>
          <a:xfrm rot="5400000">
            <a:off x="1943100" y="4495800"/>
            <a:ext cx="152400" cy="1588"/>
          </a:xfrm>
          <a:prstGeom prst="straightConnector1">
            <a:avLst/>
          </a:prstGeom>
          <a:ln>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4267200" y="2667000"/>
            <a:ext cx="457200" cy="1588"/>
          </a:xfrm>
          <a:prstGeom prst="straightConnector1">
            <a:avLst/>
          </a:prstGeom>
          <a:ln w="57150">
            <a:solidFill>
              <a:srgbClr val="FF0000"/>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rot="10800000" flipV="1">
            <a:off x="4267200" y="3733800"/>
            <a:ext cx="381000" cy="152400"/>
          </a:xfrm>
          <a:prstGeom prst="straightConnector1">
            <a:avLst/>
          </a:prstGeom>
          <a:ln w="57150">
            <a:solidFill>
              <a:srgbClr val="FF0000"/>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9" idx="3"/>
            <a:endCxn id="10" idx="1"/>
          </p:cNvCxnSpPr>
          <p:nvPr/>
        </p:nvCxnSpPr>
        <p:spPr>
          <a:xfrm>
            <a:off x="4267200" y="5181600"/>
            <a:ext cx="381000" cy="1588"/>
          </a:xfrm>
          <a:prstGeom prst="straightConnector1">
            <a:avLst/>
          </a:prstGeom>
          <a:ln w="57150">
            <a:solidFill>
              <a:srgbClr val="FF0000"/>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1295400" y="1371600"/>
            <a:ext cx="1371600" cy="246221"/>
          </a:xfrm>
          <a:prstGeom prst="rect">
            <a:avLst/>
          </a:prstGeom>
          <a:solidFill>
            <a:srgbClr val="FFFFB7"/>
          </a:solidFill>
          <a:ln>
            <a:solidFill>
              <a:schemeClr val="bg2">
                <a:lumMod val="75000"/>
              </a:schemeClr>
            </a:solidFill>
          </a:ln>
          <a:scene3d>
            <a:camera prst="orthographicFront"/>
            <a:lightRig rig="threePt" dir="t"/>
          </a:scene3d>
          <a:sp3d>
            <a:bevelT/>
          </a:sp3d>
        </p:spPr>
        <p:txBody>
          <a:bodyPr wrap="square" rtlCol="0">
            <a:spAutoFit/>
          </a:bodyPr>
          <a:lstStyle/>
          <a:p>
            <a:r>
              <a:rPr lang="en-US" sz="1000" b="1" dirty="0" smtClean="0"/>
              <a:t>Conceptual Ontology</a:t>
            </a:r>
            <a:endParaRPr lang="en-US" sz="1000" b="1" dirty="0"/>
          </a:p>
        </p:txBody>
      </p:sp>
      <p:cxnSp>
        <p:nvCxnSpPr>
          <p:cNvPr id="114" name="Straight Arrow Connector 113"/>
          <p:cNvCxnSpPr/>
          <p:nvPr/>
        </p:nvCxnSpPr>
        <p:spPr>
          <a:xfrm rot="5400000">
            <a:off x="6630194" y="4495006"/>
            <a:ext cx="152400" cy="1588"/>
          </a:xfrm>
          <a:prstGeom prst="straightConnector1">
            <a:avLst/>
          </a:prstGeom>
          <a:ln>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53" idx="2"/>
          </p:cNvCxnSpPr>
          <p:nvPr/>
        </p:nvCxnSpPr>
        <p:spPr>
          <a:xfrm rot="5400000">
            <a:off x="6643419" y="3824020"/>
            <a:ext cx="276763" cy="1588"/>
          </a:xfrm>
          <a:prstGeom prst="straightConnector1">
            <a:avLst/>
          </a:prstGeom>
          <a:ln w="57150">
            <a:solidFill>
              <a:srgbClr val="FF0000"/>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4800600" y="1371601"/>
            <a:ext cx="1371600" cy="246221"/>
          </a:xfrm>
          <a:prstGeom prst="rect">
            <a:avLst/>
          </a:prstGeom>
          <a:solidFill>
            <a:srgbClr val="FFFFB7"/>
          </a:solidFill>
          <a:ln>
            <a:solidFill>
              <a:schemeClr val="bg2">
                <a:lumMod val="75000"/>
              </a:schemeClr>
            </a:solidFill>
          </a:ln>
          <a:scene3d>
            <a:camera prst="orthographicFront"/>
            <a:lightRig rig="threePt" dir="t"/>
          </a:scene3d>
          <a:sp3d>
            <a:bevelT/>
          </a:sp3d>
        </p:spPr>
        <p:txBody>
          <a:bodyPr wrap="square" rtlCol="0">
            <a:spAutoFit/>
          </a:bodyPr>
          <a:lstStyle/>
          <a:p>
            <a:pPr algn="ctr"/>
            <a:r>
              <a:rPr lang="en-US" sz="1000" b="1" dirty="0" smtClean="0"/>
              <a:t>Operational Ontology</a:t>
            </a:r>
            <a:endParaRPr lang="en-US" sz="1000" b="1" dirty="0"/>
          </a:p>
        </p:txBody>
      </p:sp>
      <p:sp>
        <p:nvSpPr>
          <p:cNvPr id="98" name="TextBox 97"/>
          <p:cNvSpPr txBox="1"/>
          <p:nvPr/>
        </p:nvSpPr>
        <p:spPr>
          <a:xfrm>
            <a:off x="152400" y="3886200"/>
            <a:ext cx="1371600" cy="246221"/>
          </a:xfrm>
          <a:prstGeom prst="rect">
            <a:avLst/>
          </a:prstGeom>
          <a:solidFill>
            <a:srgbClr val="FFFFB7"/>
          </a:solidFill>
          <a:ln>
            <a:solidFill>
              <a:schemeClr val="bg2">
                <a:lumMod val="75000"/>
              </a:schemeClr>
            </a:solidFill>
          </a:ln>
          <a:scene3d>
            <a:camera prst="orthographicFront"/>
            <a:lightRig rig="threePt" dir="t"/>
          </a:scene3d>
          <a:sp3d>
            <a:bevelT/>
          </a:sp3d>
        </p:spPr>
        <p:txBody>
          <a:bodyPr wrap="square" rtlCol="0">
            <a:spAutoFit/>
          </a:bodyPr>
          <a:lstStyle/>
          <a:p>
            <a:pPr algn="ctr"/>
            <a:r>
              <a:rPr lang="en-US" sz="1000" b="1" dirty="0" smtClean="0"/>
              <a:t>Operational Ontology</a:t>
            </a:r>
            <a:endParaRPr lang="en-US" sz="1000" b="1" dirty="0"/>
          </a:p>
        </p:txBody>
      </p:sp>
      <p:sp>
        <p:nvSpPr>
          <p:cNvPr id="100" name="TextBox 99"/>
          <p:cNvSpPr txBox="1"/>
          <p:nvPr/>
        </p:nvSpPr>
        <p:spPr>
          <a:xfrm>
            <a:off x="4724400" y="3886200"/>
            <a:ext cx="1371600" cy="246221"/>
          </a:xfrm>
          <a:prstGeom prst="rect">
            <a:avLst/>
          </a:prstGeom>
          <a:solidFill>
            <a:srgbClr val="FFFFB7"/>
          </a:solidFill>
          <a:ln>
            <a:solidFill>
              <a:schemeClr val="bg2">
                <a:lumMod val="75000"/>
              </a:schemeClr>
            </a:solidFill>
          </a:ln>
          <a:scene3d>
            <a:camera prst="orthographicFront"/>
            <a:lightRig rig="threePt" dir="t"/>
          </a:scene3d>
          <a:sp3d>
            <a:bevelT/>
          </a:sp3d>
        </p:spPr>
        <p:txBody>
          <a:bodyPr wrap="square" rtlCol="0">
            <a:spAutoFit/>
          </a:bodyPr>
          <a:lstStyle/>
          <a:p>
            <a:pPr algn="ctr"/>
            <a:r>
              <a:rPr lang="en-US" sz="1000" b="1" dirty="0" smtClean="0"/>
              <a:t>Operational Ontology</a:t>
            </a:r>
            <a:endParaRPr lang="en-US" sz="1000" b="1" dirty="0"/>
          </a:p>
        </p:txBody>
      </p:sp>
      <p:sp>
        <p:nvSpPr>
          <p:cNvPr id="104" name="Rounded Rectangle 103"/>
          <p:cNvSpPr/>
          <p:nvPr/>
        </p:nvSpPr>
        <p:spPr>
          <a:xfrm>
            <a:off x="685800" y="1066800"/>
            <a:ext cx="7772400" cy="228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sz="1600" b="1" dirty="0" smtClean="0"/>
          </a:p>
          <a:p>
            <a:r>
              <a:rPr lang="it-IT" sz="1600" b="1" dirty="0" smtClean="0"/>
              <a:t>Requirement #5: Meet Regulatory Requirements, Control IT Costs,  Deploy Incrementally</a:t>
            </a:r>
            <a:endParaRPr lang="en-US" sz="1600" b="1" dirty="0" smtClean="0"/>
          </a:p>
          <a:p>
            <a:pPr algn="ctr"/>
            <a:endParaRPr lang="en-US" sz="1600" dirty="0"/>
          </a:p>
        </p:txBody>
      </p:sp>
      <p:sp>
        <p:nvSpPr>
          <p:cNvPr id="96"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be 39"/>
          <p:cNvSpPr/>
          <p:nvPr/>
        </p:nvSpPr>
        <p:spPr>
          <a:xfrm>
            <a:off x="5791200" y="3946524"/>
            <a:ext cx="1066800" cy="2073275"/>
          </a:xfrm>
          <a:prstGeom prst="cub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FpML</a:t>
            </a:r>
          </a:p>
          <a:p>
            <a:pPr algn="ctr"/>
            <a:r>
              <a:rPr lang="en-US" b="1" dirty="0" smtClean="0"/>
              <a:t>Swap</a:t>
            </a:r>
            <a:endParaRPr lang="en-US" b="1" dirty="0"/>
          </a:p>
        </p:txBody>
      </p:sp>
      <p:sp>
        <p:nvSpPr>
          <p:cNvPr id="2" name="Title 1"/>
          <p:cNvSpPr>
            <a:spLocks noGrp="1"/>
          </p:cNvSpPr>
          <p:nvPr>
            <p:ph type="title"/>
          </p:nvPr>
        </p:nvSpPr>
        <p:spPr>
          <a:xfrm>
            <a:off x="685800" y="0"/>
            <a:ext cx="8229600" cy="1371600"/>
          </a:xfrm>
        </p:spPr>
        <p:txBody>
          <a:bodyPr>
            <a:normAutofit fontScale="90000"/>
          </a:bodyPr>
          <a:lstStyle/>
          <a:p>
            <a:r>
              <a:rPr lang="en-US" dirty="0" smtClean="0"/>
              <a:t>OTC POC Semantic Building Blocks and Methodology</a:t>
            </a:r>
            <a:endParaRPr lang="en-US" dirty="0"/>
          </a:p>
        </p:txBody>
      </p:sp>
      <p:sp>
        <p:nvSpPr>
          <p:cNvPr id="5" name="Slide Number Placeholder 4"/>
          <p:cNvSpPr>
            <a:spLocks noGrp="1"/>
          </p:cNvSpPr>
          <p:nvPr>
            <p:ph type="sldNum" sz="quarter" idx="11"/>
          </p:nvPr>
        </p:nvSpPr>
        <p:spPr>
          <a:xfrm>
            <a:off x="8153400" y="6400800"/>
            <a:ext cx="990600" cy="365125"/>
          </a:xfrm>
        </p:spPr>
        <p:txBody>
          <a:bodyPr/>
          <a:lstStyle/>
          <a:p>
            <a:fld id="{B6F15528-21DE-4FAA-801E-634DDDAF4B2B}" type="slidenum">
              <a:rPr lang="en-US" smtClean="0"/>
              <a:pPr/>
              <a:t>28</a:t>
            </a:fld>
            <a:endParaRPr lang="en-US" dirty="0"/>
          </a:p>
        </p:txBody>
      </p:sp>
      <p:sp>
        <p:nvSpPr>
          <p:cNvPr id="6" name="Cube 5"/>
          <p:cNvSpPr/>
          <p:nvPr/>
        </p:nvSpPr>
        <p:spPr>
          <a:xfrm>
            <a:off x="2667000" y="3946524"/>
            <a:ext cx="1066800" cy="2073275"/>
          </a:xfrm>
          <a:prstGeom prst="cub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FIBO</a:t>
            </a:r>
          </a:p>
          <a:p>
            <a:pPr algn="ctr"/>
            <a:r>
              <a:rPr lang="en-US" b="1" dirty="0" smtClean="0"/>
              <a:t>Swap</a:t>
            </a:r>
            <a:endParaRPr lang="en-US" b="1" dirty="0"/>
          </a:p>
        </p:txBody>
      </p:sp>
      <p:sp>
        <p:nvSpPr>
          <p:cNvPr id="8" name="Cube 7"/>
          <p:cNvSpPr/>
          <p:nvPr/>
        </p:nvSpPr>
        <p:spPr>
          <a:xfrm>
            <a:off x="2667000" y="3657600"/>
            <a:ext cx="4191000" cy="625475"/>
          </a:xfrm>
          <a:prstGeom prst="cub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FIBO-FpML</a:t>
            </a:r>
          </a:p>
          <a:p>
            <a:pPr algn="ctr"/>
            <a:r>
              <a:rPr lang="en-US" b="1" dirty="0" smtClean="0"/>
              <a:t>Swap Bridge</a:t>
            </a:r>
            <a:endParaRPr lang="en-US" b="1" dirty="0"/>
          </a:p>
        </p:txBody>
      </p:sp>
      <p:sp>
        <p:nvSpPr>
          <p:cNvPr id="10" name="Cube 9"/>
          <p:cNvSpPr/>
          <p:nvPr/>
        </p:nvSpPr>
        <p:spPr>
          <a:xfrm>
            <a:off x="2667000" y="2133600"/>
            <a:ext cx="1066800" cy="1752600"/>
          </a:xfrm>
          <a:prstGeom prst="cube">
            <a:avLst/>
          </a:prstGeom>
          <a:solidFill>
            <a:schemeClr val="accent4">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Legal Entity FIBO</a:t>
            </a:r>
          </a:p>
          <a:p>
            <a:pPr algn="ctr"/>
            <a:r>
              <a:rPr lang="en-US" b="1" dirty="0" smtClean="0"/>
              <a:t>Swap Bridge</a:t>
            </a:r>
            <a:endParaRPr lang="en-US" b="1" dirty="0"/>
          </a:p>
        </p:txBody>
      </p:sp>
      <p:sp>
        <p:nvSpPr>
          <p:cNvPr id="15" name="Left Arrow 14"/>
          <p:cNvSpPr/>
          <p:nvPr/>
        </p:nvSpPr>
        <p:spPr>
          <a:xfrm>
            <a:off x="6858000" y="5638800"/>
            <a:ext cx="2057400" cy="381000"/>
          </a:xfrm>
          <a:prstGeom prst="leftArrow">
            <a:avLst>
              <a:gd name="adj1" fmla="val 57862"/>
              <a:gd name="adj2" fmla="val 50000"/>
            </a:avLst>
          </a:prstGeom>
          <a:solidFill>
            <a:schemeClr val="accent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FpML Instances</a:t>
            </a:r>
            <a:endParaRPr lang="en-US" dirty="0"/>
          </a:p>
        </p:txBody>
      </p:sp>
      <p:sp>
        <p:nvSpPr>
          <p:cNvPr id="16" name="Right Arrow 15"/>
          <p:cNvSpPr/>
          <p:nvPr/>
        </p:nvSpPr>
        <p:spPr>
          <a:xfrm>
            <a:off x="533400" y="5638800"/>
            <a:ext cx="2133600" cy="457200"/>
          </a:xfrm>
          <a:prstGeom prst="rightArrow">
            <a:avLst/>
          </a:prstGeom>
          <a:solidFill>
            <a:schemeClr val="accent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SPARQL Queries</a:t>
            </a:r>
            <a:endParaRPr lang="en-US" dirty="0"/>
          </a:p>
        </p:txBody>
      </p:sp>
      <p:sp>
        <p:nvSpPr>
          <p:cNvPr id="20" name="TextBox 19"/>
          <p:cNvSpPr txBox="1"/>
          <p:nvPr/>
        </p:nvSpPr>
        <p:spPr>
          <a:xfrm>
            <a:off x="1295400" y="4419600"/>
            <a:ext cx="1524000" cy="600164"/>
          </a:xfrm>
          <a:prstGeom prst="rect">
            <a:avLst/>
          </a:prstGeom>
          <a:noFill/>
        </p:spPr>
        <p:txBody>
          <a:bodyPr wrap="square" rtlCol="0">
            <a:spAutoFit/>
          </a:bodyPr>
          <a:lstStyle/>
          <a:p>
            <a:r>
              <a:rPr lang="en-US" sz="1100" b="1" dirty="0" smtClean="0"/>
              <a:t>2)  Build operational ontology for Swaps from FIBO</a:t>
            </a:r>
          </a:p>
        </p:txBody>
      </p:sp>
      <p:sp>
        <p:nvSpPr>
          <p:cNvPr id="24" name="TextBox 23"/>
          <p:cNvSpPr txBox="1"/>
          <p:nvPr/>
        </p:nvSpPr>
        <p:spPr>
          <a:xfrm>
            <a:off x="152400" y="1828800"/>
            <a:ext cx="1378274" cy="600164"/>
          </a:xfrm>
          <a:prstGeom prst="rect">
            <a:avLst/>
          </a:prstGeom>
          <a:noFill/>
        </p:spPr>
        <p:txBody>
          <a:bodyPr wrap="square" rtlCol="0">
            <a:spAutoFit/>
          </a:bodyPr>
          <a:lstStyle/>
          <a:p>
            <a:r>
              <a:rPr lang="en-US" sz="1100" b="1" dirty="0" smtClean="0"/>
              <a:t>1)  Build conceptual ontology for  Swaps in FIBO</a:t>
            </a:r>
          </a:p>
        </p:txBody>
      </p:sp>
      <p:sp>
        <p:nvSpPr>
          <p:cNvPr id="25" name="TextBox 24"/>
          <p:cNvSpPr txBox="1"/>
          <p:nvPr/>
        </p:nvSpPr>
        <p:spPr>
          <a:xfrm>
            <a:off x="6858000" y="4419600"/>
            <a:ext cx="1447800" cy="600164"/>
          </a:xfrm>
          <a:prstGeom prst="rect">
            <a:avLst/>
          </a:prstGeom>
          <a:noFill/>
        </p:spPr>
        <p:txBody>
          <a:bodyPr wrap="square" rtlCol="0">
            <a:spAutoFit/>
          </a:bodyPr>
          <a:lstStyle/>
          <a:p>
            <a:r>
              <a:rPr lang="en-US" sz="1100" b="1" dirty="0" smtClean="0"/>
              <a:t>3)  Build operational ontology  for Swaps from FpML</a:t>
            </a:r>
          </a:p>
        </p:txBody>
      </p:sp>
      <p:sp>
        <p:nvSpPr>
          <p:cNvPr id="26" name="TextBox 25"/>
          <p:cNvSpPr txBox="1"/>
          <p:nvPr/>
        </p:nvSpPr>
        <p:spPr>
          <a:xfrm>
            <a:off x="6858000" y="1676400"/>
            <a:ext cx="1828800" cy="430887"/>
          </a:xfrm>
          <a:prstGeom prst="rect">
            <a:avLst/>
          </a:prstGeom>
          <a:noFill/>
        </p:spPr>
        <p:txBody>
          <a:bodyPr wrap="square" rtlCol="0">
            <a:spAutoFit/>
          </a:bodyPr>
          <a:lstStyle/>
          <a:p>
            <a:r>
              <a:rPr lang="en-US" sz="1100" b="1" dirty="0" smtClean="0"/>
              <a:t>4)  Build operational ontology  for Legal Entities</a:t>
            </a:r>
          </a:p>
        </p:txBody>
      </p:sp>
      <p:sp>
        <p:nvSpPr>
          <p:cNvPr id="27" name="TextBox 26"/>
          <p:cNvSpPr txBox="1"/>
          <p:nvPr/>
        </p:nvSpPr>
        <p:spPr>
          <a:xfrm>
            <a:off x="3733800" y="2438400"/>
            <a:ext cx="1905000" cy="600164"/>
          </a:xfrm>
          <a:prstGeom prst="rect">
            <a:avLst/>
          </a:prstGeom>
          <a:noFill/>
        </p:spPr>
        <p:txBody>
          <a:bodyPr wrap="square" rtlCol="0">
            <a:spAutoFit/>
          </a:bodyPr>
          <a:lstStyle/>
          <a:p>
            <a:r>
              <a:rPr lang="en-US" sz="1100" b="1" dirty="0" smtClean="0"/>
              <a:t>5)  Build bridging ontologies that tie together individual ontologies</a:t>
            </a:r>
          </a:p>
        </p:txBody>
      </p:sp>
      <p:sp>
        <p:nvSpPr>
          <p:cNvPr id="28" name="TextBox 27"/>
          <p:cNvSpPr txBox="1"/>
          <p:nvPr/>
        </p:nvSpPr>
        <p:spPr>
          <a:xfrm>
            <a:off x="6858000" y="5257800"/>
            <a:ext cx="1828800" cy="430887"/>
          </a:xfrm>
          <a:prstGeom prst="rect">
            <a:avLst/>
          </a:prstGeom>
          <a:noFill/>
        </p:spPr>
        <p:txBody>
          <a:bodyPr wrap="square" rtlCol="0">
            <a:spAutoFit/>
          </a:bodyPr>
          <a:lstStyle/>
          <a:p>
            <a:r>
              <a:rPr lang="en-US" sz="1100" b="1" dirty="0" smtClean="0"/>
              <a:t>6)  Ingest FpML Swap data into FpML Swap ontology</a:t>
            </a:r>
          </a:p>
        </p:txBody>
      </p:sp>
      <p:sp>
        <p:nvSpPr>
          <p:cNvPr id="29" name="TextBox 28"/>
          <p:cNvSpPr txBox="1"/>
          <p:nvPr/>
        </p:nvSpPr>
        <p:spPr>
          <a:xfrm>
            <a:off x="3733800" y="4343400"/>
            <a:ext cx="2057400" cy="1446550"/>
          </a:xfrm>
          <a:prstGeom prst="rect">
            <a:avLst/>
          </a:prstGeom>
          <a:noFill/>
        </p:spPr>
        <p:txBody>
          <a:bodyPr wrap="square" rtlCol="0">
            <a:spAutoFit/>
          </a:bodyPr>
          <a:lstStyle/>
          <a:p>
            <a:pPr marL="228600" indent="-228600">
              <a:buFont typeface="+mj-lt"/>
              <a:buAutoNum type="arabicParenR" startAt="8"/>
            </a:pPr>
            <a:r>
              <a:rPr lang="en-US" sz="1100" b="1" dirty="0" smtClean="0"/>
              <a:t>Invoke Reasoner to</a:t>
            </a:r>
          </a:p>
          <a:p>
            <a:pPr marL="400050" lvl="1" indent="-228600">
              <a:buFont typeface="+mj-lt"/>
              <a:buAutoNum type="alphaLcPeriod"/>
            </a:pPr>
            <a:r>
              <a:rPr lang="en-US" sz="1100" b="1" dirty="0" smtClean="0"/>
              <a:t>associate data in FpML Swap Ontology to FIBO Swap Ontology</a:t>
            </a:r>
          </a:p>
          <a:p>
            <a:pPr marL="400050" lvl="1" indent="-228600">
              <a:buFont typeface="+mj-lt"/>
              <a:buAutoNum type="alphaLcPeriod"/>
            </a:pPr>
            <a:r>
              <a:rPr lang="en-US" sz="1100" b="1" dirty="0" smtClean="0"/>
              <a:t>classify Swap Contracts into taxonomy levels according to their attributes </a:t>
            </a:r>
          </a:p>
        </p:txBody>
      </p:sp>
      <p:sp>
        <p:nvSpPr>
          <p:cNvPr id="30" name="TextBox 29"/>
          <p:cNvSpPr txBox="1"/>
          <p:nvPr/>
        </p:nvSpPr>
        <p:spPr>
          <a:xfrm>
            <a:off x="457200" y="5257800"/>
            <a:ext cx="2133600" cy="430887"/>
          </a:xfrm>
          <a:prstGeom prst="rect">
            <a:avLst/>
          </a:prstGeom>
          <a:noFill/>
        </p:spPr>
        <p:txBody>
          <a:bodyPr wrap="square" rtlCol="0">
            <a:spAutoFit/>
          </a:bodyPr>
          <a:lstStyle/>
          <a:p>
            <a:r>
              <a:rPr lang="en-US" sz="1100" b="1" dirty="0" smtClean="0"/>
              <a:t>9)  Perform queries to fulfill regulatory use cases and reports</a:t>
            </a:r>
          </a:p>
        </p:txBody>
      </p:sp>
      <p:sp>
        <p:nvSpPr>
          <p:cNvPr id="31" name="TextBox 30"/>
          <p:cNvSpPr txBox="1"/>
          <p:nvPr/>
        </p:nvSpPr>
        <p:spPr>
          <a:xfrm>
            <a:off x="2819400" y="1371600"/>
            <a:ext cx="4038600" cy="400110"/>
          </a:xfrm>
          <a:prstGeom prst="rect">
            <a:avLst/>
          </a:prstGeom>
          <a:noFill/>
        </p:spPr>
        <p:txBody>
          <a:bodyPr wrap="square" rtlCol="0">
            <a:spAutoFit/>
          </a:bodyPr>
          <a:lstStyle/>
          <a:p>
            <a:r>
              <a:rPr lang="en-US" sz="2000" b="1" dirty="0" smtClean="0"/>
              <a:t>OTC POC Operational Ontologies</a:t>
            </a:r>
            <a:endParaRPr lang="en-US" sz="2000" b="1" dirty="0"/>
          </a:p>
        </p:txBody>
      </p:sp>
      <p:sp>
        <p:nvSpPr>
          <p:cNvPr id="42" name="Cube 41"/>
          <p:cNvSpPr/>
          <p:nvPr/>
        </p:nvSpPr>
        <p:spPr>
          <a:xfrm>
            <a:off x="5791200" y="2133600"/>
            <a:ext cx="1066800" cy="1752600"/>
          </a:xfrm>
          <a:prstGeom prst="cube">
            <a:avLst/>
          </a:prstGeom>
          <a:solidFill>
            <a:schemeClr val="accent4">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Legal Entity FpML</a:t>
            </a:r>
          </a:p>
          <a:p>
            <a:pPr algn="ctr"/>
            <a:r>
              <a:rPr lang="en-US" b="1" dirty="0" smtClean="0"/>
              <a:t>Swap</a:t>
            </a:r>
          </a:p>
          <a:p>
            <a:pPr algn="ctr"/>
            <a:r>
              <a:rPr lang="en-US" b="1" dirty="0" smtClean="0"/>
              <a:t>Bridge</a:t>
            </a:r>
            <a:endParaRPr lang="en-US" b="1" dirty="0"/>
          </a:p>
        </p:txBody>
      </p:sp>
      <p:sp>
        <p:nvSpPr>
          <p:cNvPr id="9" name="Cube 8"/>
          <p:cNvSpPr/>
          <p:nvPr/>
        </p:nvSpPr>
        <p:spPr>
          <a:xfrm>
            <a:off x="2667000" y="1752600"/>
            <a:ext cx="4191000" cy="685800"/>
          </a:xfrm>
          <a:prstGeom prst="cube">
            <a:avLst/>
          </a:prstGeom>
          <a:solidFill>
            <a:schemeClr val="accent4">
              <a:lumMod val="50000"/>
            </a:schemeClr>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Legal Entity</a:t>
            </a:r>
            <a:endParaRPr lang="en-US" b="1" dirty="0">
              <a:solidFill>
                <a:schemeClr val="bg1"/>
              </a:solidFill>
            </a:endParaRPr>
          </a:p>
        </p:txBody>
      </p:sp>
      <p:sp>
        <p:nvSpPr>
          <p:cNvPr id="39" name="Right Arrow 38"/>
          <p:cNvSpPr/>
          <p:nvPr/>
        </p:nvSpPr>
        <p:spPr>
          <a:xfrm>
            <a:off x="1295400" y="3352800"/>
            <a:ext cx="1427694" cy="457200"/>
          </a:xfrm>
          <a:prstGeom prst="rightArrow">
            <a:avLst/>
          </a:prstGeom>
          <a:solidFill>
            <a:schemeClr val="accent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Knowledge</a:t>
            </a:r>
            <a:endParaRPr lang="en-US" dirty="0"/>
          </a:p>
        </p:txBody>
      </p:sp>
      <p:sp>
        <p:nvSpPr>
          <p:cNvPr id="36" name="Rectangle 35"/>
          <p:cNvSpPr/>
          <p:nvPr/>
        </p:nvSpPr>
        <p:spPr>
          <a:xfrm>
            <a:off x="152400" y="2971800"/>
            <a:ext cx="1219200" cy="1219200"/>
          </a:xfrm>
          <a:prstGeom prst="rect">
            <a:avLst/>
          </a:prstGeom>
          <a:solidFill>
            <a:schemeClr val="accent2">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FIBO Model</a:t>
            </a:r>
            <a:endParaRPr lang="en-US" b="1" dirty="0"/>
          </a:p>
        </p:txBody>
      </p:sp>
      <p:sp>
        <p:nvSpPr>
          <p:cNvPr id="32" name="Rectangle 31"/>
          <p:cNvSpPr/>
          <p:nvPr/>
        </p:nvSpPr>
        <p:spPr>
          <a:xfrm>
            <a:off x="152400" y="2438400"/>
            <a:ext cx="1219200" cy="762000"/>
          </a:xfrm>
          <a:prstGeom prst="rect">
            <a:avLst/>
          </a:prstGeom>
          <a:solidFill>
            <a:schemeClr val="accent2">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Upper Ontologies</a:t>
            </a:r>
            <a:endParaRPr lang="en-US" b="1" dirty="0"/>
          </a:p>
        </p:txBody>
      </p:sp>
      <p:sp>
        <p:nvSpPr>
          <p:cNvPr id="33" name="Left Arrow 32"/>
          <p:cNvSpPr/>
          <p:nvPr/>
        </p:nvSpPr>
        <p:spPr>
          <a:xfrm>
            <a:off x="6858000" y="2133600"/>
            <a:ext cx="2057400" cy="381000"/>
          </a:xfrm>
          <a:prstGeom prst="leftArrow">
            <a:avLst>
              <a:gd name="adj1" fmla="val 57862"/>
              <a:gd name="adj2" fmla="val 50000"/>
            </a:avLst>
          </a:prstGeom>
          <a:solidFill>
            <a:schemeClr val="accent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 Instances</a:t>
            </a:r>
            <a:endParaRPr lang="en-US" dirty="0"/>
          </a:p>
        </p:txBody>
      </p:sp>
      <p:sp>
        <p:nvSpPr>
          <p:cNvPr id="34" name="TextBox 33"/>
          <p:cNvSpPr txBox="1"/>
          <p:nvPr/>
        </p:nvSpPr>
        <p:spPr>
          <a:xfrm>
            <a:off x="6934200" y="2514600"/>
            <a:ext cx="1828800" cy="430887"/>
          </a:xfrm>
          <a:prstGeom prst="rect">
            <a:avLst/>
          </a:prstGeom>
          <a:noFill/>
        </p:spPr>
        <p:txBody>
          <a:bodyPr wrap="square" rtlCol="0">
            <a:spAutoFit/>
          </a:bodyPr>
          <a:lstStyle/>
          <a:p>
            <a:r>
              <a:rPr lang="en-US" sz="1100" b="1" dirty="0" smtClean="0"/>
              <a:t>7)  Ingest Legal Entity data into Legal Entity Ontology</a:t>
            </a:r>
          </a:p>
        </p:txBody>
      </p:sp>
      <p:grpSp>
        <p:nvGrpSpPr>
          <p:cNvPr id="45" name="Group 44"/>
          <p:cNvGrpSpPr/>
          <p:nvPr/>
        </p:nvGrpSpPr>
        <p:grpSpPr>
          <a:xfrm>
            <a:off x="3886200" y="3038564"/>
            <a:ext cx="1447800" cy="466636"/>
            <a:chOff x="3886200" y="3038564"/>
            <a:chExt cx="1447800" cy="466636"/>
          </a:xfrm>
        </p:grpSpPr>
        <p:cxnSp>
          <p:nvCxnSpPr>
            <p:cNvPr id="37" name="Straight Arrow Connector 36"/>
            <p:cNvCxnSpPr>
              <a:stCxn id="27" idx="2"/>
            </p:cNvCxnSpPr>
            <p:nvPr/>
          </p:nvCxnSpPr>
          <p:spPr>
            <a:xfrm rot="5400000">
              <a:off x="4205332" y="2719432"/>
              <a:ext cx="161836" cy="800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7" idx="2"/>
            </p:cNvCxnSpPr>
            <p:nvPr/>
          </p:nvCxnSpPr>
          <p:spPr>
            <a:xfrm rot="16200000" flipH="1">
              <a:off x="4891132" y="2833732"/>
              <a:ext cx="238036" cy="6477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7" idx="2"/>
            </p:cNvCxnSpPr>
            <p:nvPr/>
          </p:nvCxnSpPr>
          <p:spPr>
            <a:xfrm rot="5400000">
              <a:off x="4433932" y="3252832"/>
              <a:ext cx="466636"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47" name="Left-Right Arrow 46"/>
          <p:cNvSpPr/>
          <p:nvPr/>
        </p:nvSpPr>
        <p:spPr>
          <a:xfrm>
            <a:off x="3657600" y="5638800"/>
            <a:ext cx="2133600" cy="457200"/>
          </a:xfrm>
          <a:prstGeom prst="leftRightArrow">
            <a:avLst/>
          </a:prstGeom>
          <a:solidFill>
            <a:schemeClr val="accent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Reasoning</a:t>
            </a:r>
            <a:endParaRPr lang="en-US" dirty="0"/>
          </a:p>
        </p:txBody>
      </p:sp>
      <p:sp>
        <p:nvSpPr>
          <p:cNvPr id="35"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Autofit/>
          </a:bodyPr>
          <a:lstStyle/>
          <a:p>
            <a:r>
              <a:rPr lang="en-US" sz="4000" dirty="0" smtClean="0"/>
              <a:t>OTC Derivatives Semantic </a:t>
            </a:r>
            <a:br>
              <a:rPr lang="en-US" sz="4000" dirty="0" smtClean="0"/>
            </a:br>
            <a:r>
              <a:rPr lang="en-US" sz="4000" dirty="0" smtClean="0"/>
              <a:t>POC Demonstration</a:t>
            </a:r>
            <a:endParaRPr lang="en-US" sz="4000" dirty="0"/>
          </a:p>
        </p:txBody>
      </p:sp>
      <p:sp>
        <p:nvSpPr>
          <p:cNvPr id="3" name="Content Placeholder 2"/>
          <p:cNvSpPr>
            <a:spLocks noGrp="1"/>
          </p:cNvSpPr>
          <p:nvPr>
            <p:ph idx="1"/>
          </p:nvPr>
        </p:nvSpPr>
        <p:spPr>
          <a:xfrm>
            <a:off x="381000" y="1371600"/>
            <a:ext cx="8229600" cy="1447800"/>
          </a:xfrm>
        </p:spPr>
        <p:txBody>
          <a:bodyPr>
            <a:noAutofit/>
          </a:bodyPr>
          <a:lstStyle/>
          <a:p>
            <a:r>
              <a:rPr lang="en-US" sz="2400" dirty="0" smtClean="0"/>
              <a:t>Swap Ontology</a:t>
            </a:r>
          </a:p>
          <a:p>
            <a:r>
              <a:rPr lang="en-US" sz="2400" dirty="0" smtClean="0"/>
              <a:t>Classification and Reasoning</a:t>
            </a:r>
          </a:p>
          <a:p>
            <a:r>
              <a:rPr lang="en-US" sz="2400" dirty="0" smtClean="0"/>
              <a:t>Semantic Query</a:t>
            </a:r>
            <a:endParaRPr lang="en-US" sz="2400" dirty="0"/>
          </a:p>
        </p:txBody>
      </p:sp>
      <p:sp>
        <p:nvSpPr>
          <p:cNvPr id="5" name="Slide Number Placeholder 4"/>
          <p:cNvSpPr>
            <a:spLocks noGrp="1"/>
          </p:cNvSpPr>
          <p:nvPr>
            <p:ph type="sldNum" sz="quarter" idx="11"/>
          </p:nvPr>
        </p:nvSpPr>
        <p:spPr>
          <a:xfrm>
            <a:off x="8458200" y="6492875"/>
            <a:ext cx="685800" cy="365125"/>
          </a:xfrm>
        </p:spPr>
        <p:txBody>
          <a:bodyPr/>
          <a:lstStyle/>
          <a:p>
            <a:fld id="{B6F15528-21DE-4FAA-801E-634DDDAF4B2B}" type="slidenum">
              <a:rPr lang="en-US" smtClean="0"/>
              <a:pPr/>
              <a:t>29</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219200" y="2819400"/>
            <a:ext cx="6309402" cy="3733800"/>
          </a:xfrm>
          <a:prstGeom prst="rect">
            <a:avLst/>
          </a:prstGeom>
          <a:noFill/>
          <a:ln w="9525">
            <a:noFill/>
            <a:miter lim="800000"/>
            <a:headEnd/>
            <a:tailEnd/>
          </a:ln>
        </p:spPr>
      </p:pic>
      <p:sp>
        <p:nvSpPr>
          <p:cNvPr id="7"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
        <p:nvSpPr>
          <p:cNvPr id="5" name="Slide Number Placeholder 4"/>
          <p:cNvSpPr>
            <a:spLocks noGrp="1"/>
          </p:cNvSpPr>
          <p:nvPr>
            <p:ph type="sldNum" sz="quarter" idx="11"/>
          </p:nvPr>
        </p:nvSpPr>
        <p:spPr>
          <a:xfrm>
            <a:off x="8686800" y="6492875"/>
            <a:ext cx="457200" cy="365125"/>
          </a:xfrm>
        </p:spPr>
        <p:txBody>
          <a:bodyPr/>
          <a:lstStyle/>
          <a:p>
            <a:fld id="{B6F15528-21DE-4FAA-801E-634DDDAF4B2B}" type="slidenum">
              <a:rPr lang="en-US" smtClean="0"/>
              <a:pPr/>
              <a:t>3</a:t>
            </a:fld>
            <a:endParaRPr lang="en-US" dirty="0"/>
          </a:p>
        </p:txBody>
      </p:sp>
      <p:sp>
        <p:nvSpPr>
          <p:cNvPr id="7" name="Rounded Rectangle 6"/>
          <p:cNvSpPr/>
          <p:nvPr/>
        </p:nvSpPr>
        <p:spPr bwMode="auto">
          <a:xfrm>
            <a:off x="228600" y="2362200"/>
            <a:ext cx="8686800" cy="533400"/>
          </a:xfrm>
          <a:prstGeom prst="roundRect">
            <a:avLst>
              <a:gd name="adj" fmla="val 6889"/>
            </a:avLst>
          </a:prstGeom>
          <a:solidFill>
            <a:srgbClr val="BFF8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sz="2000" b="1" i="1" dirty="0" smtClean="0">
                <a:solidFill>
                  <a:srgbClr val="7030A0"/>
                </a:solidFill>
              </a:rPr>
              <a:t>2) Business and Regulatory Drivers</a:t>
            </a:r>
          </a:p>
        </p:txBody>
      </p:sp>
      <p:sp>
        <p:nvSpPr>
          <p:cNvPr id="8" name="Rounded Rectangle 7"/>
          <p:cNvSpPr/>
          <p:nvPr/>
        </p:nvSpPr>
        <p:spPr bwMode="auto">
          <a:xfrm>
            <a:off x="228600" y="2971800"/>
            <a:ext cx="8686800" cy="762000"/>
          </a:xfrm>
          <a:prstGeom prst="roundRect">
            <a:avLst>
              <a:gd name="adj" fmla="val 6889"/>
            </a:avLst>
          </a:prstGeom>
          <a:solidFill>
            <a:srgbClr val="FFF3CD"/>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sz="2000" b="1" i="1" dirty="0" smtClean="0">
                <a:solidFill>
                  <a:srgbClr val="7030A0"/>
                </a:solidFill>
              </a:rPr>
              <a:t>3) Briefing on Semantics as an Enabling Technology for Expressing and Operationalizing Financial Data Standards</a:t>
            </a:r>
          </a:p>
        </p:txBody>
      </p:sp>
      <p:sp>
        <p:nvSpPr>
          <p:cNvPr id="9" name="Rounded Rectangle 8"/>
          <p:cNvSpPr/>
          <p:nvPr/>
        </p:nvSpPr>
        <p:spPr bwMode="auto">
          <a:xfrm>
            <a:off x="228600" y="3810000"/>
            <a:ext cx="8686800" cy="533400"/>
          </a:xfrm>
          <a:prstGeom prst="roundRect">
            <a:avLst>
              <a:gd name="adj" fmla="val 6889"/>
            </a:avLst>
          </a:prstGeom>
          <a:solidFill>
            <a:srgbClr val="EBF2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sz="2000" b="1" i="1" dirty="0" smtClean="0">
                <a:solidFill>
                  <a:srgbClr val="7030A0"/>
                </a:solidFill>
              </a:rPr>
              <a:t>4) OTC Derivatives POC Demonstration</a:t>
            </a:r>
          </a:p>
        </p:txBody>
      </p:sp>
      <p:sp>
        <p:nvSpPr>
          <p:cNvPr id="10" name="Rounded Rectangle 9"/>
          <p:cNvSpPr/>
          <p:nvPr/>
        </p:nvSpPr>
        <p:spPr bwMode="auto">
          <a:xfrm>
            <a:off x="228600" y="1447800"/>
            <a:ext cx="8697686" cy="838200"/>
          </a:xfrm>
          <a:prstGeom prst="roundRect">
            <a:avLst>
              <a:gd name="adj" fmla="val 6889"/>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sz="2000" b="1" i="1" dirty="0" smtClean="0">
                <a:solidFill>
                  <a:srgbClr val="7030A0"/>
                </a:solidFill>
              </a:rPr>
              <a:t>1) Mission of joint EDM Council/Object Management Group Semantics OTC Derivatives Proof of Concept</a:t>
            </a:r>
          </a:p>
        </p:txBody>
      </p:sp>
      <p:sp>
        <p:nvSpPr>
          <p:cNvPr id="11" name="Rounded Rectangle 10"/>
          <p:cNvSpPr/>
          <p:nvPr/>
        </p:nvSpPr>
        <p:spPr bwMode="auto">
          <a:xfrm>
            <a:off x="228600" y="4419600"/>
            <a:ext cx="8697686" cy="533400"/>
          </a:xfrm>
          <a:prstGeom prst="roundRect">
            <a:avLst>
              <a:gd name="adj" fmla="val 6889"/>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sz="2000" b="1" i="1" dirty="0" smtClean="0">
                <a:solidFill>
                  <a:srgbClr val="7030A0"/>
                </a:solidFill>
              </a:rPr>
              <a:t>5) Discussion and Next Steps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dirty="0" smtClean="0"/>
              <a:t>Semantic Building Blocks for Financial Data Standards and Risk Management</a:t>
            </a:r>
            <a:endParaRPr lang="en-US" sz="3600" dirty="0"/>
          </a:p>
        </p:txBody>
      </p:sp>
      <p:sp>
        <p:nvSpPr>
          <p:cNvPr id="6" name="Rectangle 5"/>
          <p:cNvSpPr/>
          <p:nvPr/>
        </p:nvSpPr>
        <p:spPr>
          <a:xfrm>
            <a:off x="3276600" y="4953000"/>
            <a:ext cx="3962400" cy="533400"/>
          </a:xfrm>
          <a:prstGeom prst="rect">
            <a:avLst/>
          </a:prstGeom>
          <a:solidFill>
            <a:schemeClr val="accent4">
              <a:lumMod val="50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Semantic Descriptions of Financial Data, Concepts, Relationships and Rules</a:t>
            </a:r>
            <a:endParaRPr lang="en-US" sz="1600" b="1" dirty="0"/>
          </a:p>
        </p:txBody>
      </p:sp>
      <p:sp>
        <p:nvSpPr>
          <p:cNvPr id="7" name="Rectangle 6"/>
          <p:cNvSpPr/>
          <p:nvPr/>
        </p:nvSpPr>
        <p:spPr>
          <a:xfrm>
            <a:off x="3276600" y="5486400"/>
            <a:ext cx="3962400" cy="381000"/>
          </a:xfrm>
          <a:prstGeom prst="rect">
            <a:avLst/>
          </a:prstGeom>
          <a:solidFill>
            <a:schemeClr val="accent4">
              <a:lumMod val="50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Higher Level Concepts (Upper Ontologies)</a:t>
            </a:r>
            <a:endParaRPr lang="en-US" sz="1600" b="1" dirty="0"/>
          </a:p>
        </p:txBody>
      </p:sp>
      <p:sp>
        <p:nvSpPr>
          <p:cNvPr id="10" name="Rectangle 9"/>
          <p:cNvSpPr/>
          <p:nvPr/>
        </p:nvSpPr>
        <p:spPr>
          <a:xfrm>
            <a:off x="3276600" y="4572000"/>
            <a:ext cx="1143000" cy="381000"/>
          </a:xfrm>
          <a:prstGeom prst="rect">
            <a:avLst/>
          </a:prstGeom>
          <a:solidFill>
            <a:schemeClr val="accent4">
              <a:lumMod val="50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Mortgages</a:t>
            </a:r>
            <a:endParaRPr lang="en-US" sz="1600" b="1" dirty="0"/>
          </a:p>
        </p:txBody>
      </p:sp>
      <p:sp>
        <p:nvSpPr>
          <p:cNvPr id="12" name="Rectangle 11"/>
          <p:cNvSpPr/>
          <p:nvPr/>
        </p:nvSpPr>
        <p:spPr>
          <a:xfrm>
            <a:off x="4419600" y="4572000"/>
            <a:ext cx="1066800" cy="381000"/>
          </a:xfrm>
          <a:prstGeom prst="rect">
            <a:avLst/>
          </a:prstGeom>
          <a:solidFill>
            <a:schemeClr val="accent4">
              <a:lumMod val="50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Securities</a:t>
            </a:r>
            <a:endParaRPr lang="en-US" sz="1600" b="1" dirty="0"/>
          </a:p>
        </p:txBody>
      </p:sp>
      <p:sp>
        <p:nvSpPr>
          <p:cNvPr id="13" name="Rectangle 12"/>
          <p:cNvSpPr/>
          <p:nvPr/>
        </p:nvSpPr>
        <p:spPr>
          <a:xfrm>
            <a:off x="5486400" y="4572000"/>
            <a:ext cx="1143000" cy="381000"/>
          </a:xfrm>
          <a:prstGeom prst="rect">
            <a:avLst/>
          </a:prstGeom>
          <a:solidFill>
            <a:schemeClr val="accent4">
              <a:lumMod val="50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Derivatives</a:t>
            </a:r>
            <a:endParaRPr lang="en-US" sz="1600" b="1" dirty="0"/>
          </a:p>
        </p:txBody>
      </p:sp>
      <p:sp>
        <p:nvSpPr>
          <p:cNvPr id="17" name="Rectangle 16"/>
          <p:cNvSpPr/>
          <p:nvPr/>
        </p:nvSpPr>
        <p:spPr>
          <a:xfrm>
            <a:off x="304800" y="4191000"/>
            <a:ext cx="457200" cy="1676400"/>
          </a:xfrm>
          <a:prstGeom prst="rect">
            <a:avLst/>
          </a:prstGeom>
          <a:solidFill>
            <a:schemeClr val="accent6">
              <a:lumMod val="40000"/>
              <a:lumOff val="60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smtClean="0">
                <a:solidFill>
                  <a:schemeClr val="tx1"/>
                </a:solidFill>
              </a:rPr>
              <a:t>Human Facing</a:t>
            </a:r>
            <a:endParaRPr lang="en-US" sz="1600" b="1" dirty="0">
              <a:solidFill>
                <a:schemeClr val="tx1"/>
              </a:solidFill>
            </a:endParaRPr>
          </a:p>
        </p:txBody>
      </p:sp>
      <p:sp>
        <p:nvSpPr>
          <p:cNvPr id="19" name="Rectangle 18"/>
          <p:cNvSpPr/>
          <p:nvPr/>
        </p:nvSpPr>
        <p:spPr>
          <a:xfrm>
            <a:off x="304800" y="1447800"/>
            <a:ext cx="457200" cy="2743200"/>
          </a:xfrm>
          <a:prstGeom prst="rect">
            <a:avLst/>
          </a:prstGeom>
          <a:solidFill>
            <a:schemeClr val="accent6">
              <a:lumMod val="20000"/>
              <a:lumOff val="80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smtClean="0">
                <a:solidFill>
                  <a:schemeClr val="tx1"/>
                </a:solidFill>
              </a:rPr>
              <a:t>Machine Facing</a:t>
            </a:r>
            <a:endParaRPr lang="en-US" sz="1600" b="1" dirty="0">
              <a:solidFill>
                <a:schemeClr val="tx1"/>
              </a:solidFill>
            </a:endParaRPr>
          </a:p>
        </p:txBody>
      </p:sp>
      <p:sp>
        <p:nvSpPr>
          <p:cNvPr id="16" name="Rectangle 15"/>
          <p:cNvSpPr/>
          <p:nvPr/>
        </p:nvSpPr>
        <p:spPr>
          <a:xfrm>
            <a:off x="762000" y="4191000"/>
            <a:ext cx="533400" cy="1676400"/>
          </a:xfrm>
          <a:prstGeom prst="rect">
            <a:avLst/>
          </a:prstGeom>
          <a:solidFill>
            <a:schemeClr val="accent4">
              <a:lumMod val="60000"/>
              <a:lumOff val="40000"/>
            </a:schemeClr>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smtClean="0">
                <a:solidFill>
                  <a:schemeClr val="tx1"/>
                </a:solidFill>
              </a:rPr>
              <a:t>Descriptive</a:t>
            </a:r>
            <a:endParaRPr lang="en-US" sz="1600" b="1" dirty="0">
              <a:solidFill>
                <a:schemeClr val="tx1"/>
              </a:solidFill>
            </a:endParaRPr>
          </a:p>
        </p:txBody>
      </p:sp>
      <p:sp>
        <p:nvSpPr>
          <p:cNvPr id="20" name="Rectangle 19"/>
          <p:cNvSpPr/>
          <p:nvPr/>
        </p:nvSpPr>
        <p:spPr>
          <a:xfrm>
            <a:off x="304800" y="5867400"/>
            <a:ext cx="8534400" cy="533400"/>
          </a:xfrm>
          <a:prstGeom prst="rect">
            <a:avLst/>
          </a:prstGeom>
          <a:solidFill>
            <a:schemeClr val="accent2">
              <a:lumMod val="50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Semantic Foundations for Financial Data Management</a:t>
            </a:r>
            <a:endParaRPr lang="en-US" sz="1600" b="1" dirty="0"/>
          </a:p>
        </p:txBody>
      </p:sp>
      <p:sp>
        <p:nvSpPr>
          <p:cNvPr id="27" name="Rectangle 26"/>
          <p:cNvSpPr/>
          <p:nvPr/>
        </p:nvSpPr>
        <p:spPr>
          <a:xfrm>
            <a:off x="762000" y="1447800"/>
            <a:ext cx="533400" cy="2743200"/>
          </a:xfrm>
          <a:prstGeom prst="rect">
            <a:avLst/>
          </a:prstGeom>
          <a:solidFill>
            <a:schemeClr val="accent3">
              <a:lumMod val="60000"/>
              <a:lumOff val="40000"/>
            </a:schemeClr>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smtClean="0">
                <a:solidFill>
                  <a:schemeClr val="tx1"/>
                </a:solidFill>
              </a:rPr>
              <a:t>Operational</a:t>
            </a:r>
            <a:endParaRPr lang="en-US" sz="1600" b="1" dirty="0">
              <a:solidFill>
                <a:schemeClr val="tx1"/>
              </a:solidFill>
            </a:endParaRPr>
          </a:p>
        </p:txBody>
      </p:sp>
      <p:sp>
        <p:nvSpPr>
          <p:cNvPr id="32" name="Rectangle 31"/>
          <p:cNvSpPr/>
          <p:nvPr/>
        </p:nvSpPr>
        <p:spPr>
          <a:xfrm>
            <a:off x="3276600" y="3886200"/>
            <a:ext cx="3962400" cy="304800"/>
          </a:xfrm>
          <a:prstGeom prst="rect">
            <a:avLst/>
          </a:prstGeom>
          <a:solidFill>
            <a:schemeClr val="tx2">
              <a:lumMod val="75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Data Consistency</a:t>
            </a:r>
            <a:endParaRPr lang="en-US" sz="1600" b="1" dirty="0"/>
          </a:p>
        </p:txBody>
      </p:sp>
      <p:sp>
        <p:nvSpPr>
          <p:cNvPr id="34" name="Rectangle 33"/>
          <p:cNvSpPr/>
          <p:nvPr/>
        </p:nvSpPr>
        <p:spPr>
          <a:xfrm>
            <a:off x="3276600" y="3581400"/>
            <a:ext cx="3962400" cy="304800"/>
          </a:xfrm>
          <a:prstGeom prst="rect">
            <a:avLst/>
          </a:prstGeom>
          <a:solidFill>
            <a:schemeClr val="tx2">
              <a:lumMod val="75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Data  Traceability</a:t>
            </a:r>
            <a:endParaRPr lang="en-US" sz="1600" b="1" dirty="0"/>
          </a:p>
        </p:txBody>
      </p:sp>
      <p:sp>
        <p:nvSpPr>
          <p:cNvPr id="35" name="Rectangle 34"/>
          <p:cNvSpPr/>
          <p:nvPr/>
        </p:nvSpPr>
        <p:spPr>
          <a:xfrm>
            <a:off x="3276600" y="3276600"/>
            <a:ext cx="3962400" cy="304800"/>
          </a:xfrm>
          <a:prstGeom prst="rect">
            <a:avLst/>
          </a:prstGeom>
          <a:solidFill>
            <a:schemeClr val="tx2">
              <a:lumMod val="75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Data  Taxonomies</a:t>
            </a:r>
            <a:endParaRPr lang="en-US" sz="1600" b="1" dirty="0"/>
          </a:p>
        </p:txBody>
      </p:sp>
      <p:sp>
        <p:nvSpPr>
          <p:cNvPr id="36" name="Rectangle 35"/>
          <p:cNvSpPr/>
          <p:nvPr/>
        </p:nvSpPr>
        <p:spPr>
          <a:xfrm>
            <a:off x="3276600" y="2971800"/>
            <a:ext cx="3962400" cy="304800"/>
          </a:xfrm>
          <a:prstGeom prst="rect">
            <a:avLst/>
          </a:prstGeom>
          <a:solidFill>
            <a:schemeClr val="accent3">
              <a:lumMod val="50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Data Mapping and Integration</a:t>
            </a:r>
            <a:endParaRPr lang="en-US" sz="1600" b="1" dirty="0"/>
          </a:p>
        </p:txBody>
      </p:sp>
      <p:sp>
        <p:nvSpPr>
          <p:cNvPr id="37" name="Rectangle 36"/>
          <p:cNvSpPr/>
          <p:nvPr/>
        </p:nvSpPr>
        <p:spPr>
          <a:xfrm>
            <a:off x="3276600" y="2667000"/>
            <a:ext cx="3962400" cy="304800"/>
          </a:xfrm>
          <a:prstGeom prst="rect">
            <a:avLst/>
          </a:prstGeom>
          <a:solidFill>
            <a:schemeClr val="accent3">
              <a:lumMod val="50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Data Classification and Categorization</a:t>
            </a:r>
            <a:endParaRPr lang="en-US" sz="1600" b="1" dirty="0"/>
          </a:p>
        </p:txBody>
      </p:sp>
      <p:sp>
        <p:nvSpPr>
          <p:cNvPr id="38" name="Rectangle 37"/>
          <p:cNvSpPr/>
          <p:nvPr/>
        </p:nvSpPr>
        <p:spPr>
          <a:xfrm>
            <a:off x="3276600" y="2362200"/>
            <a:ext cx="3962400" cy="304800"/>
          </a:xfrm>
          <a:prstGeom prst="rect">
            <a:avLst/>
          </a:prstGeom>
          <a:solidFill>
            <a:schemeClr val="accent3">
              <a:lumMod val="50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Inferred Conclusions and Data Linkage</a:t>
            </a:r>
            <a:endParaRPr lang="en-US" sz="1600" b="1" dirty="0"/>
          </a:p>
        </p:txBody>
      </p:sp>
      <p:sp>
        <p:nvSpPr>
          <p:cNvPr id="39" name="Rectangle 38"/>
          <p:cNvSpPr/>
          <p:nvPr/>
        </p:nvSpPr>
        <p:spPr>
          <a:xfrm>
            <a:off x="3276600" y="2057400"/>
            <a:ext cx="3962400" cy="304800"/>
          </a:xfrm>
          <a:prstGeom prst="rect">
            <a:avLst/>
          </a:prstGeom>
          <a:solidFill>
            <a:schemeClr val="accent6">
              <a:lumMod val="50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Graph Pattern Matching</a:t>
            </a:r>
            <a:endParaRPr lang="en-US" sz="1600" b="1" dirty="0"/>
          </a:p>
        </p:txBody>
      </p:sp>
      <p:sp>
        <p:nvSpPr>
          <p:cNvPr id="40" name="Rectangle 39"/>
          <p:cNvSpPr/>
          <p:nvPr/>
        </p:nvSpPr>
        <p:spPr>
          <a:xfrm>
            <a:off x="3276600" y="1752600"/>
            <a:ext cx="3962400" cy="304800"/>
          </a:xfrm>
          <a:prstGeom prst="rect">
            <a:avLst/>
          </a:prstGeom>
          <a:solidFill>
            <a:schemeClr val="accent6">
              <a:lumMod val="50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Data Federation</a:t>
            </a:r>
            <a:endParaRPr lang="en-US" sz="1600" b="1" dirty="0"/>
          </a:p>
        </p:txBody>
      </p:sp>
      <p:sp>
        <p:nvSpPr>
          <p:cNvPr id="41" name="Rectangle 40"/>
          <p:cNvSpPr/>
          <p:nvPr/>
        </p:nvSpPr>
        <p:spPr>
          <a:xfrm>
            <a:off x="3276600" y="1447800"/>
            <a:ext cx="3962400" cy="304800"/>
          </a:xfrm>
          <a:prstGeom prst="rect">
            <a:avLst/>
          </a:prstGeom>
          <a:solidFill>
            <a:schemeClr val="accent6">
              <a:lumMod val="50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Data Rollups and Aggregation</a:t>
            </a:r>
            <a:endParaRPr lang="en-US" sz="1600" b="1" dirty="0"/>
          </a:p>
        </p:txBody>
      </p:sp>
      <p:sp>
        <p:nvSpPr>
          <p:cNvPr id="43" name="Rectangle 42"/>
          <p:cNvSpPr/>
          <p:nvPr/>
        </p:nvSpPr>
        <p:spPr>
          <a:xfrm>
            <a:off x="8382000" y="1447800"/>
            <a:ext cx="457200" cy="1828800"/>
          </a:xfrm>
          <a:prstGeom prst="rect">
            <a:avLst/>
          </a:prstGeom>
          <a:solidFill>
            <a:schemeClr val="accent2">
              <a:lumMod val="20000"/>
              <a:lumOff val="80000"/>
            </a:schemeClr>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smtClean="0">
                <a:solidFill>
                  <a:schemeClr val="tx1"/>
                </a:solidFill>
              </a:rPr>
              <a:t>Transparency</a:t>
            </a:r>
            <a:endParaRPr lang="en-US" sz="1600" b="1" dirty="0">
              <a:solidFill>
                <a:schemeClr val="tx1"/>
              </a:solidFill>
            </a:endParaRPr>
          </a:p>
        </p:txBody>
      </p:sp>
      <p:sp>
        <p:nvSpPr>
          <p:cNvPr id="44" name="Rectangle 43"/>
          <p:cNvSpPr/>
          <p:nvPr/>
        </p:nvSpPr>
        <p:spPr>
          <a:xfrm>
            <a:off x="7239000" y="2362200"/>
            <a:ext cx="1143000" cy="914400"/>
          </a:xfrm>
          <a:prstGeom prst="rect">
            <a:avLst/>
          </a:prstGeom>
          <a:solidFill>
            <a:schemeClr val="accent3">
              <a:lumMod val="75000"/>
            </a:schemeClr>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Asset and Risk Categories</a:t>
            </a:r>
            <a:endParaRPr lang="en-US" sz="1600" b="1" dirty="0"/>
          </a:p>
        </p:txBody>
      </p:sp>
      <p:sp>
        <p:nvSpPr>
          <p:cNvPr id="45" name="Rectangle 44"/>
          <p:cNvSpPr/>
          <p:nvPr/>
        </p:nvSpPr>
        <p:spPr>
          <a:xfrm>
            <a:off x="7239000" y="1447800"/>
            <a:ext cx="1143000" cy="914400"/>
          </a:xfrm>
          <a:prstGeom prst="rect">
            <a:avLst/>
          </a:prstGeom>
          <a:solidFill>
            <a:schemeClr val="accent6">
              <a:lumMod val="75000"/>
            </a:schemeClr>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Systemic Risk Analysis</a:t>
            </a:r>
            <a:endParaRPr lang="en-US" sz="1600" b="1" dirty="0"/>
          </a:p>
        </p:txBody>
      </p:sp>
      <p:sp>
        <p:nvSpPr>
          <p:cNvPr id="47" name="Rectangle 46"/>
          <p:cNvSpPr/>
          <p:nvPr/>
        </p:nvSpPr>
        <p:spPr>
          <a:xfrm>
            <a:off x="8382000" y="3276600"/>
            <a:ext cx="457200" cy="914400"/>
          </a:xfrm>
          <a:prstGeom prst="rect">
            <a:avLst/>
          </a:prstGeom>
          <a:solidFill>
            <a:schemeClr val="tx2">
              <a:lumMod val="40000"/>
              <a:lumOff val="60000"/>
            </a:schemeClr>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smtClean="0">
                <a:solidFill>
                  <a:schemeClr val="tx1"/>
                </a:solidFill>
              </a:rPr>
              <a:t>Trust</a:t>
            </a:r>
            <a:endParaRPr lang="en-US" sz="1600" b="1" dirty="0">
              <a:solidFill>
                <a:schemeClr val="tx1"/>
              </a:solidFill>
            </a:endParaRPr>
          </a:p>
        </p:txBody>
      </p:sp>
      <p:sp>
        <p:nvSpPr>
          <p:cNvPr id="48" name="Rectangle 47"/>
          <p:cNvSpPr/>
          <p:nvPr/>
        </p:nvSpPr>
        <p:spPr>
          <a:xfrm>
            <a:off x="1295400" y="4191000"/>
            <a:ext cx="533400" cy="1676400"/>
          </a:xfrm>
          <a:prstGeom prst="rect">
            <a:avLst/>
          </a:prstGeom>
          <a:solidFill>
            <a:schemeClr val="accent4">
              <a:lumMod val="60000"/>
              <a:lumOff val="40000"/>
            </a:schemeClr>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r>
              <a:rPr lang="en-US" sz="1600" b="1" dirty="0" smtClean="0">
                <a:solidFill>
                  <a:schemeClr val="tx1"/>
                </a:solidFill>
              </a:rPr>
              <a:t>Conceptual Ontologies</a:t>
            </a:r>
            <a:endParaRPr lang="en-US" sz="1600" b="1" dirty="0">
              <a:solidFill>
                <a:schemeClr val="tx1"/>
              </a:solidFill>
            </a:endParaRPr>
          </a:p>
        </p:txBody>
      </p:sp>
      <p:sp>
        <p:nvSpPr>
          <p:cNvPr id="29" name="Rectangle 28"/>
          <p:cNvSpPr/>
          <p:nvPr/>
        </p:nvSpPr>
        <p:spPr>
          <a:xfrm>
            <a:off x="1752600" y="3276600"/>
            <a:ext cx="1524000" cy="914400"/>
          </a:xfrm>
          <a:prstGeom prst="rect">
            <a:avLst/>
          </a:prstGeom>
          <a:solidFill>
            <a:schemeClr val="tx2">
              <a:lumMod val="75000"/>
            </a:schemeClr>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Data and Knowledge Representation</a:t>
            </a:r>
            <a:endParaRPr lang="en-US" sz="1600" b="1" dirty="0"/>
          </a:p>
        </p:txBody>
      </p:sp>
      <p:sp>
        <p:nvSpPr>
          <p:cNvPr id="30" name="Rectangle 29"/>
          <p:cNvSpPr/>
          <p:nvPr/>
        </p:nvSpPr>
        <p:spPr>
          <a:xfrm>
            <a:off x="1752600" y="2362200"/>
            <a:ext cx="1524000" cy="914400"/>
          </a:xfrm>
          <a:prstGeom prst="rect">
            <a:avLst/>
          </a:prstGeom>
          <a:solidFill>
            <a:schemeClr val="accent3">
              <a:lumMod val="50000"/>
            </a:schemeClr>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Reasoning and Inferencing</a:t>
            </a:r>
            <a:endParaRPr lang="en-US" sz="1600" b="1" dirty="0"/>
          </a:p>
        </p:txBody>
      </p:sp>
      <p:sp>
        <p:nvSpPr>
          <p:cNvPr id="31" name="Rectangle 30"/>
          <p:cNvSpPr/>
          <p:nvPr/>
        </p:nvSpPr>
        <p:spPr>
          <a:xfrm>
            <a:off x="1752600" y="1447800"/>
            <a:ext cx="1524000" cy="914400"/>
          </a:xfrm>
          <a:prstGeom prst="rect">
            <a:avLst/>
          </a:prstGeom>
          <a:solidFill>
            <a:schemeClr val="accent6">
              <a:lumMod val="50000"/>
            </a:schemeClr>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Advanced</a:t>
            </a:r>
          </a:p>
          <a:p>
            <a:pPr algn="ctr"/>
            <a:r>
              <a:rPr lang="en-US" sz="1600" b="1" dirty="0" smtClean="0"/>
              <a:t>Queries</a:t>
            </a:r>
            <a:endParaRPr lang="en-US" sz="1600" b="1" dirty="0"/>
          </a:p>
        </p:txBody>
      </p:sp>
      <p:sp>
        <p:nvSpPr>
          <p:cNvPr id="9" name="Rectangle 8"/>
          <p:cNvSpPr/>
          <p:nvPr/>
        </p:nvSpPr>
        <p:spPr>
          <a:xfrm>
            <a:off x="7239000" y="4191000"/>
            <a:ext cx="1143000" cy="1676400"/>
          </a:xfrm>
          <a:prstGeom prst="rect">
            <a:avLst/>
          </a:prstGeom>
          <a:solidFill>
            <a:schemeClr val="accent2">
              <a:lumMod val="75000"/>
            </a:schemeClr>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Financial Data Standards</a:t>
            </a:r>
            <a:endParaRPr lang="en-US" sz="1600" b="1" dirty="0"/>
          </a:p>
        </p:txBody>
      </p:sp>
      <p:sp>
        <p:nvSpPr>
          <p:cNvPr id="49" name="Rectangle 48"/>
          <p:cNvSpPr/>
          <p:nvPr/>
        </p:nvSpPr>
        <p:spPr>
          <a:xfrm>
            <a:off x="3276600" y="4191000"/>
            <a:ext cx="3962400" cy="381000"/>
          </a:xfrm>
          <a:prstGeom prst="rect">
            <a:avLst/>
          </a:prstGeom>
          <a:solidFill>
            <a:schemeClr val="accent4">
              <a:lumMod val="50000"/>
            </a:schemeClr>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Holistic Data Linkages and Bridges</a:t>
            </a:r>
            <a:endParaRPr lang="en-US" sz="1600" b="1" dirty="0"/>
          </a:p>
        </p:txBody>
      </p:sp>
      <p:sp>
        <p:nvSpPr>
          <p:cNvPr id="42" name="Rectangle 41"/>
          <p:cNvSpPr/>
          <p:nvPr/>
        </p:nvSpPr>
        <p:spPr>
          <a:xfrm>
            <a:off x="7239000" y="3276600"/>
            <a:ext cx="1143000" cy="914400"/>
          </a:xfrm>
          <a:prstGeom prst="rect">
            <a:avLst/>
          </a:prstGeom>
          <a:solidFill>
            <a:srgbClr val="4F81BD"/>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Runtime Knowledge</a:t>
            </a:r>
            <a:endParaRPr lang="en-US" sz="1600" b="1" dirty="0"/>
          </a:p>
        </p:txBody>
      </p:sp>
      <p:sp>
        <p:nvSpPr>
          <p:cNvPr id="50" name="Rectangle 49"/>
          <p:cNvSpPr/>
          <p:nvPr/>
        </p:nvSpPr>
        <p:spPr>
          <a:xfrm>
            <a:off x="8382000" y="4191000"/>
            <a:ext cx="457200" cy="1676400"/>
          </a:xfrm>
          <a:prstGeom prst="rect">
            <a:avLst/>
          </a:prstGeom>
          <a:solidFill>
            <a:schemeClr val="accent2">
              <a:lumMod val="60000"/>
              <a:lumOff val="40000"/>
            </a:schemeClr>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smtClean="0">
                <a:solidFill>
                  <a:schemeClr val="tx1"/>
                </a:solidFill>
              </a:rPr>
              <a:t>Expressivity</a:t>
            </a:r>
            <a:endParaRPr lang="en-US" sz="1600" b="1" dirty="0">
              <a:solidFill>
                <a:schemeClr val="tx1"/>
              </a:solidFill>
            </a:endParaRPr>
          </a:p>
        </p:txBody>
      </p:sp>
      <p:sp>
        <p:nvSpPr>
          <p:cNvPr id="51" name="Rectangle 50"/>
          <p:cNvSpPr/>
          <p:nvPr/>
        </p:nvSpPr>
        <p:spPr>
          <a:xfrm>
            <a:off x="1295400" y="1447800"/>
            <a:ext cx="533400" cy="2743200"/>
          </a:xfrm>
          <a:prstGeom prst="rect">
            <a:avLst/>
          </a:prstGeom>
          <a:solidFill>
            <a:schemeClr val="accent3">
              <a:lumMod val="60000"/>
              <a:lumOff val="40000"/>
            </a:schemeClr>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smtClean="0">
                <a:solidFill>
                  <a:schemeClr val="tx1"/>
                </a:solidFill>
              </a:rPr>
              <a:t>Implementation</a:t>
            </a:r>
          </a:p>
          <a:p>
            <a:pPr algn="ctr"/>
            <a:r>
              <a:rPr lang="en-US" sz="1600" b="1" dirty="0" smtClean="0">
                <a:solidFill>
                  <a:schemeClr val="tx1"/>
                </a:solidFill>
              </a:rPr>
              <a:t> Ontologies</a:t>
            </a:r>
            <a:endParaRPr lang="en-US" sz="1600" b="1" dirty="0">
              <a:solidFill>
                <a:schemeClr val="tx1"/>
              </a:solidFill>
            </a:endParaRPr>
          </a:p>
        </p:txBody>
      </p:sp>
      <p:sp>
        <p:nvSpPr>
          <p:cNvPr id="46" name="Rectangle 45"/>
          <p:cNvSpPr/>
          <p:nvPr/>
        </p:nvSpPr>
        <p:spPr>
          <a:xfrm>
            <a:off x="6629400" y="4572000"/>
            <a:ext cx="609600" cy="381000"/>
          </a:xfrm>
          <a:prstGeom prst="rect">
            <a:avLst/>
          </a:prstGeom>
          <a:solidFill>
            <a:schemeClr val="accent4">
              <a:lumMod val="50000"/>
            </a:schemeClr>
          </a:solidFill>
          <a:effectLst>
            <a:outerShdw blurRad="76200" dir="13500000" sy="23000" kx="1200000" algn="br" rotWithShape="0">
              <a:prstClr val="black">
                <a:alpha val="2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t>
            </a:r>
            <a:endParaRPr lang="en-US" sz="1600" b="1" dirty="0"/>
          </a:p>
        </p:txBody>
      </p:sp>
      <p:sp>
        <p:nvSpPr>
          <p:cNvPr id="24" name="Rectangle 23"/>
          <p:cNvSpPr/>
          <p:nvPr/>
        </p:nvSpPr>
        <p:spPr>
          <a:xfrm>
            <a:off x="1828800" y="4191000"/>
            <a:ext cx="1447800" cy="1676400"/>
          </a:xfrm>
          <a:prstGeom prst="rect">
            <a:avLst/>
          </a:prstGeom>
          <a:solidFill>
            <a:schemeClr val="accent4">
              <a:lumMod val="75000"/>
            </a:schemeClr>
          </a:solidFill>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b="1" dirty="0" smtClean="0"/>
              <a:t>Financial</a:t>
            </a:r>
          </a:p>
          <a:p>
            <a:pPr algn="ctr"/>
            <a:r>
              <a:rPr lang="en-US" sz="1600" b="1" dirty="0" smtClean="0"/>
              <a:t>Industry</a:t>
            </a:r>
          </a:p>
          <a:p>
            <a:pPr algn="ctr"/>
            <a:r>
              <a:rPr lang="en-US" sz="1600" b="1" dirty="0" smtClean="0"/>
              <a:t>Business</a:t>
            </a:r>
          </a:p>
          <a:p>
            <a:pPr algn="ctr"/>
            <a:r>
              <a:rPr lang="en-US" sz="1600" b="1" dirty="0" smtClean="0"/>
              <a:t>Ontology</a:t>
            </a:r>
          </a:p>
          <a:p>
            <a:pPr algn="ctr"/>
            <a:endParaRPr lang="en-US" sz="1200" b="1" dirty="0" smtClean="0"/>
          </a:p>
          <a:p>
            <a:pPr algn="ctr"/>
            <a:r>
              <a:rPr lang="en-US" sz="1600" b="1" dirty="0" smtClean="0"/>
              <a:t>(FIBO)</a:t>
            </a:r>
            <a:endParaRPr lang="en-US" sz="1600" b="1" dirty="0"/>
          </a:p>
        </p:txBody>
      </p:sp>
      <p:sp>
        <p:nvSpPr>
          <p:cNvPr id="52"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
        <p:nvSpPr>
          <p:cNvPr id="53" name="Slide Number Placeholder 52"/>
          <p:cNvSpPr>
            <a:spLocks noGrp="1"/>
          </p:cNvSpPr>
          <p:nvPr>
            <p:ph type="sldNum" sz="quarter" idx="11"/>
          </p:nvPr>
        </p:nvSpPr>
        <p:spPr/>
        <p:txBody>
          <a:bodyPr/>
          <a:lstStyle/>
          <a:p>
            <a:fld id="{B6F15528-21DE-4FAA-801E-634DDDAF4B2B}"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120571" y="1295400"/>
            <a:ext cx="6023429" cy="556260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626366"/>
              </a:solidFill>
              <a:effectLst/>
              <a:latin typeface="Verdana" pitchFamily="34" charset="0"/>
              <a:ea typeface="MS PGothic"/>
              <a:cs typeface="MS PGothic"/>
            </a:endParaRPr>
          </a:p>
        </p:txBody>
      </p:sp>
      <p:sp>
        <p:nvSpPr>
          <p:cNvPr id="12" name="Title 3"/>
          <p:cNvSpPr>
            <a:spLocks noGrp="1"/>
          </p:cNvSpPr>
          <p:nvPr>
            <p:ph type="title"/>
          </p:nvPr>
        </p:nvSpPr>
        <p:spPr>
          <a:xfrm>
            <a:off x="0" y="1295400"/>
            <a:ext cx="3120571" cy="2514600"/>
          </a:xfrm>
        </p:spPr>
        <p:txBody>
          <a:bodyPr>
            <a:normAutofit/>
          </a:bodyPr>
          <a:lstStyle/>
          <a:p>
            <a:pPr algn="ctr"/>
            <a:r>
              <a:rPr lang="en-US" sz="2800" dirty="0" smtClean="0">
                <a:solidFill>
                  <a:srgbClr val="7030A0"/>
                </a:solidFill>
              </a:rPr>
              <a:t>Adoption can be an </a:t>
            </a:r>
            <a:r>
              <a:rPr lang="en-US" sz="2800" i="1" dirty="0" smtClean="0">
                <a:solidFill>
                  <a:srgbClr val="7030A0"/>
                </a:solidFill>
              </a:rPr>
              <a:t>Evolutionary </a:t>
            </a:r>
            <a:r>
              <a:rPr lang="en-US" sz="2800" dirty="0" smtClean="0">
                <a:solidFill>
                  <a:srgbClr val="7030A0"/>
                </a:solidFill>
              </a:rPr>
              <a:t>Process that may Lead to Strategic Value</a:t>
            </a:r>
            <a:endParaRPr lang="en-US" dirty="0">
              <a:solidFill>
                <a:srgbClr val="7030A0"/>
              </a:solidFill>
            </a:endParaRPr>
          </a:p>
        </p:txBody>
      </p:sp>
      <p:sp>
        <p:nvSpPr>
          <p:cNvPr id="14" name="Content Placeholder 1"/>
          <p:cNvSpPr>
            <a:spLocks noGrp="1"/>
          </p:cNvSpPr>
          <p:nvPr>
            <p:ph idx="1"/>
          </p:nvPr>
        </p:nvSpPr>
        <p:spPr>
          <a:xfrm>
            <a:off x="3124200" y="1295400"/>
            <a:ext cx="6019800" cy="5029200"/>
          </a:xfrm>
        </p:spPr>
        <p:txBody>
          <a:bodyPr>
            <a:noAutofit/>
          </a:bodyPr>
          <a:lstStyle/>
          <a:p>
            <a:pPr>
              <a:spcBef>
                <a:spcPts val="1200"/>
              </a:spcBef>
              <a:spcAft>
                <a:spcPts val="1200"/>
              </a:spcAft>
            </a:pPr>
            <a:r>
              <a:rPr lang="en-US" sz="1600" dirty="0" smtClean="0">
                <a:solidFill>
                  <a:schemeClr val="bg1"/>
                </a:solidFill>
              </a:rPr>
              <a:t>Is still early in its lifecycle; tools are relatively immature and language standards are still evolving, vendors are small</a:t>
            </a:r>
            <a:endParaRPr lang="en-US" sz="1600" i="1" dirty="0" smtClean="0">
              <a:solidFill>
                <a:schemeClr val="bg1"/>
              </a:solidFill>
            </a:endParaRPr>
          </a:p>
          <a:p>
            <a:pPr>
              <a:spcBef>
                <a:spcPts val="1200"/>
              </a:spcBef>
              <a:spcAft>
                <a:spcPts val="1200"/>
              </a:spcAft>
            </a:pPr>
            <a:r>
              <a:rPr lang="en-US" sz="1600" dirty="0" smtClean="0">
                <a:solidFill>
                  <a:schemeClr val="bg1"/>
                </a:solidFill>
              </a:rPr>
              <a:t>Does  require a learning curve to understand how the “semantic reasoner” </a:t>
            </a:r>
            <a:r>
              <a:rPr lang="en-US" sz="1600" i="1" dirty="0" smtClean="0">
                <a:solidFill>
                  <a:schemeClr val="bg1"/>
                </a:solidFill>
              </a:rPr>
              <a:t>thinks</a:t>
            </a:r>
            <a:r>
              <a:rPr lang="en-US" sz="1600" dirty="0" smtClean="0">
                <a:solidFill>
                  <a:schemeClr val="bg1"/>
                </a:solidFill>
              </a:rPr>
              <a:t> in order to best utilize the technology; which can take time and investment to develop</a:t>
            </a:r>
          </a:p>
          <a:p>
            <a:pPr>
              <a:spcBef>
                <a:spcPts val="600"/>
              </a:spcBef>
              <a:spcAft>
                <a:spcPts val="600"/>
              </a:spcAft>
            </a:pPr>
            <a:r>
              <a:rPr lang="en-US" sz="1600" dirty="0" smtClean="0">
                <a:solidFill>
                  <a:schemeClr val="bg1"/>
                </a:solidFill>
              </a:rPr>
              <a:t>Will not necessarily replace current object oriented and relational database technology in the foreseeable future; but can be used to better enable and enhance conventional technology</a:t>
            </a:r>
          </a:p>
          <a:p>
            <a:pPr>
              <a:spcBef>
                <a:spcPts val="1200"/>
              </a:spcBef>
              <a:spcAft>
                <a:spcPts val="1200"/>
              </a:spcAft>
            </a:pPr>
            <a:r>
              <a:rPr lang="en-US" sz="1600" dirty="0" smtClean="0">
                <a:solidFill>
                  <a:schemeClr val="bg1"/>
                </a:solidFill>
              </a:rPr>
              <a:t>Positions users that are adopters of its knowledge representation and reasoning capabilities to achieve valuable benefits not easily achievable using conventional technologies by themselves</a:t>
            </a:r>
          </a:p>
        </p:txBody>
      </p:sp>
      <p:sp>
        <p:nvSpPr>
          <p:cNvPr id="7" name="TextBox 6"/>
          <p:cNvSpPr txBox="1"/>
          <p:nvPr/>
        </p:nvSpPr>
        <p:spPr>
          <a:xfrm>
            <a:off x="3265715" y="304800"/>
            <a:ext cx="2254528" cy="369332"/>
          </a:xfrm>
          <a:prstGeom prst="rect">
            <a:avLst/>
          </a:prstGeom>
          <a:noFill/>
        </p:spPr>
        <p:txBody>
          <a:bodyPr wrap="none" rtlCol="0">
            <a:spAutoFit/>
          </a:bodyPr>
          <a:lstStyle/>
          <a:p>
            <a:r>
              <a:rPr lang="en-US" sz="1800" b="1" dirty="0" smtClean="0">
                <a:solidFill>
                  <a:schemeClr val="bg1"/>
                </a:solidFill>
              </a:rPr>
              <a:t>Semantic Technology:</a:t>
            </a:r>
            <a:endParaRPr lang="en-US" sz="1800" b="1" dirty="0">
              <a:solidFill>
                <a:schemeClr val="bg1"/>
              </a:solidFill>
            </a:endParaRPr>
          </a:p>
        </p:txBody>
      </p:sp>
      <p:sp>
        <p:nvSpPr>
          <p:cNvPr id="11" name="Slide Number Placeholder 2"/>
          <p:cNvSpPr txBox="1">
            <a:spLocks/>
          </p:cNvSpPr>
          <p:nvPr/>
        </p:nvSpPr>
        <p:spPr bwMode="auto">
          <a:xfrm>
            <a:off x="8345714" y="6578600"/>
            <a:ext cx="816429"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6D66AA37-BC2E-4359-A05E-517735F525BF}" type="slidenum">
              <a:rPr kumimoji="0" lang="en-US" sz="1100" i="0" u="none" strike="noStrike" kern="1200" cap="none" spc="0" normalizeH="0" baseline="0" noProof="0" smtClean="0">
                <a:ln>
                  <a:noFill/>
                </a:ln>
                <a:solidFill>
                  <a:schemeClr val="bg1"/>
                </a:solidFill>
                <a:effectLst/>
                <a:uLnTx/>
                <a:uFillTx/>
                <a:latin typeface="Verdana" pitchFamily="34" charset="0"/>
                <a:ea typeface="MS PGothic"/>
                <a:cs typeface="MS PGothic"/>
              </a:rPr>
              <a:pPr marL="0" marR="0" lvl="0" indent="0" algn="ctr" defTabSz="914400" rtl="0" eaLnBrk="0" fontAlgn="base" latinLnBrk="0" hangingPunct="0">
                <a:lnSpc>
                  <a:spcPct val="100000"/>
                </a:lnSpc>
                <a:spcBef>
                  <a:spcPct val="0"/>
                </a:spcBef>
                <a:spcAft>
                  <a:spcPct val="0"/>
                </a:spcAft>
                <a:buClrTx/>
                <a:buSzTx/>
                <a:buFontTx/>
                <a:buNone/>
                <a:tabLst/>
                <a:defRPr/>
              </a:pPr>
              <a:t>31</a:t>
            </a:fld>
            <a:endParaRPr kumimoji="0" lang="en-US" sz="1100" i="0" u="none" strike="noStrike" kern="1200" cap="none" spc="0" normalizeH="0" baseline="0" noProof="0" dirty="0">
              <a:ln>
                <a:noFill/>
              </a:ln>
              <a:solidFill>
                <a:schemeClr val="bg1"/>
              </a:solidFill>
              <a:effectLst/>
              <a:uLnTx/>
              <a:uFillTx/>
              <a:latin typeface="Verdana" pitchFamily="34" charset="0"/>
              <a:ea typeface="MS PGothic"/>
              <a:cs typeface="MS PGothic"/>
            </a:endParaRPr>
          </a:p>
        </p:txBody>
      </p:sp>
      <p:sp>
        <p:nvSpPr>
          <p:cNvPr id="8" name="Title 1"/>
          <p:cNvSpPr txBox="1">
            <a:spLocks/>
          </p:cNvSpPr>
          <p:nvPr/>
        </p:nvSpPr>
        <p:spPr>
          <a:xfrm>
            <a:off x="0" y="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Making the Investment in Semantic Technology</a:t>
            </a:r>
          </a:p>
        </p:txBody>
      </p:sp>
      <p:sp>
        <p:nvSpPr>
          <p:cNvPr id="9" name="Rectangle 8"/>
          <p:cNvSpPr/>
          <p:nvPr/>
        </p:nvSpPr>
        <p:spPr>
          <a:xfrm>
            <a:off x="3429000" y="5029200"/>
            <a:ext cx="5410200" cy="1477328"/>
          </a:xfrm>
          <a:prstGeom prst="rect">
            <a:avLst/>
          </a:prstGeom>
          <a:ln>
            <a:solidFill>
              <a:schemeClr val="bg1"/>
            </a:solidFill>
          </a:ln>
        </p:spPr>
        <p:txBody>
          <a:bodyPr wrap="square">
            <a:spAutoFit/>
          </a:bodyPr>
          <a:lstStyle/>
          <a:p>
            <a:r>
              <a:rPr lang="en-US" b="1" dirty="0" smtClean="0">
                <a:solidFill>
                  <a:schemeClr val="bg1"/>
                </a:solidFill>
              </a:rPr>
              <a:t>By embracing </a:t>
            </a:r>
            <a:r>
              <a:rPr lang="en-US" b="1" i="1" dirty="0" smtClean="0">
                <a:solidFill>
                  <a:schemeClr val="bg1"/>
                </a:solidFill>
              </a:rPr>
              <a:t>semantic technology and FIBO </a:t>
            </a:r>
            <a:r>
              <a:rPr lang="en-US" b="1" dirty="0" smtClean="0">
                <a:solidFill>
                  <a:schemeClr val="bg1"/>
                </a:solidFill>
              </a:rPr>
              <a:t>as a basis for enhancing financial industry data standards we are making a strategic investment to improve our data management capabilities by using the tools of the 21</a:t>
            </a:r>
            <a:r>
              <a:rPr lang="en-US" b="1" baseline="30000" dirty="0" smtClean="0">
                <a:solidFill>
                  <a:schemeClr val="bg1"/>
                </a:solidFill>
              </a:rPr>
              <a:t>st</a:t>
            </a:r>
            <a:r>
              <a:rPr lang="en-US" b="1" dirty="0" smtClean="0">
                <a:solidFill>
                  <a:schemeClr val="bg1"/>
                </a:solidFill>
              </a:rPr>
              <a:t> century</a:t>
            </a:r>
          </a:p>
        </p:txBody>
      </p:sp>
      <p:sp>
        <p:nvSpPr>
          <p:cNvPr id="13"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
        <p:nvSpPr>
          <p:cNvPr id="15" name="Slide Number Placeholder 14"/>
          <p:cNvSpPr>
            <a:spLocks noGrp="1"/>
          </p:cNvSpPr>
          <p:nvPr>
            <p:ph type="sldNum" sz="quarter" idx="11"/>
          </p:nvPr>
        </p:nvSpPr>
        <p:spPr/>
        <p:txBody>
          <a:bodyPr/>
          <a:lstStyle/>
          <a:p>
            <a:fld id="{B6F15528-21DE-4FAA-801E-634DDDAF4B2B}"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Invitation to Financial Regulators, Market Authorities and the Financial Industry</a:t>
            </a:r>
            <a:endParaRPr lang="en-US" sz="3600" dirty="0"/>
          </a:p>
        </p:txBody>
      </p:sp>
      <p:sp>
        <p:nvSpPr>
          <p:cNvPr id="5" name="Slide Number Placeholder 4"/>
          <p:cNvSpPr>
            <a:spLocks noGrp="1"/>
          </p:cNvSpPr>
          <p:nvPr>
            <p:ph type="sldNum" sz="quarter" idx="11"/>
          </p:nvPr>
        </p:nvSpPr>
        <p:spPr>
          <a:xfrm>
            <a:off x="8458200" y="6492875"/>
            <a:ext cx="685800" cy="365125"/>
          </a:xfrm>
        </p:spPr>
        <p:txBody>
          <a:bodyPr/>
          <a:lstStyle/>
          <a:p>
            <a:fld id="{B6F15528-21DE-4FAA-801E-634DDDAF4B2B}" type="slidenum">
              <a:rPr lang="en-US" smtClean="0"/>
              <a:pPr/>
              <a:t>32</a:t>
            </a:fld>
            <a:endParaRPr lang="en-US" dirty="0"/>
          </a:p>
        </p:txBody>
      </p:sp>
      <p:sp>
        <p:nvSpPr>
          <p:cNvPr id="8" name="Rounded Rectangle 7"/>
          <p:cNvSpPr/>
          <p:nvPr/>
        </p:nvSpPr>
        <p:spPr bwMode="auto">
          <a:xfrm>
            <a:off x="152400" y="1371600"/>
            <a:ext cx="8839200" cy="1295400"/>
          </a:xfrm>
          <a:prstGeom prst="roundRect">
            <a:avLst>
              <a:gd name="adj" fmla="val 6889"/>
            </a:avLst>
          </a:prstGeom>
          <a:solidFill>
            <a:schemeClr val="accent6">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117475" indent="-117475">
              <a:buFont typeface="Wingdings" pitchFamily="2" charset="2"/>
              <a:buChar char="§"/>
            </a:pPr>
            <a:r>
              <a:rPr lang="en-US" dirty="0" smtClean="0"/>
              <a:t>Financial regulators to support and participate in a formal collaboration with financial industry participants and standards organizations such as ISDA, ISO, XBRL, FIX, MISMO, OMG, etc. to refine and implement FIBO as the standard financial instrument and entity ontology for regulatory reporting, business processing and risk analysis</a:t>
            </a:r>
          </a:p>
        </p:txBody>
      </p:sp>
      <p:sp>
        <p:nvSpPr>
          <p:cNvPr id="12" name="Rounded Rectangle 11"/>
          <p:cNvSpPr/>
          <p:nvPr/>
        </p:nvSpPr>
        <p:spPr bwMode="auto">
          <a:xfrm>
            <a:off x="152400" y="2819400"/>
            <a:ext cx="8839200" cy="685800"/>
          </a:xfrm>
          <a:prstGeom prst="roundRect">
            <a:avLst>
              <a:gd name="adj" fmla="val 6889"/>
            </a:avLst>
          </a:prstGeom>
          <a:solidFill>
            <a:srgbClr val="EBF2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117475" indent="-117475">
              <a:buFont typeface="Wingdings" pitchFamily="2" charset="2"/>
              <a:buChar char="§"/>
            </a:pPr>
            <a:r>
              <a:rPr lang="en-US" dirty="0" smtClean="0"/>
              <a:t>Financial regulators to act as catalysts in forming a public/private partnership to create best practice reference architectures for operational semantic implementations.</a:t>
            </a:r>
            <a:br>
              <a:rPr lang="en-US" dirty="0" smtClean="0"/>
            </a:br>
            <a:endParaRPr lang="en-US" dirty="0" smtClean="0"/>
          </a:p>
        </p:txBody>
      </p:sp>
      <p:sp>
        <p:nvSpPr>
          <p:cNvPr id="9"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grpSp>
        <p:nvGrpSpPr>
          <p:cNvPr id="10" name="Group 9"/>
          <p:cNvGrpSpPr/>
          <p:nvPr/>
        </p:nvGrpSpPr>
        <p:grpSpPr>
          <a:xfrm>
            <a:off x="1295400" y="5029200"/>
            <a:ext cx="6553200" cy="1676400"/>
            <a:chOff x="873754" y="3810000"/>
            <a:chExt cx="8082022" cy="2590800"/>
          </a:xfrm>
        </p:grpSpPr>
        <p:grpSp>
          <p:nvGrpSpPr>
            <p:cNvPr id="13" name="Group 8"/>
            <p:cNvGrpSpPr/>
            <p:nvPr/>
          </p:nvGrpSpPr>
          <p:grpSpPr>
            <a:xfrm>
              <a:off x="2971800" y="3810000"/>
              <a:ext cx="3657600" cy="2590800"/>
              <a:chOff x="3032125" y="4114800"/>
              <a:chExt cx="3276600" cy="2286000"/>
            </a:xfrm>
          </p:grpSpPr>
          <p:pic>
            <p:nvPicPr>
              <p:cNvPr id="16" name="Picture 2" descr="C:\Documents and Settings\dnewman\My Documents\Enterprise Architecture\Projects\Semantic Technology\EDM and Bank Regulatory Reform\OTC Contract POC\Meetings\OFR Macroprudential Toolkit\collaboration.jpg"/>
              <p:cNvPicPr>
                <a:picLocks noChangeAspect="1" noChangeArrowheads="1"/>
              </p:cNvPicPr>
              <p:nvPr/>
            </p:nvPicPr>
            <p:blipFill>
              <a:blip r:embed="rId2" cstate="print"/>
              <a:srcRect/>
              <a:stretch>
                <a:fillRect/>
              </a:stretch>
            </p:blipFill>
            <p:spPr bwMode="auto">
              <a:xfrm>
                <a:off x="3032125" y="4114800"/>
                <a:ext cx="3276600" cy="2286000"/>
              </a:xfrm>
              <a:prstGeom prst="rect">
                <a:avLst/>
              </a:prstGeom>
              <a:noFill/>
            </p:spPr>
          </p:pic>
          <p:sp>
            <p:nvSpPr>
              <p:cNvPr id="17" name="TextBox 16"/>
              <p:cNvSpPr txBox="1"/>
              <p:nvPr/>
            </p:nvSpPr>
            <p:spPr>
              <a:xfrm>
                <a:off x="4267571" y="4842164"/>
                <a:ext cx="780336" cy="503635"/>
              </a:xfrm>
              <a:prstGeom prst="rect">
                <a:avLst/>
              </a:prstGeom>
              <a:noFill/>
            </p:spPr>
            <p:txBody>
              <a:bodyPr wrap="square" rtlCol="0">
                <a:spAutoFit/>
              </a:bodyPr>
              <a:lstStyle/>
              <a:p>
                <a:r>
                  <a:rPr lang="en-US" b="1" dirty="0" smtClean="0">
                    <a:solidFill>
                      <a:srgbClr val="002060"/>
                    </a:solidFill>
                    <a:effectLst>
                      <a:outerShdw blurRad="38100" dist="38100" dir="2700000" algn="tl">
                        <a:srgbClr val="000000">
                          <a:alpha val="43137"/>
                        </a:srgbClr>
                      </a:outerShdw>
                    </a:effectLst>
                  </a:rPr>
                  <a:t>FIBO</a:t>
                </a:r>
                <a:endParaRPr lang="en-US" b="1" dirty="0">
                  <a:solidFill>
                    <a:srgbClr val="002060"/>
                  </a:solidFill>
                  <a:effectLst>
                    <a:outerShdw blurRad="38100" dist="38100" dir="2700000" algn="tl">
                      <a:srgbClr val="000000">
                        <a:alpha val="43137"/>
                      </a:srgbClr>
                    </a:outerShdw>
                  </a:effectLst>
                </a:endParaRPr>
              </a:p>
            </p:txBody>
          </p:sp>
        </p:grpSp>
        <p:pic>
          <p:nvPicPr>
            <p:cNvPr id="14" name="Picture 13" descr="edm_logo.png"/>
            <p:cNvPicPr>
              <a:picLocks noChangeAspect="1"/>
            </p:cNvPicPr>
            <p:nvPr/>
          </p:nvPicPr>
          <p:blipFill>
            <a:blip r:embed="rId3" cstate="print"/>
            <a:stretch>
              <a:fillRect/>
            </a:stretch>
          </p:blipFill>
          <p:spPr>
            <a:xfrm>
              <a:off x="873754" y="4343400"/>
              <a:ext cx="1793246" cy="1079753"/>
            </a:xfrm>
            <a:prstGeom prst="rect">
              <a:avLst/>
            </a:prstGeom>
          </p:spPr>
        </p:pic>
        <p:pic>
          <p:nvPicPr>
            <p:cNvPr id="15" name="Picture 14" descr="OMG logo color-TAG-tm-large.jpg"/>
            <p:cNvPicPr>
              <a:picLocks noChangeAspect="1"/>
            </p:cNvPicPr>
            <p:nvPr/>
          </p:nvPicPr>
          <p:blipFill>
            <a:blip r:embed="rId4" cstate="print"/>
            <a:stretch>
              <a:fillRect/>
            </a:stretch>
          </p:blipFill>
          <p:spPr>
            <a:xfrm>
              <a:off x="6962373" y="4457700"/>
              <a:ext cx="1993403" cy="914401"/>
            </a:xfrm>
            <a:prstGeom prst="rect">
              <a:avLst/>
            </a:prstGeom>
          </p:spPr>
        </p:pic>
      </p:grpSp>
      <p:sp>
        <p:nvSpPr>
          <p:cNvPr id="11" name="Rounded Rectangle 10"/>
          <p:cNvSpPr/>
          <p:nvPr/>
        </p:nvSpPr>
        <p:spPr bwMode="auto">
          <a:xfrm>
            <a:off x="152400" y="3657600"/>
            <a:ext cx="8839200" cy="1219200"/>
          </a:xfrm>
          <a:prstGeom prst="roundRect">
            <a:avLst>
              <a:gd name="adj" fmla="val 6889"/>
            </a:avLst>
          </a:prstGeom>
          <a:solidFill>
            <a:srgbClr val="BFF8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117475" indent="-117475">
              <a:buFont typeface="Wingdings" pitchFamily="2" charset="2"/>
              <a:buChar char="§"/>
              <a:tabLst>
                <a:tab pos="515938" algn="l"/>
              </a:tabLst>
            </a:pPr>
            <a:r>
              <a:rPr lang="en-US" dirty="0" smtClean="0"/>
              <a:t>Continued extension of the semantic proof-of-concept work to support the analytical requirements of regulators, market authorities and financial institutions</a:t>
            </a:r>
          </a:p>
          <a:p>
            <a:pPr lvl="1">
              <a:buFont typeface="Wingdings" pitchFamily="2" charset="2"/>
              <a:buChar char="§"/>
            </a:pPr>
            <a:r>
              <a:rPr lang="en-US" dirty="0" smtClean="0"/>
              <a:t>OTC Derivatives (Contractual Provisions, Credit Default Swaps)</a:t>
            </a:r>
          </a:p>
          <a:p>
            <a:pPr lvl="1">
              <a:buFont typeface="Wingdings" pitchFamily="2" charset="2"/>
              <a:buChar char="§"/>
            </a:pPr>
            <a:r>
              <a:rPr lang="en-US" dirty="0" smtClean="0"/>
              <a:t>Asset Backed Securities (Mortgage Backed Securities, Collateralized Debt Obligations)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sz="4000" dirty="0" smtClean="0"/>
              <a:t>Industry Team Collaborating on</a:t>
            </a:r>
            <a:br>
              <a:rPr lang="en-US" sz="4000" dirty="0" smtClean="0"/>
            </a:br>
            <a:r>
              <a:rPr lang="en-US" sz="4000" dirty="0" smtClean="0"/>
              <a:t>Semantics OTC Derivatives POC</a:t>
            </a:r>
            <a:endParaRPr lang="en-US" sz="4000" dirty="0"/>
          </a:p>
        </p:txBody>
      </p:sp>
      <p:graphicFrame>
        <p:nvGraphicFramePr>
          <p:cNvPr id="4" name="Table 3"/>
          <p:cNvGraphicFramePr>
            <a:graphicFrameLocks noGrp="1"/>
          </p:cNvGraphicFramePr>
          <p:nvPr/>
        </p:nvGraphicFramePr>
        <p:xfrm>
          <a:off x="152400" y="1371600"/>
          <a:ext cx="8763000" cy="4992560"/>
        </p:xfrm>
        <a:graphic>
          <a:graphicData uri="http://schemas.openxmlformats.org/drawingml/2006/table">
            <a:tbl>
              <a:tblPr firstRow="1" bandRow="1">
                <a:tableStyleId>{5C22544A-7EE6-4342-B048-85BDC9FD1C3A}</a:tableStyleId>
              </a:tblPr>
              <a:tblGrid>
                <a:gridCol w="2921000"/>
                <a:gridCol w="2921000"/>
                <a:gridCol w="2921000"/>
              </a:tblGrid>
              <a:tr h="320482">
                <a:tc>
                  <a:txBody>
                    <a:bodyPr/>
                    <a:lstStyle/>
                    <a:p>
                      <a:r>
                        <a:rPr lang="en-US" sz="1600" dirty="0" smtClean="0"/>
                        <a:t>Name</a:t>
                      </a:r>
                      <a:endParaRPr lang="en-US" sz="1600" dirty="0"/>
                    </a:p>
                  </a:txBody>
                  <a:tcPr/>
                </a:tc>
                <a:tc>
                  <a:txBody>
                    <a:bodyPr/>
                    <a:lstStyle/>
                    <a:p>
                      <a:r>
                        <a:rPr lang="en-US" sz="1600" dirty="0" smtClean="0"/>
                        <a:t>Organization</a:t>
                      </a:r>
                      <a:endParaRPr lang="en-US" sz="1600" dirty="0"/>
                    </a:p>
                  </a:txBody>
                  <a:tcPr/>
                </a:tc>
                <a:tc>
                  <a:txBody>
                    <a:bodyPr/>
                    <a:lstStyle/>
                    <a:p>
                      <a:r>
                        <a:rPr lang="en-US" sz="1600" dirty="0" smtClean="0"/>
                        <a:t>Role</a:t>
                      </a:r>
                      <a:endParaRPr lang="en-US" sz="1600" dirty="0"/>
                    </a:p>
                  </a:txBody>
                  <a:tcPr/>
                </a:tc>
              </a:tr>
              <a:tr h="311360">
                <a:tc>
                  <a:txBody>
                    <a:bodyPr/>
                    <a:lstStyle/>
                    <a:p>
                      <a:r>
                        <a:rPr lang="en-US" sz="1400" b="1" dirty="0" smtClean="0"/>
                        <a:t>David Newman</a:t>
                      </a:r>
                      <a:endParaRPr lang="en-US" sz="1400" b="1" dirty="0"/>
                    </a:p>
                  </a:txBody>
                  <a:tcPr/>
                </a:tc>
                <a:tc>
                  <a:txBody>
                    <a:bodyPr/>
                    <a:lstStyle/>
                    <a:p>
                      <a:r>
                        <a:rPr lang="en-US" sz="1400" b="1" dirty="0" smtClean="0"/>
                        <a:t>Wells Fargo</a:t>
                      </a:r>
                      <a:endParaRPr lang="en-US" sz="1400" b="1" dirty="0"/>
                    </a:p>
                  </a:txBody>
                  <a:tcPr/>
                </a:tc>
                <a:tc>
                  <a:txBody>
                    <a:bodyPr/>
                    <a:lstStyle/>
                    <a:p>
                      <a:r>
                        <a:rPr lang="en-US" sz="1400" b="1" dirty="0" smtClean="0"/>
                        <a:t>Lead</a:t>
                      </a:r>
                      <a:endParaRPr lang="en-US" sz="1400" b="1" dirty="0"/>
                    </a:p>
                  </a:txBody>
                  <a:tcPr/>
                </a:tc>
              </a:tr>
              <a:tr h="311360">
                <a:tc>
                  <a:txBody>
                    <a:bodyPr/>
                    <a:lstStyle/>
                    <a:p>
                      <a:r>
                        <a:rPr lang="en-US" sz="1400" b="1" dirty="0" smtClean="0"/>
                        <a:t>Mike Bennett</a:t>
                      </a:r>
                      <a:endParaRPr lang="en-US" sz="1400" b="1" dirty="0"/>
                    </a:p>
                  </a:txBody>
                  <a:tcPr/>
                </a:tc>
                <a:tc>
                  <a:txBody>
                    <a:bodyPr/>
                    <a:lstStyle/>
                    <a:p>
                      <a:r>
                        <a:rPr lang="en-US" sz="1400" b="1" dirty="0" smtClean="0"/>
                        <a:t>EDM Council</a:t>
                      </a:r>
                      <a:endParaRPr lang="en-US" sz="1400" b="1" dirty="0"/>
                    </a:p>
                  </a:txBody>
                  <a:tcPr/>
                </a:tc>
                <a:tc>
                  <a:txBody>
                    <a:bodyPr/>
                    <a:lstStyle/>
                    <a:p>
                      <a:r>
                        <a:rPr lang="en-US" sz="1400" b="1" dirty="0" smtClean="0"/>
                        <a:t>Core Team</a:t>
                      </a:r>
                      <a:endParaRPr lang="en-US" sz="1400" b="1" dirty="0"/>
                    </a:p>
                  </a:txBody>
                  <a:tcPr/>
                </a:tc>
              </a:tr>
              <a:tr h="311360">
                <a:tc>
                  <a:txBody>
                    <a:bodyPr/>
                    <a:lstStyle/>
                    <a:p>
                      <a:r>
                        <a:rPr lang="en-US" sz="1400" b="1" dirty="0" smtClean="0"/>
                        <a:t>Elisa</a:t>
                      </a:r>
                      <a:r>
                        <a:rPr lang="en-US" sz="1400" b="1" baseline="0" dirty="0" smtClean="0"/>
                        <a:t> Kendall</a:t>
                      </a:r>
                      <a:endParaRPr lang="en-US" sz="1400" b="1" dirty="0"/>
                    </a:p>
                  </a:txBody>
                  <a:tcPr/>
                </a:tc>
                <a:tc>
                  <a:txBody>
                    <a:bodyPr/>
                    <a:lstStyle/>
                    <a:p>
                      <a:r>
                        <a:rPr lang="en-US" sz="1400" b="1" dirty="0" smtClean="0"/>
                        <a:t>Thematix</a:t>
                      </a:r>
                      <a:endParaRPr lang="en-US" sz="1400" b="1" dirty="0"/>
                    </a:p>
                  </a:txBody>
                  <a:tcPr/>
                </a:tc>
                <a:tc>
                  <a:txBody>
                    <a:bodyPr/>
                    <a:lstStyle/>
                    <a:p>
                      <a:r>
                        <a:rPr lang="en-US" sz="1400" b="1" dirty="0" smtClean="0"/>
                        <a:t>Core Team</a:t>
                      </a:r>
                      <a:endParaRPr lang="en-US" sz="1400" b="1" dirty="0"/>
                    </a:p>
                  </a:txBody>
                  <a:tcPr/>
                </a:tc>
              </a:tr>
              <a:tr h="311360">
                <a:tc>
                  <a:txBody>
                    <a:bodyPr/>
                    <a:lstStyle/>
                    <a:p>
                      <a:r>
                        <a:rPr lang="en-US" sz="1400" b="1" dirty="0" smtClean="0"/>
                        <a:t>Jim</a:t>
                      </a:r>
                      <a:r>
                        <a:rPr lang="en-US" sz="1400" b="1" baseline="0" dirty="0" smtClean="0"/>
                        <a:t> Rhyne</a:t>
                      </a:r>
                      <a:endParaRPr lang="en-US" sz="1400" b="1" dirty="0"/>
                    </a:p>
                  </a:txBody>
                  <a:tcPr/>
                </a:tc>
                <a:tc>
                  <a:txBody>
                    <a:bodyPr/>
                    <a:lstStyle/>
                    <a:p>
                      <a:r>
                        <a:rPr lang="en-US" sz="1400" b="1" dirty="0" smtClean="0"/>
                        <a:t>Thematix</a:t>
                      </a:r>
                      <a:endParaRPr lang="en-US" sz="1400" b="1" dirty="0"/>
                    </a:p>
                  </a:txBody>
                  <a:tcPr/>
                </a:tc>
                <a:tc>
                  <a:txBody>
                    <a:bodyPr/>
                    <a:lstStyle/>
                    <a:p>
                      <a:r>
                        <a:rPr lang="en-US" sz="1400" b="1" dirty="0" smtClean="0"/>
                        <a:t>Core Team</a:t>
                      </a:r>
                      <a:endParaRPr lang="en-US" sz="1400" b="1" dirty="0"/>
                    </a:p>
                  </a:txBody>
                  <a:tcPr/>
                </a:tc>
              </a:tr>
              <a:tr h="311360">
                <a:tc>
                  <a:txBody>
                    <a:bodyPr/>
                    <a:lstStyle/>
                    <a:p>
                      <a:r>
                        <a:rPr lang="en-US" sz="1400" b="1" dirty="0" smtClean="0"/>
                        <a:t>Mike Atkin</a:t>
                      </a:r>
                      <a:endParaRPr lang="en-US" sz="1400" b="1" dirty="0"/>
                    </a:p>
                  </a:txBody>
                  <a:tcPr/>
                </a:tc>
                <a:tc>
                  <a:txBody>
                    <a:bodyPr/>
                    <a:lstStyle/>
                    <a:p>
                      <a:r>
                        <a:rPr lang="en-US" sz="1400" b="1" dirty="0" smtClean="0"/>
                        <a:t>EDM Council</a:t>
                      </a:r>
                      <a:endParaRPr lang="en-US" sz="1400" b="1" dirty="0"/>
                    </a:p>
                  </a:txBody>
                  <a:tcPr/>
                </a:tc>
                <a:tc>
                  <a:txBody>
                    <a:bodyPr/>
                    <a:lstStyle/>
                    <a:p>
                      <a:r>
                        <a:rPr lang="en-US" sz="1400" b="1" dirty="0" smtClean="0"/>
                        <a:t>Stakeholder</a:t>
                      </a:r>
                      <a:endParaRPr lang="en-US" sz="1400" b="1" dirty="0"/>
                    </a:p>
                  </a:txBody>
                  <a:tcPr/>
                </a:tc>
              </a:tr>
              <a:tr h="311360">
                <a:tc>
                  <a:txBody>
                    <a:bodyPr/>
                    <a:lstStyle/>
                    <a:p>
                      <a:r>
                        <a:rPr lang="en-US" sz="1400" b="1" dirty="0" smtClean="0"/>
                        <a:t>Anthony Coates</a:t>
                      </a:r>
                      <a:endParaRPr lang="en-US" sz="1400" b="1" dirty="0"/>
                    </a:p>
                  </a:txBody>
                  <a:tcPr/>
                </a:tc>
                <a:tc>
                  <a:txBody>
                    <a:bodyPr/>
                    <a:lstStyle/>
                    <a:p>
                      <a:r>
                        <a:rPr lang="en-US" sz="1400" b="1" dirty="0" smtClean="0"/>
                        <a:t>Londata</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Subject Matter Expert</a:t>
                      </a:r>
                      <a:endParaRPr lang="en-US" sz="1400" b="1" dirty="0"/>
                    </a:p>
                  </a:txBody>
                  <a:tcPr/>
                </a:tc>
              </a:tr>
              <a:tr h="311360">
                <a:tc>
                  <a:txBody>
                    <a:bodyPr/>
                    <a:lstStyle/>
                    <a:p>
                      <a:r>
                        <a:rPr lang="en-US" sz="1400" b="1" dirty="0" smtClean="0"/>
                        <a:t>David Gertler</a:t>
                      </a:r>
                      <a:endParaRPr lang="en-US" sz="1400" b="1" dirty="0"/>
                    </a:p>
                  </a:txBody>
                  <a:tcPr/>
                </a:tc>
                <a:tc>
                  <a:txBody>
                    <a:bodyPr/>
                    <a:lstStyle/>
                    <a:p>
                      <a:r>
                        <a:rPr lang="en-US" sz="1400" b="1" dirty="0" smtClean="0"/>
                        <a:t>Super Derivatives</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Subject Matter Expert</a:t>
                      </a:r>
                      <a:endParaRPr lang="en-US" sz="1400" b="1" dirty="0"/>
                    </a:p>
                  </a:txBody>
                  <a:tcPr/>
                </a:tc>
              </a:tr>
              <a:tr h="311360">
                <a:tc>
                  <a:txBody>
                    <a:bodyPr/>
                    <a:lstStyle/>
                    <a:p>
                      <a:r>
                        <a:rPr lang="en-US" sz="1400" b="1" dirty="0" smtClean="0"/>
                        <a:t>Marc Gratacos</a:t>
                      </a:r>
                      <a:endParaRPr lang="en-US" sz="1400" b="1" dirty="0"/>
                    </a:p>
                  </a:txBody>
                  <a:tcPr/>
                </a:tc>
                <a:tc>
                  <a:txBody>
                    <a:bodyPr/>
                    <a:lstStyle/>
                    <a:p>
                      <a:r>
                        <a:rPr lang="en-US" sz="1400" b="1" dirty="0" smtClean="0"/>
                        <a:t>ISDA</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Subject Matter Expert</a:t>
                      </a:r>
                      <a:endParaRPr lang="en-US" sz="1400" b="1" dirty="0"/>
                    </a:p>
                  </a:txBody>
                  <a:tcPr/>
                </a:tc>
              </a:tr>
              <a:tr h="311360">
                <a:tc>
                  <a:txBody>
                    <a:bodyPr/>
                    <a:lstStyle/>
                    <a:p>
                      <a:r>
                        <a:rPr lang="en-US" sz="1400" b="1" dirty="0" smtClean="0"/>
                        <a:t>Andrew Jacobs</a:t>
                      </a:r>
                      <a:endParaRPr lang="en-US" sz="1400" b="1" dirty="0"/>
                    </a:p>
                  </a:txBody>
                  <a:tcPr/>
                </a:tc>
                <a:tc>
                  <a:txBody>
                    <a:bodyPr/>
                    <a:lstStyle/>
                    <a:p>
                      <a:r>
                        <a:rPr lang="en-US" sz="1400" b="1" dirty="0" smtClean="0"/>
                        <a:t>UBS</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Subject Matter Expert</a:t>
                      </a:r>
                      <a:endParaRPr lang="en-US" sz="1400" b="1" dirty="0"/>
                    </a:p>
                  </a:txBody>
                  <a:tcPr/>
                </a:tc>
              </a:tr>
              <a:tr h="311360">
                <a:tc>
                  <a:txBody>
                    <a:bodyPr/>
                    <a:lstStyle/>
                    <a:p>
                      <a:r>
                        <a:rPr lang="en-US" sz="1400" b="1" dirty="0" smtClean="0"/>
                        <a:t>Dave McComb</a:t>
                      </a:r>
                      <a:endParaRPr lang="en-US" sz="1400" b="1" dirty="0"/>
                    </a:p>
                  </a:txBody>
                  <a:tcPr/>
                </a:tc>
                <a:tc>
                  <a:txBody>
                    <a:bodyPr/>
                    <a:lstStyle/>
                    <a:p>
                      <a:r>
                        <a:rPr lang="en-US" sz="1400" b="1" dirty="0" smtClean="0"/>
                        <a:t>Semantic Arts</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Subject Matter Expert</a:t>
                      </a:r>
                      <a:endParaRPr lang="en-US" sz="1400" b="1" dirty="0"/>
                    </a:p>
                  </a:txBody>
                  <a:tcPr/>
                </a:tc>
              </a:tr>
              <a:tr h="311360">
                <a:tc>
                  <a:txBody>
                    <a:bodyPr/>
                    <a:lstStyle/>
                    <a:p>
                      <a:r>
                        <a:rPr lang="en-US" sz="1400" b="1" dirty="0" smtClean="0"/>
                        <a:t>Pete Rivett</a:t>
                      </a:r>
                      <a:endParaRPr lang="en-US" sz="1400" b="1" dirty="0"/>
                    </a:p>
                  </a:txBody>
                  <a:tcPr/>
                </a:tc>
                <a:tc>
                  <a:txBody>
                    <a:bodyPr/>
                    <a:lstStyle/>
                    <a:p>
                      <a:r>
                        <a:rPr lang="en-US" sz="1400" b="1" dirty="0" smtClean="0"/>
                        <a:t>Adaptive</a:t>
                      </a:r>
                      <a:endParaRPr lang="en-US" sz="1400" b="1" dirty="0"/>
                    </a:p>
                  </a:txBody>
                  <a:tcPr/>
                </a:tc>
                <a:tc>
                  <a:txBody>
                    <a:bodyPr/>
                    <a:lstStyle/>
                    <a:p>
                      <a:r>
                        <a:rPr lang="en-US" sz="1400" b="1" dirty="0" smtClean="0"/>
                        <a:t>Subject Matter Expert</a:t>
                      </a:r>
                      <a:endParaRPr lang="en-US" sz="1400" b="1" dirty="0"/>
                    </a:p>
                  </a:txBody>
                  <a:tcPr/>
                </a:tc>
              </a:tr>
              <a:tr h="311360">
                <a:tc>
                  <a:txBody>
                    <a:bodyPr/>
                    <a:lstStyle/>
                    <a:p>
                      <a:r>
                        <a:rPr lang="en-US" sz="1400" b="1" dirty="0" smtClean="0"/>
                        <a:t>Martin</a:t>
                      </a:r>
                      <a:r>
                        <a:rPr lang="en-US" sz="1400" b="1" baseline="0" dirty="0" smtClean="0"/>
                        <a:t> Sexton</a:t>
                      </a:r>
                      <a:endParaRPr lang="en-US" sz="1400" b="1" dirty="0"/>
                    </a:p>
                  </a:txBody>
                  <a:tcPr/>
                </a:tc>
                <a:tc>
                  <a:txBody>
                    <a:bodyPr/>
                    <a:lstStyle/>
                    <a:p>
                      <a:r>
                        <a:rPr lang="en-US" sz="1400" b="1" dirty="0" smtClean="0"/>
                        <a:t>London Market</a:t>
                      </a:r>
                      <a:r>
                        <a:rPr lang="en-US" sz="1400" b="1" baseline="0" dirty="0" smtClean="0"/>
                        <a:t> Systems</a:t>
                      </a:r>
                      <a:endParaRPr lang="en-US" sz="1400" b="1" dirty="0"/>
                    </a:p>
                  </a:txBody>
                  <a:tcPr/>
                </a:tc>
                <a:tc>
                  <a:txBody>
                    <a:bodyPr/>
                    <a:lstStyle/>
                    <a:p>
                      <a:r>
                        <a:rPr lang="en-US" sz="1400" b="1" dirty="0" smtClean="0"/>
                        <a:t>Subject Matter Expert</a:t>
                      </a:r>
                      <a:endParaRPr lang="en-US" sz="1400" b="1" dirty="0"/>
                    </a:p>
                  </a:txBody>
                  <a:tcPr/>
                </a:tc>
              </a:tr>
              <a:tr h="311360">
                <a:tc>
                  <a:txBody>
                    <a:bodyPr/>
                    <a:lstStyle/>
                    <a:p>
                      <a:r>
                        <a:rPr lang="en-US" sz="1400" b="1" dirty="0" smtClean="0"/>
                        <a:t>Harsh Sharma</a:t>
                      </a:r>
                      <a:endParaRPr lang="en-US" sz="1400" b="1" dirty="0"/>
                    </a:p>
                  </a:txBody>
                  <a:tcPr/>
                </a:tc>
                <a:tc>
                  <a:txBody>
                    <a:bodyPr/>
                    <a:lstStyle/>
                    <a:p>
                      <a:r>
                        <a:rPr lang="en-US" sz="1400" b="1" dirty="0" smtClean="0"/>
                        <a:t>Citi</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Subject Matter Expert</a:t>
                      </a:r>
                      <a:endParaRPr lang="en-US" sz="1400" b="1" dirty="0"/>
                    </a:p>
                  </a:txBody>
                  <a:tcPr/>
                </a:tc>
              </a:tr>
              <a:tr h="291347">
                <a:tc>
                  <a:txBody>
                    <a:bodyPr/>
                    <a:lstStyle/>
                    <a:p>
                      <a:r>
                        <a:rPr lang="en-US" sz="1400" b="1" dirty="0" smtClean="0"/>
                        <a:t>Kevin Tyson</a:t>
                      </a:r>
                      <a:endParaRPr lang="en-US" sz="1400" b="1" dirty="0"/>
                    </a:p>
                  </a:txBody>
                  <a:tcPr/>
                </a:tc>
                <a:tc>
                  <a:txBody>
                    <a:bodyPr/>
                    <a:lstStyle/>
                    <a:p>
                      <a:r>
                        <a:rPr lang="en-US" sz="1400" b="1" dirty="0" smtClean="0"/>
                        <a:t>JP Morgan Chase</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Subject Matter Expert</a:t>
                      </a:r>
                      <a:endParaRPr lang="en-US" sz="1400" b="1" dirty="0"/>
                    </a:p>
                  </a:txBody>
                  <a:tcPr/>
                </a:tc>
              </a:tr>
              <a:tr h="291347">
                <a:tc>
                  <a:txBody>
                    <a:bodyPr/>
                    <a:lstStyle/>
                    <a:p>
                      <a:r>
                        <a:rPr lang="en-US" sz="1400" b="1" dirty="0" smtClean="0"/>
                        <a:t>Marcelle von Wendland</a:t>
                      </a:r>
                      <a:endParaRPr lang="en-US" sz="1400" b="1" dirty="0"/>
                    </a:p>
                  </a:txBody>
                  <a:tcPr/>
                </a:tc>
                <a:tc>
                  <a:txBody>
                    <a:bodyPr/>
                    <a:lstStyle/>
                    <a:p>
                      <a:r>
                        <a:rPr lang="en-US" sz="1400" b="1" dirty="0" smtClean="0"/>
                        <a:t>Fincore</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Subject Matter Expert</a:t>
                      </a:r>
                      <a:endParaRPr lang="en-US" sz="1400" b="1" dirty="0"/>
                    </a:p>
                  </a:txBody>
                  <a:tcPr/>
                </a:tc>
              </a:tr>
            </a:tbl>
          </a:graphicData>
        </a:graphic>
      </p:graphicFrame>
      <p:sp>
        <p:nvSpPr>
          <p:cNvPr id="5" name="Slide Number Placeholder 4"/>
          <p:cNvSpPr>
            <a:spLocks noGrp="1"/>
          </p:cNvSpPr>
          <p:nvPr>
            <p:ph type="sldNum" sz="quarter" idx="11"/>
          </p:nvPr>
        </p:nvSpPr>
        <p:spPr>
          <a:xfrm>
            <a:off x="6553200" y="6356350"/>
            <a:ext cx="2133600" cy="365125"/>
          </a:xfrm>
        </p:spPr>
        <p:txBody>
          <a:bodyPr/>
          <a:lstStyle/>
          <a:p>
            <a:fld id="{B6F15528-21DE-4FAA-801E-634DDDAF4B2B}" type="slidenum">
              <a:rPr lang="en-US" smtClean="0"/>
              <a:pPr/>
              <a:t>4</a:t>
            </a:fld>
            <a:endParaRPr lang="en-US" dirty="0"/>
          </a:p>
        </p:txBody>
      </p:sp>
      <p:sp>
        <p:nvSpPr>
          <p:cNvPr id="7"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Regulatory Requirements Influencing Semantics OTC POC</a:t>
            </a:r>
            <a:endParaRPr lang="en-US" dirty="0"/>
          </a:p>
        </p:txBody>
      </p:sp>
      <p:sp>
        <p:nvSpPr>
          <p:cNvPr id="5" name="Slide Number Placeholder 4"/>
          <p:cNvSpPr>
            <a:spLocks noGrp="1"/>
          </p:cNvSpPr>
          <p:nvPr>
            <p:ph type="sldNum" sz="quarter" idx="11"/>
          </p:nvPr>
        </p:nvSpPr>
        <p:spPr>
          <a:xfrm>
            <a:off x="8534400" y="6492875"/>
            <a:ext cx="457200" cy="365125"/>
          </a:xfrm>
        </p:spPr>
        <p:txBody>
          <a:bodyPr/>
          <a:lstStyle/>
          <a:p>
            <a:fld id="{B6F15528-21DE-4FAA-801E-634DDDAF4B2B}" type="slidenum">
              <a:rPr lang="en-US" smtClean="0"/>
              <a:pPr/>
              <a:t>5</a:t>
            </a:fld>
            <a:endParaRPr lang="en-US" dirty="0"/>
          </a:p>
        </p:txBody>
      </p:sp>
      <p:sp>
        <p:nvSpPr>
          <p:cNvPr id="6" name="Rounded Rectangle 5"/>
          <p:cNvSpPr/>
          <p:nvPr/>
        </p:nvSpPr>
        <p:spPr bwMode="auto">
          <a:xfrm>
            <a:off x="228600" y="1371600"/>
            <a:ext cx="8686800" cy="914400"/>
          </a:xfrm>
          <a:prstGeom prst="roundRect">
            <a:avLst>
              <a:gd name="adj" fmla="val 6889"/>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b="1" i="1" dirty="0" smtClean="0">
                <a:solidFill>
                  <a:srgbClr val="7030A0"/>
                </a:solidFill>
              </a:rPr>
              <a:t>1) Define Uniform and Expressive Financial Data Standards</a:t>
            </a:r>
          </a:p>
          <a:p>
            <a:pPr lvl="1"/>
            <a:r>
              <a:rPr lang="en-US" sz="1600" dirty="0" smtClean="0"/>
              <a:t>Ability to enable standardized terminology and uniform meaning of financial data for interoperability across messaging protocols and data sources for data rollups and aggregations</a:t>
            </a:r>
          </a:p>
          <a:p>
            <a:endParaRPr lang="en-US" dirty="0" smtClean="0">
              <a:solidFill>
                <a:srgbClr val="000000"/>
              </a:solidFill>
            </a:endParaRPr>
          </a:p>
        </p:txBody>
      </p:sp>
      <p:sp>
        <p:nvSpPr>
          <p:cNvPr id="7" name="Rounded Rectangle 6"/>
          <p:cNvSpPr/>
          <p:nvPr/>
        </p:nvSpPr>
        <p:spPr bwMode="auto">
          <a:xfrm>
            <a:off x="228600" y="2362200"/>
            <a:ext cx="8686800" cy="914400"/>
          </a:xfrm>
          <a:prstGeom prst="roundRect">
            <a:avLst>
              <a:gd name="adj" fmla="val 6889"/>
            </a:avLst>
          </a:prstGeom>
          <a:solidFill>
            <a:srgbClr val="BFF8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b="1" i="1" dirty="0" smtClean="0">
                <a:solidFill>
                  <a:srgbClr val="7030A0"/>
                </a:solidFill>
              </a:rPr>
              <a:t>2) Classify Financial Instruments into Asset Classes*</a:t>
            </a:r>
          </a:p>
          <a:p>
            <a:pPr lvl="1"/>
            <a:r>
              <a:rPr lang="en-US" sz="1600" dirty="0" smtClean="0"/>
              <a:t>Ability to classify financial instruments into asset classes and taxonomies based upon the characteristics and attributes of the instrument itself, rather than relying on descriptive codes</a:t>
            </a:r>
          </a:p>
        </p:txBody>
      </p:sp>
      <p:sp>
        <p:nvSpPr>
          <p:cNvPr id="8" name="Rounded Rectangle 7"/>
          <p:cNvSpPr/>
          <p:nvPr/>
        </p:nvSpPr>
        <p:spPr bwMode="auto">
          <a:xfrm>
            <a:off x="228600" y="3352800"/>
            <a:ext cx="8686800" cy="838200"/>
          </a:xfrm>
          <a:prstGeom prst="roundRect">
            <a:avLst>
              <a:gd name="adj" fmla="val 6889"/>
            </a:avLst>
          </a:prstGeom>
          <a:solidFill>
            <a:srgbClr val="FFF3CD"/>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b="1" i="1" dirty="0" smtClean="0">
                <a:solidFill>
                  <a:srgbClr val="7030A0"/>
                </a:solidFill>
              </a:rPr>
              <a:t>3) Electronically Express Contractual Provisions**</a:t>
            </a:r>
          </a:p>
          <a:p>
            <a:pPr lvl="1"/>
            <a:r>
              <a:rPr lang="en-US" sz="1600" dirty="0" smtClean="0"/>
              <a:t>Ability to encode concepts in machine readable form that describe key provisions specified in contracts in order to identify levels of risk and exposures</a:t>
            </a:r>
          </a:p>
        </p:txBody>
      </p:sp>
      <p:sp>
        <p:nvSpPr>
          <p:cNvPr id="9" name="Rounded Rectangle 8"/>
          <p:cNvSpPr/>
          <p:nvPr/>
        </p:nvSpPr>
        <p:spPr bwMode="auto">
          <a:xfrm>
            <a:off x="228600" y="5181600"/>
            <a:ext cx="8697686" cy="838200"/>
          </a:xfrm>
          <a:prstGeom prst="roundRect">
            <a:avLst>
              <a:gd name="adj" fmla="val 6889"/>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b="1" i="1" dirty="0" smtClean="0">
                <a:solidFill>
                  <a:srgbClr val="7030A0"/>
                </a:solidFill>
              </a:rPr>
              <a:t>5) Meet Regulatory Requirements, Control IT Costs, Incrementally Deploy</a:t>
            </a:r>
          </a:p>
          <a:p>
            <a:pPr lvl="1"/>
            <a:r>
              <a:rPr lang="en-US" sz="1600" dirty="0" smtClean="0"/>
              <a:t>Ability to define data standards, store and access data, flexibly refactor data schemas and change assumptions without risk of incurring high IT costs and delays, evolve incrementally </a:t>
            </a:r>
          </a:p>
        </p:txBody>
      </p:sp>
      <p:sp>
        <p:nvSpPr>
          <p:cNvPr id="10" name="Rounded Rectangle 9"/>
          <p:cNvSpPr/>
          <p:nvPr/>
        </p:nvSpPr>
        <p:spPr bwMode="auto">
          <a:xfrm>
            <a:off x="228600" y="4267200"/>
            <a:ext cx="8686800" cy="838200"/>
          </a:xfrm>
          <a:prstGeom prst="roundRect">
            <a:avLst>
              <a:gd name="adj" fmla="val 6889"/>
            </a:avLst>
          </a:prstGeom>
          <a:solidFill>
            <a:srgbClr val="EBF2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b="1" i="1" dirty="0" smtClean="0">
                <a:solidFill>
                  <a:srgbClr val="7030A0"/>
                </a:solidFill>
              </a:rPr>
              <a:t>4) Link Disparate Information for Risk Analysis *</a:t>
            </a:r>
          </a:p>
          <a:p>
            <a:pPr lvl="1"/>
            <a:r>
              <a:rPr lang="en-US" sz="1600" dirty="0" smtClean="0"/>
              <a:t>Ability to link disparate information based upon explicit or implied relationships for risk analysis and reporting, e.g. legal entity ownership hierarchies for counter-party risk assessment</a:t>
            </a:r>
          </a:p>
        </p:txBody>
      </p:sp>
      <p:sp>
        <p:nvSpPr>
          <p:cNvPr id="11" name="TextBox 10"/>
          <p:cNvSpPr txBox="1"/>
          <p:nvPr/>
        </p:nvSpPr>
        <p:spPr>
          <a:xfrm>
            <a:off x="381000" y="6019800"/>
            <a:ext cx="8610600" cy="553998"/>
          </a:xfrm>
          <a:prstGeom prst="rect">
            <a:avLst/>
          </a:prstGeom>
          <a:noFill/>
        </p:spPr>
        <p:txBody>
          <a:bodyPr wrap="square" rtlCol="0">
            <a:spAutoFit/>
          </a:bodyPr>
          <a:lstStyle/>
          <a:p>
            <a:pPr lvl="0"/>
            <a:r>
              <a:rPr lang="en-US" sz="1000" b="1" dirty="0" smtClean="0">
                <a:solidFill>
                  <a:prstClr val="black"/>
                </a:solidFill>
              </a:rPr>
              <a:t>*Swap Data Recordkeeping and Reporting Requirements, CFTC, Dec 8, 2010</a:t>
            </a:r>
          </a:p>
          <a:p>
            <a:pPr lvl="0"/>
            <a:r>
              <a:rPr lang="en-US" sz="1000" b="1" dirty="0" smtClean="0"/>
              <a:t>*Report on OTC Derivatives Data Reporting and Aggregation Requirements, </a:t>
            </a:r>
            <a:r>
              <a:rPr lang="en-US" sz="1000" b="1" dirty="0" smtClean="0">
                <a:solidFill>
                  <a:srgbClr val="000000"/>
                </a:solidFill>
                <a:ea typeface="Times New Roman"/>
                <a:cs typeface="Times New Roman"/>
              </a:rPr>
              <a:t>the International Organization of Securities Commissioners (IOSCO), August 2011</a:t>
            </a:r>
          </a:p>
          <a:p>
            <a:pPr marL="117475" indent="-117475"/>
            <a:r>
              <a:rPr lang="en-US" sz="1000" b="1" dirty="0" smtClean="0">
                <a:solidFill>
                  <a:srgbClr val="000000"/>
                </a:solidFill>
                <a:cs typeface="Times New Roman"/>
              </a:rPr>
              <a:t>**Joint Study on the Feasibility of Mandating Algorithmic Descriptions for Derivatives, SEC/CFTC, April 2011</a:t>
            </a:r>
            <a:endParaRPr lang="en-US" sz="1400" b="1" dirty="0"/>
          </a:p>
        </p:txBody>
      </p:sp>
      <p:sp>
        <p:nvSpPr>
          <p:cNvPr id="12"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sz="4000" dirty="0" smtClean="0"/>
              <a:t>Semantics OTC Derivatives POC Mission</a:t>
            </a:r>
            <a:endParaRPr lang="en-US" sz="4000" dirty="0"/>
          </a:p>
        </p:txBody>
      </p:sp>
      <p:sp>
        <p:nvSpPr>
          <p:cNvPr id="3" name="Content Placeholder 2"/>
          <p:cNvSpPr>
            <a:spLocks noGrp="1"/>
          </p:cNvSpPr>
          <p:nvPr>
            <p:ph idx="1"/>
          </p:nvPr>
        </p:nvSpPr>
        <p:spPr>
          <a:xfrm>
            <a:off x="152400" y="1524000"/>
            <a:ext cx="8763000" cy="4572000"/>
          </a:xfrm>
          <a:solidFill>
            <a:schemeClr val="accent1">
              <a:lumMod val="40000"/>
              <a:lumOff val="60000"/>
            </a:schemeClr>
          </a:solidFill>
          <a:scene3d>
            <a:camera prst="orthographicFront"/>
            <a:lightRig rig="threePt" dir="t"/>
          </a:scene3d>
          <a:sp3d>
            <a:bevelT/>
          </a:sp3d>
        </p:spPr>
        <p:txBody>
          <a:bodyPr>
            <a:normAutofit/>
          </a:bodyPr>
          <a:lstStyle/>
          <a:p>
            <a:pPr marL="117475" lvl="1" indent="0">
              <a:buNone/>
            </a:pPr>
            <a:r>
              <a:rPr lang="en-US" sz="2600" b="1" dirty="0" smtClean="0">
                <a:solidFill>
                  <a:srgbClr val="7030A0"/>
                </a:solidFill>
              </a:rPr>
              <a:t>Mission Statement:</a:t>
            </a:r>
          </a:p>
          <a:p>
            <a:pPr marL="117475" lvl="1" indent="0">
              <a:buNone/>
            </a:pPr>
            <a:r>
              <a:rPr lang="en-US" sz="2200" b="1" i="1" dirty="0" smtClean="0"/>
              <a:t>Demonstrate to the financial industry and the regulatory community how:</a:t>
            </a:r>
          </a:p>
          <a:p>
            <a:pPr marL="576263" lvl="1" indent="-176213">
              <a:buFont typeface="Wingdings" pitchFamily="2" charset="2"/>
              <a:buChar char="§"/>
            </a:pPr>
            <a:r>
              <a:rPr lang="en-US" sz="2100" b="1" i="1" dirty="0" smtClean="0"/>
              <a:t>utilizing semantic technology and the Financial Industry Business Ontology (FIBO) can be a prudent strategic investment to realize:</a:t>
            </a:r>
          </a:p>
          <a:p>
            <a:pPr marL="800100" lvl="2" indent="0">
              <a:buFont typeface="Wingdings" pitchFamily="2" charset="2"/>
              <a:buChar char="ü"/>
            </a:pPr>
            <a:r>
              <a:rPr lang="en-US" sz="1900" b="1" i="1" dirty="0" smtClean="0"/>
              <a:t>data standardization</a:t>
            </a:r>
          </a:p>
          <a:p>
            <a:pPr marL="800100" lvl="2" indent="0">
              <a:buFont typeface="Wingdings" pitchFamily="2" charset="2"/>
              <a:buChar char="ü"/>
            </a:pPr>
            <a:r>
              <a:rPr lang="en-US" sz="1900" b="1" i="1" dirty="0" smtClean="0"/>
              <a:t>data integration</a:t>
            </a:r>
          </a:p>
          <a:p>
            <a:pPr marL="800100" lvl="2" indent="0">
              <a:buFont typeface="Wingdings" pitchFamily="2" charset="2"/>
              <a:buChar char="ü"/>
            </a:pPr>
            <a:r>
              <a:rPr lang="en-US" sz="1900" b="1" i="1" dirty="0" smtClean="0"/>
              <a:t>data linkage</a:t>
            </a:r>
          </a:p>
          <a:p>
            <a:pPr marL="800100" lvl="2" indent="0">
              <a:buFont typeface="Wingdings" pitchFamily="2" charset="2"/>
              <a:buChar char="ü"/>
            </a:pPr>
            <a:r>
              <a:rPr lang="en-US" sz="1900" b="1" i="1" dirty="0" smtClean="0"/>
              <a:t>data classification</a:t>
            </a:r>
          </a:p>
          <a:p>
            <a:pPr marL="400050" lvl="1" indent="0">
              <a:buFont typeface="Wingdings" pitchFamily="2" charset="2"/>
              <a:buChar char="§"/>
            </a:pPr>
            <a:r>
              <a:rPr lang="en-US" sz="2100" b="1" i="1" dirty="0" smtClean="0"/>
              <a:t>  using currently available data sources and messaging protocols</a:t>
            </a:r>
            <a:endParaRPr lang="en-US" sz="2100" b="1" i="1" dirty="0"/>
          </a:p>
        </p:txBody>
      </p:sp>
      <p:sp>
        <p:nvSpPr>
          <p:cNvPr id="5" name="Slide Number Placeholder 4"/>
          <p:cNvSpPr>
            <a:spLocks noGrp="1"/>
          </p:cNvSpPr>
          <p:nvPr>
            <p:ph type="sldNum" sz="quarter" idx="11"/>
          </p:nvPr>
        </p:nvSpPr>
        <p:spPr>
          <a:xfrm>
            <a:off x="8001000" y="6356350"/>
            <a:ext cx="685800" cy="365125"/>
          </a:xfrm>
        </p:spPr>
        <p:txBody>
          <a:bodyPr/>
          <a:lstStyle/>
          <a:p>
            <a:fld id="{B6F15528-21DE-4FAA-801E-634DDDAF4B2B}" type="slidenum">
              <a:rPr lang="en-US" smtClean="0"/>
              <a:pPr/>
              <a:t>6</a:t>
            </a:fld>
            <a:endParaRPr lang="en-US" dirty="0"/>
          </a:p>
        </p:txBody>
      </p:sp>
      <p:sp>
        <p:nvSpPr>
          <p:cNvPr id="7"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dirty="0" smtClean="0"/>
              <a:t>Data challenges for entity and instrument identification, classification and relationships</a:t>
            </a:r>
            <a:endParaRPr lang="en-US" sz="3600" dirty="0"/>
          </a:p>
        </p:txBody>
      </p:sp>
      <p:sp>
        <p:nvSpPr>
          <p:cNvPr id="4" name="Date Placeholder 3"/>
          <p:cNvSpPr>
            <a:spLocks noGrp="1"/>
          </p:cNvSpPr>
          <p:nvPr>
            <p:ph type="dt" sz="half" idx="10"/>
          </p:nvPr>
        </p:nvSpPr>
        <p:spPr>
          <a:xfrm>
            <a:off x="0" y="6492875"/>
            <a:ext cx="1447800" cy="365125"/>
          </a:xfrm>
        </p:spPr>
        <p:txBody>
          <a:bodyPr/>
          <a:lstStyle/>
          <a:p>
            <a:r>
              <a:rPr lang="en-US" smtClean="0"/>
              <a:t>1/30/2012</a:t>
            </a:r>
            <a:endParaRPr lang="en-US"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7</a:t>
            </a:fld>
            <a:endParaRPr lang="en-US" dirty="0"/>
          </a:p>
        </p:txBody>
      </p:sp>
      <p:sp>
        <p:nvSpPr>
          <p:cNvPr id="51" name="TextBox 50"/>
          <p:cNvSpPr txBox="1"/>
          <p:nvPr/>
        </p:nvSpPr>
        <p:spPr>
          <a:xfrm>
            <a:off x="228600" y="5791200"/>
            <a:ext cx="8915400" cy="830997"/>
          </a:xfrm>
          <a:prstGeom prst="rect">
            <a:avLst/>
          </a:prstGeom>
          <a:noFill/>
          <a:scene3d>
            <a:camera prst="orthographicFront"/>
            <a:lightRig rig="threePt" dir="t"/>
          </a:scene3d>
          <a:sp3d>
            <a:bevelT/>
          </a:sp3d>
        </p:spPr>
        <p:txBody>
          <a:bodyPr wrap="square" rtlCol="0">
            <a:spAutoFit/>
          </a:bodyPr>
          <a:lstStyle/>
          <a:p>
            <a:r>
              <a:rPr lang="en-US" sz="2400" b="1" i="1" dirty="0" smtClean="0">
                <a:solidFill>
                  <a:srgbClr val="C00000"/>
                </a:solidFill>
              </a:rPr>
              <a:t>How can we supplement our existing investments in data management to resolve these challenges and achieve these goals?</a:t>
            </a:r>
            <a:endParaRPr lang="en-US" sz="2400" b="1" i="1" dirty="0">
              <a:solidFill>
                <a:srgbClr val="C00000"/>
              </a:solidFill>
            </a:endParaRPr>
          </a:p>
        </p:txBody>
      </p:sp>
      <p:sp>
        <p:nvSpPr>
          <p:cNvPr id="52" name="Content Placeholder 2"/>
          <p:cNvSpPr>
            <a:spLocks noGrp="1"/>
          </p:cNvSpPr>
          <p:nvPr>
            <p:ph idx="1"/>
          </p:nvPr>
        </p:nvSpPr>
        <p:spPr>
          <a:xfrm>
            <a:off x="152400" y="3352800"/>
            <a:ext cx="4343400" cy="2514600"/>
          </a:xfrm>
        </p:spPr>
        <p:txBody>
          <a:bodyPr>
            <a:noAutofit/>
          </a:bodyPr>
          <a:lstStyle/>
          <a:p>
            <a:pPr>
              <a:buNone/>
            </a:pPr>
            <a:r>
              <a:rPr lang="en-US" sz="2000" b="1" i="1" u="sng" dirty="0" smtClean="0"/>
              <a:t>Current State of Financial Data</a:t>
            </a:r>
          </a:p>
          <a:p>
            <a:pPr>
              <a:buFont typeface="Wingdings" pitchFamily="2" charset="2"/>
              <a:buChar char="ü"/>
            </a:pPr>
            <a:r>
              <a:rPr lang="en-US" sz="2000" b="1" dirty="0" smtClean="0"/>
              <a:t>Limited data standards</a:t>
            </a:r>
          </a:p>
          <a:p>
            <a:pPr>
              <a:buFont typeface="Wingdings" pitchFamily="2" charset="2"/>
              <a:buChar char="ü"/>
            </a:pPr>
            <a:r>
              <a:rPr lang="en-US" sz="2000" b="1" dirty="0" smtClean="0"/>
              <a:t>Data rationalization problems</a:t>
            </a:r>
          </a:p>
          <a:p>
            <a:pPr>
              <a:buFont typeface="Wingdings" pitchFamily="2" charset="2"/>
              <a:buChar char="ü"/>
            </a:pPr>
            <a:r>
              <a:rPr lang="en-US" sz="2000" b="1" dirty="0" smtClean="0"/>
              <a:t>Data incongruity and fragmentation</a:t>
            </a:r>
          </a:p>
          <a:p>
            <a:pPr>
              <a:buFont typeface="Wingdings" pitchFamily="2" charset="2"/>
              <a:buChar char="ü"/>
            </a:pPr>
            <a:r>
              <a:rPr lang="en-US" sz="2000" b="1" dirty="0" smtClean="0"/>
              <a:t>Opaque data silos limits integration</a:t>
            </a:r>
          </a:p>
          <a:p>
            <a:pPr>
              <a:buFont typeface="Wingdings" pitchFamily="2" charset="2"/>
              <a:buChar char="ü"/>
            </a:pPr>
            <a:r>
              <a:rPr lang="en-US" sz="2000" b="1" dirty="0" smtClean="0"/>
              <a:t>Cryptic codes, programs, brittle data schemas and fixed taxonomies</a:t>
            </a:r>
          </a:p>
        </p:txBody>
      </p:sp>
      <p:cxnSp>
        <p:nvCxnSpPr>
          <p:cNvPr id="55" name="Straight Connector 54"/>
          <p:cNvCxnSpPr>
            <a:stCxn id="29" idx="0"/>
            <a:endCxn id="36" idx="4"/>
          </p:cNvCxnSpPr>
          <p:nvPr/>
        </p:nvCxnSpPr>
        <p:spPr>
          <a:xfrm flipV="1">
            <a:off x="7543802" y="2138516"/>
            <a:ext cx="0" cy="318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2" idx="6"/>
            <a:endCxn id="14" idx="2"/>
          </p:cNvCxnSpPr>
          <p:nvPr/>
        </p:nvCxnSpPr>
        <p:spPr>
          <a:xfrm>
            <a:off x="6873949" y="3009900"/>
            <a:ext cx="517451" cy="1122"/>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63"/>
          <p:cNvGrpSpPr/>
          <p:nvPr/>
        </p:nvGrpSpPr>
        <p:grpSpPr>
          <a:xfrm>
            <a:off x="304800" y="1295400"/>
            <a:ext cx="8305800" cy="2174422"/>
            <a:chOff x="304800" y="1371600"/>
            <a:chExt cx="8305800" cy="2174422"/>
          </a:xfrm>
        </p:grpSpPr>
        <p:grpSp>
          <p:nvGrpSpPr>
            <p:cNvPr id="6" name="Group 17"/>
            <p:cNvGrpSpPr/>
            <p:nvPr/>
          </p:nvGrpSpPr>
          <p:grpSpPr>
            <a:xfrm>
              <a:off x="304800" y="1447800"/>
              <a:ext cx="3539339" cy="2098222"/>
              <a:chOff x="5562600" y="533401"/>
              <a:chExt cx="3796128" cy="2833393"/>
            </a:xfrm>
          </p:grpSpPr>
          <p:sp>
            <p:nvSpPr>
              <p:cNvPr id="7" name="Text Box 15"/>
              <p:cNvSpPr txBox="1">
                <a:spLocks noChangeArrowheads="1"/>
              </p:cNvSpPr>
              <p:nvPr/>
            </p:nvSpPr>
            <p:spPr bwMode="auto">
              <a:xfrm>
                <a:off x="5562600" y="2988251"/>
                <a:ext cx="3796128" cy="378543"/>
              </a:xfrm>
              <a:prstGeom prst="rect">
                <a:avLst/>
              </a:prstGeom>
              <a:solidFill>
                <a:schemeClr val="bg1"/>
              </a:solidFill>
              <a:ln w="9525">
                <a:noFill/>
                <a:miter lim="800000"/>
                <a:headEnd/>
                <a:tailEnd/>
              </a:ln>
            </p:spPr>
            <p:txBody>
              <a:bodyPr wrap="square">
                <a:spAutoFit/>
              </a:bodyPr>
              <a:lstStyle/>
              <a:p>
                <a:r>
                  <a:rPr lang="en-US" sz="1100" b="1" dirty="0"/>
                  <a:t>Jackson </a:t>
                </a:r>
                <a:r>
                  <a:rPr lang="en-US" sz="1100" b="1" dirty="0" smtClean="0"/>
                  <a:t>Pollock “</a:t>
                </a:r>
                <a:r>
                  <a:rPr lang="en-US" sz="1100" b="1" i="1" dirty="0" smtClean="0"/>
                  <a:t>Convergence</a:t>
                </a:r>
                <a:r>
                  <a:rPr lang="en-US" sz="1100" b="1" dirty="0"/>
                  <a:t>”</a:t>
                </a:r>
              </a:p>
            </p:txBody>
          </p:sp>
          <p:pic>
            <p:nvPicPr>
              <p:cNvPr id="8" name="Picture 28" descr="jm-aa_08_08"/>
              <p:cNvPicPr>
                <a:picLocks noChangeAspect="1" noChangeArrowheads="1"/>
              </p:cNvPicPr>
              <p:nvPr/>
            </p:nvPicPr>
            <p:blipFill>
              <a:blip r:embed="rId2" cstate="print"/>
              <a:srcRect/>
              <a:stretch>
                <a:fillRect/>
              </a:stretch>
            </p:blipFill>
            <p:spPr bwMode="auto">
              <a:xfrm>
                <a:off x="5562601" y="533401"/>
                <a:ext cx="3364749" cy="2452817"/>
              </a:xfrm>
              <a:prstGeom prst="rect">
                <a:avLst/>
              </a:prstGeom>
              <a:noFill/>
              <a:ln w="9525">
                <a:noFill/>
                <a:miter lim="800000"/>
                <a:headEnd/>
                <a:tailEnd/>
              </a:ln>
              <a:effectLst>
                <a:outerShdw blurRad="76200" dir="13500000" sy="23000" kx="1200000" algn="br" rotWithShape="0">
                  <a:prstClr val="black">
                    <a:alpha val="20000"/>
                  </a:prstClr>
                </a:outerShdw>
              </a:effectLst>
            </p:spPr>
          </p:pic>
        </p:grpSp>
        <p:cxnSp>
          <p:nvCxnSpPr>
            <p:cNvPr id="10" name="Straight Arrow Connector 9"/>
            <p:cNvCxnSpPr/>
            <p:nvPr/>
          </p:nvCxnSpPr>
          <p:spPr>
            <a:xfrm>
              <a:off x="3429000" y="3048000"/>
              <a:ext cx="2057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9" name="Group 10"/>
            <p:cNvGrpSpPr/>
            <p:nvPr/>
          </p:nvGrpSpPr>
          <p:grpSpPr>
            <a:xfrm>
              <a:off x="5486400" y="1447800"/>
              <a:ext cx="3124200" cy="1828800"/>
              <a:chOff x="5105400" y="1447800"/>
              <a:chExt cx="3124200" cy="1828800"/>
            </a:xfrm>
            <a:effectLst>
              <a:outerShdw blurRad="76200" dir="13500000" sy="23000" kx="1200000" algn="br" rotWithShape="0">
                <a:prstClr val="black">
                  <a:alpha val="20000"/>
                </a:prstClr>
              </a:outerShdw>
            </a:effectLst>
          </p:grpSpPr>
          <p:grpSp>
            <p:nvGrpSpPr>
              <p:cNvPr id="11" name="Group 58"/>
              <p:cNvGrpSpPr/>
              <p:nvPr/>
            </p:nvGrpSpPr>
            <p:grpSpPr>
              <a:xfrm>
                <a:off x="5105400" y="1447800"/>
                <a:ext cx="3124200" cy="1828800"/>
                <a:chOff x="3048000" y="2362200"/>
                <a:chExt cx="3276600" cy="2362200"/>
              </a:xfrm>
            </p:grpSpPr>
            <p:sp>
              <p:nvSpPr>
                <p:cNvPr id="17" name="Oval 16"/>
                <p:cNvSpPr/>
                <p:nvPr/>
              </p:nvSpPr>
              <p:spPr>
                <a:xfrm>
                  <a:off x="3367668" y="2460625"/>
                  <a:ext cx="321527" cy="298174"/>
                </a:xfrm>
                <a:prstGeom prst="ellipse">
                  <a:avLst/>
                </a:prstGeom>
                <a:solidFill>
                  <a:schemeClr val="accent2"/>
                </a:solidFill>
                <a:ln>
                  <a:solidFill>
                    <a:schemeClr val="accent2">
                      <a:lumMod val="75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048000" y="2362200"/>
                  <a:ext cx="32766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352801" y="3276600"/>
                  <a:ext cx="304800" cy="304800"/>
                </a:xfrm>
                <a:prstGeom prst="ellipse">
                  <a:avLst/>
                </a:prstGeom>
                <a:solidFill>
                  <a:schemeClr val="tx1"/>
                </a:solidFill>
                <a:ln>
                  <a:solidFill>
                    <a:schemeClr val="tx1"/>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4218879" y="3101009"/>
                  <a:ext cx="276922" cy="251791"/>
                </a:xfrm>
                <a:prstGeom prst="ellipse">
                  <a:avLst/>
                </a:prstGeom>
                <a:solidFill>
                  <a:srgbClr val="FFC000"/>
                </a:solidFill>
                <a:ln>
                  <a:solidFill>
                    <a:srgbClr val="FFC000"/>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4166839" y="2460625"/>
                  <a:ext cx="276922" cy="298174"/>
                </a:xfrm>
                <a:prstGeom prst="ellipse">
                  <a:avLst/>
                </a:prstGeom>
                <a:solidFill>
                  <a:schemeClr val="accent1">
                    <a:lumMod val="75000"/>
                  </a:schemeClr>
                </a:solidFill>
                <a:ln>
                  <a:solidFill>
                    <a:schemeClr val="accent1">
                      <a:lumMod val="75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4218879" y="3763617"/>
                  <a:ext cx="276922" cy="274983"/>
                </a:xfrm>
                <a:prstGeom prst="ellipse">
                  <a:avLst/>
                </a:prstGeom>
                <a:solidFill>
                  <a:schemeClr val="tx1"/>
                </a:solidFill>
                <a:ln>
                  <a:solidFill>
                    <a:schemeClr val="tx1"/>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5045927" y="2460625"/>
                  <a:ext cx="304801" cy="298174"/>
                </a:xfrm>
                <a:prstGeom prst="ellipse">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a:stCxn id="17" idx="4"/>
                  <a:endCxn id="19" idx="0"/>
                </p:cNvCxnSpPr>
                <p:nvPr/>
              </p:nvCxnSpPr>
              <p:spPr>
                <a:xfrm flipH="1">
                  <a:off x="3505201" y="2758799"/>
                  <a:ext cx="23230" cy="5178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7" idx="6"/>
                  <a:endCxn id="21" idx="2"/>
                </p:cNvCxnSpPr>
                <p:nvPr/>
              </p:nvCxnSpPr>
              <p:spPr>
                <a:xfrm>
                  <a:off x="3689195" y="2609712"/>
                  <a:ext cx="47764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6"/>
                  <a:endCxn id="20" idx="1"/>
                </p:cNvCxnSpPr>
                <p:nvPr/>
              </p:nvCxnSpPr>
              <p:spPr>
                <a:xfrm>
                  <a:off x="3689195" y="2609712"/>
                  <a:ext cx="570239" cy="528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 idx="6"/>
                  <a:endCxn id="23" idx="3"/>
                </p:cNvCxnSpPr>
                <p:nvPr/>
              </p:nvCxnSpPr>
              <p:spPr>
                <a:xfrm flipV="1">
                  <a:off x="4495802" y="2715132"/>
                  <a:ext cx="594762" cy="511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5"/>
                  <a:endCxn id="22" idx="2"/>
                </p:cNvCxnSpPr>
                <p:nvPr/>
              </p:nvCxnSpPr>
              <p:spPr>
                <a:xfrm>
                  <a:off x="3612964" y="3536763"/>
                  <a:ext cx="605915" cy="364346"/>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077523" y="3763617"/>
                  <a:ext cx="256478" cy="274983"/>
                </a:xfrm>
                <a:prstGeom prst="ellipse">
                  <a:avLst/>
                </a:prstGeom>
                <a:solidFill>
                  <a:schemeClr val="tx1"/>
                </a:solidFill>
                <a:ln>
                  <a:solidFill>
                    <a:schemeClr val="tx1"/>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a:stCxn id="22" idx="6"/>
                  <a:endCxn id="29" idx="2"/>
                </p:cNvCxnSpPr>
                <p:nvPr/>
              </p:nvCxnSpPr>
              <p:spPr>
                <a:xfrm>
                  <a:off x="4495801" y="3901109"/>
                  <a:ext cx="5817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1" idx="6"/>
                  <a:endCxn id="23" idx="2"/>
                </p:cNvCxnSpPr>
                <p:nvPr/>
              </p:nvCxnSpPr>
              <p:spPr>
                <a:xfrm>
                  <a:off x="4443761" y="2609712"/>
                  <a:ext cx="60216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4"/>
                  <a:endCxn id="22" idx="0"/>
                </p:cNvCxnSpPr>
                <p:nvPr/>
              </p:nvCxnSpPr>
              <p:spPr>
                <a:xfrm>
                  <a:off x="4357340" y="3352800"/>
                  <a:ext cx="0" cy="410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9" idx="7"/>
                  <a:endCxn id="21" idx="2"/>
                </p:cNvCxnSpPr>
                <p:nvPr/>
              </p:nvCxnSpPr>
              <p:spPr>
                <a:xfrm flipV="1">
                  <a:off x="3612963" y="2609712"/>
                  <a:ext cx="553876" cy="711526"/>
                </a:xfrm>
                <a:prstGeom prst="line">
                  <a:avLst/>
                </a:prstGeom>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352800" y="3846443"/>
                  <a:ext cx="304801" cy="268357"/>
                </a:xfrm>
                <a:prstGeom prst="ellipse">
                  <a:avLst/>
                </a:prstGeom>
                <a:solidFill>
                  <a:srgbClr val="FFC000"/>
                </a:solidFill>
                <a:ln>
                  <a:solidFill>
                    <a:srgbClr val="FFC000"/>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a:stCxn id="20" idx="2"/>
                  <a:endCxn id="34" idx="7"/>
                </p:cNvCxnSpPr>
                <p:nvPr/>
              </p:nvCxnSpPr>
              <p:spPr>
                <a:xfrm flipH="1">
                  <a:off x="3612964" y="3226905"/>
                  <a:ext cx="605915" cy="658838"/>
                </a:xfrm>
                <a:prstGeom prst="line">
                  <a:avLst/>
                </a:prstGeom>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077523" y="3101009"/>
                  <a:ext cx="256478" cy="251791"/>
                </a:xfrm>
                <a:prstGeom prst="ellipse">
                  <a:avLst/>
                </a:prstGeom>
                <a:solidFill>
                  <a:schemeClr val="accent2"/>
                </a:solidFill>
                <a:ln>
                  <a:solidFill>
                    <a:schemeClr val="accent2">
                      <a:lumMod val="75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p:cNvCxnSpPr>
                  <a:stCxn id="20" idx="6"/>
                  <a:endCxn id="36" idx="2"/>
                </p:cNvCxnSpPr>
                <p:nvPr/>
              </p:nvCxnSpPr>
              <p:spPr>
                <a:xfrm>
                  <a:off x="4495801" y="3226905"/>
                  <a:ext cx="5817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0" idx="6"/>
                  <a:endCxn id="29" idx="2"/>
                </p:cNvCxnSpPr>
                <p:nvPr/>
              </p:nvCxnSpPr>
              <p:spPr>
                <a:xfrm>
                  <a:off x="4495801" y="3226905"/>
                  <a:ext cx="581722" cy="674204"/>
                </a:xfrm>
                <a:prstGeom prst="line">
                  <a:avLst/>
                </a:prstGeom>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715000" y="2514600"/>
                  <a:ext cx="317810" cy="268356"/>
                </a:xfrm>
                <a:prstGeom prst="ellipse">
                  <a:avLst/>
                </a:prstGeom>
                <a:solidFill>
                  <a:srgbClr val="FFC000"/>
                </a:solidFill>
                <a:ln>
                  <a:solidFill>
                    <a:srgbClr val="FFC000"/>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p:cNvCxnSpPr>
                  <a:stCxn id="36" idx="6"/>
                  <a:endCxn id="39" idx="4"/>
                </p:cNvCxnSpPr>
                <p:nvPr/>
              </p:nvCxnSpPr>
              <p:spPr>
                <a:xfrm flipV="1">
                  <a:off x="5334001" y="2782956"/>
                  <a:ext cx="539904" cy="443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9" idx="6"/>
                  <a:endCxn id="39" idx="4"/>
                </p:cNvCxnSpPr>
                <p:nvPr/>
              </p:nvCxnSpPr>
              <p:spPr>
                <a:xfrm flipV="1">
                  <a:off x="5334001" y="2782956"/>
                  <a:ext cx="539904" cy="1118153"/>
                </a:xfrm>
                <a:prstGeom prst="line">
                  <a:avLst/>
                </a:prstGeom>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246756" y="4330700"/>
                  <a:ext cx="256478" cy="295274"/>
                </a:xfrm>
                <a:prstGeom prst="ellipse">
                  <a:avLst/>
                </a:prstGeom>
                <a:solidFill>
                  <a:schemeClr val="accent2"/>
                </a:solidFill>
                <a:ln>
                  <a:solidFill>
                    <a:schemeClr val="accent2">
                      <a:lumMod val="75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p:cNvCxnSpPr>
                  <a:stCxn id="22" idx="4"/>
                  <a:endCxn id="42" idx="0"/>
                </p:cNvCxnSpPr>
                <p:nvPr/>
              </p:nvCxnSpPr>
              <p:spPr>
                <a:xfrm>
                  <a:off x="4357341" y="4038600"/>
                  <a:ext cx="17655" cy="29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29" idx="2"/>
                </p:cNvCxnSpPr>
                <p:nvPr/>
              </p:nvCxnSpPr>
              <p:spPr>
                <a:xfrm flipV="1">
                  <a:off x="4343400" y="3901109"/>
                  <a:ext cx="734123" cy="442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4" idx="6"/>
                  <a:endCxn id="42" idx="2"/>
                </p:cNvCxnSpPr>
                <p:nvPr/>
              </p:nvCxnSpPr>
              <p:spPr>
                <a:xfrm>
                  <a:off x="3657601" y="3980621"/>
                  <a:ext cx="589156" cy="4977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4" idx="0"/>
                  <a:endCxn id="19" idx="4"/>
                </p:cNvCxnSpPr>
                <p:nvPr/>
              </p:nvCxnSpPr>
              <p:spPr>
                <a:xfrm flipV="1">
                  <a:off x="3505201" y="3581400"/>
                  <a:ext cx="0" cy="2650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5765180" y="3740150"/>
                  <a:ext cx="276922" cy="298174"/>
                </a:xfrm>
                <a:prstGeom prst="ellipse">
                  <a:avLst/>
                </a:prstGeom>
                <a:solidFill>
                  <a:schemeClr val="accent1">
                    <a:lumMod val="75000"/>
                  </a:schemeClr>
                </a:solidFill>
                <a:ln>
                  <a:solidFill>
                    <a:schemeClr val="accent1">
                      <a:lumMod val="75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a:stCxn id="29" idx="6"/>
                  <a:endCxn id="47" idx="2"/>
                </p:cNvCxnSpPr>
                <p:nvPr/>
              </p:nvCxnSpPr>
              <p:spPr>
                <a:xfrm flipV="1">
                  <a:off x="5334002" y="3889237"/>
                  <a:ext cx="431179" cy="118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6" idx="6"/>
                </p:cNvCxnSpPr>
                <p:nvPr/>
              </p:nvCxnSpPr>
              <p:spPr>
                <a:xfrm>
                  <a:off x="5334001" y="3226905"/>
                  <a:ext cx="380999" cy="659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3" idx="5"/>
                  <a:endCxn id="47" idx="0"/>
                </p:cNvCxnSpPr>
                <p:nvPr/>
              </p:nvCxnSpPr>
              <p:spPr>
                <a:xfrm>
                  <a:off x="5306090" y="2715132"/>
                  <a:ext cx="597551" cy="1025018"/>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stCxn id="21" idx="6"/>
                <a:endCxn id="36" idx="3"/>
              </p:cNvCxnSpPr>
              <p:nvPr/>
            </p:nvCxnSpPr>
            <p:spPr>
              <a:xfrm>
                <a:off x="6436242" y="1639422"/>
                <a:ext cx="640098" cy="546746"/>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010400" y="2971800"/>
                <a:ext cx="290624" cy="230844"/>
              </a:xfrm>
              <a:prstGeom prst="ellipse">
                <a:avLst/>
              </a:prstGeom>
              <a:solidFill>
                <a:schemeClr val="bg1">
                  <a:lumMod val="95000"/>
                </a:schemeClr>
              </a:solidFill>
              <a:ln>
                <a:solidFill>
                  <a:schemeClr val="bg1">
                    <a:lumMod val="85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47" idx="4"/>
                <a:endCxn id="14" idx="6"/>
              </p:cNvCxnSpPr>
              <p:nvPr/>
            </p:nvCxnSpPr>
            <p:spPr>
              <a:xfrm flipH="1">
                <a:off x="7301024" y="2745444"/>
                <a:ext cx="527197" cy="3417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2" idx="6"/>
                <a:endCxn id="14" idx="2"/>
              </p:cNvCxnSpPr>
              <p:nvPr/>
            </p:nvCxnSpPr>
            <p:spPr>
              <a:xfrm>
                <a:off x="6485862" y="2639213"/>
                <a:ext cx="524538" cy="448009"/>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3505200" y="1371600"/>
              <a:ext cx="1981200" cy="1631216"/>
            </a:xfrm>
            <a:prstGeom prst="rect">
              <a:avLst/>
            </a:prstGeom>
            <a:noFill/>
          </p:spPr>
          <p:txBody>
            <a:bodyPr wrap="square" rtlCol="0">
              <a:spAutoFit/>
            </a:bodyPr>
            <a:lstStyle/>
            <a:p>
              <a:r>
                <a:rPr lang="en-US" sz="2000" b="1" dirty="0" smtClean="0">
                  <a:solidFill>
                    <a:srgbClr val="FF0000"/>
                  </a:solidFill>
                </a:rPr>
                <a:t>How can we evolve from a state of data </a:t>
              </a:r>
              <a:r>
                <a:rPr lang="en-US" sz="2000" b="1" i="1" dirty="0" smtClean="0">
                  <a:solidFill>
                    <a:srgbClr val="FF0000"/>
                  </a:solidFill>
                </a:rPr>
                <a:t>disorder</a:t>
              </a:r>
              <a:r>
                <a:rPr lang="en-US" sz="2000" b="1" dirty="0" smtClean="0">
                  <a:solidFill>
                    <a:srgbClr val="FF0000"/>
                  </a:solidFill>
                </a:rPr>
                <a:t> to data </a:t>
              </a:r>
              <a:r>
                <a:rPr lang="en-US" sz="2000" b="1" i="1" dirty="0" smtClean="0">
                  <a:solidFill>
                    <a:srgbClr val="FF0000"/>
                  </a:solidFill>
                </a:rPr>
                <a:t>order</a:t>
              </a:r>
              <a:r>
                <a:rPr lang="en-US" sz="2000" b="1" dirty="0" smtClean="0">
                  <a:solidFill>
                    <a:srgbClr val="FF0000"/>
                  </a:solidFill>
                </a:rPr>
                <a:t>?</a:t>
              </a:r>
              <a:endParaRPr lang="en-US" sz="2000" b="1" dirty="0">
                <a:solidFill>
                  <a:srgbClr val="FF0000"/>
                </a:solidFill>
              </a:endParaRPr>
            </a:p>
          </p:txBody>
        </p:sp>
        <p:cxnSp>
          <p:nvCxnSpPr>
            <p:cNvPr id="60" name="Straight Connector 59"/>
            <p:cNvCxnSpPr>
              <a:stCxn id="19" idx="6"/>
              <a:endCxn id="29" idx="1"/>
            </p:cNvCxnSpPr>
            <p:nvPr/>
          </p:nvCxnSpPr>
          <p:spPr>
            <a:xfrm>
              <a:off x="6067647" y="2273710"/>
              <a:ext cx="1389693" cy="29023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a:stCxn id="17" idx="6"/>
            <a:endCxn id="36" idx="2"/>
          </p:cNvCxnSpPr>
          <p:nvPr/>
        </p:nvCxnSpPr>
        <p:spPr>
          <a:xfrm>
            <a:off x="6097772" y="1563222"/>
            <a:ext cx="1323755" cy="477827"/>
          </a:xfrm>
          <a:prstGeom prst="line">
            <a:avLst/>
          </a:prstGeom>
        </p:spPr>
        <p:style>
          <a:lnRef idx="1">
            <a:schemeClr val="accent1"/>
          </a:lnRef>
          <a:fillRef idx="0">
            <a:schemeClr val="accent1"/>
          </a:fillRef>
          <a:effectRef idx="0">
            <a:schemeClr val="accent1"/>
          </a:effectRef>
          <a:fontRef idx="minor">
            <a:schemeClr val="tx1"/>
          </a:fontRef>
        </p:style>
      </p:cxnSp>
      <p:sp>
        <p:nvSpPr>
          <p:cNvPr id="63" name="Content Placeholder 2"/>
          <p:cNvSpPr txBox="1">
            <a:spLocks/>
          </p:cNvSpPr>
          <p:nvPr/>
        </p:nvSpPr>
        <p:spPr>
          <a:xfrm>
            <a:off x="4495800" y="3352800"/>
            <a:ext cx="4648200" cy="2438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000" b="1" i="1" u="sng" dirty="0" smtClean="0"/>
              <a:t>Target State of Financial Data</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en-US" sz="2000" b="1" dirty="0" smtClean="0"/>
              <a:t>Pervasive data standards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en-US" sz="2000" b="1" dirty="0" smtClean="0"/>
              <a:t>Data  precision, clarity,  consistency</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en-US" sz="2000" b="1" dirty="0" smtClean="0"/>
              <a:t>Data alignment and linkage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en-US" sz="2000" b="1" dirty="0" smtClean="0"/>
              <a:t>Data integration despite silos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en-US" sz="2000" b="1" dirty="0" smtClean="0"/>
              <a:t>Flexible and intelligent data schemas and dynamic classifications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2" name="Straight Connector 71"/>
          <p:cNvCxnSpPr>
            <a:endCxn id="23" idx="2"/>
          </p:cNvCxnSpPr>
          <p:nvPr/>
        </p:nvCxnSpPr>
        <p:spPr>
          <a:xfrm flipV="1">
            <a:off x="6096000" y="1563222"/>
            <a:ext cx="1295400" cy="570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22" idx="2"/>
            <a:endCxn id="17" idx="4"/>
          </p:cNvCxnSpPr>
          <p:nvPr/>
        </p:nvCxnSpPr>
        <p:spPr>
          <a:xfrm flipH="1" flipV="1">
            <a:off x="5944486" y="1678644"/>
            <a:ext cx="658334" cy="884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2" idx="7"/>
            <a:endCxn id="36" idx="3"/>
          </p:cNvCxnSpPr>
          <p:nvPr/>
        </p:nvCxnSpPr>
        <p:spPr>
          <a:xfrm flipV="1">
            <a:off x="6828194" y="2109968"/>
            <a:ext cx="629146" cy="37777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sz="3600" dirty="0" smtClean="0"/>
              <a:t>Semantic Web Technology Can Help Organizations Mature their Data Management Capabilities</a:t>
            </a:r>
            <a:endParaRPr lang="en-US" sz="3600" dirty="0"/>
          </a:p>
        </p:txBody>
      </p:sp>
      <p:sp>
        <p:nvSpPr>
          <p:cNvPr id="3" name="Content Placeholder 2"/>
          <p:cNvSpPr>
            <a:spLocks noGrp="1"/>
          </p:cNvSpPr>
          <p:nvPr>
            <p:ph idx="1"/>
          </p:nvPr>
        </p:nvSpPr>
        <p:spPr>
          <a:xfrm>
            <a:off x="0" y="1295400"/>
            <a:ext cx="9144000" cy="1676400"/>
          </a:xfrm>
        </p:spPr>
        <p:txBody>
          <a:bodyPr>
            <a:noAutofit/>
          </a:bodyPr>
          <a:lstStyle/>
          <a:p>
            <a:r>
              <a:rPr lang="en-US" sz="2800" i="1" dirty="0" smtClean="0"/>
              <a:t>The true value of an information management system is ultimately based upon the </a:t>
            </a:r>
            <a:r>
              <a:rPr lang="en-US" sz="2800" i="1" u="sng" dirty="0" smtClean="0"/>
              <a:t>intelligence</a:t>
            </a:r>
            <a:r>
              <a:rPr lang="en-US" sz="2800" i="1" dirty="0" smtClean="0"/>
              <a:t> and </a:t>
            </a:r>
            <a:r>
              <a:rPr lang="en-US" sz="2800" i="1" u="sng" dirty="0" smtClean="0"/>
              <a:t>expressive power</a:t>
            </a:r>
            <a:r>
              <a:rPr lang="en-US" sz="2800" i="1" dirty="0" smtClean="0"/>
              <a:t> of it’s data schema or model</a:t>
            </a:r>
          </a:p>
        </p:txBody>
      </p:sp>
      <p:sp>
        <p:nvSpPr>
          <p:cNvPr id="5" name="Slide Number Placeholder 4"/>
          <p:cNvSpPr>
            <a:spLocks noGrp="1"/>
          </p:cNvSpPr>
          <p:nvPr>
            <p:ph type="sldNum" sz="quarter" idx="11"/>
          </p:nvPr>
        </p:nvSpPr>
        <p:spPr>
          <a:xfrm>
            <a:off x="8534400" y="6492875"/>
            <a:ext cx="381000" cy="365125"/>
          </a:xfrm>
        </p:spPr>
        <p:txBody>
          <a:bodyPr/>
          <a:lstStyle/>
          <a:p>
            <a:fld id="{B6F15528-21DE-4FAA-801E-634DDDAF4B2B}" type="slidenum">
              <a:rPr lang="en-US" smtClean="0"/>
              <a:pPr/>
              <a:t>8</a:t>
            </a:fld>
            <a:endParaRPr lang="en-US" dirty="0"/>
          </a:p>
        </p:txBody>
      </p:sp>
      <p:sp>
        <p:nvSpPr>
          <p:cNvPr id="28" name="Date Placeholder 3"/>
          <p:cNvSpPr>
            <a:spLocks noGrp="1"/>
          </p:cNvSpPr>
          <p:nvPr>
            <p:ph type="dt" sz="half" idx="10"/>
          </p:nvPr>
        </p:nvSpPr>
        <p:spPr>
          <a:xfrm>
            <a:off x="0" y="6492875"/>
            <a:ext cx="1066800" cy="365125"/>
          </a:xfrm>
        </p:spPr>
        <p:txBody>
          <a:bodyPr/>
          <a:lstStyle/>
          <a:p>
            <a:r>
              <a:rPr lang="en-US" dirty="0" smtClean="0"/>
              <a:t>1/30/2012</a:t>
            </a:r>
            <a:endParaRPr lang="en-US" dirty="0"/>
          </a:p>
        </p:txBody>
      </p:sp>
      <p:sp>
        <p:nvSpPr>
          <p:cNvPr id="7" name="Content Placeholder 2"/>
          <p:cNvSpPr txBox="1">
            <a:spLocks/>
          </p:cNvSpPr>
          <p:nvPr/>
        </p:nvSpPr>
        <p:spPr>
          <a:xfrm>
            <a:off x="0" y="5181600"/>
            <a:ext cx="9144000" cy="1371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1" u="sng" strike="noStrike" kern="1200" cap="none" spc="0" normalizeH="0" baseline="0" noProof="0" dirty="0" smtClean="0">
                <a:ln>
                  <a:noFill/>
                </a:ln>
                <a:solidFill>
                  <a:schemeClr val="tx1"/>
                </a:solidFill>
                <a:effectLst/>
                <a:uLnTx/>
                <a:uFillTx/>
                <a:latin typeface="+mn-lt"/>
                <a:ea typeface="+mn-ea"/>
                <a:cs typeface="+mn-cs"/>
              </a:rPr>
              <a:t>Semantic web technology</a:t>
            </a:r>
            <a:r>
              <a:rPr kumimoji="0" lang="en-US" sz="2800" b="0" i="1" strike="noStrike" kern="1200" cap="none" spc="0" normalizeH="0" noProof="0" dirty="0" smtClean="0">
                <a:ln>
                  <a:noFill/>
                </a:ln>
                <a:solidFill>
                  <a:schemeClr val="tx1"/>
                </a:solidFill>
                <a:effectLst/>
                <a:uLnTx/>
                <a:uFillTx/>
                <a:latin typeface="+mn-lt"/>
                <a:ea typeface="+mn-ea"/>
                <a:cs typeface="+mn-cs"/>
              </a:rPr>
              <a:t> provides highly advanced </a:t>
            </a:r>
            <a:r>
              <a:rPr kumimoji="0" lang="en-US" sz="2800" b="0" i="1" u="sng" strike="noStrike" kern="1200" cap="none" spc="0" normalizeH="0" noProof="0" dirty="0" smtClean="0">
                <a:ln>
                  <a:noFill/>
                </a:ln>
                <a:solidFill>
                  <a:schemeClr val="tx1"/>
                </a:solidFill>
                <a:effectLst/>
                <a:uLnTx/>
                <a:uFillTx/>
                <a:latin typeface="+mn-lt"/>
                <a:ea typeface="+mn-ea"/>
                <a:cs typeface="+mn-cs"/>
              </a:rPr>
              <a:t>data s</a:t>
            </a:r>
            <a:r>
              <a:rPr kumimoji="0" lang="en-US" sz="2800" b="0" i="1" u="sng" strike="noStrike" kern="1200" cap="none" spc="0" normalizeH="0" baseline="0" noProof="0" dirty="0" smtClean="0">
                <a:ln>
                  <a:noFill/>
                </a:ln>
                <a:solidFill>
                  <a:schemeClr val="tx1"/>
                </a:solidFill>
                <a:effectLst/>
                <a:uLnTx/>
                <a:uFillTx/>
                <a:latin typeface="+mn-lt"/>
                <a:ea typeface="+mn-ea"/>
                <a:cs typeface="+mn-cs"/>
              </a:rPr>
              <a:t>chemas (ontologies)</a:t>
            </a:r>
            <a:r>
              <a:rPr kumimoji="0" lang="en-US" sz="2800" b="0" i="1" strike="noStrike" kern="1200" cap="none" spc="0" normalizeH="0" baseline="0" noProof="0" dirty="0" smtClean="0">
                <a:ln>
                  <a:noFill/>
                </a:ln>
                <a:solidFill>
                  <a:schemeClr val="tx1"/>
                </a:solidFill>
                <a:effectLst/>
                <a:uLnTx/>
                <a:uFillTx/>
                <a:latin typeface="+mn-lt"/>
                <a:ea typeface="+mn-ea"/>
                <a:cs typeface="+mn-cs"/>
              </a:rPr>
              <a:t> and tools </a:t>
            </a:r>
            <a:r>
              <a:rPr kumimoji="0" lang="en-US" sz="2800" b="0" i="1" u="none" strike="noStrike" kern="1200" cap="none" spc="0" normalizeH="0" noProof="0" dirty="0" smtClean="0">
                <a:ln>
                  <a:noFill/>
                </a:ln>
                <a:solidFill>
                  <a:schemeClr val="tx1"/>
                </a:solidFill>
                <a:effectLst/>
                <a:uLnTx/>
                <a:uFillTx/>
                <a:latin typeface="+mn-lt"/>
                <a:ea typeface="+mn-ea"/>
                <a:cs typeface="+mn-cs"/>
              </a:rPr>
              <a:t>that can help organizations better define, link, integrate and classify their data </a:t>
            </a:r>
            <a:endParaRPr kumimoji="0" lang="en-US" sz="2800" b="0" i="1"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descr="C:\Documents and Settings\dnewman\My Documents\Enterprise Architecture\Projects\Semantic Technology\Presentations\General Overview\2012\computer science.jpg"/>
          <p:cNvPicPr>
            <a:picLocks noChangeAspect="1" noChangeArrowheads="1"/>
          </p:cNvPicPr>
          <p:nvPr/>
        </p:nvPicPr>
        <p:blipFill>
          <a:blip r:embed="rId3" cstate="print"/>
          <a:srcRect/>
          <a:stretch>
            <a:fillRect/>
          </a:stretch>
        </p:blipFill>
        <p:spPr bwMode="auto">
          <a:xfrm>
            <a:off x="2286000" y="2667000"/>
            <a:ext cx="4113588" cy="2590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Financial Industry Business Ontology (FIBO)</a:t>
            </a:r>
            <a:endParaRPr lang="en-US" dirty="0"/>
          </a:p>
        </p:txBody>
      </p:sp>
      <p:cxnSp>
        <p:nvCxnSpPr>
          <p:cNvPr id="74" name="Straight Arrow Connector 73"/>
          <p:cNvCxnSpPr/>
          <p:nvPr/>
        </p:nvCxnSpPr>
        <p:spPr>
          <a:xfrm>
            <a:off x="-1066800" y="45720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Group 147"/>
          <p:cNvGrpSpPr/>
          <p:nvPr/>
        </p:nvGrpSpPr>
        <p:grpSpPr>
          <a:xfrm>
            <a:off x="228600" y="1371600"/>
            <a:ext cx="8335780" cy="1209353"/>
            <a:chOff x="228600" y="1371600"/>
            <a:chExt cx="8335780" cy="1209353"/>
          </a:xfrm>
        </p:grpSpPr>
        <p:pic>
          <p:nvPicPr>
            <p:cNvPr id="87" name="Picture 86" descr="edm_logo.png"/>
            <p:cNvPicPr>
              <a:picLocks noChangeAspect="1"/>
            </p:cNvPicPr>
            <p:nvPr/>
          </p:nvPicPr>
          <p:blipFill>
            <a:blip r:embed="rId2" cstate="print"/>
            <a:stretch>
              <a:fillRect/>
            </a:stretch>
          </p:blipFill>
          <p:spPr>
            <a:xfrm>
              <a:off x="228600" y="1371600"/>
              <a:ext cx="1981200" cy="1079754"/>
            </a:xfrm>
            <a:prstGeom prst="rect">
              <a:avLst/>
            </a:prstGeom>
          </p:spPr>
        </p:pic>
        <p:pic>
          <p:nvPicPr>
            <p:cNvPr id="88" name="Picture 87" descr="OMG logo color-TAG-tm-large.jpg"/>
            <p:cNvPicPr>
              <a:picLocks noChangeAspect="1"/>
            </p:cNvPicPr>
            <p:nvPr/>
          </p:nvPicPr>
          <p:blipFill>
            <a:blip r:embed="rId3" cstate="print"/>
            <a:stretch>
              <a:fillRect/>
            </a:stretch>
          </p:blipFill>
          <p:spPr>
            <a:xfrm>
              <a:off x="6477000" y="1371600"/>
              <a:ext cx="2087380" cy="914400"/>
            </a:xfrm>
            <a:prstGeom prst="rect">
              <a:avLst/>
            </a:prstGeom>
          </p:spPr>
        </p:pic>
        <p:pic>
          <p:nvPicPr>
            <p:cNvPr id="106" name="Picture 2"/>
            <p:cNvPicPr>
              <a:picLocks noChangeAspect="1" noChangeArrowheads="1"/>
            </p:cNvPicPr>
            <p:nvPr/>
          </p:nvPicPr>
          <p:blipFill>
            <a:blip r:embed="rId4" cstate="print"/>
            <a:srcRect/>
            <a:stretch>
              <a:fillRect/>
            </a:stretch>
          </p:blipFill>
          <p:spPr bwMode="auto">
            <a:xfrm>
              <a:off x="3581400" y="1371600"/>
              <a:ext cx="1524000" cy="1209353"/>
            </a:xfrm>
            <a:prstGeom prst="rect">
              <a:avLst/>
            </a:prstGeom>
            <a:noFill/>
            <a:ln w="9525">
              <a:noFill/>
              <a:miter lim="800000"/>
              <a:headEnd/>
              <a:tailEnd/>
            </a:ln>
            <a:effectLst/>
          </p:spPr>
        </p:pic>
        <p:cxnSp>
          <p:nvCxnSpPr>
            <p:cNvPr id="113" name="Straight Arrow Connector 112"/>
            <p:cNvCxnSpPr>
              <a:stCxn id="87" idx="3"/>
            </p:cNvCxnSpPr>
            <p:nvPr/>
          </p:nvCxnSpPr>
          <p:spPr>
            <a:xfrm flipV="1">
              <a:off x="2209800" y="1905000"/>
              <a:ext cx="1295400" cy="6477"/>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5105400" y="1905000"/>
              <a:ext cx="1295400"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228600" y="5181600"/>
            <a:ext cx="8763000" cy="1323439"/>
          </a:xfrm>
          <a:prstGeom prst="rect">
            <a:avLst/>
          </a:prstGeom>
          <a:noFill/>
          <a:scene3d>
            <a:camera prst="orthographicFront"/>
            <a:lightRig rig="threePt" dir="t"/>
          </a:scene3d>
          <a:sp3d>
            <a:bevelT/>
          </a:sp3d>
        </p:spPr>
        <p:txBody>
          <a:bodyPr wrap="square" rtlCol="0">
            <a:spAutoFit/>
          </a:bodyPr>
          <a:lstStyle/>
          <a:p>
            <a:pPr>
              <a:buFont typeface="Wingdings" pitchFamily="2" charset="2"/>
              <a:buChar char="§"/>
            </a:pPr>
            <a:r>
              <a:rPr lang="en-US" sz="2000" b="1" dirty="0" smtClean="0"/>
              <a:t> Industry initiative to extend financial industry data standards using </a:t>
            </a:r>
            <a:r>
              <a:rPr lang="en-US" sz="2000" b="1" i="1" u="sng" dirty="0" smtClean="0"/>
              <a:t>semantic web principles </a:t>
            </a:r>
            <a:r>
              <a:rPr lang="en-US" sz="2000" b="1" dirty="0" smtClean="0"/>
              <a:t>for heightened data </a:t>
            </a:r>
            <a:r>
              <a:rPr lang="en-US" sz="2000" b="1" i="1" u="sng" dirty="0" smtClean="0"/>
              <a:t>expressivity, consistency, linkage and rollups</a:t>
            </a:r>
          </a:p>
          <a:p>
            <a:pPr>
              <a:buFont typeface="Wingdings" pitchFamily="2" charset="2"/>
              <a:buChar char="§"/>
            </a:pPr>
            <a:r>
              <a:rPr lang="en-US" sz="2000" b="1" dirty="0" smtClean="0"/>
              <a:t>Semantics is </a:t>
            </a:r>
            <a:r>
              <a:rPr lang="en-US" sz="2000" b="1" i="1" u="sng" dirty="0" smtClean="0"/>
              <a:t>synergistic, complementary and additive </a:t>
            </a:r>
            <a:r>
              <a:rPr lang="en-US" sz="2000" b="1" dirty="0" smtClean="0"/>
              <a:t>to existing data standards and technology investments in data management!</a:t>
            </a:r>
          </a:p>
        </p:txBody>
      </p:sp>
      <p:sp>
        <p:nvSpPr>
          <p:cNvPr id="79" name="Slide Number Placeholder 4"/>
          <p:cNvSpPr>
            <a:spLocks noGrp="1"/>
          </p:cNvSpPr>
          <p:nvPr>
            <p:ph type="sldNum" sz="quarter" idx="11"/>
          </p:nvPr>
        </p:nvSpPr>
        <p:spPr>
          <a:xfrm>
            <a:off x="8153400" y="6492875"/>
            <a:ext cx="685800" cy="365125"/>
          </a:xfrm>
        </p:spPr>
        <p:txBody>
          <a:bodyPr/>
          <a:lstStyle/>
          <a:p>
            <a:fld id="{B6F15528-21DE-4FAA-801E-634DDDAF4B2B}" type="slidenum">
              <a:rPr lang="en-US" smtClean="0"/>
              <a:pPr/>
              <a:t>9</a:t>
            </a:fld>
            <a:endParaRPr lang="en-US" dirty="0"/>
          </a:p>
        </p:txBody>
      </p:sp>
      <p:sp>
        <p:nvSpPr>
          <p:cNvPr id="84" name="Date Placeholder 3"/>
          <p:cNvSpPr>
            <a:spLocks noGrp="1"/>
          </p:cNvSpPr>
          <p:nvPr>
            <p:ph type="dt" sz="half" idx="10"/>
          </p:nvPr>
        </p:nvSpPr>
        <p:spPr>
          <a:xfrm>
            <a:off x="0" y="6492875"/>
            <a:ext cx="1066800" cy="365125"/>
          </a:xfrm>
        </p:spPr>
        <p:txBody>
          <a:bodyPr/>
          <a:lstStyle/>
          <a:p>
            <a:r>
              <a:rPr lang="en-US" smtClean="0"/>
              <a:t>1/30/2012</a:t>
            </a:r>
            <a:endParaRPr lang="en-US" dirty="0"/>
          </a:p>
        </p:txBody>
      </p:sp>
      <p:cxnSp>
        <p:nvCxnSpPr>
          <p:cNvPr id="60" name="Straight Arrow Connector 59"/>
          <p:cNvCxnSpPr/>
          <p:nvPr/>
        </p:nvCxnSpPr>
        <p:spPr>
          <a:xfrm>
            <a:off x="4343400" y="2667000"/>
            <a:ext cx="0" cy="45720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159"/>
          <p:cNvGrpSpPr/>
          <p:nvPr/>
        </p:nvGrpSpPr>
        <p:grpSpPr>
          <a:xfrm>
            <a:off x="457200" y="2514600"/>
            <a:ext cx="8305800" cy="2667000"/>
            <a:chOff x="457200" y="2590800"/>
            <a:chExt cx="8305800" cy="2667000"/>
          </a:xfrm>
        </p:grpSpPr>
        <p:pic>
          <p:nvPicPr>
            <p:cNvPr id="78" name="Picture 5" descr="C:\Documents and Settings\dnewman\My Documents\Enterprise Architecture\Projects\Semantic Technology\EDM and Bank Regulatory Reform\OTC Contract POC\Presentations\2011\semweb_logo.jpg"/>
            <p:cNvPicPr>
              <a:picLocks noChangeAspect="1" noChangeArrowheads="1"/>
            </p:cNvPicPr>
            <p:nvPr/>
          </p:nvPicPr>
          <p:blipFill>
            <a:blip r:embed="rId5" cstate="print"/>
            <a:srcRect/>
            <a:stretch>
              <a:fillRect/>
            </a:stretch>
          </p:blipFill>
          <p:spPr bwMode="auto">
            <a:xfrm>
              <a:off x="3352800" y="3200400"/>
              <a:ext cx="1828800" cy="1910033"/>
            </a:xfrm>
            <a:prstGeom prst="rect">
              <a:avLst/>
            </a:prstGeom>
            <a:solidFill>
              <a:srgbClr val="00B0F0"/>
            </a:solidFill>
          </p:spPr>
        </p:pic>
        <p:cxnSp>
          <p:nvCxnSpPr>
            <p:cNvPr id="49" name="Straight Arrow Connector 48"/>
            <p:cNvCxnSpPr/>
            <p:nvPr/>
          </p:nvCxnSpPr>
          <p:spPr>
            <a:xfrm>
              <a:off x="4800600" y="3962400"/>
              <a:ext cx="685800"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2590800" y="3962400"/>
              <a:ext cx="1143000"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62"/>
            <p:cNvGrpSpPr/>
            <p:nvPr/>
          </p:nvGrpSpPr>
          <p:grpSpPr>
            <a:xfrm>
              <a:off x="457200" y="2743200"/>
              <a:ext cx="2057400" cy="2286000"/>
              <a:chOff x="304800" y="3047999"/>
              <a:chExt cx="2057400" cy="2286000"/>
            </a:xfrm>
            <a:effectLst>
              <a:outerShdw blurRad="76200" dir="13500000" sy="23000" kx="1200000" algn="br" rotWithShape="0">
                <a:prstClr val="black">
                  <a:alpha val="20000"/>
                </a:prstClr>
              </a:outerShdw>
            </a:effectLst>
          </p:grpSpPr>
          <p:sp>
            <p:nvSpPr>
              <p:cNvPr id="57" name="Rectangle 56"/>
              <p:cNvSpPr/>
              <p:nvPr/>
            </p:nvSpPr>
            <p:spPr>
              <a:xfrm>
                <a:off x="304800" y="3047999"/>
                <a:ext cx="2057400" cy="2286000"/>
              </a:xfrm>
              <a:prstGeom prst="rect">
                <a:avLst/>
              </a:prstGeom>
              <a:solidFill>
                <a:srgbClr val="FFFFB7"/>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81000" y="3428999"/>
                <a:ext cx="838200" cy="4572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FpML</a:t>
                </a:r>
                <a:endParaRPr lang="en-US" sz="1600" b="1" dirty="0"/>
              </a:p>
            </p:txBody>
          </p:sp>
          <p:sp>
            <p:nvSpPr>
              <p:cNvPr id="52" name="Rectangle 51"/>
              <p:cNvSpPr/>
              <p:nvPr/>
            </p:nvSpPr>
            <p:spPr>
              <a:xfrm>
                <a:off x="381000" y="4038599"/>
                <a:ext cx="838200" cy="4572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FIX</a:t>
                </a:r>
                <a:endParaRPr lang="en-US" sz="1600" b="1" dirty="0"/>
              </a:p>
            </p:txBody>
          </p:sp>
          <p:sp>
            <p:nvSpPr>
              <p:cNvPr id="53" name="Rectangle 52"/>
              <p:cNvSpPr/>
              <p:nvPr/>
            </p:nvSpPr>
            <p:spPr>
              <a:xfrm>
                <a:off x="1371600" y="4038599"/>
                <a:ext cx="838200" cy="4572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ISO</a:t>
                </a:r>
                <a:endParaRPr lang="en-US" sz="1600" b="1" dirty="0"/>
              </a:p>
            </p:txBody>
          </p:sp>
          <p:sp>
            <p:nvSpPr>
              <p:cNvPr id="54" name="Rectangle 53"/>
              <p:cNvSpPr/>
              <p:nvPr/>
            </p:nvSpPr>
            <p:spPr>
              <a:xfrm>
                <a:off x="1371600" y="3428999"/>
                <a:ext cx="838200" cy="4572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MISMO</a:t>
                </a:r>
                <a:endParaRPr lang="en-US" sz="1600" b="1" dirty="0"/>
              </a:p>
            </p:txBody>
          </p:sp>
          <p:sp>
            <p:nvSpPr>
              <p:cNvPr id="55" name="Rectangle 54"/>
              <p:cNvSpPr/>
              <p:nvPr/>
            </p:nvSpPr>
            <p:spPr>
              <a:xfrm>
                <a:off x="381000" y="4648199"/>
                <a:ext cx="838200" cy="4572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OMG</a:t>
                </a:r>
                <a:endParaRPr lang="en-US" sz="1600" b="1" dirty="0"/>
              </a:p>
            </p:txBody>
          </p:sp>
          <p:sp>
            <p:nvSpPr>
              <p:cNvPr id="56" name="Rectangle 55"/>
              <p:cNvSpPr/>
              <p:nvPr/>
            </p:nvSpPr>
            <p:spPr>
              <a:xfrm>
                <a:off x="1371600" y="4648199"/>
                <a:ext cx="838200" cy="4572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XBRL</a:t>
                </a:r>
                <a:endParaRPr lang="en-US" sz="1600" b="1" dirty="0"/>
              </a:p>
            </p:txBody>
          </p:sp>
          <p:sp>
            <p:nvSpPr>
              <p:cNvPr id="58" name="Text Box 35"/>
              <p:cNvSpPr txBox="1">
                <a:spLocks noChangeArrowheads="1"/>
              </p:cNvSpPr>
              <p:nvPr/>
            </p:nvSpPr>
            <p:spPr bwMode="auto">
              <a:xfrm>
                <a:off x="457200" y="3048000"/>
                <a:ext cx="1814920" cy="304800"/>
              </a:xfrm>
              <a:prstGeom prst="rect">
                <a:avLst/>
              </a:prstGeom>
              <a:noFill/>
              <a:ln>
                <a:noFill/>
              </a:ln>
              <a:scene3d>
                <a:camera prst="orthographicFront"/>
                <a:lightRig rig="threePt" dir="t"/>
              </a:scene3d>
              <a:sp3d>
                <a:bevelT/>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sz="1400" b="1" dirty="0" smtClean="0">
                    <a:solidFill>
                      <a:srgbClr val="000000"/>
                    </a:solidFill>
                  </a:rPr>
                  <a:t>Industry Standards</a:t>
                </a:r>
                <a:endParaRPr lang="en-GB" sz="1400" b="1" dirty="0">
                  <a:solidFill>
                    <a:srgbClr val="000000"/>
                  </a:solidFill>
                </a:endParaRPr>
              </a:p>
            </p:txBody>
          </p:sp>
        </p:grpSp>
        <p:grpSp>
          <p:nvGrpSpPr>
            <p:cNvPr id="6" name="Group 139"/>
            <p:cNvGrpSpPr/>
            <p:nvPr/>
          </p:nvGrpSpPr>
          <p:grpSpPr>
            <a:xfrm>
              <a:off x="5562600" y="2590800"/>
              <a:ext cx="3200400" cy="2667000"/>
              <a:chOff x="5562600" y="2590800"/>
              <a:chExt cx="3200400" cy="2667000"/>
            </a:xfrm>
          </p:grpSpPr>
          <p:sp>
            <p:nvSpPr>
              <p:cNvPr id="62" name="TextBox 61"/>
              <p:cNvSpPr txBox="1"/>
              <p:nvPr/>
            </p:nvSpPr>
            <p:spPr>
              <a:xfrm>
                <a:off x="7239000" y="4419600"/>
                <a:ext cx="914400" cy="369332"/>
              </a:xfrm>
              <a:prstGeom prst="rect">
                <a:avLst/>
              </a:prstGeom>
              <a:noFill/>
            </p:spPr>
            <p:txBody>
              <a:bodyPr wrap="square" rtlCol="0">
                <a:spAutoFit/>
              </a:bodyPr>
              <a:lstStyle/>
              <a:p>
                <a:r>
                  <a:rPr lang="en-US" dirty="0" smtClean="0"/>
                  <a:t>Built in</a:t>
                </a:r>
                <a:endParaRPr lang="en-US" dirty="0"/>
              </a:p>
            </p:txBody>
          </p:sp>
          <p:sp>
            <p:nvSpPr>
              <p:cNvPr id="110" name="Oval 109"/>
              <p:cNvSpPr/>
              <p:nvPr/>
            </p:nvSpPr>
            <p:spPr>
              <a:xfrm>
                <a:off x="5562600" y="2590800"/>
                <a:ext cx="3200400" cy="2667000"/>
              </a:xfrm>
              <a:prstGeom prst="ellipse">
                <a:avLst/>
              </a:prstGeom>
              <a:solidFill>
                <a:schemeClr val="accent1">
                  <a:lumMod val="40000"/>
                  <a:lumOff val="60000"/>
                </a:schemeClr>
              </a:solidFill>
              <a:ln>
                <a:solidFill>
                  <a:schemeClr val="tx2">
                    <a:lumMod val="20000"/>
                    <a:lumOff val="80000"/>
                  </a:schemeClr>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p:cNvSpPr txBox="1"/>
              <p:nvPr/>
            </p:nvSpPr>
            <p:spPr>
              <a:xfrm>
                <a:off x="6858000" y="2743200"/>
                <a:ext cx="768927" cy="369332"/>
              </a:xfrm>
              <a:prstGeom prst="rect">
                <a:avLst/>
              </a:prstGeom>
              <a:noFill/>
            </p:spPr>
            <p:txBody>
              <a:bodyPr wrap="square" rtlCol="0">
                <a:spAutoFit/>
              </a:bodyPr>
              <a:lstStyle/>
              <a:p>
                <a:r>
                  <a:rPr lang="en-US" b="1" dirty="0" smtClean="0"/>
                  <a:t>FIBO</a:t>
                </a:r>
                <a:endParaRPr lang="en-US" sz="1400" b="1" dirty="0"/>
              </a:p>
            </p:txBody>
          </p:sp>
          <p:sp>
            <p:nvSpPr>
              <p:cNvPr id="125" name="Oval 124"/>
              <p:cNvSpPr/>
              <p:nvPr/>
            </p:nvSpPr>
            <p:spPr>
              <a:xfrm>
                <a:off x="5943600" y="3048000"/>
                <a:ext cx="1025237" cy="457200"/>
              </a:xfrm>
              <a:prstGeom prst="ellipse">
                <a:avLst/>
              </a:prstGeom>
              <a:solidFill>
                <a:schemeClr val="accent2">
                  <a:lumMod val="20000"/>
                  <a:lumOff val="80000"/>
                </a:schemeClr>
              </a:solidFill>
              <a:ln>
                <a:solidFill>
                  <a:schemeClr val="accent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Box 125"/>
              <p:cNvSpPr txBox="1"/>
              <p:nvPr/>
            </p:nvSpPr>
            <p:spPr>
              <a:xfrm>
                <a:off x="5943600" y="3124200"/>
                <a:ext cx="1110673" cy="307777"/>
              </a:xfrm>
              <a:prstGeom prst="rect">
                <a:avLst/>
              </a:prstGeom>
              <a:noFill/>
            </p:spPr>
            <p:txBody>
              <a:bodyPr wrap="square" rtlCol="0">
                <a:spAutoFit/>
              </a:bodyPr>
              <a:lstStyle/>
              <a:p>
                <a:r>
                  <a:rPr lang="en-US" sz="1400" b="1" dirty="0" smtClean="0"/>
                  <a:t>Securities </a:t>
                </a:r>
                <a:endParaRPr lang="en-US" sz="1100" b="1" dirty="0"/>
              </a:p>
            </p:txBody>
          </p:sp>
          <p:sp>
            <p:nvSpPr>
              <p:cNvPr id="123" name="Oval 122"/>
              <p:cNvSpPr/>
              <p:nvPr/>
            </p:nvSpPr>
            <p:spPr>
              <a:xfrm>
                <a:off x="6019800" y="4343400"/>
                <a:ext cx="1025236" cy="457200"/>
              </a:xfrm>
              <a:prstGeom prst="ellipse">
                <a:avLst/>
              </a:prstGeom>
              <a:solidFill>
                <a:schemeClr val="accent2">
                  <a:lumMod val="40000"/>
                  <a:lumOff val="60000"/>
                </a:schemeClr>
              </a:solidFill>
              <a:ln>
                <a:solidFill>
                  <a:schemeClr val="accent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p:cNvSpPr txBox="1"/>
              <p:nvPr/>
            </p:nvSpPr>
            <p:spPr>
              <a:xfrm>
                <a:off x="6019800" y="4419600"/>
                <a:ext cx="939800" cy="307777"/>
              </a:xfrm>
              <a:prstGeom prst="rect">
                <a:avLst/>
              </a:prstGeom>
              <a:noFill/>
            </p:spPr>
            <p:txBody>
              <a:bodyPr wrap="square" rtlCol="0">
                <a:spAutoFit/>
              </a:bodyPr>
              <a:lstStyle/>
              <a:p>
                <a:pPr algn="ctr"/>
                <a:r>
                  <a:rPr lang="en-US" sz="1400" b="1" dirty="0" smtClean="0"/>
                  <a:t>  Loans</a:t>
                </a:r>
                <a:endParaRPr lang="en-US" sz="1100" b="1" dirty="0"/>
              </a:p>
            </p:txBody>
          </p:sp>
          <p:sp>
            <p:nvSpPr>
              <p:cNvPr id="119" name="Oval 118"/>
              <p:cNvSpPr/>
              <p:nvPr/>
            </p:nvSpPr>
            <p:spPr>
              <a:xfrm>
                <a:off x="7391400" y="3048000"/>
                <a:ext cx="1025236" cy="533400"/>
              </a:xfrm>
              <a:prstGeom prst="ellipse">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a:off x="7315200" y="3048000"/>
                <a:ext cx="1196109" cy="523220"/>
              </a:xfrm>
              <a:prstGeom prst="rect">
                <a:avLst/>
              </a:prstGeom>
              <a:noFill/>
            </p:spPr>
            <p:txBody>
              <a:bodyPr wrap="square" rtlCol="0">
                <a:spAutoFit/>
              </a:bodyPr>
              <a:lstStyle/>
              <a:p>
                <a:pPr algn="ctr"/>
                <a:r>
                  <a:rPr lang="en-US" sz="1400" b="1" dirty="0" smtClean="0"/>
                  <a:t>Business Entities</a:t>
                </a:r>
                <a:endParaRPr lang="en-US" sz="1100" b="1" dirty="0"/>
              </a:p>
            </p:txBody>
          </p:sp>
          <p:sp>
            <p:nvSpPr>
              <p:cNvPr id="117" name="Oval 116"/>
              <p:cNvSpPr/>
              <p:nvPr/>
            </p:nvSpPr>
            <p:spPr>
              <a:xfrm>
                <a:off x="7315200" y="4343400"/>
                <a:ext cx="1025236" cy="533400"/>
              </a:xfrm>
              <a:prstGeom prst="ellipse">
                <a:avLst/>
              </a:prstGeom>
              <a:solidFill>
                <a:schemeClr val="accent5">
                  <a:lumMod val="20000"/>
                  <a:lumOff val="80000"/>
                </a:schemeClr>
              </a:solidFill>
              <a:ln>
                <a:solidFill>
                  <a:schemeClr val="accent5">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7239000" y="4343400"/>
                <a:ext cx="1196109" cy="523220"/>
              </a:xfrm>
              <a:prstGeom prst="rect">
                <a:avLst/>
              </a:prstGeom>
              <a:noFill/>
            </p:spPr>
            <p:txBody>
              <a:bodyPr wrap="square" rtlCol="0">
                <a:spAutoFit/>
              </a:bodyPr>
              <a:lstStyle/>
              <a:p>
                <a:pPr algn="ctr"/>
                <a:r>
                  <a:rPr lang="en-US" sz="1400" b="1" dirty="0" smtClean="0"/>
                  <a:t>Corporate Actions</a:t>
                </a:r>
                <a:endParaRPr lang="en-US" sz="1100" b="1" dirty="0"/>
              </a:p>
            </p:txBody>
          </p:sp>
          <p:cxnSp>
            <p:nvCxnSpPr>
              <p:cNvPr id="65" name="Straight Connector 64"/>
              <p:cNvCxnSpPr>
                <a:stCxn id="125" idx="6"/>
                <a:endCxn id="119" idx="2"/>
              </p:cNvCxnSpPr>
              <p:nvPr/>
            </p:nvCxnSpPr>
            <p:spPr>
              <a:xfrm>
                <a:off x="6968837" y="3276600"/>
                <a:ext cx="422563"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25" idx="4"/>
                <a:endCxn id="123" idx="0"/>
              </p:cNvCxnSpPr>
              <p:nvPr/>
            </p:nvCxnSpPr>
            <p:spPr>
              <a:xfrm>
                <a:off x="6456219" y="3505200"/>
                <a:ext cx="76199"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117" idx="0"/>
                <a:endCxn id="120" idx="2"/>
              </p:cNvCxnSpPr>
              <p:nvPr/>
            </p:nvCxnSpPr>
            <p:spPr>
              <a:xfrm flipV="1">
                <a:off x="7827818" y="3571220"/>
                <a:ext cx="85437" cy="772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25" idx="4"/>
                <a:endCxn id="122" idx="0"/>
              </p:cNvCxnSpPr>
              <p:nvPr/>
            </p:nvCxnSpPr>
            <p:spPr>
              <a:xfrm>
                <a:off x="6456219" y="3505200"/>
                <a:ext cx="771236"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122" idx="0"/>
                <a:endCxn id="120" idx="2"/>
              </p:cNvCxnSpPr>
              <p:nvPr/>
            </p:nvCxnSpPr>
            <p:spPr>
              <a:xfrm flipV="1">
                <a:off x="7227455" y="3571220"/>
                <a:ext cx="685800" cy="86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21" idx="4"/>
                <a:endCxn id="123" idx="0"/>
              </p:cNvCxnSpPr>
              <p:nvPr/>
            </p:nvCxnSpPr>
            <p:spPr>
              <a:xfrm flipH="1">
                <a:off x="6532418" y="4114800"/>
                <a:ext cx="685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121" idx="4"/>
                <a:endCxn id="118" idx="0"/>
              </p:cNvCxnSpPr>
              <p:nvPr/>
            </p:nvCxnSpPr>
            <p:spPr>
              <a:xfrm>
                <a:off x="7218218" y="4114800"/>
                <a:ext cx="618837"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23" idx="6"/>
                <a:endCxn id="117" idx="2"/>
              </p:cNvCxnSpPr>
              <p:nvPr/>
            </p:nvCxnSpPr>
            <p:spPr>
              <a:xfrm>
                <a:off x="7045036" y="4572000"/>
                <a:ext cx="270164"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25" idx="4"/>
                <a:endCxn id="118" idx="0"/>
              </p:cNvCxnSpPr>
              <p:nvPr/>
            </p:nvCxnSpPr>
            <p:spPr>
              <a:xfrm>
                <a:off x="6456219" y="3505200"/>
                <a:ext cx="1380836"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20" idx="2"/>
                <a:endCxn id="123" idx="0"/>
              </p:cNvCxnSpPr>
              <p:nvPr/>
            </p:nvCxnSpPr>
            <p:spPr>
              <a:xfrm flipH="1">
                <a:off x="6532418" y="3571220"/>
                <a:ext cx="1380837" cy="772180"/>
              </a:xfrm>
              <a:prstGeom prst="line">
                <a:avLst/>
              </a:prstGeom>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6705600" y="3657600"/>
                <a:ext cx="1025236" cy="457200"/>
              </a:xfrm>
              <a:prstGeom prst="ellipse">
                <a:avLst/>
              </a:prstGeom>
              <a:solidFill>
                <a:srgbClr val="FFFFB7"/>
              </a:solidFill>
              <a:ln>
                <a:solidFill>
                  <a:srgbClr val="FFFF7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Box 121"/>
              <p:cNvSpPr txBox="1"/>
              <p:nvPr/>
            </p:nvSpPr>
            <p:spPr>
              <a:xfrm>
                <a:off x="6629400" y="3657600"/>
                <a:ext cx="1196109" cy="307777"/>
              </a:xfrm>
              <a:prstGeom prst="rect">
                <a:avLst/>
              </a:prstGeom>
              <a:noFill/>
            </p:spPr>
            <p:txBody>
              <a:bodyPr wrap="square" rtlCol="0">
                <a:spAutoFit/>
              </a:bodyPr>
              <a:lstStyle/>
              <a:p>
                <a:pPr algn="ctr"/>
                <a:r>
                  <a:rPr lang="en-US" sz="1400" b="1" dirty="0" smtClean="0"/>
                  <a:t>Derivatives</a:t>
                </a:r>
                <a:endParaRPr lang="en-US" sz="1100" b="1" dirty="0"/>
              </a:p>
            </p:txBody>
          </p:sp>
        </p:grpSp>
      </p:grpSp>
    </p:spTree>
    <p:extLst>
      <p:ext uri="{BB962C8B-B14F-4D97-AF65-F5344CB8AC3E}">
        <p14:creationId xmlns="" xmlns:p14="http://schemas.microsoft.com/office/powerpoint/2010/main" val="3529666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35238</TotalTime>
  <Words>3661</Words>
  <Application>Microsoft Office PowerPoint</Application>
  <PresentationFormat>On-screen Show (4:3)</PresentationFormat>
  <Paragraphs>848</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FIBO Semantics Initiative   </vt:lpstr>
      <vt:lpstr>Slide 2</vt:lpstr>
      <vt:lpstr>Agenda</vt:lpstr>
      <vt:lpstr>Industry Team Collaborating on Semantics OTC Derivatives POC</vt:lpstr>
      <vt:lpstr>Key Regulatory Requirements Influencing Semantics OTC POC</vt:lpstr>
      <vt:lpstr>Semantics OTC Derivatives POC Mission</vt:lpstr>
      <vt:lpstr>Data challenges for entity and instrument identification, classification and relationships</vt:lpstr>
      <vt:lpstr>Semantic Web Technology Can Help Organizations Mature their Data Management Capabilities</vt:lpstr>
      <vt:lpstr>Financial Industry Business Ontology (FIBO)</vt:lpstr>
      <vt:lpstr>What is Semantic Technology?</vt:lpstr>
      <vt:lpstr>What are Semantic Data Schemas (Ontologies)?</vt:lpstr>
      <vt:lpstr>Semantic Technology Basics</vt:lpstr>
      <vt:lpstr>Semantic Intelligence Utilizes Underlying Machine Based Logical Patterns</vt:lpstr>
      <vt:lpstr>Some Examples of Semantic Axioms that Allow Machines to Represent Human Concepts</vt:lpstr>
      <vt:lpstr>Ontology Spectrum*</vt:lpstr>
      <vt:lpstr>Semantics Offers Differentiating Value Compared to Conventional Technologies</vt:lpstr>
      <vt:lpstr>Semantics Supplements Existing Data Standards: Descriptively and Operationally</vt:lpstr>
      <vt:lpstr>Semantic Technology: How is it beneficial?</vt:lpstr>
      <vt:lpstr>Comparative Analysis</vt:lpstr>
      <vt:lpstr>Potential Benefits of using Semantic Technology</vt:lpstr>
      <vt:lpstr>Business and Operational Ontologies</vt:lpstr>
      <vt:lpstr>Anatomy of a Semantic Data Standard</vt:lpstr>
      <vt:lpstr>Semantics can operationally classify undifferentiated Swaps and show relationships</vt:lpstr>
      <vt:lpstr>Semantic Representation of Contractual Provisions for Risk Classification</vt:lpstr>
      <vt:lpstr>Semantics offers Advanced Query Capabilities</vt:lpstr>
      <vt:lpstr>Semantics Offers Federation via Linked Data</vt:lpstr>
      <vt:lpstr>Semantic Usage Patterns can be Deployed Incrementally and in Tandem with Existing Technology</vt:lpstr>
      <vt:lpstr>OTC POC Semantic Building Blocks and Methodology</vt:lpstr>
      <vt:lpstr>OTC Derivatives Semantic  POC Demonstration</vt:lpstr>
      <vt:lpstr>Semantic Building Blocks for Financial Data Standards and Risk Management</vt:lpstr>
      <vt:lpstr>Adoption can be an Evolutionary Process that may Lead to Strategic Value</vt:lpstr>
      <vt:lpstr>Invitation to Financial Regulators, Market Authorities and the Financial Industry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EDMC/OMG OTC Derivatives POC</dc:title>
  <dc:creator/>
  <cp:lastModifiedBy>dnewman</cp:lastModifiedBy>
  <cp:revision>2140</cp:revision>
  <dcterms:created xsi:type="dcterms:W3CDTF">2006-08-16T00:00:00Z</dcterms:created>
  <dcterms:modified xsi:type="dcterms:W3CDTF">2012-02-01T19:54:17Z</dcterms:modified>
</cp:coreProperties>
</file>