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sldIdLst>
    <p:sldId id="256" r:id="rId2"/>
    <p:sldId id="519" r:id="rId3"/>
    <p:sldId id="843" r:id="rId4"/>
    <p:sldId id="911" r:id="rId5"/>
    <p:sldId id="901" r:id="rId6"/>
    <p:sldId id="912" r:id="rId7"/>
    <p:sldId id="902" r:id="rId8"/>
    <p:sldId id="907" r:id="rId9"/>
    <p:sldId id="909" r:id="rId10"/>
    <p:sldId id="910" r:id="rId11"/>
    <p:sldId id="908" r:id="rId12"/>
    <p:sldId id="906" r:id="rId13"/>
    <p:sldId id="877" r:id="rId14"/>
    <p:sldId id="900" r:id="rId15"/>
    <p:sldId id="879" r:id="rId16"/>
    <p:sldId id="904" r:id="rId17"/>
    <p:sldId id="895" r:id="rId18"/>
    <p:sldId id="836" r:id="rId19"/>
    <p:sldId id="851" r:id="rId20"/>
    <p:sldId id="711" r:id="rId21"/>
    <p:sldId id="736" r:id="rId22"/>
    <p:sldId id="883" r:id="rId23"/>
    <p:sldId id="888" r:id="rId24"/>
    <p:sldId id="741" r:id="rId25"/>
    <p:sldId id="787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5C40A1-93B3-4F79-81DD-0C209D129C53}" v="2691" dt="2020-02-05T20:59:00.9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>
      <p:cViewPr varScale="1">
        <p:scale>
          <a:sx n="58" d="100"/>
          <a:sy n="58" d="100"/>
        </p:scale>
        <p:origin x="790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56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12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00BE651E-977C-4B7F-8BFC-5240D615272C}"/>
    <pc:docChg chg="addSld delSld modSld sldOrd">
      <pc:chgData name="Michael Bennett" userId="808163721be62333" providerId="LiveId" clId="{00BE651E-977C-4B7F-8BFC-5240D615272C}" dt="2020-02-05T20:59:00.974" v="2669" actId="20577"/>
      <pc:docMkLst>
        <pc:docMk/>
      </pc:docMkLst>
      <pc:sldChg chg="modSp">
        <pc:chgData name="Michael Bennett" userId="808163721be62333" providerId="LiveId" clId="{00BE651E-977C-4B7F-8BFC-5240D615272C}" dt="2020-02-05T18:49:52.613" v="9" actId="20577"/>
        <pc:sldMkLst>
          <pc:docMk/>
          <pc:sldMk cId="0" sldId="256"/>
        </pc:sldMkLst>
        <pc:spChg chg="mod">
          <ac:chgData name="Michael Bennett" userId="808163721be62333" providerId="LiveId" clId="{00BE651E-977C-4B7F-8BFC-5240D615272C}" dt="2020-02-05T18:49:52.613" v="9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00BE651E-977C-4B7F-8BFC-5240D615272C}" dt="2020-02-05T19:45:54.357" v="1173" actId="20577"/>
        <pc:sldMkLst>
          <pc:docMk/>
          <pc:sldMk cId="2334629059" sldId="519"/>
        </pc:sldMkLst>
        <pc:spChg chg="mod">
          <ac:chgData name="Michael Bennett" userId="808163721be62333" providerId="LiveId" clId="{00BE651E-977C-4B7F-8BFC-5240D615272C}" dt="2020-02-05T19:45:54.357" v="1173" actId="20577"/>
          <ac:spMkLst>
            <pc:docMk/>
            <pc:sldMk cId="2334629059" sldId="519"/>
            <ac:spMk id="3" creationId="{00000000-0000-0000-0000-000000000000}"/>
          </ac:spMkLst>
        </pc:spChg>
      </pc:sldChg>
      <pc:sldChg chg="modSp">
        <pc:chgData name="Michael Bennett" userId="808163721be62333" providerId="LiveId" clId="{00BE651E-977C-4B7F-8BFC-5240D615272C}" dt="2020-02-05T19:00:50.944" v="852" actId="20577"/>
        <pc:sldMkLst>
          <pc:docMk/>
          <pc:sldMk cId="384815537" sldId="711"/>
        </pc:sldMkLst>
        <pc:spChg chg="mod">
          <ac:chgData name="Michael Bennett" userId="808163721be62333" providerId="LiveId" clId="{00BE651E-977C-4B7F-8BFC-5240D615272C}" dt="2020-02-05T19:00:50.944" v="852" actId="20577"/>
          <ac:spMkLst>
            <pc:docMk/>
            <pc:sldMk cId="384815537" sldId="711"/>
            <ac:spMk id="3" creationId="{00000000-0000-0000-0000-000000000000}"/>
          </ac:spMkLst>
        </pc:spChg>
      </pc:sldChg>
      <pc:sldChg chg="modSp ord">
        <pc:chgData name="Michael Bennett" userId="808163721be62333" providerId="LiveId" clId="{00BE651E-977C-4B7F-8BFC-5240D615272C}" dt="2020-02-05T19:02:09.039" v="891" actId="20577"/>
        <pc:sldMkLst>
          <pc:docMk/>
          <pc:sldMk cId="1978721001" sldId="736"/>
        </pc:sldMkLst>
        <pc:spChg chg="mod">
          <ac:chgData name="Michael Bennett" userId="808163721be62333" providerId="LiveId" clId="{00BE651E-977C-4B7F-8BFC-5240D615272C}" dt="2020-02-05T19:02:09.039" v="891" actId="20577"/>
          <ac:spMkLst>
            <pc:docMk/>
            <pc:sldMk cId="1978721001" sldId="736"/>
            <ac:spMk id="3" creationId="{00000000-0000-0000-0000-000000000000}"/>
          </ac:spMkLst>
        </pc:spChg>
      </pc:sldChg>
      <pc:sldChg chg="modSp">
        <pc:chgData name="Michael Bennett" userId="808163721be62333" providerId="LiveId" clId="{00BE651E-977C-4B7F-8BFC-5240D615272C}" dt="2020-02-05T19:01:07.949" v="857" actId="6549"/>
        <pc:sldMkLst>
          <pc:docMk/>
          <pc:sldMk cId="3008998463" sldId="741"/>
        </pc:sldMkLst>
        <pc:spChg chg="mod">
          <ac:chgData name="Michael Bennett" userId="808163721be62333" providerId="LiveId" clId="{00BE651E-977C-4B7F-8BFC-5240D615272C}" dt="2020-02-05T19:01:07.949" v="857" actId="6549"/>
          <ac:spMkLst>
            <pc:docMk/>
            <pc:sldMk cId="3008998463" sldId="741"/>
            <ac:spMk id="3" creationId="{00000000-0000-0000-0000-000000000000}"/>
          </ac:spMkLst>
        </pc:spChg>
      </pc:sldChg>
      <pc:sldChg chg="modSp">
        <pc:chgData name="Michael Bennett" userId="808163721be62333" providerId="LiveId" clId="{00BE651E-977C-4B7F-8BFC-5240D615272C}" dt="2020-02-05T18:52:19.921" v="169" actId="6549"/>
        <pc:sldMkLst>
          <pc:docMk/>
          <pc:sldMk cId="3947954689" sldId="843"/>
        </pc:sldMkLst>
        <pc:spChg chg="mod">
          <ac:chgData name="Michael Bennett" userId="808163721be62333" providerId="LiveId" clId="{00BE651E-977C-4B7F-8BFC-5240D615272C}" dt="2020-02-05T18:52:19.921" v="169" actId="6549"/>
          <ac:spMkLst>
            <pc:docMk/>
            <pc:sldMk cId="3947954689" sldId="843"/>
            <ac:spMk id="3" creationId="{00000000-0000-0000-0000-000000000000}"/>
          </ac:spMkLst>
        </pc:spChg>
      </pc:sldChg>
      <pc:sldChg chg="modSp">
        <pc:chgData name="Michael Bennett" userId="808163721be62333" providerId="LiveId" clId="{00BE651E-977C-4B7F-8BFC-5240D615272C}" dt="2020-02-05T19:00:09.585" v="767" actId="20577"/>
        <pc:sldMkLst>
          <pc:docMk/>
          <pc:sldMk cId="272755766" sldId="851"/>
        </pc:sldMkLst>
        <pc:spChg chg="mod">
          <ac:chgData name="Michael Bennett" userId="808163721be62333" providerId="LiveId" clId="{00BE651E-977C-4B7F-8BFC-5240D615272C}" dt="2020-02-05T19:00:09.585" v="767" actId="20577"/>
          <ac:spMkLst>
            <pc:docMk/>
            <pc:sldMk cId="272755766" sldId="851"/>
            <ac:spMk id="3" creationId="{CF12A0D5-2557-4BD3-ABFB-79228CE940F0}"/>
          </ac:spMkLst>
        </pc:spChg>
      </pc:sldChg>
      <pc:sldChg chg="modSp">
        <pc:chgData name="Michael Bennett" userId="808163721be62333" providerId="LiveId" clId="{00BE651E-977C-4B7F-8BFC-5240D615272C}" dt="2020-02-05T18:57:30.751" v="510" actId="20577"/>
        <pc:sldMkLst>
          <pc:docMk/>
          <pc:sldMk cId="1264760981" sldId="877"/>
        </pc:sldMkLst>
        <pc:spChg chg="mod">
          <ac:chgData name="Michael Bennett" userId="808163721be62333" providerId="LiveId" clId="{00BE651E-977C-4B7F-8BFC-5240D615272C}" dt="2020-02-05T18:56:51.335" v="473" actId="20577"/>
          <ac:spMkLst>
            <pc:docMk/>
            <pc:sldMk cId="1264760981" sldId="877"/>
            <ac:spMk id="2" creationId="{83407B86-E7A1-49BB-92C9-5C39564E3E10}"/>
          </ac:spMkLst>
        </pc:spChg>
        <pc:spChg chg="mod">
          <ac:chgData name="Michael Bennett" userId="808163721be62333" providerId="LiveId" clId="{00BE651E-977C-4B7F-8BFC-5240D615272C}" dt="2020-02-05T18:57:30.751" v="510" actId="20577"/>
          <ac:spMkLst>
            <pc:docMk/>
            <pc:sldMk cId="1264760981" sldId="877"/>
            <ac:spMk id="3" creationId="{98B39579-CEA6-4401-BA03-B12DFEF7D8FB}"/>
          </ac:spMkLst>
        </pc:spChg>
      </pc:sldChg>
      <pc:sldChg chg="modSp">
        <pc:chgData name="Michael Bennett" userId="808163721be62333" providerId="LiveId" clId="{00BE651E-977C-4B7F-8BFC-5240D615272C}" dt="2020-02-05T19:44:33.437" v="1096" actId="20577"/>
        <pc:sldMkLst>
          <pc:docMk/>
          <pc:sldMk cId="2444560982" sldId="895"/>
        </pc:sldMkLst>
        <pc:spChg chg="mod">
          <ac:chgData name="Michael Bennett" userId="808163721be62333" providerId="LiveId" clId="{00BE651E-977C-4B7F-8BFC-5240D615272C}" dt="2020-02-05T19:44:33.437" v="1096" actId="20577"/>
          <ac:spMkLst>
            <pc:docMk/>
            <pc:sldMk cId="2444560982" sldId="895"/>
            <ac:spMk id="2" creationId="{00B53B0F-30CD-4A0D-AECF-98BB5FD3DFA6}"/>
          </ac:spMkLst>
        </pc:spChg>
      </pc:sldChg>
      <pc:sldChg chg="modSp">
        <pc:chgData name="Michael Bennett" userId="808163721be62333" providerId="LiveId" clId="{00BE651E-977C-4B7F-8BFC-5240D615272C}" dt="2020-02-05T18:57:54.454" v="570" actId="20577"/>
        <pc:sldMkLst>
          <pc:docMk/>
          <pc:sldMk cId="1536842702" sldId="900"/>
        </pc:sldMkLst>
        <pc:spChg chg="mod">
          <ac:chgData name="Michael Bennett" userId="808163721be62333" providerId="LiveId" clId="{00BE651E-977C-4B7F-8BFC-5240D615272C}" dt="2020-02-05T18:57:54.454" v="570" actId="20577"/>
          <ac:spMkLst>
            <pc:docMk/>
            <pc:sldMk cId="1536842702" sldId="900"/>
            <ac:spMk id="3" creationId="{30D32761-226E-4CA3-8D75-EC97A2FFFF73}"/>
          </ac:spMkLst>
        </pc:spChg>
      </pc:sldChg>
      <pc:sldChg chg="modSp">
        <pc:chgData name="Michael Bennett" userId="808163721be62333" providerId="LiveId" clId="{00BE651E-977C-4B7F-8BFC-5240D615272C}" dt="2020-02-05T20:46:10.289" v="1911" actId="20577"/>
        <pc:sldMkLst>
          <pc:docMk/>
          <pc:sldMk cId="150161656" sldId="901"/>
        </pc:sldMkLst>
        <pc:spChg chg="mod">
          <ac:chgData name="Michael Bennett" userId="808163721be62333" providerId="LiveId" clId="{00BE651E-977C-4B7F-8BFC-5240D615272C}" dt="2020-02-05T19:59:42.669" v="1174"/>
          <ac:spMkLst>
            <pc:docMk/>
            <pc:sldMk cId="150161656" sldId="901"/>
            <ac:spMk id="2" creationId="{BA07A5EE-8BF2-4C2A-B276-B8A5707DF3DB}"/>
          </ac:spMkLst>
        </pc:spChg>
        <pc:spChg chg="mod">
          <ac:chgData name="Michael Bennett" userId="808163721be62333" providerId="LiveId" clId="{00BE651E-977C-4B7F-8BFC-5240D615272C}" dt="2020-02-05T20:46:10.289" v="1911" actId="20577"/>
          <ac:spMkLst>
            <pc:docMk/>
            <pc:sldMk cId="150161656" sldId="901"/>
            <ac:spMk id="3" creationId="{47D23351-CB29-4274-A478-7D10748D9BF8}"/>
          </ac:spMkLst>
        </pc:spChg>
      </pc:sldChg>
      <pc:sldChg chg="modSp">
        <pc:chgData name="Michael Bennett" userId="808163721be62333" providerId="LiveId" clId="{00BE651E-977C-4B7F-8BFC-5240D615272C}" dt="2020-02-05T20:50:11.001" v="2232" actId="20577"/>
        <pc:sldMkLst>
          <pc:docMk/>
          <pc:sldMk cId="961533618" sldId="902"/>
        </pc:sldMkLst>
        <pc:spChg chg="mod">
          <ac:chgData name="Michael Bennett" userId="808163721be62333" providerId="LiveId" clId="{00BE651E-977C-4B7F-8BFC-5240D615272C}" dt="2020-02-05T20:50:11.001" v="2232" actId="20577"/>
          <ac:spMkLst>
            <pc:docMk/>
            <pc:sldMk cId="961533618" sldId="902"/>
            <ac:spMk id="3" creationId="{8FD8F40C-D1B6-47F1-A0B4-7BEAF35A0218}"/>
          </ac:spMkLst>
        </pc:spChg>
      </pc:sldChg>
      <pc:sldChg chg="modSp">
        <pc:chgData name="Michael Bennett" userId="808163721be62333" providerId="LiveId" clId="{00BE651E-977C-4B7F-8BFC-5240D615272C}" dt="2020-02-05T18:58:25.499" v="571" actId="20577"/>
        <pc:sldMkLst>
          <pc:docMk/>
          <pc:sldMk cId="3317830303" sldId="904"/>
        </pc:sldMkLst>
        <pc:spChg chg="mod">
          <ac:chgData name="Michael Bennett" userId="808163721be62333" providerId="LiveId" clId="{00BE651E-977C-4B7F-8BFC-5240D615272C}" dt="2020-02-05T18:58:25.499" v="571" actId="20577"/>
          <ac:spMkLst>
            <pc:docMk/>
            <pc:sldMk cId="3317830303" sldId="904"/>
            <ac:spMk id="3" creationId="{0ABAE31A-BE7A-43CE-98EF-B5B8C252F362}"/>
          </ac:spMkLst>
        </pc:spChg>
      </pc:sldChg>
      <pc:sldChg chg="modSp">
        <pc:chgData name="Michael Bennett" userId="808163721be62333" providerId="LiveId" clId="{00BE651E-977C-4B7F-8BFC-5240D615272C}" dt="2020-02-05T18:56:23.064" v="465" actId="20577"/>
        <pc:sldMkLst>
          <pc:docMk/>
          <pc:sldMk cId="1359140690" sldId="906"/>
        </pc:sldMkLst>
        <pc:spChg chg="mod">
          <ac:chgData name="Michael Bennett" userId="808163721be62333" providerId="LiveId" clId="{00BE651E-977C-4B7F-8BFC-5240D615272C}" dt="2020-02-05T18:56:23.064" v="465" actId="20577"/>
          <ac:spMkLst>
            <pc:docMk/>
            <pc:sldMk cId="1359140690" sldId="906"/>
            <ac:spMk id="3" creationId="{3E6BFDB0-7B5A-4EC1-8A5E-97307ED646F8}"/>
          </ac:spMkLst>
        </pc:spChg>
      </pc:sldChg>
      <pc:sldChg chg="modSp">
        <pc:chgData name="Michael Bennett" userId="808163721be62333" providerId="LiveId" clId="{00BE651E-977C-4B7F-8BFC-5240D615272C}" dt="2020-02-05T18:53:29.619" v="283" actId="20577"/>
        <pc:sldMkLst>
          <pc:docMk/>
          <pc:sldMk cId="970148587" sldId="907"/>
        </pc:sldMkLst>
        <pc:spChg chg="mod">
          <ac:chgData name="Michael Bennett" userId="808163721be62333" providerId="LiveId" clId="{00BE651E-977C-4B7F-8BFC-5240D615272C}" dt="2020-02-05T18:53:29.619" v="283" actId="20577"/>
          <ac:spMkLst>
            <pc:docMk/>
            <pc:sldMk cId="970148587" sldId="907"/>
            <ac:spMk id="2" creationId="{3D064761-7FA7-46E6-8617-BDE6DD790259}"/>
          </ac:spMkLst>
        </pc:spChg>
      </pc:sldChg>
      <pc:sldChg chg="modSp">
        <pc:chgData name="Michael Bennett" userId="808163721be62333" providerId="LiveId" clId="{00BE651E-977C-4B7F-8BFC-5240D615272C}" dt="2020-02-05T19:23:30.171" v="1093" actId="20577"/>
        <pc:sldMkLst>
          <pc:docMk/>
          <pc:sldMk cId="3683865179" sldId="908"/>
        </pc:sldMkLst>
        <pc:spChg chg="mod">
          <ac:chgData name="Michael Bennett" userId="808163721be62333" providerId="LiveId" clId="{00BE651E-977C-4B7F-8BFC-5240D615272C}" dt="2020-02-05T19:23:30.171" v="1093" actId="20577"/>
          <ac:spMkLst>
            <pc:docMk/>
            <pc:sldMk cId="3683865179" sldId="908"/>
            <ac:spMk id="2" creationId="{AB48908B-492A-4DB2-89A4-B5B910565B4E}"/>
          </ac:spMkLst>
        </pc:spChg>
        <pc:spChg chg="mod">
          <ac:chgData name="Michael Bennett" userId="808163721be62333" providerId="LiveId" clId="{00BE651E-977C-4B7F-8BFC-5240D615272C}" dt="2020-02-05T19:04:13.362" v="1025" actId="20577"/>
          <ac:spMkLst>
            <pc:docMk/>
            <pc:sldMk cId="3683865179" sldId="908"/>
            <ac:spMk id="3" creationId="{A3AAC95C-8C32-4593-B67B-ACF8E2384D78}"/>
          </ac:spMkLst>
        </pc:spChg>
      </pc:sldChg>
      <pc:sldChg chg="modSp">
        <pc:chgData name="Michael Bennett" userId="808163721be62333" providerId="LiveId" clId="{00BE651E-977C-4B7F-8BFC-5240D615272C}" dt="2020-02-05T20:59:00.974" v="2669" actId="20577"/>
        <pc:sldMkLst>
          <pc:docMk/>
          <pc:sldMk cId="2815055961" sldId="909"/>
        </pc:sldMkLst>
        <pc:spChg chg="mod">
          <ac:chgData name="Michael Bennett" userId="808163721be62333" providerId="LiveId" clId="{00BE651E-977C-4B7F-8BFC-5240D615272C}" dt="2020-02-05T19:03:31.519" v="1000" actId="20577"/>
          <ac:spMkLst>
            <pc:docMk/>
            <pc:sldMk cId="2815055961" sldId="909"/>
            <ac:spMk id="2" creationId="{3D064761-7FA7-46E6-8617-BDE6DD790259}"/>
          </ac:spMkLst>
        </pc:spChg>
        <pc:spChg chg="mod">
          <ac:chgData name="Michael Bennett" userId="808163721be62333" providerId="LiveId" clId="{00BE651E-977C-4B7F-8BFC-5240D615272C}" dt="2020-02-05T20:59:00.974" v="2669" actId="20577"/>
          <ac:spMkLst>
            <pc:docMk/>
            <pc:sldMk cId="2815055961" sldId="909"/>
            <ac:spMk id="3" creationId="{B2957C12-1993-4137-B645-237F46E79BE0}"/>
          </ac:spMkLst>
        </pc:spChg>
      </pc:sldChg>
      <pc:sldChg chg="modSp add">
        <pc:chgData name="Michael Bennett" userId="808163721be62333" providerId="LiveId" clId="{00BE651E-977C-4B7F-8BFC-5240D615272C}" dt="2020-02-05T20:54:40.207" v="2234" actId="20577"/>
        <pc:sldMkLst>
          <pc:docMk/>
          <pc:sldMk cId="694409111" sldId="910"/>
        </pc:sldMkLst>
        <pc:spChg chg="mod">
          <ac:chgData name="Michael Bennett" userId="808163721be62333" providerId="LiveId" clId="{00BE651E-977C-4B7F-8BFC-5240D615272C}" dt="2020-02-05T20:53:14.896" v="2233" actId="20577"/>
          <ac:spMkLst>
            <pc:docMk/>
            <pc:sldMk cId="694409111" sldId="910"/>
            <ac:spMk id="2" creationId="{12161B03-6198-43FB-9223-DE306B26DA94}"/>
          </ac:spMkLst>
        </pc:spChg>
        <pc:spChg chg="mod">
          <ac:chgData name="Michael Bennett" userId="808163721be62333" providerId="LiveId" clId="{00BE651E-977C-4B7F-8BFC-5240D615272C}" dt="2020-02-05T20:54:40.207" v="2234" actId="20577"/>
          <ac:spMkLst>
            <pc:docMk/>
            <pc:sldMk cId="694409111" sldId="910"/>
            <ac:spMk id="3" creationId="{844991D9-D9B2-4463-A14C-00B16E9B2F8E}"/>
          </ac:spMkLst>
        </pc:spChg>
      </pc:sldChg>
      <pc:sldChg chg="modSp add del">
        <pc:chgData name="Michael Bennett" userId="808163721be62333" providerId="LiveId" clId="{00BE651E-977C-4B7F-8BFC-5240D615272C}" dt="2020-02-05T19:21:46.249" v="1056" actId="2696"/>
        <pc:sldMkLst>
          <pc:docMk/>
          <pc:sldMk cId="2073090785" sldId="911"/>
        </pc:sldMkLst>
        <pc:spChg chg="mod">
          <ac:chgData name="Michael Bennett" userId="808163721be62333" providerId="LiveId" clId="{00BE651E-977C-4B7F-8BFC-5240D615272C}" dt="2020-02-05T19:21:45.516" v="1055"/>
          <ac:spMkLst>
            <pc:docMk/>
            <pc:sldMk cId="2073090785" sldId="911"/>
            <ac:spMk id="2" creationId="{E4C2AE7B-B3FD-40BE-9301-BE3CB96F1AD2}"/>
          </ac:spMkLst>
        </pc:spChg>
      </pc:sldChg>
      <pc:sldChg chg="modSp add">
        <pc:chgData name="Michael Bennett" userId="808163721be62333" providerId="LiveId" clId="{00BE651E-977C-4B7F-8BFC-5240D615272C}" dt="2020-02-05T20:43:48.616" v="1811" actId="20577"/>
        <pc:sldMkLst>
          <pc:docMk/>
          <pc:sldMk cId="2958888321" sldId="911"/>
        </pc:sldMkLst>
        <pc:spChg chg="mod">
          <ac:chgData name="Michael Bennett" userId="808163721be62333" providerId="LiveId" clId="{00BE651E-977C-4B7F-8BFC-5240D615272C}" dt="2020-02-05T19:59:47.640" v="1196" actId="20577"/>
          <ac:spMkLst>
            <pc:docMk/>
            <pc:sldMk cId="2958888321" sldId="911"/>
            <ac:spMk id="2" creationId="{C6BACE3F-1EED-4F19-80B4-68495563CC29}"/>
          </ac:spMkLst>
        </pc:spChg>
        <pc:spChg chg="mod">
          <ac:chgData name="Michael Bennett" userId="808163721be62333" providerId="LiveId" clId="{00BE651E-977C-4B7F-8BFC-5240D615272C}" dt="2020-02-05T20:43:48.616" v="1811" actId="20577"/>
          <ac:spMkLst>
            <pc:docMk/>
            <pc:sldMk cId="2958888321" sldId="911"/>
            <ac:spMk id="3" creationId="{5EB3E5C9-A723-4B85-9F12-D61D34760F7C}"/>
          </ac:spMkLst>
        </pc:spChg>
      </pc:sldChg>
      <pc:sldChg chg="modSp add">
        <pc:chgData name="Michael Bennett" userId="808163721be62333" providerId="LiveId" clId="{00BE651E-977C-4B7F-8BFC-5240D615272C}" dt="2020-02-05T20:57:53.106" v="2580" actId="20577"/>
        <pc:sldMkLst>
          <pc:docMk/>
          <pc:sldMk cId="2173340345" sldId="912"/>
        </pc:sldMkLst>
        <pc:spChg chg="mod">
          <ac:chgData name="Michael Bennett" userId="808163721be62333" providerId="LiveId" clId="{00BE651E-977C-4B7F-8BFC-5240D615272C}" dt="2020-02-05T20:45:19.425" v="1840" actId="20577"/>
          <ac:spMkLst>
            <pc:docMk/>
            <pc:sldMk cId="2173340345" sldId="912"/>
            <ac:spMk id="2" creationId="{BFB23261-FD4C-4E6C-B1A5-371D86102774}"/>
          </ac:spMkLst>
        </pc:spChg>
        <pc:spChg chg="mod">
          <ac:chgData name="Michael Bennett" userId="808163721be62333" providerId="LiveId" clId="{00BE651E-977C-4B7F-8BFC-5240D615272C}" dt="2020-02-05T20:57:53.106" v="2580" actId="20577"/>
          <ac:spMkLst>
            <pc:docMk/>
            <pc:sldMk cId="2173340345" sldId="912"/>
            <ac:spMk id="3" creationId="{35DF3449-36C5-40C7-B9C0-EA6AF987531A}"/>
          </ac:spMkLst>
        </pc:spChg>
      </pc:sldChg>
      <pc:sldChg chg="modSp add del">
        <pc:chgData name="Michael Bennett" userId="808163721be62333" providerId="LiveId" clId="{00BE651E-977C-4B7F-8BFC-5240D615272C}" dt="2020-02-05T19:59:49.136" v="1198" actId="2696"/>
        <pc:sldMkLst>
          <pc:docMk/>
          <pc:sldMk cId="3459203598" sldId="912"/>
        </pc:sldMkLst>
        <pc:spChg chg="mod">
          <ac:chgData name="Michael Bennett" userId="808163721be62333" providerId="LiveId" clId="{00BE651E-977C-4B7F-8BFC-5240D615272C}" dt="2020-02-05T19:59:48.692" v="1197"/>
          <ac:spMkLst>
            <pc:docMk/>
            <pc:sldMk cId="3459203598" sldId="912"/>
            <ac:spMk id="2" creationId="{E093B64A-7CAA-4435-9718-8989E3A01AE8}"/>
          </ac:spMkLst>
        </pc:spChg>
      </pc:sldChg>
      <pc:sldChg chg="modSp add del">
        <pc:chgData name="Michael Bennett" userId="808163721be62333" providerId="LiveId" clId="{00BE651E-977C-4B7F-8BFC-5240D615272C}" dt="2020-02-05T20:45:20.502" v="1842" actId="2696"/>
        <pc:sldMkLst>
          <pc:docMk/>
          <pc:sldMk cId="4193621900" sldId="913"/>
        </pc:sldMkLst>
        <pc:spChg chg="mod">
          <ac:chgData name="Michael Bennett" userId="808163721be62333" providerId="LiveId" clId="{00BE651E-977C-4B7F-8BFC-5240D615272C}" dt="2020-02-05T20:45:19.857" v="1841"/>
          <ac:spMkLst>
            <pc:docMk/>
            <pc:sldMk cId="4193621900" sldId="913"/>
            <ac:spMk id="2" creationId="{101FBDC8-4378-46E8-84B2-055345C336E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2/5/2020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2/5/2020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2/5/2020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2/5/2020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2/5/2020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2/5/2020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2/5/2020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2/5/2020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2/5/2020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2/5/2020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2/5/2020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2/5/2020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February 05 2020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61B03-6198-43FB-9223-DE306B26D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Meeting with FERM WG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991D9-D9B2-4463-A14C-00B16E9B2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u="sng" dirty="0">
                <a:effectLst/>
              </a:rPr>
              <a:t>Tue 2020-03-24</a:t>
            </a:r>
          </a:p>
          <a:p>
            <a:pPr lvl="1"/>
            <a:r>
              <a:rPr lang="en-US" sz="1800" dirty="0">
                <a:effectLst/>
              </a:rPr>
              <a:t>08:30-09:00 </a:t>
            </a:r>
            <a:r>
              <a:rPr lang="en-US" sz="1800" dirty="0"/>
              <a:t>FERM WG Introduction</a:t>
            </a:r>
          </a:p>
          <a:p>
            <a:pPr lvl="2"/>
            <a:r>
              <a:rPr lang="en-US" sz="1400" i="1" dirty="0">
                <a:effectLst/>
              </a:rPr>
              <a:t>Update led by Lars </a:t>
            </a:r>
            <a:r>
              <a:rPr lang="en-US" sz="1400" i="1" dirty="0" err="1">
                <a:effectLst/>
              </a:rPr>
              <a:t>Toomre</a:t>
            </a:r>
            <a:r>
              <a:rPr lang="en-US" sz="1400" i="1" dirty="0">
                <a:effectLst/>
              </a:rPr>
              <a:t>, CEO of BRC Fintech Corporation </a:t>
            </a:r>
            <a:br>
              <a:rPr lang="en-US" sz="1400" i="1" dirty="0">
                <a:effectLst/>
              </a:rPr>
            </a:br>
            <a:r>
              <a:rPr lang="en-US" sz="1400" i="1" dirty="0">
                <a:effectLst/>
              </a:rPr>
              <a:t>Meeting in room hosted by: FERMWG</a:t>
            </a:r>
            <a:br>
              <a:rPr lang="en-US" sz="1400" i="1" dirty="0">
                <a:effectLst/>
              </a:rPr>
            </a:br>
            <a:endParaRPr lang="en-US" sz="1400" i="1" dirty="0">
              <a:effectLst/>
            </a:endParaRPr>
          </a:p>
          <a:p>
            <a:pPr lvl="1"/>
            <a:r>
              <a:rPr lang="en-US" sz="1800" dirty="0">
                <a:effectLst/>
              </a:rPr>
              <a:t>09:00-09:45 </a:t>
            </a:r>
            <a:r>
              <a:rPr lang="en-US" sz="1800" dirty="0"/>
              <a:t>Data Coalition and OMG Relationship</a:t>
            </a:r>
          </a:p>
          <a:p>
            <a:pPr lvl="2"/>
            <a:r>
              <a:rPr lang="en-US" sz="1400" i="1" dirty="0">
                <a:effectLst/>
              </a:rPr>
              <a:t>Presentation by Ashley Nelle-Davis from the Data Coalition</a:t>
            </a:r>
            <a:br>
              <a:rPr lang="en-US" sz="1400" i="1" dirty="0">
                <a:effectLst/>
              </a:rPr>
            </a:br>
            <a:r>
              <a:rPr lang="en-US" sz="1400" i="1" dirty="0">
                <a:effectLst/>
              </a:rPr>
              <a:t>Meeting in room hosted by: FERMWG</a:t>
            </a:r>
            <a:br>
              <a:rPr lang="en-US" sz="1400" i="1" dirty="0">
                <a:effectLst/>
              </a:rPr>
            </a:br>
            <a:endParaRPr lang="en-US" sz="1400" i="1" dirty="0">
              <a:effectLst/>
            </a:endParaRPr>
          </a:p>
          <a:p>
            <a:pPr lvl="1"/>
            <a:r>
              <a:rPr lang="en-US" sz="1800" dirty="0">
                <a:effectLst/>
              </a:rPr>
              <a:t>09:45-10:15 </a:t>
            </a:r>
            <a:r>
              <a:rPr lang="en-US" sz="1800" dirty="0"/>
              <a:t>Discussion of FERM WG Initiatives and Priorities</a:t>
            </a:r>
          </a:p>
          <a:p>
            <a:pPr lvl="2"/>
            <a:r>
              <a:rPr lang="en-US" sz="1400" i="1" dirty="0">
                <a:effectLst/>
              </a:rPr>
              <a:t>Discussion led by Steve </a:t>
            </a:r>
            <a:r>
              <a:rPr lang="en-US" sz="1400" i="1" dirty="0" err="1">
                <a:effectLst/>
              </a:rPr>
              <a:t>MacLaird</a:t>
            </a:r>
            <a:r>
              <a:rPr lang="en-US" sz="1400" i="1" dirty="0">
                <a:effectLst/>
              </a:rPr>
              <a:t> / Lars </a:t>
            </a:r>
            <a:r>
              <a:rPr lang="en-US" sz="1400" i="1" dirty="0" err="1">
                <a:effectLst/>
              </a:rPr>
              <a:t>Toomre</a:t>
            </a:r>
            <a:br>
              <a:rPr lang="en-US" sz="1400" i="1" dirty="0">
                <a:effectLst/>
              </a:rPr>
            </a:br>
            <a:r>
              <a:rPr lang="en-US" sz="1400" i="1" dirty="0">
                <a:effectLst/>
              </a:rPr>
              <a:t>Meeting in room hosted by: FERMWG</a:t>
            </a:r>
            <a:br>
              <a:rPr lang="en-US" sz="1400" i="1" dirty="0">
                <a:effectLst/>
              </a:rPr>
            </a:br>
            <a:endParaRPr lang="en-US" sz="1400" i="1" dirty="0">
              <a:effectLst/>
            </a:endParaRPr>
          </a:p>
          <a:p>
            <a:pPr lvl="1"/>
            <a:r>
              <a:rPr lang="en-US" sz="1800" dirty="0">
                <a:effectLst/>
              </a:rPr>
              <a:t>10:35-11:15 </a:t>
            </a:r>
            <a:r>
              <a:rPr lang="en-US" sz="1800" dirty="0"/>
              <a:t>Grouping Terms and Context Presentation</a:t>
            </a:r>
          </a:p>
          <a:p>
            <a:pPr lvl="2"/>
            <a:r>
              <a:rPr lang="en-US" sz="1400" i="1" dirty="0">
                <a:effectLst/>
              </a:rPr>
              <a:t>Discussion led by Richard Beatch, Bloomberg LP</a:t>
            </a:r>
            <a:br>
              <a:rPr lang="en-US" sz="1400" i="1" dirty="0">
                <a:effectLst/>
              </a:rPr>
            </a:br>
            <a:r>
              <a:rPr lang="en-US" sz="1400" i="1" dirty="0">
                <a:effectLst/>
              </a:rPr>
              <a:t>Meeting in room hosted by: FERMWG</a:t>
            </a:r>
            <a:br>
              <a:rPr lang="en-US" sz="1400" i="1" dirty="0">
                <a:effectLst/>
              </a:rPr>
            </a:br>
            <a:endParaRPr lang="en-US" sz="1400" i="1" dirty="0">
              <a:effectLst/>
            </a:endParaRPr>
          </a:p>
          <a:p>
            <a:pPr lvl="1"/>
            <a:r>
              <a:rPr lang="en-US" sz="1800" dirty="0">
                <a:effectLst/>
              </a:rPr>
              <a:t>11:15-12:00 </a:t>
            </a:r>
            <a:r>
              <a:rPr lang="en-US" sz="1800" dirty="0"/>
              <a:t>ACTUS Integration with FIGI and FIBO</a:t>
            </a:r>
          </a:p>
          <a:p>
            <a:pPr lvl="2"/>
            <a:r>
              <a:rPr lang="en-US" sz="1400" i="1" dirty="0">
                <a:effectLst/>
              </a:rPr>
              <a:t>Presentation from ACTUS project representative (Jefferson Braswell?)</a:t>
            </a:r>
            <a:br>
              <a:rPr lang="en-US" sz="1400" i="1" dirty="0">
                <a:effectLst/>
              </a:rPr>
            </a:br>
            <a:r>
              <a:rPr lang="en-US" sz="1400" i="1" dirty="0">
                <a:effectLst/>
              </a:rPr>
              <a:t>Meeting in room hosted by: FERMWG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D1F71A-13BC-4F10-83FA-562CE8FCE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409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8908B-492A-4DB2-89A4-B5B91056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Other Possible Agenda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AC95C-8C32-4593-B67B-ACF8E2384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FIBO Status and updates</a:t>
            </a:r>
          </a:p>
          <a:p>
            <a:pPr lvl="1"/>
            <a:r>
              <a:rPr lang="en-US" dirty="0"/>
              <a:t>Assess the new open EDM Council FIBO dev process (per motion in December)</a:t>
            </a:r>
          </a:p>
          <a:p>
            <a:pPr lvl="0"/>
            <a:r>
              <a:rPr lang="en-US" dirty="0"/>
              <a:t>FIGI – nothing this cycle</a:t>
            </a:r>
          </a:p>
          <a:p>
            <a:pPr lvl="0"/>
            <a:r>
              <a:rPr lang="en-US" dirty="0"/>
              <a:t>IDs</a:t>
            </a:r>
            <a:r>
              <a:rPr lang="en-US" baseline="0" dirty="0"/>
              <a:t> for Crypto  Assets – nothing this cycle</a:t>
            </a:r>
            <a:endParaRPr lang="en-US" dirty="0"/>
          </a:p>
          <a:p>
            <a:pPr lvl="0"/>
            <a:r>
              <a:rPr lang="en-US" dirty="0"/>
              <a:t>Definitions? – via email vote</a:t>
            </a:r>
          </a:p>
          <a:p>
            <a:pPr lvl="0"/>
            <a:r>
              <a:rPr lang="en-US" dirty="0"/>
              <a:t>FIBO workshop?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698E37-7717-4730-BC96-8AD3D0079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865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2FA70-486F-4B3F-A37C-D728F88D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BC-PSIG</a:t>
            </a:r>
            <a:r>
              <a:rPr lang="en-US" baseline="0" dirty="0"/>
              <a:t> Agenda Items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BFDB0-7B5A-4EC1-8A5E-97307ED64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Interoperability RFI</a:t>
            </a:r>
          </a:p>
          <a:p>
            <a:pPr lvl="1"/>
            <a:r>
              <a:rPr lang="en-US" dirty="0"/>
              <a:t>Review responses – at MARS</a:t>
            </a:r>
          </a:p>
          <a:p>
            <a:pPr lvl="1"/>
            <a:r>
              <a:rPr lang="en-US" dirty="0"/>
              <a:t>Draft RFP(s) based on feedback – at BC-PSIG</a:t>
            </a:r>
          </a:p>
          <a:p>
            <a:r>
              <a:rPr lang="en-US" dirty="0"/>
              <a:t>Tangle (Node)</a:t>
            </a:r>
            <a:r>
              <a:rPr lang="en-US" baseline="0" dirty="0"/>
              <a:t> RFC Draft / update</a:t>
            </a:r>
          </a:p>
          <a:p>
            <a:r>
              <a:rPr lang="en-US" dirty="0"/>
              <a:t>LETS RFP Draft review, next steps</a:t>
            </a:r>
          </a:p>
          <a:p>
            <a:r>
              <a:rPr lang="en-US" baseline="0" dirty="0"/>
              <a:t>Event Dispatcher RFP Draft / Next Steps [hold]</a:t>
            </a:r>
          </a:p>
          <a:p>
            <a:r>
              <a:rPr lang="en-US" baseline="0" dirty="0"/>
              <a:t>DIDO </a:t>
            </a:r>
          </a:p>
          <a:p>
            <a:pPr lvl="1"/>
            <a:r>
              <a:rPr lang="en-US" baseline="0" dirty="0"/>
              <a:t>DIDO-TE for and Testing [at MARS?]</a:t>
            </a:r>
          </a:p>
          <a:p>
            <a:pPr lvl="1"/>
            <a:r>
              <a:rPr lang="en-US" baseline="0" dirty="0"/>
              <a:t>DIDO-CLI</a:t>
            </a:r>
          </a:p>
          <a:p>
            <a:r>
              <a:rPr lang="en-US" baseline="0" dirty="0"/>
              <a:t>New ideas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BFAEF-AFDF-4A3A-931D-396AF075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140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7B86-E7A1-49BB-92C9-5C39564E3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Ongoing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39579-CEA6-4401-BA03-B12DFEF7D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Joint activities and Liaisons</a:t>
            </a:r>
          </a:p>
          <a:p>
            <a:pPr lvl="1"/>
            <a:r>
              <a:rPr lang="en-US" sz="2000" baseline="0" dirty="0"/>
              <a:t>Blockchain PSIG</a:t>
            </a:r>
          </a:p>
          <a:p>
            <a:pPr lvl="1"/>
            <a:r>
              <a:rPr lang="en-US" sz="2000" baseline="0" dirty="0"/>
              <a:t>Blockchain PSIG and MARS Joint Initiatives</a:t>
            </a:r>
          </a:p>
          <a:p>
            <a:pPr lvl="2"/>
            <a:r>
              <a:rPr lang="en-US" baseline="0" dirty="0"/>
              <a:t>DLT Interoperability RFI (with MARS)</a:t>
            </a:r>
          </a:p>
          <a:p>
            <a:pPr lvl="2"/>
            <a:r>
              <a:rPr lang="en-US" baseline="0" dirty="0"/>
              <a:t>IOTA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(with MARS)</a:t>
            </a:r>
            <a:endParaRPr lang="en-US" sz="1600" baseline="0" dirty="0"/>
          </a:p>
          <a:p>
            <a:pPr lvl="2"/>
            <a:r>
              <a:rPr lang="en-US" baseline="0" dirty="0"/>
              <a:t>DIDO-RA 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(with MARS)</a:t>
            </a:r>
            <a:endParaRPr lang="en-US" sz="1600" baseline="0" dirty="0"/>
          </a:p>
          <a:p>
            <a:pPr lvl="1"/>
            <a:r>
              <a:rPr lang="en-US" sz="2000" baseline="0" dirty="0"/>
              <a:t>IDs for Crypto Assets WG</a:t>
            </a:r>
          </a:p>
          <a:p>
            <a:pPr lvl="1"/>
            <a:r>
              <a:rPr lang="en-US" sz="2000" baseline="0" dirty="0"/>
              <a:t>Federated Enterprise Risk Management (FERM) WG</a:t>
            </a:r>
          </a:p>
          <a:p>
            <a:pPr lvl="0"/>
            <a:r>
              <a:rPr lang="en-US" sz="2400" baseline="0" dirty="0"/>
              <a:t>Active Standards Efforts</a:t>
            </a:r>
          </a:p>
          <a:p>
            <a:pPr lvl="1"/>
            <a:r>
              <a:rPr lang="en-US" sz="2000" baseline="0" dirty="0"/>
              <a:t>FIBO (FIBO v2)</a:t>
            </a:r>
          </a:p>
          <a:p>
            <a:pPr lvl="1"/>
            <a:r>
              <a:rPr lang="en-US" sz="2000" baseline="0" dirty="0"/>
              <a:t>FIGI (ID4CA is FIGI next version)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FEE14-4C38-4657-9F64-FC2BE278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60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582A0-17B6-45CD-A169-FAC28F04C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Directions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32761-226E-4CA3-8D75-EC97A2FFF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Regulatory: </a:t>
            </a:r>
          </a:p>
          <a:p>
            <a:pPr lvl="1"/>
            <a:r>
              <a:rPr lang="en-US" sz="1800" dirty="0"/>
              <a:t>Monitor</a:t>
            </a:r>
            <a:r>
              <a:rPr lang="en-US" sz="1800" baseline="0" dirty="0"/>
              <a:t> </a:t>
            </a:r>
            <a:r>
              <a:rPr lang="en-US" sz="1800" dirty="0"/>
              <a:t>regulatory initiatives and requirements</a:t>
            </a:r>
          </a:p>
          <a:p>
            <a:pPr lvl="2"/>
            <a:r>
              <a:rPr lang="en-US" sz="1600" dirty="0"/>
              <a:t>BCBS239</a:t>
            </a:r>
          </a:p>
          <a:p>
            <a:pPr lvl="2"/>
            <a:r>
              <a:rPr lang="en-US" sz="1600" dirty="0"/>
              <a:t>EU / ECB</a:t>
            </a:r>
          </a:p>
          <a:p>
            <a:pPr lvl="2"/>
            <a:r>
              <a:rPr lang="en-US" sz="1600" dirty="0"/>
              <a:t>US – SEC, CFTC, Fed, OFR etc. </a:t>
            </a:r>
          </a:p>
          <a:p>
            <a:pPr lvl="2"/>
            <a:r>
              <a:rPr lang="en-US" sz="1600" dirty="0"/>
              <a:t>BoE, PRA/FCA etc. </a:t>
            </a:r>
          </a:p>
          <a:p>
            <a:pPr lvl="1"/>
            <a:r>
              <a:rPr lang="en-US" sz="1800" dirty="0"/>
              <a:t>FCA </a:t>
            </a:r>
            <a:r>
              <a:rPr lang="en-US" sz="1800" dirty="0" err="1"/>
              <a:t>PoC</a:t>
            </a:r>
            <a:r>
              <a:rPr lang="en-US" sz="1800" dirty="0"/>
              <a:t> and follow-ups</a:t>
            </a:r>
          </a:p>
          <a:p>
            <a:pPr lvl="2"/>
            <a:r>
              <a:rPr lang="en-US" sz="1600" dirty="0"/>
              <a:t>New interoperability thing at FCA (internationally)</a:t>
            </a:r>
          </a:p>
          <a:p>
            <a:pPr marL="1371600" lvl="3" indent="0">
              <a:buNone/>
            </a:pPr>
            <a:r>
              <a:rPr lang="en-US" sz="1400" dirty="0"/>
              <a:t> = Global Financial Innovation Network</a:t>
            </a:r>
          </a:p>
          <a:p>
            <a:pPr lvl="2"/>
            <a:r>
              <a:rPr lang="en-US" sz="1600" dirty="0"/>
              <a:t>OMG Observer status applied for</a:t>
            </a:r>
          </a:p>
          <a:p>
            <a:pPr lvl="1"/>
            <a:r>
              <a:rPr lang="en-US" sz="1800" dirty="0"/>
              <a:t>Term definitions</a:t>
            </a:r>
          </a:p>
          <a:p>
            <a:pPr lvl="2"/>
            <a:r>
              <a:rPr lang="en-US" sz="1400" dirty="0"/>
              <a:t>Initial 13 definitions (Amsterdam, June)</a:t>
            </a:r>
          </a:p>
          <a:p>
            <a:pPr lvl="2"/>
            <a:r>
              <a:rPr lang="en-US" sz="1400" dirty="0"/>
              <a:t>New definitions (Long Beach, December)</a:t>
            </a:r>
          </a:p>
          <a:p>
            <a:pPr lvl="2"/>
            <a:r>
              <a:rPr lang="en-US" sz="1400" dirty="0"/>
              <a:t>Input</a:t>
            </a:r>
            <a:r>
              <a:rPr lang="en-US" sz="1400" baseline="0" dirty="0"/>
              <a:t> </a:t>
            </a:r>
            <a:r>
              <a:rPr lang="en-US" sz="1400" dirty="0"/>
              <a:t>to the Data Coalition</a:t>
            </a:r>
          </a:p>
          <a:p>
            <a:pPr lvl="0"/>
            <a:r>
              <a:rPr lang="en-US" sz="2000" dirty="0"/>
              <a:t>Standards </a:t>
            </a:r>
          </a:p>
          <a:p>
            <a:pPr lvl="0"/>
            <a:r>
              <a:rPr lang="en-US" sz="2000" dirty="0"/>
              <a:t>Industry</a:t>
            </a:r>
            <a:r>
              <a:rPr lang="en-US" sz="2000" baseline="0" dirty="0"/>
              <a:t> </a:t>
            </a:r>
            <a:r>
              <a:rPr lang="en-US" sz="2000" dirty="0"/>
              <a:t>innovations</a:t>
            </a:r>
            <a:endParaRPr lang="en-US" sz="2000" baseline="0" dirty="0"/>
          </a:p>
          <a:p>
            <a:pPr lvl="0"/>
            <a:r>
              <a:rPr lang="en-US" sz="2000" baseline="0" dirty="0"/>
              <a:t>New tech – including Smart Contract, Crypto Assets (with BC-PSIG)</a:t>
            </a:r>
          </a:p>
          <a:p>
            <a:pPr lvl="0"/>
            <a:r>
              <a:rPr lang="en-US" sz="2000" baseline="0" dirty="0"/>
              <a:t>What else?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3DEDA-B77A-418E-B67F-5B990E6C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842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7B13F-1614-4CFD-84C0-9F7505173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FDTF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5E9C3-E354-4ABA-8215-F7BEC16EC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FIGI – see above; RTF chartered to support crypto</a:t>
            </a:r>
          </a:p>
          <a:p>
            <a:pPr lvl="1"/>
            <a:r>
              <a:rPr lang="en-US" dirty="0"/>
              <a:t>Crypto coin / ICOs</a:t>
            </a:r>
          </a:p>
          <a:p>
            <a:pPr lvl="1"/>
            <a:r>
              <a:rPr lang="en-US" dirty="0"/>
              <a:t>Crypto</a:t>
            </a:r>
            <a:r>
              <a:rPr lang="en-US" baseline="0" dirty="0"/>
              <a:t> exchange pairs (and crypto to fiat)</a:t>
            </a:r>
          </a:p>
          <a:p>
            <a:pPr lvl="1"/>
            <a:r>
              <a:rPr lang="en-US" baseline="0" dirty="0"/>
              <a:t>Crypto assets</a:t>
            </a:r>
          </a:p>
          <a:p>
            <a:pPr lvl="0"/>
            <a:r>
              <a:rPr lang="en-US" dirty="0"/>
              <a:t>FIBO</a:t>
            </a:r>
          </a:p>
          <a:p>
            <a:pPr lvl="1"/>
            <a:r>
              <a:rPr lang="en-US" dirty="0"/>
              <a:t>FIBO v2 FTF working on process alignment</a:t>
            </a:r>
          </a:p>
          <a:p>
            <a:pPr lvl="1"/>
            <a:r>
              <a:rPr lang="en-US" dirty="0"/>
              <a:t>Move to single URI (subject to impact</a:t>
            </a:r>
            <a:r>
              <a:rPr lang="en-US" baseline="0" dirty="0"/>
              <a:t> assessment)</a:t>
            </a:r>
          </a:p>
          <a:p>
            <a:pPr lvl="1"/>
            <a:r>
              <a:rPr lang="en-US" baseline="0" dirty="0"/>
              <a:t>Smoother generation of future TF/RTF reports, redline, specification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89F3B2-A752-4882-AA01-A9C6622D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20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F0B7-488B-4EBF-B42C-15DF8B505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BC-PSIG and MARS Active Work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AE31A-BE7A-43CE-98EF-B5B8C252F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Blockchain Ecosystem</a:t>
            </a:r>
            <a:r>
              <a:rPr lang="en-US" sz="2400" baseline="0" dirty="0"/>
              <a:t> </a:t>
            </a:r>
            <a:r>
              <a:rPr lang="en-US" sz="2400" dirty="0"/>
              <a:t>Interoperability RFI</a:t>
            </a:r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Tangle (how to be a Node) Specification</a:t>
            </a:r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Linked Encrypted Data Streams (LETS)</a:t>
            </a:r>
            <a:r>
              <a:rPr lang="en-US" sz="24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RFP</a:t>
            </a:r>
            <a:endParaRPr lang="en-US" sz="240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MAM as potential submission in response</a:t>
            </a:r>
          </a:p>
          <a:p>
            <a:pPr lvl="0"/>
            <a:r>
              <a:rPr lang="en-US" sz="24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‘Event Dispatcher’ RFP </a:t>
            </a:r>
          </a:p>
          <a:p>
            <a:pPr lvl="1"/>
            <a:r>
              <a:rPr lang="en-US" sz="2000" u="non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EEE</a:t>
            </a:r>
            <a:r>
              <a:rPr lang="en-US" sz="2000" u="non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 IoT-specific exemplar</a:t>
            </a:r>
            <a:endParaRPr lang="en-US" sz="2000" u="non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1B3B68-8FC2-4FEA-BA18-E9E77E58D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8303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53B0F-30CD-4A0D-AECF-98BB5FD3D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Automation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B6092-7FBF-47F0-A7E6-BEF290891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TF Report Automation – progress ongoing</a:t>
            </a:r>
          </a:p>
          <a:p>
            <a:pPr lvl="1"/>
            <a:r>
              <a:rPr lang="en-US" dirty="0"/>
              <a:t>Jira alignment</a:t>
            </a:r>
          </a:p>
          <a:p>
            <a:pPr lvl="1"/>
            <a:r>
              <a:rPr lang="en-US" dirty="0"/>
              <a:t>LaTeX</a:t>
            </a:r>
            <a:r>
              <a:rPr lang="en-US" baseline="0" dirty="0"/>
              <a:t> spec and redline production</a:t>
            </a:r>
          </a:p>
          <a:p>
            <a:pPr lvl="1"/>
            <a:r>
              <a:rPr lang="en-US" baseline="0" dirty="0"/>
              <a:t>Diagrams</a:t>
            </a:r>
          </a:p>
          <a:p>
            <a:pPr lvl="0"/>
            <a:r>
              <a:rPr lang="en-US" dirty="0"/>
              <a:t>URI Alignment</a:t>
            </a:r>
          </a:p>
          <a:p>
            <a:pPr lvl="1"/>
            <a:r>
              <a:rPr lang="en-US" dirty="0"/>
              <a:t>All agree we need one URI</a:t>
            </a:r>
          </a:p>
          <a:p>
            <a:pPr lvl="1"/>
            <a:r>
              <a:rPr lang="en-US" dirty="0"/>
              <a:t>Preference</a:t>
            </a:r>
            <a:r>
              <a:rPr lang="en-US" baseline="0" dirty="0"/>
              <a:t> is edmcouncil.org</a:t>
            </a:r>
          </a:p>
          <a:p>
            <a:pPr lvl="1"/>
            <a:r>
              <a:rPr lang="en-US" baseline="0" dirty="0"/>
              <a:t>Impact analysis </a:t>
            </a:r>
          </a:p>
          <a:p>
            <a:pPr lvl="1"/>
            <a:r>
              <a:rPr lang="en-US" baseline="0" dirty="0"/>
              <a:t>Management – EDMC and OMG management to meet and identify any potential issues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7EA15A-251B-4F54-9371-BE14816F5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560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86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D3F8-86EC-4FAB-B2B2-BFB1E452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–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A0D5-2557-4BD3-ABFB-79228CE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‘Finalization Task Force’ (FTF) </a:t>
            </a:r>
          </a:p>
          <a:p>
            <a:pPr lvl="1"/>
            <a:r>
              <a:rPr lang="en-US" sz="1600" dirty="0"/>
              <a:t>Chartered</a:t>
            </a:r>
            <a:r>
              <a:rPr lang="en-US" sz="1600" baseline="0" dirty="0"/>
              <a:t> </a:t>
            </a:r>
            <a:r>
              <a:rPr lang="en-US" sz="1600" dirty="0"/>
              <a:t>at the OMG meeting (December 2018)</a:t>
            </a:r>
          </a:p>
          <a:p>
            <a:pPr lvl="1"/>
            <a:r>
              <a:rPr lang="en-US" sz="1600" dirty="0"/>
              <a:t>Re-chartered as FTF2 in Dec 2019</a:t>
            </a:r>
          </a:p>
          <a:p>
            <a:pPr lvl="1"/>
            <a:r>
              <a:rPr lang="en-US" sz="1800" dirty="0"/>
              <a:t>This inherits the JIRAs listed for the FIBO v1 RTFs</a:t>
            </a:r>
          </a:p>
          <a:p>
            <a:pPr lvl="2">
              <a:spcBef>
                <a:spcPts val="600"/>
              </a:spcBef>
            </a:pPr>
            <a:r>
              <a:rPr lang="en-US" sz="1800" dirty="0"/>
              <a:t>Will generate OMG </a:t>
            </a:r>
            <a:r>
              <a:rPr lang="en-US" sz="1800" dirty="0" err="1"/>
              <a:t>Jiras</a:t>
            </a:r>
            <a:r>
              <a:rPr lang="en-US" sz="1800" dirty="0"/>
              <a:t> for changes since EDMC FIBO 2018Q2.5</a:t>
            </a:r>
            <a:r>
              <a:rPr lang="en-US" sz="1800" baseline="0" dirty="0"/>
              <a:t> </a:t>
            </a:r>
            <a:endParaRPr lang="en-US" sz="2800" dirty="0"/>
          </a:p>
          <a:p>
            <a:pPr lvl="2">
              <a:spcBef>
                <a:spcPts val="600"/>
              </a:spcBef>
            </a:pPr>
            <a:r>
              <a:rPr lang="en-US" sz="1800" dirty="0"/>
              <a:t>Will bring forward only those v1 </a:t>
            </a:r>
            <a:r>
              <a:rPr lang="en-US" sz="1800" dirty="0" err="1"/>
              <a:t>Jiras</a:t>
            </a:r>
            <a:r>
              <a:rPr lang="en-US" sz="1800" dirty="0"/>
              <a:t> that remain applicable</a:t>
            </a:r>
          </a:p>
          <a:p>
            <a:pPr lvl="1"/>
            <a:r>
              <a:rPr lang="en-US" sz="1800" dirty="0"/>
              <a:t>Beta1 published January 11 2019</a:t>
            </a:r>
          </a:p>
          <a:p>
            <a:pPr lvl="1"/>
            <a:r>
              <a:rPr lang="en-US" sz="1800" dirty="0"/>
              <a:t>Date for comments was Feb 28</a:t>
            </a:r>
          </a:p>
          <a:p>
            <a:pPr lvl="1"/>
            <a:r>
              <a:rPr lang="en-US" sz="1800" dirty="0"/>
              <a:t>FTF due to report in March 2020</a:t>
            </a:r>
          </a:p>
          <a:p>
            <a:pPr lvl="0"/>
            <a:r>
              <a:rPr lang="en-US" sz="2000" dirty="0"/>
              <a:t>Subsequent changes are in later RTFs which will run quarterly tracking the preceding EDM Council Quarterly Release</a:t>
            </a:r>
          </a:p>
          <a:p>
            <a:pPr lvl="1"/>
            <a:r>
              <a:rPr lang="en-US" sz="1800" dirty="0"/>
              <a:t>EDM Council would also provide some automation for the transformation for EDM Council OWL to OMG OWL</a:t>
            </a:r>
          </a:p>
          <a:p>
            <a:pPr lvl="1"/>
            <a:r>
              <a:rPr lang="en-US" sz="1800" baseline="0" dirty="0"/>
              <a:t>New challenges: use of GitHub rather than Jira at EDM Council</a:t>
            </a:r>
          </a:p>
          <a:p>
            <a:pPr lvl="2"/>
            <a:r>
              <a:rPr lang="en-US" sz="1400" dirty="0"/>
              <a:t>Either clone to EDMC </a:t>
            </a:r>
            <a:r>
              <a:rPr lang="en-US" sz="1400" dirty="0" err="1"/>
              <a:t>Jiras</a:t>
            </a:r>
            <a:r>
              <a:rPr lang="en-US" sz="1400" dirty="0"/>
              <a:t> per original process OR generate CSV for OMG Jira import directly</a:t>
            </a:r>
          </a:p>
          <a:p>
            <a:pPr lvl="2"/>
            <a:r>
              <a:rPr lang="en-US" sz="1400" dirty="0"/>
              <a:t>Requires that disposition, granularity, metadata etc. in GitHub match that needed in Jira.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9DBF-F949-492A-A109-27A121E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55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800" dirty="0"/>
              <a:t>News</a:t>
            </a:r>
          </a:p>
          <a:p>
            <a:r>
              <a:rPr lang="en-US" dirty="0"/>
              <a:t>Agenda Planning – Reston</a:t>
            </a:r>
          </a:p>
          <a:p>
            <a:pPr lvl="1"/>
            <a:r>
              <a:rPr lang="en-US" dirty="0"/>
              <a:t>FDTF and Blockchain</a:t>
            </a:r>
            <a:r>
              <a:rPr lang="en-US" baseline="0" dirty="0"/>
              <a:t> PSIG agendas</a:t>
            </a:r>
            <a:endParaRPr lang="en-US" dirty="0"/>
          </a:p>
          <a:p>
            <a:r>
              <a:rPr lang="en-US" dirty="0"/>
              <a:t>FDTF ongoing activities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dirty="0"/>
              <a:t>FDTF possible future activities</a:t>
            </a:r>
            <a:endParaRPr lang="en-US" sz="28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sz="2800" dirty="0">
              <a:effectLst/>
            </a:endParaRPr>
          </a:p>
          <a:p>
            <a:r>
              <a:rPr lang="en-US" sz="2800" dirty="0"/>
              <a:t>FIBO Status Takeaway Slides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 – CCM, Metadata, Products etc.</a:t>
            </a:r>
            <a:endParaRPr lang="en-US" sz="2400" dirty="0">
              <a:effectLst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Detailed Status etc. </a:t>
            </a:r>
            <a:endParaRPr lang="en-US" sz="2400" dirty="0">
              <a:effectLst/>
            </a:endParaRPr>
          </a:p>
          <a:p>
            <a:pPr lvl="1"/>
            <a:r>
              <a:rPr lang="en-US" sz="2400" dirty="0"/>
              <a:t>Status of Current Specifications</a:t>
            </a:r>
          </a:p>
          <a:p>
            <a:pPr lvl="1"/>
            <a:r>
              <a:rPr lang="en-US" sz="2400" dirty="0"/>
              <a:t>Status of upcoming FIBO specifications and FCT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Foundations</a:t>
            </a:r>
            <a:endParaRPr lang="en-US" sz="2400" dirty="0"/>
          </a:p>
          <a:p>
            <a:pPr lvl="1"/>
            <a:r>
              <a:rPr lang="en-US" sz="1800" dirty="0"/>
              <a:t>1.2 RTF reported in </a:t>
            </a:r>
            <a:r>
              <a:rPr lang="en-US" sz="1800" baseline="0" dirty="0"/>
              <a:t>March 2017</a:t>
            </a:r>
          </a:p>
          <a:p>
            <a:pPr lvl="1"/>
            <a:r>
              <a:rPr lang="en-US" sz="1800" baseline="0" dirty="0"/>
              <a:t>1.3 RTF chartered Sept 2017</a:t>
            </a:r>
          </a:p>
          <a:p>
            <a:pPr lvl="1"/>
            <a:r>
              <a:rPr lang="en-US" sz="1800" dirty="0"/>
              <a:t>Extended to 2020 (June?)</a:t>
            </a:r>
            <a:endParaRPr lang="en-US" sz="1800" baseline="0" dirty="0"/>
          </a:p>
          <a:p>
            <a:r>
              <a:rPr lang="en-US" sz="1800" dirty="0"/>
              <a:t>Business Entities</a:t>
            </a:r>
          </a:p>
          <a:p>
            <a:pPr lvl="1"/>
            <a:r>
              <a:rPr lang="en-US" sz="1800" dirty="0"/>
              <a:t>1.2 RTF</a:t>
            </a:r>
            <a:r>
              <a:rPr lang="en-US" sz="18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</a:rPr>
              <a:t>Separate urgent issue – to be actioned by the RTF</a:t>
            </a:r>
          </a:p>
          <a:p>
            <a:pPr lvl="1">
              <a:defRPr/>
            </a:pPr>
            <a:r>
              <a:rPr lang="en-US" sz="1800" dirty="0"/>
              <a:t>Extended to 2020 (June?)</a:t>
            </a:r>
            <a:endParaRPr lang="en-US" sz="1800" kern="1200" baseline="0" dirty="0">
              <a:solidFill>
                <a:schemeClr val="tx1"/>
              </a:solidFill>
              <a:effectLst/>
            </a:endParaRPr>
          </a:p>
          <a:p>
            <a:r>
              <a:rPr lang="en-US" sz="1800" dirty="0"/>
              <a:t>Indices and Indicators</a:t>
            </a:r>
          </a:p>
          <a:p>
            <a:pPr lvl="1"/>
            <a:r>
              <a:rPr lang="en-US" sz="1800" dirty="0"/>
              <a:t>1.1 RTF chartered in Sept 2016</a:t>
            </a:r>
          </a:p>
          <a:p>
            <a:pPr lvl="1"/>
            <a:r>
              <a:rPr lang="en-US" sz="1800" dirty="0"/>
              <a:t>Extended to 2020 (June?)</a:t>
            </a:r>
          </a:p>
          <a:p>
            <a:r>
              <a:rPr lang="en-US" sz="1800" dirty="0"/>
              <a:t>Financial Business and Commerce (FBC) </a:t>
            </a:r>
          </a:p>
          <a:p>
            <a:pPr lvl="1"/>
            <a:r>
              <a:rPr lang="en-US" sz="1800" dirty="0"/>
              <a:t>New RTF 1.1 chartered in September 2016</a:t>
            </a:r>
          </a:p>
          <a:p>
            <a:pPr lvl="1"/>
            <a:r>
              <a:rPr lang="en-US" sz="1800" dirty="0"/>
              <a:t>Extended to 2020 (June?)</a:t>
            </a:r>
          </a:p>
          <a:p>
            <a:pPr lvl="0"/>
            <a:r>
              <a:rPr lang="en-US" sz="2000" dirty="0"/>
              <a:t>These remain in existence until FIBO2 is approved</a:t>
            </a:r>
          </a:p>
          <a:p>
            <a:pPr lvl="1"/>
            <a:r>
              <a:rPr lang="en-US" sz="1800" dirty="0"/>
              <a:t>Needed for approving urgent issues</a:t>
            </a:r>
          </a:p>
          <a:p>
            <a:pPr lvl="0"/>
            <a:r>
              <a:rPr lang="en-US" sz="1800" dirty="0"/>
              <a:t>Action: Check current expiry date and raise motion to extend if</a:t>
            </a:r>
            <a:r>
              <a:rPr lang="en-US" sz="1800" baseline="0" dirty="0"/>
              <a:t> in March 2020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55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FIBO Content and Status</a:t>
            </a: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Jargon Blaster</a:t>
            </a:r>
            <a:endParaRPr lang="en-US" sz="28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1657350"/>
            <a:ext cx="5486400" cy="28575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1" y="2000250"/>
            <a:ext cx="5486399" cy="40005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0" y="2914650"/>
            <a:ext cx="5486400" cy="13144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Contract Ontologies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4286250"/>
            <a:ext cx="5486400" cy="5143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5429250"/>
            <a:ext cx="5486400" cy="571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0" y="4857750"/>
            <a:ext cx="5486400" cy="5143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00250" y="3514725"/>
            <a:ext cx="245745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29150" y="3514725"/>
            <a:ext cx="251460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00250" y="3857625"/>
            <a:ext cx="245745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29150" y="3857625"/>
            <a:ext cx="251460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0" y="2457450"/>
            <a:ext cx="1830304" cy="40005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00250" y="3200400"/>
            <a:ext cx="245745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29150" y="3200400"/>
            <a:ext cx="2514600" cy="2571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822785" y="2457450"/>
            <a:ext cx="1777666" cy="4000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2457450"/>
            <a:ext cx="1771650" cy="4000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2610593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3228976" y="2000250"/>
            <a:ext cx="4086224" cy="4000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828800" y="2000250"/>
            <a:ext cx="4171950" cy="40005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1657350"/>
            <a:ext cx="54864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1" y="2000250"/>
            <a:ext cx="5486399" cy="4000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0" y="2914650"/>
            <a:ext cx="5486400" cy="13144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Contract Ontologies</a:t>
            </a:r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4286250"/>
            <a:ext cx="5486400" cy="51435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5429250"/>
            <a:ext cx="5486400" cy="5715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8800" y="4857750"/>
            <a:ext cx="5486400" cy="51435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00250" y="3514725"/>
            <a:ext cx="245745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29150" y="3514725"/>
            <a:ext cx="251460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000250" y="3857625"/>
            <a:ext cx="2457450" cy="2571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29150" y="3857625"/>
            <a:ext cx="2514600" cy="2571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00250" y="3200400"/>
            <a:ext cx="2457450" cy="25717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29150" y="3200400"/>
            <a:ext cx="2514600" cy="257175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886200" y="857250"/>
            <a:ext cx="4114800" cy="7429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72200" y="908384"/>
            <a:ext cx="1600200" cy="23762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71989" y="1248276"/>
            <a:ext cx="1594935" cy="237624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172200" y="1248276"/>
            <a:ext cx="1600200" cy="23762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71989" y="914400"/>
            <a:ext cx="1600200" cy="23762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0" y="2457450"/>
            <a:ext cx="1830304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822785" y="2457450"/>
            <a:ext cx="1777666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57600" y="2457450"/>
            <a:ext cx="1771650" cy="40005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2000250" y="3518927"/>
            <a:ext cx="514350" cy="24877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507FC19-01DD-4F98-94FF-4D09BCF314A0}"/>
              </a:ext>
            </a:extLst>
          </p:cNvPr>
          <p:cNvSpPr/>
          <p:nvPr/>
        </p:nvSpPr>
        <p:spPr>
          <a:xfrm>
            <a:off x="4629150" y="3200400"/>
            <a:ext cx="1371600" cy="2571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573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Reporting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000" dirty="0"/>
              <a:t>FIBO </a:t>
            </a:r>
          </a:p>
          <a:p>
            <a:pPr lvl="1"/>
            <a:r>
              <a:rPr lang="en-US" sz="1800" dirty="0"/>
              <a:t>Latest release Q4 2019</a:t>
            </a:r>
          </a:p>
          <a:p>
            <a:pPr lvl="1"/>
            <a:r>
              <a:rPr lang="en-US" sz="1800" dirty="0"/>
              <a:t>FIBO public</a:t>
            </a:r>
            <a:r>
              <a:rPr lang="en-US" sz="1800" baseline="0" dirty="0"/>
              <a:t> d</a:t>
            </a:r>
            <a:r>
              <a:rPr lang="en-US" sz="1800" dirty="0"/>
              <a:t>evelopment process using GitHub</a:t>
            </a:r>
          </a:p>
          <a:p>
            <a:pPr lvl="0"/>
            <a:r>
              <a:rPr lang="en-US" sz="2000" dirty="0"/>
              <a:t>FDTF</a:t>
            </a:r>
          </a:p>
          <a:p>
            <a:pPr lvl="1"/>
            <a:r>
              <a:rPr lang="en-US" sz="1800" dirty="0"/>
              <a:t>FIBO v2 Automation – target = FTF Report</a:t>
            </a:r>
          </a:p>
          <a:p>
            <a:pPr lvl="1"/>
            <a:r>
              <a:rPr lang="en-US" sz="1800" dirty="0"/>
              <a:t>URI alignment</a:t>
            </a:r>
          </a:p>
          <a:p>
            <a:pPr lvl="2"/>
            <a:r>
              <a:rPr lang="en-US" sz="1400" dirty="0"/>
              <a:t>EDM Council / OMG management to meet this week</a:t>
            </a:r>
          </a:p>
          <a:p>
            <a:pPr lvl="2"/>
            <a:r>
              <a:rPr lang="en-US" sz="1400" dirty="0"/>
              <a:t>Motion expressing concerns, at December FDTF</a:t>
            </a:r>
          </a:p>
          <a:p>
            <a:pPr lvl="2"/>
            <a:r>
              <a:rPr lang="en-US" sz="1400" dirty="0"/>
              <a:t>Baseline for March FTF Report is 2019 Q4 EDMC</a:t>
            </a:r>
            <a:r>
              <a:rPr lang="en-US" sz="1400" baseline="0" dirty="0"/>
              <a:t> release</a:t>
            </a:r>
            <a:endParaRPr lang="en-US" sz="1400" dirty="0"/>
          </a:p>
          <a:p>
            <a:pPr lvl="1"/>
            <a:r>
              <a:rPr lang="en-US" sz="1800" dirty="0"/>
              <a:t>FTF Report scheduled for Reston (Feb 2020)</a:t>
            </a:r>
          </a:p>
          <a:p>
            <a:pPr lvl="2"/>
            <a:r>
              <a:rPr lang="en-US" sz="1400" dirty="0"/>
              <a:t>Or may slip to June - TBC</a:t>
            </a:r>
          </a:p>
          <a:p>
            <a:pPr lvl="1"/>
            <a:r>
              <a:rPr lang="en-US" sz="1800" dirty="0"/>
              <a:t>Definitions document to be voted on by email</a:t>
            </a:r>
          </a:p>
          <a:p>
            <a:pPr lvl="2"/>
            <a:r>
              <a:rPr lang="en-US" sz="1400" dirty="0"/>
              <a:t>Clarifications</a:t>
            </a:r>
            <a:r>
              <a:rPr lang="en-US" sz="1400" baseline="0" dirty="0"/>
              <a:t> </a:t>
            </a:r>
            <a:r>
              <a:rPr lang="en-US" sz="1400" dirty="0"/>
              <a:t>on scope, purpose, audience</a:t>
            </a:r>
          </a:p>
          <a:p>
            <a:pPr lvl="0"/>
            <a:r>
              <a:rPr lang="en-US" sz="2000" dirty="0"/>
              <a:t>Blockchain PSIG</a:t>
            </a:r>
          </a:p>
          <a:p>
            <a:pPr lvl="1"/>
            <a:r>
              <a:rPr lang="en-US" sz="1800" dirty="0"/>
              <a:t>Blockchain</a:t>
            </a:r>
            <a:r>
              <a:rPr lang="en-US" sz="1800" baseline="0" dirty="0"/>
              <a:t> Ecosystems Interoperability RFI published</a:t>
            </a:r>
          </a:p>
          <a:p>
            <a:pPr lvl="1"/>
            <a:r>
              <a:rPr lang="en-US" sz="1800" baseline="0" dirty="0"/>
              <a:t>Responses due this month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ACE3F-1EED-4F19-80B4-68495563C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FIGI Update and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3E5C9-A723-4B85-9F12-D61D34760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And ID for Crypto Assets WG</a:t>
            </a:r>
          </a:p>
          <a:p>
            <a:pPr lvl="1"/>
            <a:r>
              <a:rPr lang="en-US" dirty="0"/>
              <a:t>Originates</a:t>
            </a:r>
            <a:r>
              <a:rPr lang="en-US" baseline="0" dirty="0"/>
              <a:t> requirements for the FIGI </a:t>
            </a:r>
          </a:p>
          <a:p>
            <a:pPr lvl="1"/>
            <a:r>
              <a:rPr lang="en-US" baseline="0" dirty="0"/>
              <a:t>More on crypto assets</a:t>
            </a:r>
          </a:p>
          <a:p>
            <a:pPr lvl="1"/>
            <a:r>
              <a:rPr lang="en-US" baseline="0" dirty="0"/>
              <a:t>Maintenance guidelines for provider on criteria for determining which crypto assets get IDs and which do not (location issues, exposure etc.)</a:t>
            </a:r>
          </a:p>
          <a:p>
            <a:pPr lvl="1"/>
            <a:r>
              <a:rPr lang="en-US" baseline="0" dirty="0"/>
              <a:t>See also Crypto Compare, </a:t>
            </a:r>
            <a:r>
              <a:rPr lang="en-US" baseline="0" dirty="0" err="1"/>
              <a:t>Kaiko</a:t>
            </a:r>
            <a:endParaRPr lang="en-US" baseline="0" dirty="0"/>
          </a:p>
          <a:p>
            <a:pPr lvl="0"/>
            <a:r>
              <a:rPr lang="en-US" dirty="0"/>
              <a:t>RTF is open – extending to Sept (was June) for late requirements and potential spec ripple effects</a:t>
            </a:r>
          </a:p>
          <a:p>
            <a:pPr lvl="0"/>
            <a:r>
              <a:rPr lang="en-US" dirty="0"/>
              <a:t>Potential</a:t>
            </a:r>
            <a:r>
              <a:rPr lang="en-US" baseline="0" dirty="0"/>
              <a:t> new digital coin developments may also be relevant to this ID4CA group e.g. New York State</a:t>
            </a:r>
          </a:p>
          <a:p>
            <a:pPr lvl="0"/>
            <a:r>
              <a:rPr lang="en-US" baseline="0" dirty="0"/>
              <a:t>Do we need a presentation from this group at Reston (e.g. Blockchain PSIG and / or FDTF)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1F49B-CB18-4184-BB79-84F317EBB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888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7A5EE-8BF2-4C2A-B276-B8A5707DF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Reston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23351-CB29-4274-A478-7D10748D9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Days to meet and Liaison</a:t>
            </a:r>
          </a:p>
          <a:p>
            <a:pPr lvl="1"/>
            <a:r>
              <a:rPr lang="en-US" dirty="0"/>
              <a:t>FDTF</a:t>
            </a:r>
          </a:p>
          <a:p>
            <a:pPr lvl="1"/>
            <a:r>
              <a:rPr lang="en-US" dirty="0"/>
              <a:t>Blockchain PSIG</a:t>
            </a:r>
          </a:p>
          <a:p>
            <a:pPr lvl="1"/>
            <a:r>
              <a:rPr lang="en-US" dirty="0"/>
              <a:t>AI PTF</a:t>
            </a:r>
          </a:p>
          <a:p>
            <a:pPr lvl="1"/>
            <a:r>
              <a:rPr lang="en-US" dirty="0"/>
              <a:t>FERM</a:t>
            </a:r>
          </a:p>
          <a:p>
            <a:pPr lvl="1"/>
            <a:r>
              <a:rPr lang="en-US" dirty="0"/>
              <a:t>Gov DTF</a:t>
            </a:r>
          </a:p>
          <a:p>
            <a:pPr lvl="1"/>
            <a:r>
              <a:rPr lang="en-US" dirty="0"/>
              <a:t>SBRM</a:t>
            </a:r>
          </a:p>
          <a:p>
            <a:pPr lvl="1"/>
            <a:r>
              <a:rPr lang="en-US" dirty="0"/>
              <a:t>ID4CA WG</a:t>
            </a:r>
          </a:p>
          <a:p>
            <a:pPr lvl="0"/>
            <a:r>
              <a:rPr lang="en-US" dirty="0"/>
              <a:t>FDTF Activities</a:t>
            </a:r>
          </a:p>
          <a:p>
            <a:pPr lvl="0"/>
            <a:r>
              <a:rPr lang="en-US" dirty="0"/>
              <a:t>FDTF Agenda</a:t>
            </a:r>
          </a:p>
          <a:p>
            <a:pPr lvl="0"/>
            <a:r>
              <a:rPr lang="en-US" dirty="0"/>
              <a:t>Liaisons: ACTUS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2A68BC-9DF5-457E-BC38-9980466C4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61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23261-FD4C-4E6C-B1A5-371D8610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agenda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F3449-36C5-40C7-B9C0-EA6AF9875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ACTUS – joint FERM/FDTF meeting on 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Tuesday am</a:t>
            </a:r>
          </a:p>
          <a:p>
            <a:r>
              <a:rPr lang="en-US" sz="2000" dirty="0"/>
              <a:t>Dodd Frank (2010) OFR</a:t>
            </a:r>
            <a:r>
              <a:rPr lang="en-US" sz="2000" baseline="0" dirty="0"/>
              <a:t> requirements for 2 databases</a:t>
            </a:r>
          </a:p>
          <a:p>
            <a:pPr lvl="1"/>
            <a:r>
              <a:rPr lang="en-US" sz="1800" dirty="0"/>
              <a:t>Legal entity identifier (done via GLIEF)</a:t>
            </a:r>
          </a:p>
          <a:p>
            <a:pPr lvl="1"/>
            <a:r>
              <a:rPr lang="en-US" sz="1800" dirty="0"/>
              <a:t>Financial Industry Reference Database (FIRD)</a:t>
            </a:r>
          </a:p>
          <a:p>
            <a:pPr lvl="2"/>
            <a:r>
              <a:rPr lang="en-US" sz="1600" dirty="0"/>
              <a:t>Expect an RFI from OFR for feedback on this</a:t>
            </a:r>
          </a:p>
          <a:p>
            <a:pPr lvl="2"/>
            <a:r>
              <a:rPr lang="en-US" sz="1600" dirty="0"/>
              <a:t>Differences in what is to be described in this</a:t>
            </a:r>
          </a:p>
          <a:p>
            <a:pPr lvl="2"/>
            <a:r>
              <a:rPr lang="en-US" sz="1600" dirty="0"/>
              <a:t>Possible use of ACTUS for cashflow vectors</a:t>
            </a:r>
            <a:r>
              <a:rPr lang="en-US" sz="1600" baseline="0" dirty="0"/>
              <a:t> (in commitments in reality over time)</a:t>
            </a:r>
          </a:p>
          <a:p>
            <a:pPr lvl="0"/>
            <a:r>
              <a:rPr lang="en-US" sz="2000" dirty="0"/>
              <a:t>SEC requests for FIBO definitions of Country and Currency Codes</a:t>
            </a:r>
          </a:p>
          <a:p>
            <a:pPr lvl="1"/>
            <a:r>
              <a:rPr lang="en-US" sz="1800" dirty="0"/>
              <a:t>But these are not defined in FIBO – these are in the LCC standard at OMG</a:t>
            </a:r>
          </a:p>
          <a:p>
            <a:pPr lvl="1"/>
            <a:r>
              <a:rPr lang="en-US" sz="1800" dirty="0"/>
              <a:t>Currency codes are FIBO with reference</a:t>
            </a:r>
            <a:r>
              <a:rPr lang="en-US" sz="1800" baseline="0" dirty="0"/>
              <a:t> to the ISO codes standard</a:t>
            </a:r>
          </a:p>
          <a:p>
            <a:pPr lvl="0"/>
            <a:r>
              <a:rPr lang="en-US" sz="2200" baseline="0" dirty="0"/>
              <a:t>ISB looking for semantics of cash</a:t>
            </a:r>
          </a:p>
          <a:p>
            <a:pPr lvl="0"/>
            <a:r>
              <a:rPr lang="en-US" sz="2200" baseline="0" dirty="0"/>
              <a:t>SEC / FASB looking to OMG to help define semantics of these kinds of concept</a:t>
            </a:r>
            <a:endParaRPr lang="en-US" sz="2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9B4BD4-48F3-46D8-B433-7C3B5EF07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340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B157C-99E3-4166-B3F7-A20C15706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8F40C-D1B6-47F1-A0B4-7BEAF35A0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Proposals</a:t>
            </a:r>
            <a:r>
              <a:rPr lang="en-US" baseline="0" dirty="0"/>
              <a:t> from Dec 2019 Quarterly Meeting</a:t>
            </a:r>
          </a:p>
          <a:p>
            <a:pPr lvl="1"/>
            <a:r>
              <a:rPr lang="en-US" baseline="0" dirty="0"/>
              <a:t>Analyzed Jan 2020 along with other groups and attendee requirements / priorities</a:t>
            </a:r>
          </a:p>
          <a:p>
            <a:pPr lvl="1"/>
            <a:r>
              <a:rPr lang="en-US" baseline="0" dirty="0"/>
              <a:t>No separate date attainable for FDTF given attendees’ other commitments (BC, AI etc.) and other events</a:t>
            </a:r>
          </a:p>
          <a:p>
            <a:pPr lvl="0"/>
            <a:r>
              <a:rPr lang="en-US" baseline="0" dirty="0"/>
              <a:t>Accounts for:</a:t>
            </a:r>
          </a:p>
          <a:p>
            <a:pPr lvl="1"/>
            <a:r>
              <a:rPr lang="en-US" baseline="0" dirty="0"/>
              <a:t>Finance DTF</a:t>
            </a:r>
          </a:p>
          <a:p>
            <a:pPr lvl="1"/>
            <a:r>
              <a:rPr lang="en-US" baseline="0" dirty="0"/>
              <a:t>Blockchain PSIG</a:t>
            </a:r>
          </a:p>
          <a:p>
            <a:pPr lvl="1"/>
            <a:r>
              <a:rPr lang="en-US" baseline="0" dirty="0"/>
              <a:t>FERM WG</a:t>
            </a:r>
          </a:p>
          <a:p>
            <a:pPr lvl="1"/>
            <a:r>
              <a:rPr lang="en-US" baseline="0" dirty="0"/>
              <a:t>SBRM Special Event</a:t>
            </a:r>
          </a:p>
          <a:p>
            <a:pPr lvl="1"/>
            <a:r>
              <a:rPr lang="en-US" baseline="0" dirty="0"/>
              <a:t>Government DTF</a:t>
            </a:r>
          </a:p>
          <a:p>
            <a:pPr lvl="1"/>
            <a:r>
              <a:rPr lang="en-US" baseline="0" dirty="0"/>
              <a:t>AI PTF</a:t>
            </a:r>
          </a:p>
          <a:p>
            <a:pPr lvl="1"/>
            <a:r>
              <a:rPr lang="en-US" baseline="0" dirty="0"/>
              <a:t>BMI DTF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3C188-DFA4-4A7E-AFCA-380A864C7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533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4761-7FA7-46E6-8617-BDE6DD79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 – December Proposals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7C12-1993-4137-B645-237F46E7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Tuesday</a:t>
            </a:r>
          </a:p>
          <a:p>
            <a:pPr lvl="1"/>
            <a:r>
              <a:rPr lang="en-US" dirty="0"/>
              <a:t>Morning: FERM WG </a:t>
            </a:r>
          </a:p>
          <a:p>
            <a:pPr lvl="1"/>
            <a:r>
              <a:rPr lang="en-US" dirty="0"/>
              <a:t>Afternoon: Government DTF</a:t>
            </a:r>
          </a:p>
          <a:p>
            <a:pPr lvl="0"/>
            <a:r>
              <a:rPr lang="en-US" dirty="0"/>
              <a:t>Wednesday</a:t>
            </a:r>
          </a:p>
          <a:p>
            <a:pPr lvl="1"/>
            <a:r>
              <a:rPr lang="en-US" dirty="0"/>
              <a:t>Morning: SBRM Education session</a:t>
            </a:r>
          </a:p>
          <a:p>
            <a:pPr lvl="1"/>
            <a:r>
              <a:rPr lang="en-US" dirty="0"/>
              <a:t>Afternoon: </a:t>
            </a:r>
            <a:r>
              <a:rPr lang="en-US" strike="noStrike" dirty="0"/>
              <a:t>FDTF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Possibly in parallel</a:t>
            </a:r>
          </a:p>
          <a:p>
            <a:pPr lvl="1"/>
            <a:r>
              <a:rPr lang="en-US" dirty="0"/>
              <a:t>Blockchain PSIG</a:t>
            </a:r>
          </a:p>
          <a:p>
            <a:pPr lvl="1"/>
            <a:r>
              <a:rPr lang="en-US" dirty="0"/>
              <a:t>AI PTF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1C240-0642-466E-BDD2-10B41193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148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4761-7FA7-46E6-8617-BDE6DD79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 – As Agreed (Jan 2020)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7C12-1993-4137-B645-237F46E7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Tuesday</a:t>
            </a:r>
          </a:p>
          <a:p>
            <a:pPr lvl="1"/>
            <a:r>
              <a:rPr lang="en-US" dirty="0"/>
              <a:t>Morning: FERM WG</a:t>
            </a:r>
          </a:p>
          <a:p>
            <a:pPr lvl="2"/>
            <a:r>
              <a:rPr lang="en-US" dirty="0"/>
              <a:t>FDTF as Guest</a:t>
            </a:r>
          </a:p>
          <a:p>
            <a:pPr lvl="1"/>
            <a:r>
              <a:rPr lang="en-US" dirty="0"/>
              <a:t>Afternoon: </a:t>
            </a:r>
          </a:p>
          <a:p>
            <a:pPr lvl="2"/>
            <a:r>
              <a:rPr lang="en-US" dirty="0"/>
              <a:t>Government DTF </a:t>
            </a:r>
          </a:p>
          <a:p>
            <a:pPr lvl="3"/>
            <a:r>
              <a:rPr lang="en-US" dirty="0"/>
              <a:t>Can cover some of the SEC/FASB related things here</a:t>
            </a:r>
          </a:p>
          <a:p>
            <a:pPr lvl="3"/>
            <a:r>
              <a:rPr lang="en-US" dirty="0"/>
              <a:t>FDTF as Guest for Gov DTF</a:t>
            </a:r>
            <a:r>
              <a:rPr lang="en-US" baseline="0" dirty="0"/>
              <a:t> as well</a:t>
            </a:r>
            <a:endParaRPr lang="en-US" dirty="0"/>
          </a:p>
          <a:p>
            <a:pPr lvl="2"/>
            <a:r>
              <a:rPr lang="en-GB" dirty="0"/>
              <a:t>AI PSIG</a:t>
            </a:r>
            <a:endParaRPr lang="en-US" dirty="0"/>
          </a:p>
          <a:p>
            <a:pPr lvl="2"/>
            <a:r>
              <a:rPr lang="en-US" dirty="0"/>
              <a:t>Board</a:t>
            </a:r>
            <a:endParaRPr lang="en-GB" dirty="0"/>
          </a:p>
          <a:p>
            <a:pPr lvl="0"/>
            <a:r>
              <a:rPr lang="en-US" dirty="0"/>
              <a:t>Wednesday</a:t>
            </a:r>
          </a:p>
          <a:p>
            <a:pPr lvl="1"/>
            <a:r>
              <a:rPr lang="en-US" dirty="0"/>
              <a:t>Morning: SBRM Education session</a:t>
            </a:r>
          </a:p>
          <a:p>
            <a:pPr lvl="1"/>
            <a:r>
              <a:rPr lang="en-US" dirty="0"/>
              <a:t>Afternoon: </a:t>
            </a:r>
            <a:r>
              <a:rPr lang="en-GB" strike="noStrike" dirty="0"/>
              <a:t>Blockchain PSIG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1C240-0642-466E-BDD2-10B41193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055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23851</TotalTime>
  <Words>1723</Words>
  <Application>Microsoft Office PowerPoint</Application>
  <PresentationFormat>On-screen Show (4:3)</PresentationFormat>
  <Paragraphs>317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OMG Finance Domain Task Force (FDTF)</vt:lpstr>
      <vt:lpstr>Agenda</vt:lpstr>
      <vt:lpstr>NEWS</vt:lpstr>
      <vt:lpstr>FIGI Update and Status</vt:lpstr>
      <vt:lpstr>Reston Agenda</vt:lpstr>
      <vt:lpstr>Other agenda items</vt:lpstr>
      <vt:lpstr>Days to Meet</vt:lpstr>
      <vt:lpstr>Days to Meet – December Proposals</vt:lpstr>
      <vt:lpstr>Days to Meet – As Agreed (Jan 2020)</vt:lpstr>
      <vt:lpstr>Joint Meeting with FERM WG </vt:lpstr>
      <vt:lpstr>FDTF Other Possible Agenda Items</vt:lpstr>
      <vt:lpstr>BC-PSIG Agenda Items</vt:lpstr>
      <vt:lpstr>FDTF Ongoing Activities</vt:lpstr>
      <vt:lpstr>FDTF Directions and Future Work</vt:lpstr>
      <vt:lpstr>Active FDTF Standards</vt:lpstr>
      <vt:lpstr>BC-PSIG and MARS Active Work</vt:lpstr>
      <vt:lpstr>FIBO v2 Automation</vt:lpstr>
      <vt:lpstr>Take-away Slides</vt:lpstr>
      <vt:lpstr>FIBO v2 – Status</vt:lpstr>
      <vt:lpstr>FTF and RTF Charters (Friday Plenary) </vt:lpstr>
      <vt:lpstr>Appendices: Background Slides</vt:lpstr>
      <vt:lpstr>FIBO: Scope and Content</vt:lpstr>
      <vt:lpstr>FIBO: Status</vt:lpstr>
      <vt:lpstr>Jargon Blaster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726</cp:revision>
  <dcterms:created xsi:type="dcterms:W3CDTF">2011-04-19T19:19:23Z</dcterms:created>
  <dcterms:modified xsi:type="dcterms:W3CDTF">2020-02-05T20:59:04Z</dcterms:modified>
</cp:coreProperties>
</file>