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519" r:id="rId3"/>
    <p:sldId id="843" r:id="rId4"/>
    <p:sldId id="877" r:id="rId5"/>
    <p:sldId id="870" r:id="rId6"/>
    <p:sldId id="851" r:id="rId7"/>
    <p:sldId id="876" r:id="rId8"/>
    <p:sldId id="845" r:id="rId9"/>
    <p:sldId id="847" r:id="rId10"/>
    <p:sldId id="855" r:id="rId11"/>
    <p:sldId id="869" r:id="rId12"/>
    <p:sldId id="849" r:id="rId13"/>
    <p:sldId id="862" r:id="rId14"/>
    <p:sldId id="838" r:id="rId15"/>
    <p:sldId id="853" r:id="rId16"/>
    <p:sldId id="798" r:id="rId17"/>
    <p:sldId id="711" r:id="rId18"/>
    <p:sldId id="822" r:id="rId19"/>
    <p:sldId id="831" r:id="rId20"/>
    <p:sldId id="826" r:id="rId21"/>
    <p:sldId id="828" r:id="rId22"/>
    <p:sldId id="835" r:id="rId23"/>
    <p:sldId id="824" r:id="rId24"/>
    <p:sldId id="872" r:id="rId25"/>
    <p:sldId id="832" r:id="rId26"/>
    <p:sldId id="836" r:id="rId27"/>
    <p:sldId id="809" r:id="rId28"/>
    <p:sldId id="873" r:id="rId29"/>
    <p:sldId id="874" r:id="rId30"/>
    <p:sldId id="666" r:id="rId31"/>
    <p:sldId id="734" r:id="rId32"/>
    <p:sldId id="735" r:id="rId33"/>
    <p:sldId id="793" r:id="rId34"/>
    <p:sldId id="749" r:id="rId35"/>
    <p:sldId id="736" r:id="rId36"/>
    <p:sldId id="741" r:id="rId37"/>
    <p:sldId id="700" r:id="rId38"/>
    <p:sldId id="704" r:id="rId39"/>
    <p:sldId id="701" r:id="rId40"/>
    <p:sldId id="702" r:id="rId41"/>
    <p:sldId id="668" r:id="rId42"/>
    <p:sldId id="787"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0060B2"/>
    <a:srgbClr val="FFFF66"/>
    <a:srgbClr val="FF6699"/>
    <a:srgbClr val="E329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FC4FA6-BBDE-469C-86C9-A8009F618916}" v="891" dt="2019-04-03T18:01:50.302"/>
    <p1510:client id="{BF5F1FC3-8E56-4823-803D-85BF8EC0B367}" v="114" dt="2019-04-03T22:59:55.1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0" autoAdjust="0"/>
    <p:restoredTop sz="86410" autoAdjust="0"/>
  </p:normalViewPr>
  <p:slideViewPr>
    <p:cSldViewPr>
      <p:cViewPr varScale="1">
        <p:scale>
          <a:sx n="56" d="100"/>
          <a:sy n="56" d="100"/>
        </p:scale>
        <p:origin x="850" y="31"/>
      </p:cViewPr>
      <p:guideLst>
        <p:guide orient="horz" pos="2160"/>
        <p:guide pos="2880"/>
      </p:guideLst>
    </p:cSldViewPr>
  </p:slideViewPr>
  <p:outlineViewPr>
    <p:cViewPr>
      <p:scale>
        <a:sx n="33" d="100"/>
        <a:sy n="33" d="100"/>
      </p:scale>
      <p:origin x="0" y="-14542"/>
    </p:cViewPr>
  </p:outlineViewPr>
  <p:notesTextViewPr>
    <p:cViewPr>
      <p:scale>
        <a:sx n="1" d="1"/>
        <a:sy n="1" d="1"/>
      </p:scale>
      <p:origin x="0" y="0"/>
    </p:cViewPr>
  </p:notesTextViewPr>
  <p:sorterViewPr>
    <p:cViewPr varScale="1">
      <p:scale>
        <a:sx n="100" d="100"/>
        <a:sy n="100" d="100"/>
      </p:scale>
      <p:origin x="0" y="-273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ennett" userId="808163721be62333" providerId="LiveId" clId="{BF5F1FC3-8E56-4823-803D-85BF8EC0B367}"/>
    <pc:docChg chg="modSld">
      <pc:chgData name="Michael Bennett" userId="808163721be62333" providerId="LiveId" clId="{BF5F1FC3-8E56-4823-803D-85BF8EC0B367}" dt="2019-04-03T22:59:55.135" v="113" actId="20577"/>
      <pc:docMkLst>
        <pc:docMk/>
      </pc:docMkLst>
      <pc:sldChg chg="modSp">
        <pc:chgData name="Michael Bennett" userId="808163721be62333" providerId="LiveId" clId="{BF5F1FC3-8E56-4823-803D-85BF8EC0B367}" dt="2019-04-03T22:59:55.135" v="113" actId="20577"/>
        <pc:sldMkLst>
          <pc:docMk/>
          <pc:sldMk cId="4211051418" sldId="838"/>
        </pc:sldMkLst>
        <pc:spChg chg="mod">
          <ac:chgData name="Michael Bennett" userId="808163721be62333" providerId="LiveId" clId="{BF5F1FC3-8E56-4823-803D-85BF8EC0B367}" dt="2019-04-03T22:59:55.135" v="113" actId="20577"/>
          <ac:spMkLst>
            <pc:docMk/>
            <pc:sldMk cId="4211051418" sldId="838"/>
            <ac:spMk id="3" creationId="{3FD67CA3-4FED-4FE6-AFDA-C5688A183E5C}"/>
          </ac:spMkLst>
        </pc:spChg>
      </pc:sldChg>
      <pc:sldChg chg="modSp">
        <pc:chgData name="Michael Bennett" userId="808163721be62333" providerId="LiveId" clId="{BF5F1FC3-8E56-4823-803D-85BF8EC0B367}" dt="2019-04-03T22:58:16.677" v="33" actId="20577"/>
        <pc:sldMkLst>
          <pc:docMk/>
          <pc:sldMk cId="1503027774" sldId="855"/>
        </pc:sldMkLst>
        <pc:spChg chg="mod">
          <ac:chgData name="Michael Bennett" userId="808163721be62333" providerId="LiveId" clId="{BF5F1FC3-8E56-4823-803D-85BF8EC0B367}" dt="2019-04-03T22:58:16.677" v="33" actId="20577"/>
          <ac:spMkLst>
            <pc:docMk/>
            <pc:sldMk cId="1503027774" sldId="855"/>
            <ac:spMk id="3" creationId="{A85FC595-C69A-405C-B132-FAD1FC261F37}"/>
          </ac:spMkLst>
        </pc:spChg>
      </pc:sldChg>
    </pc:docChg>
  </pc:docChgLst>
  <pc:docChgLst>
    <pc:chgData name="Michael Bennett" userId="808163721be62333" providerId="LiveId" clId="{35FC4FA6-BBDE-469C-86C9-A8009F618916}"/>
    <pc:docChg chg="addSld delSld modSld">
      <pc:chgData name="Michael Bennett" userId="808163721be62333" providerId="LiveId" clId="{35FC4FA6-BBDE-469C-86C9-A8009F618916}" dt="2019-04-03T18:01:50.301" v="860" actId="478"/>
      <pc:docMkLst>
        <pc:docMk/>
      </pc:docMkLst>
      <pc:sldChg chg="delSp modSp">
        <pc:chgData name="Michael Bennett" userId="808163721be62333" providerId="LiveId" clId="{35FC4FA6-BBDE-469C-86C9-A8009F618916}" dt="2019-04-03T18:01:50.301" v="860" actId="478"/>
        <pc:sldMkLst>
          <pc:docMk/>
          <pc:sldMk cId="0" sldId="256"/>
        </pc:sldMkLst>
        <pc:spChg chg="mod">
          <ac:chgData name="Michael Bennett" userId="808163721be62333" providerId="LiveId" clId="{35FC4FA6-BBDE-469C-86C9-A8009F618916}" dt="2019-04-03T17:34:55.201" v="5" actId="20577"/>
          <ac:spMkLst>
            <pc:docMk/>
            <pc:sldMk cId="0" sldId="256"/>
            <ac:spMk id="3" creationId="{00000000-0000-0000-0000-000000000000}"/>
          </ac:spMkLst>
        </pc:spChg>
        <pc:picChg chg="del">
          <ac:chgData name="Michael Bennett" userId="808163721be62333" providerId="LiveId" clId="{35FC4FA6-BBDE-469C-86C9-A8009F618916}" dt="2019-04-03T18:01:50.301" v="860" actId="478"/>
          <ac:picMkLst>
            <pc:docMk/>
            <pc:sldMk cId="0" sldId="256"/>
            <ac:picMk id="13316" creationId="{00000000-0000-0000-0000-000000000000}"/>
          </ac:picMkLst>
        </pc:picChg>
      </pc:sldChg>
      <pc:sldChg chg="modSp">
        <pc:chgData name="Michael Bennett" userId="808163721be62333" providerId="LiveId" clId="{35FC4FA6-BBDE-469C-86C9-A8009F618916}" dt="2019-04-03T17:35:22.436" v="18" actId="20577"/>
        <pc:sldMkLst>
          <pc:docMk/>
          <pc:sldMk cId="2334629059" sldId="519"/>
        </pc:sldMkLst>
        <pc:spChg chg="mod">
          <ac:chgData name="Michael Bennett" userId="808163721be62333" providerId="LiveId" clId="{35FC4FA6-BBDE-469C-86C9-A8009F618916}" dt="2019-04-03T17:35:22.436" v="18" actId="20577"/>
          <ac:spMkLst>
            <pc:docMk/>
            <pc:sldMk cId="2334629059" sldId="519"/>
            <ac:spMk id="3" creationId="{00000000-0000-0000-0000-000000000000}"/>
          </ac:spMkLst>
        </pc:spChg>
      </pc:sldChg>
      <pc:sldChg chg="modSp">
        <pc:chgData name="Michael Bennett" userId="808163721be62333" providerId="LiveId" clId="{35FC4FA6-BBDE-469C-86C9-A8009F618916}" dt="2019-04-03T17:56:59.474" v="841"/>
        <pc:sldMkLst>
          <pc:docMk/>
          <pc:sldMk cId="4211051418" sldId="838"/>
        </pc:sldMkLst>
        <pc:spChg chg="mod">
          <ac:chgData name="Michael Bennett" userId="808163721be62333" providerId="LiveId" clId="{35FC4FA6-BBDE-469C-86C9-A8009F618916}" dt="2019-04-03T17:56:59.474" v="841"/>
          <ac:spMkLst>
            <pc:docMk/>
            <pc:sldMk cId="4211051418" sldId="838"/>
            <ac:spMk id="2" creationId="{524B5539-A502-4649-AFEB-F3BA5D16157F}"/>
          </ac:spMkLst>
        </pc:spChg>
        <pc:spChg chg="mod">
          <ac:chgData name="Michael Bennett" userId="808163721be62333" providerId="LiveId" clId="{35FC4FA6-BBDE-469C-86C9-A8009F618916}" dt="2019-04-03T17:47:17.844" v="511" actId="20577"/>
          <ac:spMkLst>
            <pc:docMk/>
            <pc:sldMk cId="4211051418" sldId="838"/>
            <ac:spMk id="3" creationId="{3FD67CA3-4FED-4FE6-AFDA-C5688A183E5C}"/>
          </ac:spMkLst>
        </pc:spChg>
      </pc:sldChg>
      <pc:sldChg chg="modSp">
        <pc:chgData name="Michael Bennett" userId="808163721be62333" providerId="LiveId" clId="{35FC4FA6-BBDE-469C-86C9-A8009F618916}" dt="2019-04-03T17:53:16.291" v="537" actId="20577"/>
        <pc:sldMkLst>
          <pc:docMk/>
          <pc:sldMk cId="3947954689" sldId="843"/>
        </pc:sldMkLst>
        <pc:spChg chg="mod">
          <ac:chgData name="Michael Bennett" userId="808163721be62333" providerId="LiveId" clId="{35FC4FA6-BBDE-469C-86C9-A8009F618916}" dt="2019-04-03T17:53:16.291" v="537" actId="20577"/>
          <ac:spMkLst>
            <pc:docMk/>
            <pc:sldMk cId="3947954689" sldId="843"/>
            <ac:spMk id="3" creationId="{00000000-0000-0000-0000-000000000000}"/>
          </ac:spMkLst>
        </pc:spChg>
      </pc:sldChg>
      <pc:sldChg chg="modSp">
        <pc:chgData name="Michael Bennett" userId="808163721be62333" providerId="LiveId" clId="{35FC4FA6-BBDE-469C-86C9-A8009F618916}" dt="2019-04-03T17:40:05.559" v="240" actId="20577"/>
        <pc:sldMkLst>
          <pc:docMk/>
          <pc:sldMk cId="3032193647" sldId="845"/>
        </pc:sldMkLst>
        <pc:spChg chg="mod">
          <ac:chgData name="Michael Bennett" userId="808163721be62333" providerId="LiveId" clId="{35FC4FA6-BBDE-469C-86C9-A8009F618916}" dt="2019-04-03T17:39:07.706" v="165" actId="20577"/>
          <ac:spMkLst>
            <pc:docMk/>
            <pc:sldMk cId="3032193647" sldId="845"/>
            <ac:spMk id="2" creationId="{9774DCF2-0012-451F-AB1C-177FA1E074DD}"/>
          </ac:spMkLst>
        </pc:spChg>
        <pc:spChg chg="mod">
          <ac:chgData name="Michael Bennett" userId="808163721be62333" providerId="LiveId" clId="{35FC4FA6-BBDE-469C-86C9-A8009F618916}" dt="2019-04-03T17:40:05.559" v="240" actId="20577"/>
          <ac:spMkLst>
            <pc:docMk/>
            <pc:sldMk cId="3032193647" sldId="845"/>
            <ac:spMk id="3" creationId="{9F2C5C4B-3C8C-4739-9DC9-4030805563D5}"/>
          </ac:spMkLst>
        </pc:spChg>
      </pc:sldChg>
      <pc:sldChg chg="modSp">
        <pc:chgData name="Michael Bennett" userId="808163721be62333" providerId="LiveId" clId="{35FC4FA6-BBDE-469C-86C9-A8009F618916}" dt="2019-04-03T17:44:22.471" v="456" actId="20577"/>
        <pc:sldMkLst>
          <pc:docMk/>
          <pc:sldMk cId="2207867841" sldId="847"/>
        </pc:sldMkLst>
        <pc:spChg chg="mod">
          <ac:chgData name="Michael Bennett" userId="808163721be62333" providerId="LiveId" clId="{35FC4FA6-BBDE-469C-86C9-A8009F618916}" dt="2019-04-03T17:40:13.296" v="244" actId="20577"/>
          <ac:spMkLst>
            <pc:docMk/>
            <pc:sldMk cId="2207867841" sldId="847"/>
            <ac:spMk id="2" creationId="{A422E9CA-FAF0-4EC3-B85F-767C7E9CA8B8}"/>
          </ac:spMkLst>
        </pc:spChg>
        <pc:spChg chg="mod">
          <ac:chgData name="Michael Bennett" userId="808163721be62333" providerId="LiveId" clId="{35FC4FA6-BBDE-469C-86C9-A8009F618916}" dt="2019-04-03T17:44:22.471" v="456" actId="20577"/>
          <ac:spMkLst>
            <pc:docMk/>
            <pc:sldMk cId="2207867841" sldId="847"/>
            <ac:spMk id="3" creationId="{50FE3C63-DA0A-4E5F-9549-2540DE7035AA}"/>
          </ac:spMkLst>
        </pc:spChg>
      </pc:sldChg>
      <pc:sldChg chg="modSp">
        <pc:chgData name="Michael Bennett" userId="808163721be62333" providerId="LiveId" clId="{35FC4FA6-BBDE-469C-86C9-A8009F618916}" dt="2019-04-03T17:45:49.134" v="488" actId="20577"/>
        <pc:sldMkLst>
          <pc:docMk/>
          <pc:sldMk cId="3071212602" sldId="849"/>
        </pc:sldMkLst>
        <pc:spChg chg="mod">
          <ac:chgData name="Michael Bennett" userId="808163721be62333" providerId="LiveId" clId="{35FC4FA6-BBDE-469C-86C9-A8009F618916}" dt="2019-04-03T17:45:32.715" v="464" actId="20577"/>
          <ac:spMkLst>
            <pc:docMk/>
            <pc:sldMk cId="3071212602" sldId="849"/>
            <ac:spMk id="2" creationId="{6D9E4104-4006-4621-8CEB-C21A4F166F8B}"/>
          </ac:spMkLst>
        </pc:spChg>
        <pc:spChg chg="mod">
          <ac:chgData name="Michael Bennett" userId="808163721be62333" providerId="LiveId" clId="{35FC4FA6-BBDE-469C-86C9-A8009F618916}" dt="2019-04-03T17:45:49.134" v="488" actId="20577"/>
          <ac:spMkLst>
            <pc:docMk/>
            <pc:sldMk cId="3071212602" sldId="849"/>
            <ac:spMk id="3" creationId="{098626B8-8720-4B43-B6BA-5311AF14FB53}"/>
          </ac:spMkLst>
        </pc:spChg>
      </pc:sldChg>
      <pc:sldChg chg="modSp">
        <pc:chgData name="Michael Bennett" userId="808163721be62333" providerId="LiveId" clId="{35FC4FA6-BBDE-469C-86C9-A8009F618916}" dt="2019-04-03T17:55:25.301" v="721" actId="20577"/>
        <pc:sldMkLst>
          <pc:docMk/>
          <pc:sldMk cId="1313809421" sldId="851"/>
        </pc:sldMkLst>
        <pc:spChg chg="mod">
          <ac:chgData name="Michael Bennett" userId="808163721be62333" providerId="LiveId" clId="{35FC4FA6-BBDE-469C-86C9-A8009F618916}" dt="2019-04-03T17:55:25.301" v="721" actId="20577"/>
          <ac:spMkLst>
            <pc:docMk/>
            <pc:sldMk cId="1313809421" sldId="851"/>
            <ac:spMk id="3" creationId="{CF12A0D5-2557-4BD3-ABFB-79228CE940F0}"/>
          </ac:spMkLst>
        </pc:spChg>
      </pc:sldChg>
      <pc:sldChg chg="modSp">
        <pc:chgData name="Michael Bennett" userId="808163721be62333" providerId="LiveId" clId="{35FC4FA6-BBDE-469C-86C9-A8009F618916}" dt="2019-04-03T17:56:56.535" v="840"/>
        <pc:sldMkLst>
          <pc:docMk/>
          <pc:sldMk cId="4078986337" sldId="853"/>
        </pc:sldMkLst>
        <pc:spChg chg="mod">
          <ac:chgData name="Michael Bennett" userId="808163721be62333" providerId="LiveId" clId="{35FC4FA6-BBDE-469C-86C9-A8009F618916}" dt="2019-04-03T17:56:56.535" v="840"/>
          <ac:spMkLst>
            <pc:docMk/>
            <pc:sldMk cId="4078986337" sldId="853"/>
            <ac:spMk id="2" creationId="{DABF35FA-6C7C-40C6-8DB8-064F108E512A}"/>
          </ac:spMkLst>
        </pc:spChg>
      </pc:sldChg>
      <pc:sldChg chg="modSp">
        <pc:chgData name="Michael Bennett" userId="808163721be62333" providerId="LiveId" clId="{35FC4FA6-BBDE-469C-86C9-A8009F618916}" dt="2019-04-03T17:56:44.108" v="838" actId="20577"/>
        <pc:sldMkLst>
          <pc:docMk/>
          <pc:sldMk cId="1503027774" sldId="855"/>
        </pc:sldMkLst>
        <pc:spChg chg="mod">
          <ac:chgData name="Michael Bennett" userId="808163721be62333" providerId="LiveId" clId="{35FC4FA6-BBDE-469C-86C9-A8009F618916}" dt="2019-04-03T17:56:44.108" v="838" actId="20577"/>
          <ac:spMkLst>
            <pc:docMk/>
            <pc:sldMk cId="1503027774" sldId="855"/>
            <ac:spMk id="2" creationId="{CD45D11D-771E-4D19-B78C-E1428791C369}"/>
          </ac:spMkLst>
        </pc:spChg>
      </pc:sldChg>
      <pc:sldChg chg="modSp del">
        <pc:chgData name="Michael Bennett" userId="808163721be62333" providerId="LiveId" clId="{35FC4FA6-BBDE-469C-86C9-A8009F618916}" dt="2019-04-03T17:56:56.535" v="839" actId="2696"/>
        <pc:sldMkLst>
          <pc:docMk/>
          <pc:sldMk cId="476725461" sldId="862"/>
        </pc:sldMkLst>
        <pc:spChg chg="mod">
          <ac:chgData name="Michael Bennett" userId="808163721be62333" providerId="LiveId" clId="{35FC4FA6-BBDE-469C-86C9-A8009F618916}" dt="2019-04-03T17:47:45.487" v="518" actId="20577"/>
          <ac:spMkLst>
            <pc:docMk/>
            <pc:sldMk cId="476725461" sldId="862"/>
            <ac:spMk id="3" creationId="{8960AB63-695B-401E-8BE4-37534F22239F}"/>
          </ac:spMkLst>
        </pc:spChg>
      </pc:sldChg>
      <pc:sldChg chg="modSp add">
        <pc:chgData name="Michael Bennett" userId="808163721be62333" providerId="LiveId" clId="{35FC4FA6-BBDE-469C-86C9-A8009F618916}" dt="2019-04-03T17:57:09.741" v="859" actId="20577"/>
        <pc:sldMkLst>
          <pc:docMk/>
          <pc:sldMk cId="2615199314" sldId="862"/>
        </pc:sldMkLst>
        <pc:spChg chg="mod">
          <ac:chgData name="Michael Bennett" userId="808163721be62333" providerId="LiveId" clId="{35FC4FA6-BBDE-469C-86C9-A8009F618916}" dt="2019-04-03T17:57:09.741" v="859" actId="20577"/>
          <ac:spMkLst>
            <pc:docMk/>
            <pc:sldMk cId="2615199314" sldId="862"/>
            <ac:spMk id="2" creationId="{47E87ED4-5B18-4AFC-BFAB-11579F0A095E}"/>
          </ac:spMkLst>
        </pc:spChg>
      </pc:sldChg>
      <pc:sldChg chg="del">
        <pc:chgData name="Michael Bennett" userId="808163721be62333" providerId="LiveId" clId="{35FC4FA6-BBDE-469C-86C9-A8009F618916}" dt="2019-04-03T17:38:47.966" v="142" actId="2696"/>
        <pc:sldMkLst>
          <pc:docMk/>
          <pc:sldMk cId="2875363263" sldId="867"/>
        </pc:sldMkLst>
      </pc:sldChg>
      <pc:sldChg chg="modSp">
        <pc:chgData name="Michael Bennett" userId="808163721be62333" providerId="LiveId" clId="{35FC4FA6-BBDE-469C-86C9-A8009F618916}" dt="2019-04-03T17:45:15.133" v="460" actId="20577"/>
        <pc:sldMkLst>
          <pc:docMk/>
          <pc:sldMk cId="1301883422" sldId="869"/>
        </pc:sldMkLst>
        <pc:spChg chg="mod">
          <ac:chgData name="Michael Bennett" userId="808163721be62333" providerId="LiveId" clId="{35FC4FA6-BBDE-469C-86C9-A8009F618916}" dt="2019-04-03T17:45:15.133" v="460" actId="20577"/>
          <ac:spMkLst>
            <pc:docMk/>
            <pc:sldMk cId="1301883422" sldId="869"/>
            <ac:spMk id="3" creationId="{E74C55DC-AAA8-40DA-A350-4330960153D1}"/>
          </ac:spMkLst>
        </pc:spChg>
      </pc:sldChg>
      <pc:sldChg chg="modSp">
        <pc:chgData name="Michael Bennett" userId="808163721be62333" providerId="LiveId" clId="{35FC4FA6-BBDE-469C-86C9-A8009F618916}" dt="2019-04-03T17:54:00.955" v="600" actId="20577"/>
        <pc:sldMkLst>
          <pc:docMk/>
          <pc:sldMk cId="3901932372" sldId="870"/>
        </pc:sldMkLst>
        <pc:spChg chg="mod">
          <ac:chgData name="Michael Bennett" userId="808163721be62333" providerId="LiveId" clId="{35FC4FA6-BBDE-469C-86C9-A8009F618916}" dt="2019-04-03T17:42:07.196" v="371"/>
          <ac:spMkLst>
            <pc:docMk/>
            <pc:sldMk cId="3901932372" sldId="870"/>
            <ac:spMk id="2" creationId="{82A94FB0-0872-4C12-A295-184D015B6DCB}"/>
          </ac:spMkLst>
        </pc:spChg>
        <pc:spChg chg="mod">
          <ac:chgData name="Michael Bennett" userId="808163721be62333" providerId="LiveId" clId="{35FC4FA6-BBDE-469C-86C9-A8009F618916}" dt="2019-04-03T17:54:00.955" v="600" actId="20577"/>
          <ac:spMkLst>
            <pc:docMk/>
            <pc:sldMk cId="3901932372" sldId="870"/>
            <ac:spMk id="3" creationId="{347F4437-2DE0-4A62-89AE-41FABA17872F}"/>
          </ac:spMkLst>
        </pc:spChg>
      </pc:sldChg>
      <pc:sldChg chg="del">
        <pc:chgData name="Michael Bennett" userId="808163721be62333" providerId="LiveId" clId="{35FC4FA6-BBDE-469C-86C9-A8009F618916}" dt="2019-04-03T17:47:50.615" v="519" actId="2696"/>
        <pc:sldMkLst>
          <pc:docMk/>
          <pc:sldMk cId="2590112843" sldId="875"/>
        </pc:sldMkLst>
      </pc:sldChg>
      <pc:sldChg chg="modSp add">
        <pc:chgData name="Michael Bennett" userId="808163721be62333" providerId="LiveId" clId="{35FC4FA6-BBDE-469C-86C9-A8009F618916}" dt="2019-04-03T17:56:34.601" v="837" actId="20577"/>
        <pc:sldMkLst>
          <pc:docMk/>
          <pc:sldMk cId="2517914178" sldId="876"/>
        </pc:sldMkLst>
        <pc:spChg chg="mod">
          <ac:chgData name="Michael Bennett" userId="808163721be62333" providerId="LiveId" clId="{35FC4FA6-BBDE-469C-86C9-A8009F618916}" dt="2019-04-03T17:38:29.242" v="141"/>
          <ac:spMkLst>
            <pc:docMk/>
            <pc:sldMk cId="2517914178" sldId="876"/>
            <ac:spMk id="2" creationId="{3E4500AE-5D7F-4A12-9EB3-7EA955EF96AD}"/>
          </ac:spMkLst>
        </pc:spChg>
        <pc:spChg chg="mod">
          <ac:chgData name="Michael Bennett" userId="808163721be62333" providerId="LiveId" clId="{35FC4FA6-BBDE-469C-86C9-A8009F618916}" dt="2019-04-03T17:56:34.601" v="837" actId="20577"/>
          <ac:spMkLst>
            <pc:docMk/>
            <pc:sldMk cId="2517914178" sldId="876"/>
            <ac:spMk id="3" creationId="{22D4F262-07E0-4034-8CD0-13CAE47A01E9}"/>
          </ac:spMkLst>
        </pc:spChg>
      </pc:sldChg>
      <pc:sldChg chg="modSp add">
        <pc:chgData name="Michael Bennett" userId="808163721be62333" providerId="LiveId" clId="{35FC4FA6-BBDE-469C-86C9-A8009F618916}" dt="2019-04-03T17:43:57.702" v="447" actId="313"/>
        <pc:sldMkLst>
          <pc:docMk/>
          <pc:sldMk cId="3779480174" sldId="877"/>
        </pc:sldMkLst>
        <pc:spChg chg="mod">
          <ac:chgData name="Michael Bennett" userId="808163721be62333" providerId="LiveId" clId="{35FC4FA6-BBDE-469C-86C9-A8009F618916}" dt="2019-04-03T17:42:12.329" v="376" actId="20577"/>
          <ac:spMkLst>
            <pc:docMk/>
            <pc:sldMk cId="3779480174" sldId="877"/>
            <ac:spMk id="2" creationId="{9D3B5FC5-EC1C-4515-8F83-D3410A02175E}"/>
          </ac:spMkLst>
        </pc:spChg>
        <pc:spChg chg="mod">
          <ac:chgData name="Michael Bennett" userId="808163721be62333" providerId="LiveId" clId="{35FC4FA6-BBDE-469C-86C9-A8009F618916}" dt="2019-04-03T17:43:57.702" v="447" actId="313"/>
          <ac:spMkLst>
            <pc:docMk/>
            <pc:sldMk cId="3779480174" sldId="877"/>
            <ac:spMk id="3" creationId="{F31AF126-6210-463A-875D-0945D28D71B2}"/>
          </ac:spMkLst>
        </pc:spChg>
      </pc:sldChg>
      <pc:sldChg chg="add del">
        <pc:chgData name="Michael Bennett" userId="808163721be62333" providerId="LiveId" clId="{35FC4FA6-BBDE-469C-86C9-A8009F618916}" dt="2019-04-03T17:57:04.547" v="843" actId="2696"/>
        <pc:sldMkLst>
          <pc:docMk/>
          <pc:sldMk cId="1577591512" sldId="878"/>
        </pc:sldMkLst>
      </pc:sldChg>
      <pc:sldChg chg="modSp add del">
        <pc:chgData name="Michael Bennett" userId="808163721be62333" providerId="LiveId" clId="{35FC4FA6-BBDE-469C-86C9-A8009F618916}" dt="2019-04-03T17:42:13.778" v="378" actId="2696"/>
        <pc:sldMkLst>
          <pc:docMk/>
          <pc:sldMk cId="1596017460" sldId="878"/>
        </pc:sldMkLst>
        <pc:spChg chg="mod">
          <ac:chgData name="Michael Bennett" userId="808163721be62333" providerId="LiveId" clId="{35FC4FA6-BBDE-469C-86C9-A8009F618916}" dt="2019-04-03T17:42:13.177" v="377"/>
          <ac:spMkLst>
            <pc:docMk/>
            <pc:sldMk cId="1596017460" sldId="878"/>
            <ac:spMk id="2" creationId="{4070E8AE-DD86-4523-A0C1-9774116A04E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FC723B-399F-4A90-8296-830E5DB4E765}" type="datetimeFigureOut">
              <a:rPr lang="en-US" smtClean="0"/>
              <a:pPr/>
              <a:t>4/3/2019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D2869B-921B-4CCE-897D-ADE41B506C30}" type="slidenum">
              <a:rPr lang="en-US" smtClean="0"/>
              <a:pPr/>
              <a:t>‹#›</a:t>
            </a:fld>
            <a:endParaRPr lang="en-US" dirty="0"/>
          </a:p>
        </p:txBody>
      </p:sp>
    </p:spTree>
    <p:extLst>
      <p:ext uri="{BB962C8B-B14F-4D97-AF65-F5344CB8AC3E}">
        <p14:creationId xmlns:p14="http://schemas.microsoft.com/office/powerpoint/2010/main" val="1509816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Also viewable in Adaptive – see link on next slide</a:t>
            </a:r>
          </a:p>
        </p:txBody>
      </p:sp>
      <p:sp>
        <p:nvSpPr>
          <p:cNvPr id="4" name="Slide Number Placeholder 3"/>
          <p:cNvSpPr>
            <a:spLocks noGrp="1"/>
          </p:cNvSpPr>
          <p:nvPr>
            <p:ph type="sldNum" sz="quarter" idx="10"/>
          </p:nvPr>
        </p:nvSpPr>
        <p:spPr/>
        <p:txBody>
          <a:bodyPr/>
          <a:lstStyle/>
          <a:p>
            <a:fld id="{DED2869B-921B-4CCE-897D-ADE41B506C30}" type="slidenum">
              <a:rPr lang="en-US" smtClean="0"/>
              <a:pPr/>
              <a:t>30</a:t>
            </a:fld>
            <a:endParaRPr lang="en-US" dirty="0"/>
          </a:p>
        </p:txBody>
      </p:sp>
    </p:spTree>
    <p:extLst>
      <p:ext uri="{BB962C8B-B14F-4D97-AF65-F5344CB8AC3E}">
        <p14:creationId xmlns:p14="http://schemas.microsoft.com/office/powerpoint/2010/main" val="4265899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89E1B46-8ADD-4A2E-AB61-0E5BCC4C79AB}" type="datetime1">
              <a:rPr lang="en-US" smtClean="0"/>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18E282-EBFC-4412-8B3F-30C7B15CB7F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FD6267C-5F63-43FB-953A-A976EF4E6229}" type="datetime1">
              <a:rPr lang="en-US" smtClean="0"/>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86F74EC-37D6-44FE-8E84-6CFA0135BCA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DA45367-FC62-4735-BCA9-3DD46055D026}" type="datetime1">
              <a:rPr lang="en-US" smtClean="0"/>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6D6DB0-F130-4CD7-BC01-EC857653013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63562"/>
          </a:xfrm>
        </p:spPr>
        <p:txBody>
          <a:bodyPr/>
          <a:lstStyle>
            <a:lvl1pPr algn="l">
              <a:defRPr sz="2800"/>
            </a:lvl1pPr>
          </a:lstStyle>
          <a:p>
            <a:r>
              <a:rPr lang="en-US"/>
              <a:t>Click to edit Master title style</a:t>
            </a:r>
          </a:p>
        </p:txBody>
      </p:sp>
      <p:sp>
        <p:nvSpPr>
          <p:cNvPr id="3" name="Content Placeholder 2"/>
          <p:cNvSpPr>
            <a:spLocks noGrp="1"/>
          </p:cNvSpPr>
          <p:nvPr>
            <p:ph idx="1"/>
          </p:nvPr>
        </p:nvSpPr>
        <p:spPr>
          <a:xfrm>
            <a:off x="457200" y="990600"/>
            <a:ext cx="8229600" cy="5715000"/>
          </a:xfrm>
        </p:spPr>
        <p:txBody>
          <a:bodyPr/>
          <a:lstStyle>
            <a:lvl1pPr>
              <a:defRPr sz="2800"/>
            </a:lvl1pPr>
            <a:lvl2pPr>
              <a:defRPr sz="2400"/>
            </a:lvl2pPr>
            <a:lvl3pPr>
              <a:defRPr sz="2000"/>
            </a:lvl3pPr>
            <a:lvl4pPr>
              <a:defRPr sz="18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686800" y="6356350"/>
            <a:ext cx="381000" cy="365125"/>
          </a:xfrm>
        </p:spPr>
        <p:txBody>
          <a:bodyPr/>
          <a:lstStyle>
            <a:lvl1pPr>
              <a:defRPr sz="900"/>
            </a:lvl1pPr>
          </a:lstStyle>
          <a:p>
            <a:pPr>
              <a:defRPr/>
            </a:pPr>
            <a:fld id="{BEAD2C7C-EDBC-4790-BBF4-28CCD2EC968D}" type="slidenum">
              <a:rPr lang="en-US" smtClean="0"/>
              <a:pPr>
                <a:defRPr/>
              </a:pPr>
              <a:t>‹#›</a:t>
            </a:fld>
            <a:endParaRPr lang="en-US" dirty="0"/>
          </a:p>
        </p:txBody>
      </p:sp>
      <p:cxnSp>
        <p:nvCxnSpPr>
          <p:cNvPr id="8" name="Straight Connector 7"/>
          <p:cNvCxnSpPr/>
          <p:nvPr userDrawn="1"/>
        </p:nvCxnSpPr>
        <p:spPr>
          <a:xfrm>
            <a:off x="457200" y="838200"/>
            <a:ext cx="8229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AF68903-0092-42E3-817E-1D62A797690F}" type="datetime1">
              <a:rPr lang="en-US" smtClean="0"/>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45D8AD-8C41-461C-977C-39E1B6B656D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54B24C57-850C-417E-9FAA-BE8D6A8DBE2C}" type="datetime1">
              <a:rPr lang="en-US" smtClean="0"/>
              <a:pPr>
                <a:defRPr/>
              </a:pPr>
              <a:t>4/3/2019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5C97409-C3A8-4142-9020-BEC4CC15808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38C28E2E-814B-4C22-851F-F0549AD7FC66}" type="datetime1">
              <a:rPr lang="en-US" smtClean="0"/>
              <a:pPr>
                <a:defRPr/>
              </a:pPr>
              <a:t>4/3/2019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1956F763-BEBA-4E81-AB50-EEE533FC35F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D73F742-F6A3-4DC9-AE0A-7277E31EA597}" type="datetime1">
              <a:rPr lang="en-US" smtClean="0"/>
              <a:pPr>
                <a:defRPr/>
              </a:pPr>
              <a:t>4/3/2019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94868DC-D813-47B4-BCA0-5910B6BA042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C3BC2E-9C88-463F-A988-4D5ECDDA207E}" type="datetime1">
              <a:rPr lang="en-US" smtClean="0"/>
              <a:pPr>
                <a:defRPr/>
              </a:pPr>
              <a:t>4/3/2019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08D8CD7-FEF3-4495-AF79-015AD3D984E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875F7E-86C8-48D4-AA60-B2BA6081090A}" type="datetime1">
              <a:rPr lang="en-US" smtClean="0"/>
              <a:pPr>
                <a:defRPr/>
              </a:pPr>
              <a:t>4/3/2019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4C35A33-83E3-44CF-92E6-9E49D666A92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88898F2-689D-4729-A6BF-EDB64FFEC70D}" type="datetime1">
              <a:rPr lang="en-US" smtClean="0"/>
              <a:pPr>
                <a:defRPr/>
              </a:pPr>
              <a:t>4/3/2019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07EECB8-9F4C-4F27-840F-D7F2A3FA883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7A79AE5-5F06-42A5-9C04-AB48C36DAE94}" type="datetime1">
              <a:rPr lang="en-US" smtClean="0"/>
              <a:pPr>
                <a:defRPr/>
              </a:pPr>
              <a:t>4/3/2019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008EE3A-0931-4FF7-8196-554F4BA17F7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s://github.com/edmcouncil/fibo/wiki/FIBO-Business-Entities" TargetMode="External"/><Relationship Id="rId13" Type="http://schemas.openxmlformats.org/officeDocument/2006/relationships/hyperlink" Target="https://github.com/edmcouncil/fibo/wiki/FIBO-Securities-and-Equities" TargetMode="External"/><Relationship Id="rId3" Type="http://schemas.openxmlformats.org/officeDocument/2006/relationships/hyperlink" Target="https://github.com/edmcouncil/fibo/wiki" TargetMode="External"/><Relationship Id="rId7" Type="http://schemas.openxmlformats.org/officeDocument/2006/relationships/hyperlink" Target="http://www.omg.org/spec/EDMC-FIBO/BE/Current" TargetMode="External"/><Relationship Id="rId12" Type="http://schemas.openxmlformats.org/officeDocument/2006/relationships/hyperlink" Target="https://github.com/edmcouncil/fibo/wiki/FIBO-Loans" TargetMode="External"/><Relationship Id="rId2" Type="http://schemas.openxmlformats.org/officeDocument/2006/relationships/hyperlink" Target="http://www.edmcouncil.org/semanticsrepository/index.html" TargetMode="External"/><Relationship Id="rId1" Type="http://schemas.openxmlformats.org/officeDocument/2006/relationships/slideLayout" Target="../slideLayouts/slideLayout2.xml"/><Relationship Id="rId6" Type="http://schemas.openxmlformats.org/officeDocument/2006/relationships/hyperlink" Target="https://github.com/edmcouncil/fibo/wiki/FIBO-Foundations" TargetMode="External"/><Relationship Id="rId11" Type="http://schemas.openxmlformats.org/officeDocument/2006/relationships/hyperlink" Target="https://github.com/edmcouncil/fibo/wiki/FIBO-Indices-and-Indicators" TargetMode="External"/><Relationship Id="rId5" Type="http://schemas.openxmlformats.org/officeDocument/2006/relationships/hyperlink" Target="http://www.omg.org/spec/EDMC-FIBO/FND/Current" TargetMode="External"/><Relationship Id="rId10" Type="http://schemas.openxmlformats.org/officeDocument/2006/relationships/hyperlink" Target="http://www.omg.org/spec/EDMC-FIBO/IND/Current" TargetMode="External"/><Relationship Id="rId4" Type="http://schemas.openxmlformats.org/officeDocument/2006/relationships/hyperlink" Target="http://us.adaptive.com/FIBO/a3/" TargetMode="External"/><Relationship Id="rId9" Type="http://schemas.openxmlformats.org/officeDocument/2006/relationships/hyperlink" Target="https://github.com/dsnewman/fibo/tree/pink/be" TargetMode="External"/><Relationship Id="rId14" Type="http://schemas.openxmlformats.org/officeDocument/2006/relationships/hyperlink" Target="http://www.edmcouncil.org/financialbusiness"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s://wiki.edmcouncil.org/pages/viewpage.action?pageId=786661" TargetMode="External"/><Relationship Id="rId3" Type="http://schemas.openxmlformats.org/officeDocument/2006/relationships/hyperlink" Target="https://wiki.edmcouncil.org/display/FND/FCT-FND" TargetMode="External"/><Relationship Id="rId7" Type="http://schemas.openxmlformats.org/officeDocument/2006/relationships/hyperlink" Target="https://wiki.edmcouncil.org/display/LOAN/FCT-LOAN" TargetMode="External"/><Relationship Id="rId2" Type="http://schemas.openxmlformats.org/officeDocument/2006/relationships/hyperlink" Target="https://wiki.edmcouncil.org/display/FIBO/FIBO" TargetMode="External"/><Relationship Id="rId1" Type="http://schemas.openxmlformats.org/officeDocument/2006/relationships/slideLayout" Target="../slideLayouts/slideLayout2.xml"/><Relationship Id="rId6" Type="http://schemas.openxmlformats.org/officeDocument/2006/relationships/hyperlink" Target="https://wiki.edmcouncil.org/pages/viewpage.action?pageId=786677" TargetMode="External"/><Relationship Id="rId5" Type="http://schemas.openxmlformats.org/officeDocument/2006/relationships/hyperlink" Target="https://wiki.edmcouncil.org/display/IND/FCT-IND" TargetMode="External"/><Relationship Id="rId10" Type="http://schemas.openxmlformats.org/officeDocument/2006/relationships/hyperlink" Target="https://wiki.edmcouncil.org/display/FVT/FIBO+-+Vendor+Team" TargetMode="External"/><Relationship Id="rId4" Type="http://schemas.openxmlformats.org/officeDocument/2006/relationships/hyperlink" Target="https://wiki.edmcouncil.org/display/BE/FIBO+-+FCT+-+Business+Entities" TargetMode="External"/><Relationship Id="rId9" Type="http://schemas.openxmlformats.org/officeDocument/2006/relationships/hyperlink" Target="https://wiki.edmcouncil.org/display/DER/FCT-DER"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spec.edmcouncil.org/fib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a:bodyPr>
          <a:lstStyle/>
          <a:p>
            <a:pPr fontAlgn="auto">
              <a:spcAft>
                <a:spcPts val="0"/>
              </a:spcAft>
              <a:defRPr/>
            </a:pPr>
            <a:r>
              <a:rPr lang="en-US" dirty="0"/>
              <a:t>OMG Finance</a:t>
            </a:r>
            <a:r>
              <a:rPr lang="en-US" baseline="0" dirty="0"/>
              <a:t> </a:t>
            </a:r>
            <a:r>
              <a:rPr lang="en-US" dirty="0"/>
              <a:t>Domain Task Force (FDTF)</a:t>
            </a:r>
          </a:p>
        </p:txBody>
      </p:sp>
      <p:sp>
        <p:nvSpPr>
          <p:cNvPr id="3" name="Subtitle 2"/>
          <p:cNvSpPr>
            <a:spLocks noGrp="1"/>
          </p:cNvSpPr>
          <p:nvPr>
            <p:ph type="subTitle" idx="1"/>
          </p:nvPr>
        </p:nvSpPr>
        <p:spPr/>
        <p:txBody>
          <a:bodyPr>
            <a:normAutofit/>
          </a:bodyPr>
          <a:lstStyle/>
          <a:p>
            <a:r>
              <a:rPr lang="en-US" dirty="0">
                <a:solidFill>
                  <a:srgbClr val="898989"/>
                </a:solidFill>
              </a:rPr>
              <a:t>Monthly Status/review call</a:t>
            </a:r>
          </a:p>
          <a:p>
            <a:r>
              <a:rPr lang="en-US" dirty="0">
                <a:solidFill>
                  <a:srgbClr val="898989"/>
                </a:solidFill>
              </a:rPr>
              <a:t>Wednesday April 3 2019</a:t>
            </a:r>
          </a:p>
        </p:txBody>
      </p:sp>
      <p:pic>
        <p:nvPicPr>
          <p:cNvPr id="13315" name="Picture 3" descr="[OMG's 20th Anniversary]"/>
          <p:cNvPicPr>
            <a:picLocks noChangeAspect="1" noChangeArrowheads="1"/>
          </p:cNvPicPr>
          <p:nvPr/>
        </p:nvPicPr>
        <p:blipFill>
          <a:blip r:embed="rId2" cstate="print"/>
          <a:srcRect/>
          <a:stretch>
            <a:fillRect/>
          </a:stretch>
        </p:blipFill>
        <p:spPr bwMode="auto">
          <a:xfrm>
            <a:off x="100012" y="76200"/>
            <a:ext cx="2185988" cy="828675"/>
          </a:xfrm>
          <a:prstGeom prst="rect">
            <a:avLst/>
          </a:prstGeom>
          <a:noFill/>
          <a:ln w="9525">
            <a:noFill/>
            <a:miter lim="800000"/>
            <a:headEnd/>
            <a:tailEnd/>
          </a:ln>
        </p:spPr>
      </p:pic>
      <p:pic>
        <p:nvPicPr>
          <p:cNvPr id="13317" name="Picture 5" descr="http://fdtf.omg.org/images/buttons-icons-lines/finance.gif"/>
          <p:cNvPicPr>
            <a:picLocks noChangeAspect="1" noChangeArrowheads="1"/>
          </p:cNvPicPr>
          <p:nvPr/>
        </p:nvPicPr>
        <p:blipFill>
          <a:blip r:embed="rId3" cstate="print"/>
          <a:srcRect/>
          <a:stretch>
            <a:fillRect/>
          </a:stretch>
        </p:blipFill>
        <p:spPr bwMode="auto">
          <a:xfrm>
            <a:off x="2362200" y="304800"/>
            <a:ext cx="5029200" cy="3048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5D11D-771E-4D19-B78C-E1428791C369}"/>
              </a:ext>
            </a:extLst>
          </p:cNvPr>
          <p:cNvSpPr>
            <a:spLocks noGrp="1"/>
          </p:cNvSpPr>
          <p:nvPr>
            <p:ph type="title"/>
          </p:nvPr>
        </p:nvSpPr>
        <p:spPr/>
        <p:txBody>
          <a:bodyPr/>
          <a:lstStyle/>
          <a:p>
            <a:r>
              <a:rPr lang="en-US" dirty="0"/>
              <a:t>Plans for June</a:t>
            </a:r>
          </a:p>
        </p:txBody>
      </p:sp>
      <p:sp>
        <p:nvSpPr>
          <p:cNvPr id="3" name="Content Placeholder 2">
            <a:extLst>
              <a:ext uri="{FF2B5EF4-FFF2-40B4-BE49-F238E27FC236}">
                <a16:creationId xmlns:a16="http://schemas.microsoft.com/office/drawing/2014/main" id="{A85FC595-C69A-405C-B132-FAD1FC261F37}"/>
              </a:ext>
            </a:extLst>
          </p:cNvPr>
          <p:cNvSpPr>
            <a:spLocks noGrp="1"/>
          </p:cNvSpPr>
          <p:nvPr>
            <p:ph idx="1"/>
          </p:nvPr>
        </p:nvSpPr>
        <p:spPr/>
        <p:txBody>
          <a:bodyPr/>
          <a:lstStyle/>
          <a:p>
            <a:pPr lvl="0"/>
            <a:r>
              <a:rPr lang="en-US" sz="2400" kern="1200" dirty="0">
                <a:solidFill>
                  <a:schemeClr val="tx1"/>
                </a:solidFill>
                <a:effectLst/>
                <a:latin typeface="+mn-lt"/>
                <a:ea typeface="+mn-ea"/>
                <a:cs typeface="+mn-cs"/>
              </a:rPr>
              <a:t>General sessions</a:t>
            </a:r>
          </a:p>
          <a:p>
            <a:pPr lvl="1"/>
            <a:r>
              <a:rPr lang="en-US" sz="2000" kern="1200" dirty="0">
                <a:solidFill>
                  <a:schemeClr val="tx1"/>
                </a:solidFill>
                <a:effectLst/>
                <a:latin typeface="+mn-lt"/>
                <a:ea typeface="+mn-ea"/>
                <a:cs typeface="+mn-cs"/>
              </a:rPr>
              <a:t>FIBO Update (status of FIBO 2.0)</a:t>
            </a:r>
          </a:p>
          <a:p>
            <a:pPr lvl="1"/>
            <a:r>
              <a:rPr lang="en-US" sz="2000" kern="1200" dirty="0">
                <a:solidFill>
                  <a:schemeClr val="tx1"/>
                </a:solidFill>
                <a:effectLst/>
                <a:latin typeface="+mn-lt"/>
                <a:ea typeface="+mn-ea"/>
                <a:cs typeface="+mn-cs"/>
              </a:rPr>
              <a:t>IOTA RFC/P – MARS PTF</a:t>
            </a:r>
          </a:p>
          <a:p>
            <a:pPr lvl="1"/>
            <a:r>
              <a:rPr lang="en-US" sz="2000" kern="1200" dirty="0">
                <a:solidFill>
                  <a:schemeClr val="tx1"/>
                </a:solidFill>
                <a:effectLst/>
                <a:latin typeface="+mn-lt"/>
                <a:ea typeface="+mn-ea"/>
                <a:cs typeface="+mn-cs"/>
              </a:rPr>
              <a:t>Blockchain PSIG </a:t>
            </a:r>
            <a:r>
              <a:rPr lang="en-US" sz="2000" kern="1200" dirty="0" err="1">
                <a:solidFill>
                  <a:schemeClr val="tx1"/>
                </a:solidFill>
                <a:effectLst/>
                <a:latin typeface="+mn-lt"/>
                <a:ea typeface="+mn-ea"/>
                <a:cs typeface="+mn-cs"/>
              </a:rPr>
              <a:t>PoC</a:t>
            </a:r>
            <a:r>
              <a:rPr lang="en-US" sz="2000" kern="1200" dirty="0">
                <a:solidFill>
                  <a:schemeClr val="tx1"/>
                </a:solidFill>
                <a:effectLst/>
                <a:latin typeface="+mn-lt"/>
                <a:ea typeface="+mn-ea"/>
                <a:cs typeface="+mn-cs"/>
              </a:rPr>
              <a:t> report – Blockchain PSIG</a:t>
            </a:r>
          </a:p>
          <a:p>
            <a:pPr lvl="0"/>
            <a:r>
              <a:rPr lang="en-US" sz="2400" kern="1200" dirty="0">
                <a:solidFill>
                  <a:schemeClr val="tx1"/>
                </a:solidFill>
                <a:effectLst/>
                <a:latin typeface="+mn-lt"/>
                <a:ea typeface="+mn-ea"/>
                <a:cs typeface="+mn-cs"/>
              </a:rPr>
              <a:t>SBRM</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Joint meeting with BRM</a:t>
            </a:r>
          </a:p>
          <a:p>
            <a:pPr lvl="0"/>
            <a:r>
              <a:rPr lang="en-US" sz="2400" kern="1200" dirty="0">
                <a:solidFill>
                  <a:schemeClr val="tx1"/>
                </a:solidFill>
                <a:effectLst/>
                <a:latin typeface="+mn-lt"/>
                <a:ea typeface="+mn-ea"/>
                <a:cs typeface="+mn-cs"/>
              </a:rPr>
              <a:t>Topics of Interest</a:t>
            </a:r>
          </a:p>
          <a:p>
            <a:pPr lvl="0"/>
            <a:r>
              <a:rPr lang="en-US" sz="2400" kern="1200" dirty="0">
                <a:solidFill>
                  <a:schemeClr val="tx1"/>
                </a:solidFill>
                <a:effectLst/>
                <a:latin typeface="+mn-lt"/>
                <a:ea typeface="+mn-ea"/>
                <a:cs typeface="+mn-cs"/>
              </a:rPr>
              <a:t>FIBO Workshop </a:t>
            </a:r>
          </a:p>
          <a:p>
            <a:pPr lvl="0"/>
            <a:r>
              <a:rPr lang="en-US" sz="2400" baseline="0" dirty="0"/>
              <a:t>FDTF Roadmap</a:t>
            </a:r>
          </a:p>
          <a:p>
            <a:pPr lvl="1"/>
            <a:r>
              <a:rPr lang="en-US" sz="1800" baseline="0" dirty="0"/>
              <a:t>Other initiatives / get discussion started</a:t>
            </a:r>
          </a:p>
        </p:txBody>
      </p:sp>
      <p:sp>
        <p:nvSpPr>
          <p:cNvPr id="4" name="Slide Number Placeholder 3">
            <a:extLst>
              <a:ext uri="{FF2B5EF4-FFF2-40B4-BE49-F238E27FC236}">
                <a16:creationId xmlns:a16="http://schemas.microsoft.com/office/drawing/2014/main" id="{72861682-2FAC-49A5-8A59-5FC70187598A}"/>
              </a:ext>
            </a:extLst>
          </p:cNvPr>
          <p:cNvSpPr>
            <a:spLocks noGrp="1"/>
          </p:cNvSpPr>
          <p:nvPr>
            <p:ph type="sldNum" sz="quarter" idx="12"/>
          </p:nvPr>
        </p:nvSpPr>
        <p:spPr/>
        <p:txBody>
          <a:bodyPr/>
          <a:lstStyle/>
          <a:p>
            <a:pPr>
              <a:defRPr/>
            </a:pPr>
            <a:fld id="{BEAD2C7C-EDBC-4790-BBF4-28CCD2EC968D}" type="slidenum">
              <a:rPr lang="en-US" smtClean="0"/>
              <a:pPr>
                <a:defRPr/>
              </a:pPr>
              <a:t>10</a:t>
            </a:fld>
            <a:endParaRPr lang="en-US" dirty="0"/>
          </a:p>
        </p:txBody>
      </p:sp>
    </p:spTree>
    <p:extLst>
      <p:ext uri="{BB962C8B-B14F-4D97-AF65-F5344CB8AC3E}">
        <p14:creationId xmlns:p14="http://schemas.microsoft.com/office/powerpoint/2010/main" val="1503027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68E97-9901-4995-9B3F-D3BC3779D70A}"/>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Possible Sessions</a:t>
            </a:r>
            <a:endParaRPr lang="en-US" dirty="0"/>
          </a:p>
        </p:txBody>
      </p:sp>
      <p:sp>
        <p:nvSpPr>
          <p:cNvPr id="3" name="Content Placeholder 2">
            <a:extLst>
              <a:ext uri="{FF2B5EF4-FFF2-40B4-BE49-F238E27FC236}">
                <a16:creationId xmlns:a16="http://schemas.microsoft.com/office/drawing/2014/main" id="{E74C55DC-AAA8-40DA-A350-4330960153D1}"/>
              </a:ext>
            </a:extLst>
          </p:cNvPr>
          <p:cNvSpPr>
            <a:spLocks noGrp="1"/>
          </p:cNvSpPr>
          <p:nvPr>
            <p:ph idx="1"/>
          </p:nvPr>
        </p:nvSpPr>
        <p:spPr/>
        <p:txBody>
          <a:bodyPr/>
          <a:lstStyle/>
          <a:p>
            <a:pPr lvl="0"/>
            <a:r>
              <a:rPr lang="en-US" sz="2000" baseline="0" dirty="0"/>
              <a:t>Follow-ups on the FCA Call for Comments</a:t>
            </a:r>
          </a:p>
          <a:p>
            <a:pPr lvl="1"/>
            <a:r>
              <a:rPr lang="en-US" sz="1600" dirty="0"/>
              <a:t>May now be covered in the EBRDF activity – see below</a:t>
            </a:r>
            <a:endParaRPr lang="en-US" sz="1600" baseline="0" dirty="0"/>
          </a:p>
          <a:p>
            <a:pPr lvl="0"/>
            <a:r>
              <a:rPr lang="en-US" sz="2000" dirty="0"/>
              <a:t>Contextual ontology extraction</a:t>
            </a:r>
          </a:p>
          <a:p>
            <a:pPr lvl="1"/>
            <a:r>
              <a:rPr lang="en-US" sz="1800" dirty="0"/>
              <a:t>Context specific ontologies (more of an ontology PSIG topic, see also Tree Shaker, shapes etc.)</a:t>
            </a:r>
          </a:p>
          <a:p>
            <a:pPr lvl="1"/>
            <a:r>
              <a:rPr lang="en-US" sz="1800" dirty="0"/>
              <a:t>Context specific views of broader ontology</a:t>
            </a:r>
          </a:p>
          <a:p>
            <a:pPr lvl="1"/>
            <a:r>
              <a:rPr lang="en-US" sz="1800" dirty="0"/>
              <a:t>Expressing requirements for ontology viz per context – how to understand what a given business user is interested in seeing</a:t>
            </a:r>
          </a:p>
        </p:txBody>
      </p:sp>
      <p:sp>
        <p:nvSpPr>
          <p:cNvPr id="4" name="Slide Number Placeholder 3">
            <a:extLst>
              <a:ext uri="{FF2B5EF4-FFF2-40B4-BE49-F238E27FC236}">
                <a16:creationId xmlns:a16="http://schemas.microsoft.com/office/drawing/2014/main" id="{DD388716-4B82-4DEF-B16B-CC3FF1DB5483}"/>
              </a:ext>
            </a:extLst>
          </p:cNvPr>
          <p:cNvSpPr>
            <a:spLocks noGrp="1"/>
          </p:cNvSpPr>
          <p:nvPr>
            <p:ph type="sldNum" sz="quarter" idx="12"/>
          </p:nvPr>
        </p:nvSpPr>
        <p:spPr/>
        <p:txBody>
          <a:bodyPr/>
          <a:lstStyle/>
          <a:p>
            <a:pPr>
              <a:defRPr/>
            </a:pPr>
            <a:fld id="{BEAD2C7C-EDBC-4790-BBF4-28CCD2EC968D}" type="slidenum">
              <a:rPr lang="en-US" smtClean="0"/>
              <a:pPr>
                <a:defRPr/>
              </a:pPr>
              <a:t>11</a:t>
            </a:fld>
            <a:endParaRPr lang="en-US" dirty="0"/>
          </a:p>
        </p:txBody>
      </p:sp>
    </p:spTree>
    <p:extLst>
      <p:ext uri="{BB962C8B-B14F-4D97-AF65-F5344CB8AC3E}">
        <p14:creationId xmlns:p14="http://schemas.microsoft.com/office/powerpoint/2010/main" val="1301883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E4104-4006-4621-8CEB-C21A4F166F8B}"/>
              </a:ext>
            </a:extLst>
          </p:cNvPr>
          <p:cNvSpPr>
            <a:spLocks noGrp="1"/>
          </p:cNvSpPr>
          <p:nvPr>
            <p:ph type="title"/>
          </p:nvPr>
        </p:nvSpPr>
        <p:spPr/>
        <p:txBody>
          <a:bodyPr/>
          <a:lstStyle/>
          <a:p>
            <a:pPr lvl="0"/>
            <a:r>
              <a:rPr lang="en-US" sz="3200" baseline="0" dirty="0"/>
              <a:t>June FIBO Workshop</a:t>
            </a:r>
            <a:endParaRPr lang="en-US" sz="4000" dirty="0"/>
          </a:p>
        </p:txBody>
      </p:sp>
      <p:sp>
        <p:nvSpPr>
          <p:cNvPr id="3" name="Content Placeholder 2">
            <a:extLst>
              <a:ext uri="{FF2B5EF4-FFF2-40B4-BE49-F238E27FC236}">
                <a16:creationId xmlns:a16="http://schemas.microsoft.com/office/drawing/2014/main" id="{098626B8-8720-4B43-B6BA-5311AF14FB53}"/>
              </a:ext>
            </a:extLst>
          </p:cNvPr>
          <p:cNvSpPr>
            <a:spLocks noGrp="1"/>
          </p:cNvSpPr>
          <p:nvPr>
            <p:ph idx="1"/>
          </p:nvPr>
        </p:nvSpPr>
        <p:spPr/>
        <p:txBody>
          <a:bodyPr/>
          <a:lstStyle/>
          <a:p>
            <a:pPr lvl="0"/>
            <a:r>
              <a:rPr lang="en-US" sz="2800" dirty="0"/>
              <a:t>FIBO – how to populate with the right instance data (enough information on the intended semantics?)</a:t>
            </a:r>
          </a:p>
          <a:p>
            <a:pPr lvl="0"/>
            <a:r>
              <a:rPr lang="en-US" sz="2800" dirty="0"/>
              <a:t>Previously:</a:t>
            </a:r>
          </a:p>
          <a:p>
            <a:pPr lvl="1"/>
            <a:r>
              <a:rPr lang="en-US" sz="2400" dirty="0"/>
              <a:t>Sept: Shares and share</a:t>
            </a:r>
            <a:r>
              <a:rPr lang="en-US" sz="2400" baseline="0" dirty="0"/>
              <a:t> ownership (number of shares in issue)</a:t>
            </a:r>
          </a:p>
          <a:p>
            <a:pPr lvl="1"/>
            <a:r>
              <a:rPr lang="en-US" sz="2400" dirty="0"/>
              <a:t>Dec: Entities / LEI</a:t>
            </a:r>
            <a:r>
              <a:rPr lang="en-US" sz="2400" baseline="0" dirty="0"/>
              <a:t> related</a:t>
            </a:r>
          </a:p>
          <a:p>
            <a:pPr lvl="1"/>
            <a:r>
              <a:rPr lang="en-US" sz="2400" baseline="0" dirty="0"/>
              <a:t>March: Equity Pricing</a:t>
            </a:r>
          </a:p>
        </p:txBody>
      </p:sp>
      <p:sp>
        <p:nvSpPr>
          <p:cNvPr id="4" name="Slide Number Placeholder 3">
            <a:extLst>
              <a:ext uri="{FF2B5EF4-FFF2-40B4-BE49-F238E27FC236}">
                <a16:creationId xmlns:a16="http://schemas.microsoft.com/office/drawing/2014/main" id="{A0A93D31-7DDF-4F9D-9F98-9CBAFC1001BB}"/>
              </a:ext>
            </a:extLst>
          </p:cNvPr>
          <p:cNvSpPr>
            <a:spLocks noGrp="1"/>
          </p:cNvSpPr>
          <p:nvPr>
            <p:ph type="sldNum" sz="quarter" idx="12"/>
          </p:nvPr>
        </p:nvSpPr>
        <p:spPr/>
        <p:txBody>
          <a:bodyPr/>
          <a:lstStyle/>
          <a:p>
            <a:pPr>
              <a:defRPr/>
            </a:pPr>
            <a:fld id="{BEAD2C7C-EDBC-4790-BBF4-28CCD2EC968D}" type="slidenum">
              <a:rPr lang="en-US" smtClean="0"/>
              <a:pPr>
                <a:defRPr/>
              </a:pPr>
              <a:t>12</a:t>
            </a:fld>
            <a:endParaRPr lang="en-US" dirty="0"/>
          </a:p>
        </p:txBody>
      </p:sp>
    </p:spTree>
    <p:extLst>
      <p:ext uri="{BB962C8B-B14F-4D97-AF65-F5344CB8AC3E}">
        <p14:creationId xmlns:p14="http://schemas.microsoft.com/office/powerpoint/2010/main" val="3071212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87ED4-5B18-4AFC-BFAB-11579F0A095E}"/>
              </a:ext>
            </a:extLst>
          </p:cNvPr>
          <p:cNvSpPr>
            <a:spLocks noGrp="1"/>
          </p:cNvSpPr>
          <p:nvPr>
            <p:ph type="title"/>
          </p:nvPr>
        </p:nvSpPr>
        <p:spPr/>
        <p:txBody>
          <a:bodyPr/>
          <a:lstStyle/>
          <a:p>
            <a:r>
              <a:rPr lang="en-US" dirty="0"/>
              <a:t>Other activities to be aware of</a:t>
            </a:r>
          </a:p>
        </p:txBody>
      </p:sp>
      <p:sp>
        <p:nvSpPr>
          <p:cNvPr id="3" name="Content Placeholder 2">
            <a:extLst>
              <a:ext uri="{FF2B5EF4-FFF2-40B4-BE49-F238E27FC236}">
                <a16:creationId xmlns:a16="http://schemas.microsoft.com/office/drawing/2014/main" id="{8960AB63-695B-401E-8BE4-37534F22239F}"/>
              </a:ext>
            </a:extLst>
          </p:cNvPr>
          <p:cNvSpPr>
            <a:spLocks noGrp="1"/>
          </p:cNvSpPr>
          <p:nvPr>
            <p:ph idx="1"/>
          </p:nvPr>
        </p:nvSpPr>
        <p:spPr/>
        <p:txBody>
          <a:bodyPr/>
          <a:lstStyle/>
          <a:p>
            <a:r>
              <a:rPr lang="en-US" sz="2400" dirty="0"/>
              <a:t>MARS PTC</a:t>
            </a:r>
            <a:r>
              <a:rPr lang="en-US" sz="2400" baseline="0" dirty="0"/>
              <a:t> – Joint sessions</a:t>
            </a:r>
          </a:p>
          <a:p>
            <a:r>
              <a:rPr lang="en-US" sz="2400" dirty="0"/>
              <a:t>SBRM – Standard Business Reporting Model</a:t>
            </a:r>
          </a:p>
          <a:p>
            <a:r>
              <a:rPr lang="en-US" sz="2400" dirty="0"/>
              <a:t>Things that might be of interest to FDTF participants</a:t>
            </a:r>
          </a:p>
          <a:p>
            <a:pPr lvl="1"/>
            <a:r>
              <a:rPr lang="en-US" sz="2000" dirty="0"/>
              <a:t>ADTF?</a:t>
            </a:r>
          </a:p>
          <a:p>
            <a:pPr lvl="0"/>
            <a:r>
              <a:rPr lang="en-US" sz="2400" dirty="0"/>
              <a:t>Other?</a:t>
            </a:r>
          </a:p>
        </p:txBody>
      </p:sp>
      <p:sp>
        <p:nvSpPr>
          <p:cNvPr id="4" name="Slide Number Placeholder 3">
            <a:extLst>
              <a:ext uri="{FF2B5EF4-FFF2-40B4-BE49-F238E27FC236}">
                <a16:creationId xmlns:a16="http://schemas.microsoft.com/office/drawing/2014/main" id="{E890C9D4-FCC6-4B79-83DE-44F18A7D74A2}"/>
              </a:ext>
            </a:extLst>
          </p:cNvPr>
          <p:cNvSpPr>
            <a:spLocks noGrp="1"/>
          </p:cNvSpPr>
          <p:nvPr>
            <p:ph type="sldNum" sz="quarter" idx="12"/>
          </p:nvPr>
        </p:nvSpPr>
        <p:spPr/>
        <p:txBody>
          <a:bodyPr/>
          <a:lstStyle/>
          <a:p>
            <a:pPr>
              <a:defRPr/>
            </a:pPr>
            <a:fld id="{BEAD2C7C-EDBC-4790-BBF4-28CCD2EC968D}" type="slidenum">
              <a:rPr lang="en-US" smtClean="0"/>
              <a:pPr>
                <a:defRPr/>
              </a:pPr>
              <a:t>13</a:t>
            </a:fld>
            <a:endParaRPr lang="en-US" dirty="0"/>
          </a:p>
        </p:txBody>
      </p:sp>
    </p:spTree>
    <p:extLst>
      <p:ext uri="{BB962C8B-B14F-4D97-AF65-F5344CB8AC3E}">
        <p14:creationId xmlns:p14="http://schemas.microsoft.com/office/powerpoint/2010/main" val="2615199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B5539-A502-4649-AFEB-F3BA5D16157F}"/>
              </a:ext>
            </a:extLst>
          </p:cNvPr>
          <p:cNvSpPr>
            <a:spLocks noGrp="1"/>
          </p:cNvSpPr>
          <p:nvPr>
            <p:ph type="title"/>
          </p:nvPr>
        </p:nvSpPr>
        <p:spPr/>
        <p:txBody>
          <a:bodyPr/>
          <a:lstStyle/>
          <a:p>
            <a:r>
              <a:rPr lang="en-US" dirty="0"/>
              <a:t>Current Agenda Outline</a:t>
            </a:r>
          </a:p>
        </p:txBody>
      </p:sp>
      <p:sp>
        <p:nvSpPr>
          <p:cNvPr id="3" name="Content Placeholder 2">
            <a:extLst>
              <a:ext uri="{FF2B5EF4-FFF2-40B4-BE49-F238E27FC236}">
                <a16:creationId xmlns:a16="http://schemas.microsoft.com/office/drawing/2014/main" id="{3FD67CA3-4FED-4FE6-AFDA-C5688A183E5C}"/>
              </a:ext>
            </a:extLst>
          </p:cNvPr>
          <p:cNvSpPr>
            <a:spLocks noGrp="1"/>
          </p:cNvSpPr>
          <p:nvPr>
            <p:ph idx="1"/>
          </p:nvPr>
        </p:nvSpPr>
        <p:spPr/>
        <p:txBody>
          <a:bodyPr/>
          <a:lstStyle/>
          <a:p>
            <a:pPr lvl="0"/>
            <a:r>
              <a:rPr lang="en-US" sz="2000" dirty="0"/>
              <a:t>Tuesday 18 June</a:t>
            </a:r>
          </a:p>
          <a:p>
            <a:pPr lvl="1"/>
            <a:r>
              <a:rPr lang="en-US" sz="1800" kern="1200" baseline="0" dirty="0">
                <a:solidFill>
                  <a:schemeClr val="tx1"/>
                </a:solidFill>
                <a:effectLst/>
              </a:rPr>
              <a:t>Tues Morning (9 – 12)</a:t>
            </a:r>
          </a:p>
          <a:p>
            <a:pPr lvl="2"/>
            <a:r>
              <a:rPr lang="en-US" sz="1400" kern="1200" baseline="0" dirty="0">
                <a:solidFill>
                  <a:schemeClr val="tx1"/>
                </a:solidFill>
                <a:effectLst/>
              </a:rPr>
              <a:t> </a:t>
            </a:r>
          </a:p>
          <a:p>
            <a:pPr lvl="1"/>
            <a:r>
              <a:rPr lang="en-US" sz="1800" dirty="0"/>
              <a:t>Afternoon (1 – 5)</a:t>
            </a:r>
          </a:p>
          <a:p>
            <a:pPr lvl="2"/>
            <a:endParaRPr lang="en-US" sz="1400" dirty="0"/>
          </a:p>
          <a:p>
            <a:pPr lvl="0"/>
            <a:r>
              <a:rPr lang="en-US" sz="2000" dirty="0"/>
              <a:t>Wednesday 19 June</a:t>
            </a:r>
            <a:endParaRPr lang="en-US" sz="1400" dirty="0"/>
          </a:p>
          <a:p>
            <a:pPr lvl="1"/>
            <a:r>
              <a:rPr lang="en-US" sz="1800" dirty="0"/>
              <a:t>Morning (9 – 12) </a:t>
            </a:r>
          </a:p>
          <a:p>
            <a:pPr lvl="2"/>
            <a:endParaRPr lang="en-US" sz="1400" dirty="0"/>
          </a:p>
          <a:p>
            <a:pPr lvl="2"/>
            <a:r>
              <a:rPr lang="en-US" sz="1600" dirty="0"/>
              <a:t>Also check ADTF Agenda</a:t>
            </a:r>
          </a:p>
          <a:p>
            <a:pPr lvl="1"/>
            <a:r>
              <a:rPr lang="en-US" sz="1800" dirty="0"/>
              <a:t>Extended</a:t>
            </a:r>
            <a:r>
              <a:rPr lang="en-US" sz="1800" baseline="0" dirty="0"/>
              <a:t> lunch 12 – 1:30</a:t>
            </a:r>
            <a:endParaRPr lang="en-US" sz="1800" dirty="0"/>
          </a:p>
          <a:p>
            <a:pPr lvl="1"/>
            <a:r>
              <a:rPr lang="en-US" sz="1800" dirty="0"/>
              <a:t>Wednesday Afternoon (1:30 – 5)</a:t>
            </a:r>
          </a:p>
          <a:p>
            <a:pPr lvl="2"/>
            <a:r>
              <a:rPr lang="en-US" sz="1400" dirty="0"/>
              <a:t>SBRM Meeting (joint with BRM / BMI) 1:30 – 2:30</a:t>
            </a:r>
          </a:p>
          <a:p>
            <a:pPr lvl="2"/>
            <a:r>
              <a:rPr lang="en-US" sz="1600" dirty="0"/>
              <a:t>FIBO Workshop from</a:t>
            </a:r>
            <a:r>
              <a:rPr lang="en-US" sz="1600" baseline="0" dirty="0"/>
              <a:t> 3pm (</a:t>
            </a:r>
            <a:r>
              <a:rPr lang="en-US" sz="1600" baseline="0"/>
              <a:t>after coffee)</a:t>
            </a:r>
            <a:endParaRPr lang="en-US" sz="1600" dirty="0"/>
          </a:p>
          <a:p>
            <a:pPr lvl="2"/>
            <a:endParaRPr lang="en-US" dirty="0"/>
          </a:p>
        </p:txBody>
      </p:sp>
      <p:sp>
        <p:nvSpPr>
          <p:cNvPr id="4" name="Slide Number Placeholder 3">
            <a:extLst>
              <a:ext uri="{FF2B5EF4-FFF2-40B4-BE49-F238E27FC236}">
                <a16:creationId xmlns:a16="http://schemas.microsoft.com/office/drawing/2014/main" id="{F1E2C8F5-D637-4FF9-AD88-5E3F82C5831F}"/>
              </a:ext>
            </a:extLst>
          </p:cNvPr>
          <p:cNvSpPr>
            <a:spLocks noGrp="1"/>
          </p:cNvSpPr>
          <p:nvPr>
            <p:ph type="sldNum" sz="quarter" idx="12"/>
          </p:nvPr>
        </p:nvSpPr>
        <p:spPr/>
        <p:txBody>
          <a:bodyPr/>
          <a:lstStyle/>
          <a:p>
            <a:pPr>
              <a:defRPr/>
            </a:pPr>
            <a:fld id="{BEAD2C7C-EDBC-4790-BBF4-28CCD2EC968D}" type="slidenum">
              <a:rPr lang="en-US" smtClean="0"/>
              <a:pPr>
                <a:defRPr/>
              </a:pPr>
              <a:t>14</a:t>
            </a:fld>
            <a:endParaRPr lang="en-US" dirty="0"/>
          </a:p>
        </p:txBody>
      </p:sp>
    </p:spTree>
    <p:extLst>
      <p:ext uri="{BB962C8B-B14F-4D97-AF65-F5344CB8AC3E}">
        <p14:creationId xmlns:p14="http://schemas.microsoft.com/office/powerpoint/2010/main" val="4211051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F35FA-6C7C-40C6-8DB8-064F108E512A}"/>
              </a:ext>
            </a:extLst>
          </p:cNvPr>
          <p:cNvSpPr>
            <a:spLocks noGrp="1"/>
          </p:cNvSpPr>
          <p:nvPr>
            <p:ph type="title"/>
          </p:nvPr>
        </p:nvSpPr>
        <p:spPr/>
        <p:txBody>
          <a:bodyPr/>
          <a:lstStyle/>
          <a:p>
            <a:r>
              <a:rPr lang="en-US" dirty="0"/>
              <a:t>Additional (Background) Slides</a:t>
            </a:r>
          </a:p>
        </p:txBody>
      </p:sp>
      <p:sp>
        <p:nvSpPr>
          <p:cNvPr id="3" name="Content Placeholder 2">
            <a:extLst>
              <a:ext uri="{FF2B5EF4-FFF2-40B4-BE49-F238E27FC236}">
                <a16:creationId xmlns:a16="http://schemas.microsoft.com/office/drawing/2014/main" id="{0D0534EF-C283-419D-8CBE-037A3542CC30}"/>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EBA39B11-C68F-424D-88CD-64BD00F639AE}"/>
              </a:ext>
            </a:extLst>
          </p:cNvPr>
          <p:cNvSpPr>
            <a:spLocks noGrp="1"/>
          </p:cNvSpPr>
          <p:nvPr>
            <p:ph type="sldNum" sz="quarter" idx="12"/>
          </p:nvPr>
        </p:nvSpPr>
        <p:spPr/>
        <p:txBody>
          <a:bodyPr/>
          <a:lstStyle/>
          <a:p>
            <a:pPr>
              <a:defRPr/>
            </a:pPr>
            <a:fld id="{BEAD2C7C-EDBC-4790-BBF4-28CCD2EC968D}" type="slidenum">
              <a:rPr lang="en-US" smtClean="0"/>
              <a:pPr>
                <a:defRPr/>
              </a:pPr>
              <a:t>15</a:t>
            </a:fld>
            <a:endParaRPr lang="en-US" dirty="0"/>
          </a:p>
        </p:txBody>
      </p:sp>
    </p:spTree>
    <p:extLst>
      <p:ext uri="{BB962C8B-B14F-4D97-AF65-F5344CB8AC3E}">
        <p14:creationId xmlns:p14="http://schemas.microsoft.com/office/powerpoint/2010/main" val="4078986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39B72-B759-4049-9606-FE305B7B3DDE}"/>
              </a:ext>
            </a:extLst>
          </p:cNvPr>
          <p:cNvSpPr>
            <a:spLocks noGrp="1"/>
          </p:cNvSpPr>
          <p:nvPr>
            <p:ph type="title"/>
          </p:nvPr>
        </p:nvSpPr>
        <p:spPr/>
        <p:txBody>
          <a:bodyPr/>
          <a:lstStyle/>
          <a:p>
            <a:r>
              <a:rPr lang="en-US" dirty="0"/>
              <a:t>FIBO Plans</a:t>
            </a:r>
          </a:p>
        </p:txBody>
      </p:sp>
      <p:sp>
        <p:nvSpPr>
          <p:cNvPr id="3" name="Content Placeholder 2">
            <a:extLst>
              <a:ext uri="{FF2B5EF4-FFF2-40B4-BE49-F238E27FC236}">
                <a16:creationId xmlns:a16="http://schemas.microsoft.com/office/drawing/2014/main" id="{50BF16A6-282D-4968-B96D-F6B54B56F2CB}"/>
              </a:ext>
            </a:extLst>
          </p:cNvPr>
          <p:cNvSpPr>
            <a:spLocks noGrp="1"/>
          </p:cNvSpPr>
          <p:nvPr>
            <p:ph idx="1"/>
          </p:nvPr>
        </p:nvSpPr>
        <p:spPr/>
        <p:txBody>
          <a:bodyPr/>
          <a:lstStyle/>
          <a:p>
            <a:r>
              <a:rPr lang="en-US" sz="2400" dirty="0"/>
              <a:t>FIBO 1</a:t>
            </a:r>
          </a:p>
          <a:p>
            <a:pPr lvl="1"/>
            <a:r>
              <a:rPr lang="en-US" sz="2000" dirty="0"/>
              <a:t>FND: 1.2 as delivered in March 2017</a:t>
            </a:r>
          </a:p>
          <a:p>
            <a:pPr lvl="1"/>
            <a:r>
              <a:rPr lang="en-US" sz="2000" dirty="0"/>
              <a:t>FBC: 1.1</a:t>
            </a:r>
          </a:p>
          <a:p>
            <a:pPr lvl="1"/>
            <a:r>
              <a:rPr lang="en-US" sz="2000" dirty="0"/>
              <a:t>IND:</a:t>
            </a:r>
            <a:r>
              <a:rPr lang="en-US" sz="2000" baseline="0" dirty="0"/>
              <a:t> 1.0</a:t>
            </a:r>
          </a:p>
          <a:p>
            <a:pPr lvl="1"/>
            <a:r>
              <a:rPr lang="en-US" sz="2000" baseline="0" dirty="0"/>
              <a:t>BE: 1.2</a:t>
            </a:r>
            <a:endParaRPr lang="en-US" sz="2000" dirty="0"/>
          </a:p>
          <a:p>
            <a:pPr marL="1143000" marR="0" lvl="2"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1800" kern="1200" dirty="0">
                <a:solidFill>
                  <a:schemeClr val="tx1"/>
                </a:solidFill>
                <a:effectLst/>
                <a:latin typeface="+mn-lt"/>
                <a:ea typeface="+mn-ea"/>
                <a:cs typeface="+mn-cs"/>
              </a:rPr>
              <a:t>1.2.1 delivering imminently* as urgent fix</a:t>
            </a:r>
          </a:p>
          <a:p>
            <a:pPr lvl="1"/>
            <a:r>
              <a:rPr lang="en-US" sz="2000" dirty="0"/>
              <a:t>RTFs remain open until June 2019 and until FIBO2 approved</a:t>
            </a:r>
          </a:p>
          <a:p>
            <a:pPr lvl="2"/>
            <a:r>
              <a:rPr lang="en-US" sz="1800" baseline="0" dirty="0"/>
              <a:t>Check extension rules</a:t>
            </a:r>
          </a:p>
          <a:p>
            <a:pPr lvl="2"/>
            <a:r>
              <a:rPr lang="en-US" sz="1800" dirty="0"/>
              <a:t>Need a new RTF chair for each after December</a:t>
            </a:r>
            <a:endParaRPr lang="en-US" sz="1800" baseline="0" dirty="0"/>
          </a:p>
          <a:p>
            <a:pPr marL="0" lvl="0" indent="0">
              <a:buNone/>
            </a:pPr>
            <a:endParaRPr lang="en-US" sz="1400" dirty="0"/>
          </a:p>
          <a:p>
            <a:pPr marL="0" lvl="0" indent="0">
              <a:buNone/>
            </a:pPr>
            <a:endParaRPr lang="en-US" sz="1400" dirty="0"/>
          </a:p>
          <a:p>
            <a:pPr marL="0" lvl="0" indent="0">
              <a:buNone/>
            </a:pPr>
            <a:endParaRPr lang="en-US" sz="1400" dirty="0"/>
          </a:p>
          <a:p>
            <a:pPr marL="0" lvl="0" indent="0">
              <a:buNone/>
            </a:pPr>
            <a:endParaRPr lang="en-US" sz="1400" dirty="0"/>
          </a:p>
          <a:p>
            <a:pPr marL="0" lvl="0" indent="0">
              <a:buNone/>
            </a:pPr>
            <a:endParaRPr lang="en-US" sz="1400" dirty="0"/>
          </a:p>
          <a:p>
            <a:pPr marL="0" lvl="0" indent="0">
              <a:buNone/>
            </a:pPr>
            <a:endParaRPr lang="en-US" sz="1400" dirty="0"/>
          </a:p>
          <a:p>
            <a:pPr marL="0" lvl="0" indent="0">
              <a:buNone/>
            </a:pPr>
            <a:endParaRPr lang="en-US" sz="1400" dirty="0"/>
          </a:p>
          <a:p>
            <a:pPr marL="0" lvl="0" indent="0">
              <a:buNone/>
            </a:pPr>
            <a:r>
              <a:rPr lang="en-US" sz="1400" dirty="0"/>
              <a:t>* for certain values of imminently</a:t>
            </a:r>
          </a:p>
        </p:txBody>
      </p:sp>
      <p:sp>
        <p:nvSpPr>
          <p:cNvPr id="4" name="Slide Number Placeholder 3">
            <a:extLst>
              <a:ext uri="{FF2B5EF4-FFF2-40B4-BE49-F238E27FC236}">
                <a16:creationId xmlns:a16="http://schemas.microsoft.com/office/drawing/2014/main" id="{6289981D-70E5-4A98-B12C-0AAFAADF2AE3}"/>
              </a:ext>
            </a:extLst>
          </p:cNvPr>
          <p:cNvSpPr>
            <a:spLocks noGrp="1"/>
          </p:cNvSpPr>
          <p:nvPr>
            <p:ph type="sldNum" sz="quarter" idx="12"/>
          </p:nvPr>
        </p:nvSpPr>
        <p:spPr/>
        <p:txBody>
          <a:bodyPr/>
          <a:lstStyle/>
          <a:p>
            <a:pPr>
              <a:defRPr/>
            </a:pPr>
            <a:fld id="{BEAD2C7C-EDBC-4790-BBF4-28CCD2EC968D}" type="slidenum">
              <a:rPr lang="en-US" smtClean="0"/>
              <a:pPr>
                <a:defRPr/>
              </a:pPr>
              <a:t>16</a:t>
            </a:fld>
            <a:endParaRPr lang="en-US" dirty="0"/>
          </a:p>
        </p:txBody>
      </p:sp>
    </p:spTree>
    <p:extLst>
      <p:ext uri="{BB962C8B-B14F-4D97-AF65-F5344CB8AC3E}">
        <p14:creationId xmlns:p14="http://schemas.microsoft.com/office/powerpoint/2010/main" val="2100641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FTF and RTF Charters (Friday Plenary) </a:t>
            </a:r>
          </a:p>
        </p:txBody>
      </p:sp>
      <p:sp>
        <p:nvSpPr>
          <p:cNvPr id="3" name="Content Placeholder 2"/>
          <p:cNvSpPr>
            <a:spLocks noGrp="1"/>
          </p:cNvSpPr>
          <p:nvPr>
            <p:ph idx="1"/>
          </p:nvPr>
        </p:nvSpPr>
        <p:spPr/>
        <p:txBody>
          <a:bodyPr/>
          <a:lstStyle/>
          <a:p>
            <a:r>
              <a:rPr lang="en-US" sz="1600" dirty="0"/>
              <a:t>Foundations</a:t>
            </a:r>
            <a:endParaRPr lang="en-US" sz="1800" dirty="0"/>
          </a:p>
          <a:p>
            <a:pPr lvl="1"/>
            <a:r>
              <a:rPr lang="en-US" sz="1400" dirty="0"/>
              <a:t>1.2 RTF reported in </a:t>
            </a:r>
            <a:r>
              <a:rPr lang="en-US" sz="1400" baseline="0" dirty="0"/>
              <a:t>March 2017</a:t>
            </a:r>
          </a:p>
          <a:p>
            <a:pPr lvl="1"/>
            <a:r>
              <a:rPr lang="en-US" sz="1400" baseline="0" dirty="0"/>
              <a:t>1.3 RTF chartered Sept 2017</a:t>
            </a:r>
          </a:p>
          <a:p>
            <a:pPr lvl="1"/>
            <a:r>
              <a:rPr lang="en-US" sz="1400" dirty="0"/>
              <a:t>Extended to June 2019</a:t>
            </a:r>
            <a:endParaRPr lang="en-US" sz="1400" baseline="0" dirty="0"/>
          </a:p>
          <a:p>
            <a:r>
              <a:rPr lang="en-US" sz="1400" dirty="0"/>
              <a:t>Business Entities</a:t>
            </a:r>
          </a:p>
          <a:p>
            <a:pPr lvl="1"/>
            <a:r>
              <a:rPr lang="en-US" sz="1400" dirty="0"/>
              <a:t>1.2 RTF</a:t>
            </a:r>
            <a:r>
              <a:rPr lang="en-US" sz="1400" baseline="0" dirty="0"/>
              <a:t> chartered Sept 2016</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1400" kern="1200" baseline="0" dirty="0">
                <a:solidFill>
                  <a:schemeClr val="tx1"/>
                </a:solidFill>
                <a:effectLst/>
                <a:latin typeface="+mn-lt"/>
                <a:ea typeface="+mn-ea"/>
                <a:cs typeface="+mn-cs"/>
              </a:rPr>
              <a:t>Separate urgent issue – to be actioned by the RTF</a:t>
            </a:r>
          </a:p>
          <a:p>
            <a:pPr lvl="1" rtl="0" fontAlgn="base"/>
            <a:r>
              <a:rPr lang="en-US" sz="2400" kern="1200" dirty="0">
                <a:solidFill>
                  <a:schemeClr val="tx1"/>
                </a:solidFill>
                <a:effectLst/>
                <a:latin typeface="+mn-lt"/>
                <a:ea typeface="+mn-ea"/>
                <a:cs typeface="+mn-cs"/>
              </a:rPr>
              <a:t>Extended to June 2019</a:t>
            </a:r>
            <a:endParaRPr lang="en-US" sz="2400" dirty="0">
              <a:effectLst/>
            </a:endParaRPr>
          </a:p>
          <a:p>
            <a:r>
              <a:rPr lang="en-US" sz="1400" dirty="0"/>
              <a:t>Indices and Indicators</a:t>
            </a:r>
          </a:p>
          <a:p>
            <a:pPr lvl="1"/>
            <a:r>
              <a:rPr lang="en-US" sz="1400" dirty="0"/>
              <a:t>1.1 RTF chartered in Sept 2016</a:t>
            </a:r>
          </a:p>
          <a:p>
            <a:pPr lvl="1" rtl="0" fontAlgn="base"/>
            <a:r>
              <a:rPr lang="en-US" sz="2400" kern="1200" dirty="0">
                <a:solidFill>
                  <a:schemeClr val="tx1"/>
                </a:solidFill>
                <a:effectLst/>
                <a:latin typeface="+mn-lt"/>
                <a:ea typeface="+mn-ea"/>
                <a:cs typeface="+mn-cs"/>
              </a:rPr>
              <a:t>Extended to June 2019</a:t>
            </a:r>
            <a:endParaRPr lang="en-US" sz="2400" dirty="0">
              <a:effectLst/>
            </a:endParaRPr>
          </a:p>
          <a:p>
            <a:r>
              <a:rPr lang="en-US" sz="1400" dirty="0"/>
              <a:t>Financial Business and Commerce (FBC) </a:t>
            </a:r>
          </a:p>
          <a:p>
            <a:pPr lvl="1"/>
            <a:r>
              <a:rPr lang="en-US" sz="1400" dirty="0"/>
              <a:t>New RTF 1.1 chartered in September 2016</a:t>
            </a:r>
          </a:p>
          <a:p>
            <a:pPr lvl="1" rtl="0" fontAlgn="base"/>
            <a:r>
              <a:rPr lang="en-US" sz="2400" kern="1200" dirty="0">
                <a:solidFill>
                  <a:schemeClr val="tx1"/>
                </a:solidFill>
                <a:effectLst/>
                <a:latin typeface="+mn-lt"/>
                <a:ea typeface="+mn-ea"/>
                <a:cs typeface="+mn-cs"/>
              </a:rPr>
              <a:t>Extended to June 2019</a:t>
            </a:r>
            <a:endParaRPr lang="en-US" sz="2400" dirty="0">
              <a:effectLst/>
            </a:endParaRPr>
          </a:p>
          <a:p>
            <a:pPr lvl="0"/>
            <a:r>
              <a:rPr lang="en-US" sz="1600" dirty="0"/>
              <a:t>These remain in existence until FIBO2 is approved</a:t>
            </a:r>
          </a:p>
          <a:p>
            <a:pPr lvl="1"/>
            <a:r>
              <a:rPr lang="en-US" sz="1400" dirty="0"/>
              <a:t>Needed for approving urgent issues</a:t>
            </a:r>
          </a:p>
          <a:p>
            <a:pPr lvl="1"/>
            <a:endParaRPr lang="en-US" sz="1400"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17</a:t>
            </a:fld>
            <a:endParaRPr lang="en-US" dirty="0"/>
          </a:p>
        </p:txBody>
      </p:sp>
    </p:spTree>
    <p:extLst>
      <p:ext uri="{BB962C8B-B14F-4D97-AF65-F5344CB8AC3E}">
        <p14:creationId xmlns:p14="http://schemas.microsoft.com/office/powerpoint/2010/main" val="384815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89A8D-5D27-4961-BBB4-DD5FAE2FDC05}"/>
              </a:ext>
            </a:extLst>
          </p:cNvPr>
          <p:cNvSpPr>
            <a:spLocks noGrp="1"/>
          </p:cNvSpPr>
          <p:nvPr>
            <p:ph type="title"/>
          </p:nvPr>
        </p:nvSpPr>
        <p:spPr/>
        <p:txBody>
          <a:bodyPr/>
          <a:lstStyle/>
          <a:p>
            <a:r>
              <a:rPr lang="en-US" dirty="0"/>
              <a:t>FIBO Detailed Information</a:t>
            </a:r>
          </a:p>
        </p:txBody>
      </p:sp>
      <p:sp>
        <p:nvSpPr>
          <p:cNvPr id="3" name="Content Placeholder 2">
            <a:extLst>
              <a:ext uri="{FF2B5EF4-FFF2-40B4-BE49-F238E27FC236}">
                <a16:creationId xmlns:a16="http://schemas.microsoft.com/office/drawing/2014/main" id="{4EF6FE60-290D-4665-A43D-F0AECFD25F5F}"/>
              </a:ext>
            </a:extLst>
          </p:cNvPr>
          <p:cNvSpPr>
            <a:spLocks noGrp="1"/>
          </p:cNvSpPr>
          <p:nvPr>
            <p:ph idx="1"/>
          </p:nvPr>
        </p:nvSpPr>
        <p:spPr/>
        <p:txBody>
          <a:bodyPr/>
          <a:lstStyle/>
          <a:p>
            <a:pPr rtl="0" fontAlgn="base"/>
            <a:r>
              <a:rPr lang="en-US" sz="2800" kern="1200" dirty="0">
                <a:solidFill>
                  <a:schemeClr val="tx1"/>
                </a:solidFill>
                <a:effectLst/>
                <a:latin typeface="+mn-lt"/>
                <a:ea typeface="+mn-ea"/>
                <a:cs typeface="+mn-cs"/>
              </a:rPr>
              <a:t>FIBO Terminology (Modules, domains etc.)</a:t>
            </a:r>
            <a:endParaRPr lang="en-US" dirty="0">
              <a:effectLst/>
            </a:endParaRPr>
          </a:p>
          <a:p>
            <a:pPr rtl="0" fontAlgn="base"/>
            <a:r>
              <a:rPr lang="en-US" sz="2800" kern="1200" dirty="0">
                <a:solidFill>
                  <a:schemeClr val="tx1"/>
                </a:solidFill>
                <a:effectLst/>
                <a:latin typeface="+mn-lt"/>
                <a:ea typeface="+mn-ea"/>
                <a:cs typeface="+mn-cs"/>
              </a:rPr>
              <a:t>FIBO EDMC and OMG Metadata</a:t>
            </a:r>
            <a:endParaRPr lang="en-US" dirty="0">
              <a:effectLst/>
            </a:endParaRPr>
          </a:p>
          <a:p>
            <a:pPr rtl="0" fontAlgn="base"/>
            <a:r>
              <a:rPr lang="en-US" sz="2800" kern="1200" dirty="0">
                <a:solidFill>
                  <a:schemeClr val="tx1"/>
                </a:solidFill>
                <a:effectLst/>
                <a:latin typeface="+mn-lt"/>
                <a:ea typeface="+mn-ea"/>
                <a:cs typeface="+mn-cs"/>
              </a:rPr>
              <a:t>CCM Round Tripping</a:t>
            </a:r>
            <a:endParaRPr lang="en-US" sz="2800" dirty="0">
              <a:effectLst/>
            </a:endParaRPr>
          </a:p>
          <a:p>
            <a:r>
              <a:rPr lang="en-US" dirty="0"/>
              <a:t>FIBO spec Products</a:t>
            </a:r>
          </a:p>
          <a:p>
            <a:r>
              <a:rPr lang="en-US" dirty="0"/>
              <a:t>FIBO spec Content</a:t>
            </a:r>
          </a:p>
          <a:p>
            <a:r>
              <a:rPr lang="en-US" baseline="0" dirty="0"/>
              <a:t>FIBO 2.0 OMG Submission Deliverables</a:t>
            </a:r>
          </a:p>
          <a:p>
            <a:pPr lvl="1"/>
            <a:r>
              <a:rPr lang="en-US" baseline="0" dirty="0"/>
              <a:t>And decisions needed</a:t>
            </a:r>
          </a:p>
          <a:p>
            <a:pPr rtl="0" fontAlgn="base"/>
            <a:r>
              <a:rPr lang="en-US" sz="2800" kern="1200" dirty="0">
                <a:solidFill>
                  <a:schemeClr val="tx1"/>
                </a:solidFill>
                <a:effectLst/>
                <a:latin typeface="+mn-lt"/>
                <a:ea typeface="+mn-ea"/>
                <a:cs typeface="+mn-cs"/>
              </a:rPr>
              <a:t>Web</a:t>
            </a:r>
            <a:r>
              <a:rPr lang="en-US" sz="2800" kern="1200" baseline="0" dirty="0">
                <a:solidFill>
                  <a:schemeClr val="tx1"/>
                </a:solidFill>
                <a:effectLst/>
                <a:latin typeface="+mn-lt"/>
                <a:ea typeface="+mn-ea"/>
                <a:cs typeface="+mn-cs"/>
              </a:rPr>
              <a:t> presentation of FIBO content</a:t>
            </a:r>
            <a:endParaRPr lang="en-US" dirty="0">
              <a:effectLst/>
            </a:endParaRPr>
          </a:p>
          <a:p>
            <a:pPr lvl="0"/>
            <a:endParaRPr lang="en-US" dirty="0"/>
          </a:p>
        </p:txBody>
      </p:sp>
      <p:sp>
        <p:nvSpPr>
          <p:cNvPr id="4" name="Slide Number Placeholder 3">
            <a:extLst>
              <a:ext uri="{FF2B5EF4-FFF2-40B4-BE49-F238E27FC236}">
                <a16:creationId xmlns:a16="http://schemas.microsoft.com/office/drawing/2014/main" id="{BA3AE292-F2F4-4C99-A150-C685C0B9BBC4}"/>
              </a:ext>
            </a:extLst>
          </p:cNvPr>
          <p:cNvSpPr>
            <a:spLocks noGrp="1"/>
          </p:cNvSpPr>
          <p:nvPr>
            <p:ph type="sldNum" sz="quarter" idx="12"/>
          </p:nvPr>
        </p:nvSpPr>
        <p:spPr/>
        <p:txBody>
          <a:bodyPr/>
          <a:lstStyle/>
          <a:p>
            <a:pPr>
              <a:defRPr/>
            </a:pPr>
            <a:fld id="{BEAD2C7C-EDBC-4790-BBF4-28CCD2EC968D}" type="slidenum">
              <a:rPr lang="en-US" smtClean="0"/>
              <a:pPr>
                <a:defRPr/>
              </a:pPr>
              <a:t>18</a:t>
            </a:fld>
            <a:endParaRPr lang="en-US" dirty="0"/>
          </a:p>
        </p:txBody>
      </p:sp>
    </p:spTree>
    <p:extLst>
      <p:ext uri="{BB962C8B-B14F-4D97-AF65-F5344CB8AC3E}">
        <p14:creationId xmlns:p14="http://schemas.microsoft.com/office/powerpoint/2010/main" val="804677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55D0E-8669-4C73-A98B-2F3EF133358D}"/>
              </a:ext>
            </a:extLst>
          </p:cNvPr>
          <p:cNvSpPr>
            <a:spLocks noGrp="1"/>
          </p:cNvSpPr>
          <p:nvPr>
            <p:ph type="title"/>
          </p:nvPr>
        </p:nvSpPr>
        <p:spPr/>
        <p:txBody>
          <a:bodyPr/>
          <a:lstStyle/>
          <a:p>
            <a:r>
              <a:rPr lang="en-US" dirty="0"/>
              <a:t>Terminology</a:t>
            </a:r>
          </a:p>
        </p:txBody>
      </p:sp>
      <p:sp>
        <p:nvSpPr>
          <p:cNvPr id="3" name="Content Placeholder 2">
            <a:extLst>
              <a:ext uri="{FF2B5EF4-FFF2-40B4-BE49-F238E27FC236}">
                <a16:creationId xmlns:a16="http://schemas.microsoft.com/office/drawing/2014/main" id="{B6E6E5EF-B542-4952-937E-F348F4D9E637}"/>
              </a:ext>
            </a:extLst>
          </p:cNvPr>
          <p:cNvSpPr>
            <a:spLocks noGrp="1"/>
          </p:cNvSpPr>
          <p:nvPr>
            <p:ph idx="1"/>
          </p:nvPr>
        </p:nvSpPr>
        <p:spPr/>
        <p:txBody>
          <a:bodyPr/>
          <a:lstStyle/>
          <a:p>
            <a:r>
              <a:rPr lang="en-US" sz="2400" dirty="0"/>
              <a:t>Business Domain: Separate views of business content without reference</a:t>
            </a:r>
            <a:r>
              <a:rPr lang="en-US" sz="2400" baseline="0" dirty="0"/>
              <a:t> to model structure / namespaces</a:t>
            </a:r>
          </a:p>
          <a:p>
            <a:r>
              <a:rPr lang="en-US" sz="2400" baseline="0" dirty="0"/>
              <a:t>Model Structure</a:t>
            </a:r>
            <a:endParaRPr lang="en-US" sz="2400" dirty="0"/>
          </a:p>
          <a:p>
            <a:pPr lvl="1"/>
            <a:r>
              <a:rPr lang="en-US" sz="2000" dirty="0"/>
              <a:t>Domain: The top level</a:t>
            </a:r>
            <a:r>
              <a:rPr lang="en-US" sz="2000" baseline="0" dirty="0"/>
              <a:t> e.g. BE, FND, FBC</a:t>
            </a:r>
          </a:p>
          <a:p>
            <a:pPr lvl="1"/>
            <a:r>
              <a:rPr lang="en-US" sz="2000" baseline="0" dirty="0"/>
              <a:t>Module: package and IRI fragments below Domain</a:t>
            </a:r>
          </a:p>
          <a:p>
            <a:pPr lvl="2"/>
            <a:r>
              <a:rPr lang="en-US" sz="1800" baseline="0" dirty="0"/>
              <a:t> No longer recursive (1 level only)</a:t>
            </a:r>
          </a:p>
          <a:p>
            <a:pPr lvl="1"/>
            <a:r>
              <a:rPr lang="en-US" sz="2000" baseline="0" dirty="0"/>
              <a:t>Ontology: file / leaf level component</a:t>
            </a:r>
          </a:p>
          <a:p>
            <a:pPr lvl="0"/>
            <a:r>
              <a:rPr lang="en-US" sz="2400" dirty="0"/>
              <a:t>There are abstracts for each of these</a:t>
            </a:r>
          </a:p>
          <a:p>
            <a:pPr lvl="1"/>
            <a:r>
              <a:rPr lang="en-US" sz="2000" dirty="0"/>
              <a:t>Included in Metadata files for each level / component</a:t>
            </a:r>
          </a:p>
          <a:p>
            <a:pPr lvl="1"/>
            <a:r>
              <a:rPr lang="en-US" sz="2000" dirty="0"/>
              <a:t>All abstracts use </a:t>
            </a:r>
            <a:r>
              <a:rPr lang="en-US" sz="2000" dirty="0" err="1"/>
              <a:t>dct:abstract</a:t>
            </a:r>
            <a:endParaRPr lang="en-US" sz="2000" dirty="0"/>
          </a:p>
          <a:p>
            <a:pPr lvl="1"/>
            <a:r>
              <a:rPr lang="en-US" sz="2000" dirty="0"/>
              <a:t>OMG</a:t>
            </a:r>
            <a:r>
              <a:rPr lang="en-US" sz="2000" baseline="0" dirty="0"/>
              <a:t> specs to be generated from these, reversing some changes e.g. add OMG Copyright when submitted</a:t>
            </a:r>
          </a:p>
          <a:p>
            <a:pPr lvl="0"/>
            <a:r>
              <a:rPr lang="en-US" sz="2400" dirty="0" err="1"/>
              <a:t>FIBOPedia</a:t>
            </a:r>
            <a:r>
              <a:rPr lang="en-US" sz="2400" baseline="0" dirty="0"/>
              <a:t> also generated from these</a:t>
            </a:r>
            <a:endParaRPr lang="en-US" sz="2400" dirty="0"/>
          </a:p>
        </p:txBody>
      </p:sp>
      <p:sp>
        <p:nvSpPr>
          <p:cNvPr id="4" name="Slide Number Placeholder 3">
            <a:extLst>
              <a:ext uri="{FF2B5EF4-FFF2-40B4-BE49-F238E27FC236}">
                <a16:creationId xmlns:a16="http://schemas.microsoft.com/office/drawing/2014/main" id="{C2E47962-1D99-4E30-B422-60D7B04DA544}"/>
              </a:ext>
            </a:extLst>
          </p:cNvPr>
          <p:cNvSpPr>
            <a:spLocks noGrp="1"/>
          </p:cNvSpPr>
          <p:nvPr>
            <p:ph type="sldNum" sz="quarter" idx="12"/>
          </p:nvPr>
        </p:nvSpPr>
        <p:spPr/>
        <p:txBody>
          <a:bodyPr/>
          <a:lstStyle/>
          <a:p>
            <a:pPr>
              <a:defRPr/>
            </a:pPr>
            <a:fld id="{BEAD2C7C-EDBC-4790-BBF4-28CCD2EC968D}" type="slidenum">
              <a:rPr lang="en-US" smtClean="0"/>
              <a:pPr>
                <a:defRPr/>
              </a:pPr>
              <a:t>19</a:t>
            </a:fld>
            <a:endParaRPr lang="en-US" dirty="0"/>
          </a:p>
        </p:txBody>
      </p:sp>
    </p:spTree>
    <p:extLst>
      <p:ext uri="{BB962C8B-B14F-4D97-AF65-F5344CB8AC3E}">
        <p14:creationId xmlns:p14="http://schemas.microsoft.com/office/powerpoint/2010/main" val="2345439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457200" y="838200"/>
            <a:ext cx="8229600" cy="5715000"/>
          </a:xfrm>
        </p:spPr>
        <p:txBody>
          <a:bodyPr/>
          <a:lstStyle/>
          <a:p>
            <a:r>
              <a:rPr lang="en-US" sz="2800" dirty="0"/>
              <a:t>News</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800" kern="1200" dirty="0">
                <a:solidFill>
                  <a:schemeClr val="tx1"/>
                </a:solidFill>
                <a:effectLst/>
                <a:latin typeface="+mn-lt"/>
                <a:ea typeface="+mn-ea"/>
                <a:cs typeface="+mn-cs"/>
              </a:rPr>
              <a:t>Agenda for June OMG FDTF Quarterly Meeting (Amsterdam</a:t>
            </a:r>
            <a:r>
              <a:rPr lang="en-US" sz="2800" kern="1200" baseline="0" dirty="0">
                <a:solidFill>
                  <a:schemeClr val="tx1"/>
                </a:solidFill>
                <a:effectLst/>
                <a:latin typeface="+mn-lt"/>
                <a:ea typeface="+mn-ea"/>
                <a:cs typeface="+mn-cs"/>
              </a:rPr>
              <a:t>)</a:t>
            </a:r>
            <a:endParaRPr lang="en-US" sz="2800" dirty="0">
              <a:effectLst/>
            </a:endParaRPr>
          </a:p>
          <a:p>
            <a:r>
              <a:rPr lang="en-US" sz="2800" dirty="0"/>
              <a:t>FIBO Status Takeaway Slides</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dirty="0">
                <a:solidFill>
                  <a:schemeClr val="tx1"/>
                </a:solidFill>
                <a:effectLst/>
                <a:latin typeface="+mn-lt"/>
                <a:ea typeface="+mn-ea"/>
                <a:cs typeface="+mn-cs"/>
              </a:rPr>
              <a:t>FIBO detail – CCM, Metadata, Products etc.</a:t>
            </a:r>
            <a:endParaRPr lang="en-US" sz="2400" dirty="0">
              <a:effectLst/>
            </a:endParaRP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dirty="0">
                <a:solidFill>
                  <a:schemeClr val="tx1"/>
                </a:solidFill>
                <a:effectLst/>
                <a:latin typeface="+mn-lt"/>
                <a:ea typeface="+mn-ea"/>
                <a:cs typeface="+mn-cs"/>
              </a:rPr>
              <a:t>FIBO Detailed Status etc. </a:t>
            </a:r>
            <a:endParaRPr lang="en-US" sz="2400" dirty="0">
              <a:effectLst/>
            </a:endParaRPr>
          </a:p>
          <a:p>
            <a:pPr lvl="1"/>
            <a:r>
              <a:rPr lang="en-US" sz="2400" dirty="0"/>
              <a:t>Status of Current Specifications</a:t>
            </a:r>
          </a:p>
          <a:p>
            <a:pPr lvl="1"/>
            <a:r>
              <a:rPr lang="en-US" sz="2400" dirty="0"/>
              <a:t>Status of upcoming FIBO specifications and FCT activities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a:t>
            </a:fld>
            <a:endParaRPr lang="en-US" dirty="0"/>
          </a:p>
        </p:txBody>
      </p:sp>
    </p:spTree>
    <p:extLst>
      <p:ext uri="{BB962C8B-B14F-4D97-AF65-F5344CB8AC3E}">
        <p14:creationId xmlns:p14="http://schemas.microsoft.com/office/powerpoint/2010/main" val="2334629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rtl="0" fontAlgn="base"/>
            <a:r>
              <a:rPr lang="en-US" sz="2800" kern="1200" baseline="0" dirty="0">
                <a:solidFill>
                  <a:schemeClr val="tx1"/>
                </a:solidFill>
                <a:effectLst/>
                <a:latin typeface="+mn-lt"/>
                <a:ea typeface="+mn-ea"/>
                <a:cs typeface="+mn-cs"/>
              </a:rPr>
              <a:t>FIBO Master Open Actions</a:t>
            </a:r>
            <a:endParaRPr lang="en-US" dirty="0"/>
          </a:p>
        </p:txBody>
      </p:sp>
      <p:sp>
        <p:nvSpPr>
          <p:cNvPr id="3" name="Content Placeholder 2"/>
          <p:cNvSpPr>
            <a:spLocks noGrp="1"/>
          </p:cNvSpPr>
          <p:nvPr>
            <p:ph idx="1"/>
          </p:nvPr>
        </p:nvSpPr>
        <p:spPr/>
        <p:txBody>
          <a:bodyPr/>
          <a:lstStyle/>
          <a:p>
            <a:pPr lvl="0"/>
            <a:r>
              <a:rPr lang="en-US" sz="2400" dirty="0"/>
              <a:t>Main issues:</a:t>
            </a:r>
          </a:p>
          <a:p>
            <a:pPr lvl="1"/>
            <a:r>
              <a:rPr lang="en-US" sz="2000" dirty="0"/>
              <a:t>Duplication (Proxies) all fixed? See JIRA on Equivalent classes</a:t>
            </a:r>
          </a:p>
          <a:p>
            <a:pPr lvl="1"/>
            <a:r>
              <a:rPr lang="en-US" sz="2000" dirty="0"/>
              <a:t>Semantic Duplication – FND FCT investigations ongoing</a:t>
            </a:r>
          </a:p>
          <a:p>
            <a:pPr lvl="1" rtl="0" fontAlgn="base"/>
            <a:r>
              <a:rPr lang="en-US" sz="2400" kern="1200" baseline="0" dirty="0">
                <a:solidFill>
                  <a:schemeClr val="tx1"/>
                </a:solidFill>
                <a:effectLst/>
                <a:latin typeface="+mn-lt"/>
                <a:ea typeface="+mn-ea"/>
                <a:cs typeface="+mn-cs"/>
              </a:rPr>
              <a:t>Duplicate property names (short names)</a:t>
            </a:r>
            <a:endParaRPr lang="en-US" sz="2400" dirty="0">
              <a:effectLst/>
            </a:endParaRPr>
          </a:p>
          <a:p>
            <a:pPr lvl="0"/>
            <a:r>
              <a:rPr lang="en-US" sz="2400" dirty="0"/>
              <a:t>Values</a:t>
            </a:r>
            <a:r>
              <a:rPr lang="en-US" sz="2400" baseline="0" dirty="0"/>
              <a:t> ontology </a:t>
            </a:r>
          </a:p>
          <a:p>
            <a:pPr lvl="1"/>
            <a:r>
              <a:rPr lang="en-US" sz="2000" baseline="0" dirty="0"/>
              <a:t>Phase 1 (Provisional) DONE</a:t>
            </a:r>
          </a:p>
          <a:p>
            <a:pPr lvl="1"/>
            <a:r>
              <a:rPr lang="en-US" sz="2000" baseline="0" dirty="0"/>
              <a:t>Phase 2 (Release) to do</a:t>
            </a:r>
          </a:p>
          <a:p>
            <a:pPr lvl="1"/>
            <a:r>
              <a:rPr lang="en-US" sz="2000" baseline="0" dirty="0"/>
              <a:t>Phase 3 (applying Values semantics) to do</a:t>
            </a:r>
          </a:p>
          <a:p>
            <a:pPr lvl="0"/>
            <a:r>
              <a:rPr lang="en-US" sz="2400" baseline="0" dirty="0"/>
              <a:t>Proposal</a:t>
            </a:r>
          </a:p>
          <a:p>
            <a:pPr lvl="1"/>
            <a:r>
              <a:rPr lang="en-US" sz="2000" baseline="0" dirty="0"/>
              <a:t>Release updates to the legacy material in horizontal layers:</a:t>
            </a:r>
          </a:p>
          <a:p>
            <a:pPr lvl="2"/>
            <a:r>
              <a:rPr lang="en-US" sz="1600" baseline="0" dirty="0"/>
              <a:t>Layer 1: definitions cleaned up</a:t>
            </a:r>
          </a:p>
          <a:p>
            <a:pPr lvl="2"/>
            <a:r>
              <a:rPr lang="en-US" sz="1600" baseline="0" dirty="0"/>
              <a:t>Layer 2: Simple conceptual semantics</a:t>
            </a:r>
          </a:p>
          <a:p>
            <a:pPr lvl="2"/>
            <a:r>
              <a:rPr lang="en-US" sz="1600" baseline="0" dirty="0"/>
              <a:t>Layer 3: FIBO OMG Release style and fitness for Protégé</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20</a:t>
            </a:fld>
            <a:endParaRPr lang="en-US" dirty="0"/>
          </a:p>
        </p:txBody>
      </p:sp>
    </p:spTree>
    <p:extLst>
      <p:ext uri="{BB962C8B-B14F-4D97-AF65-F5344CB8AC3E}">
        <p14:creationId xmlns:p14="http://schemas.microsoft.com/office/powerpoint/2010/main" val="2110287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55077-69D0-4904-85DD-432BBCB14A47}"/>
              </a:ext>
            </a:extLst>
          </p:cNvPr>
          <p:cNvSpPr>
            <a:spLocks noGrp="1"/>
          </p:cNvSpPr>
          <p:nvPr>
            <p:ph type="title"/>
          </p:nvPr>
        </p:nvSpPr>
        <p:spPr/>
        <p:txBody>
          <a:bodyPr/>
          <a:lstStyle/>
          <a:p>
            <a:r>
              <a:rPr lang="en-US" dirty="0"/>
              <a:t>CCM Round Trip Ingest Process</a:t>
            </a:r>
          </a:p>
        </p:txBody>
      </p:sp>
      <p:sp>
        <p:nvSpPr>
          <p:cNvPr id="3" name="Content Placeholder 2">
            <a:extLst>
              <a:ext uri="{FF2B5EF4-FFF2-40B4-BE49-F238E27FC236}">
                <a16:creationId xmlns:a16="http://schemas.microsoft.com/office/drawing/2014/main" id="{52113A36-7FF2-4520-902F-B50C1BA78745}"/>
              </a:ext>
            </a:extLst>
          </p:cNvPr>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800" kern="1200" baseline="0" dirty="0">
                <a:solidFill>
                  <a:schemeClr val="tx1"/>
                </a:solidFill>
                <a:effectLst/>
                <a:latin typeface="+mn-lt"/>
                <a:ea typeface="+mn-ea"/>
                <a:cs typeface="+mn-cs"/>
              </a:rPr>
              <a:t>Process </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baseline="0" dirty="0">
                <a:solidFill>
                  <a:schemeClr val="tx1"/>
                </a:solidFill>
                <a:effectLst/>
                <a:latin typeface="+mn-lt"/>
                <a:ea typeface="+mn-ea"/>
                <a:cs typeface="+mn-cs"/>
              </a:rPr>
              <a:t>Written up</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800" kern="1200" baseline="0" dirty="0">
                <a:solidFill>
                  <a:schemeClr val="tx1"/>
                </a:solidFill>
                <a:effectLst/>
                <a:latin typeface="+mn-lt"/>
                <a:ea typeface="+mn-ea"/>
                <a:cs typeface="+mn-cs"/>
              </a:rPr>
              <a:t>Set-up Requirements documented</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baseline="0" dirty="0">
                <a:solidFill>
                  <a:schemeClr val="tx1"/>
                </a:solidFill>
                <a:effectLst/>
                <a:latin typeface="+mn-lt"/>
                <a:ea typeface="+mn-ea"/>
                <a:cs typeface="+mn-cs"/>
              </a:rPr>
              <a:t>Working directory set</a:t>
            </a:r>
          </a:p>
          <a:p>
            <a:pPr marL="1143000" marR="0" lvl="2"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baseline="0" dirty="0">
                <a:solidFill>
                  <a:schemeClr val="tx1"/>
                </a:solidFill>
                <a:effectLst/>
                <a:latin typeface="+mn-lt"/>
                <a:ea typeface="+mn-ea"/>
                <a:cs typeface="+mn-cs"/>
              </a:rPr>
              <a:t>Only FIBO one needed now</a:t>
            </a:r>
          </a:p>
          <a:p>
            <a:pPr marL="1143000" marR="0" lvl="2"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baseline="0" dirty="0">
                <a:solidFill>
                  <a:schemeClr val="tx1"/>
                </a:solidFill>
                <a:effectLst/>
                <a:latin typeface="+mn-lt"/>
                <a:ea typeface="+mn-ea"/>
                <a:cs typeface="+mn-cs"/>
              </a:rPr>
              <a:t>Need to be on line</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baseline="0" dirty="0">
                <a:solidFill>
                  <a:schemeClr val="tx1"/>
                </a:solidFill>
                <a:effectLst/>
                <a:latin typeface="+mn-lt"/>
                <a:ea typeface="+mn-ea"/>
                <a:cs typeface="+mn-cs"/>
              </a:rPr>
              <a:t>Home folder set up for multi-user</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baseline="0" dirty="0">
                <a:solidFill>
                  <a:schemeClr val="tx1"/>
                </a:solidFill>
                <a:effectLst/>
                <a:latin typeface="+mn-lt"/>
                <a:ea typeface="+mn-ea"/>
                <a:cs typeface="+mn-cs"/>
              </a:rPr>
              <a:t>Namespaces: can’t simply change a URI in OWL without replicating in CCM ahead of next ingest</a:t>
            </a:r>
          </a:p>
          <a:p>
            <a:pPr marL="1143000" marR="0" lvl="2"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baseline="0" dirty="0">
                <a:solidFill>
                  <a:schemeClr val="tx1"/>
                </a:solidFill>
                <a:effectLst/>
                <a:latin typeface="+mn-lt"/>
                <a:ea typeface="+mn-ea"/>
                <a:cs typeface="+mn-cs"/>
              </a:rPr>
              <a:t>These are being tracked</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800" kern="1200" baseline="0" dirty="0">
                <a:solidFill>
                  <a:schemeClr val="tx1"/>
                </a:solidFill>
                <a:effectLst/>
                <a:latin typeface="+mn-lt"/>
                <a:ea typeface="+mn-ea"/>
                <a:cs typeface="+mn-cs"/>
              </a:rPr>
              <a:t>To be replaced with new OWL to CCM ingest and re-do diagrams for FIBO v2 Spec</a:t>
            </a:r>
          </a:p>
        </p:txBody>
      </p:sp>
      <p:sp>
        <p:nvSpPr>
          <p:cNvPr id="4" name="Slide Number Placeholder 3">
            <a:extLst>
              <a:ext uri="{FF2B5EF4-FFF2-40B4-BE49-F238E27FC236}">
                <a16:creationId xmlns:a16="http://schemas.microsoft.com/office/drawing/2014/main" id="{DBE5279B-72E4-4004-8224-90445E098FF0}"/>
              </a:ext>
            </a:extLst>
          </p:cNvPr>
          <p:cNvSpPr>
            <a:spLocks noGrp="1"/>
          </p:cNvSpPr>
          <p:nvPr>
            <p:ph type="sldNum" sz="quarter" idx="12"/>
          </p:nvPr>
        </p:nvSpPr>
        <p:spPr/>
        <p:txBody>
          <a:bodyPr/>
          <a:lstStyle/>
          <a:p>
            <a:pPr>
              <a:defRPr/>
            </a:pPr>
            <a:fld id="{BEAD2C7C-EDBC-4790-BBF4-28CCD2EC968D}" type="slidenum">
              <a:rPr lang="en-US" smtClean="0"/>
              <a:pPr>
                <a:defRPr/>
              </a:pPr>
              <a:t>21</a:t>
            </a:fld>
            <a:endParaRPr lang="en-US" dirty="0"/>
          </a:p>
        </p:txBody>
      </p:sp>
    </p:spTree>
    <p:extLst>
      <p:ext uri="{BB962C8B-B14F-4D97-AF65-F5344CB8AC3E}">
        <p14:creationId xmlns:p14="http://schemas.microsoft.com/office/powerpoint/2010/main" val="3745068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AE9BF-8EC7-4458-B85A-59111C38B69A}"/>
              </a:ext>
            </a:extLst>
          </p:cNvPr>
          <p:cNvSpPr>
            <a:spLocks noGrp="1"/>
          </p:cNvSpPr>
          <p:nvPr>
            <p:ph type="title"/>
          </p:nvPr>
        </p:nvSpPr>
        <p:spPr/>
        <p:txBody>
          <a:bodyPr/>
          <a:lstStyle/>
          <a:p>
            <a:pPr lvl="0"/>
            <a:r>
              <a:rPr lang="en-US" sz="2400" baseline="0" dirty="0"/>
              <a:t>Round tripping</a:t>
            </a:r>
            <a:endParaRPr lang="en-US" dirty="0"/>
          </a:p>
        </p:txBody>
      </p:sp>
      <p:sp>
        <p:nvSpPr>
          <p:cNvPr id="3" name="Content Placeholder 2">
            <a:extLst>
              <a:ext uri="{FF2B5EF4-FFF2-40B4-BE49-F238E27FC236}">
                <a16:creationId xmlns:a16="http://schemas.microsoft.com/office/drawing/2014/main" id="{E09C8B2F-6057-4CDB-ABCA-F6562CD963E3}"/>
              </a:ext>
            </a:extLst>
          </p:cNvPr>
          <p:cNvSpPr>
            <a:spLocks noGrp="1"/>
          </p:cNvSpPr>
          <p:nvPr>
            <p:ph idx="1"/>
          </p:nvPr>
        </p:nvSpPr>
        <p:spPr/>
        <p:txBody>
          <a:bodyPr/>
          <a:lstStyle/>
          <a:p>
            <a:pPr lvl="0"/>
            <a:r>
              <a:rPr lang="en-US" sz="2400" baseline="0" dirty="0"/>
              <a:t>Functional as currently specified</a:t>
            </a:r>
          </a:p>
          <a:p>
            <a:pPr lvl="0"/>
            <a:r>
              <a:rPr lang="en-US" sz="2400" baseline="0" dirty="0"/>
              <a:t>Some functions not yet implemented</a:t>
            </a:r>
          </a:p>
          <a:p>
            <a:pPr lvl="1" rtl="0" fontAlgn="base"/>
            <a:r>
              <a:rPr lang="en-US" sz="2400" kern="1200" baseline="0" dirty="0">
                <a:solidFill>
                  <a:schemeClr val="tx1"/>
                </a:solidFill>
                <a:effectLst/>
                <a:latin typeface="+mn-lt"/>
                <a:ea typeface="+mn-ea"/>
                <a:cs typeface="+mn-cs"/>
              </a:rPr>
              <a:t>Individuals: Ingest in SP1</a:t>
            </a:r>
            <a:endParaRPr lang="en-US" sz="2400" dirty="0">
              <a:effectLst/>
            </a:endParaRPr>
          </a:p>
          <a:p>
            <a:pPr lvl="0"/>
            <a:r>
              <a:rPr lang="en-US" sz="2400" baseline="0" dirty="0"/>
              <a:t>New features implemented in CCM</a:t>
            </a:r>
          </a:p>
          <a:p>
            <a:pPr lvl="1"/>
            <a:r>
              <a:rPr lang="en-US" sz="2000" baseline="0" dirty="0"/>
              <a:t>Ontology Metadata</a:t>
            </a:r>
          </a:p>
          <a:p>
            <a:pPr lvl="1"/>
            <a:r>
              <a:rPr lang="en-US" sz="2000" baseline="0" dirty="0"/>
              <a:t>Min 0 restrictions</a:t>
            </a:r>
          </a:p>
          <a:p>
            <a:pPr lvl="1"/>
            <a:r>
              <a:rPr lang="en-US" sz="2000" baseline="0" dirty="0"/>
              <a:t>Remote restrictions (domain is in a different ontology / package) </a:t>
            </a:r>
          </a:p>
        </p:txBody>
      </p:sp>
      <p:sp>
        <p:nvSpPr>
          <p:cNvPr id="4" name="Slide Number Placeholder 3">
            <a:extLst>
              <a:ext uri="{FF2B5EF4-FFF2-40B4-BE49-F238E27FC236}">
                <a16:creationId xmlns:a16="http://schemas.microsoft.com/office/drawing/2014/main" id="{90DA9AED-B7C0-4D4E-BB73-3E76433F6977}"/>
              </a:ext>
            </a:extLst>
          </p:cNvPr>
          <p:cNvSpPr>
            <a:spLocks noGrp="1"/>
          </p:cNvSpPr>
          <p:nvPr>
            <p:ph type="sldNum" sz="quarter" idx="12"/>
          </p:nvPr>
        </p:nvSpPr>
        <p:spPr/>
        <p:txBody>
          <a:bodyPr/>
          <a:lstStyle/>
          <a:p>
            <a:pPr>
              <a:defRPr/>
            </a:pPr>
            <a:fld id="{BEAD2C7C-EDBC-4790-BBF4-28CCD2EC968D}" type="slidenum">
              <a:rPr lang="en-US" smtClean="0"/>
              <a:pPr>
                <a:defRPr/>
              </a:pPr>
              <a:t>22</a:t>
            </a:fld>
            <a:endParaRPr lang="en-US" dirty="0"/>
          </a:p>
        </p:txBody>
      </p:sp>
    </p:spTree>
    <p:extLst>
      <p:ext uri="{BB962C8B-B14F-4D97-AF65-F5344CB8AC3E}">
        <p14:creationId xmlns:p14="http://schemas.microsoft.com/office/powerpoint/2010/main" val="13710747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36BC9-725A-444C-B9DC-7E7F94957500}"/>
              </a:ext>
            </a:extLst>
          </p:cNvPr>
          <p:cNvSpPr>
            <a:spLocks noGrp="1"/>
          </p:cNvSpPr>
          <p:nvPr>
            <p:ph type="title"/>
          </p:nvPr>
        </p:nvSpPr>
        <p:spPr/>
        <p:txBody>
          <a:bodyPr/>
          <a:lstStyle/>
          <a:p>
            <a:r>
              <a:rPr lang="en-US" dirty="0"/>
              <a:t>spec.edmcouncil.org/</a:t>
            </a:r>
            <a:r>
              <a:rPr lang="en-US" dirty="0" err="1"/>
              <a:t>fibo</a:t>
            </a:r>
            <a:r>
              <a:rPr lang="en-US" dirty="0"/>
              <a:t> Products</a:t>
            </a:r>
          </a:p>
        </p:txBody>
      </p:sp>
      <p:sp>
        <p:nvSpPr>
          <p:cNvPr id="3" name="Content Placeholder 2">
            <a:extLst>
              <a:ext uri="{FF2B5EF4-FFF2-40B4-BE49-F238E27FC236}">
                <a16:creationId xmlns:a16="http://schemas.microsoft.com/office/drawing/2014/main" id="{07B6A6E7-0CFE-4B4E-A6CA-327310662FA0}"/>
              </a:ext>
            </a:extLst>
          </p:cNvPr>
          <p:cNvSpPr>
            <a:spLocks noGrp="1"/>
          </p:cNvSpPr>
          <p:nvPr>
            <p:ph idx="1"/>
          </p:nvPr>
        </p:nvSpPr>
        <p:spPr/>
        <p:txBody>
          <a:bodyPr/>
          <a:lstStyle/>
          <a:p>
            <a:pPr lvl="0"/>
            <a:r>
              <a:rPr lang="en-US" sz="1600" dirty="0"/>
              <a:t>Glossary</a:t>
            </a:r>
          </a:p>
          <a:p>
            <a:pPr lvl="1"/>
            <a:r>
              <a:rPr lang="en-US" sz="1400" dirty="0"/>
              <a:t>As HTML</a:t>
            </a:r>
          </a:p>
          <a:p>
            <a:pPr lvl="1"/>
            <a:r>
              <a:rPr lang="en-US" sz="1400" dirty="0"/>
              <a:t>As spreadsheet</a:t>
            </a:r>
          </a:p>
          <a:p>
            <a:pPr lvl="0"/>
            <a:r>
              <a:rPr lang="en-US" sz="1600" kern="1200" dirty="0">
                <a:solidFill>
                  <a:schemeClr val="tx1"/>
                </a:solidFill>
                <a:effectLst/>
                <a:latin typeface="+mn-lt"/>
                <a:ea typeface="+mn-ea"/>
                <a:cs typeface="+mn-cs"/>
              </a:rPr>
              <a:t>Data dictionary spreadsheet</a:t>
            </a:r>
          </a:p>
          <a:p>
            <a:pPr lvl="0"/>
            <a:r>
              <a:rPr lang="en-US" sz="1600" kern="1200" dirty="0" err="1">
                <a:solidFill>
                  <a:schemeClr val="tx1"/>
                </a:solidFill>
                <a:effectLst/>
                <a:latin typeface="+mn-lt"/>
                <a:ea typeface="+mn-ea"/>
                <a:cs typeface="+mn-cs"/>
              </a:rPr>
              <a:t>FIBOPedia</a:t>
            </a:r>
            <a:r>
              <a:rPr lang="en-US" sz="1600" kern="1200" dirty="0">
                <a:solidFill>
                  <a:schemeClr val="tx1"/>
                </a:solidFill>
                <a:effectLst/>
                <a:latin typeface="+mn-lt"/>
                <a:ea typeface="+mn-ea"/>
                <a:cs typeface="+mn-cs"/>
              </a:rPr>
              <a:t> (module and ontology abstracts)</a:t>
            </a:r>
            <a:endParaRPr lang="en-US" sz="1600" dirty="0">
              <a:effectLst/>
            </a:endParaRPr>
          </a:p>
          <a:p>
            <a:pPr lvl="0"/>
            <a:r>
              <a:rPr lang="en-US" sz="1600" dirty="0"/>
              <a:t>Vocabulary (SKOS)</a:t>
            </a:r>
          </a:p>
          <a:p>
            <a:pPr lvl="1"/>
            <a:r>
              <a:rPr lang="en-US" sz="1400" dirty="0"/>
              <a:t>Use alt-label for synonyms for tool support added this quarter</a:t>
            </a:r>
          </a:p>
          <a:p>
            <a:pPr lvl="1"/>
            <a:r>
              <a:rPr lang="en-US" sz="1400" dirty="0"/>
              <a:t>SKOS Relations usage (2 styles); actually doing just one at present? Yet we do see Concept treatments for Properties in the current SKOS as well, somehow</a:t>
            </a:r>
          </a:p>
          <a:p>
            <a:pPr lvl="0"/>
            <a:r>
              <a:rPr lang="en-US" sz="1600" dirty="0"/>
              <a:t>SMIF - UML Business Model diagrams</a:t>
            </a:r>
          </a:p>
          <a:p>
            <a:pPr lvl="0"/>
            <a:r>
              <a:rPr lang="en-US" sz="1600" dirty="0"/>
              <a:t>Widoco OWL documentation (including visualizations)</a:t>
            </a:r>
          </a:p>
          <a:p>
            <a:pPr lvl="0"/>
            <a:r>
              <a:rPr lang="en-US" sz="1600" dirty="0"/>
              <a:t>OWL</a:t>
            </a:r>
            <a:r>
              <a:rPr lang="en-US" sz="1600" baseline="0" dirty="0"/>
              <a:t> Ontology files</a:t>
            </a:r>
          </a:p>
          <a:p>
            <a:pPr lvl="1"/>
            <a:r>
              <a:rPr lang="en-US" sz="1400" dirty="0"/>
              <a:t>RDF/XML, TTL, JSON-LD + </a:t>
            </a:r>
            <a:r>
              <a:rPr lang="en-US" sz="1400" dirty="0" err="1"/>
              <a:t>Nquads</a:t>
            </a:r>
            <a:endParaRPr lang="en-US" sz="1400" dirty="0"/>
          </a:p>
          <a:p>
            <a:pPr lvl="0"/>
            <a:r>
              <a:rPr lang="en-US" sz="1600" kern="1200" dirty="0">
                <a:solidFill>
                  <a:schemeClr val="tx1"/>
                </a:solidFill>
                <a:effectLst/>
              </a:rPr>
              <a:t>Linked Data Fragments </a:t>
            </a:r>
          </a:p>
          <a:p>
            <a:pPr lvl="0"/>
            <a:r>
              <a:rPr lang="en-US" sz="1600" dirty="0"/>
              <a:t>Schema.org (alignment)</a:t>
            </a:r>
          </a:p>
        </p:txBody>
      </p:sp>
      <p:sp>
        <p:nvSpPr>
          <p:cNvPr id="4" name="Slide Number Placeholder 3">
            <a:extLst>
              <a:ext uri="{FF2B5EF4-FFF2-40B4-BE49-F238E27FC236}">
                <a16:creationId xmlns:a16="http://schemas.microsoft.com/office/drawing/2014/main" id="{530EAB3F-0C82-482B-893A-4BC907C18A40}"/>
              </a:ext>
            </a:extLst>
          </p:cNvPr>
          <p:cNvSpPr>
            <a:spLocks noGrp="1"/>
          </p:cNvSpPr>
          <p:nvPr>
            <p:ph type="sldNum" sz="quarter" idx="12"/>
          </p:nvPr>
        </p:nvSpPr>
        <p:spPr/>
        <p:txBody>
          <a:bodyPr/>
          <a:lstStyle/>
          <a:p>
            <a:pPr>
              <a:defRPr/>
            </a:pPr>
            <a:fld id="{BEAD2C7C-EDBC-4790-BBF4-28CCD2EC968D}" type="slidenum">
              <a:rPr lang="en-US" smtClean="0"/>
              <a:pPr>
                <a:defRPr/>
              </a:pPr>
              <a:t>23</a:t>
            </a:fld>
            <a:endParaRPr lang="en-US" dirty="0"/>
          </a:p>
        </p:txBody>
      </p:sp>
    </p:spTree>
    <p:extLst>
      <p:ext uri="{BB962C8B-B14F-4D97-AF65-F5344CB8AC3E}">
        <p14:creationId xmlns:p14="http://schemas.microsoft.com/office/powerpoint/2010/main" val="4112804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B81CA-B8B9-462C-BC29-3E265F14FCD1}"/>
              </a:ext>
            </a:extLst>
          </p:cNvPr>
          <p:cNvSpPr>
            <a:spLocks noGrp="1"/>
          </p:cNvSpPr>
          <p:nvPr>
            <p:ph type="title"/>
          </p:nvPr>
        </p:nvSpPr>
        <p:spPr/>
        <p:txBody>
          <a:bodyPr/>
          <a:lstStyle/>
          <a:p>
            <a:pPr lvl="0"/>
            <a:r>
              <a:rPr lang="en-US" sz="2400" dirty="0"/>
              <a:t>FIBO spec Statuses:</a:t>
            </a:r>
            <a:endParaRPr lang="en-US" dirty="0"/>
          </a:p>
        </p:txBody>
      </p:sp>
      <p:sp>
        <p:nvSpPr>
          <p:cNvPr id="3" name="Content Placeholder 2">
            <a:extLst>
              <a:ext uri="{FF2B5EF4-FFF2-40B4-BE49-F238E27FC236}">
                <a16:creationId xmlns:a16="http://schemas.microsoft.com/office/drawing/2014/main" id="{135EEF67-205E-40A7-9CE6-37E78D125E9D}"/>
              </a:ext>
            </a:extLst>
          </p:cNvPr>
          <p:cNvSpPr>
            <a:spLocks noGrp="1"/>
          </p:cNvSpPr>
          <p:nvPr>
            <p:ph idx="1"/>
          </p:nvPr>
        </p:nvSpPr>
        <p:spPr/>
        <p:txBody>
          <a:bodyPr/>
          <a:lstStyle/>
          <a:p>
            <a:pPr lvl="0"/>
            <a:r>
              <a:rPr lang="en-US" sz="2400" dirty="0"/>
              <a:t>Release</a:t>
            </a:r>
          </a:p>
          <a:p>
            <a:pPr lvl="1"/>
            <a:r>
              <a:rPr lang="en-US" sz="2200" dirty="0"/>
              <a:t>All fully vetted OWL ontologies</a:t>
            </a:r>
          </a:p>
          <a:p>
            <a:pPr lvl="1"/>
            <a:r>
              <a:rPr lang="en-US" sz="2200" dirty="0"/>
              <a:t>FND (part); FBC; BE; IND; DER (part); SEC (part)</a:t>
            </a:r>
          </a:p>
          <a:p>
            <a:pPr lvl="0"/>
            <a:r>
              <a:rPr lang="en-US" sz="2400" dirty="0"/>
              <a:t>Provisional (in development ontologies)</a:t>
            </a:r>
          </a:p>
          <a:p>
            <a:pPr lvl="1"/>
            <a:r>
              <a:rPr lang="en-US" sz="2200" dirty="0"/>
              <a:t>Loans – the HDMA / US mortgage Loans vertical substantively complete but not yet Release</a:t>
            </a:r>
          </a:p>
          <a:p>
            <a:pPr lvl="1"/>
            <a:r>
              <a:rPr lang="en-US" sz="2200" dirty="0"/>
              <a:t>Reference terms: SEC, DER,</a:t>
            </a:r>
            <a:r>
              <a:rPr lang="en-US" sz="2200" baseline="0" dirty="0"/>
              <a:t> CIV</a:t>
            </a:r>
          </a:p>
          <a:p>
            <a:pPr lvl="2"/>
            <a:r>
              <a:rPr lang="en-US" sz="1800" baseline="0" dirty="0"/>
              <a:t>Bonds substantively complete but not Release</a:t>
            </a:r>
          </a:p>
          <a:p>
            <a:pPr lvl="1"/>
            <a:r>
              <a:rPr lang="en-US" sz="2200" baseline="0" dirty="0"/>
              <a:t>Temporal terms (pricing etc.)</a:t>
            </a:r>
          </a:p>
          <a:p>
            <a:pPr lvl="2"/>
            <a:r>
              <a:rPr lang="en-US" sz="1800" baseline="0" dirty="0"/>
              <a:t>Moved into FBC/SEC/DER deprecating MD Domain</a:t>
            </a:r>
          </a:p>
          <a:p>
            <a:pPr lvl="1"/>
            <a:r>
              <a:rPr lang="en-US" sz="2200" dirty="0"/>
              <a:t>Process terms (CAE, Issuance etc.)</a:t>
            </a:r>
          </a:p>
          <a:p>
            <a:pPr marL="1143000" marR="0" lvl="2" indent="-22860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baseline="0" dirty="0">
                <a:solidFill>
                  <a:schemeClr val="tx1"/>
                </a:solidFill>
                <a:effectLst/>
                <a:latin typeface="+mn-lt"/>
                <a:ea typeface="+mn-ea"/>
                <a:cs typeface="+mn-cs"/>
              </a:rPr>
              <a:t>Moved into FBC/SEC/DER deprecating CAE Domain</a:t>
            </a:r>
            <a:endParaRPr lang="en-US" sz="1800" dirty="0"/>
          </a:p>
          <a:p>
            <a:pPr lvl="1"/>
            <a:r>
              <a:rPr lang="en-US" sz="2200" dirty="0"/>
              <a:t>Differing maturity</a:t>
            </a:r>
            <a:r>
              <a:rPr lang="en-US" sz="2200" baseline="0" dirty="0"/>
              <a:t> </a:t>
            </a:r>
            <a:r>
              <a:rPr lang="en-US" sz="2200" dirty="0"/>
              <a:t>statuses</a:t>
            </a:r>
          </a:p>
          <a:p>
            <a:pPr lvl="0"/>
            <a:r>
              <a:rPr lang="en-US" sz="2400" dirty="0"/>
              <a:t>Informative</a:t>
            </a:r>
          </a:p>
          <a:p>
            <a:pPr lvl="1"/>
            <a:r>
              <a:rPr lang="en-US" sz="2200" dirty="0"/>
              <a:t>Extensions to items already published</a:t>
            </a:r>
          </a:p>
          <a:p>
            <a:pPr lvl="1"/>
            <a:r>
              <a:rPr lang="en-US" sz="2200" dirty="0"/>
              <a:t>Additional material that is not really extensions</a:t>
            </a:r>
            <a:endParaRPr lang="en-US" dirty="0"/>
          </a:p>
        </p:txBody>
      </p:sp>
      <p:sp>
        <p:nvSpPr>
          <p:cNvPr id="4" name="Slide Number Placeholder 3">
            <a:extLst>
              <a:ext uri="{FF2B5EF4-FFF2-40B4-BE49-F238E27FC236}">
                <a16:creationId xmlns:a16="http://schemas.microsoft.com/office/drawing/2014/main" id="{0551F460-C4E6-425D-A16F-EA42FF3F81D1}"/>
              </a:ext>
            </a:extLst>
          </p:cNvPr>
          <p:cNvSpPr>
            <a:spLocks noGrp="1"/>
          </p:cNvSpPr>
          <p:nvPr>
            <p:ph type="sldNum" sz="quarter" idx="12"/>
          </p:nvPr>
        </p:nvSpPr>
        <p:spPr/>
        <p:txBody>
          <a:bodyPr/>
          <a:lstStyle/>
          <a:p>
            <a:pPr>
              <a:defRPr/>
            </a:pPr>
            <a:fld id="{BEAD2C7C-EDBC-4790-BBF4-28CCD2EC968D}" type="slidenum">
              <a:rPr lang="en-US" smtClean="0"/>
              <a:pPr>
                <a:defRPr/>
              </a:pPr>
              <a:t>24</a:t>
            </a:fld>
            <a:endParaRPr lang="en-US" dirty="0"/>
          </a:p>
        </p:txBody>
      </p:sp>
    </p:spTree>
    <p:extLst>
      <p:ext uri="{BB962C8B-B14F-4D97-AF65-F5344CB8AC3E}">
        <p14:creationId xmlns:p14="http://schemas.microsoft.com/office/powerpoint/2010/main" val="2132670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600" dirty="0"/>
              <a:t>Web Presentation Requirements</a:t>
            </a:r>
            <a:endParaRPr lang="en-US" sz="4400" dirty="0"/>
          </a:p>
        </p:txBody>
      </p:sp>
      <p:sp>
        <p:nvSpPr>
          <p:cNvPr id="3" name="Content Placeholder 2"/>
          <p:cNvSpPr>
            <a:spLocks noGrp="1"/>
          </p:cNvSpPr>
          <p:nvPr>
            <p:ph idx="1"/>
          </p:nvPr>
        </p:nvSpPr>
        <p:spPr/>
        <p:txBody>
          <a:bodyPr/>
          <a:lstStyle/>
          <a:p>
            <a:pPr lvl="0"/>
            <a:r>
              <a:rPr lang="en-US" sz="2800" dirty="0"/>
              <a:t>How to render ontologies using HTML / Web browser </a:t>
            </a:r>
          </a:p>
          <a:p>
            <a:pPr lvl="0"/>
            <a:r>
              <a:rPr lang="en-US" dirty="0"/>
              <a:t>What you see in a browser when you enter the URI of a class or property</a:t>
            </a:r>
          </a:p>
          <a:p>
            <a:pPr lvl="0"/>
            <a:r>
              <a:rPr lang="en-GB" sz="2800" dirty="0"/>
              <a:t>OMG Working Group: </a:t>
            </a:r>
          </a:p>
          <a:p>
            <a:pPr lvl="1"/>
            <a:r>
              <a:rPr lang="en-GB" dirty="0"/>
              <a:t>FIBO and other OMG requirements</a:t>
            </a:r>
          </a:p>
          <a:p>
            <a:pPr lvl="1"/>
            <a:r>
              <a:rPr lang="en-GB" baseline="0" dirty="0"/>
              <a:t>Single IRI per concept with alternative views</a:t>
            </a:r>
          </a:p>
          <a:p>
            <a:pPr lvl="1"/>
            <a:r>
              <a:rPr lang="en-GB" dirty="0"/>
              <a:t>Completed its work for now</a:t>
            </a:r>
            <a:endParaRPr lang="en-GB" baseline="0" dirty="0"/>
          </a:p>
          <a:p>
            <a:pPr lvl="0"/>
            <a:r>
              <a:rPr lang="en-GB" baseline="0" dirty="0"/>
              <a:t>The material at spec doesn’t follow this at the current release</a:t>
            </a:r>
          </a:p>
          <a:p>
            <a:pPr lvl="1"/>
            <a:r>
              <a:rPr lang="en-GB" baseline="0" dirty="0"/>
              <a:t>Stay tuned for possible improvements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25</a:t>
            </a:fld>
            <a:endParaRPr lang="en-US" dirty="0"/>
          </a:p>
        </p:txBody>
      </p:sp>
    </p:spTree>
    <p:extLst>
      <p:ext uri="{BB962C8B-B14F-4D97-AF65-F5344CB8AC3E}">
        <p14:creationId xmlns:p14="http://schemas.microsoft.com/office/powerpoint/2010/main" val="2246773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3E1E3-AE08-44AE-B18B-093BA6A87CBA}"/>
              </a:ext>
            </a:extLst>
          </p:cNvPr>
          <p:cNvSpPr>
            <a:spLocks noGrp="1"/>
          </p:cNvSpPr>
          <p:nvPr>
            <p:ph type="title"/>
          </p:nvPr>
        </p:nvSpPr>
        <p:spPr/>
        <p:txBody>
          <a:bodyPr/>
          <a:lstStyle/>
          <a:p>
            <a:r>
              <a:rPr lang="en-US" dirty="0"/>
              <a:t>Take-away Slides</a:t>
            </a:r>
          </a:p>
        </p:txBody>
      </p:sp>
      <p:sp>
        <p:nvSpPr>
          <p:cNvPr id="3" name="Content Placeholder 2">
            <a:extLst>
              <a:ext uri="{FF2B5EF4-FFF2-40B4-BE49-F238E27FC236}">
                <a16:creationId xmlns:a16="http://schemas.microsoft.com/office/drawing/2014/main" id="{3EC72BC4-1389-4DC9-AD41-B971BDA842AE}"/>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5E79E2C4-A812-4B86-971A-1A8BF025F269}"/>
              </a:ext>
            </a:extLst>
          </p:cNvPr>
          <p:cNvSpPr>
            <a:spLocks noGrp="1"/>
          </p:cNvSpPr>
          <p:nvPr>
            <p:ph type="sldNum" sz="quarter" idx="12"/>
          </p:nvPr>
        </p:nvSpPr>
        <p:spPr/>
        <p:txBody>
          <a:bodyPr/>
          <a:lstStyle/>
          <a:p>
            <a:pPr>
              <a:defRPr/>
            </a:pPr>
            <a:fld id="{BEAD2C7C-EDBC-4790-BBF4-28CCD2EC968D}" type="slidenum">
              <a:rPr lang="en-US" smtClean="0"/>
              <a:pPr>
                <a:defRPr/>
              </a:pPr>
              <a:t>26</a:t>
            </a:fld>
            <a:endParaRPr lang="en-US" dirty="0"/>
          </a:p>
        </p:txBody>
      </p:sp>
    </p:spTree>
    <p:extLst>
      <p:ext uri="{BB962C8B-B14F-4D97-AF65-F5344CB8AC3E}">
        <p14:creationId xmlns:p14="http://schemas.microsoft.com/office/powerpoint/2010/main" val="2481286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97F65-7BE5-42DB-AA4A-DF7DA0362438}"/>
              </a:ext>
            </a:extLst>
          </p:cNvPr>
          <p:cNvSpPr>
            <a:spLocks noGrp="1"/>
          </p:cNvSpPr>
          <p:nvPr>
            <p:ph type="title"/>
          </p:nvPr>
        </p:nvSpPr>
        <p:spPr/>
        <p:txBody>
          <a:bodyPr/>
          <a:lstStyle/>
          <a:p>
            <a:r>
              <a:rPr lang="en-US" dirty="0"/>
              <a:t>FIBO Current Status and RTFs</a:t>
            </a:r>
          </a:p>
        </p:txBody>
      </p:sp>
      <p:sp>
        <p:nvSpPr>
          <p:cNvPr id="3" name="Content Placeholder 2">
            <a:extLst>
              <a:ext uri="{FF2B5EF4-FFF2-40B4-BE49-F238E27FC236}">
                <a16:creationId xmlns:a16="http://schemas.microsoft.com/office/drawing/2014/main" id="{2CCC1ABC-B95A-4010-BA55-CA4AA5AFCC7C}"/>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10E6A3F3-EB89-4305-AB49-A29FB922CE57}"/>
              </a:ext>
            </a:extLst>
          </p:cNvPr>
          <p:cNvSpPr>
            <a:spLocks noGrp="1"/>
          </p:cNvSpPr>
          <p:nvPr>
            <p:ph type="sldNum" sz="quarter" idx="12"/>
          </p:nvPr>
        </p:nvSpPr>
        <p:spPr/>
        <p:txBody>
          <a:bodyPr/>
          <a:lstStyle/>
          <a:p>
            <a:pPr>
              <a:defRPr/>
            </a:pPr>
            <a:fld id="{BEAD2C7C-EDBC-4790-BBF4-28CCD2EC968D}" type="slidenum">
              <a:rPr lang="en-US" smtClean="0"/>
              <a:pPr>
                <a:defRPr/>
              </a:pPr>
              <a:t>27</a:t>
            </a:fld>
            <a:endParaRPr lang="en-US" dirty="0"/>
          </a:p>
        </p:txBody>
      </p:sp>
    </p:spTree>
    <p:extLst>
      <p:ext uri="{BB962C8B-B14F-4D97-AF65-F5344CB8AC3E}">
        <p14:creationId xmlns:p14="http://schemas.microsoft.com/office/powerpoint/2010/main" val="2330965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2800" baseline="0" dirty="0"/>
              <a:t>FIBO Current Specifications Status Overview</a:t>
            </a:r>
            <a:endParaRPr lang="en-US" sz="2800" dirty="0"/>
          </a:p>
        </p:txBody>
      </p:sp>
      <p:sp>
        <p:nvSpPr>
          <p:cNvPr id="3" name="Content Placeholder 2"/>
          <p:cNvSpPr>
            <a:spLocks noGrp="1"/>
          </p:cNvSpPr>
          <p:nvPr>
            <p:ph idx="1"/>
          </p:nvPr>
        </p:nvSpPr>
        <p:spPr/>
        <p:txBody>
          <a:bodyPr/>
          <a:lstStyle/>
          <a:p>
            <a:pPr lvl="0"/>
            <a:r>
              <a:rPr lang="en-US" sz="2000" baseline="0" dirty="0"/>
              <a:t>FIBO Foundations </a:t>
            </a:r>
          </a:p>
          <a:p>
            <a:pPr lvl="1"/>
            <a:r>
              <a:rPr lang="en-US" sz="1800" baseline="0" dirty="0"/>
              <a:t>Final</a:t>
            </a:r>
            <a:r>
              <a:rPr lang="en-US" sz="1800" dirty="0"/>
              <a:t> version approved by OMG March 2015</a:t>
            </a:r>
            <a:endParaRPr lang="en-US" sz="1800" baseline="0" dirty="0"/>
          </a:p>
          <a:p>
            <a:pPr lvl="1"/>
            <a:r>
              <a:rPr lang="en-US" sz="2000" kern="1200" baseline="0" dirty="0">
                <a:solidFill>
                  <a:schemeClr val="tx1"/>
                </a:solidFill>
                <a:effectLst/>
                <a:latin typeface="+mn-lt"/>
                <a:ea typeface="+mn-ea"/>
                <a:cs typeface="+mn-cs"/>
              </a:rPr>
              <a:t>Revised </a:t>
            </a:r>
            <a:r>
              <a:rPr lang="en-US" sz="1800" baseline="0" dirty="0"/>
              <a:t>1.2 approved March 2017</a:t>
            </a:r>
          </a:p>
          <a:p>
            <a:pPr lvl="1"/>
            <a:r>
              <a:rPr lang="en-US" sz="1800" baseline="0" dirty="0"/>
              <a:t>RTF 1.3 June 2019 </a:t>
            </a:r>
            <a:r>
              <a:rPr lang="en-US" sz="1800" dirty="0"/>
              <a:t>close: defer changes to FIBO2 (FTF)</a:t>
            </a:r>
            <a:endParaRPr lang="en-US" sz="1800" baseline="0" dirty="0"/>
          </a:p>
          <a:p>
            <a:pPr lvl="0"/>
            <a:r>
              <a:rPr lang="en-US" sz="2000" baseline="0" dirty="0"/>
              <a:t>FIBO Business Entities</a:t>
            </a:r>
          </a:p>
          <a:p>
            <a:pPr lvl="1" rtl="0" fontAlgn="base"/>
            <a:r>
              <a:rPr lang="en-US" sz="1800" dirty="0"/>
              <a:t>RTF 1.2 </a:t>
            </a:r>
            <a:r>
              <a:rPr lang="en-US" sz="2400" kern="1200" baseline="0" dirty="0">
                <a:solidFill>
                  <a:schemeClr val="tx1"/>
                </a:solidFill>
                <a:effectLst/>
                <a:latin typeface="+mn-lt"/>
                <a:ea typeface="+mn-ea"/>
                <a:cs typeface="+mn-cs"/>
              </a:rPr>
              <a:t>June 2019 </a:t>
            </a:r>
            <a:r>
              <a:rPr lang="en-US" sz="1800" dirty="0"/>
              <a:t>close: defer changes to FIBO2 (FTF)</a:t>
            </a:r>
          </a:p>
          <a:p>
            <a:pPr lvl="1" rtl="0" fontAlgn="base"/>
            <a:r>
              <a:rPr lang="en-US" sz="1800" kern="1200" baseline="0" dirty="0">
                <a:solidFill>
                  <a:schemeClr val="tx1"/>
                </a:solidFill>
                <a:effectLst/>
                <a:latin typeface="+mn-lt"/>
                <a:ea typeface="+mn-ea"/>
                <a:cs typeface="+mn-cs"/>
              </a:rPr>
              <a:t>Version 1.1 is current FIBO 1 baseline</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1800" kern="1200" baseline="0" dirty="0">
                <a:solidFill>
                  <a:schemeClr val="tx1"/>
                </a:solidFill>
                <a:effectLst/>
                <a:latin typeface="+mn-lt"/>
                <a:ea typeface="+mn-ea"/>
                <a:cs typeface="+mn-cs"/>
              </a:rPr>
              <a:t>Revised 1.2.1 Urgent Issue Resolution -  baseline</a:t>
            </a:r>
            <a:endParaRPr lang="en-US" sz="1400" kern="1200" baseline="0" dirty="0">
              <a:solidFill>
                <a:schemeClr val="tx1"/>
              </a:solidFill>
              <a:effectLst/>
              <a:latin typeface="+mn-lt"/>
              <a:ea typeface="+mn-ea"/>
              <a:cs typeface="+mn-cs"/>
            </a:endParaRPr>
          </a:p>
          <a:p>
            <a:r>
              <a:rPr lang="en-US" sz="2000" dirty="0"/>
              <a:t>FIBO Indices and Indicators</a:t>
            </a:r>
          </a:p>
          <a:p>
            <a:pPr lvl="1"/>
            <a:r>
              <a:rPr lang="en-US" sz="1800" dirty="0"/>
              <a:t>RTF 1.1 </a:t>
            </a:r>
            <a:r>
              <a:rPr lang="en-US" sz="2400" kern="1200" baseline="0" dirty="0">
                <a:solidFill>
                  <a:schemeClr val="tx1"/>
                </a:solidFill>
                <a:effectLst/>
                <a:latin typeface="+mn-lt"/>
                <a:ea typeface="+mn-ea"/>
                <a:cs typeface="+mn-cs"/>
              </a:rPr>
              <a:t>June 2019 </a:t>
            </a:r>
            <a:r>
              <a:rPr lang="en-US" sz="2000" dirty="0"/>
              <a:t>close: defer changes to FIBO2 (FTF)</a:t>
            </a:r>
            <a:endParaRPr lang="en-US" sz="1800" dirty="0"/>
          </a:p>
          <a:p>
            <a:pPr lvl="1"/>
            <a:r>
              <a:rPr lang="en-US" sz="1800" dirty="0"/>
              <a:t>Version 1.0 is FIBO 1 baseline</a:t>
            </a:r>
          </a:p>
          <a:p>
            <a:pPr lvl="0"/>
            <a:r>
              <a:rPr lang="en-US" sz="2000" dirty="0"/>
              <a:t>FIBO FBC</a:t>
            </a:r>
          </a:p>
          <a:p>
            <a:pPr lvl="1"/>
            <a:r>
              <a:rPr lang="en-US" sz="1800" kern="1200" dirty="0">
                <a:solidFill>
                  <a:schemeClr val="tx1"/>
                </a:solidFill>
                <a:effectLst/>
                <a:latin typeface="+mn-lt"/>
                <a:ea typeface="+mn-ea"/>
                <a:cs typeface="+mn-cs"/>
              </a:rPr>
              <a:t>RTF 1.1 </a:t>
            </a:r>
            <a:r>
              <a:rPr lang="en-US" sz="2400" kern="1200" baseline="0" dirty="0">
                <a:solidFill>
                  <a:schemeClr val="tx1"/>
                </a:solidFill>
                <a:effectLst/>
                <a:latin typeface="+mn-lt"/>
                <a:ea typeface="+mn-ea"/>
                <a:cs typeface="+mn-cs"/>
              </a:rPr>
              <a:t>June 2019 </a:t>
            </a:r>
            <a:r>
              <a:rPr lang="en-US" sz="2000" dirty="0"/>
              <a:t>close: defer changes to FIBO2 (FTF)</a:t>
            </a:r>
            <a:endParaRPr lang="en-US" sz="1800" kern="1200" dirty="0">
              <a:solidFill>
                <a:schemeClr val="tx1"/>
              </a:solidFill>
              <a:effectLst/>
              <a:latin typeface="+mn-lt"/>
              <a:ea typeface="+mn-ea"/>
              <a:cs typeface="+mn-cs"/>
            </a:endParaRPr>
          </a:p>
          <a:p>
            <a:pPr lvl="1" rtl="0" fontAlgn="base"/>
            <a:r>
              <a:rPr lang="en-US" sz="1800" kern="1200" dirty="0">
                <a:solidFill>
                  <a:schemeClr val="tx1"/>
                </a:solidFill>
                <a:effectLst/>
                <a:latin typeface="+mn-lt"/>
                <a:ea typeface="+mn-ea"/>
                <a:cs typeface="+mn-cs"/>
              </a:rPr>
              <a:t>Version 1.0 will be FIBO 1 baseline</a:t>
            </a:r>
            <a:endParaRPr lang="en-US" sz="1800" dirty="0">
              <a:effectLst/>
            </a:endParaRPr>
          </a:p>
          <a:p>
            <a:pPr lvl="0"/>
            <a:r>
              <a:rPr lang="en-US" sz="2000" dirty="0"/>
              <a:t>These</a:t>
            </a:r>
            <a:r>
              <a:rPr lang="en-US" sz="2000" baseline="0" dirty="0"/>
              <a:t> will be the final definitive versions of FIBO 1</a:t>
            </a:r>
          </a:p>
          <a:p>
            <a:pPr marL="0" lvl="0" indent="0">
              <a:buNone/>
            </a:pPr>
            <a:endParaRPr lang="en-US" sz="2400"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28</a:t>
            </a:fld>
            <a:endParaRPr lang="en-US" dirty="0"/>
          </a:p>
        </p:txBody>
      </p:sp>
    </p:spTree>
    <p:extLst>
      <p:ext uri="{BB962C8B-B14F-4D97-AF65-F5344CB8AC3E}">
        <p14:creationId xmlns:p14="http://schemas.microsoft.com/office/powerpoint/2010/main" val="1983698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FIBO: Scope and Content</a:t>
            </a:r>
          </a:p>
        </p:txBody>
      </p:sp>
      <p:sp>
        <p:nvSpPr>
          <p:cNvPr id="4" name="Rectangle 3"/>
          <p:cNvSpPr/>
          <p:nvPr/>
        </p:nvSpPr>
        <p:spPr>
          <a:xfrm>
            <a:off x="914400" y="1066800"/>
            <a:ext cx="7315200" cy="3810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Upper Ontology</a:t>
            </a:r>
          </a:p>
        </p:txBody>
      </p:sp>
      <p:sp>
        <p:nvSpPr>
          <p:cNvPr id="5" name="Rectangle 4"/>
          <p:cNvSpPr/>
          <p:nvPr/>
        </p:nvSpPr>
        <p:spPr>
          <a:xfrm>
            <a:off x="914400" y="1524000"/>
            <a:ext cx="7315199" cy="533400"/>
          </a:xfrm>
          <a:prstGeom prst="rect">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Foundations: High level abstractions</a:t>
            </a:r>
          </a:p>
        </p:txBody>
      </p:sp>
      <p:sp>
        <p:nvSpPr>
          <p:cNvPr id="6" name="Rectangle 5"/>
          <p:cNvSpPr/>
          <p:nvPr/>
        </p:nvSpPr>
        <p:spPr>
          <a:xfrm>
            <a:off x="914400" y="2743200"/>
            <a:ext cx="7315200" cy="1752600"/>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Contract Ontologies</a:t>
            </a: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p:txBody>
      </p:sp>
      <p:sp>
        <p:nvSpPr>
          <p:cNvPr id="7" name="Rectangle 6"/>
          <p:cNvSpPr/>
          <p:nvPr/>
        </p:nvSpPr>
        <p:spPr>
          <a:xfrm>
            <a:off x="914400" y="4572000"/>
            <a:ext cx="7315200" cy="685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Pricing and Analytics (time-sensitive concepts)</a:t>
            </a:r>
          </a:p>
          <a:p>
            <a:pPr algn="ctr"/>
            <a:r>
              <a:rPr lang="en-US" sz="1600" dirty="0">
                <a:solidFill>
                  <a:schemeClr val="tx1"/>
                </a:solidFill>
              </a:rPr>
              <a:t>Pricing, Yields, Analytics per instrument class now included in above Domains</a:t>
            </a:r>
          </a:p>
        </p:txBody>
      </p:sp>
      <p:sp>
        <p:nvSpPr>
          <p:cNvPr id="8" name="Rectangle 7"/>
          <p:cNvSpPr/>
          <p:nvPr/>
        </p:nvSpPr>
        <p:spPr>
          <a:xfrm>
            <a:off x="914400" y="6096000"/>
            <a:ext cx="73152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Future FIBO: Portfolios, Positions etc.</a:t>
            </a:r>
          </a:p>
          <a:p>
            <a:pPr algn="ctr"/>
            <a:r>
              <a:rPr lang="en-US" sz="1600" dirty="0">
                <a:solidFill>
                  <a:schemeClr val="tx1"/>
                </a:solidFill>
              </a:rPr>
              <a:t>Concepts relating to individual institutions, reporting requirements etc. </a:t>
            </a:r>
          </a:p>
          <a:p>
            <a:pPr algn="ctr"/>
            <a:r>
              <a:rPr lang="en-US" sz="1600" dirty="0">
                <a:solidFill>
                  <a:schemeClr val="tx1"/>
                </a:solidFill>
              </a:rPr>
              <a:t>Now included in above domains</a:t>
            </a:r>
          </a:p>
        </p:txBody>
      </p:sp>
      <p:sp>
        <p:nvSpPr>
          <p:cNvPr id="9" name="Rectangle 8"/>
          <p:cNvSpPr/>
          <p:nvPr/>
        </p:nvSpPr>
        <p:spPr>
          <a:xfrm>
            <a:off x="914400" y="5334000"/>
            <a:ext cx="7315200" cy="685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Process</a:t>
            </a:r>
          </a:p>
          <a:p>
            <a:pPr algn="ctr"/>
            <a:r>
              <a:rPr lang="en-US" sz="1600" dirty="0">
                <a:solidFill>
                  <a:schemeClr val="tx1"/>
                </a:solidFill>
              </a:rPr>
              <a:t>Securities Issuance and Securitization TBC; </a:t>
            </a:r>
          </a:p>
          <a:p>
            <a:pPr algn="ctr"/>
            <a:r>
              <a:rPr lang="en-US" sz="1600" dirty="0">
                <a:solidFill>
                  <a:schemeClr val="tx1"/>
                </a:solidFill>
              </a:rPr>
              <a:t>Corporate Actions included in above domains</a:t>
            </a:r>
          </a:p>
        </p:txBody>
      </p:sp>
      <p:sp>
        <p:nvSpPr>
          <p:cNvPr id="11" name="Rectangle 10"/>
          <p:cNvSpPr/>
          <p:nvPr/>
        </p:nvSpPr>
        <p:spPr>
          <a:xfrm>
            <a:off x="1143000" y="3543300"/>
            <a:ext cx="32766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Derivatives</a:t>
            </a:r>
          </a:p>
        </p:txBody>
      </p:sp>
      <p:sp>
        <p:nvSpPr>
          <p:cNvPr id="12" name="Rectangle 11"/>
          <p:cNvSpPr/>
          <p:nvPr/>
        </p:nvSpPr>
        <p:spPr>
          <a:xfrm>
            <a:off x="4648200" y="3543300"/>
            <a:ext cx="33528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Loans, Mortgage Loans</a:t>
            </a:r>
          </a:p>
        </p:txBody>
      </p:sp>
      <p:sp>
        <p:nvSpPr>
          <p:cNvPr id="14" name="Rectangle 13"/>
          <p:cNvSpPr/>
          <p:nvPr/>
        </p:nvSpPr>
        <p:spPr>
          <a:xfrm>
            <a:off x="1143000" y="4000500"/>
            <a:ext cx="32766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Funds</a:t>
            </a:r>
          </a:p>
        </p:txBody>
      </p:sp>
      <p:sp>
        <p:nvSpPr>
          <p:cNvPr id="15" name="Rectangle 14"/>
          <p:cNvSpPr/>
          <p:nvPr/>
        </p:nvSpPr>
        <p:spPr>
          <a:xfrm>
            <a:off x="4648200" y="4000500"/>
            <a:ext cx="33528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Rights and Warrants</a:t>
            </a:r>
          </a:p>
        </p:txBody>
      </p:sp>
      <p:sp>
        <p:nvSpPr>
          <p:cNvPr id="16" name="Rectangle 15"/>
          <p:cNvSpPr/>
          <p:nvPr/>
        </p:nvSpPr>
        <p:spPr>
          <a:xfrm>
            <a:off x="5791199" y="2133600"/>
            <a:ext cx="2440405" cy="533400"/>
          </a:xfrm>
          <a:prstGeom prst="rect">
            <a:avLst/>
          </a:prstGeom>
          <a:solidFill>
            <a:schemeClr val="accent1">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Indices and Indicators</a:t>
            </a:r>
          </a:p>
        </p:txBody>
      </p:sp>
      <p:sp>
        <p:nvSpPr>
          <p:cNvPr id="17" name="Rectangle 16"/>
          <p:cNvSpPr/>
          <p:nvPr/>
        </p:nvSpPr>
        <p:spPr>
          <a:xfrm>
            <a:off x="1143000" y="3124200"/>
            <a:ext cx="32766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Securities (Common, Equities)</a:t>
            </a:r>
          </a:p>
        </p:txBody>
      </p:sp>
      <p:sp>
        <p:nvSpPr>
          <p:cNvPr id="18" name="Rectangle 17"/>
          <p:cNvSpPr/>
          <p:nvPr/>
        </p:nvSpPr>
        <p:spPr>
          <a:xfrm>
            <a:off x="4648200" y="3124200"/>
            <a:ext cx="3352800" cy="342900"/>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Securities (Debt)</a:t>
            </a:r>
          </a:p>
        </p:txBody>
      </p:sp>
      <p:sp>
        <p:nvSpPr>
          <p:cNvPr id="19" name="Rectangle 18"/>
          <p:cNvSpPr/>
          <p:nvPr/>
        </p:nvSpPr>
        <p:spPr>
          <a:xfrm>
            <a:off x="906379" y="2133600"/>
            <a:ext cx="2370221" cy="533400"/>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Business Entities</a:t>
            </a:r>
          </a:p>
        </p:txBody>
      </p:sp>
      <p:sp>
        <p:nvSpPr>
          <p:cNvPr id="20" name="Rectangle 19"/>
          <p:cNvSpPr/>
          <p:nvPr/>
        </p:nvSpPr>
        <p:spPr>
          <a:xfrm>
            <a:off x="3352800" y="2133600"/>
            <a:ext cx="2362200" cy="533400"/>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Financial Business and Commerce</a:t>
            </a:r>
          </a:p>
        </p:txBody>
      </p:sp>
    </p:spTree>
    <p:extLst>
      <p:ext uri="{BB962C8B-B14F-4D97-AF65-F5344CB8AC3E}">
        <p14:creationId xmlns:p14="http://schemas.microsoft.com/office/powerpoint/2010/main" val="171063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NEWS</a:t>
            </a:r>
          </a:p>
        </p:txBody>
      </p:sp>
      <p:sp>
        <p:nvSpPr>
          <p:cNvPr id="3" name="Content Placeholder 2"/>
          <p:cNvSpPr>
            <a:spLocks noGrp="1"/>
          </p:cNvSpPr>
          <p:nvPr>
            <p:ph idx="1"/>
          </p:nvPr>
        </p:nvSpPr>
        <p:spPr>
          <a:xfrm>
            <a:off x="609600" y="1371600"/>
            <a:ext cx="7772400" cy="5029200"/>
          </a:xfrm>
        </p:spPr>
        <p:txBody>
          <a:bodyPr/>
          <a:lstStyle/>
          <a:p>
            <a:pPr lvl="0"/>
            <a:r>
              <a:rPr lang="en-US" sz="2000" baseline="0" dirty="0"/>
              <a:t>FIBO 2019Q1 Release 31 March</a:t>
            </a:r>
          </a:p>
          <a:p>
            <a:pPr lvl="0"/>
            <a:r>
              <a:rPr lang="en-US" sz="2000" baseline="0" dirty="0"/>
              <a:t>FIBO Q205 release planned for May</a:t>
            </a:r>
          </a:p>
          <a:p>
            <a:pPr lvl="0"/>
            <a:r>
              <a:rPr lang="en-US" sz="2000" baseline="0" dirty="0"/>
              <a:t>FIBO Re-launching content validation and extension</a:t>
            </a:r>
          </a:p>
          <a:p>
            <a:pPr lvl="1"/>
            <a:r>
              <a:rPr lang="en-US" sz="1800" dirty="0"/>
              <a:t>Webinar as launch, April 15</a:t>
            </a:r>
          </a:p>
          <a:p>
            <a:pPr lvl="1"/>
            <a:r>
              <a:rPr lang="en-US" sz="1800" baseline="0" dirty="0"/>
              <a:t>FIBO to SMEs in business</a:t>
            </a:r>
          </a:p>
          <a:p>
            <a:pPr rtl="0" fontAlgn="base"/>
            <a:r>
              <a:rPr lang="en-US" sz="2000" kern="1200" baseline="0" dirty="0">
                <a:solidFill>
                  <a:schemeClr val="tx1"/>
                </a:solidFill>
                <a:effectLst/>
                <a:latin typeface="+mn-lt"/>
                <a:ea typeface="+mn-ea"/>
                <a:cs typeface="+mn-cs"/>
              </a:rPr>
              <a:t>FIGI ISO Fast-Track submission rejected at ISO</a:t>
            </a:r>
            <a:endParaRPr lang="en-US" sz="2000" dirty="0">
              <a:effectLst/>
            </a:endParaRPr>
          </a:p>
          <a:p>
            <a:pPr lvl="1" rtl="0" fontAlgn="base"/>
            <a:r>
              <a:rPr lang="en-US" sz="1800" kern="1200" baseline="0" dirty="0">
                <a:solidFill>
                  <a:schemeClr val="tx1"/>
                </a:solidFill>
                <a:effectLst/>
                <a:latin typeface="+mn-lt"/>
                <a:ea typeface="+mn-ea"/>
                <a:cs typeface="+mn-cs"/>
              </a:rPr>
              <a:t>See detailed slides from Richard </a:t>
            </a:r>
            <a:r>
              <a:rPr lang="en-US" sz="1800" kern="1200" baseline="0" dirty="0" err="1">
                <a:solidFill>
                  <a:schemeClr val="tx1"/>
                </a:solidFill>
                <a:effectLst/>
                <a:latin typeface="+mn-lt"/>
                <a:ea typeface="+mn-ea"/>
                <a:cs typeface="+mn-cs"/>
              </a:rPr>
              <a:t>Beatch</a:t>
            </a:r>
            <a:r>
              <a:rPr lang="en-US" sz="1800" kern="1200" baseline="0" dirty="0">
                <a:solidFill>
                  <a:schemeClr val="tx1"/>
                </a:solidFill>
                <a:effectLst/>
                <a:latin typeface="+mn-lt"/>
                <a:ea typeface="+mn-ea"/>
                <a:cs typeface="+mn-cs"/>
              </a:rPr>
              <a:t> at March FDTF</a:t>
            </a:r>
          </a:p>
          <a:p>
            <a:pPr lvl="0" rtl="0" fontAlgn="base"/>
            <a:r>
              <a:rPr lang="en-US" sz="2000" dirty="0">
                <a:effectLst/>
              </a:rPr>
              <a:t>New FDTF WG: </a:t>
            </a:r>
            <a:r>
              <a:rPr lang="en-US" sz="2000" kern="1200" dirty="0">
                <a:solidFill>
                  <a:schemeClr val="tx1"/>
                </a:solidFill>
                <a:effectLst/>
                <a:latin typeface="+mn-lt"/>
                <a:ea typeface="+mn-ea"/>
                <a:cs typeface="+mn-cs"/>
              </a:rPr>
              <a:t>Federal Enterprise Risk Management ("FERM") </a:t>
            </a:r>
            <a:endParaRPr lang="en-US" sz="1800" dirty="0">
              <a:effectLst/>
            </a:endParaRPr>
          </a:p>
          <a:p>
            <a:pPr lvl="0"/>
            <a:r>
              <a:rPr lang="en-US" sz="2000" baseline="0" dirty="0"/>
              <a:t>IOTA standards work under way with MARS PTF</a:t>
            </a:r>
          </a:p>
          <a:p>
            <a:pPr lvl="1"/>
            <a:r>
              <a:rPr lang="en-US" sz="1800" baseline="0" dirty="0"/>
              <a:t>2 proposed standards presented at MARS PTF</a:t>
            </a:r>
          </a:p>
          <a:p>
            <a:pPr lvl="2"/>
            <a:r>
              <a:rPr lang="en-US" sz="1400" baseline="0" dirty="0"/>
              <a:t>Ternary – as RFC</a:t>
            </a:r>
          </a:p>
          <a:p>
            <a:pPr lvl="2"/>
            <a:r>
              <a:rPr lang="en-US" sz="1400" baseline="0" dirty="0"/>
              <a:t>Node Standard – as RFC</a:t>
            </a:r>
          </a:p>
          <a:p>
            <a:pPr lvl="1"/>
            <a:r>
              <a:rPr lang="en-US" sz="1800" baseline="0" dirty="0"/>
              <a:t>Possible RFP for broader DAG based ecosystems</a:t>
            </a:r>
          </a:p>
        </p:txBody>
      </p:sp>
      <p:sp>
        <p:nvSpPr>
          <p:cNvPr id="4" name="Slide Number Placeholder 3"/>
          <p:cNvSpPr>
            <a:spLocks noGrp="1"/>
          </p:cNvSpPr>
          <p:nvPr>
            <p:ph type="sldNum" sz="quarter" idx="11"/>
          </p:nvPr>
        </p:nvSpPr>
        <p:spPr/>
        <p:txBody>
          <a:bodyPr/>
          <a:lstStyle/>
          <a:p>
            <a:pPr>
              <a:defRPr/>
            </a:pPr>
            <a:fld id="{C6BDA211-D83F-4883-8596-42D171D057DF}" type="slidenum">
              <a:rPr lang="en-US" smtClean="0">
                <a:solidFill>
                  <a:srgbClr val="000000"/>
                </a:solidFill>
              </a:rPr>
              <a:pPr>
                <a:defRPr/>
              </a:pPr>
              <a:t>3</a:t>
            </a:fld>
            <a:endParaRPr lang="en-US" dirty="0">
              <a:solidFill>
                <a:srgbClr val="000000"/>
              </a:solidFill>
            </a:endParaRPr>
          </a:p>
        </p:txBody>
      </p:sp>
      <p:sp>
        <p:nvSpPr>
          <p:cNvPr id="5" name="Footer Placeholder 4"/>
          <p:cNvSpPr>
            <a:spLocks noGrp="1"/>
          </p:cNvSpPr>
          <p:nvPr>
            <p:ph type="ftr" sz="quarter" idx="12"/>
          </p:nvPr>
        </p:nvSpPr>
        <p:spPr/>
        <p:txBody>
          <a:bodyPr/>
          <a:lstStyle/>
          <a:p>
            <a:r>
              <a:rPr lang="en-US"/>
              <a:t>EDM-Council/FIBO Foundations Content Team</a:t>
            </a:r>
            <a:endParaRPr lang="en-US" dirty="0"/>
          </a:p>
        </p:txBody>
      </p:sp>
    </p:spTree>
    <p:extLst>
      <p:ext uri="{BB962C8B-B14F-4D97-AF65-F5344CB8AC3E}">
        <p14:creationId xmlns:p14="http://schemas.microsoft.com/office/powerpoint/2010/main" val="3947954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2781299" y="1524000"/>
            <a:ext cx="5448299" cy="5334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14400" y="1524000"/>
            <a:ext cx="5562600" cy="533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FIBO: Status</a:t>
            </a:r>
          </a:p>
        </p:txBody>
      </p:sp>
      <p:sp>
        <p:nvSpPr>
          <p:cNvPr id="4" name="Rectangle 3"/>
          <p:cNvSpPr/>
          <p:nvPr/>
        </p:nvSpPr>
        <p:spPr>
          <a:xfrm>
            <a:off x="914400" y="1066800"/>
            <a:ext cx="7315200" cy="3810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Upper Ontology</a:t>
            </a:r>
          </a:p>
        </p:txBody>
      </p:sp>
      <p:sp>
        <p:nvSpPr>
          <p:cNvPr id="5" name="Rectangle 4"/>
          <p:cNvSpPr/>
          <p:nvPr/>
        </p:nvSpPr>
        <p:spPr>
          <a:xfrm>
            <a:off x="914400" y="1524000"/>
            <a:ext cx="7315199"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Foundations: High level abstractions</a:t>
            </a:r>
          </a:p>
        </p:txBody>
      </p:sp>
      <p:sp>
        <p:nvSpPr>
          <p:cNvPr id="6" name="Rectangle 5"/>
          <p:cNvSpPr/>
          <p:nvPr/>
        </p:nvSpPr>
        <p:spPr>
          <a:xfrm>
            <a:off x="914400" y="2743200"/>
            <a:ext cx="7315200" cy="1752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Contract Ontologies</a:t>
            </a: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p:txBody>
      </p:sp>
      <p:sp>
        <p:nvSpPr>
          <p:cNvPr id="7" name="Rectangle 6"/>
          <p:cNvSpPr/>
          <p:nvPr/>
        </p:nvSpPr>
        <p:spPr>
          <a:xfrm>
            <a:off x="914400" y="4572000"/>
            <a:ext cx="7315200" cy="685800"/>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Pricing and Analytics (time-sensitive concepts)</a:t>
            </a:r>
          </a:p>
          <a:p>
            <a:pPr algn="ctr"/>
            <a:r>
              <a:rPr lang="en-US" sz="1600" dirty="0">
                <a:solidFill>
                  <a:schemeClr val="tx1"/>
                </a:solidFill>
              </a:rPr>
              <a:t>Pricing, Yields, Analytics per instrument class now included in above Domains</a:t>
            </a:r>
          </a:p>
        </p:txBody>
      </p:sp>
      <p:sp>
        <p:nvSpPr>
          <p:cNvPr id="8" name="Rectangle 7"/>
          <p:cNvSpPr/>
          <p:nvPr/>
        </p:nvSpPr>
        <p:spPr>
          <a:xfrm>
            <a:off x="914400" y="6095999"/>
            <a:ext cx="7315200" cy="76200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Future FIBO: Portfolios, Positions etc.</a:t>
            </a:r>
          </a:p>
          <a:p>
            <a:pPr algn="ctr"/>
            <a:r>
              <a:rPr lang="en-US" sz="1600" dirty="0">
                <a:solidFill>
                  <a:schemeClr val="tx1"/>
                </a:solidFill>
              </a:rPr>
              <a:t>Concepts relating to individual institutions, reporting requirements etc. </a:t>
            </a:r>
          </a:p>
          <a:p>
            <a:pPr algn="ctr"/>
            <a:r>
              <a:rPr lang="en-US" sz="1600" dirty="0">
                <a:solidFill>
                  <a:schemeClr val="tx1"/>
                </a:solidFill>
              </a:rPr>
              <a:t>Now included in above domains</a:t>
            </a:r>
          </a:p>
        </p:txBody>
      </p:sp>
      <p:sp>
        <p:nvSpPr>
          <p:cNvPr id="9" name="Rectangle 8"/>
          <p:cNvSpPr/>
          <p:nvPr/>
        </p:nvSpPr>
        <p:spPr>
          <a:xfrm>
            <a:off x="914400" y="5334000"/>
            <a:ext cx="7315200" cy="6858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Process</a:t>
            </a:r>
          </a:p>
          <a:p>
            <a:pPr algn="ctr"/>
            <a:r>
              <a:rPr lang="en-US" sz="1600" dirty="0">
                <a:solidFill>
                  <a:schemeClr val="tx1"/>
                </a:solidFill>
              </a:rPr>
              <a:t>Securities Issuance and Securitization TBC; </a:t>
            </a:r>
          </a:p>
          <a:p>
            <a:pPr algn="ctr"/>
            <a:r>
              <a:rPr lang="en-US" sz="1600" dirty="0">
                <a:solidFill>
                  <a:schemeClr val="tx1"/>
                </a:solidFill>
              </a:rPr>
              <a:t>Corporate Actions included in above domains</a:t>
            </a:r>
          </a:p>
        </p:txBody>
      </p:sp>
      <p:sp>
        <p:nvSpPr>
          <p:cNvPr id="11" name="Rectangle 10"/>
          <p:cNvSpPr/>
          <p:nvPr/>
        </p:nvSpPr>
        <p:spPr>
          <a:xfrm>
            <a:off x="1143000" y="3543300"/>
            <a:ext cx="3276600" cy="342900"/>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Derivatives</a:t>
            </a:r>
          </a:p>
        </p:txBody>
      </p:sp>
      <p:sp>
        <p:nvSpPr>
          <p:cNvPr id="12" name="Rectangle 11"/>
          <p:cNvSpPr/>
          <p:nvPr/>
        </p:nvSpPr>
        <p:spPr>
          <a:xfrm>
            <a:off x="4648200" y="3543300"/>
            <a:ext cx="3352800" cy="342900"/>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Loans, Mortgage Loans</a:t>
            </a:r>
          </a:p>
        </p:txBody>
      </p:sp>
      <p:sp>
        <p:nvSpPr>
          <p:cNvPr id="14" name="Rectangle 13"/>
          <p:cNvSpPr/>
          <p:nvPr/>
        </p:nvSpPr>
        <p:spPr>
          <a:xfrm>
            <a:off x="1143000" y="4000500"/>
            <a:ext cx="3276600" cy="3429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Funds</a:t>
            </a:r>
          </a:p>
        </p:txBody>
      </p:sp>
      <p:sp>
        <p:nvSpPr>
          <p:cNvPr id="15" name="Rectangle 14"/>
          <p:cNvSpPr/>
          <p:nvPr/>
        </p:nvSpPr>
        <p:spPr>
          <a:xfrm>
            <a:off x="4648200" y="4000500"/>
            <a:ext cx="3352800" cy="3429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Rights and Warrants</a:t>
            </a:r>
          </a:p>
        </p:txBody>
      </p:sp>
      <p:sp>
        <p:nvSpPr>
          <p:cNvPr id="17" name="Rectangle 16"/>
          <p:cNvSpPr/>
          <p:nvPr/>
        </p:nvSpPr>
        <p:spPr>
          <a:xfrm>
            <a:off x="1143000" y="3124200"/>
            <a:ext cx="3276600" cy="342900"/>
          </a:xfrm>
          <a:prstGeom prst="rect">
            <a:avLst/>
          </a:prstGeom>
          <a:solidFill>
            <a:srgbClr val="FF66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600" dirty="0">
                <a:solidFill>
                  <a:schemeClr val="tx1"/>
                </a:solidFill>
              </a:rPr>
              <a:t>Securities (Common, Equities)</a:t>
            </a:r>
          </a:p>
        </p:txBody>
      </p:sp>
      <p:sp>
        <p:nvSpPr>
          <p:cNvPr id="18" name="Rectangle 17"/>
          <p:cNvSpPr/>
          <p:nvPr/>
        </p:nvSpPr>
        <p:spPr>
          <a:xfrm>
            <a:off x="4648200" y="3124200"/>
            <a:ext cx="3352800" cy="342900"/>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Securities (Debt)</a:t>
            </a:r>
          </a:p>
        </p:txBody>
      </p:sp>
      <p:sp>
        <p:nvSpPr>
          <p:cNvPr id="20" name="Rectangle 19"/>
          <p:cNvSpPr/>
          <p:nvPr/>
        </p:nvSpPr>
        <p:spPr>
          <a:xfrm>
            <a:off x="3657600" y="0"/>
            <a:ext cx="5486400" cy="990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 </a:t>
            </a:r>
          </a:p>
          <a:p>
            <a:r>
              <a:rPr lang="en-US" b="1" u="sng" dirty="0">
                <a:solidFill>
                  <a:schemeClr val="tx1"/>
                </a:solidFill>
              </a:rPr>
              <a:t>Key</a:t>
            </a:r>
          </a:p>
          <a:p>
            <a:endParaRPr lang="en-US" dirty="0">
              <a:solidFill>
                <a:schemeClr val="tx1"/>
              </a:solidFill>
            </a:endParaRPr>
          </a:p>
          <a:p>
            <a:endParaRPr lang="en-US" dirty="0">
              <a:solidFill>
                <a:schemeClr val="tx1"/>
              </a:solidFill>
            </a:endParaRPr>
          </a:p>
          <a:p>
            <a:endParaRPr lang="en-US" dirty="0">
              <a:solidFill>
                <a:schemeClr val="tx1"/>
              </a:solidFill>
            </a:endParaRPr>
          </a:p>
        </p:txBody>
      </p:sp>
      <p:sp>
        <p:nvSpPr>
          <p:cNvPr id="21" name="Rectangle 20"/>
          <p:cNvSpPr/>
          <p:nvPr/>
        </p:nvSpPr>
        <p:spPr>
          <a:xfrm>
            <a:off x="6705600" y="68179"/>
            <a:ext cx="2133600" cy="316832"/>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OMG in process</a:t>
            </a:r>
          </a:p>
        </p:txBody>
      </p:sp>
      <p:sp>
        <p:nvSpPr>
          <p:cNvPr id="22" name="Rectangle 21"/>
          <p:cNvSpPr/>
          <p:nvPr/>
        </p:nvSpPr>
        <p:spPr>
          <a:xfrm>
            <a:off x="4438652" y="521368"/>
            <a:ext cx="2126580" cy="316832"/>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In preparation</a:t>
            </a:r>
          </a:p>
        </p:txBody>
      </p:sp>
      <p:sp>
        <p:nvSpPr>
          <p:cNvPr id="23" name="Rectangle 22"/>
          <p:cNvSpPr/>
          <p:nvPr/>
        </p:nvSpPr>
        <p:spPr>
          <a:xfrm>
            <a:off x="6705600" y="521368"/>
            <a:ext cx="2133600" cy="316832"/>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Spec Release</a:t>
            </a:r>
          </a:p>
        </p:txBody>
      </p:sp>
      <p:sp>
        <p:nvSpPr>
          <p:cNvPr id="24" name="Rectangle 23"/>
          <p:cNvSpPr/>
          <p:nvPr/>
        </p:nvSpPr>
        <p:spPr>
          <a:xfrm>
            <a:off x="4438652" y="76200"/>
            <a:ext cx="2133600" cy="316832"/>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Draft in CCM/FIBO-V</a:t>
            </a:r>
          </a:p>
        </p:txBody>
      </p:sp>
      <p:sp>
        <p:nvSpPr>
          <p:cNvPr id="25" name="Rectangle 24"/>
          <p:cNvSpPr/>
          <p:nvPr/>
        </p:nvSpPr>
        <p:spPr>
          <a:xfrm>
            <a:off x="5791199" y="2133600"/>
            <a:ext cx="2440405" cy="5334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Indices and Indicators</a:t>
            </a:r>
          </a:p>
        </p:txBody>
      </p:sp>
      <p:sp>
        <p:nvSpPr>
          <p:cNvPr id="26" name="Rectangle 25"/>
          <p:cNvSpPr/>
          <p:nvPr/>
        </p:nvSpPr>
        <p:spPr>
          <a:xfrm>
            <a:off x="906379" y="2133600"/>
            <a:ext cx="2370221" cy="5334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Business Entities</a:t>
            </a:r>
          </a:p>
        </p:txBody>
      </p:sp>
      <p:sp>
        <p:nvSpPr>
          <p:cNvPr id="27" name="Rectangle 26"/>
          <p:cNvSpPr/>
          <p:nvPr/>
        </p:nvSpPr>
        <p:spPr>
          <a:xfrm>
            <a:off x="3352800" y="2133600"/>
            <a:ext cx="2362200" cy="5334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FIBO Financial Business and Commerce</a:t>
            </a:r>
          </a:p>
        </p:txBody>
      </p:sp>
      <p:sp>
        <p:nvSpPr>
          <p:cNvPr id="29" name="Rectangle 28">
            <a:extLst>
              <a:ext uri="{FF2B5EF4-FFF2-40B4-BE49-F238E27FC236}">
                <a16:creationId xmlns:a16="http://schemas.microsoft.com/office/drawing/2014/main" id="{D74520AD-69CB-42AC-949B-2DCAD453CBC3}"/>
              </a:ext>
            </a:extLst>
          </p:cNvPr>
          <p:cNvSpPr/>
          <p:nvPr/>
        </p:nvSpPr>
        <p:spPr>
          <a:xfrm>
            <a:off x="1143000" y="3135406"/>
            <a:ext cx="685800" cy="33169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6C52FC1-2E45-4D0B-9802-C3EB9B35CDC5}"/>
              </a:ext>
            </a:extLst>
          </p:cNvPr>
          <p:cNvSpPr/>
          <p:nvPr/>
        </p:nvSpPr>
        <p:spPr>
          <a:xfrm>
            <a:off x="1143000" y="3548903"/>
            <a:ext cx="685800" cy="33169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0503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692"/>
            <a:ext cx="8229600" cy="1143000"/>
          </a:xfrm>
        </p:spPr>
        <p:txBody>
          <a:bodyPr/>
          <a:lstStyle/>
          <a:p>
            <a:r>
              <a:rPr lang="en-US" dirty="0"/>
              <a:t>FIBO Where is What!</a:t>
            </a:r>
          </a:p>
        </p:txBody>
      </p:sp>
      <p:grpSp>
        <p:nvGrpSpPr>
          <p:cNvPr id="4" name="Group 9"/>
          <p:cNvGrpSpPr>
            <a:grpSpLocks/>
          </p:cNvGrpSpPr>
          <p:nvPr/>
        </p:nvGrpSpPr>
        <p:grpSpPr bwMode="auto">
          <a:xfrm>
            <a:off x="457200" y="1433698"/>
            <a:ext cx="1035382" cy="1157102"/>
            <a:chOff x="0" y="0"/>
            <a:chExt cx="650" cy="720"/>
          </a:xfrm>
        </p:grpSpPr>
        <p:sp>
          <p:nvSpPr>
            <p:cNvPr id="5" name="Oval 2"/>
            <p:cNvSpPr>
              <a:spLocks/>
            </p:cNvSpPr>
            <p:nvPr/>
          </p:nvSpPr>
          <p:spPr bwMode="auto">
            <a:xfrm>
              <a:off x="0" y="201"/>
              <a:ext cx="230" cy="231"/>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6" name="Oval 3"/>
            <p:cNvSpPr>
              <a:spLocks/>
            </p:cNvSpPr>
            <p:nvPr/>
          </p:nvSpPr>
          <p:spPr bwMode="auto">
            <a:xfrm>
              <a:off x="477" y="242"/>
              <a:ext cx="173" cy="173"/>
            </a:xfrm>
            <a:prstGeom prst="ellipse">
              <a:avLst/>
            </a:prstGeom>
            <a:solidFill>
              <a:srgbClr val="FF00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7" name="Oval 4"/>
            <p:cNvSpPr>
              <a:spLocks/>
            </p:cNvSpPr>
            <p:nvPr/>
          </p:nvSpPr>
          <p:spPr bwMode="auto">
            <a:xfrm>
              <a:off x="304" y="0"/>
              <a:ext cx="173" cy="172"/>
            </a:xfrm>
            <a:prstGeom prst="ellipse">
              <a:avLst/>
            </a:prstGeom>
            <a:solidFill>
              <a:srgbClr val="FF00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8" name="Oval 5"/>
            <p:cNvSpPr>
              <a:spLocks/>
            </p:cNvSpPr>
            <p:nvPr/>
          </p:nvSpPr>
          <p:spPr bwMode="auto">
            <a:xfrm>
              <a:off x="131" y="547"/>
              <a:ext cx="173" cy="173"/>
            </a:xfrm>
            <a:prstGeom prst="ellipse">
              <a:avLst/>
            </a:prstGeom>
            <a:solidFill>
              <a:srgbClr val="FF00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9" name="Line 6"/>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10" name="Line 7"/>
            <p:cNvSpPr>
              <a:spLocks noChangeShapeType="1"/>
            </p:cNvSpPr>
            <p:nvPr/>
          </p:nvSpPr>
          <p:spPr bwMode="auto">
            <a:xfrm>
              <a:off x="230" y="316"/>
              <a:ext cx="247"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11" name="Line 8"/>
            <p:cNvSpPr>
              <a:spLocks noChangeShapeType="1"/>
            </p:cNvSpPr>
            <p:nvPr/>
          </p:nvSpPr>
          <p:spPr bwMode="auto">
            <a:xfrm flipH="1">
              <a:off x="279" y="390"/>
              <a:ext cx="223"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grpSp>
      <p:sp>
        <p:nvSpPr>
          <p:cNvPr id="12" name="TextBox 11"/>
          <p:cNvSpPr txBox="1"/>
          <p:nvPr/>
        </p:nvSpPr>
        <p:spPr>
          <a:xfrm>
            <a:off x="1422399" y="1295400"/>
            <a:ext cx="7318016" cy="6340197"/>
          </a:xfrm>
          <a:prstGeom prst="rect">
            <a:avLst/>
          </a:prstGeom>
          <a:noFill/>
        </p:spPr>
        <p:txBody>
          <a:bodyPr wrap="square" rtlCol="0">
            <a:spAutoFit/>
          </a:bodyPr>
          <a:lstStyle/>
          <a:p>
            <a:pPr marL="285750" indent="-285750">
              <a:buFont typeface="Arial"/>
              <a:buChar char="•"/>
            </a:pPr>
            <a:r>
              <a:rPr lang="en-US" sz="1200" dirty="0"/>
              <a:t>29 FIBO Business Conceptual Ontologies have been built since 2008</a:t>
            </a:r>
          </a:p>
          <a:p>
            <a:pPr marL="742950" lvl="1" indent="-285750">
              <a:buFont typeface="Arial"/>
              <a:buChar char="•"/>
            </a:pPr>
            <a:r>
              <a:rPr lang="en-US" sz="1200" dirty="0"/>
              <a:t> </a:t>
            </a:r>
            <a:r>
              <a:rPr lang="en-US" sz="1200" dirty="0">
                <a:hlinkClick r:id="rId2"/>
              </a:rPr>
              <a:t>http://www.edmcouncil.org/semanticsrepository/index.html</a:t>
            </a:r>
            <a:endParaRPr lang="en-US" sz="1200" dirty="0"/>
          </a:p>
          <a:p>
            <a:pPr marL="1200150" lvl="2" indent="-285750">
              <a:buFont typeface="Arial"/>
              <a:buChar char="•"/>
            </a:pPr>
            <a:r>
              <a:rPr lang="en-US" sz="1200" dirty="0"/>
              <a:t>Contains much detailed downloadable information including models, spreadsheets and XLS files for 29 FIBOs</a:t>
            </a:r>
          </a:p>
          <a:p>
            <a:pPr marL="742950" lvl="1" indent="-285750">
              <a:buFont typeface="Arial"/>
              <a:buChar char="•"/>
            </a:pPr>
            <a:r>
              <a:rPr lang="en-US" sz="1200" dirty="0" err="1"/>
              <a:t>Github</a:t>
            </a:r>
            <a:r>
              <a:rPr lang="en-US" sz="1200" dirty="0"/>
              <a:t> Working Wiki page”</a:t>
            </a:r>
          </a:p>
          <a:p>
            <a:pPr marL="1200150" lvl="2" indent="-285750">
              <a:buFont typeface="Arial"/>
              <a:buChar char="•"/>
            </a:pPr>
            <a:r>
              <a:rPr lang="en-US" sz="1200" dirty="0">
                <a:hlinkClick r:id="rId3"/>
              </a:rPr>
              <a:t>https://github.com/edmcouncil/fibo/wiki</a:t>
            </a:r>
            <a:endParaRPr lang="en-US" sz="1200" dirty="0"/>
          </a:p>
          <a:p>
            <a:pPr marL="1200150" lvl="2" indent="-285750">
              <a:buFont typeface="Arial"/>
              <a:buChar char="•"/>
            </a:pPr>
            <a:r>
              <a:rPr lang="en-US" sz="1200" dirty="0"/>
              <a:t>For those who want to get serious soon – Links to UML and RDF/OWL downloadable files for all 29 FIBOs and much much more of Pink and Yellow and Green FIBOs</a:t>
            </a:r>
          </a:p>
          <a:p>
            <a:pPr marL="285750" indent="-285750">
              <a:buFont typeface="Arial"/>
              <a:buChar char="•"/>
            </a:pPr>
            <a:r>
              <a:rPr lang="en-US" sz="1200" dirty="0" err="1"/>
              <a:t>Browseable</a:t>
            </a:r>
            <a:r>
              <a:rPr lang="en-US" sz="1200" dirty="0"/>
              <a:t> and searchable repository with workspaces for all ontologies</a:t>
            </a:r>
          </a:p>
          <a:p>
            <a:pPr marL="742950" lvl="1" indent="-285750">
              <a:buFont typeface="Arial"/>
              <a:buChar char="•"/>
            </a:pPr>
            <a:r>
              <a:rPr lang="en-US" sz="1200" dirty="0">
                <a:hlinkClick r:id="rId4"/>
              </a:rPr>
              <a:t>http://us.adaptive.com/FIBO/a3/</a:t>
            </a:r>
            <a:r>
              <a:rPr lang="en-US" sz="1200" dirty="0"/>
              <a:t> </a:t>
            </a:r>
          </a:p>
          <a:p>
            <a:pPr marL="742950" lvl="1" indent="-285750">
              <a:buFont typeface="Arial"/>
              <a:buChar char="•"/>
            </a:pPr>
            <a:endParaRPr lang="en-US" sz="800" dirty="0"/>
          </a:p>
          <a:p>
            <a:pPr marL="285750" indent="-285750">
              <a:buFont typeface="Arial"/>
              <a:buChar char="•"/>
            </a:pPr>
            <a:r>
              <a:rPr lang="en-US" sz="1200" dirty="0">
                <a:hlinkClick r:id="rId5"/>
              </a:rPr>
              <a:t>http://www.omg.org/spec/EDMC-FIBO/FND/Current</a:t>
            </a:r>
            <a:endParaRPr lang="en-US" sz="1200" dirty="0"/>
          </a:p>
          <a:p>
            <a:pPr marL="742950" lvl="1" indent="-285750">
              <a:buFont typeface="Arial"/>
              <a:buChar char="•"/>
            </a:pPr>
            <a:r>
              <a:rPr lang="en-US" sz="1200" dirty="0"/>
              <a:t>Contains FIBO-FND in final OMG documentation form including UML and RDF/OWL models for FIBO Foundations</a:t>
            </a:r>
          </a:p>
          <a:p>
            <a:pPr marL="1200150" lvl="2" indent="-285750">
              <a:buFont typeface="Arial"/>
              <a:buChar char="•"/>
            </a:pPr>
            <a:r>
              <a:rPr lang="en-US" sz="1200" dirty="0" err="1"/>
              <a:t>Github</a:t>
            </a:r>
            <a:r>
              <a:rPr lang="en-US" sz="1200" dirty="0"/>
              <a:t> wiki is at:</a:t>
            </a:r>
          </a:p>
          <a:p>
            <a:pPr marL="1657350" lvl="3" indent="-285750">
              <a:buFont typeface="Arial"/>
              <a:buChar char="•"/>
            </a:pPr>
            <a:r>
              <a:rPr lang="en-US" sz="1200" dirty="0">
                <a:hlinkClick r:id="rId6"/>
              </a:rPr>
              <a:t>https://github.com/edmcouncil/fibo/wiki/FIBO-Foundations</a:t>
            </a:r>
            <a:r>
              <a:rPr lang="en-US" sz="1200" dirty="0"/>
              <a:t> </a:t>
            </a:r>
          </a:p>
          <a:p>
            <a:pPr marL="285750" indent="-285750">
              <a:buFont typeface="Arial"/>
              <a:buChar char="•"/>
            </a:pPr>
            <a:r>
              <a:rPr lang="en-US" sz="1200" dirty="0">
                <a:hlinkClick r:id="rId7"/>
              </a:rPr>
              <a:t>http://www.omg.org/spec/EDMC-FIBO/BE/Current</a:t>
            </a:r>
            <a:endParaRPr lang="en-US" sz="1200" dirty="0"/>
          </a:p>
          <a:p>
            <a:pPr marL="742950" lvl="1" indent="-285750">
              <a:buFont typeface="Arial"/>
              <a:buChar char="•"/>
            </a:pPr>
            <a:r>
              <a:rPr lang="en-US" sz="1200" dirty="0"/>
              <a:t>Contains FIBO-BE (Business Entities) In OMG documentation form.  </a:t>
            </a:r>
          </a:p>
          <a:p>
            <a:pPr marL="1200150" lvl="2" indent="-285750">
              <a:buFont typeface="Arial"/>
              <a:buChar char="•"/>
            </a:pPr>
            <a:r>
              <a:rPr lang="en-US" sz="1200" dirty="0" err="1"/>
              <a:t>Github</a:t>
            </a:r>
            <a:r>
              <a:rPr lang="en-US" sz="1200" dirty="0"/>
              <a:t> wiki is at</a:t>
            </a:r>
          </a:p>
          <a:p>
            <a:pPr marL="1657350" lvl="3" indent="-285750">
              <a:buFont typeface="Arial"/>
              <a:buChar char="•"/>
            </a:pPr>
            <a:r>
              <a:rPr lang="en-US" sz="1200" dirty="0">
                <a:hlinkClick r:id="rId8"/>
              </a:rPr>
              <a:t>https://github.com/edmcouncil/fibo/wiki/FIBO-Business-Entities</a:t>
            </a:r>
            <a:r>
              <a:rPr lang="en-US" sz="1200" dirty="0"/>
              <a:t> </a:t>
            </a:r>
          </a:p>
          <a:p>
            <a:pPr marL="1200150" lvl="2" indent="-285750">
              <a:buFont typeface="Arial"/>
              <a:buChar char="•"/>
            </a:pPr>
            <a:r>
              <a:rPr lang="en-US" sz="1200" dirty="0"/>
              <a:t>A working version in testing (“David’s Branch”) is at </a:t>
            </a:r>
          </a:p>
          <a:p>
            <a:pPr marL="1657350" lvl="3" indent="-285750">
              <a:buFont typeface="Arial"/>
              <a:buChar char="•"/>
            </a:pPr>
            <a:r>
              <a:rPr lang="en-US" sz="1200" dirty="0">
                <a:hlinkClick r:id="rId9"/>
              </a:rPr>
              <a:t>https://github.com/dsnewman/fibo/tree/pink/be</a:t>
            </a:r>
            <a:endParaRPr lang="en-US" sz="1200" dirty="0"/>
          </a:p>
          <a:p>
            <a:pPr marL="285750" indent="-285750">
              <a:buFont typeface="Arial"/>
              <a:buChar char="•"/>
            </a:pPr>
            <a:r>
              <a:rPr lang="en-US" sz="1200" dirty="0">
                <a:hlinkClick r:id="rId10"/>
              </a:rPr>
              <a:t>http://www.omg.org/spec/EDMC-FIBO/IND/Current</a:t>
            </a:r>
            <a:endParaRPr lang="en-US" sz="1200" dirty="0"/>
          </a:p>
          <a:p>
            <a:pPr marL="742950" lvl="1" indent="-285750">
              <a:buFont typeface="Arial"/>
              <a:buChar char="•"/>
            </a:pPr>
            <a:r>
              <a:rPr lang="en-US" sz="1200" dirty="0"/>
              <a:t>Contains FIBO-IND (Indices and Indicators) In OMG documentation form</a:t>
            </a:r>
          </a:p>
          <a:p>
            <a:pPr marL="742950" lvl="1" indent="-285750">
              <a:buFont typeface="Arial"/>
              <a:buChar char="•"/>
            </a:pPr>
            <a:r>
              <a:rPr lang="en-US" sz="1200" dirty="0" err="1"/>
              <a:t>Github</a:t>
            </a:r>
            <a:r>
              <a:rPr lang="en-US" sz="1200" dirty="0"/>
              <a:t> wiki is at</a:t>
            </a:r>
          </a:p>
          <a:p>
            <a:pPr marL="1200150" lvl="2" indent="-285750">
              <a:buFont typeface="Arial"/>
              <a:buChar char="•"/>
            </a:pPr>
            <a:r>
              <a:rPr lang="en-US" sz="1200" dirty="0">
                <a:hlinkClick r:id="rId11"/>
              </a:rPr>
              <a:t>https://github.com/edmcouncil/fibo/wiki/FIBO-Indices-and-Indicators</a:t>
            </a:r>
            <a:r>
              <a:rPr lang="en-US" sz="1200" dirty="0"/>
              <a:t> .</a:t>
            </a:r>
          </a:p>
          <a:p>
            <a:pPr marL="285750" indent="-285750">
              <a:buFont typeface="Arial"/>
              <a:buChar char="•"/>
            </a:pPr>
            <a:r>
              <a:rPr lang="en-US" sz="1200" dirty="0"/>
              <a:t>Pointer to Loans FIBO </a:t>
            </a:r>
            <a:r>
              <a:rPr lang="en-US" sz="1200" dirty="0" err="1"/>
              <a:t>Github</a:t>
            </a:r>
            <a:r>
              <a:rPr lang="en-US" sz="1200" dirty="0"/>
              <a:t> Wiki page</a:t>
            </a:r>
          </a:p>
          <a:p>
            <a:pPr marL="742950" lvl="1" indent="-285750">
              <a:buFont typeface="Arial"/>
              <a:buChar char="•"/>
            </a:pPr>
            <a:r>
              <a:rPr lang="en-US" sz="1200" dirty="0">
                <a:hlinkClick r:id="rId12"/>
              </a:rPr>
              <a:t>https://github.com/edmcouncil/fibo/wiki/FIBO-Loans</a:t>
            </a:r>
            <a:r>
              <a:rPr lang="en-US" sz="1200" dirty="0"/>
              <a:t> </a:t>
            </a:r>
          </a:p>
          <a:p>
            <a:pPr marL="285750" indent="-285750">
              <a:buFont typeface="Arial"/>
              <a:buChar char="•"/>
            </a:pPr>
            <a:r>
              <a:rPr lang="en-US" sz="1200" dirty="0"/>
              <a:t>Pointer to Securities and Equities FIBO </a:t>
            </a:r>
            <a:r>
              <a:rPr lang="en-US" sz="1200" dirty="0" err="1"/>
              <a:t>Github</a:t>
            </a:r>
            <a:r>
              <a:rPr lang="en-US" sz="1200" dirty="0"/>
              <a:t> wiki page</a:t>
            </a:r>
          </a:p>
          <a:p>
            <a:pPr marL="742950" lvl="1" indent="-285750">
              <a:buFont typeface="Arial"/>
              <a:buChar char="•"/>
            </a:pPr>
            <a:r>
              <a:rPr lang="en-US" sz="1200" dirty="0">
                <a:hlinkClick r:id="rId13"/>
              </a:rPr>
              <a:t>https://github.com/edmcouncil/fibo/wiki/FIBO-Securities-and-Equities</a:t>
            </a:r>
            <a:r>
              <a:rPr lang="en-US" sz="1200" dirty="0"/>
              <a:t> </a:t>
            </a:r>
          </a:p>
          <a:p>
            <a:endParaRPr lang="en-US" sz="1400" dirty="0"/>
          </a:p>
          <a:p>
            <a:pPr lvl="3"/>
            <a:endParaRPr lang="en-US" dirty="0"/>
          </a:p>
          <a:p>
            <a:pPr marL="285750" indent="-285750">
              <a:buFont typeface="Arial"/>
              <a:buChar char="•"/>
            </a:pPr>
            <a:endParaRPr lang="en-US" dirty="0"/>
          </a:p>
        </p:txBody>
      </p:sp>
      <p:sp>
        <p:nvSpPr>
          <p:cNvPr id="21" name="TextBox 20"/>
          <p:cNvSpPr txBox="1"/>
          <p:nvPr/>
        </p:nvSpPr>
        <p:spPr>
          <a:xfrm>
            <a:off x="1430871" y="937736"/>
            <a:ext cx="6934200" cy="738664"/>
          </a:xfrm>
          <a:prstGeom prst="rect">
            <a:avLst/>
          </a:prstGeom>
          <a:noFill/>
        </p:spPr>
        <p:txBody>
          <a:bodyPr wrap="square" rtlCol="0">
            <a:spAutoFit/>
          </a:bodyPr>
          <a:lstStyle/>
          <a:p>
            <a:pPr marL="285750" indent="-285750">
              <a:buFont typeface="Arial"/>
              <a:buChar char="•"/>
            </a:pPr>
            <a:r>
              <a:rPr lang="en-US" sz="1200" dirty="0"/>
              <a:t>General Information - </a:t>
            </a:r>
            <a:r>
              <a:rPr lang="en-US" sz="1200" dirty="0">
                <a:hlinkClick r:id="rId14"/>
              </a:rPr>
              <a:t>http://www.edmcouncil.org/financialbusiness</a:t>
            </a:r>
            <a:endParaRPr lang="en-US" sz="1200" dirty="0"/>
          </a:p>
          <a:p>
            <a:pPr marL="742950" lvl="1" indent="-285750">
              <a:buFont typeface="Arial"/>
              <a:buChar char="•"/>
            </a:pPr>
            <a:r>
              <a:rPr lang="en-US" sz="1200" dirty="0"/>
              <a:t>Historical perspective and status </a:t>
            </a:r>
          </a:p>
          <a:p>
            <a:pPr lvl="1"/>
            <a:endParaRPr lang="en-US" dirty="0"/>
          </a:p>
        </p:txBody>
      </p:sp>
      <p:grpSp>
        <p:nvGrpSpPr>
          <p:cNvPr id="23" name="Group 18"/>
          <p:cNvGrpSpPr>
            <a:grpSpLocks/>
          </p:cNvGrpSpPr>
          <p:nvPr/>
        </p:nvGrpSpPr>
        <p:grpSpPr bwMode="auto">
          <a:xfrm>
            <a:off x="685801" y="3124200"/>
            <a:ext cx="585684" cy="533395"/>
            <a:chOff x="0" y="0"/>
            <a:chExt cx="650" cy="719"/>
          </a:xfrm>
        </p:grpSpPr>
        <p:sp>
          <p:nvSpPr>
            <p:cNvPr id="24" name="Oval 11"/>
            <p:cNvSpPr>
              <a:spLocks/>
            </p:cNvSpPr>
            <p:nvPr/>
          </p:nvSpPr>
          <p:spPr bwMode="auto">
            <a:xfrm>
              <a:off x="0" y="204"/>
              <a:ext cx="230" cy="232"/>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25" name="Oval 12"/>
            <p:cNvSpPr>
              <a:spLocks/>
            </p:cNvSpPr>
            <p:nvPr/>
          </p:nvSpPr>
          <p:spPr bwMode="auto">
            <a:xfrm>
              <a:off x="479" y="245"/>
              <a:ext cx="173" cy="175"/>
            </a:xfrm>
            <a:prstGeom prst="ellipse">
              <a:avLst/>
            </a:prstGeom>
            <a:solidFill>
              <a:srgbClr val="2F8901"/>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26" name="Oval 13"/>
            <p:cNvSpPr>
              <a:spLocks/>
            </p:cNvSpPr>
            <p:nvPr/>
          </p:nvSpPr>
          <p:spPr bwMode="auto">
            <a:xfrm>
              <a:off x="305" y="2"/>
              <a:ext cx="175" cy="172"/>
            </a:xfrm>
            <a:prstGeom prst="ellipse">
              <a:avLst/>
            </a:prstGeom>
            <a:solidFill>
              <a:srgbClr val="2F8901"/>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27" name="Oval 14"/>
            <p:cNvSpPr>
              <a:spLocks/>
            </p:cNvSpPr>
            <p:nvPr/>
          </p:nvSpPr>
          <p:spPr bwMode="auto">
            <a:xfrm>
              <a:off x="133" y="549"/>
              <a:ext cx="173" cy="172"/>
            </a:xfrm>
            <a:prstGeom prst="ellipse">
              <a:avLst/>
            </a:prstGeom>
            <a:solidFill>
              <a:srgbClr val="2F8901"/>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28" name="Line 15"/>
            <p:cNvSpPr>
              <a:spLocks noChangeShapeType="1"/>
            </p:cNvSpPr>
            <p:nvPr/>
          </p:nvSpPr>
          <p:spPr bwMode="auto">
            <a:xfrm>
              <a:off x="426" y="157"/>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29" name="Line 16"/>
            <p:cNvSpPr>
              <a:spLocks noChangeShapeType="1"/>
            </p:cNvSpPr>
            <p:nvPr/>
          </p:nvSpPr>
          <p:spPr bwMode="auto">
            <a:xfrm>
              <a:off x="231" y="320"/>
              <a:ext cx="249"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sp>
          <p:nvSpPr>
            <p:cNvPr id="30" name="Line 17"/>
            <p:cNvSpPr>
              <a:spLocks noChangeShapeType="1"/>
            </p:cNvSpPr>
            <p:nvPr/>
          </p:nvSpPr>
          <p:spPr bwMode="auto">
            <a:xfrm flipH="1">
              <a:off x="280" y="392"/>
              <a:ext cx="225"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a:latin typeface="Gill Sans" pitchFamily="-108" charset="0"/>
                <a:ea typeface="ヒラギノ角ゴ ProN W3" pitchFamily="-108" charset="-128"/>
                <a:cs typeface="ヒラギノ角ゴ ProN W3" pitchFamily="-108" charset="-128"/>
                <a:sym typeface="Gill Sans" pitchFamily="-108" charset="0"/>
              </a:endParaRPr>
            </a:p>
          </p:txBody>
        </p:sp>
      </p:grpSp>
      <p:grpSp>
        <p:nvGrpSpPr>
          <p:cNvPr id="32" name="Group 101"/>
          <p:cNvGrpSpPr>
            <a:grpSpLocks/>
          </p:cNvGrpSpPr>
          <p:nvPr/>
        </p:nvGrpSpPr>
        <p:grpSpPr bwMode="auto">
          <a:xfrm>
            <a:off x="762000" y="4016026"/>
            <a:ext cx="609600" cy="632174"/>
            <a:chOff x="0" y="0"/>
            <a:chExt cx="650" cy="720"/>
          </a:xfrm>
        </p:grpSpPr>
        <p:sp>
          <p:nvSpPr>
            <p:cNvPr id="34" name="Oval 94"/>
            <p:cNvSpPr>
              <a:spLocks/>
            </p:cNvSpPr>
            <p:nvPr/>
          </p:nvSpPr>
          <p:spPr bwMode="auto">
            <a:xfrm>
              <a:off x="0" y="201"/>
              <a:ext cx="230" cy="230"/>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35" name="Oval 95"/>
            <p:cNvSpPr>
              <a:spLocks/>
            </p:cNvSpPr>
            <p:nvPr/>
          </p:nvSpPr>
          <p:spPr bwMode="auto">
            <a:xfrm>
              <a:off x="477" y="242"/>
              <a:ext cx="173" cy="173"/>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36" name="Oval 96"/>
            <p:cNvSpPr>
              <a:spLocks/>
            </p:cNvSpPr>
            <p:nvPr/>
          </p:nvSpPr>
          <p:spPr bwMode="auto">
            <a:xfrm>
              <a:off x="304" y="0"/>
              <a:ext cx="175" cy="172"/>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37" name="Oval 97"/>
            <p:cNvSpPr>
              <a:spLocks/>
            </p:cNvSpPr>
            <p:nvPr/>
          </p:nvSpPr>
          <p:spPr bwMode="auto">
            <a:xfrm>
              <a:off x="131" y="547"/>
              <a:ext cx="173" cy="173"/>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38" name="Line 98"/>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39" name="Line 99"/>
            <p:cNvSpPr>
              <a:spLocks noChangeShapeType="1"/>
            </p:cNvSpPr>
            <p:nvPr/>
          </p:nvSpPr>
          <p:spPr bwMode="auto">
            <a:xfrm>
              <a:off x="230" y="316"/>
              <a:ext cx="249"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40" name="Line 100"/>
            <p:cNvSpPr>
              <a:spLocks noChangeShapeType="1"/>
            </p:cNvSpPr>
            <p:nvPr/>
          </p:nvSpPr>
          <p:spPr bwMode="auto">
            <a:xfrm flipH="1">
              <a:off x="279" y="390"/>
              <a:ext cx="225"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grpSp>
        <p:nvGrpSpPr>
          <p:cNvPr id="50" name="Group 92"/>
          <p:cNvGrpSpPr>
            <a:grpSpLocks/>
          </p:cNvGrpSpPr>
          <p:nvPr/>
        </p:nvGrpSpPr>
        <p:grpSpPr bwMode="auto">
          <a:xfrm>
            <a:off x="1219201" y="4724400"/>
            <a:ext cx="533399" cy="533400"/>
            <a:chOff x="0" y="0"/>
            <a:chExt cx="650" cy="720"/>
          </a:xfrm>
        </p:grpSpPr>
        <p:sp>
          <p:nvSpPr>
            <p:cNvPr id="52" name="Oval 85"/>
            <p:cNvSpPr>
              <a:spLocks/>
            </p:cNvSpPr>
            <p:nvPr/>
          </p:nvSpPr>
          <p:spPr bwMode="auto">
            <a:xfrm>
              <a:off x="0" y="201"/>
              <a:ext cx="230" cy="230"/>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53" name="Oval 86"/>
            <p:cNvSpPr>
              <a:spLocks/>
            </p:cNvSpPr>
            <p:nvPr/>
          </p:nvSpPr>
          <p:spPr bwMode="auto">
            <a:xfrm>
              <a:off x="477" y="242"/>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54" name="Oval 87"/>
            <p:cNvSpPr>
              <a:spLocks/>
            </p:cNvSpPr>
            <p:nvPr/>
          </p:nvSpPr>
          <p:spPr bwMode="auto">
            <a:xfrm>
              <a:off x="304" y="0"/>
              <a:ext cx="173" cy="172"/>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55" name="Oval 88"/>
            <p:cNvSpPr>
              <a:spLocks/>
            </p:cNvSpPr>
            <p:nvPr/>
          </p:nvSpPr>
          <p:spPr bwMode="auto">
            <a:xfrm>
              <a:off x="131" y="547"/>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56" name="Line 89"/>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57" name="Line 90"/>
            <p:cNvSpPr>
              <a:spLocks noChangeShapeType="1"/>
            </p:cNvSpPr>
            <p:nvPr/>
          </p:nvSpPr>
          <p:spPr bwMode="auto">
            <a:xfrm>
              <a:off x="230" y="316"/>
              <a:ext cx="247"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58" name="Line 91"/>
            <p:cNvSpPr>
              <a:spLocks noChangeShapeType="1"/>
            </p:cNvSpPr>
            <p:nvPr/>
          </p:nvSpPr>
          <p:spPr bwMode="auto">
            <a:xfrm flipH="1">
              <a:off x="279" y="390"/>
              <a:ext cx="223"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grpSp>
        <p:nvGrpSpPr>
          <p:cNvPr id="59" name="Group 101"/>
          <p:cNvGrpSpPr>
            <a:grpSpLocks/>
          </p:cNvGrpSpPr>
          <p:nvPr/>
        </p:nvGrpSpPr>
        <p:grpSpPr bwMode="auto">
          <a:xfrm>
            <a:off x="533400" y="5082826"/>
            <a:ext cx="609600" cy="632174"/>
            <a:chOff x="0" y="0"/>
            <a:chExt cx="650" cy="720"/>
          </a:xfrm>
        </p:grpSpPr>
        <p:sp>
          <p:nvSpPr>
            <p:cNvPr id="60" name="Oval 94"/>
            <p:cNvSpPr>
              <a:spLocks/>
            </p:cNvSpPr>
            <p:nvPr/>
          </p:nvSpPr>
          <p:spPr bwMode="auto">
            <a:xfrm>
              <a:off x="0" y="201"/>
              <a:ext cx="230" cy="230"/>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61" name="Oval 95"/>
            <p:cNvSpPr>
              <a:spLocks/>
            </p:cNvSpPr>
            <p:nvPr/>
          </p:nvSpPr>
          <p:spPr bwMode="auto">
            <a:xfrm>
              <a:off x="477" y="242"/>
              <a:ext cx="173" cy="173"/>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62" name="Oval 96"/>
            <p:cNvSpPr>
              <a:spLocks/>
            </p:cNvSpPr>
            <p:nvPr/>
          </p:nvSpPr>
          <p:spPr bwMode="auto">
            <a:xfrm>
              <a:off x="304" y="0"/>
              <a:ext cx="175" cy="172"/>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63" name="Oval 97"/>
            <p:cNvSpPr>
              <a:spLocks/>
            </p:cNvSpPr>
            <p:nvPr/>
          </p:nvSpPr>
          <p:spPr bwMode="auto">
            <a:xfrm>
              <a:off x="131" y="547"/>
              <a:ext cx="173" cy="173"/>
            </a:xfrm>
            <a:prstGeom prst="ellipse">
              <a:avLst/>
            </a:prstGeom>
            <a:solidFill>
              <a:srgbClr val="FFFF00"/>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64" name="Line 98"/>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65" name="Line 99"/>
            <p:cNvSpPr>
              <a:spLocks noChangeShapeType="1"/>
            </p:cNvSpPr>
            <p:nvPr/>
          </p:nvSpPr>
          <p:spPr bwMode="auto">
            <a:xfrm>
              <a:off x="230" y="316"/>
              <a:ext cx="249"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66" name="Line 100"/>
            <p:cNvSpPr>
              <a:spLocks noChangeShapeType="1"/>
            </p:cNvSpPr>
            <p:nvPr/>
          </p:nvSpPr>
          <p:spPr bwMode="auto">
            <a:xfrm flipH="1">
              <a:off x="279" y="390"/>
              <a:ext cx="225"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grpSp>
        <p:nvGrpSpPr>
          <p:cNvPr id="67" name="Group 92"/>
          <p:cNvGrpSpPr>
            <a:grpSpLocks/>
          </p:cNvGrpSpPr>
          <p:nvPr/>
        </p:nvGrpSpPr>
        <p:grpSpPr bwMode="auto">
          <a:xfrm>
            <a:off x="838200" y="5791200"/>
            <a:ext cx="533399" cy="533400"/>
            <a:chOff x="0" y="0"/>
            <a:chExt cx="650" cy="720"/>
          </a:xfrm>
        </p:grpSpPr>
        <p:sp>
          <p:nvSpPr>
            <p:cNvPr id="68" name="Oval 85"/>
            <p:cNvSpPr>
              <a:spLocks/>
            </p:cNvSpPr>
            <p:nvPr/>
          </p:nvSpPr>
          <p:spPr bwMode="auto">
            <a:xfrm>
              <a:off x="0" y="201"/>
              <a:ext cx="230" cy="230"/>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69" name="Oval 86"/>
            <p:cNvSpPr>
              <a:spLocks/>
            </p:cNvSpPr>
            <p:nvPr/>
          </p:nvSpPr>
          <p:spPr bwMode="auto">
            <a:xfrm>
              <a:off x="477" y="242"/>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0" name="Oval 87"/>
            <p:cNvSpPr>
              <a:spLocks/>
            </p:cNvSpPr>
            <p:nvPr/>
          </p:nvSpPr>
          <p:spPr bwMode="auto">
            <a:xfrm>
              <a:off x="304" y="0"/>
              <a:ext cx="173" cy="172"/>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1" name="Oval 88"/>
            <p:cNvSpPr>
              <a:spLocks/>
            </p:cNvSpPr>
            <p:nvPr/>
          </p:nvSpPr>
          <p:spPr bwMode="auto">
            <a:xfrm>
              <a:off x="131" y="547"/>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2" name="Line 89"/>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3" name="Line 90"/>
            <p:cNvSpPr>
              <a:spLocks noChangeShapeType="1"/>
            </p:cNvSpPr>
            <p:nvPr/>
          </p:nvSpPr>
          <p:spPr bwMode="auto">
            <a:xfrm>
              <a:off x="230" y="316"/>
              <a:ext cx="247"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4" name="Line 91"/>
            <p:cNvSpPr>
              <a:spLocks noChangeShapeType="1"/>
            </p:cNvSpPr>
            <p:nvPr/>
          </p:nvSpPr>
          <p:spPr bwMode="auto">
            <a:xfrm flipH="1">
              <a:off x="279" y="390"/>
              <a:ext cx="223"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grpSp>
        <p:nvGrpSpPr>
          <p:cNvPr id="75" name="Group 92"/>
          <p:cNvGrpSpPr>
            <a:grpSpLocks/>
          </p:cNvGrpSpPr>
          <p:nvPr/>
        </p:nvGrpSpPr>
        <p:grpSpPr bwMode="auto">
          <a:xfrm>
            <a:off x="914400" y="6248400"/>
            <a:ext cx="533399" cy="533400"/>
            <a:chOff x="0" y="0"/>
            <a:chExt cx="650" cy="720"/>
          </a:xfrm>
        </p:grpSpPr>
        <p:sp>
          <p:nvSpPr>
            <p:cNvPr id="76" name="Oval 85"/>
            <p:cNvSpPr>
              <a:spLocks/>
            </p:cNvSpPr>
            <p:nvPr/>
          </p:nvSpPr>
          <p:spPr bwMode="auto">
            <a:xfrm>
              <a:off x="0" y="201"/>
              <a:ext cx="230" cy="230"/>
            </a:xfrm>
            <a:prstGeom prst="ellipse">
              <a:avLst/>
            </a:prstGeom>
            <a:no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7" name="Oval 86"/>
            <p:cNvSpPr>
              <a:spLocks/>
            </p:cNvSpPr>
            <p:nvPr/>
          </p:nvSpPr>
          <p:spPr bwMode="auto">
            <a:xfrm>
              <a:off x="477" y="242"/>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8" name="Oval 87"/>
            <p:cNvSpPr>
              <a:spLocks/>
            </p:cNvSpPr>
            <p:nvPr/>
          </p:nvSpPr>
          <p:spPr bwMode="auto">
            <a:xfrm>
              <a:off x="304" y="0"/>
              <a:ext cx="173" cy="172"/>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79" name="Oval 88"/>
            <p:cNvSpPr>
              <a:spLocks/>
            </p:cNvSpPr>
            <p:nvPr/>
          </p:nvSpPr>
          <p:spPr bwMode="auto">
            <a:xfrm>
              <a:off x="131" y="547"/>
              <a:ext cx="173" cy="173"/>
            </a:xfrm>
            <a:prstGeom prst="ellipse">
              <a:avLst/>
            </a:prstGeom>
            <a:solidFill>
              <a:schemeClr val="accent2">
                <a:lumMod val="20000"/>
                <a:lumOff val="80000"/>
              </a:schemeClr>
            </a:solidFill>
            <a:ln w="9525" cap="flat">
              <a:solidFill>
                <a:srgbClr val="4A7DBB"/>
              </a:solidFill>
              <a:prstDash val="solid"/>
              <a:round/>
              <a:headEnd type="none" w="med" len="med"/>
              <a:tailEnd type="none" w="med" len="med"/>
            </a:ln>
            <a:effectLst>
              <a:outerShdw blurRad="38100" dist="23000" dir="5400000" algn="ctr" rotWithShape="0">
                <a:schemeClr val="bg2">
                  <a:alpha val="34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80" name="Line 89"/>
            <p:cNvSpPr>
              <a:spLocks noChangeShapeType="1"/>
            </p:cNvSpPr>
            <p:nvPr/>
          </p:nvSpPr>
          <p:spPr bwMode="auto">
            <a:xfrm>
              <a:off x="426" y="153"/>
              <a:ext cx="102" cy="97"/>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81" name="Line 90"/>
            <p:cNvSpPr>
              <a:spLocks noChangeShapeType="1"/>
            </p:cNvSpPr>
            <p:nvPr/>
          </p:nvSpPr>
          <p:spPr bwMode="auto">
            <a:xfrm>
              <a:off x="230" y="316"/>
              <a:ext cx="247" cy="13"/>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sp>
          <p:nvSpPr>
            <p:cNvPr id="82" name="Line 91"/>
            <p:cNvSpPr>
              <a:spLocks noChangeShapeType="1"/>
            </p:cNvSpPr>
            <p:nvPr/>
          </p:nvSpPr>
          <p:spPr bwMode="auto">
            <a:xfrm flipH="1">
              <a:off x="279" y="390"/>
              <a:ext cx="223" cy="182"/>
            </a:xfrm>
            <a:prstGeom prst="line">
              <a:avLst/>
            </a:prstGeom>
            <a:noFill/>
            <a:ln w="25400" cap="flat">
              <a:solidFill>
                <a:schemeClr val="tx1"/>
              </a:solidFill>
              <a:prstDash val="solid"/>
              <a:round/>
              <a:headEnd type="none" w="med" len="med"/>
              <a:tailEnd type="none" w="med" len="med"/>
            </a:ln>
            <a:effectLst>
              <a:outerShdw blurRad="38100" dist="19999" dir="5400000" algn="ctr" rotWithShape="0">
                <a:schemeClr val="bg2">
                  <a:alpha val="37999"/>
                </a:schemeClr>
              </a:outerShdw>
            </a:effectLst>
          </p:spPr>
          <p:txBody>
            <a:bodyPr lIns="0" tIns="0" rIns="0" bIns="0">
              <a:prstTxWarp prst="textNoShape">
                <a:avLst/>
              </a:prstTxWarp>
            </a:bodyPr>
            <a:lstStyle/>
            <a:p>
              <a:pPr>
                <a:defRPr/>
              </a:pPr>
              <a:endParaRPr lang="en-US" dirty="0">
                <a:latin typeface="Gill Sans" pitchFamily="-108" charset="0"/>
                <a:ea typeface="ヒラギノ角ゴ ProN W3" pitchFamily="-108" charset="-128"/>
                <a:cs typeface="ヒラギノ角ゴ ProN W3" pitchFamily="-108" charset="-128"/>
                <a:sym typeface="Gill Sans" pitchFamily="-108" charset="0"/>
              </a:endParaRPr>
            </a:p>
          </p:txBody>
        </p:sp>
      </p:grpSp>
    </p:spTree>
    <p:extLst>
      <p:ext uri="{BB962C8B-B14F-4D97-AF65-F5344CB8AC3E}">
        <p14:creationId xmlns:p14="http://schemas.microsoft.com/office/powerpoint/2010/main" val="13389186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FIBO </a:t>
            </a:r>
            <a:r>
              <a:rPr lang="en-US" dirty="0" err="1"/>
              <a:t>Atlassian</a:t>
            </a:r>
            <a:r>
              <a:rPr lang="en-US" dirty="0"/>
              <a:t> Wiki Spaces</a:t>
            </a:r>
          </a:p>
        </p:txBody>
      </p:sp>
      <p:sp>
        <p:nvSpPr>
          <p:cNvPr id="3" name="Content Placeholder 2"/>
          <p:cNvSpPr>
            <a:spLocks noGrp="1"/>
          </p:cNvSpPr>
          <p:nvPr>
            <p:ph idx="1"/>
          </p:nvPr>
        </p:nvSpPr>
        <p:spPr/>
        <p:txBody>
          <a:bodyPr/>
          <a:lstStyle/>
          <a:p>
            <a:r>
              <a:rPr lang="en-US" sz="2000" dirty="0"/>
              <a:t>FIBO Overall</a:t>
            </a:r>
          </a:p>
          <a:p>
            <a:pPr lvl="1"/>
            <a:r>
              <a:rPr lang="en-US" sz="1800" dirty="0">
                <a:hlinkClick r:id="rId2"/>
              </a:rPr>
              <a:t>https://wiki.edmcouncil.org/display/FIBO/FIBO</a:t>
            </a:r>
            <a:r>
              <a:rPr lang="en-US" sz="1800" dirty="0"/>
              <a:t> </a:t>
            </a:r>
          </a:p>
          <a:p>
            <a:r>
              <a:rPr lang="en-US" sz="2000" dirty="0"/>
              <a:t>FIBO Content Teams</a:t>
            </a:r>
          </a:p>
          <a:p>
            <a:pPr lvl="1"/>
            <a:r>
              <a:rPr lang="en-US" sz="1600" dirty="0"/>
              <a:t>Foundations</a:t>
            </a:r>
          </a:p>
          <a:p>
            <a:pPr lvl="2"/>
            <a:r>
              <a:rPr lang="en-US" sz="1400" dirty="0">
                <a:hlinkClick r:id="rId3"/>
              </a:rPr>
              <a:t>https://wiki.edmcouncil.org/display/FND/FCT-FND</a:t>
            </a:r>
            <a:r>
              <a:rPr lang="en-US" sz="1400" dirty="0"/>
              <a:t> </a:t>
            </a:r>
          </a:p>
          <a:p>
            <a:pPr lvl="1"/>
            <a:r>
              <a:rPr lang="en-US" sz="1600" dirty="0"/>
              <a:t>Business Entities </a:t>
            </a:r>
          </a:p>
          <a:p>
            <a:pPr lvl="2"/>
            <a:r>
              <a:rPr lang="en-US" sz="1400" dirty="0">
                <a:hlinkClick r:id="rId4"/>
              </a:rPr>
              <a:t>https://wiki.edmcouncil.org/display/BE/FIBO+-+FCT+-+Business+Entities</a:t>
            </a:r>
            <a:r>
              <a:rPr lang="en-US" sz="1400" dirty="0"/>
              <a:t> </a:t>
            </a:r>
          </a:p>
          <a:p>
            <a:pPr lvl="1"/>
            <a:r>
              <a:rPr lang="en-US" sz="1600" dirty="0"/>
              <a:t>Indices and Indicators</a:t>
            </a:r>
          </a:p>
          <a:p>
            <a:pPr lvl="2"/>
            <a:r>
              <a:rPr lang="en-US" sz="1400" dirty="0">
                <a:hlinkClick r:id="rId5"/>
              </a:rPr>
              <a:t>https://wiki.edmcouncil.org/display/IND/FCT-IND</a:t>
            </a:r>
            <a:r>
              <a:rPr lang="en-US" sz="1400" dirty="0"/>
              <a:t> </a:t>
            </a:r>
          </a:p>
          <a:p>
            <a:pPr lvl="1"/>
            <a:r>
              <a:rPr lang="en-US" sz="1600" dirty="0"/>
              <a:t>Financial Business and Commerce</a:t>
            </a:r>
          </a:p>
          <a:p>
            <a:pPr lvl="2"/>
            <a:r>
              <a:rPr lang="en-US" sz="1400" dirty="0">
                <a:hlinkClick r:id="rId6"/>
              </a:rPr>
              <a:t>https://wiki.edmcouncil.org/pages/viewpage.action?pageId=786677</a:t>
            </a:r>
            <a:r>
              <a:rPr lang="en-US" sz="1400" dirty="0"/>
              <a:t> </a:t>
            </a:r>
          </a:p>
          <a:p>
            <a:pPr lvl="1"/>
            <a:r>
              <a:rPr lang="en-US" sz="1600" dirty="0"/>
              <a:t>Loans</a:t>
            </a:r>
          </a:p>
          <a:p>
            <a:pPr lvl="2"/>
            <a:r>
              <a:rPr lang="en-US" sz="1400" dirty="0">
                <a:hlinkClick r:id="rId7"/>
              </a:rPr>
              <a:t>https://wiki.edmcouncil.org/display/LOAN/FCT-LOAN</a:t>
            </a:r>
            <a:r>
              <a:rPr lang="en-US" sz="1400" dirty="0"/>
              <a:t> </a:t>
            </a:r>
          </a:p>
          <a:p>
            <a:pPr lvl="1"/>
            <a:r>
              <a:rPr lang="en-US" sz="1600" dirty="0"/>
              <a:t>Securities and Equities</a:t>
            </a:r>
          </a:p>
          <a:p>
            <a:pPr lvl="2"/>
            <a:r>
              <a:rPr lang="en-US" sz="1400" dirty="0">
                <a:hlinkClick r:id="rId8"/>
              </a:rPr>
              <a:t>https://wiki.edmcouncil.org/pages/viewpage.action?pageId=786661</a:t>
            </a:r>
            <a:r>
              <a:rPr lang="en-US" sz="1400" dirty="0"/>
              <a:t> </a:t>
            </a:r>
          </a:p>
          <a:p>
            <a:pPr lvl="1"/>
            <a:r>
              <a:rPr lang="en-US" sz="1800" dirty="0"/>
              <a:t>Derivatives</a:t>
            </a:r>
          </a:p>
          <a:p>
            <a:pPr lvl="2"/>
            <a:r>
              <a:rPr lang="en-US" sz="1400" dirty="0">
                <a:hlinkClick r:id="rId9"/>
              </a:rPr>
              <a:t>https://wiki.edmcouncil.org/display/DER/FCT-DER</a:t>
            </a:r>
            <a:r>
              <a:rPr lang="en-US" sz="1400" dirty="0"/>
              <a:t> </a:t>
            </a:r>
          </a:p>
          <a:p>
            <a:pPr lvl="0"/>
            <a:r>
              <a:rPr lang="en-US" sz="2000" dirty="0"/>
              <a:t>Vendor</a:t>
            </a:r>
            <a:r>
              <a:rPr lang="en-US" sz="2000" baseline="0" dirty="0"/>
              <a:t> Team</a:t>
            </a:r>
          </a:p>
          <a:p>
            <a:pPr lvl="1"/>
            <a:r>
              <a:rPr lang="en-US" sz="1600" dirty="0">
                <a:hlinkClick r:id="rId10"/>
              </a:rPr>
              <a:t>https://wiki.edmcouncil.org/display/FVT/FIBO+-+Vendor+Team</a:t>
            </a:r>
            <a:r>
              <a:rPr lang="en-US" sz="1600" dirty="0"/>
              <a:t> </a:t>
            </a:r>
          </a:p>
          <a:p>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32</a:t>
            </a:fld>
            <a:endParaRPr lang="en-US" dirty="0"/>
          </a:p>
        </p:txBody>
      </p:sp>
    </p:spTree>
    <p:extLst>
      <p:ext uri="{BB962C8B-B14F-4D97-AF65-F5344CB8AC3E}">
        <p14:creationId xmlns:p14="http://schemas.microsoft.com/office/powerpoint/2010/main" val="11766103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FIBO Vocabulary</a:t>
            </a:r>
          </a:p>
        </p:txBody>
      </p:sp>
      <p:sp>
        <p:nvSpPr>
          <p:cNvPr id="3" name="Content Placeholder 2"/>
          <p:cNvSpPr>
            <a:spLocks noGrp="1"/>
          </p:cNvSpPr>
          <p:nvPr>
            <p:ph idx="1"/>
          </p:nvPr>
        </p:nvSpPr>
        <p:spPr/>
        <p:txBody>
          <a:bodyPr/>
          <a:lstStyle/>
          <a:p>
            <a:r>
              <a:rPr lang="en-US" dirty="0"/>
              <a:t>This means FIBO expressed in SKOS</a:t>
            </a:r>
          </a:p>
          <a:p>
            <a:r>
              <a:rPr lang="en-US" dirty="0"/>
              <a:t>Usabl</a:t>
            </a:r>
            <a:r>
              <a:rPr lang="en-US" baseline="0" dirty="0"/>
              <a:t>e in SKOS tools</a:t>
            </a:r>
          </a:p>
          <a:p>
            <a:pPr lvl="1"/>
            <a:r>
              <a:rPr lang="en-US" baseline="0" dirty="0"/>
              <a:t>Optimized for relationships view in diagrams</a:t>
            </a:r>
          </a:p>
          <a:p>
            <a:pPr lvl="1"/>
            <a:r>
              <a:rPr lang="en-US" baseline="0" dirty="0"/>
              <a:t>Uses alt-label for synonym</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33</a:t>
            </a:fld>
            <a:endParaRPr lang="en-US" dirty="0"/>
          </a:p>
        </p:txBody>
      </p:sp>
    </p:spTree>
    <p:extLst>
      <p:ext uri="{BB962C8B-B14F-4D97-AF65-F5344CB8AC3E}">
        <p14:creationId xmlns:p14="http://schemas.microsoft.com/office/powerpoint/2010/main" val="915869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schema.org Status</a:t>
            </a:r>
          </a:p>
        </p:txBody>
      </p:sp>
      <p:sp>
        <p:nvSpPr>
          <p:cNvPr id="3" name="Content Placeholder 2"/>
          <p:cNvSpPr>
            <a:spLocks noGrp="1"/>
          </p:cNvSpPr>
          <p:nvPr>
            <p:ph idx="1"/>
          </p:nvPr>
        </p:nvSpPr>
        <p:spPr/>
        <p:txBody>
          <a:bodyPr/>
          <a:lstStyle/>
          <a:p>
            <a:pPr lvl="0"/>
            <a:r>
              <a:rPr lang="en-US" dirty="0"/>
              <a:t>Work on second phase (FB extensions) </a:t>
            </a:r>
          </a:p>
          <a:p>
            <a:pPr lvl="1"/>
            <a:r>
              <a:rPr lang="en-US" dirty="0"/>
              <a:t>Status? Not</a:t>
            </a:r>
            <a:r>
              <a:rPr lang="en-US" baseline="0" dirty="0"/>
              <a:t> known at </a:t>
            </a:r>
            <a:r>
              <a:rPr lang="en-US" baseline="0" dirty="0" err="1"/>
              <a:t>thi</a:t>
            </a:r>
            <a:r>
              <a:rPr lang="en-US" baseline="0" dirty="0"/>
              <a:t> time</a:t>
            </a:r>
          </a:p>
          <a:p>
            <a:pPr lvl="1"/>
            <a:r>
              <a:rPr lang="en-US" baseline="0" dirty="0"/>
              <a:t>See schema.org for status and details</a:t>
            </a:r>
            <a:endParaRPr lang="en-US" dirty="0"/>
          </a:p>
          <a:p>
            <a:pPr lvl="0"/>
            <a:r>
              <a:rPr lang="en-US" dirty="0"/>
              <a:t>See FIBO Wiki structure </a:t>
            </a:r>
          </a:p>
          <a:p>
            <a:pPr lvl="1"/>
            <a:r>
              <a:rPr lang="en-US" dirty="0"/>
              <a:t>Wiki group management as per FCTs (see other notes)</a:t>
            </a:r>
          </a:p>
          <a:p>
            <a:pPr lvl="0"/>
            <a:endParaRPr lang="en-US"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34</a:t>
            </a:fld>
            <a:endParaRPr lang="en-US" dirty="0"/>
          </a:p>
        </p:txBody>
      </p:sp>
    </p:spTree>
    <p:extLst>
      <p:ext uri="{BB962C8B-B14F-4D97-AF65-F5344CB8AC3E}">
        <p14:creationId xmlns:p14="http://schemas.microsoft.com/office/powerpoint/2010/main" val="1401202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Appendices: Background Slides</a:t>
            </a:r>
          </a:p>
        </p:txBody>
      </p:sp>
      <p:sp>
        <p:nvSpPr>
          <p:cNvPr id="3" name="Content Placeholder 2"/>
          <p:cNvSpPr>
            <a:spLocks noGrp="1"/>
          </p:cNvSpPr>
          <p:nvPr>
            <p:ph idx="1"/>
          </p:nvPr>
        </p:nvSpPr>
        <p:spPr/>
        <p:txBody>
          <a:bodyPr/>
          <a:lstStyle/>
          <a:p>
            <a:pPr marL="342900" marR="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800" kern="1200" dirty="0">
                <a:solidFill>
                  <a:schemeClr val="tx1"/>
                </a:solidFill>
                <a:effectLst/>
                <a:latin typeface="+mn-lt"/>
                <a:ea typeface="+mn-ea"/>
                <a:cs typeface="+mn-cs"/>
              </a:rPr>
              <a:t>I Jargon Blaster</a:t>
            </a:r>
            <a:endParaRPr lang="en-US" sz="2800" dirty="0">
              <a:effectLst/>
            </a:endParaRPr>
          </a:p>
          <a:p>
            <a:r>
              <a:rPr lang="en-US" dirty="0"/>
              <a:t>II FIBO Infrastructure</a:t>
            </a:r>
          </a:p>
          <a:p>
            <a:r>
              <a:rPr lang="en-US" dirty="0"/>
              <a:t>III Red FIBO</a:t>
            </a:r>
          </a:p>
          <a:p>
            <a:r>
              <a:rPr lang="en-US" dirty="0"/>
              <a:t>IV FIBO Content and Status (“scenario” slides)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35</a:t>
            </a:fld>
            <a:endParaRPr lang="en-US" dirty="0"/>
          </a:p>
        </p:txBody>
      </p:sp>
    </p:spTree>
    <p:extLst>
      <p:ext uri="{BB962C8B-B14F-4D97-AF65-F5344CB8AC3E}">
        <p14:creationId xmlns:p14="http://schemas.microsoft.com/office/powerpoint/2010/main" val="1978721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Appendix I: Jargon Blaster</a:t>
            </a:r>
          </a:p>
        </p:txBody>
      </p:sp>
      <p:sp>
        <p:nvSpPr>
          <p:cNvPr id="3" name="Content Placeholder 2"/>
          <p:cNvSpPr>
            <a:spLocks noGrp="1"/>
          </p:cNvSpPr>
          <p:nvPr>
            <p:ph idx="1"/>
          </p:nvPr>
        </p:nvSpPr>
        <p:spPr/>
        <p:txBody>
          <a:bodyPr/>
          <a:lstStyle/>
          <a:p>
            <a:pPr lvl="0"/>
            <a:r>
              <a:rPr lang="en-US" dirty="0"/>
              <a:t>ISO 10962 </a:t>
            </a:r>
          </a:p>
          <a:p>
            <a:pPr lvl="1"/>
            <a:r>
              <a:rPr lang="en-US" dirty="0"/>
              <a:t>Classification of Financial Instruments (CFI)</a:t>
            </a:r>
          </a:p>
          <a:p>
            <a:pPr lvl="1"/>
            <a:r>
              <a:rPr lang="en-US" dirty="0"/>
              <a:t>New version released in Jan 2015</a:t>
            </a:r>
          </a:p>
          <a:p>
            <a:pPr lvl="0"/>
            <a:r>
              <a:rPr lang="en-US" dirty="0"/>
              <a:t>ISO 20022</a:t>
            </a:r>
          </a:p>
          <a:p>
            <a:pPr lvl="1"/>
            <a:r>
              <a:rPr lang="en-US" dirty="0"/>
              <a:t>Messaging standard, UML to XML transformation</a:t>
            </a:r>
          </a:p>
          <a:p>
            <a:pPr lvl="1"/>
            <a:r>
              <a:rPr lang="en-US" dirty="0"/>
              <a:t>incorporated the draft ISO 19312 (WG11)</a:t>
            </a:r>
          </a:p>
          <a:p>
            <a:pPr lvl="1"/>
            <a:r>
              <a:rPr lang="en-US" dirty="0"/>
              <a:t>WG11 model was starting point for most FIBO</a:t>
            </a:r>
          </a:p>
          <a:p>
            <a:pPr lvl="0"/>
            <a:r>
              <a:rPr lang="en-US" dirty="0"/>
              <a:t>ISO 11179 = Metadata Repositories</a:t>
            </a:r>
          </a:p>
          <a:p>
            <a:pPr lvl="0"/>
            <a:r>
              <a:rPr lang="en-US" dirty="0"/>
              <a:t>XBRL = </a:t>
            </a:r>
            <a:r>
              <a:rPr lang="en-US" dirty="0" err="1"/>
              <a:t>eXtensible</a:t>
            </a:r>
            <a:r>
              <a:rPr lang="en-US" dirty="0"/>
              <a:t> Business </a:t>
            </a:r>
            <a:r>
              <a:rPr lang="en-US" dirty="0" err="1"/>
              <a:t>Reposrting</a:t>
            </a:r>
            <a:r>
              <a:rPr lang="en-US" dirty="0"/>
              <a:t> Language</a:t>
            </a:r>
          </a:p>
          <a:p>
            <a:pPr lvl="1"/>
            <a:r>
              <a:rPr lang="en-US" dirty="0"/>
              <a:t>Concepts are in individual “Taxonomies” (model schemas) only (IASB, IFRS, US-GAAP,</a:t>
            </a:r>
            <a:r>
              <a:rPr lang="en-US" baseline="0" dirty="0"/>
              <a:t> e</a:t>
            </a:r>
            <a:r>
              <a:rPr lang="en-US" dirty="0"/>
              <a:t>tc.)</a:t>
            </a:r>
          </a:p>
          <a:p>
            <a:r>
              <a:rPr lang="en-US" dirty="0"/>
              <a:t>MDDL – Market Data Definition Language</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36</a:t>
            </a:fld>
            <a:endParaRPr lang="en-US" dirty="0"/>
          </a:p>
        </p:txBody>
      </p:sp>
    </p:spTree>
    <p:extLst>
      <p:ext uri="{BB962C8B-B14F-4D97-AF65-F5344CB8AC3E}">
        <p14:creationId xmlns:p14="http://schemas.microsoft.com/office/powerpoint/2010/main" val="30089984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Appendix II: FIBO Infrastructure</a:t>
            </a:r>
          </a:p>
        </p:txBody>
      </p:sp>
      <p:sp>
        <p:nvSpPr>
          <p:cNvPr id="3" name="Content Placeholder 2"/>
          <p:cNvSpPr>
            <a:spLocks noGrp="1"/>
          </p:cNvSpPr>
          <p:nvPr>
            <p:ph idx="1"/>
          </p:nvPr>
        </p:nvSpPr>
        <p:spPr/>
        <p:txBody>
          <a:bodyPr/>
          <a:lstStyle/>
          <a:p>
            <a:r>
              <a:rPr lang="en-US" dirty="0"/>
              <a:t>The “Holy Trinity”</a:t>
            </a:r>
          </a:p>
          <a:p>
            <a:pPr lvl="1"/>
            <a:r>
              <a:rPr lang="en-US" dirty="0"/>
              <a:t>GitHub</a:t>
            </a:r>
          </a:p>
          <a:p>
            <a:pPr lvl="1"/>
            <a:r>
              <a:rPr lang="en-US" dirty="0"/>
              <a:t>JIRA</a:t>
            </a:r>
          </a:p>
          <a:p>
            <a:pPr lvl="1"/>
            <a:r>
              <a:rPr lang="en-US" dirty="0"/>
              <a:t>Jenkins</a:t>
            </a:r>
          </a:p>
          <a:p>
            <a:pPr lvl="0"/>
            <a:r>
              <a:rPr lang="en-US" dirty="0"/>
              <a:t>Wiki</a:t>
            </a:r>
          </a:p>
          <a:p>
            <a:pPr lvl="1"/>
            <a:r>
              <a:rPr lang="en-US" dirty="0"/>
              <a:t>Each FCT and other teams have Wiki area (“Space”)</a:t>
            </a:r>
          </a:p>
          <a:p>
            <a:pPr lvl="1"/>
            <a:r>
              <a:rPr lang="en-US" dirty="0"/>
              <a:t>Minutes, actions etc. posted there</a:t>
            </a:r>
          </a:p>
          <a:p>
            <a:pPr lvl="1"/>
            <a:r>
              <a:rPr lang="en-US" dirty="0"/>
              <a:t>How-to Guide will be posted to Wiki also</a:t>
            </a:r>
          </a:p>
          <a:p>
            <a:pPr lvl="1"/>
            <a:endParaRPr lang="en-US" dirty="0"/>
          </a:p>
          <a:p>
            <a:pPr lvl="0"/>
            <a:r>
              <a:rPr lang="en-US" dirty="0"/>
              <a:t>Wiki to JIRA Bridge: meeting actions identified in Wikis are also now reflected as JIRA issues</a:t>
            </a:r>
          </a:p>
          <a:p>
            <a:pPr lvl="1"/>
            <a:r>
              <a:rPr lang="en-US" dirty="0"/>
              <a:t>Need for some instruction in this for FCT Leads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37</a:t>
            </a:fld>
            <a:endParaRPr lang="en-US" dirty="0"/>
          </a:p>
        </p:txBody>
      </p:sp>
    </p:spTree>
    <p:extLst>
      <p:ext uri="{BB962C8B-B14F-4D97-AF65-F5344CB8AC3E}">
        <p14:creationId xmlns:p14="http://schemas.microsoft.com/office/powerpoint/2010/main" val="6677532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How-To</a:t>
            </a:r>
            <a:r>
              <a:rPr lang="en-US" baseline="0" dirty="0"/>
              <a:t> Guide</a:t>
            </a:r>
            <a:endParaRPr lang="en-US" dirty="0"/>
          </a:p>
        </p:txBody>
      </p:sp>
      <p:sp>
        <p:nvSpPr>
          <p:cNvPr id="3" name="Content Placeholder 2"/>
          <p:cNvSpPr>
            <a:spLocks noGrp="1"/>
          </p:cNvSpPr>
          <p:nvPr>
            <p:ph idx="1"/>
          </p:nvPr>
        </p:nvSpPr>
        <p:spPr/>
        <p:txBody>
          <a:bodyPr/>
          <a:lstStyle/>
          <a:p>
            <a:r>
              <a:rPr lang="en-US" dirty="0"/>
              <a:t>Shows overall process to follow in using GitHub and </a:t>
            </a:r>
            <a:r>
              <a:rPr lang="en-US" dirty="0" err="1"/>
              <a:t>Atlassian</a:t>
            </a:r>
            <a:r>
              <a:rPr lang="en-US" dirty="0"/>
              <a:t> </a:t>
            </a:r>
            <a:r>
              <a:rPr lang="en-US" dirty="0" err="1"/>
              <a:t>Sourcetree</a:t>
            </a:r>
            <a:r>
              <a:rPr lang="en-US" dirty="0"/>
              <a:t>, for FCT Leads</a:t>
            </a:r>
          </a:p>
          <a:p>
            <a:r>
              <a:rPr lang="en-US" dirty="0"/>
              <a:t>Detailed screenshots</a:t>
            </a:r>
            <a:r>
              <a:rPr lang="en-US" baseline="0" dirty="0"/>
              <a:t> for each part of the process</a:t>
            </a:r>
          </a:p>
          <a:p>
            <a:r>
              <a:rPr lang="en-US" baseline="0" dirty="0"/>
              <a:t>New section on definitions added</a:t>
            </a:r>
          </a:p>
          <a:p>
            <a:r>
              <a:rPr lang="en-US" baseline="0" dirty="0"/>
              <a:t>Additional definitions added</a:t>
            </a:r>
          </a:p>
          <a:p>
            <a:pPr lvl="1"/>
            <a:r>
              <a:rPr lang="en-US" baseline="0" dirty="0"/>
              <a:t>This is the version that is posted on the Wiki</a:t>
            </a:r>
          </a:p>
          <a:p>
            <a:r>
              <a:rPr lang="en-US" dirty="0"/>
              <a:t>New section on aligning local and remote branches with EDM Council Master</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38</a:t>
            </a:fld>
            <a:endParaRPr lang="en-US" dirty="0"/>
          </a:p>
        </p:txBody>
      </p:sp>
    </p:spTree>
    <p:extLst>
      <p:ext uri="{BB962C8B-B14F-4D97-AF65-F5344CB8AC3E}">
        <p14:creationId xmlns:p14="http://schemas.microsoft.com/office/powerpoint/2010/main" val="10927228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Engagement Model</a:t>
            </a:r>
          </a:p>
        </p:txBody>
      </p:sp>
      <p:sp>
        <p:nvSpPr>
          <p:cNvPr id="3" name="Content Placeholder 2"/>
          <p:cNvSpPr>
            <a:spLocks noGrp="1"/>
          </p:cNvSpPr>
          <p:nvPr>
            <p:ph idx="1"/>
          </p:nvPr>
        </p:nvSpPr>
        <p:spPr/>
        <p:txBody>
          <a:bodyPr/>
          <a:lstStyle/>
          <a:p>
            <a:r>
              <a:rPr lang="en-US" dirty="0"/>
              <a:t>Groups</a:t>
            </a:r>
          </a:p>
          <a:p>
            <a:pPr lvl="1"/>
            <a:r>
              <a:rPr lang="en-US" dirty="0"/>
              <a:t>Each Team is configured as a “Group” in JIRA</a:t>
            </a:r>
          </a:p>
          <a:p>
            <a:pPr lvl="1"/>
            <a:r>
              <a:rPr lang="en-US" dirty="0"/>
              <a:t>This group is then als</a:t>
            </a:r>
            <a:r>
              <a:rPr lang="en-US" baseline="0" dirty="0"/>
              <a:t>o used for participation in Wiki “spaces”</a:t>
            </a:r>
          </a:p>
          <a:p>
            <a:pPr lvl="0"/>
            <a:r>
              <a:rPr lang="en-US" dirty="0"/>
              <a:t>If you registered for</a:t>
            </a:r>
            <a:r>
              <a:rPr lang="en-US" baseline="0" dirty="0"/>
              <a:t> GitHub access, you GitHub ID also becomes your JIRA ID</a:t>
            </a:r>
          </a:p>
          <a:p>
            <a:pPr lvl="1"/>
            <a:r>
              <a:rPr lang="en-US" dirty="0"/>
              <a:t>Group leads will</a:t>
            </a:r>
            <a:r>
              <a:rPr lang="en-US" baseline="0" dirty="0"/>
              <a:t> then add you to their team group</a:t>
            </a:r>
          </a:p>
          <a:p>
            <a:pPr lvl="0"/>
            <a:r>
              <a:rPr lang="en-US" dirty="0"/>
              <a:t>Otherwise, you will have received an invitation</a:t>
            </a:r>
            <a:r>
              <a:rPr lang="en-US" baseline="0" dirty="0"/>
              <a:t> from JIRA directly</a:t>
            </a:r>
          </a:p>
          <a:p>
            <a:pPr lvl="1"/>
            <a:r>
              <a:rPr lang="en-US" dirty="0"/>
              <a:t>You may</a:t>
            </a:r>
            <a:r>
              <a:rPr lang="en-US" baseline="0" dirty="0"/>
              <a:t> want to retrospectively ask to be added to GitHub</a:t>
            </a:r>
          </a:p>
          <a:p>
            <a:pPr lvl="0"/>
            <a:r>
              <a:rPr lang="en-US" baseline="0" dirty="0"/>
              <a:t>Some people are having difficulty accessing the Wiki </a:t>
            </a:r>
            <a:r>
              <a:rPr lang="en-US" sz="2400" baseline="0" dirty="0"/>
              <a:t>– there is a synch to be run periodically</a:t>
            </a:r>
            <a:endParaRPr lang="en-US" baseline="0" dirty="0"/>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39</a:t>
            </a:fld>
            <a:endParaRPr lang="en-US" dirty="0"/>
          </a:p>
        </p:txBody>
      </p:sp>
    </p:spTree>
    <p:extLst>
      <p:ext uri="{BB962C8B-B14F-4D97-AF65-F5344CB8AC3E}">
        <p14:creationId xmlns:p14="http://schemas.microsoft.com/office/powerpoint/2010/main" val="2520164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B5FC5-EC1C-4515-8F83-D3410A02175E}"/>
              </a:ext>
            </a:extLst>
          </p:cNvPr>
          <p:cNvSpPr>
            <a:spLocks noGrp="1"/>
          </p:cNvSpPr>
          <p:nvPr>
            <p:ph type="title"/>
          </p:nvPr>
        </p:nvSpPr>
        <p:spPr/>
        <p:txBody>
          <a:bodyPr/>
          <a:lstStyle/>
          <a:p>
            <a:r>
              <a:rPr lang="en-US" sz="2800" kern="1200" dirty="0">
                <a:solidFill>
                  <a:schemeClr val="tx1"/>
                </a:solidFill>
                <a:effectLst/>
                <a:latin typeface="+mj-lt"/>
                <a:ea typeface="+mj-ea"/>
                <a:cs typeface="+mj-cs"/>
              </a:rPr>
              <a:t>Federal Enterprise Risk Management ("FERM") WG</a:t>
            </a:r>
            <a:endParaRPr lang="en-US" dirty="0"/>
          </a:p>
        </p:txBody>
      </p:sp>
      <p:sp>
        <p:nvSpPr>
          <p:cNvPr id="3" name="Content Placeholder 2">
            <a:extLst>
              <a:ext uri="{FF2B5EF4-FFF2-40B4-BE49-F238E27FC236}">
                <a16:creationId xmlns:a16="http://schemas.microsoft.com/office/drawing/2014/main" id="{F31AF126-6210-463A-875D-0945D28D71B2}"/>
              </a:ext>
            </a:extLst>
          </p:cNvPr>
          <p:cNvSpPr>
            <a:spLocks noGrp="1"/>
          </p:cNvSpPr>
          <p:nvPr>
            <p:ph idx="1"/>
          </p:nvPr>
        </p:nvSpPr>
        <p:spPr/>
        <p:txBody>
          <a:bodyPr/>
          <a:lstStyle/>
          <a:p>
            <a:r>
              <a:rPr lang="en-US" dirty="0"/>
              <a:t>From Lars </a:t>
            </a:r>
            <a:r>
              <a:rPr lang="en-US" dirty="0" err="1"/>
              <a:t>Toomre</a:t>
            </a:r>
            <a:r>
              <a:rPr lang="en-US" dirty="0"/>
              <a:t>:</a:t>
            </a:r>
          </a:p>
          <a:p>
            <a:pPr lvl="1"/>
            <a:r>
              <a:rPr lang="en-US" sz="2400" kern="1200" dirty="0">
                <a:solidFill>
                  <a:schemeClr val="tx1"/>
                </a:solidFill>
                <a:effectLst/>
                <a:latin typeface="+mn-lt"/>
                <a:ea typeface="+mn-ea"/>
                <a:cs typeface="+mn-cs"/>
              </a:rPr>
              <a:t>The OMG Finance Domain Task Force ("FDTF") created the Federal Enterprise Risk Management ("FERM") WG at the Reston meetings to be the interface to [the] 2014, 2019 and expected 2020 open data laws.  Lars </a:t>
            </a:r>
            <a:r>
              <a:rPr lang="en-US" sz="2400" kern="1200" dirty="0" err="1">
                <a:solidFill>
                  <a:schemeClr val="tx1"/>
                </a:solidFill>
                <a:effectLst/>
                <a:latin typeface="+mn-lt"/>
                <a:ea typeface="+mn-ea"/>
                <a:cs typeface="+mn-cs"/>
              </a:rPr>
              <a:t>Toomre</a:t>
            </a:r>
            <a:r>
              <a:rPr lang="en-US" sz="2400" kern="1200" dirty="0">
                <a:solidFill>
                  <a:schemeClr val="tx1"/>
                </a:solidFill>
                <a:effectLst/>
                <a:latin typeface="+mn-lt"/>
                <a:ea typeface="+mn-ea"/>
                <a:cs typeface="+mn-cs"/>
              </a:rPr>
              <a:t> was selected as one of the co-leads.  </a:t>
            </a:r>
          </a:p>
          <a:p>
            <a:pPr lvl="1"/>
            <a:r>
              <a:rPr lang="en-US" sz="2400" kern="1200" dirty="0">
                <a:solidFill>
                  <a:schemeClr val="tx1"/>
                </a:solidFill>
                <a:effectLst/>
                <a:latin typeface="+mn-lt"/>
                <a:ea typeface="+mn-ea"/>
                <a:cs typeface="+mn-cs"/>
              </a:rPr>
              <a:t>The FERM WG also will be taking in requests from the Office of the President  (OMB specifically) to try to help them qualify the risks in Federal Government operations and then to use the Open Data to quantify those risks.  These are going to be very long term projects for the Federal government and hence both DC and OMG as a result.</a:t>
            </a:r>
          </a:p>
          <a:p>
            <a:pPr lvl="0"/>
            <a:r>
              <a:rPr lang="en-US" dirty="0"/>
              <a:t>Meeting notice</a:t>
            </a:r>
            <a:r>
              <a:rPr lang="en-US" baseline="0" dirty="0"/>
              <a:t> expected imminently</a:t>
            </a:r>
            <a:endParaRPr lang="en-US" dirty="0"/>
          </a:p>
        </p:txBody>
      </p:sp>
      <p:sp>
        <p:nvSpPr>
          <p:cNvPr id="4" name="Slide Number Placeholder 3">
            <a:extLst>
              <a:ext uri="{FF2B5EF4-FFF2-40B4-BE49-F238E27FC236}">
                <a16:creationId xmlns:a16="http://schemas.microsoft.com/office/drawing/2014/main" id="{4B625231-DCF1-4BEC-A7A5-644E6EA62112}"/>
              </a:ext>
            </a:extLst>
          </p:cNvPr>
          <p:cNvSpPr>
            <a:spLocks noGrp="1"/>
          </p:cNvSpPr>
          <p:nvPr>
            <p:ph type="sldNum" sz="quarter" idx="12"/>
          </p:nvPr>
        </p:nvSpPr>
        <p:spPr/>
        <p:txBody>
          <a:bodyPr/>
          <a:lstStyle/>
          <a:p>
            <a:pPr>
              <a:defRPr/>
            </a:pPr>
            <a:fld id="{BEAD2C7C-EDBC-4790-BBF4-28CCD2EC968D}" type="slidenum">
              <a:rPr lang="en-US" smtClean="0"/>
              <a:pPr>
                <a:defRPr/>
              </a:pPr>
              <a:t>4</a:t>
            </a:fld>
            <a:endParaRPr lang="en-US" dirty="0"/>
          </a:p>
        </p:txBody>
      </p:sp>
    </p:spTree>
    <p:extLst>
      <p:ext uri="{BB962C8B-B14F-4D97-AF65-F5344CB8AC3E}">
        <p14:creationId xmlns:p14="http://schemas.microsoft.com/office/powerpoint/2010/main" val="37794801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Progress</a:t>
            </a:r>
          </a:p>
        </p:txBody>
      </p:sp>
      <p:sp>
        <p:nvSpPr>
          <p:cNvPr id="3" name="Content Placeholder 2"/>
          <p:cNvSpPr>
            <a:spLocks noGrp="1"/>
          </p:cNvSpPr>
          <p:nvPr>
            <p:ph idx="1"/>
          </p:nvPr>
        </p:nvSpPr>
        <p:spPr/>
        <p:txBody>
          <a:bodyPr/>
          <a:lstStyle/>
          <a:p>
            <a:r>
              <a:rPr lang="en-US" sz="2400" dirty="0"/>
              <a:t>FCT Process (to be followed by FCT Leads)</a:t>
            </a:r>
          </a:p>
          <a:p>
            <a:pPr lvl="1"/>
            <a:r>
              <a:rPr lang="en-US" sz="2000" dirty="0"/>
              <a:t>Standard template / slides used by all FCT leads</a:t>
            </a:r>
          </a:p>
          <a:p>
            <a:pPr lvl="1"/>
            <a:r>
              <a:rPr lang="en-US" sz="2000" dirty="0"/>
              <a:t>Minutes posted to Wiki</a:t>
            </a:r>
            <a:endParaRPr lang="en-US" sz="1800" dirty="0"/>
          </a:p>
          <a:p>
            <a:pPr lvl="2"/>
            <a:r>
              <a:rPr lang="en-US" sz="1800" dirty="0"/>
              <a:t>FCT leads should take on responsibility for note-taking, publishing and actions status</a:t>
            </a:r>
          </a:p>
          <a:p>
            <a:pPr lvl="0"/>
            <a:r>
              <a:rPr lang="en-US" sz="2400" dirty="0"/>
              <a:t>FIBO Proof</a:t>
            </a:r>
            <a:r>
              <a:rPr lang="en-US" sz="2400" baseline="0" dirty="0"/>
              <a:t> of Concept Teams</a:t>
            </a:r>
          </a:p>
          <a:p>
            <a:pPr lvl="1"/>
            <a:r>
              <a:rPr lang="en-US" sz="2000" dirty="0"/>
              <a:t>May</a:t>
            </a:r>
            <a:r>
              <a:rPr lang="en-US" sz="2000" baseline="0" dirty="0"/>
              <a:t> use any FIBO color as appropriate</a:t>
            </a:r>
          </a:p>
          <a:p>
            <a:pPr lvl="1"/>
            <a:r>
              <a:rPr lang="en-US" sz="2000" baseline="0" dirty="0"/>
              <a:t>Run on same process as FCTs (wiki etc.).</a:t>
            </a:r>
          </a:p>
          <a:p>
            <a:pPr lvl="0"/>
            <a:r>
              <a:rPr lang="en-US" sz="2400" dirty="0"/>
              <a:t>FIBO</a:t>
            </a:r>
            <a:r>
              <a:rPr lang="en-US" sz="2400" baseline="0" dirty="0"/>
              <a:t> Vendor Team</a:t>
            </a:r>
          </a:p>
          <a:p>
            <a:pPr lvl="1"/>
            <a:r>
              <a:rPr lang="en-US" sz="2000" dirty="0"/>
              <a:t>Initially focused on tool support for specification activities</a:t>
            </a:r>
          </a:p>
          <a:p>
            <a:pPr lvl="1"/>
            <a:r>
              <a:rPr lang="en-US" sz="2000" dirty="0"/>
              <a:t>Will also extend to potential</a:t>
            </a:r>
            <a:r>
              <a:rPr lang="en-US" sz="2000" baseline="0" dirty="0"/>
              <a:t> test assistance, </a:t>
            </a:r>
            <a:r>
              <a:rPr lang="en-US" sz="2000" baseline="0" dirty="0" err="1"/>
              <a:t>PoCs</a:t>
            </a:r>
            <a:r>
              <a:rPr lang="en-US" sz="2000" baseline="0" dirty="0"/>
              <a:t> etc. </a:t>
            </a:r>
          </a:p>
          <a:p>
            <a:pPr lvl="0"/>
            <a:r>
              <a:rPr lang="en-US" sz="2400" dirty="0"/>
              <a:t>Build</a:t>
            </a:r>
            <a:r>
              <a:rPr lang="en-US" sz="2400" baseline="0" dirty="0"/>
              <a:t> / Test / Deploy / Maintain document</a:t>
            </a:r>
          </a:p>
          <a:p>
            <a:pPr lvl="1"/>
            <a:r>
              <a:rPr lang="en-US" sz="2000" dirty="0"/>
              <a:t>This is the definitive reference for all process (see Fig 4 of that)</a:t>
            </a:r>
          </a:p>
          <a:p>
            <a:pPr lvl="0"/>
            <a:r>
              <a:rPr lang="en-US" sz="2400" dirty="0"/>
              <a:t>GitHub / Process User Guide updated</a:t>
            </a:r>
          </a:p>
          <a:p>
            <a:pPr lvl="1"/>
            <a:r>
              <a:rPr lang="en-US" sz="2000" dirty="0"/>
              <a:t>Will</a:t>
            </a:r>
            <a:r>
              <a:rPr lang="en-US" sz="2000" baseline="0" dirty="0"/>
              <a:t> </a:t>
            </a:r>
            <a:r>
              <a:rPr lang="en-US" sz="2000" dirty="0"/>
              <a:t>extend to overall process over time</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40</a:t>
            </a:fld>
            <a:endParaRPr lang="en-US" dirty="0"/>
          </a:p>
        </p:txBody>
      </p:sp>
    </p:spTree>
    <p:extLst>
      <p:ext uri="{BB962C8B-B14F-4D97-AF65-F5344CB8AC3E}">
        <p14:creationId xmlns:p14="http://schemas.microsoft.com/office/powerpoint/2010/main" val="37981940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FIBO Content</a:t>
            </a:r>
            <a:r>
              <a:rPr lang="en-US" baseline="0" dirty="0"/>
              <a:t> Teams</a:t>
            </a:r>
            <a:endParaRPr lang="en-US" dirty="0"/>
          </a:p>
        </p:txBody>
      </p:sp>
      <p:sp>
        <p:nvSpPr>
          <p:cNvPr id="3" name="Content Placeholder 2"/>
          <p:cNvSpPr>
            <a:spLocks noGrp="1"/>
          </p:cNvSpPr>
          <p:nvPr>
            <p:ph idx="1"/>
          </p:nvPr>
        </p:nvSpPr>
        <p:spPr/>
        <p:txBody>
          <a:bodyPr/>
          <a:lstStyle/>
          <a:p>
            <a:r>
              <a:rPr lang="en-US" dirty="0"/>
              <a:t>Each FIBO Content Team has</a:t>
            </a:r>
          </a:p>
          <a:p>
            <a:pPr lvl="1"/>
            <a:r>
              <a:rPr lang="en-US" dirty="0"/>
              <a:t>A GitHub fork on the FCT</a:t>
            </a:r>
            <a:r>
              <a:rPr lang="en-US" baseline="0" dirty="0"/>
              <a:t> Leader GitHub account</a:t>
            </a:r>
            <a:endParaRPr lang="en-US" dirty="0"/>
          </a:p>
          <a:p>
            <a:pPr marL="1143000" marR="0" lvl="2"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dirty="0">
                <a:solidFill>
                  <a:schemeClr val="tx1"/>
                </a:solidFill>
                <a:effectLst/>
                <a:latin typeface="+mn-lt"/>
                <a:ea typeface="+mn-ea"/>
                <a:cs typeface="+mn-cs"/>
              </a:rPr>
              <a:t>Changes</a:t>
            </a:r>
            <a:r>
              <a:rPr lang="en-US" sz="2000" kern="1200" baseline="0" dirty="0">
                <a:solidFill>
                  <a:schemeClr val="tx1"/>
                </a:solidFill>
                <a:effectLst/>
                <a:latin typeface="+mn-lt"/>
                <a:ea typeface="+mn-ea"/>
                <a:cs typeface="+mn-cs"/>
              </a:rPr>
              <a:t> are now carried out in a branch of the EDMC Trunk not a fork but FCT leads may working within their fork ahead of pushing changes</a:t>
            </a:r>
            <a:endParaRPr lang="en-US" sz="2000" dirty="0">
              <a:effectLst/>
            </a:endParaRPr>
          </a:p>
          <a:p>
            <a:pPr lvl="1"/>
            <a:r>
              <a:rPr lang="en-US" dirty="0"/>
              <a:t>A working wiki on the main (EDM Council) GitHub account</a:t>
            </a:r>
          </a:p>
          <a:p>
            <a:pPr lvl="1"/>
            <a:r>
              <a:rPr lang="en-US" dirty="0"/>
              <a:t>Regular</a:t>
            </a:r>
            <a:r>
              <a:rPr lang="en-US" baseline="0" dirty="0"/>
              <a:t> meetings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41</a:t>
            </a:fld>
            <a:endParaRPr lang="en-US" dirty="0"/>
          </a:p>
        </p:txBody>
      </p:sp>
    </p:spTree>
    <p:extLst>
      <p:ext uri="{BB962C8B-B14F-4D97-AF65-F5344CB8AC3E}">
        <p14:creationId xmlns:p14="http://schemas.microsoft.com/office/powerpoint/2010/main" val="23026679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42</a:t>
            </a:fld>
            <a:endParaRPr lang="en-US" dirty="0"/>
          </a:p>
        </p:txBody>
      </p:sp>
    </p:spTree>
    <p:extLst>
      <p:ext uri="{BB962C8B-B14F-4D97-AF65-F5344CB8AC3E}">
        <p14:creationId xmlns:p14="http://schemas.microsoft.com/office/powerpoint/2010/main" val="4256715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94FB0-0872-4C12-A295-184D015B6DCB}"/>
              </a:ext>
            </a:extLst>
          </p:cNvPr>
          <p:cNvSpPr>
            <a:spLocks noGrp="1"/>
          </p:cNvSpPr>
          <p:nvPr>
            <p:ph type="title"/>
          </p:nvPr>
        </p:nvSpPr>
        <p:spPr/>
        <p:txBody>
          <a:bodyPr/>
          <a:lstStyle/>
          <a:p>
            <a:r>
              <a:rPr lang="en-US" dirty="0"/>
              <a:t>FIBO Quarterly Release</a:t>
            </a:r>
          </a:p>
        </p:txBody>
      </p:sp>
      <p:sp>
        <p:nvSpPr>
          <p:cNvPr id="3" name="Content Placeholder 2">
            <a:extLst>
              <a:ext uri="{FF2B5EF4-FFF2-40B4-BE49-F238E27FC236}">
                <a16:creationId xmlns:a16="http://schemas.microsoft.com/office/drawing/2014/main" id="{347F4437-2DE0-4A62-89AE-41FABA17872F}"/>
              </a:ext>
            </a:extLst>
          </p:cNvPr>
          <p:cNvSpPr>
            <a:spLocks noGrp="1"/>
          </p:cNvSpPr>
          <p:nvPr>
            <p:ph idx="1"/>
          </p:nvPr>
        </p:nvSpPr>
        <p:spPr/>
        <p:txBody>
          <a:bodyPr/>
          <a:lstStyle/>
          <a:p>
            <a:r>
              <a:rPr lang="en-US" dirty="0"/>
              <a:t>Tag: 2019Q1</a:t>
            </a:r>
          </a:p>
          <a:p>
            <a:r>
              <a:rPr lang="en-US" dirty="0"/>
              <a:t>Release</a:t>
            </a:r>
            <a:r>
              <a:rPr lang="en-US" baseline="0" dirty="0"/>
              <a:t> date</a:t>
            </a:r>
            <a:r>
              <a:rPr lang="en-US" dirty="0"/>
              <a:t> 31 March </a:t>
            </a:r>
            <a:r>
              <a:rPr lang="en-US" baseline="0" dirty="0"/>
              <a:t>2019</a:t>
            </a:r>
          </a:p>
          <a:p>
            <a:r>
              <a:rPr lang="en-US" baseline="0" dirty="0"/>
              <a:t>See </a:t>
            </a:r>
            <a:r>
              <a:rPr lang="en-US" baseline="0" dirty="0">
                <a:hlinkClick r:id="rId2"/>
              </a:rPr>
              <a:t>https://spec.edmcouncil.org/fibo</a:t>
            </a:r>
            <a:r>
              <a:rPr lang="en-US" baseline="0" dirty="0"/>
              <a:t> </a:t>
            </a:r>
            <a:endParaRPr lang="en-US" dirty="0"/>
          </a:p>
          <a:p>
            <a:pPr lvl="1"/>
            <a:r>
              <a:rPr lang="en-US" baseline="0" dirty="0"/>
              <a:t>Includes a range of Product types for consuming FIBO </a:t>
            </a:r>
          </a:p>
          <a:p>
            <a:pPr lvl="1"/>
            <a:r>
              <a:rPr lang="en-US" baseline="0" dirty="0"/>
              <a:t>System of reference is OWL</a:t>
            </a:r>
          </a:p>
          <a:p>
            <a:pPr lvl="1"/>
            <a:r>
              <a:rPr lang="en-US" baseline="0" dirty="0"/>
              <a:t>New generation infrastructure</a:t>
            </a:r>
          </a:p>
          <a:p>
            <a:pPr lvl="0"/>
            <a:r>
              <a:rPr lang="en-US" baseline="0" dirty="0"/>
              <a:t>There will be a Q1.5 release in May for the June FTF Report</a:t>
            </a:r>
          </a:p>
        </p:txBody>
      </p:sp>
      <p:sp>
        <p:nvSpPr>
          <p:cNvPr id="4" name="Slide Number Placeholder 3">
            <a:extLst>
              <a:ext uri="{FF2B5EF4-FFF2-40B4-BE49-F238E27FC236}">
                <a16:creationId xmlns:a16="http://schemas.microsoft.com/office/drawing/2014/main" id="{1519C78C-66B9-4CCE-83A3-EF0D1CDE32F1}"/>
              </a:ext>
            </a:extLst>
          </p:cNvPr>
          <p:cNvSpPr>
            <a:spLocks noGrp="1"/>
          </p:cNvSpPr>
          <p:nvPr>
            <p:ph type="sldNum" sz="quarter" idx="12"/>
          </p:nvPr>
        </p:nvSpPr>
        <p:spPr/>
        <p:txBody>
          <a:bodyPr/>
          <a:lstStyle/>
          <a:p>
            <a:pPr>
              <a:defRPr/>
            </a:pPr>
            <a:fld id="{BEAD2C7C-EDBC-4790-BBF4-28CCD2EC968D}" type="slidenum">
              <a:rPr lang="en-US" smtClean="0"/>
              <a:pPr>
                <a:defRPr/>
              </a:pPr>
              <a:t>5</a:t>
            </a:fld>
            <a:endParaRPr lang="en-US" dirty="0"/>
          </a:p>
        </p:txBody>
      </p:sp>
    </p:spTree>
    <p:extLst>
      <p:ext uri="{BB962C8B-B14F-4D97-AF65-F5344CB8AC3E}">
        <p14:creationId xmlns:p14="http://schemas.microsoft.com/office/powerpoint/2010/main" val="3901932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7D3F8-86EC-4FAB-B2B2-BFB1E4529D64}"/>
              </a:ext>
            </a:extLst>
          </p:cNvPr>
          <p:cNvSpPr>
            <a:spLocks noGrp="1"/>
          </p:cNvSpPr>
          <p:nvPr>
            <p:ph type="title"/>
          </p:nvPr>
        </p:nvSpPr>
        <p:spPr/>
        <p:txBody>
          <a:bodyPr/>
          <a:lstStyle/>
          <a:p>
            <a:r>
              <a:rPr lang="en-US" dirty="0"/>
              <a:t>FIBO v2 – Status reminder</a:t>
            </a:r>
          </a:p>
        </p:txBody>
      </p:sp>
      <p:sp>
        <p:nvSpPr>
          <p:cNvPr id="3" name="Content Placeholder 2">
            <a:extLst>
              <a:ext uri="{FF2B5EF4-FFF2-40B4-BE49-F238E27FC236}">
                <a16:creationId xmlns:a16="http://schemas.microsoft.com/office/drawing/2014/main" id="{CF12A0D5-2557-4BD3-ABFB-79228CE940F0}"/>
              </a:ext>
            </a:extLst>
          </p:cNvPr>
          <p:cNvSpPr>
            <a:spLocks noGrp="1"/>
          </p:cNvSpPr>
          <p:nvPr>
            <p:ph idx="1"/>
          </p:nvPr>
        </p:nvSpPr>
        <p:spPr/>
        <p:txBody>
          <a:bodyPr/>
          <a:lstStyle/>
          <a:p>
            <a:pPr lvl="0"/>
            <a:r>
              <a:rPr lang="en-US" sz="2000" dirty="0"/>
              <a:t>A ‘Finalization Task Force’ (FTF) was chartered at the OMG meeting (December)</a:t>
            </a:r>
          </a:p>
          <a:p>
            <a:pPr lvl="1"/>
            <a:r>
              <a:rPr lang="en-US" sz="1800" dirty="0"/>
              <a:t>This inherits the JIRAs listed for the FIBO v1 RTFs</a:t>
            </a:r>
          </a:p>
          <a:p>
            <a:pPr lvl="2"/>
            <a:r>
              <a:rPr lang="en-US" sz="1400" dirty="0"/>
              <a:t>Recently questioned – do we need these?</a:t>
            </a:r>
          </a:p>
          <a:p>
            <a:pPr lvl="2"/>
            <a:r>
              <a:rPr lang="en-US" sz="1400" dirty="0"/>
              <a:t>Most</a:t>
            </a:r>
            <a:r>
              <a:rPr lang="en-US" sz="1400" baseline="0" dirty="0"/>
              <a:t> </a:t>
            </a:r>
            <a:r>
              <a:rPr lang="en-US" sz="1400" dirty="0"/>
              <a:t>of the changes covered have long been implemented</a:t>
            </a:r>
          </a:p>
          <a:p>
            <a:pPr lvl="1"/>
            <a:r>
              <a:rPr lang="en-US" sz="1800" dirty="0"/>
              <a:t>Adds new material from the EDMC Q1.5 release </a:t>
            </a:r>
          </a:p>
          <a:p>
            <a:pPr lvl="1"/>
            <a:r>
              <a:rPr lang="en-US" sz="1800" dirty="0"/>
              <a:t>Beta1 published January 11</a:t>
            </a:r>
          </a:p>
          <a:p>
            <a:pPr lvl="1"/>
            <a:r>
              <a:rPr lang="en-US" sz="1800" dirty="0"/>
              <a:t>Date for comments was Feb 28</a:t>
            </a:r>
          </a:p>
          <a:p>
            <a:pPr lvl="1"/>
            <a:r>
              <a:rPr lang="en-US" sz="1800" dirty="0"/>
              <a:t>Delivers a ‘Final’ version of the Specification </a:t>
            </a:r>
            <a:r>
              <a:rPr lang="en-US" sz="1600" dirty="0"/>
              <a:t>for</a:t>
            </a:r>
            <a:r>
              <a:rPr lang="en-US" sz="1600" baseline="0" dirty="0"/>
              <a:t> Q1.5</a:t>
            </a:r>
          </a:p>
          <a:p>
            <a:pPr lvl="0"/>
            <a:r>
              <a:rPr lang="en-US" sz="2000" dirty="0"/>
              <a:t>Subsequent changes are in later RTFs which will run quarterly tracking the preceding EDM Council Quarterly Release</a:t>
            </a:r>
          </a:p>
          <a:p>
            <a:pPr lvl="1"/>
            <a:r>
              <a:rPr lang="en-US" sz="1800" dirty="0"/>
              <a:t>EDM Council will also provide some automation for the transformation for EDM Council owl to OMG OWL (different IRIs; some metadata additions)</a:t>
            </a:r>
          </a:p>
        </p:txBody>
      </p:sp>
      <p:sp>
        <p:nvSpPr>
          <p:cNvPr id="4" name="Slide Number Placeholder 3">
            <a:extLst>
              <a:ext uri="{FF2B5EF4-FFF2-40B4-BE49-F238E27FC236}">
                <a16:creationId xmlns:a16="http://schemas.microsoft.com/office/drawing/2014/main" id="{88869DBF-F949-492A-A109-27A121EE6AB1}"/>
              </a:ext>
            </a:extLst>
          </p:cNvPr>
          <p:cNvSpPr>
            <a:spLocks noGrp="1"/>
          </p:cNvSpPr>
          <p:nvPr>
            <p:ph type="sldNum" sz="quarter" idx="12"/>
          </p:nvPr>
        </p:nvSpPr>
        <p:spPr/>
        <p:txBody>
          <a:bodyPr/>
          <a:lstStyle/>
          <a:p>
            <a:pPr>
              <a:defRPr/>
            </a:pPr>
            <a:fld id="{BEAD2C7C-EDBC-4790-BBF4-28CCD2EC968D}" type="slidenum">
              <a:rPr lang="en-US" smtClean="0"/>
              <a:pPr>
                <a:defRPr/>
              </a:pPr>
              <a:t>6</a:t>
            </a:fld>
            <a:endParaRPr lang="en-US" dirty="0"/>
          </a:p>
        </p:txBody>
      </p:sp>
    </p:spTree>
    <p:extLst>
      <p:ext uri="{BB962C8B-B14F-4D97-AF65-F5344CB8AC3E}">
        <p14:creationId xmlns:p14="http://schemas.microsoft.com/office/powerpoint/2010/main" val="1313809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500AE-5D7F-4A12-9EB3-7EA955EF96AD}"/>
              </a:ext>
            </a:extLst>
          </p:cNvPr>
          <p:cNvSpPr>
            <a:spLocks noGrp="1"/>
          </p:cNvSpPr>
          <p:nvPr>
            <p:ph type="title"/>
          </p:nvPr>
        </p:nvSpPr>
        <p:spPr/>
        <p:txBody>
          <a:bodyPr/>
          <a:lstStyle/>
          <a:p>
            <a:pPr lvl="0" rtl="0" fontAlgn="base"/>
            <a:r>
              <a:rPr lang="en-US" sz="2800" kern="1200" dirty="0">
                <a:solidFill>
                  <a:schemeClr val="tx1"/>
                </a:solidFill>
                <a:effectLst/>
                <a:latin typeface="+mn-lt"/>
                <a:ea typeface="+mn-ea"/>
                <a:cs typeface="+mn-cs"/>
              </a:rPr>
              <a:t>Change Management / Spec Automation</a:t>
            </a:r>
            <a:endParaRPr lang="en-US" dirty="0"/>
          </a:p>
        </p:txBody>
      </p:sp>
      <p:sp>
        <p:nvSpPr>
          <p:cNvPr id="3" name="Content Placeholder 2">
            <a:extLst>
              <a:ext uri="{FF2B5EF4-FFF2-40B4-BE49-F238E27FC236}">
                <a16:creationId xmlns:a16="http://schemas.microsoft.com/office/drawing/2014/main" id="{22D4F262-07E0-4034-8CD0-13CAE47A01E9}"/>
              </a:ext>
            </a:extLst>
          </p:cNvPr>
          <p:cNvSpPr>
            <a:spLocks noGrp="1"/>
          </p:cNvSpPr>
          <p:nvPr>
            <p:ph idx="1"/>
          </p:nvPr>
        </p:nvSpPr>
        <p:spPr/>
        <p:txBody>
          <a:bodyPr/>
          <a:lstStyle/>
          <a:p>
            <a:pPr rtl="0" fontAlgn="base"/>
            <a:r>
              <a:rPr lang="en-US" sz="2800" kern="1200" dirty="0">
                <a:solidFill>
                  <a:schemeClr val="tx1"/>
                </a:solidFill>
                <a:effectLst/>
                <a:latin typeface="+mn-lt"/>
                <a:ea typeface="+mn-ea"/>
                <a:cs typeface="+mn-cs"/>
              </a:rPr>
              <a:t>Steering group meets alternative Fridays</a:t>
            </a:r>
          </a:p>
          <a:p>
            <a:pPr lvl="1" rtl="0" fontAlgn="base"/>
            <a:r>
              <a:rPr lang="en-US" sz="2400" kern="1200" dirty="0">
                <a:solidFill>
                  <a:schemeClr val="tx1"/>
                </a:solidFill>
                <a:effectLst/>
                <a:latin typeface="+mn-lt"/>
                <a:ea typeface="+mn-ea"/>
                <a:cs typeface="+mn-cs"/>
              </a:rPr>
              <a:t>JIRA alignment EDMC / OMG</a:t>
            </a:r>
          </a:p>
          <a:p>
            <a:pPr lvl="2" rtl="0" fontAlgn="base"/>
            <a:r>
              <a:rPr lang="en-US" dirty="0">
                <a:effectLst/>
              </a:rPr>
              <a:t>And minor changes to EDMC process</a:t>
            </a:r>
          </a:p>
          <a:p>
            <a:pPr lvl="1" rtl="0" fontAlgn="base"/>
            <a:r>
              <a:rPr lang="en-US" sz="2400" kern="1200" dirty="0">
                <a:solidFill>
                  <a:schemeClr val="tx1"/>
                </a:solidFill>
                <a:effectLst/>
                <a:latin typeface="+mn-lt"/>
                <a:ea typeface="+mn-ea"/>
                <a:cs typeface="+mn-cs"/>
              </a:rPr>
              <a:t>Specification</a:t>
            </a:r>
            <a:r>
              <a:rPr lang="en-US" sz="2400" kern="1200" baseline="0" dirty="0">
                <a:solidFill>
                  <a:schemeClr val="tx1"/>
                </a:solidFill>
                <a:effectLst/>
                <a:latin typeface="+mn-lt"/>
                <a:ea typeface="+mn-ea"/>
                <a:cs typeface="+mn-cs"/>
              </a:rPr>
              <a:t> </a:t>
            </a:r>
            <a:r>
              <a:rPr lang="en-US" sz="2400" kern="1200" dirty="0">
                <a:solidFill>
                  <a:schemeClr val="tx1"/>
                </a:solidFill>
                <a:effectLst/>
                <a:latin typeface="+mn-lt"/>
                <a:ea typeface="+mn-ea"/>
                <a:cs typeface="+mn-cs"/>
              </a:rPr>
              <a:t>generation via LaTeX</a:t>
            </a:r>
            <a:r>
              <a:rPr lang="en-US" sz="2400" kern="1200" baseline="0" dirty="0">
                <a:solidFill>
                  <a:schemeClr val="tx1"/>
                </a:solidFill>
                <a:effectLst/>
                <a:latin typeface="+mn-lt"/>
                <a:ea typeface="+mn-ea"/>
                <a:cs typeface="+mn-cs"/>
              </a:rPr>
              <a:t> </a:t>
            </a:r>
            <a:endParaRPr lang="en-US" dirty="0">
              <a:effectLst/>
            </a:endParaRPr>
          </a:p>
          <a:p>
            <a:pPr lvl="1" rtl="0" fontAlgn="base"/>
            <a:r>
              <a:rPr lang="en-US" sz="2400" kern="1200" baseline="0" dirty="0">
                <a:solidFill>
                  <a:schemeClr val="tx1"/>
                </a:solidFill>
                <a:effectLst/>
                <a:latin typeface="+mn-lt"/>
                <a:ea typeface="+mn-ea"/>
                <a:cs typeface="+mn-cs"/>
              </a:rPr>
              <a:t>New diagrams in CCM</a:t>
            </a:r>
          </a:p>
          <a:p>
            <a:pPr lvl="1" rtl="0" fontAlgn="base"/>
            <a:r>
              <a:rPr lang="en-US" sz="2400" kern="1200" baseline="0" dirty="0">
                <a:solidFill>
                  <a:schemeClr val="tx1"/>
                </a:solidFill>
                <a:effectLst/>
                <a:latin typeface="+mn-lt"/>
                <a:ea typeface="+mn-ea"/>
                <a:cs typeface="+mn-cs"/>
              </a:rPr>
              <a:t>Possible URI alignment</a:t>
            </a:r>
            <a:endParaRPr lang="en-US" dirty="0">
              <a:effectLst/>
            </a:endParaRPr>
          </a:p>
          <a:p>
            <a:pPr lvl="0"/>
            <a:endParaRPr lang="en-US" dirty="0"/>
          </a:p>
        </p:txBody>
      </p:sp>
      <p:sp>
        <p:nvSpPr>
          <p:cNvPr id="4" name="Slide Number Placeholder 3">
            <a:extLst>
              <a:ext uri="{FF2B5EF4-FFF2-40B4-BE49-F238E27FC236}">
                <a16:creationId xmlns:a16="http://schemas.microsoft.com/office/drawing/2014/main" id="{47C6210A-9A8C-473D-A093-0975E33FE7A2}"/>
              </a:ext>
            </a:extLst>
          </p:cNvPr>
          <p:cNvSpPr>
            <a:spLocks noGrp="1"/>
          </p:cNvSpPr>
          <p:nvPr>
            <p:ph type="sldNum" sz="quarter" idx="12"/>
          </p:nvPr>
        </p:nvSpPr>
        <p:spPr/>
        <p:txBody>
          <a:bodyPr/>
          <a:lstStyle/>
          <a:p>
            <a:pPr>
              <a:defRPr/>
            </a:pPr>
            <a:fld id="{BEAD2C7C-EDBC-4790-BBF4-28CCD2EC968D}" type="slidenum">
              <a:rPr lang="en-US" smtClean="0"/>
              <a:pPr>
                <a:defRPr/>
              </a:pPr>
              <a:t>7</a:t>
            </a:fld>
            <a:endParaRPr lang="en-US" dirty="0"/>
          </a:p>
        </p:txBody>
      </p:sp>
    </p:spTree>
    <p:extLst>
      <p:ext uri="{BB962C8B-B14F-4D97-AF65-F5344CB8AC3E}">
        <p14:creationId xmlns:p14="http://schemas.microsoft.com/office/powerpoint/2010/main" val="2517914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4DCF2-0012-451F-AB1C-177FA1E074DD}"/>
              </a:ext>
            </a:extLst>
          </p:cNvPr>
          <p:cNvSpPr>
            <a:spLocks noGrp="1"/>
          </p:cNvSpPr>
          <p:nvPr>
            <p:ph type="title"/>
          </p:nvPr>
        </p:nvSpPr>
        <p:spPr/>
        <p:txBody>
          <a:bodyPr/>
          <a:lstStyle/>
          <a:p>
            <a:r>
              <a:rPr lang="en-US" dirty="0"/>
              <a:t>IOTA – Joint with MARS PTF</a:t>
            </a:r>
          </a:p>
        </p:txBody>
      </p:sp>
      <p:sp>
        <p:nvSpPr>
          <p:cNvPr id="3" name="Content Placeholder 2">
            <a:extLst>
              <a:ext uri="{FF2B5EF4-FFF2-40B4-BE49-F238E27FC236}">
                <a16:creationId xmlns:a16="http://schemas.microsoft.com/office/drawing/2014/main" id="{9F2C5C4B-3C8C-4739-9DC9-4030805563D5}"/>
              </a:ext>
            </a:extLst>
          </p:cNvPr>
          <p:cNvSpPr>
            <a:spLocks noGrp="1"/>
          </p:cNvSpPr>
          <p:nvPr>
            <p:ph idx="1"/>
          </p:nvPr>
        </p:nvSpPr>
        <p:spPr/>
        <p:txBody>
          <a:bodyPr/>
          <a:lstStyle/>
          <a:p>
            <a:pPr rtl="0" fontAlgn="base"/>
            <a:r>
              <a:rPr lang="en-US" sz="2000" kern="1200" dirty="0">
                <a:solidFill>
                  <a:schemeClr val="tx1"/>
                </a:solidFill>
                <a:effectLst/>
                <a:latin typeface="+mn-lt"/>
                <a:ea typeface="+mn-ea"/>
                <a:cs typeface="+mn-cs"/>
              </a:rPr>
              <a:t>IOTA has several</a:t>
            </a:r>
            <a:r>
              <a:rPr lang="en-US" sz="2000" kern="1200" baseline="0" dirty="0">
                <a:solidFill>
                  <a:schemeClr val="tx1"/>
                </a:solidFill>
                <a:effectLst/>
                <a:latin typeface="+mn-lt"/>
                <a:ea typeface="+mn-ea"/>
                <a:cs typeface="+mn-cs"/>
              </a:rPr>
              <a:t> potential</a:t>
            </a:r>
            <a:r>
              <a:rPr lang="en-US" sz="2000" kern="1200" dirty="0">
                <a:solidFill>
                  <a:schemeClr val="tx1"/>
                </a:solidFill>
                <a:effectLst/>
                <a:latin typeface="+mn-lt"/>
                <a:ea typeface="+mn-ea"/>
                <a:cs typeface="+mn-cs"/>
              </a:rPr>
              <a:t> standards (plus platform):</a:t>
            </a:r>
            <a:endParaRPr lang="en-US" sz="2000" dirty="0">
              <a:effectLst/>
            </a:endParaRP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600" kern="1200" dirty="0">
                <a:solidFill>
                  <a:schemeClr val="tx1"/>
                </a:solidFill>
                <a:effectLst/>
                <a:latin typeface="+mn-lt"/>
                <a:ea typeface="+mn-ea"/>
                <a:cs typeface="+mn-cs"/>
              </a:rPr>
              <a:t>Ternary Format</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600" kern="1200" dirty="0">
                <a:solidFill>
                  <a:schemeClr val="tx1"/>
                </a:solidFill>
                <a:effectLst/>
                <a:latin typeface="+mn-lt"/>
                <a:ea typeface="+mn-ea"/>
                <a:cs typeface="+mn-cs"/>
              </a:rPr>
              <a:t>Node: Current reference implementation, future plans, additional interfaces</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600" kern="1200" dirty="0">
                <a:solidFill>
                  <a:schemeClr val="tx1"/>
                </a:solidFill>
                <a:effectLst/>
                <a:latin typeface="+mn-lt"/>
                <a:ea typeface="+mn-ea"/>
                <a:cs typeface="+mn-cs"/>
              </a:rPr>
              <a:t>Client</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600" kern="1200" dirty="0">
                <a:solidFill>
                  <a:schemeClr val="tx1"/>
                </a:solidFill>
                <a:effectLst/>
                <a:latin typeface="+mn-lt"/>
                <a:ea typeface="+mn-ea"/>
                <a:cs typeface="+mn-cs"/>
              </a:rPr>
              <a:t>Messaging</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600" kern="1200" dirty="0">
                <a:solidFill>
                  <a:schemeClr val="tx1"/>
                </a:solidFill>
                <a:effectLst/>
                <a:latin typeface="+mn-lt"/>
                <a:ea typeface="+mn-ea"/>
                <a:cs typeface="+mn-cs"/>
              </a:rPr>
              <a:t>Industry verticals</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dirty="0">
                <a:solidFill>
                  <a:schemeClr val="tx1"/>
                </a:solidFill>
                <a:effectLst/>
                <a:latin typeface="+mn-lt"/>
                <a:ea typeface="+mn-ea"/>
                <a:cs typeface="+mn-cs"/>
              </a:rPr>
              <a:t>OMG Submission Plans</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800" kern="1200" dirty="0">
                <a:solidFill>
                  <a:schemeClr val="tx1"/>
                </a:solidFill>
                <a:effectLst/>
                <a:latin typeface="+mn-lt"/>
                <a:ea typeface="+mn-ea"/>
                <a:cs typeface="+mn-cs"/>
              </a:rPr>
              <a:t>Ternary: draft RFC</a:t>
            </a:r>
            <a:r>
              <a:rPr lang="en-US" sz="1800" kern="1200" baseline="0" dirty="0">
                <a:solidFill>
                  <a:schemeClr val="tx1"/>
                </a:solidFill>
                <a:effectLst/>
                <a:latin typeface="+mn-lt"/>
                <a:ea typeface="+mn-ea"/>
                <a:cs typeface="+mn-cs"/>
              </a:rPr>
              <a:t> reviewed in March QM</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800" kern="1200" baseline="0" dirty="0">
                <a:solidFill>
                  <a:schemeClr val="tx1"/>
                </a:solidFill>
                <a:effectLst/>
                <a:latin typeface="+mn-lt"/>
                <a:ea typeface="+mn-ea"/>
                <a:cs typeface="+mn-cs"/>
              </a:rPr>
              <a:t>Node: Plans reviewed in March QM</a:t>
            </a:r>
          </a:p>
          <a:p>
            <a:pPr marL="742950" marR="0" lvl="1"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1800" kern="1200" baseline="0" dirty="0">
                <a:solidFill>
                  <a:schemeClr val="tx1"/>
                </a:solidFill>
                <a:effectLst/>
                <a:latin typeface="+mn-lt"/>
                <a:ea typeface="+mn-ea"/>
                <a:cs typeface="+mn-cs"/>
              </a:rPr>
              <a:t>Via MARS PTF (joint attendance with FDTF)</a:t>
            </a:r>
          </a:p>
        </p:txBody>
      </p:sp>
      <p:sp>
        <p:nvSpPr>
          <p:cNvPr id="4" name="Slide Number Placeholder 3">
            <a:extLst>
              <a:ext uri="{FF2B5EF4-FFF2-40B4-BE49-F238E27FC236}">
                <a16:creationId xmlns:a16="http://schemas.microsoft.com/office/drawing/2014/main" id="{61462084-95DD-42C8-AC8D-E0AD646CE643}"/>
              </a:ext>
            </a:extLst>
          </p:cNvPr>
          <p:cNvSpPr>
            <a:spLocks noGrp="1"/>
          </p:cNvSpPr>
          <p:nvPr>
            <p:ph type="sldNum" sz="quarter" idx="12"/>
          </p:nvPr>
        </p:nvSpPr>
        <p:spPr/>
        <p:txBody>
          <a:bodyPr/>
          <a:lstStyle/>
          <a:p>
            <a:pPr>
              <a:defRPr/>
            </a:pPr>
            <a:fld id="{BEAD2C7C-EDBC-4790-BBF4-28CCD2EC968D}" type="slidenum">
              <a:rPr lang="en-US" smtClean="0"/>
              <a:pPr>
                <a:defRPr/>
              </a:pPr>
              <a:t>8</a:t>
            </a:fld>
            <a:endParaRPr lang="en-US" dirty="0"/>
          </a:p>
        </p:txBody>
      </p:sp>
    </p:spTree>
    <p:extLst>
      <p:ext uri="{BB962C8B-B14F-4D97-AF65-F5344CB8AC3E}">
        <p14:creationId xmlns:p14="http://schemas.microsoft.com/office/powerpoint/2010/main" val="3032193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2E9CA-FAF0-4EC3-B85F-767C7E9CA8B8}"/>
              </a:ext>
            </a:extLst>
          </p:cNvPr>
          <p:cNvSpPr>
            <a:spLocks noGrp="1"/>
          </p:cNvSpPr>
          <p:nvPr>
            <p:ph type="title"/>
          </p:nvPr>
        </p:nvSpPr>
        <p:spPr/>
        <p:txBody>
          <a:bodyPr/>
          <a:lstStyle/>
          <a:p>
            <a:r>
              <a:rPr lang="en-US" sz="2800" dirty="0"/>
              <a:t>June Agenda: Things to cover</a:t>
            </a:r>
            <a:endParaRPr lang="en-US" sz="3600" dirty="0"/>
          </a:p>
        </p:txBody>
      </p:sp>
      <p:sp>
        <p:nvSpPr>
          <p:cNvPr id="3" name="Content Placeholder 2">
            <a:extLst>
              <a:ext uri="{FF2B5EF4-FFF2-40B4-BE49-F238E27FC236}">
                <a16:creationId xmlns:a16="http://schemas.microsoft.com/office/drawing/2014/main" id="{50FE3C63-DA0A-4E5F-9549-2540DE7035AA}"/>
              </a:ext>
            </a:extLst>
          </p:cNvPr>
          <p:cNvSpPr>
            <a:spLocks noGrp="1"/>
          </p:cNvSpPr>
          <p:nvPr>
            <p:ph idx="1"/>
          </p:nvPr>
        </p:nvSpPr>
        <p:spPr/>
        <p:txBody>
          <a:bodyPr/>
          <a:lstStyle/>
          <a:p>
            <a:pPr lvl="0"/>
            <a:r>
              <a:rPr lang="en-US" sz="2400" dirty="0"/>
              <a:t>FIBO Updates</a:t>
            </a:r>
          </a:p>
          <a:p>
            <a:pPr lvl="0"/>
            <a:r>
              <a:rPr lang="en-US" sz="2400" dirty="0"/>
              <a:t>IOTA Tangle RFCs presentation and discussion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baseline="0" dirty="0">
                <a:solidFill>
                  <a:schemeClr val="tx1"/>
                </a:solidFill>
                <a:effectLst/>
                <a:latin typeface="+mn-lt"/>
                <a:ea typeface="+mn-ea"/>
                <a:cs typeface="+mn-cs"/>
              </a:rPr>
              <a:t>FDTF Roadmap</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400" kern="1200" baseline="0" dirty="0">
                <a:solidFill>
                  <a:schemeClr val="tx1"/>
                </a:solidFill>
                <a:effectLst/>
                <a:latin typeface="+mn-lt"/>
                <a:ea typeface="+mn-ea"/>
                <a:cs typeface="+mn-cs"/>
              </a:rPr>
              <a:t>Feedback from the SBRM activity? (now at BMI)</a:t>
            </a:r>
          </a:p>
          <a:p>
            <a:pPr>
              <a:defRPr/>
            </a:pPr>
            <a:r>
              <a:rPr lang="en-US" sz="2400" dirty="0">
                <a:effectLst/>
              </a:rPr>
              <a:t>GLEIF Legal Entity Identifier Ontologies (Pete Rivett)</a:t>
            </a:r>
          </a:p>
          <a:p>
            <a:pPr lvl="0"/>
            <a:endParaRPr lang="en-US" sz="40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8B20CD7-9786-47F5-BCEB-117FD8A7B785}"/>
              </a:ext>
            </a:extLst>
          </p:cNvPr>
          <p:cNvSpPr>
            <a:spLocks noGrp="1"/>
          </p:cNvSpPr>
          <p:nvPr>
            <p:ph type="sldNum" sz="quarter" idx="12"/>
          </p:nvPr>
        </p:nvSpPr>
        <p:spPr/>
        <p:txBody>
          <a:bodyPr/>
          <a:lstStyle/>
          <a:p>
            <a:pPr>
              <a:defRPr/>
            </a:pPr>
            <a:fld id="{BEAD2C7C-EDBC-4790-BBF4-28CCD2EC968D}" type="slidenum">
              <a:rPr lang="en-US" smtClean="0"/>
              <a:pPr>
                <a:defRPr/>
              </a:pPr>
              <a:t>9</a:t>
            </a:fld>
            <a:endParaRPr lang="en-US" dirty="0"/>
          </a:p>
        </p:txBody>
      </p:sp>
    </p:spTree>
    <p:extLst>
      <p:ext uri="{BB962C8B-B14F-4D97-AF65-F5344CB8AC3E}">
        <p14:creationId xmlns:p14="http://schemas.microsoft.com/office/powerpoint/2010/main" val="22078678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19941</TotalTime>
  <Words>2976</Words>
  <Application>Microsoft Office PowerPoint</Application>
  <PresentationFormat>On-screen Show (4:3)</PresentationFormat>
  <Paragraphs>489</Paragraphs>
  <Slides>42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Gill Sans</vt:lpstr>
      <vt:lpstr>Office Theme</vt:lpstr>
      <vt:lpstr>OMG Finance Domain Task Force (FDTF)</vt:lpstr>
      <vt:lpstr>Agenda</vt:lpstr>
      <vt:lpstr>NEWS</vt:lpstr>
      <vt:lpstr>Federal Enterprise Risk Management ("FERM") WG</vt:lpstr>
      <vt:lpstr>FIBO Quarterly Release</vt:lpstr>
      <vt:lpstr>FIBO v2 – Status reminder</vt:lpstr>
      <vt:lpstr>Change Management / Spec Automation</vt:lpstr>
      <vt:lpstr>IOTA – Joint with MARS PTF</vt:lpstr>
      <vt:lpstr>June Agenda: Things to cover</vt:lpstr>
      <vt:lpstr>Plans for June</vt:lpstr>
      <vt:lpstr>Possible Sessions</vt:lpstr>
      <vt:lpstr>June FIBO Workshop</vt:lpstr>
      <vt:lpstr>Other activities to be aware of</vt:lpstr>
      <vt:lpstr>Current Agenda Outline</vt:lpstr>
      <vt:lpstr>Additional (Background) Slides</vt:lpstr>
      <vt:lpstr>FIBO Plans</vt:lpstr>
      <vt:lpstr>FTF and RTF Charters (Friday Plenary) </vt:lpstr>
      <vt:lpstr>FIBO Detailed Information</vt:lpstr>
      <vt:lpstr>Terminology</vt:lpstr>
      <vt:lpstr>FIBO Master Open Actions</vt:lpstr>
      <vt:lpstr>CCM Round Trip Ingest Process</vt:lpstr>
      <vt:lpstr>Round tripping</vt:lpstr>
      <vt:lpstr>spec.edmcouncil.org/fibo Products</vt:lpstr>
      <vt:lpstr>FIBO spec Statuses:</vt:lpstr>
      <vt:lpstr>Web Presentation Requirements</vt:lpstr>
      <vt:lpstr>Take-away Slides</vt:lpstr>
      <vt:lpstr>FIBO Current Status and RTFs</vt:lpstr>
      <vt:lpstr>FIBO Current Specifications Status Overview</vt:lpstr>
      <vt:lpstr>FIBO: Scope and Content</vt:lpstr>
      <vt:lpstr>FIBO: Status</vt:lpstr>
      <vt:lpstr>FIBO Where is What!</vt:lpstr>
      <vt:lpstr>FIBO Atlassian Wiki Spaces</vt:lpstr>
      <vt:lpstr>FIBO Vocabulary</vt:lpstr>
      <vt:lpstr>schema.org Status</vt:lpstr>
      <vt:lpstr>Appendices: Background Slides</vt:lpstr>
      <vt:lpstr>Appendix I: Jargon Blaster</vt:lpstr>
      <vt:lpstr>Appendix II: FIBO Infrastructure</vt:lpstr>
      <vt:lpstr>How-To Guide</vt:lpstr>
      <vt:lpstr>Engagement Model</vt:lpstr>
      <vt:lpstr>Process Progress</vt:lpstr>
      <vt:lpstr>FIBO Content Teams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EDM Council / Object Management Group Semantic Standards</dc:title>
  <dc:creator>Owner</dc:creator>
  <cp:lastModifiedBy>Mike</cp:lastModifiedBy>
  <cp:revision>724</cp:revision>
  <dcterms:created xsi:type="dcterms:W3CDTF">2011-04-19T19:19:23Z</dcterms:created>
  <dcterms:modified xsi:type="dcterms:W3CDTF">2019-04-03T22:59:55Z</dcterms:modified>
</cp:coreProperties>
</file>