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8" r:id="rId3"/>
    <p:sldId id="263" r:id="rId4"/>
    <p:sldId id="257" r:id="rId5"/>
    <p:sldId id="271" r:id="rId6"/>
    <p:sldId id="273" r:id="rId7"/>
    <p:sldId id="267" r:id="rId8"/>
    <p:sldId id="272" r:id="rId9"/>
    <p:sldId id="276" r:id="rId10"/>
    <p:sldId id="258" r:id="rId11"/>
    <p:sldId id="259" r:id="rId12"/>
    <p:sldId id="261" r:id="rId13"/>
    <p:sldId id="268" r:id="rId14"/>
    <p:sldId id="260" r:id="rId15"/>
    <p:sldId id="269" r:id="rId16"/>
    <p:sldId id="275" r:id="rId17"/>
    <p:sldId id="274" r:id="rId18"/>
    <p:sldId id="270" r:id="rId19"/>
    <p:sldId id="264" r:id="rId20"/>
    <p:sldId id="277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ngham, Michel D (313K)" initials="IMD" lastIdx="20" clrIdx="0"/>
  <p:cmAuthor id="1" name="Alek Kerzhner" initials="KA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6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7463"/>
            <a:ext cx="9144000" cy="1247776"/>
          </a:xfrm>
          <a:prstGeom prst="rect">
            <a:avLst/>
          </a:prstGeom>
          <a:solidFill>
            <a:srgbClr val="EBEBF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pitchFamily="-97" charset="-128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-17463"/>
            <a:ext cx="9144000" cy="1247776"/>
          </a:xfrm>
          <a:prstGeom prst="rect">
            <a:avLst/>
          </a:prstGeom>
          <a:solidFill>
            <a:srgbClr val="EBEBF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pitchFamily="-97" charset="-128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720725" y="314325"/>
            <a:ext cx="587375" cy="5873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pitchFamily="-97" charset="-128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925" y="301625"/>
            <a:ext cx="76993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95400" y="523875"/>
            <a:ext cx="1504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600" i="0" dirty="0">
                <a:solidFill>
                  <a:srgbClr val="000000"/>
                </a:solidFill>
                <a:latin typeface="Helvetica" pitchFamily="-97" charset="0"/>
                <a:ea typeface="ＭＳ Ｐゴシック" pitchFamily="-97" charset="-128"/>
              </a:rPr>
              <a:t>Jet Propulsion Laboratory</a:t>
            </a:r>
            <a:endParaRPr lang="en-US" sz="600" i="0" dirty="0">
              <a:solidFill>
                <a:schemeClr val="tx1"/>
              </a:solidFill>
              <a:latin typeface="Helvetica" pitchFamily="-97" charset="0"/>
              <a:ea typeface="ＭＳ Ｐゴシック" pitchFamily="-97" charset="-128"/>
            </a:endParaRPr>
          </a:p>
          <a:p>
            <a:pPr eaLnBrk="0" hangingPunct="0">
              <a:defRPr/>
            </a:pPr>
            <a:r>
              <a:rPr lang="en-US" sz="600" b="0" i="0" dirty="0">
                <a:solidFill>
                  <a:schemeClr val="tx1"/>
                </a:solidFill>
                <a:latin typeface="Helvetica" pitchFamily="-97" charset="0"/>
                <a:ea typeface="ＭＳ Ｐゴシック" pitchFamily="-97" charset="-128"/>
              </a:rPr>
              <a:t>California Institute of Technology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2605088" y="331788"/>
            <a:ext cx="1587" cy="7747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-112" charset="0"/>
              <a:ea typeface="+mn-ea"/>
            </a:endParaRPr>
          </a:p>
        </p:txBody>
      </p:sp>
      <p:pic>
        <p:nvPicPr>
          <p:cNvPr id="10" name="Picture 20"/>
          <p:cNvPicPr>
            <a:picLocks noChangeAspect="1" noChangeArrowheads="1"/>
          </p:cNvPicPr>
          <p:nvPr/>
        </p:nvPicPr>
        <p:blipFill>
          <a:blip r:embed="rId3"/>
          <a:srcRect t="93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3136900" y="425450"/>
            <a:ext cx="0" cy="28813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-112" charset="0"/>
              <a:ea typeface="+mn-e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246188" y="728663"/>
            <a:ext cx="16732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b="0" i="0" dirty="0">
                <a:solidFill>
                  <a:schemeClr val="tx1"/>
                </a:solidFill>
                <a:latin typeface="Arial" charset="0"/>
                <a:ea typeface="ＭＳ Ｐゴシック" pitchFamily="-97" charset="-128"/>
              </a:rPr>
              <a:t>National Aeronautics and </a:t>
            </a:r>
            <a:br>
              <a:rPr lang="en-US" sz="800" b="0" i="0" dirty="0">
                <a:solidFill>
                  <a:schemeClr val="tx1"/>
                </a:solidFill>
                <a:latin typeface="Arial" charset="0"/>
                <a:ea typeface="ＭＳ Ｐゴシック" pitchFamily="-97" charset="-128"/>
              </a:rPr>
            </a:br>
            <a:r>
              <a:rPr lang="en-US" sz="800" b="0" i="0" dirty="0">
                <a:solidFill>
                  <a:schemeClr val="tx1"/>
                </a:solidFill>
                <a:latin typeface="Arial" charset="0"/>
                <a:ea typeface="ＭＳ Ｐゴシック" pitchFamily="-97" charset="-128"/>
              </a:rPr>
              <a:t>Space Administration</a:t>
            </a:r>
          </a:p>
          <a:p>
            <a:pPr>
              <a:defRPr/>
            </a:pPr>
            <a:endParaRPr lang="en-US" sz="800" b="0" i="0" dirty="0">
              <a:solidFill>
                <a:schemeClr val="tx1"/>
              </a:solidFill>
              <a:latin typeface="Arial" charset="0"/>
              <a:ea typeface="ＭＳ Ｐゴシック" pitchFamily="-97" charset="-128"/>
            </a:endParaRPr>
          </a:p>
          <a:p>
            <a:pPr>
              <a:defRPr/>
            </a:pPr>
            <a:r>
              <a:rPr lang="en-US" sz="800" i="0" dirty="0">
                <a:solidFill>
                  <a:schemeClr val="tx1"/>
                </a:solidFill>
                <a:latin typeface="Arial" charset="0"/>
                <a:ea typeface="ＭＳ Ｐゴシック" pitchFamily="-97" charset="-128"/>
              </a:rPr>
              <a:t>Jet Propulsion Laboratory</a:t>
            </a:r>
          </a:p>
          <a:p>
            <a:pPr>
              <a:defRPr/>
            </a:pPr>
            <a:r>
              <a:rPr lang="en-US" sz="800" b="0" i="0" dirty="0">
                <a:solidFill>
                  <a:schemeClr val="tx1"/>
                </a:solidFill>
                <a:latin typeface="Arial" charset="0"/>
                <a:ea typeface="ＭＳ Ｐゴシック" pitchFamily="-97" charset="-128"/>
              </a:rPr>
              <a:t>California Institute of Technology</a:t>
            </a:r>
          </a:p>
          <a:p>
            <a:pPr>
              <a:defRPr/>
            </a:pPr>
            <a:r>
              <a:rPr lang="en-US" sz="800" b="0" i="0" dirty="0">
                <a:solidFill>
                  <a:schemeClr val="tx1"/>
                </a:solidFill>
                <a:latin typeface="Arial" charset="0"/>
                <a:ea typeface="ＭＳ Ｐゴシック" pitchFamily="-97" charset="-128"/>
              </a:rPr>
              <a:t>Pasadena, California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49275" y="793750"/>
            <a:ext cx="769938" cy="649288"/>
            <a:chOff x="422" y="190"/>
            <a:chExt cx="485" cy="409"/>
          </a:xfrm>
        </p:grpSpPr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454" y="198"/>
              <a:ext cx="370" cy="37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ea typeface="ＭＳ Ｐゴシック" pitchFamily="-97" charset="-128"/>
              </a:endParaRPr>
            </a:p>
          </p:txBody>
        </p:sp>
        <p:pic>
          <p:nvPicPr>
            <p:cNvPr id="15" name="Picture 2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2" y="190"/>
              <a:ext cx="485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8815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3235325" y="404813"/>
            <a:ext cx="5527675" cy="107473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88816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52788" y="1549400"/>
            <a:ext cx="5524500" cy="1771650"/>
          </a:xfrm>
        </p:spPr>
        <p:txBody>
          <a:bodyPr/>
          <a:lstStyle>
            <a:lvl1pPr marL="0" indent="0">
              <a:buFont typeface="Times New Roman" pitchFamily="-112" charset="0"/>
              <a:buNone/>
              <a:defRPr sz="14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013" y="225425"/>
            <a:ext cx="55737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39863"/>
            <a:ext cx="3810000" cy="4932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39863"/>
            <a:ext cx="3810000" cy="2389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81450"/>
            <a:ext cx="3810000" cy="2390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013" y="225425"/>
            <a:ext cx="55737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3980289"/>
            <a:ext cx="3810000" cy="23919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39863"/>
            <a:ext cx="3810000" cy="2389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81450"/>
            <a:ext cx="3810000" cy="2390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685800" y="1442253"/>
            <a:ext cx="3810000" cy="2389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013" y="225425"/>
            <a:ext cx="55737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39863"/>
            <a:ext cx="3810000" cy="4932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439863"/>
            <a:ext cx="3810000" cy="4932362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39863"/>
            <a:ext cx="3810000" cy="4932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9863"/>
            <a:ext cx="3810000" cy="4932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013" y="225425"/>
            <a:ext cx="55737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39863"/>
            <a:ext cx="7772400" cy="4932362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013" y="225425"/>
            <a:ext cx="55737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39863"/>
            <a:ext cx="3810000" cy="4932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9863"/>
            <a:ext cx="3810000" cy="4932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ChangeArrowheads="1"/>
          </p:cNvSpPr>
          <p:nvPr/>
        </p:nvSpPr>
        <p:spPr bwMode="auto">
          <a:xfrm>
            <a:off x="0" y="-17463"/>
            <a:ext cx="9144000" cy="1247776"/>
          </a:xfrm>
          <a:prstGeom prst="rect">
            <a:avLst/>
          </a:prstGeom>
          <a:solidFill>
            <a:srgbClr val="EBEBF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pitchFamily="-97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304800"/>
            <a:ext cx="769937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7780" name="Oval 4"/>
          <p:cNvSpPr>
            <a:spLocks noChangeArrowheads="1"/>
          </p:cNvSpPr>
          <p:nvPr/>
        </p:nvSpPr>
        <p:spPr bwMode="auto">
          <a:xfrm>
            <a:off x="568325" y="314325"/>
            <a:ext cx="587375" cy="5873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pitchFamily="-97" charset="-128"/>
            </a:endParaRPr>
          </a:p>
        </p:txBody>
      </p:sp>
      <p:sp>
        <p:nvSpPr>
          <p:cNvPr id="587781" name="Rectangle 5"/>
          <p:cNvSpPr>
            <a:spLocks noChangeArrowheads="1"/>
          </p:cNvSpPr>
          <p:nvPr/>
        </p:nvSpPr>
        <p:spPr bwMode="auto">
          <a:xfrm>
            <a:off x="0" y="0"/>
            <a:ext cx="9144000" cy="1247775"/>
          </a:xfrm>
          <a:prstGeom prst="rect">
            <a:avLst/>
          </a:prstGeom>
          <a:solidFill>
            <a:srgbClr val="EBEBF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pitchFamily="-97" charset="-128"/>
            </a:endParaRPr>
          </a:p>
        </p:txBody>
      </p:sp>
      <p:sp>
        <p:nvSpPr>
          <p:cNvPr id="587782" name="Oval 6"/>
          <p:cNvSpPr>
            <a:spLocks noChangeArrowheads="1"/>
          </p:cNvSpPr>
          <p:nvPr/>
        </p:nvSpPr>
        <p:spPr bwMode="auto">
          <a:xfrm>
            <a:off x="509588" y="314325"/>
            <a:ext cx="587375" cy="5873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pitchFamily="-97" charset="-128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263" y="301625"/>
            <a:ext cx="769937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7785" name="Line 9"/>
          <p:cNvSpPr>
            <a:spLocks noChangeShapeType="1"/>
          </p:cNvSpPr>
          <p:nvPr/>
        </p:nvSpPr>
        <p:spPr bwMode="auto">
          <a:xfrm flipH="1">
            <a:off x="2820988" y="331788"/>
            <a:ext cx="1587" cy="7747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-112" charset="0"/>
              <a:ea typeface="+mn-ea"/>
            </a:endParaRPr>
          </a:p>
        </p:txBody>
      </p:sp>
      <p:sp>
        <p:nvSpPr>
          <p:cNvPr id="103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894013" y="225425"/>
            <a:ext cx="5573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1409700"/>
            <a:ext cx="777240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77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500813"/>
            <a:ext cx="32099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>
                <a:latin typeface="Arial" charset="0"/>
                <a:ea typeface="ＭＳ Ｐゴシック" pitchFamily="-97" charset="-128"/>
              </a:defRPr>
            </a:lvl1pPr>
          </a:lstStyle>
          <a:p>
            <a:endParaRPr lang="en-US"/>
          </a:p>
        </p:txBody>
      </p:sp>
      <p:sp>
        <p:nvSpPr>
          <p:cNvPr id="587789" name="Line 13"/>
          <p:cNvSpPr>
            <a:spLocks noChangeShapeType="1"/>
          </p:cNvSpPr>
          <p:nvPr/>
        </p:nvSpPr>
        <p:spPr bwMode="auto">
          <a:xfrm flipH="1">
            <a:off x="2820988" y="331788"/>
            <a:ext cx="1587" cy="7747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-112" charset="0"/>
              <a:ea typeface="+mn-ea"/>
            </a:endParaRPr>
          </a:p>
        </p:txBody>
      </p:sp>
      <p:sp>
        <p:nvSpPr>
          <p:cNvPr id="587790" name="Rectangle 14"/>
          <p:cNvSpPr>
            <a:spLocks noChangeArrowheads="1"/>
          </p:cNvSpPr>
          <p:nvPr/>
        </p:nvSpPr>
        <p:spPr bwMode="auto">
          <a:xfrm>
            <a:off x="1166813" y="246063"/>
            <a:ext cx="16732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b="0" i="0" dirty="0">
                <a:solidFill>
                  <a:schemeClr val="tx1"/>
                </a:solidFill>
                <a:latin typeface="Arial" charset="0"/>
                <a:ea typeface="ＭＳ Ｐゴシック" pitchFamily="-97" charset="-128"/>
              </a:rPr>
              <a:t>National Aeronautics and </a:t>
            </a:r>
            <a:br>
              <a:rPr lang="en-US" sz="800" b="0" i="0" dirty="0">
                <a:solidFill>
                  <a:schemeClr val="tx1"/>
                </a:solidFill>
                <a:latin typeface="Arial" charset="0"/>
                <a:ea typeface="ＭＳ Ｐゴシック" pitchFamily="-97" charset="-128"/>
              </a:rPr>
            </a:br>
            <a:r>
              <a:rPr lang="en-US" sz="800" b="0" i="0" dirty="0">
                <a:solidFill>
                  <a:schemeClr val="tx1"/>
                </a:solidFill>
                <a:latin typeface="Arial" charset="0"/>
                <a:ea typeface="ＭＳ Ｐゴシック" pitchFamily="-97" charset="-128"/>
              </a:rPr>
              <a:t>Space Administration</a:t>
            </a:r>
          </a:p>
          <a:p>
            <a:pPr>
              <a:defRPr/>
            </a:pPr>
            <a:endParaRPr lang="en-US" sz="800" b="0" i="0" dirty="0">
              <a:solidFill>
                <a:schemeClr val="tx1"/>
              </a:solidFill>
              <a:latin typeface="Arial" charset="0"/>
              <a:ea typeface="ＭＳ Ｐゴシック" pitchFamily="-97" charset="-128"/>
            </a:endParaRPr>
          </a:p>
          <a:p>
            <a:pPr>
              <a:defRPr/>
            </a:pPr>
            <a:r>
              <a:rPr lang="en-US" sz="800" i="0" dirty="0">
                <a:solidFill>
                  <a:schemeClr val="tx1"/>
                </a:solidFill>
                <a:latin typeface="Arial" charset="0"/>
                <a:ea typeface="ＭＳ Ｐゴシック" pitchFamily="-97" charset="-128"/>
              </a:rPr>
              <a:t>Jet Propulsion Laboratory</a:t>
            </a:r>
          </a:p>
          <a:p>
            <a:pPr>
              <a:defRPr/>
            </a:pPr>
            <a:r>
              <a:rPr lang="en-US" sz="800" b="0" i="0" dirty="0">
                <a:solidFill>
                  <a:schemeClr val="tx1"/>
                </a:solidFill>
                <a:latin typeface="Arial" charset="0"/>
                <a:ea typeface="ＭＳ Ｐゴシック" pitchFamily="-97" charset="-128"/>
              </a:rPr>
              <a:t>California Institute of Technology</a:t>
            </a:r>
          </a:p>
          <a:p>
            <a:pPr>
              <a:defRPr/>
            </a:pPr>
            <a:r>
              <a:rPr lang="en-US" sz="800" b="0" i="0" dirty="0">
                <a:solidFill>
                  <a:schemeClr val="tx1"/>
                </a:solidFill>
                <a:latin typeface="Arial" charset="0"/>
                <a:ea typeface="ＭＳ Ｐゴシック" pitchFamily="-97" charset="-128"/>
              </a:rPr>
              <a:t>Pasadena, California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42421" y="6508750"/>
            <a:ext cx="449179" cy="246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fld id="{E561A6F7-2203-46C6-9BD9-432038D50499}" type="slidenum">
              <a:rPr lang="en-US" sz="1000" b="0">
                <a:latin typeface="Arial" charset="0"/>
                <a:ea typeface="ＭＳ Ｐゴシック" pitchFamily="-97" charset="-128"/>
              </a:rPr>
              <a:pPr>
                <a:defRPr/>
              </a:pPr>
              <a:t>‹Nr.›</a:t>
            </a:fld>
            <a:endParaRPr lang="en-US" sz="1000" b="0" dirty="0">
              <a:latin typeface="Arial" charset="0"/>
              <a:ea typeface="ＭＳ Ｐゴシック" pitchFamily="-97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9003C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9003C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9003C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9003C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9003C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9003C"/>
          </a:solidFill>
          <a:latin typeface="Helvetica" pitchFamily="-11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9003C"/>
          </a:solidFill>
          <a:latin typeface="Helvetica" pitchFamily="-11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9003C"/>
          </a:solidFill>
          <a:latin typeface="Helvetica" pitchFamily="-11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9003C"/>
          </a:solidFill>
          <a:latin typeface="Helvetica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40000"/>
        <a:buFont typeface="Times New Roman" pitchFamily="18" charset="0"/>
        <a:buChar char="•"/>
        <a:defRPr>
          <a:solidFill>
            <a:srgbClr val="232494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232494"/>
          </a:solidFill>
          <a:latin typeface="+mn-lt"/>
          <a:ea typeface="ＭＳ Ｐゴシック" pitchFamily="-112" charset="-128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232494"/>
          </a:solidFill>
          <a:latin typeface="+mn-lt"/>
          <a:ea typeface="ＭＳ Ｐゴシック" pitchFamily="-112" charset="-128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rgbClr val="232494"/>
          </a:solidFill>
          <a:latin typeface="+mn-lt"/>
          <a:ea typeface="ＭＳ Ｐゴシック" pitchFamily="-112" charset="-128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232494"/>
          </a:solidFill>
          <a:latin typeface="+mn-lt"/>
          <a:ea typeface="ＭＳ Ｐゴシック" pitchFamily="-112" charset="-128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232494"/>
          </a:solidFill>
          <a:latin typeface="+mn-lt"/>
          <a:ea typeface="ＭＳ Ｐゴシック" pitchFamily="-112" charset="-128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232494"/>
          </a:solidFill>
          <a:latin typeface="+mn-lt"/>
          <a:ea typeface="ＭＳ Ｐゴシック" pitchFamily="-112" charset="-128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232494"/>
          </a:solidFill>
          <a:latin typeface="+mn-lt"/>
          <a:ea typeface="ＭＳ Ｐゴシック" pitchFamily="-112" charset="-128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232494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21.xml"/><Relationship Id="rId2" Type="http://schemas.openxmlformats.org/officeDocument/2006/relationships/hyperlink" Target="http://www.omg.org/spec/SyM/1.0/Beta3/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err="1" smtClean="0"/>
              <a:t>SysML-Modelica</a:t>
            </a:r>
            <a:r>
              <a:rPr lang="en-US" dirty="0" smtClean="0"/>
              <a:t>: A Redefinition &amp; Modification Use Case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Alek Kerzhner and Nicolas </a:t>
            </a:r>
            <a:r>
              <a:rPr lang="en-US" dirty="0" err="1"/>
              <a:t>Rouquette</a:t>
            </a:r>
            <a:endParaRPr lang="en-US" dirty="0"/>
          </a:p>
          <a:p>
            <a:r>
              <a:rPr lang="en-US" dirty="0"/>
              <a:t>Jet Propulsion Laboratory, </a:t>
            </a:r>
            <a:r>
              <a:rPr lang="en-US" dirty="0" smtClean="0"/>
              <a:t>Caltech</a:t>
            </a:r>
          </a:p>
          <a:p>
            <a:endParaRPr lang="en-US" dirty="0"/>
          </a:p>
          <a:p>
            <a:r>
              <a:rPr lang="en-US" dirty="0" smtClean="0"/>
              <a:t>September 2012</a:t>
            </a:r>
            <a:endParaRPr lang="en-US" dirty="0"/>
          </a:p>
          <a:p>
            <a:pPr>
              <a:spcBef>
                <a:spcPct val="0"/>
              </a:spcBef>
            </a:pPr>
            <a:r>
              <a:rPr lang="en-US" b="0" dirty="0">
                <a:solidFill>
                  <a:srgbClr val="232EAE"/>
                </a:solidFill>
                <a:ea typeface="ＭＳ Ｐゴシック" charset="-128"/>
                <a:cs typeface="ＭＳ Ｐゴシック" charset="-128"/>
              </a:rPr>
              <a:t>Copyright 2011, California Institute of Technology</a:t>
            </a:r>
          </a:p>
          <a:p>
            <a:pPr>
              <a:spcBef>
                <a:spcPct val="0"/>
              </a:spcBef>
            </a:pPr>
            <a:r>
              <a:rPr lang="en-US" b="0" dirty="0">
                <a:solidFill>
                  <a:srgbClr val="232EAE"/>
                </a:solidFill>
                <a:ea typeface="ＭＳ Ｐゴシック" charset="-128"/>
                <a:cs typeface="ＭＳ Ｐゴシック" charset="-128"/>
              </a:rPr>
              <a:t>Government Sponsorship Acknowledged</a:t>
            </a:r>
          </a:p>
        </p:txBody>
      </p:sp>
    </p:spTree>
    <p:extLst>
      <p:ext uri="{BB962C8B-B14F-4D97-AF65-F5344CB8AC3E}">
        <p14:creationId xmlns="" xmlns:p14="http://schemas.microsoft.com/office/powerpoint/2010/main" val="20505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Test Model</a:t>
            </a:r>
            <a:endParaRPr lang="en-US" dirty="0"/>
          </a:p>
        </p:txBody>
      </p:sp>
      <p:pic>
        <p:nvPicPr>
          <p:cNvPr id="4" name="Content Placeholder 3" descr="Test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4" r="3782" b="2618"/>
          <a:stretch/>
        </p:blipFill>
        <p:spPr>
          <a:xfrm>
            <a:off x="6021364" y="2301283"/>
            <a:ext cx="2683600" cy="410560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68" y="2313321"/>
            <a:ext cx="5423779" cy="41710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594" y="1182469"/>
            <a:ext cx="90184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fontAlgn="base">
              <a:spcBef>
                <a:spcPct val="20000"/>
              </a:spcBef>
              <a:spcAft>
                <a:spcPct val="0"/>
              </a:spcAft>
              <a:buSzPct val="140000"/>
              <a:buFont typeface="Times New Roman" pitchFamily="18" charset="0"/>
              <a:buChar char="•"/>
              <a:defRPr>
                <a:solidFill>
                  <a:srgbClr val="232494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32494"/>
                </a:solidFill>
                <a:ea typeface="ＭＳ Ｐゴシック" pitchFamily="-112" charset="-128"/>
              </a:defRPr>
            </a:lvl2pPr>
            <a:lvl3pPr marL="1085850" lvl="2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232494"/>
                </a:solidFill>
                <a:ea typeface="ＭＳ Ｐゴシック" pitchFamily="-112" charset="-128"/>
              </a:defRPr>
            </a:lvl3pPr>
            <a:lvl4pPr marL="142875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232494"/>
                </a:solidFill>
                <a:ea typeface="ＭＳ Ｐゴシック" pitchFamily="-112" charset="-128"/>
              </a:defRPr>
            </a:lvl4pPr>
            <a:lvl5pPr marL="17716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 existing models include a model for the test, which contains a Car Suspension model that can be redefined (</a:t>
            </a:r>
            <a:r>
              <a:rPr lang="en-US" dirty="0" smtClean="0">
                <a:solidFill>
                  <a:srgbClr val="000000"/>
                </a:solidFill>
              </a:rPr>
              <a:t>See </a:t>
            </a:r>
            <a:r>
              <a:rPr lang="en-US" dirty="0" err="1" smtClean="0">
                <a:solidFill>
                  <a:srgbClr val="000000"/>
                </a:solidFill>
              </a:rPr>
              <a:t>SyM</a:t>
            </a:r>
            <a:r>
              <a:rPr lang="en-US" dirty="0" smtClean="0">
                <a:solidFill>
                  <a:srgbClr val="000000"/>
                </a:solidFill>
              </a:rPr>
              <a:t> Beta 3, Section 10.3 p. 26</a:t>
            </a:r>
            <a:r>
              <a:rPr lang="en-US" dirty="0" smtClean="0"/>
              <a:t>) . </a:t>
            </a:r>
            <a:r>
              <a:rPr lang="en-US" dirty="0"/>
              <a:t>Specializing </a:t>
            </a:r>
            <a:r>
              <a:rPr lang="en-US" dirty="0" err="1"/>
              <a:t>CarSuspensionModel</a:t>
            </a:r>
            <a:r>
              <a:rPr lang="en-US" dirty="0"/>
              <a:t> is precisely what we need to define the damaged car variant for the 2nd </a:t>
            </a:r>
            <a:r>
              <a:rPr lang="en-US" dirty="0" smtClean="0"/>
              <a:t>test.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 bwMode="auto">
          <a:xfrm>
            <a:off x="4411749" y="4308094"/>
            <a:ext cx="1095414" cy="198630"/>
          </a:xfrm>
          <a:prstGeom prst="ellipse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1" u="none" strike="noStrike" cap="none" normalizeH="0" baseline="0">
              <a:ln>
                <a:noFill/>
              </a:ln>
              <a:solidFill>
                <a:srgbClr val="79003C"/>
              </a:solidFill>
              <a:effectLst/>
              <a:latin typeface="Arial" pitchFamily="-11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6503" y="5860952"/>
            <a:ext cx="294489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The </a:t>
            </a:r>
            <a:r>
              <a:rPr lang="en-US" dirty="0" err="1" smtClean="0">
                <a:solidFill>
                  <a:srgbClr val="000090"/>
                </a:solidFill>
              </a:rPr>
              <a:t>CarSuspensionModel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can be subsequently modified (by specialization)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6" name="Straight Arrow Connector 5"/>
          <p:cNvCxnSpPr>
            <a:stCxn id="3" idx="0"/>
            <a:endCxn id="9" idx="4"/>
          </p:cNvCxnSpPr>
          <p:nvPr/>
        </p:nvCxnSpPr>
        <p:spPr bwMode="auto">
          <a:xfrm flipH="1" flipV="1">
            <a:off x="4959456" y="4506724"/>
            <a:ext cx="429493" cy="1354228"/>
          </a:xfrm>
          <a:prstGeom prst="straightConnector1">
            <a:avLst/>
          </a:prstGeom>
          <a:solidFill>
            <a:srgbClr val="EBEBF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="" xmlns:p14="http://schemas.microsoft.com/office/powerpoint/2010/main" val="113413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Car Model</a:t>
            </a:r>
            <a:endParaRPr lang="en-US" dirty="0"/>
          </a:p>
        </p:txBody>
      </p:sp>
      <p:pic>
        <p:nvPicPr>
          <p:cNvPr id="4" name="Content Placeholder 3" descr="CarSuspensionMode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064" r="-10064"/>
          <a:stretch>
            <a:fillRect/>
          </a:stretch>
        </p:blipFill>
        <p:spPr>
          <a:xfrm>
            <a:off x="-435030" y="1734730"/>
            <a:ext cx="7772400" cy="4932363"/>
          </a:xfrm>
        </p:spPr>
      </p:pic>
      <p:sp>
        <p:nvSpPr>
          <p:cNvPr id="5" name="Oval 4"/>
          <p:cNvSpPr/>
          <p:nvPr/>
        </p:nvSpPr>
        <p:spPr bwMode="auto">
          <a:xfrm>
            <a:off x="479466" y="4430050"/>
            <a:ext cx="1225527" cy="198630"/>
          </a:xfrm>
          <a:prstGeom prst="ellipse">
            <a:avLst/>
          </a:prstGeom>
          <a:noFill/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1" u="none" strike="noStrike" cap="none" normalizeH="0" baseline="0">
              <a:ln>
                <a:noFill/>
              </a:ln>
              <a:solidFill>
                <a:srgbClr val="79003C"/>
              </a:solidFill>
              <a:effectLst/>
              <a:latin typeface="Arial" pitchFamily="-11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4476" y="1368425"/>
            <a:ext cx="48150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fontAlgn="base">
              <a:spcBef>
                <a:spcPct val="20000"/>
              </a:spcBef>
              <a:spcAft>
                <a:spcPct val="0"/>
              </a:spcAft>
              <a:buSzPct val="140000"/>
              <a:buFont typeface="Times New Roman" pitchFamily="18" charset="0"/>
              <a:buChar char="•"/>
              <a:defRPr>
                <a:solidFill>
                  <a:srgbClr val="232494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32494"/>
                </a:solidFill>
                <a:ea typeface="ＭＳ Ｐゴシック" pitchFamily="-112" charset="-128"/>
              </a:defRPr>
            </a:lvl2pPr>
            <a:lvl3pPr marL="1085850" lvl="2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232494"/>
                </a:solidFill>
                <a:ea typeface="ＭＳ Ｐゴシック" pitchFamily="-112" charset="-128"/>
              </a:defRPr>
            </a:lvl3pPr>
            <a:lvl4pPr marL="142875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232494"/>
                </a:solidFill>
                <a:ea typeface="ＭＳ Ｐゴシック" pitchFamily="-112" charset="-128"/>
              </a:defRPr>
            </a:lvl4pPr>
            <a:lvl5pPr marL="17716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dirty="0"/>
              <a:t>The internals of the car suspension </a:t>
            </a:r>
            <a:r>
              <a:rPr lang="en-US" dirty="0" smtClean="0"/>
              <a:t>model: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01878" y="1734730"/>
            <a:ext cx="2442122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90"/>
                </a:solidFill>
              </a:rPr>
              <a:t>Modelica's</a:t>
            </a:r>
            <a:r>
              <a:rPr lang="en-US" dirty="0">
                <a:solidFill>
                  <a:srgbClr val="000090"/>
                </a:solidFill>
              </a:rPr>
              <a:t> replaceable annotations are very important</a:t>
            </a:r>
            <a:r>
              <a:rPr lang="en-US" dirty="0" smtClean="0">
                <a:solidFill>
                  <a:srgbClr val="000090"/>
                </a:solidFill>
              </a:rPr>
              <a:t>.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r>
              <a:rPr lang="en-US" dirty="0">
                <a:solidFill>
                  <a:srgbClr val="000090"/>
                </a:solidFill>
              </a:rPr>
              <a:t>Without them, we couldn't </a:t>
            </a:r>
            <a:r>
              <a:rPr lang="en-US" dirty="0" smtClean="0">
                <a:solidFill>
                  <a:srgbClr val="000090"/>
                </a:solidFill>
              </a:rPr>
              <a:t>reuse </a:t>
            </a:r>
            <a:r>
              <a:rPr lang="en-US" dirty="0">
                <a:solidFill>
                  <a:srgbClr val="000090"/>
                </a:solidFill>
              </a:rPr>
              <a:t>this model to do the damaged suspension test</a:t>
            </a:r>
            <a:r>
              <a:rPr lang="en-US" dirty="0" smtClean="0">
                <a:solidFill>
                  <a:srgbClr val="000090"/>
                </a:solidFill>
              </a:rPr>
              <a:t>.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(</a:t>
            </a:r>
            <a:r>
              <a:rPr lang="en-US" dirty="0">
                <a:solidFill>
                  <a:srgbClr val="000000"/>
                </a:solidFill>
              </a:rPr>
              <a:t>See </a:t>
            </a:r>
            <a:r>
              <a:rPr lang="en-US" dirty="0" err="1">
                <a:solidFill>
                  <a:srgbClr val="000000"/>
                </a:solidFill>
              </a:rPr>
              <a:t>SyM</a:t>
            </a:r>
            <a:r>
              <a:rPr lang="en-US" dirty="0">
                <a:solidFill>
                  <a:srgbClr val="000000"/>
                </a:solidFill>
              </a:rPr>
              <a:t> Beta 3, Section 10.3 </a:t>
            </a:r>
            <a:r>
              <a:rPr lang="en-US" dirty="0" smtClean="0">
                <a:solidFill>
                  <a:srgbClr val="000000"/>
                </a:solidFill>
              </a:rPr>
              <a:t>p. </a:t>
            </a:r>
            <a:r>
              <a:rPr lang="en-US" dirty="0">
                <a:solidFill>
                  <a:srgbClr val="000000"/>
                </a:solidFill>
              </a:rPr>
              <a:t>26</a:t>
            </a:r>
            <a:r>
              <a:rPr lang="en-US" dirty="0" smtClean="0">
                <a:solidFill>
                  <a:srgbClr val="000090"/>
                </a:solidFill>
              </a:rPr>
              <a:t>)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295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Contexts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363671" y="2749345"/>
            <a:ext cx="914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</a:rPr>
              <a:t>A</a:t>
            </a:r>
            <a:endParaRPr kumimoji="0" lang="en-US" sz="22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1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7144770" y="2018547"/>
            <a:ext cx="91440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b="1" i="1" dirty="0" smtClean="0">
                <a:solidFill>
                  <a:srgbClr val="FFFFFF"/>
                </a:solidFill>
                <a:latin typeface="Arial" pitchFamily="-112" charset="0"/>
              </a:rPr>
              <a:t>A</a:t>
            </a:r>
            <a:r>
              <a:rPr lang="en-US" sz="2200" b="1" i="1" baseline="-25000" dirty="0" smtClean="0">
                <a:solidFill>
                  <a:srgbClr val="FFFFFF"/>
                </a:solidFill>
                <a:latin typeface="Arial" pitchFamily="-112" charset="0"/>
              </a:rPr>
              <a:t>1</a:t>
            </a:r>
            <a:endParaRPr kumimoji="0" lang="en-US" sz="2200" b="1" i="1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-112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585787" y="2932947"/>
            <a:ext cx="91440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-112" charset="0"/>
              </a:rPr>
              <a:t>A</a:t>
            </a:r>
            <a:r>
              <a:rPr kumimoji="0" lang="en-US" sz="2200" b="1" i="1" u="none" strike="noStrike" cap="none" normalizeH="0" baseline="-2500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-112" charset="0"/>
              </a:rPr>
              <a:t>2</a:t>
            </a:r>
            <a:endParaRPr kumimoji="0" lang="en-US" sz="2200" b="1" i="1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-112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760077" y="4127558"/>
            <a:ext cx="91440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-112" charset="0"/>
              </a:rPr>
              <a:t>A</a:t>
            </a:r>
            <a:r>
              <a:rPr kumimoji="0" lang="en-US" sz="2200" b="1" i="1" u="none" strike="noStrike" cap="none" normalizeH="0" baseline="-2500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-112" charset="0"/>
              </a:rPr>
              <a:t>3</a:t>
            </a:r>
            <a:endParaRPr kumimoji="0" lang="en-US" sz="2200" b="1" i="1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592" y="1272738"/>
            <a:ext cx="330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The same descriptive model…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3016" y="1272738"/>
            <a:ext cx="391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…could be analyzed in various ways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4" name="Straight Arrow Connector 3"/>
          <p:cNvCxnSpPr>
            <a:stCxn id="6" idx="3"/>
            <a:endCxn id="7" idx="1"/>
          </p:cNvCxnSpPr>
          <p:nvPr/>
        </p:nvCxnSpPr>
        <p:spPr bwMode="auto">
          <a:xfrm flipV="1">
            <a:off x="2278071" y="2475747"/>
            <a:ext cx="4866699" cy="730798"/>
          </a:xfrm>
          <a:prstGeom prst="straightConnector1">
            <a:avLst/>
          </a:prstGeom>
          <a:solidFill>
            <a:srgbClr val="EBEBF3"/>
          </a:solidFill>
          <a:ln w="38100" cap="flat" cmpd="sng" algn="ctr">
            <a:solidFill>
              <a:schemeClr val="tx1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14" name="Straight Arrow Connector 13"/>
          <p:cNvCxnSpPr>
            <a:stCxn id="6" idx="3"/>
            <a:endCxn id="8" idx="1"/>
          </p:cNvCxnSpPr>
          <p:nvPr/>
        </p:nvCxnSpPr>
        <p:spPr bwMode="auto">
          <a:xfrm>
            <a:off x="2278071" y="3206545"/>
            <a:ext cx="3307716" cy="183602"/>
          </a:xfrm>
          <a:prstGeom prst="straightConnector1">
            <a:avLst/>
          </a:prstGeom>
          <a:solidFill>
            <a:srgbClr val="EBEBF3"/>
          </a:solidFill>
          <a:ln w="38100" cap="flat" cmpd="sng" algn="ctr">
            <a:solidFill>
              <a:schemeClr val="tx1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18" name="Straight Arrow Connector 17"/>
          <p:cNvCxnSpPr>
            <a:endCxn id="9" idx="1"/>
          </p:cNvCxnSpPr>
          <p:nvPr/>
        </p:nvCxnSpPr>
        <p:spPr bwMode="auto">
          <a:xfrm>
            <a:off x="2278071" y="3214532"/>
            <a:ext cx="4482006" cy="1370226"/>
          </a:xfrm>
          <a:prstGeom prst="straightConnector1">
            <a:avLst/>
          </a:prstGeom>
          <a:solidFill>
            <a:srgbClr val="EBEBF3"/>
          </a:solidFill>
          <a:ln w="38100" cap="flat" cmpd="sng" algn="ctr">
            <a:solidFill>
              <a:schemeClr val="tx1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288900" y="5266706"/>
            <a:ext cx="86025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Analysis contexts capture the correspondence between a descriptive model and a particular analysis. (</a:t>
            </a:r>
            <a:r>
              <a:rPr lang="nl-NL" dirty="0"/>
              <a:t>See </a:t>
            </a:r>
            <a:r>
              <a:rPr lang="nl-NL" dirty="0" err="1"/>
              <a:t>SyM</a:t>
            </a:r>
            <a:r>
              <a:rPr lang="nl-NL" dirty="0"/>
              <a:t> 1.0 Beta3, p. </a:t>
            </a:r>
            <a:r>
              <a:rPr lang="nl-NL" dirty="0" smtClean="0"/>
              <a:t>76</a:t>
            </a:r>
            <a:r>
              <a:rPr lang="nl-NL" dirty="0" smtClean="0">
                <a:solidFill>
                  <a:srgbClr val="000090"/>
                </a:solidFill>
              </a:rPr>
              <a:t>)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Analysis contexts are one example where cross-cutting relationships exist between an analysis and the rest of the descriptive model.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000090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657600" y="2749345"/>
            <a:ext cx="381000" cy="1136856"/>
          </a:xfrm>
          <a:prstGeom prst="ellipse">
            <a:avLst/>
          </a:prstGeom>
          <a:noFill/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1" u="none" strike="noStrike" cap="none" normalizeH="0" baseline="0">
              <a:ln>
                <a:noFill/>
              </a:ln>
              <a:solidFill>
                <a:srgbClr val="79003C"/>
              </a:solidFill>
              <a:effectLst/>
              <a:latin typeface="Arial" pitchFamily="-112" charset="0"/>
            </a:endParaRPr>
          </a:p>
        </p:txBody>
      </p:sp>
      <p:cxnSp>
        <p:nvCxnSpPr>
          <p:cNvPr id="13" name="Straight Arrow Connector 12"/>
          <p:cNvCxnSpPr>
            <a:stCxn id="3" idx="0"/>
            <a:endCxn id="5" idx="3"/>
          </p:cNvCxnSpPr>
          <p:nvPr/>
        </p:nvCxnSpPr>
        <p:spPr bwMode="auto">
          <a:xfrm flipV="1">
            <a:off x="2819400" y="3719712"/>
            <a:ext cx="893996" cy="67591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057400" y="4395627"/>
            <a:ext cx="1524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Analysis contexts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205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Context for Original Test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338" y="1925637"/>
            <a:ext cx="6775216" cy="4932362"/>
          </a:xfrm>
        </p:spPr>
      </p:pic>
      <p:sp>
        <p:nvSpPr>
          <p:cNvPr id="5" name="TextBox 4"/>
          <p:cNvSpPr txBox="1"/>
          <p:nvPr/>
        </p:nvSpPr>
        <p:spPr>
          <a:xfrm>
            <a:off x="234732" y="1254064"/>
            <a:ext cx="7691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For the original test, one can capture the correspondence between a structural/descriptive model and the analysis model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86" y="2084470"/>
            <a:ext cx="148663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Descriptive:</a:t>
            </a:r>
          </a:p>
          <a:p>
            <a:pPr algn="ctr"/>
            <a:r>
              <a:rPr lang="en-US" dirty="0" err="1" smtClean="0"/>
              <a:t>SysML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12240" y="1577229"/>
            <a:ext cx="1445179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Analytical:</a:t>
            </a:r>
          </a:p>
          <a:p>
            <a:pPr algn="ctr"/>
            <a:r>
              <a:rPr lang="en-US" dirty="0" err="1" smtClean="0"/>
              <a:t>Modelica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0783" y="4787167"/>
            <a:ext cx="1411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(</a:t>
            </a:r>
            <a:r>
              <a:rPr lang="en-US" dirty="0" smtClean="0"/>
              <a:t>See </a:t>
            </a:r>
            <a:r>
              <a:rPr lang="en-US" dirty="0" err="1" smtClean="0"/>
              <a:t>SyM</a:t>
            </a:r>
            <a:r>
              <a:rPr lang="en-US" dirty="0" smtClean="0"/>
              <a:t> beta 3 p. 67, 75-76.</a:t>
            </a:r>
            <a:r>
              <a:rPr lang="en-US" dirty="0" smtClean="0">
                <a:solidFill>
                  <a:srgbClr val="000090"/>
                </a:solidFill>
              </a:rPr>
              <a:t>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807925" y="3311992"/>
            <a:ext cx="381000" cy="2392724"/>
          </a:xfrm>
          <a:prstGeom prst="ellipse">
            <a:avLst/>
          </a:prstGeom>
          <a:noFill/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1" u="none" strike="noStrike" cap="none" normalizeH="0" baseline="0">
              <a:ln>
                <a:noFill/>
              </a:ln>
              <a:solidFill>
                <a:srgbClr val="79003C"/>
              </a:solidFill>
              <a:effectLst/>
              <a:latin typeface="Arial" pitchFamily="-112" charset="0"/>
            </a:endParaRPr>
          </a:p>
        </p:txBody>
      </p:sp>
      <p:cxnSp>
        <p:nvCxnSpPr>
          <p:cNvPr id="9" name="Straight Arrow Connector 8"/>
          <p:cNvCxnSpPr>
            <a:endCxn id="8" idx="0"/>
          </p:cNvCxnSpPr>
          <p:nvPr/>
        </p:nvCxnSpPr>
        <p:spPr bwMode="auto">
          <a:xfrm flipH="1">
            <a:off x="3998425" y="2730801"/>
            <a:ext cx="334773" cy="58119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37898" y="2223560"/>
            <a:ext cx="119130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Analysis context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042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new models with the current specification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35101"/>
            <a:ext cx="7609230" cy="2609850"/>
          </a:xfrm>
        </p:spPr>
      </p:pic>
      <p:sp>
        <p:nvSpPr>
          <p:cNvPr id="6" name="TextBox 5"/>
          <p:cNvSpPr txBox="1"/>
          <p:nvPr/>
        </p:nvSpPr>
        <p:spPr>
          <a:xfrm>
            <a:off x="622299" y="4135981"/>
            <a:ext cx="83010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Issues (1/2):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#1 The user needs to manually enter and interpret the information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There is no way to insure consistency with the model or perform checks on these modifications until compile time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Not only does the user now need to know a new syntax, they also need to avoid typos and understand the structure of the underlying models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This includes understanding the appropriate procedure for name lookup, namespaces, and how to parse statements like </a:t>
            </a:r>
            <a:r>
              <a:rPr lang="en-US" dirty="0" smtClean="0"/>
              <a:t>(mass=mass)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>
                <a:solidFill>
                  <a:srgbClr val="000090"/>
                </a:solidFill>
              </a:rPr>
              <a:t>	</a:t>
            </a:r>
            <a:endParaRPr lang="en-US" dirty="0" smtClean="0">
              <a:solidFill>
                <a:srgbClr val="00009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000090"/>
              </a:solidFill>
            </a:endParaRPr>
          </a:p>
          <a:p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0224" y="3954540"/>
            <a:ext cx="443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(</a:t>
            </a:r>
            <a:r>
              <a:rPr lang="en-US" dirty="0" smtClean="0"/>
              <a:t>See </a:t>
            </a:r>
            <a:r>
              <a:rPr lang="en-US" dirty="0" err="1" smtClean="0"/>
              <a:t>SyM</a:t>
            </a:r>
            <a:r>
              <a:rPr lang="en-US" dirty="0" smtClean="0"/>
              <a:t> Beta 1.3, Section 8.10, p. 17</a:t>
            </a:r>
            <a:r>
              <a:rPr lang="en-US" dirty="0" smtClean="0">
                <a:solidFill>
                  <a:srgbClr val="000090"/>
                </a:solidFill>
              </a:rPr>
              <a:t>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72515" y="3124200"/>
            <a:ext cx="6553200" cy="381000"/>
          </a:xfrm>
          <a:prstGeom prst="rect">
            <a:avLst/>
          </a:prstGeom>
          <a:noFill/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1" u="none" strike="noStrike" cap="none" normalizeH="0" baseline="0">
              <a:ln>
                <a:noFill/>
              </a:ln>
              <a:solidFill>
                <a:srgbClr val="79003C"/>
              </a:solidFill>
              <a:effectLst/>
              <a:latin typeface="Arial" pitchFamily="-112" charset="0"/>
            </a:endParaRP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 bwMode="auto">
          <a:xfrm flipH="1">
            <a:off x="7239000" y="2443785"/>
            <a:ext cx="533400" cy="68041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72400" y="1982120"/>
            <a:ext cx="130338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Manually entered by user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581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Variant Analysis Contexts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309195" y="2347780"/>
            <a:ext cx="914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-112" charset="0"/>
              </a:rPr>
              <a:t>A</a:t>
            </a:r>
            <a:endParaRPr kumimoji="0" lang="en-US" sz="2200" b="1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-11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940999" y="4686846"/>
            <a:ext cx="91440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-112" charset="0"/>
              </a:rPr>
              <a:t>C</a:t>
            </a:r>
            <a:r>
              <a:rPr kumimoji="0" lang="en-US" sz="2200" b="1" i="1" u="none" strike="noStrike" cap="none" normalizeH="0" baseline="-2500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-112" charset="0"/>
              </a:rPr>
              <a:t>1</a:t>
            </a:r>
            <a:endParaRPr kumimoji="0" lang="en-US" sz="2200" b="1" i="1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-112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398199" y="2347780"/>
            <a:ext cx="91440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-112" charset="0"/>
              </a:rPr>
              <a:t>A</a:t>
            </a:r>
            <a:r>
              <a:rPr kumimoji="0" lang="en-US" sz="2200" b="1" i="1" u="none" strike="noStrike" cap="none" normalizeH="0" baseline="-2500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-112" charset="0"/>
              </a:rPr>
              <a:t>1</a:t>
            </a:r>
            <a:endParaRPr kumimoji="0" lang="en-US" sz="2200" b="1" i="1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-112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969760" y="3684036"/>
            <a:ext cx="91440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-112" charset="0"/>
              </a:rPr>
              <a:t>B</a:t>
            </a:r>
            <a:r>
              <a:rPr kumimoji="0" lang="en-US" sz="2200" b="1" i="1" u="none" strike="noStrike" cap="none" normalizeH="0" baseline="-2500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-112" charset="0"/>
              </a:rPr>
              <a:t>1</a:t>
            </a:r>
            <a:endParaRPr kumimoji="0" lang="en-US" sz="2200" b="1" i="1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644" y="1483390"/>
            <a:ext cx="40575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fontAlgn="base">
              <a:spcBef>
                <a:spcPct val="20000"/>
              </a:spcBef>
              <a:spcAft>
                <a:spcPct val="0"/>
              </a:spcAft>
              <a:buSzPct val="140000"/>
              <a:buFont typeface="Times New Roman" pitchFamily="18" charset="0"/>
              <a:buChar char="•"/>
              <a:defRPr>
                <a:solidFill>
                  <a:srgbClr val="232494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32494"/>
                </a:solidFill>
                <a:ea typeface="ＭＳ Ｐゴシック" pitchFamily="-112" charset="-128"/>
              </a:defRPr>
            </a:lvl2pPr>
            <a:lvl3pPr marL="1085850" lvl="2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232494"/>
                </a:solidFill>
                <a:ea typeface="ＭＳ Ｐゴシック" pitchFamily="-112" charset="-128"/>
              </a:defRPr>
            </a:lvl3pPr>
            <a:lvl4pPr marL="142875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232494"/>
                </a:solidFill>
                <a:ea typeface="ＭＳ Ｐゴシック" pitchFamily="-112" charset="-128"/>
              </a:defRPr>
            </a:lvl4pPr>
            <a:lvl5pPr marL="17716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dirty="0"/>
              <a:t>Variations of a descriptive model…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5068" y="1488007"/>
            <a:ext cx="42498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fontAlgn="base">
              <a:spcBef>
                <a:spcPct val="20000"/>
              </a:spcBef>
              <a:spcAft>
                <a:spcPct val="0"/>
              </a:spcAft>
              <a:buSzPct val="140000"/>
              <a:buFont typeface="Times New Roman" pitchFamily="18" charset="0"/>
              <a:buChar char="•"/>
              <a:defRPr>
                <a:solidFill>
                  <a:srgbClr val="232494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32494"/>
                </a:solidFill>
                <a:ea typeface="ＭＳ Ｐゴシック" pitchFamily="-112" charset="-128"/>
              </a:defRPr>
            </a:lvl2pPr>
            <a:lvl3pPr marL="1085850" lvl="2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232494"/>
                </a:solidFill>
                <a:ea typeface="ＭＳ Ｐゴシック" pitchFamily="-112" charset="-128"/>
              </a:defRPr>
            </a:lvl3pPr>
            <a:lvl4pPr marL="142875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232494"/>
                </a:solidFill>
                <a:ea typeface="ＭＳ Ｐゴシック" pitchFamily="-112" charset="-128"/>
              </a:defRPr>
            </a:lvl4pPr>
            <a:lvl5pPr marL="17716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dirty="0"/>
              <a:t>…could be analyzed in various ways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766395" y="3684036"/>
            <a:ext cx="914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FFFFFF"/>
                </a:solidFill>
                <a:latin typeface="Arial" pitchFamily="-112" charset="0"/>
              </a:rPr>
              <a:t>B</a:t>
            </a:r>
            <a:endParaRPr lang="en-US" sz="2200" b="1" dirty="0">
              <a:solidFill>
                <a:srgbClr val="FFFFFF"/>
              </a:solidFill>
              <a:latin typeface="Arial" pitchFamily="-11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188617" y="4686846"/>
            <a:ext cx="914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FFFFFF"/>
                </a:solidFill>
                <a:latin typeface="Arial" pitchFamily="-112" charset="0"/>
              </a:rPr>
              <a:t>C</a:t>
            </a:r>
          </a:p>
        </p:txBody>
      </p:sp>
      <p:cxnSp>
        <p:nvCxnSpPr>
          <p:cNvPr id="4" name="Straight Arrow Connector 3"/>
          <p:cNvCxnSpPr>
            <a:stCxn id="6" idx="3"/>
          </p:cNvCxnSpPr>
          <p:nvPr/>
        </p:nvCxnSpPr>
        <p:spPr bwMode="auto">
          <a:xfrm>
            <a:off x="3223595" y="2804980"/>
            <a:ext cx="914400" cy="893945"/>
          </a:xfrm>
          <a:prstGeom prst="straightConnector1">
            <a:avLst/>
          </a:prstGeom>
          <a:solidFill>
            <a:srgbClr val="EBEBF3"/>
          </a:solidFill>
          <a:ln w="9525" cap="flat" cmpd="sng" algn="ctr">
            <a:noFill/>
            <a:prstDash val="solid"/>
            <a:round/>
            <a:headEnd type="arrow"/>
            <a:tailEnd type="arrow"/>
          </a:ln>
          <a:effectLst/>
        </p:spPr>
      </p:cxnSp>
      <p:cxnSp>
        <p:nvCxnSpPr>
          <p:cNvPr id="15" name="Straight Arrow Connector 14"/>
          <p:cNvCxnSpPr>
            <a:stCxn id="6" idx="3"/>
            <a:endCxn id="8" idx="1"/>
          </p:cNvCxnSpPr>
          <p:nvPr/>
        </p:nvCxnSpPr>
        <p:spPr bwMode="auto">
          <a:xfrm>
            <a:off x="3223595" y="2804980"/>
            <a:ext cx="3174604" cy="0"/>
          </a:xfrm>
          <a:prstGeom prst="straightConnector1">
            <a:avLst/>
          </a:prstGeom>
          <a:solidFill>
            <a:srgbClr val="EBEBF3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6" name="Straight Arrow Connector 15"/>
          <p:cNvCxnSpPr>
            <a:stCxn id="12" idx="3"/>
            <a:endCxn id="9" idx="1"/>
          </p:cNvCxnSpPr>
          <p:nvPr/>
        </p:nvCxnSpPr>
        <p:spPr bwMode="auto">
          <a:xfrm>
            <a:off x="3680795" y="4141236"/>
            <a:ext cx="3288965" cy="0"/>
          </a:xfrm>
          <a:prstGeom prst="straightConnector1">
            <a:avLst/>
          </a:prstGeom>
          <a:solidFill>
            <a:srgbClr val="EBEBF3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7" name="Straight Arrow Connector 16"/>
          <p:cNvCxnSpPr>
            <a:stCxn id="13" idx="3"/>
            <a:endCxn id="7" idx="1"/>
          </p:cNvCxnSpPr>
          <p:nvPr/>
        </p:nvCxnSpPr>
        <p:spPr bwMode="auto">
          <a:xfrm>
            <a:off x="2103017" y="5144046"/>
            <a:ext cx="3837982" cy="0"/>
          </a:xfrm>
          <a:prstGeom prst="straightConnector1">
            <a:avLst/>
          </a:prstGeom>
          <a:solidFill>
            <a:srgbClr val="EBEBF3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0" name="Straight Arrow Connector 19"/>
          <p:cNvCxnSpPr>
            <a:stCxn id="12" idx="0"/>
          </p:cNvCxnSpPr>
          <p:nvPr/>
        </p:nvCxnSpPr>
        <p:spPr bwMode="auto">
          <a:xfrm flipH="1" flipV="1">
            <a:off x="2920513" y="3262180"/>
            <a:ext cx="303082" cy="421856"/>
          </a:xfrm>
          <a:prstGeom prst="straightConnector1">
            <a:avLst/>
          </a:prstGeom>
          <a:solidFill>
            <a:srgbClr val="EBEBF3"/>
          </a:solidFill>
          <a:ln w="9525" cap="flat" cmpd="sng" algn="ctr">
            <a:solidFill>
              <a:srgbClr val="1F497D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1" name="Straight Arrow Connector 20"/>
          <p:cNvCxnSpPr>
            <a:stCxn id="13" idx="0"/>
            <a:endCxn id="6" idx="2"/>
          </p:cNvCxnSpPr>
          <p:nvPr/>
        </p:nvCxnSpPr>
        <p:spPr bwMode="auto">
          <a:xfrm flipV="1">
            <a:off x="1645817" y="3262180"/>
            <a:ext cx="1120578" cy="1424666"/>
          </a:xfrm>
          <a:prstGeom prst="straightConnector1">
            <a:avLst/>
          </a:prstGeom>
          <a:solidFill>
            <a:srgbClr val="EBEBF3"/>
          </a:solidFill>
          <a:ln w="9525" cap="flat" cmpd="sng" algn="ctr">
            <a:solidFill>
              <a:srgbClr val="1F497D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4" name="Straight Arrow Connector 23"/>
          <p:cNvCxnSpPr>
            <a:stCxn id="7" idx="0"/>
          </p:cNvCxnSpPr>
          <p:nvPr/>
        </p:nvCxnSpPr>
        <p:spPr bwMode="auto">
          <a:xfrm flipV="1">
            <a:off x="6398199" y="3262180"/>
            <a:ext cx="338133" cy="1424666"/>
          </a:xfrm>
          <a:prstGeom prst="straightConnector1">
            <a:avLst/>
          </a:prstGeom>
          <a:solidFill>
            <a:srgbClr val="EBEBF3"/>
          </a:solidFill>
          <a:ln w="9525" cap="flat" cmpd="sng" algn="ctr">
            <a:solidFill>
              <a:srgbClr val="1F497D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6" name="Straight Arrow Connector 25"/>
          <p:cNvCxnSpPr>
            <a:stCxn id="9" idx="0"/>
          </p:cNvCxnSpPr>
          <p:nvPr/>
        </p:nvCxnSpPr>
        <p:spPr bwMode="auto">
          <a:xfrm flipH="1" flipV="1">
            <a:off x="7035930" y="3262180"/>
            <a:ext cx="391030" cy="421856"/>
          </a:xfrm>
          <a:prstGeom prst="straightConnector1">
            <a:avLst/>
          </a:prstGeom>
          <a:solidFill>
            <a:srgbClr val="EBEBF3"/>
          </a:solidFill>
          <a:ln w="9525" cap="flat" cmpd="sng" algn="ctr">
            <a:solidFill>
              <a:srgbClr val="1F497D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288900" y="5820454"/>
            <a:ext cx="8602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fontAlgn="base">
              <a:spcBef>
                <a:spcPct val="20000"/>
              </a:spcBef>
              <a:spcAft>
                <a:spcPct val="0"/>
              </a:spcAft>
              <a:buSzPct val="140000"/>
              <a:buFont typeface="Times New Roman" pitchFamily="18" charset="0"/>
              <a:buChar char="•"/>
              <a:defRPr>
                <a:solidFill>
                  <a:srgbClr val="232494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32494"/>
                </a:solidFill>
                <a:ea typeface="ＭＳ Ｐゴシック" pitchFamily="-112" charset="-128"/>
              </a:defRPr>
            </a:lvl2pPr>
            <a:lvl3pPr marL="1085850" lvl="2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232494"/>
                </a:solidFill>
                <a:ea typeface="ＭＳ Ｐゴシック" pitchFamily="-112" charset="-128"/>
              </a:defRPr>
            </a:lvl3pPr>
            <a:lvl4pPr marL="142875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232494"/>
                </a:solidFill>
                <a:ea typeface="ＭＳ Ｐゴシック" pitchFamily="-112" charset="-128"/>
              </a:defRPr>
            </a:lvl4pPr>
            <a:lvl5pPr marL="17716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9pPr>
          </a:lstStyle>
          <a:p>
            <a:r>
              <a:rPr lang="en-US" dirty="0"/>
              <a:t>For each descriptive variant, an analysis context is also needed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1468" y="2435648"/>
            <a:ext cx="220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Analysis Context 1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4327194" y="3733800"/>
            <a:ext cx="220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Analysis Context 2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3223594" y="4762091"/>
            <a:ext cx="220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Analysis Context 3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416394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Context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9644"/>
            <a:ext cx="6985273" cy="4932363"/>
          </a:xfrm>
        </p:spPr>
      </p:pic>
      <p:sp>
        <p:nvSpPr>
          <p:cNvPr id="5" name="TextBox 4"/>
          <p:cNvSpPr txBox="1"/>
          <p:nvPr/>
        </p:nvSpPr>
        <p:spPr>
          <a:xfrm>
            <a:off x="234732" y="1254064"/>
            <a:ext cx="76919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fontAlgn="base">
              <a:spcBef>
                <a:spcPct val="20000"/>
              </a:spcBef>
              <a:spcAft>
                <a:spcPct val="0"/>
              </a:spcAft>
              <a:buSzPct val="140000"/>
              <a:buFont typeface="Times New Roman" pitchFamily="18" charset="0"/>
              <a:buChar char="•"/>
              <a:defRPr>
                <a:solidFill>
                  <a:srgbClr val="232494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32494"/>
                </a:solidFill>
                <a:ea typeface="ＭＳ Ｐゴシック" pitchFamily="-112" charset="-128"/>
              </a:defRPr>
            </a:lvl2pPr>
            <a:lvl3pPr marL="1085850" lvl="2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232494"/>
                </a:solidFill>
                <a:ea typeface="ＭＳ Ｐゴシック" pitchFamily="-112" charset="-128"/>
              </a:defRPr>
            </a:lvl3pPr>
            <a:lvl4pPr marL="142875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232494"/>
                </a:solidFill>
                <a:ea typeface="ＭＳ Ｐゴシック" pitchFamily="-112" charset="-128"/>
              </a:defRPr>
            </a:lvl4pPr>
            <a:lvl5pPr marL="17716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dirty="0" smtClean="0"/>
              <a:t>With only the tag value strings, the </a:t>
            </a:r>
            <a:r>
              <a:rPr lang="en-US" dirty="0"/>
              <a:t>correspondences cannot be captured because the appropriate structural elements are missing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5735879" y="2552094"/>
            <a:ext cx="1480613" cy="439393"/>
          </a:xfrm>
          <a:prstGeom prst="straightConnector1">
            <a:avLst/>
          </a:prstGeom>
          <a:ln>
            <a:solidFill>
              <a:srgbClr val="00009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16492" y="1799932"/>
            <a:ext cx="1926003" cy="380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fontAlgn="base">
              <a:spcBef>
                <a:spcPct val="20000"/>
              </a:spcBef>
              <a:spcAft>
                <a:spcPct val="0"/>
              </a:spcAft>
              <a:buSzPct val="140000"/>
              <a:buFont typeface="Times New Roman" pitchFamily="18" charset="0"/>
              <a:buChar char="•"/>
              <a:defRPr>
                <a:solidFill>
                  <a:srgbClr val="232494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32494"/>
                </a:solidFill>
                <a:ea typeface="ＭＳ Ｐゴシック" pitchFamily="-112" charset="-128"/>
              </a:defRPr>
            </a:lvl2pPr>
            <a:lvl3pPr marL="1085850" lvl="2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232494"/>
                </a:solidFill>
                <a:ea typeface="ＭＳ Ｐゴシック" pitchFamily="-112" charset="-128"/>
              </a:defRPr>
            </a:lvl3pPr>
            <a:lvl4pPr marL="142875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232494"/>
                </a:solidFill>
                <a:ea typeface="ＭＳ Ｐゴシック" pitchFamily="-112" charset="-128"/>
              </a:defRPr>
            </a:lvl4pPr>
            <a:lvl5pPr marL="17716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dirty="0"/>
              <a:t>This type has been re-declared, but that is only captured in the text.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6066465"/>
            <a:ext cx="148663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Descriptive:</a:t>
            </a:r>
          </a:p>
          <a:p>
            <a:pPr algn="ctr"/>
            <a:r>
              <a:rPr lang="en-US" dirty="0" err="1" smtClean="0"/>
              <a:t>SysML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69613" y="6031355"/>
            <a:ext cx="1445179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Analytical:</a:t>
            </a:r>
          </a:p>
          <a:p>
            <a:pPr algn="ctr"/>
            <a:r>
              <a:rPr lang="en-US" dirty="0" err="1" smtClean="0"/>
              <a:t>Modelica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288617" y="3414053"/>
            <a:ext cx="1507137" cy="0"/>
          </a:xfrm>
          <a:prstGeom prst="straightConnector1">
            <a:avLst/>
          </a:prstGeom>
          <a:solidFill>
            <a:srgbClr val="EBEBF3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037166" y="3947987"/>
            <a:ext cx="2026425" cy="120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fontAlgn="base">
              <a:spcBef>
                <a:spcPct val="20000"/>
              </a:spcBef>
              <a:spcAft>
                <a:spcPct val="0"/>
              </a:spcAft>
              <a:buSzPct val="140000"/>
              <a:buFont typeface="Times New Roman" pitchFamily="18" charset="0"/>
              <a:buChar char="•"/>
              <a:defRPr>
                <a:solidFill>
                  <a:srgbClr val="232494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32494"/>
                </a:solidFill>
                <a:ea typeface="ＭＳ Ｐゴシック" pitchFamily="-112" charset="-128"/>
              </a:defRPr>
            </a:lvl2pPr>
            <a:lvl3pPr marL="1085850" lvl="2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232494"/>
                </a:solidFill>
                <a:ea typeface="ＭＳ Ｐゴシック" pitchFamily="-112" charset="-128"/>
              </a:defRPr>
            </a:lvl3pPr>
            <a:lvl4pPr marL="142875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232494"/>
                </a:solidFill>
                <a:ea typeface="ＭＳ Ｐゴシック" pitchFamily="-112" charset="-128"/>
              </a:defRPr>
            </a:lvl4pPr>
            <a:lvl5pPr marL="17716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dirty="0" smtClean="0"/>
              <a:t>We can’t show the descriptive/analytical correspondences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redeclaration</a:t>
            </a:r>
            <a:r>
              <a:rPr lang="en-US" dirty="0" smtClean="0"/>
              <a:t> is only textual!)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3010201" y="3496518"/>
            <a:ext cx="4026965" cy="758679"/>
          </a:xfrm>
          <a:prstGeom prst="straightConnector1">
            <a:avLst/>
          </a:prstGeom>
          <a:ln>
            <a:solidFill>
              <a:srgbClr val="00009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 bwMode="auto">
          <a:xfrm>
            <a:off x="2836105" y="2991487"/>
            <a:ext cx="381000" cy="2392724"/>
          </a:xfrm>
          <a:prstGeom prst="ellipse">
            <a:avLst/>
          </a:prstGeom>
          <a:noFill/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1" u="none" strike="noStrike" cap="none" normalizeH="0" baseline="0">
              <a:ln>
                <a:noFill/>
              </a:ln>
              <a:solidFill>
                <a:srgbClr val="79003C"/>
              </a:solidFill>
              <a:effectLst/>
              <a:latin typeface="Arial" pitchFamily="-112" charset="0"/>
            </a:endParaRPr>
          </a:p>
        </p:txBody>
      </p:sp>
      <p:cxnSp>
        <p:nvCxnSpPr>
          <p:cNvPr id="18" name="Straight Arrow Connector 17"/>
          <p:cNvCxnSpPr>
            <a:stCxn id="19" idx="0"/>
          </p:cNvCxnSpPr>
          <p:nvPr/>
        </p:nvCxnSpPr>
        <p:spPr bwMode="auto">
          <a:xfrm flipH="1" flipV="1">
            <a:off x="3086100" y="5410200"/>
            <a:ext cx="99856" cy="533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90305" y="5943600"/>
            <a:ext cx="119130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Analysis context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890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new models with the current specification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2300" y="4770962"/>
            <a:ext cx="8051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0090"/>
              </a:solidFill>
            </a:endParaRPr>
          </a:p>
          <a:p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Issues (2/2):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#2: In order to support the definition of references to other parts of the model, </a:t>
            </a:r>
            <a:r>
              <a:rPr lang="en-US" dirty="0">
                <a:solidFill>
                  <a:srgbClr val="000090"/>
                </a:solidFill>
              </a:rPr>
              <a:t>t</a:t>
            </a:r>
            <a:r>
              <a:rPr lang="en-US" dirty="0" smtClean="0">
                <a:solidFill>
                  <a:srgbClr val="000090"/>
                </a:solidFill>
              </a:rPr>
              <a:t>he user needs to create the redefinitions anyway!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>
                <a:solidFill>
                  <a:srgbClr val="000090"/>
                </a:solidFill>
              </a:rPr>
              <a:t>	</a:t>
            </a:r>
            <a:endParaRPr lang="en-US" dirty="0" smtClean="0">
              <a:solidFill>
                <a:srgbClr val="00009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000090"/>
              </a:solidFill>
            </a:endParaRPr>
          </a:p>
          <a:p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09" y="1536958"/>
            <a:ext cx="8485847" cy="2995415"/>
          </a:xfrm>
        </p:spPr>
      </p:pic>
      <p:sp>
        <p:nvSpPr>
          <p:cNvPr id="4" name="Rectangle 3"/>
          <p:cNvSpPr/>
          <p:nvPr/>
        </p:nvSpPr>
        <p:spPr bwMode="auto">
          <a:xfrm>
            <a:off x="1600200" y="3657600"/>
            <a:ext cx="1676400" cy="609600"/>
          </a:xfrm>
          <a:prstGeom prst="rect">
            <a:avLst/>
          </a:prstGeom>
          <a:noFill/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1" u="none" strike="noStrike" cap="none" normalizeH="0" baseline="0">
              <a:ln>
                <a:noFill/>
              </a:ln>
              <a:solidFill>
                <a:srgbClr val="79003C"/>
              </a:solidFill>
              <a:effectLst/>
              <a:latin typeface="Arial" pitchFamily="-11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867400" y="3657600"/>
            <a:ext cx="1676400" cy="609600"/>
          </a:xfrm>
          <a:prstGeom prst="rect">
            <a:avLst/>
          </a:prstGeom>
          <a:noFill/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1" u="none" strike="noStrike" cap="none" normalizeH="0" baseline="0">
              <a:ln>
                <a:noFill/>
              </a:ln>
              <a:solidFill>
                <a:srgbClr val="79003C"/>
              </a:solidFill>
              <a:effectLst/>
              <a:latin typeface="Arial" pitchFamily="-112" charset="0"/>
            </a:endParaRPr>
          </a:p>
        </p:txBody>
      </p:sp>
      <p:cxnSp>
        <p:nvCxnSpPr>
          <p:cNvPr id="9" name="Straight Arrow Connector 8"/>
          <p:cNvCxnSpPr>
            <a:stCxn id="10" idx="0"/>
          </p:cNvCxnSpPr>
          <p:nvPr/>
        </p:nvCxnSpPr>
        <p:spPr bwMode="auto">
          <a:xfrm flipH="1" flipV="1">
            <a:off x="2590800" y="4114800"/>
            <a:ext cx="1732567" cy="533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0"/>
          </p:cNvCxnSpPr>
          <p:nvPr/>
        </p:nvCxnSpPr>
        <p:spPr bwMode="auto">
          <a:xfrm flipV="1">
            <a:off x="4323367" y="4038600"/>
            <a:ext cx="2458433" cy="609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95710" y="4648200"/>
            <a:ext cx="245531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Manually created by user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789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Analysis Context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0" y="1925637"/>
            <a:ext cx="6639719" cy="4932362"/>
          </a:xfrm>
        </p:spPr>
      </p:pic>
      <p:sp>
        <p:nvSpPr>
          <p:cNvPr id="5" name="TextBox 4"/>
          <p:cNvSpPr txBox="1"/>
          <p:nvPr/>
        </p:nvSpPr>
        <p:spPr>
          <a:xfrm>
            <a:off x="234732" y="1254064"/>
            <a:ext cx="76919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fontAlgn="base">
              <a:spcBef>
                <a:spcPct val="20000"/>
              </a:spcBef>
              <a:spcAft>
                <a:spcPct val="0"/>
              </a:spcAft>
              <a:buSzPct val="140000"/>
              <a:buFont typeface="Times New Roman" pitchFamily="18" charset="0"/>
              <a:buChar char="•"/>
              <a:defRPr>
                <a:solidFill>
                  <a:srgbClr val="232494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32494"/>
                </a:solidFill>
                <a:ea typeface="ＭＳ Ｐゴシック" pitchFamily="-112" charset="-128"/>
              </a:defRPr>
            </a:lvl2pPr>
            <a:lvl3pPr marL="1085850" lvl="2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232494"/>
                </a:solidFill>
                <a:ea typeface="ＭＳ Ｐゴシック" pitchFamily="-112" charset="-128"/>
              </a:defRPr>
            </a:lvl3pPr>
            <a:lvl4pPr marL="142875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232494"/>
                </a:solidFill>
                <a:ea typeface="ＭＳ Ｐゴシック" pitchFamily="-112" charset="-128"/>
              </a:defRPr>
            </a:lvl4pPr>
            <a:lvl5pPr marL="17716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dirty="0" smtClean="0"/>
              <a:t>Now the correspondences can be captured because a redefined car property is available.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086" y="2084470"/>
            <a:ext cx="148663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Descriptive:</a:t>
            </a:r>
          </a:p>
          <a:p>
            <a:pPr algn="ctr"/>
            <a:r>
              <a:rPr lang="en-US" dirty="0" err="1" smtClean="0"/>
              <a:t>SysML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12240" y="1577229"/>
            <a:ext cx="1445179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Analytical:</a:t>
            </a:r>
          </a:p>
          <a:p>
            <a:pPr algn="ctr"/>
            <a:r>
              <a:rPr lang="en-US" dirty="0" err="1" smtClean="0"/>
              <a:t>Modelica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4133609" y="3352800"/>
            <a:ext cx="381000" cy="2392724"/>
          </a:xfrm>
          <a:prstGeom prst="ellipse">
            <a:avLst/>
          </a:prstGeom>
          <a:noFill/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1" u="none" strike="noStrike" cap="none" normalizeH="0" baseline="0">
              <a:ln>
                <a:noFill/>
              </a:ln>
              <a:solidFill>
                <a:srgbClr val="79003C"/>
              </a:solidFill>
              <a:effectLst/>
              <a:latin typeface="Arial" pitchFamily="-112" charset="0"/>
            </a:endParaRPr>
          </a:p>
        </p:txBody>
      </p:sp>
      <p:cxnSp>
        <p:nvCxnSpPr>
          <p:cNvPr id="9" name="Straight Arrow Connector 8"/>
          <p:cNvCxnSpPr>
            <a:stCxn id="10" idx="2"/>
            <a:endCxn id="8" idx="0"/>
          </p:cNvCxnSpPr>
          <p:nvPr/>
        </p:nvCxnSpPr>
        <p:spPr bwMode="auto">
          <a:xfrm flipH="1">
            <a:off x="4324109" y="2718651"/>
            <a:ext cx="121048" cy="63414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49506" y="2072320"/>
            <a:ext cx="119130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Analysis context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862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Solution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74700" y="1368425"/>
            <a:ext cx="777240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40000"/>
              <a:buFont typeface="Times New Roman" pitchFamily="18" charset="0"/>
              <a:buChar char="•"/>
              <a:defRPr>
                <a:solidFill>
                  <a:srgbClr val="232494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32494"/>
                </a:solidFill>
                <a:latin typeface="+mn-lt"/>
                <a:ea typeface="ＭＳ Ｐゴシック" pitchFamily="-112" charset="-128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232494"/>
                </a:solidFill>
                <a:latin typeface="+mn-lt"/>
                <a:ea typeface="ＭＳ Ｐゴシック" pitchFamily="-112" charset="-128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232494"/>
                </a:solidFill>
                <a:latin typeface="+mn-lt"/>
                <a:ea typeface="ＭＳ Ｐゴシック" pitchFamily="-112" charset="-128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latin typeface="+mn-lt"/>
                <a:ea typeface="ＭＳ Ｐゴシック" pitchFamily="-112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latin typeface="+mn-lt"/>
                <a:ea typeface="ＭＳ Ｐゴシック" pitchFamily="-112" charset="-128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latin typeface="+mn-lt"/>
                <a:ea typeface="ＭＳ Ｐゴシック" pitchFamily="-112" charset="-128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latin typeface="+mn-lt"/>
                <a:ea typeface="ＭＳ Ｐゴシック" pitchFamily="-112" charset="-128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latin typeface="+mn-lt"/>
                <a:ea typeface="ＭＳ Ｐゴシック" pitchFamily="-112" charset="-128"/>
              </a:defRPr>
            </a:lvl9pPr>
          </a:lstStyle>
          <a:p>
            <a:r>
              <a:rPr lang="en-US" dirty="0" smtClean="0"/>
              <a:t>Avoid duplicating the representation of </a:t>
            </a:r>
            <a:r>
              <a:rPr lang="en-US" dirty="0" err="1" smtClean="0"/>
              <a:t>Modelica’s</a:t>
            </a:r>
            <a:r>
              <a:rPr lang="en-US" dirty="0" smtClean="0"/>
              <a:t> </a:t>
            </a:r>
            <a:r>
              <a:rPr lang="en-US" dirty="0" err="1" smtClean="0"/>
              <a:t>redeclaration</a:t>
            </a:r>
            <a:r>
              <a:rPr lang="en-US" dirty="0" smtClean="0"/>
              <a:t> as tag value strings and UML/SysML’s redefinitions</a:t>
            </a:r>
          </a:p>
          <a:p>
            <a:r>
              <a:rPr lang="en-US" dirty="0" smtClean="0"/>
              <a:t>Instead, specify the correspondence between:</a:t>
            </a:r>
          </a:p>
          <a:p>
            <a:pPr lvl="1"/>
            <a:r>
              <a:rPr lang="en-US" dirty="0" err="1" smtClean="0"/>
              <a:t>Modelica</a:t>
            </a:r>
            <a:r>
              <a:rPr lang="en-US" dirty="0" smtClean="0"/>
              <a:t> </a:t>
            </a:r>
            <a:r>
              <a:rPr lang="en-US" dirty="0" err="1" smtClean="0"/>
              <a:t>redeclaration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UML/SysML redefinition (i.e., the canonical representation of </a:t>
            </a:r>
            <a:r>
              <a:rPr lang="en-US" dirty="0" err="1" smtClean="0"/>
              <a:t>Modelica</a:t>
            </a:r>
            <a:r>
              <a:rPr lang="en-US" dirty="0" smtClean="0"/>
              <a:t> </a:t>
            </a:r>
            <a:r>
              <a:rPr lang="en-US" dirty="0" err="1" smtClean="0"/>
              <a:t>redeclaration</a:t>
            </a:r>
            <a:r>
              <a:rPr lang="en-US" dirty="0" smtClean="0"/>
              <a:t> in UML/SysML)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3" y="3358553"/>
            <a:ext cx="8597089" cy="3034682"/>
          </a:xfrm>
        </p:spPr>
      </p:pic>
    </p:spTree>
    <p:extLst>
      <p:ext uri="{BB962C8B-B14F-4D97-AF65-F5344CB8AC3E}">
        <p14:creationId xmlns="" xmlns:p14="http://schemas.microsoft.com/office/powerpoint/2010/main" val="154951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012" y="152400"/>
            <a:ext cx="5971940" cy="1143000"/>
          </a:xfrm>
        </p:spPr>
        <p:txBody>
          <a:bodyPr/>
          <a:lstStyle/>
          <a:p>
            <a:r>
              <a:rPr lang="en-US" dirty="0" smtClean="0"/>
              <a:t>Overview: Why is improved support for </a:t>
            </a:r>
            <a:r>
              <a:rPr lang="en-US" dirty="0" err="1" smtClean="0"/>
              <a:t>Modelica’s</a:t>
            </a:r>
            <a:r>
              <a:rPr lang="en-US" dirty="0" smtClean="0"/>
              <a:t> </a:t>
            </a:r>
            <a:r>
              <a:rPr lang="en-US" dirty="0" err="1" smtClean="0"/>
              <a:t>redeclarations</a:t>
            </a:r>
            <a:r>
              <a:rPr lang="en-US" dirty="0"/>
              <a:t> </a:t>
            </a:r>
            <a:r>
              <a:rPr lang="en-US" dirty="0" smtClean="0"/>
              <a:t>&amp; modifications important for the </a:t>
            </a:r>
            <a:r>
              <a:rPr lang="en-US" dirty="0" err="1" smtClean="0"/>
              <a:t>SyM</a:t>
            </a:r>
            <a:r>
              <a:rPr lang="en-US" dirty="0" smtClean="0"/>
              <a:t> spec?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699" y="1409700"/>
            <a:ext cx="8369301" cy="4932363"/>
          </a:xfrm>
        </p:spPr>
        <p:txBody>
          <a:bodyPr/>
          <a:lstStyle/>
          <a:p>
            <a:r>
              <a:rPr lang="en-US" dirty="0" smtClean="0"/>
              <a:t>Currently, </a:t>
            </a:r>
            <a:r>
              <a:rPr lang="en-US" dirty="0" err="1" smtClean="0"/>
              <a:t>Modelica’s</a:t>
            </a:r>
            <a:r>
              <a:rPr lang="en-US" dirty="0" smtClean="0"/>
              <a:t> </a:t>
            </a:r>
            <a:r>
              <a:rPr lang="en-US" dirty="0" err="1" smtClean="0"/>
              <a:t>redeclarations</a:t>
            </a:r>
            <a:r>
              <a:rPr lang="en-US" dirty="0" smtClean="0"/>
              <a:t>/modifications are stored as strings</a:t>
            </a:r>
          </a:p>
          <a:p>
            <a:pPr lvl="1"/>
            <a:r>
              <a:rPr lang="en-US" dirty="0"/>
              <a:t>See: </a:t>
            </a:r>
            <a:r>
              <a:rPr lang="en-US" dirty="0" smtClean="0">
                <a:hlinkClick r:id="rId2"/>
              </a:rPr>
              <a:t>http://www.omg.org/spec/SyM/1.0/Beta3/</a:t>
            </a:r>
            <a:endParaRPr lang="en-US" dirty="0" smtClean="0"/>
          </a:p>
          <a:p>
            <a:r>
              <a:rPr lang="en-US" dirty="0" smtClean="0"/>
              <a:t>Practically, this leads to 2 significant issues:</a:t>
            </a:r>
          </a:p>
          <a:p>
            <a:pPr lvl="1"/>
            <a:r>
              <a:rPr lang="en-US" dirty="0" smtClean="0"/>
              <a:t>#1 (</a:t>
            </a:r>
            <a:r>
              <a:rPr lang="en-US" dirty="0" smtClean="0">
                <a:hlinkClick r:id="rId3" action="ppaction://hlinksldjump"/>
              </a:rPr>
              <a:t>slide 14</a:t>
            </a:r>
            <a:r>
              <a:rPr lang="en-US" dirty="0" smtClean="0"/>
              <a:t>) Entering this information in text is error-prone</a:t>
            </a:r>
          </a:p>
          <a:p>
            <a:pPr lvl="1"/>
            <a:r>
              <a:rPr lang="en-US" dirty="0" smtClean="0"/>
              <a:t>#2 (</a:t>
            </a:r>
            <a:r>
              <a:rPr lang="en-US" dirty="0" smtClean="0">
                <a:hlinkClick r:id="rId4" action="ppaction://hlinksldjump"/>
              </a:rPr>
              <a:t>slide 17</a:t>
            </a:r>
            <a:r>
              <a:rPr lang="en-US" dirty="0" smtClean="0"/>
              <a:t>) Duplication is unavoidable</a:t>
            </a:r>
          </a:p>
          <a:p>
            <a:pPr lvl="1"/>
            <a:endParaRPr lang="en-US" dirty="0"/>
          </a:p>
          <a:p>
            <a:r>
              <a:rPr lang="en-US" dirty="0" smtClean="0"/>
              <a:t>JPL’s proposal to capture </a:t>
            </a:r>
            <a:r>
              <a:rPr lang="en-US" dirty="0" err="1" smtClean="0"/>
              <a:t>Modelica’s</a:t>
            </a:r>
            <a:r>
              <a:rPr lang="en-US" dirty="0" smtClean="0"/>
              <a:t> </a:t>
            </a:r>
            <a:r>
              <a:rPr lang="en-US" dirty="0" err="1" smtClean="0"/>
              <a:t>redeclarations</a:t>
            </a:r>
            <a:r>
              <a:rPr lang="en-US" dirty="0" smtClean="0"/>
              <a:t>/modifications </a:t>
            </a:r>
            <a:r>
              <a:rPr lang="en-US" sz="1600" dirty="0" smtClean="0"/>
              <a:t>(</a:t>
            </a:r>
            <a:r>
              <a:rPr lang="en-US" sz="1600" dirty="0" smtClean="0">
                <a:hlinkClick r:id="rId5" action="ppaction://hlinksldjump"/>
              </a:rPr>
              <a:t>slide 19</a:t>
            </a:r>
            <a:r>
              <a:rPr lang="en-US" sz="1600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Cons:</a:t>
            </a:r>
          </a:p>
          <a:p>
            <a:pPr lvl="2"/>
            <a:r>
              <a:rPr lang="en-US" dirty="0" smtClean="0"/>
              <a:t>Definitely an up-scope of </a:t>
            </a:r>
            <a:r>
              <a:rPr lang="en-US" dirty="0" err="1" smtClean="0"/>
              <a:t>SyM</a:t>
            </a:r>
            <a:r>
              <a:rPr lang="en-US" dirty="0" smtClean="0"/>
              <a:t> 1.0 Beta3</a:t>
            </a:r>
          </a:p>
          <a:p>
            <a:pPr lvl="1"/>
            <a:r>
              <a:rPr lang="en-US" dirty="0" smtClean="0"/>
              <a:t>Pros:</a:t>
            </a:r>
          </a:p>
          <a:p>
            <a:pPr lvl="2"/>
            <a:r>
              <a:rPr lang="en-US" dirty="0" smtClean="0"/>
              <a:t>Increased opportunity for model reuse (as is demonstrated by the use case described in this presentation)</a:t>
            </a:r>
          </a:p>
          <a:p>
            <a:pPr lvl="2"/>
            <a:r>
              <a:rPr lang="en-US" dirty="0" smtClean="0"/>
              <a:t>Reduced opportunity for model inconsistency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Implications for the </a:t>
            </a:r>
            <a:r>
              <a:rPr lang="en-US" dirty="0" err="1" smtClean="0"/>
              <a:t>SyM</a:t>
            </a:r>
            <a:r>
              <a:rPr lang="en-US" dirty="0" smtClean="0"/>
              <a:t> transformations (</a:t>
            </a:r>
            <a:r>
              <a:rPr lang="en-US" dirty="0" smtClean="0">
                <a:hlinkClick r:id="rId6" action="ppaction://hlinksldjump"/>
              </a:rPr>
              <a:t>slides 20</a:t>
            </a:r>
            <a:r>
              <a:rPr lang="en-US" dirty="0" smtClean="0"/>
              <a:t>,</a:t>
            </a:r>
            <a:r>
              <a:rPr lang="en-US" dirty="0" smtClean="0">
                <a:hlinkClick r:id="rId7" action="ppaction://hlinksldjump"/>
              </a:rPr>
              <a:t>21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Separate concerns that were previously entangled in </a:t>
            </a:r>
            <a:r>
              <a:rPr lang="en-US" dirty="0" err="1" smtClean="0"/>
              <a:t>SyM</a:t>
            </a:r>
            <a:r>
              <a:rPr lang="en-US" dirty="0" smtClean="0"/>
              <a:t> 1.0 Beta3:</a:t>
            </a:r>
          </a:p>
          <a:p>
            <a:pPr lvl="2"/>
            <a:r>
              <a:rPr lang="en-US" dirty="0" err="1" smtClean="0"/>
              <a:t>Modelica’s</a:t>
            </a:r>
            <a:r>
              <a:rPr lang="en-US" dirty="0" smtClean="0"/>
              <a:t> name resolution semantics (see Chapter 4 scoping, name lookup &amp; flattening)</a:t>
            </a:r>
          </a:p>
          <a:p>
            <a:pPr lvl="2"/>
            <a:r>
              <a:rPr lang="en-US" dirty="0">
                <a:sym typeface="Wingdings"/>
              </a:rPr>
              <a:t>Resolved </a:t>
            </a:r>
            <a:r>
              <a:rPr lang="en-US" dirty="0" err="1" smtClean="0">
                <a:sym typeface="Wingdings"/>
              </a:rPr>
              <a:t>Modelica</a:t>
            </a:r>
            <a:r>
              <a:rPr lang="en-US" dirty="0" smtClean="0">
                <a:sym typeface="Wingdings"/>
              </a:rPr>
              <a:t> </a:t>
            </a:r>
            <a:r>
              <a:rPr lang="en-US" dirty="0">
                <a:sym typeface="Wingdings"/>
              </a:rPr>
              <a:t> </a:t>
            </a:r>
            <a:r>
              <a:rPr lang="en-US" dirty="0" err="1" smtClean="0"/>
              <a:t>SysML</a:t>
            </a:r>
            <a:r>
              <a:rPr lang="en-US" dirty="0" smtClean="0"/>
              <a:t> (with UML-based specialization) </a:t>
            </a:r>
            <a:r>
              <a:rPr lang="en-US" dirty="0" smtClean="0">
                <a:sym typeface="Wingdings"/>
              </a:rPr>
              <a:t>mapping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182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012" y="225425"/>
            <a:ext cx="6249988" cy="1143000"/>
          </a:xfrm>
        </p:spPr>
        <p:txBody>
          <a:bodyPr/>
          <a:lstStyle/>
          <a:p>
            <a:r>
              <a:rPr lang="en-US" dirty="0" smtClean="0"/>
              <a:t>Impact on the SysML/</a:t>
            </a:r>
            <a:r>
              <a:rPr lang="en-US" dirty="0" err="1" smtClean="0"/>
              <a:t>Modelica</a:t>
            </a:r>
            <a:r>
              <a:rPr lang="en-US" dirty="0" smtClean="0"/>
              <a:t> Transformations:</a:t>
            </a:r>
            <a:br>
              <a:rPr lang="en-US" dirty="0" smtClean="0"/>
            </a:br>
            <a:r>
              <a:rPr lang="en-US" dirty="0" smtClean="0"/>
              <a:t>Currently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07" y="4409628"/>
            <a:ext cx="8936942" cy="22324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Modelica</a:t>
            </a:r>
            <a:r>
              <a:rPr lang="en-US" dirty="0" smtClean="0"/>
              <a:t> AST </a:t>
            </a:r>
            <a:r>
              <a:rPr lang="en-US" dirty="0" smtClean="0">
                <a:sym typeface="Wingdings"/>
              </a:rPr>
              <a:t> SysML transformations entangle two aspects in a fragile way:</a:t>
            </a:r>
          </a:p>
          <a:p>
            <a:r>
              <a:rPr lang="en-US" dirty="0" err="1" smtClean="0">
                <a:sym typeface="Wingdings"/>
              </a:rPr>
              <a:t>Modelica’s</a:t>
            </a:r>
            <a:r>
              <a:rPr lang="en-US" dirty="0" smtClean="0">
                <a:sym typeface="Wingdings"/>
              </a:rPr>
              <a:t> resolution semantics (See </a:t>
            </a:r>
            <a:r>
              <a:rPr lang="en-US" dirty="0" err="1" smtClean="0">
                <a:sym typeface="Wingdings"/>
              </a:rPr>
              <a:t>Modelica</a:t>
            </a:r>
            <a:r>
              <a:rPr lang="en-US" dirty="0" smtClean="0">
                <a:sym typeface="Wingdings"/>
              </a:rPr>
              <a:t> Chapter 4)</a:t>
            </a:r>
          </a:p>
          <a:p>
            <a:pPr lvl="1"/>
            <a:r>
              <a:rPr lang="en-US" dirty="0" smtClean="0">
                <a:sym typeface="Wingdings"/>
              </a:rPr>
              <a:t>A </a:t>
            </a:r>
            <a:r>
              <a:rPr lang="en-US" dirty="0" err="1" smtClean="0">
                <a:sym typeface="Wingdings"/>
              </a:rPr>
              <a:t>Modelica’s</a:t>
            </a:r>
            <a:r>
              <a:rPr lang="en-US" dirty="0" smtClean="0">
                <a:sym typeface="Wingdings"/>
              </a:rPr>
              <a:t> class component is “looked up” by name in the corresponding SysML Block</a:t>
            </a:r>
          </a:p>
          <a:p>
            <a:r>
              <a:rPr lang="en-US" dirty="0" smtClean="0">
                <a:sym typeface="Wingdings"/>
              </a:rPr>
              <a:t>The mapping between </a:t>
            </a:r>
            <a:r>
              <a:rPr lang="en-US" dirty="0" err="1" smtClean="0">
                <a:sym typeface="Wingdings"/>
              </a:rPr>
              <a:t>Modelica</a:t>
            </a:r>
            <a:r>
              <a:rPr lang="en-US" dirty="0" smtClean="0">
                <a:sym typeface="Wingdings"/>
              </a:rPr>
              <a:t> &amp; SysML is fragile</a:t>
            </a:r>
          </a:p>
          <a:p>
            <a:pPr lvl="1"/>
            <a:r>
              <a:rPr lang="en-US" dirty="0" err="1" smtClean="0">
                <a:sym typeface="Wingdings"/>
              </a:rPr>
              <a:t>Modelica’s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redeclarations</a:t>
            </a:r>
            <a:r>
              <a:rPr lang="en-US" dirty="0">
                <a:sym typeface="Wingdings"/>
              </a:rPr>
              <a:t>/modifications are stored as strings (</a:t>
            </a:r>
            <a:r>
              <a:rPr lang="en-US" dirty="0" err="1">
                <a:sym typeface="Wingdings"/>
              </a:rPr>
              <a:t>Modelica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</a:t>
            </a:r>
            <a:r>
              <a:rPr lang="en-US" dirty="0">
                <a:sym typeface="Wingdings"/>
              </a:rPr>
              <a:t>SysML)</a:t>
            </a:r>
          </a:p>
          <a:p>
            <a:pPr lvl="1"/>
            <a:r>
              <a:rPr lang="en-US" dirty="0" smtClean="0">
                <a:sym typeface="Wingdings"/>
              </a:rPr>
              <a:t>Errors due to unexpected duplication between String</a:t>
            </a:r>
            <a:r>
              <a:rPr lang="en-US" dirty="0">
                <a:sym typeface="Wingdings"/>
              </a:rPr>
              <a:t>-based </a:t>
            </a:r>
            <a:r>
              <a:rPr lang="en-US" dirty="0" err="1">
                <a:sym typeface="Wingdings"/>
              </a:rPr>
              <a:t>Modelica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redeclarations</a:t>
            </a:r>
            <a:r>
              <a:rPr lang="en-US" dirty="0">
                <a:sym typeface="Wingdings"/>
              </a:rPr>
              <a:t>/</a:t>
            </a:r>
            <a:r>
              <a:rPr lang="en-US" dirty="0" smtClean="0">
                <a:sym typeface="Wingdings"/>
              </a:rPr>
              <a:t>modifications and UML-based specialization (</a:t>
            </a:r>
            <a:r>
              <a:rPr lang="en-US" dirty="0" err="1" smtClean="0">
                <a:sym typeface="Wingdings"/>
              </a:rPr>
              <a:t>SysML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Modelica</a:t>
            </a:r>
            <a:r>
              <a:rPr lang="en-US" dirty="0" smtClean="0">
                <a:sym typeface="Wingdings"/>
              </a:rPr>
              <a:t>)</a:t>
            </a:r>
            <a:endParaRPr lang="en-US" dirty="0">
              <a:sym typeface="Wingdings"/>
            </a:endParaRP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346" y="1215678"/>
            <a:ext cx="6526921" cy="29792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540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/>
          <p:cNvSpPr/>
          <p:nvPr/>
        </p:nvSpPr>
        <p:spPr>
          <a:xfrm rot="20256611" flipH="1">
            <a:off x="5389772" y="2325496"/>
            <a:ext cx="68214" cy="706443"/>
          </a:xfrm>
          <a:custGeom>
            <a:avLst/>
            <a:gdLst>
              <a:gd name="connsiteX0" fmla="*/ 48244 w 609197"/>
              <a:gd name="connsiteY0" fmla="*/ 0 h 804922"/>
              <a:gd name="connsiteX1" fmla="*/ 521516 w 609197"/>
              <a:gd name="connsiteY1" fmla="*/ 205099 h 804922"/>
              <a:gd name="connsiteX2" fmla="*/ 560955 w 609197"/>
              <a:gd name="connsiteY2" fmla="*/ 449640 h 804922"/>
              <a:gd name="connsiteX3" fmla="*/ 917 w 609197"/>
              <a:gd name="connsiteY3" fmla="*/ 804619 h 804922"/>
              <a:gd name="connsiteX4" fmla="*/ 418973 w 609197"/>
              <a:gd name="connsiteY4" fmla="*/ 386533 h 804922"/>
              <a:gd name="connsiteX0" fmla="*/ 291851 w 852804"/>
              <a:gd name="connsiteY0" fmla="*/ 0 h 836867"/>
              <a:gd name="connsiteX1" fmla="*/ 765123 w 852804"/>
              <a:gd name="connsiteY1" fmla="*/ 205099 h 836867"/>
              <a:gd name="connsiteX2" fmla="*/ 804562 w 852804"/>
              <a:gd name="connsiteY2" fmla="*/ 449640 h 836867"/>
              <a:gd name="connsiteX3" fmla="*/ 244524 w 852804"/>
              <a:gd name="connsiteY3" fmla="*/ 804619 h 836867"/>
              <a:gd name="connsiteX4" fmla="*/ 0 w 852804"/>
              <a:gd name="connsiteY4" fmla="*/ 820396 h 836867"/>
              <a:gd name="connsiteX0" fmla="*/ 47327 w 608280"/>
              <a:gd name="connsiteY0" fmla="*/ 0 h 804619"/>
              <a:gd name="connsiteX1" fmla="*/ 520599 w 608280"/>
              <a:gd name="connsiteY1" fmla="*/ 205099 h 804619"/>
              <a:gd name="connsiteX2" fmla="*/ 560038 w 608280"/>
              <a:gd name="connsiteY2" fmla="*/ 449640 h 804619"/>
              <a:gd name="connsiteX3" fmla="*/ 0 w 608280"/>
              <a:gd name="connsiteY3" fmla="*/ 804619 h 804619"/>
              <a:gd name="connsiteX0" fmla="*/ 47327 w 525023"/>
              <a:gd name="connsiteY0" fmla="*/ 0 h 804619"/>
              <a:gd name="connsiteX1" fmla="*/ 520599 w 525023"/>
              <a:gd name="connsiteY1" fmla="*/ 205099 h 804619"/>
              <a:gd name="connsiteX2" fmla="*/ 268187 w 525023"/>
              <a:gd name="connsiteY2" fmla="*/ 646850 h 804619"/>
              <a:gd name="connsiteX3" fmla="*/ 0 w 525023"/>
              <a:gd name="connsiteY3" fmla="*/ 804619 h 804619"/>
              <a:gd name="connsiteX0" fmla="*/ 47327 w 283480"/>
              <a:gd name="connsiteY0" fmla="*/ 0 h 804619"/>
              <a:gd name="connsiteX1" fmla="*/ 228748 w 283480"/>
              <a:gd name="connsiteY1" fmla="*/ 165657 h 804619"/>
              <a:gd name="connsiteX2" fmla="*/ 268187 w 283480"/>
              <a:gd name="connsiteY2" fmla="*/ 646850 h 804619"/>
              <a:gd name="connsiteX3" fmla="*/ 0 w 283480"/>
              <a:gd name="connsiteY3" fmla="*/ 804619 h 804619"/>
              <a:gd name="connsiteX0" fmla="*/ 47327 w 246140"/>
              <a:gd name="connsiteY0" fmla="*/ 0 h 804619"/>
              <a:gd name="connsiteX1" fmla="*/ 228748 w 246140"/>
              <a:gd name="connsiteY1" fmla="*/ 165657 h 804619"/>
              <a:gd name="connsiteX2" fmla="*/ 212972 w 246140"/>
              <a:gd name="connsiteY2" fmla="*/ 646850 h 804619"/>
              <a:gd name="connsiteX3" fmla="*/ 0 w 246140"/>
              <a:gd name="connsiteY3" fmla="*/ 804619 h 804619"/>
              <a:gd name="connsiteX0" fmla="*/ 47327 w 246140"/>
              <a:gd name="connsiteY0" fmla="*/ 0 h 805537"/>
              <a:gd name="connsiteX1" fmla="*/ 228748 w 246140"/>
              <a:gd name="connsiteY1" fmla="*/ 165657 h 805537"/>
              <a:gd name="connsiteX2" fmla="*/ 212972 w 246140"/>
              <a:gd name="connsiteY2" fmla="*/ 646850 h 805537"/>
              <a:gd name="connsiteX3" fmla="*/ 0 w 246140"/>
              <a:gd name="connsiteY3" fmla="*/ 804619 h 805537"/>
              <a:gd name="connsiteX0" fmla="*/ 47327 w 246140"/>
              <a:gd name="connsiteY0" fmla="*/ 0 h 805537"/>
              <a:gd name="connsiteX1" fmla="*/ 228748 w 246140"/>
              <a:gd name="connsiteY1" fmla="*/ 165657 h 805537"/>
              <a:gd name="connsiteX2" fmla="*/ 212972 w 246140"/>
              <a:gd name="connsiteY2" fmla="*/ 646850 h 805537"/>
              <a:gd name="connsiteX3" fmla="*/ 0 w 246140"/>
              <a:gd name="connsiteY3" fmla="*/ 804619 h 805537"/>
              <a:gd name="connsiteX0" fmla="*/ 47327 w 246140"/>
              <a:gd name="connsiteY0" fmla="*/ 0 h 805373"/>
              <a:gd name="connsiteX1" fmla="*/ 228748 w 246140"/>
              <a:gd name="connsiteY1" fmla="*/ 260318 h 805373"/>
              <a:gd name="connsiteX2" fmla="*/ 212972 w 246140"/>
              <a:gd name="connsiteY2" fmla="*/ 646850 h 805373"/>
              <a:gd name="connsiteX3" fmla="*/ 0 w 246140"/>
              <a:gd name="connsiteY3" fmla="*/ 804619 h 805373"/>
              <a:gd name="connsiteX0" fmla="*/ 47327 w 246140"/>
              <a:gd name="connsiteY0" fmla="*/ 0 h 805052"/>
              <a:gd name="connsiteX1" fmla="*/ 228748 w 246140"/>
              <a:gd name="connsiteY1" fmla="*/ 260318 h 805052"/>
              <a:gd name="connsiteX2" fmla="*/ 212972 w 246140"/>
              <a:gd name="connsiteY2" fmla="*/ 583742 h 805052"/>
              <a:gd name="connsiteX3" fmla="*/ 0 w 246140"/>
              <a:gd name="connsiteY3" fmla="*/ 804619 h 805052"/>
              <a:gd name="connsiteX0" fmla="*/ 47327 w 227027"/>
              <a:gd name="connsiteY0" fmla="*/ 0 h 805064"/>
              <a:gd name="connsiteX1" fmla="*/ 189308 w 227027"/>
              <a:gd name="connsiteY1" fmla="*/ 236653 h 805064"/>
              <a:gd name="connsiteX2" fmla="*/ 212972 w 227027"/>
              <a:gd name="connsiteY2" fmla="*/ 583742 h 805064"/>
              <a:gd name="connsiteX3" fmla="*/ 0 w 227027"/>
              <a:gd name="connsiteY3" fmla="*/ 804619 h 805064"/>
              <a:gd name="connsiteX0" fmla="*/ 47327 w 214838"/>
              <a:gd name="connsiteY0" fmla="*/ 0 h 804619"/>
              <a:gd name="connsiteX1" fmla="*/ 189308 w 214838"/>
              <a:gd name="connsiteY1" fmla="*/ 236653 h 804619"/>
              <a:gd name="connsiteX2" fmla="*/ 212972 w 214838"/>
              <a:gd name="connsiteY2" fmla="*/ 583742 h 804619"/>
              <a:gd name="connsiteX3" fmla="*/ 165648 w 214838"/>
              <a:gd name="connsiteY3" fmla="*/ 631074 h 804619"/>
              <a:gd name="connsiteX4" fmla="*/ 0 w 214838"/>
              <a:gd name="connsiteY4" fmla="*/ 804619 h 804619"/>
              <a:gd name="connsiteX0" fmla="*/ 47327 w 214838"/>
              <a:gd name="connsiteY0" fmla="*/ 0 h 804619"/>
              <a:gd name="connsiteX1" fmla="*/ 189308 w 214838"/>
              <a:gd name="connsiteY1" fmla="*/ 236653 h 804619"/>
              <a:gd name="connsiteX2" fmla="*/ 212972 w 214838"/>
              <a:gd name="connsiteY2" fmla="*/ 583742 h 804619"/>
              <a:gd name="connsiteX3" fmla="*/ 165648 w 214838"/>
              <a:gd name="connsiteY3" fmla="*/ 631074 h 804619"/>
              <a:gd name="connsiteX4" fmla="*/ 0 w 214838"/>
              <a:gd name="connsiteY4" fmla="*/ 804619 h 804619"/>
              <a:gd name="connsiteX0" fmla="*/ 47327 w 227027"/>
              <a:gd name="connsiteY0" fmla="*/ 0 h 804619"/>
              <a:gd name="connsiteX1" fmla="*/ 189308 w 227027"/>
              <a:gd name="connsiteY1" fmla="*/ 236653 h 804619"/>
              <a:gd name="connsiteX2" fmla="*/ 212972 w 227027"/>
              <a:gd name="connsiteY2" fmla="*/ 583742 h 804619"/>
              <a:gd name="connsiteX3" fmla="*/ 0 w 227027"/>
              <a:gd name="connsiteY3" fmla="*/ 804619 h 804619"/>
              <a:gd name="connsiteX0" fmla="*/ 47327 w 201928"/>
              <a:gd name="connsiteY0" fmla="*/ 0 h 804619"/>
              <a:gd name="connsiteX1" fmla="*/ 189308 w 201928"/>
              <a:gd name="connsiteY1" fmla="*/ 236653 h 804619"/>
              <a:gd name="connsiteX2" fmla="*/ 173533 w 201928"/>
              <a:gd name="connsiteY2" fmla="*/ 599519 h 804619"/>
              <a:gd name="connsiteX3" fmla="*/ 0 w 201928"/>
              <a:gd name="connsiteY3" fmla="*/ 804619 h 804619"/>
              <a:gd name="connsiteX0" fmla="*/ 47327 w 201928"/>
              <a:gd name="connsiteY0" fmla="*/ 0 h 804619"/>
              <a:gd name="connsiteX1" fmla="*/ 189308 w 201928"/>
              <a:gd name="connsiteY1" fmla="*/ 236653 h 804619"/>
              <a:gd name="connsiteX2" fmla="*/ 173533 w 201928"/>
              <a:gd name="connsiteY2" fmla="*/ 599519 h 804619"/>
              <a:gd name="connsiteX3" fmla="*/ 0 w 201928"/>
              <a:gd name="connsiteY3" fmla="*/ 804619 h 804619"/>
              <a:gd name="connsiteX0" fmla="*/ 47327 w 201928"/>
              <a:gd name="connsiteY0" fmla="*/ 0 h 804619"/>
              <a:gd name="connsiteX1" fmla="*/ 189308 w 201928"/>
              <a:gd name="connsiteY1" fmla="*/ 236653 h 804619"/>
              <a:gd name="connsiteX2" fmla="*/ 173533 w 201928"/>
              <a:gd name="connsiteY2" fmla="*/ 599519 h 804619"/>
              <a:gd name="connsiteX3" fmla="*/ 0 w 201928"/>
              <a:gd name="connsiteY3" fmla="*/ 804619 h 804619"/>
              <a:gd name="connsiteX0" fmla="*/ 0 w 152218"/>
              <a:gd name="connsiteY0" fmla="*/ 0 h 796152"/>
              <a:gd name="connsiteX1" fmla="*/ 141981 w 152218"/>
              <a:gd name="connsiteY1" fmla="*/ 236653 h 796152"/>
              <a:gd name="connsiteX2" fmla="*/ 126206 w 152218"/>
              <a:gd name="connsiteY2" fmla="*/ 599519 h 796152"/>
              <a:gd name="connsiteX3" fmla="*/ 7706 w 152218"/>
              <a:gd name="connsiteY3" fmla="*/ 796152 h 796152"/>
              <a:gd name="connsiteX0" fmla="*/ 0 w 152218"/>
              <a:gd name="connsiteY0" fmla="*/ 0 h 796152"/>
              <a:gd name="connsiteX1" fmla="*/ 141981 w 152218"/>
              <a:gd name="connsiteY1" fmla="*/ 190086 h 796152"/>
              <a:gd name="connsiteX2" fmla="*/ 126206 w 152218"/>
              <a:gd name="connsiteY2" fmla="*/ 599519 h 796152"/>
              <a:gd name="connsiteX3" fmla="*/ 7706 w 152218"/>
              <a:gd name="connsiteY3" fmla="*/ 796152 h 796152"/>
              <a:gd name="connsiteX0" fmla="*/ 0 w 153785"/>
              <a:gd name="connsiteY0" fmla="*/ 0 h 796152"/>
              <a:gd name="connsiteX1" fmla="*/ 141981 w 153785"/>
              <a:gd name="connsiteY1" fmla="*/ 190086 h 796152"/>
              <a:gd name="connsiteX2" fmla="*/ 130440 w 153785"/>
              <a:gd name="connsiteY2" fmla="*/ 493686 h 796152"/>
              <a:gd name="connsiteX3" fmla="*/ 7706 w 153785"/>
              <a:gd name="connsiteY3" fmla="*/ 796152 h 796152"/>
              <a:gd name="connsiteX0" fmla="*/ 0 w 153054"/>
              <a:gd name="connsiteY0" fmla="*/ 0 h 622586"/>
              <a:gd name="connsiteX1" fmla="*/ 141981 w 153054"/>
              <a:gd name="connsiteY1" fmla="*/ 190086 h 622586"/>
              <a:gd name="connsiteX2" fmla="*/ 130440 w 153054"/>
              <a:gd name="connsiteY2" fmla="*/ 493686 h 622586"/>
              <a:gd name="connsiteX3" fmla="*/ 24640 w 153054"/>
              <a:gd name="connsiteY3" fmla="*/ 622586 h 622586"/>
              <a:gd name="connsiteX0" fmla="*/ 0 w 153054"/>
              <a:gd name="connsiteY0" fmla="*/ 0 h 622589"/>
              <a:gd name="connsiteX1" fmla="*/ 141981 w 153054"/>
              <a:gd name="connsiteY1" fmla="*/ 190086 h 622589"/>
              <a:gd name="connsiteX2" fmla="*/ 130440 w 153054"/>
              <a:gd name="connsiteY2" fmla="*/ 493686 h 622589"/>
              <a:gd name="connsiteX3" fmla="*/ 24640 w 153054"/>
              <a:gd name="connsiteY3" fmla="*/ 622586 h 622589"/>
              <a:gd name="connsiteX0" fmla="*/ 0 w 153054"/>
              <a:gd name="connsiteY0" fmla="*/ 0 h 622587"/>
              <a:gd name="connsiteX1" fmla="*/ 141981 w 153054"/>
              <a:gd name="connsiteY1" fmla="*/ 190086 h 622587"/>
              <a:gd name="connsiteX2" fmla="*/ 130440 w 153054"/>
              <a:gd name="connsiteY2" fmla="*/ 434419 h 622587"/>
              <a:gd name="connsiteX3" fmla="*/ 24640 w 153054"/>
              <a:gd name="connsiteY3" fmla="*/ 622586 h 622587"/>
              <a:gd name="connsiteX0" fmla="*/ 0 w 130440"/>
              <a:gd name="connsiteY0" fmla="*/ 0 h 622587"/>
              <a:gd name="connsiteX1" fmla="*/ 130440 w 130440"/>
              <a:gd name="connsiteY1" fmla="*/ 434419 h 622587"/>
              <a:gd name="connsiteX2" fmla="*/ 24640 w 130440"/>
              <a:gd name="connsiteY2" fmla="*/ 622586 h 622587"/>
              <a:gd name="connsiteX0" fmla="*/ 0 w 126207"/>
              <a:gd name="connsiteY0" fmla="*/ 0 h 622586"/>
              <a:gd name="connsiteX1" fmla="*/ 126207 w 126207"/>
              <a:gd name="connsiteY1" fmla="*/ 307419 h 622586"/>
              <a:gd name="connsiteX2" fmla="*/ 24640 w 126207"/>
              <a:gd name="connsiteY2" fmla="*/ 622586 h 622586"/>
              <a:gd name="connsiteX0" fmla="*/ 0 w 126799"/>
              <a:gd name="connsiteY0" fmla="*/ 0 h 622587"/>
              <a:gd name="connsiteX1" fmla="*/ 126207 w 126799"/>
              <a:gd name="connsiteY1" fmla="*/ 307419 h 622587"/>
              <a:gd name="connsiteX2" fmla="*/ 24640 w 126799"/>
              <a:gd name="connsiteY2" fmla="*/ 622586 h 622587"/>
              <a:gd name="connsiteX0" fmla="*/ 0 w 126262"/>
              <a:gd name="connsiteY0" fmla="*/ 0 h 622587"/>
              <a:gd name="connsiteX1" fmla="*/ 126207 w 126262"/>
              <a:gd name="connsiteY1" fmla="*/ 307419 h 622587"/>
              <a:gd name="connsiteX2" fmla="*/ 24640 w 126262"/>
              <a:gd name="connsiteY2" fmla="*/ 622586 h 622587"/>
              <a:gd name="connsiteX0" fmla="*/ 0 w 24640"/>
              <a:gd name="connsiteY0" fmla="*/ 0 h 622586"/>
              <a:gd name="connsiteX1" fmla="*/ 24640 w 24640"/>
              <a:gd name="connsiteY1" fmla="*/ 622586 h 622586"/>
              <a:gd name="connsiteX0" fmla="*/ 0 w 86356"/>
              <a:gd name="connsiteY0" fmla="*/ 0 h 622586"/>
              <a:gd name="connsiteX1" fmla="*/ 24640 w 86356"/>
              <a:gd name="connsiteY1" fmla="*/ 622586 h 622586"/>
              <a:gd name="connsiteX0" fmla="*/ 0 w 144089"/>
              <a:gd name="connsiteY0" fmla="*/ 0 h 622586"/>
              <a:gd name="connsiteX1" fmla="*/ 24640 w 144089"/>
              <a:gd name="connsiteY1" fmla="*/ 622586 h 622586"/>
              <a:gd name="connsiteX0" fmla="*/ 0 w 136020"/>
              <a:gd name="connsiteY0" fmla="*/ 0 h 449019"/>
              <a:gd name="connsiteX1" fmla="*/ 7707 w 136020"/>
              <a:gd name="connsiteY1" fmla="*/ 449019 h 449019"/>
              <a:gd name="connsiteX0" fmla="*/ 0 w 123055"/>
              <a:gd name="connsiteY0" fmla="*/ 0 h 449019"/>
              <a:gd name="connsiteX1" fmla="*/ 7707 w 123055"/>
              <a:gd name="connsiteY1" fmla="*/ 449019 h 449019"/>
              <a:gd name="connsiteX0" fmla="*/ 0 w 95962"/>
              <a:gd name="connsiteY0" fmla="*/ 0 h 449019"/>
              <a:gd name="connsiteX1" fmla="*/ 7707 w 95962"/>
              <a:gd name="connsiteY1" fmla="*/ 449019 h 449019"/>
              <a:gd name="connsiteX0" fmla="*/ 0 w 105541"/>
              <a:gd name="connsiteY0" fmla="*/ 0 h 449019"/>
              <a:gd name="connsiteX1" fmla="*/ 7707 w 105541"/>
              <a:gd name="connsiteY1" fmla="*/ 449019 h 449019"/>
              <a:gd name="connsiteX0" fmla="*/ 0 w 152800"/>
              <a:gd name="connsiteY0" fmla="*/ 0 h 449019"/>
              <a:gd name="connsiteX1" fmla="*/ 83907 w 152800"/>
              <a:gd name="connsiteY1" fmla="*/ 449019 h 449019"/>
              <a:gd name="connsiteX0" fmla="*/ 0 w 107775"/>
              <a:gd name="connsiteY0" fmla="*/ 0 h 834253"/>
              <a:gd name="connsiteX1" fmla="*/ 11941 w 107775"/>
              <a:gd name="connsiteY1" fmla="*/ 834253 h 834253"/>
              <a:gd name="connsiteX0" fmla="*/ 0 w 107775"/>
              <a:gd name="connsiteY0" fmla="*/ 0 h 813086"/>
              <a:gd name="connsiteX1" fmla="*/ 11941 w 107775"/>
              <a:gd name="connsiteY1" fmla="*/ 813086 h 813086"/>
              <a:gd name="connsiteX0" fmla="*/ 0 w 99636"/>
              <a:gd name="connsiteY0" fmla="*/ 0 h 813086"/>
              <a:gd name="connsiteX1" fmla="*/ 11941 w 99636"/>
              <a:gd name="connsiteY1" fmla="*/ 813086 h 813086"/>
              <a:gd name="connsiteX0" fmla="*/ 9225 w 98844"/>
              <a:gd name="connsiteY0" fmla="*/ 0 h 817319"/>
              <a:gd name="connsiteX1" fmla="*/ 0 w 98844"/>
              <a:gd name="connsiteY1" fmla="*/ 817319 h 817319"/>
              <a:gd name="connsiteX0" fmla="*/ 9225 w 87200"/>
              <a:gd name="connsiteY0" fmla="*/ 0 h 817319"/>
              <a:gd name="connsiteX1" fmla="*/ 0 w 87200"/>
              <a:gd name="connsiteY1" fmla="*/ 817319 h 817319"/>
              <a:gd name="connsiteX0" fmla="*/ 0 w 83160"/>
              <a:gd name="connsiteY0" fmla="*/ 0 h 821552"/>
              <a:gd name="connsiteX1" fmla="*/ 1114 w 83160"/>
              <a:gd name="connsiteY1" fmla="*/ 821552 h 821552"/>
              <a:gd name="connsiteX0" fmla="*/ 0 w 84512"/>
              <a:gd name="connsiteY0" fmla="*/ 0 h 808852"/>
              <a:gd name="connsiteX1" fmla="*/ 3698 w 84512"/>
              <a:gd name="connsiteY1" fmla="*/ 808852 h 808852"/>
              <a:gd name="connsiteX0" fmla="*/ 0 w 83159"/>
              <a:gd name="connsiteY0" fmla="*/ 0 h 813085"/>
              <a:gd name="connsiteX1" fmla="*/ 1112 w 83159"/>
              <a:gd name="connsiteY1" fmla="*/ 813085 h 813085"/>
              <a:gd name="connsiteX0" fmla="*/ 1473 w 83301"/>
              <a:gd name="connsiteY0" fmla="*/ 0 h 813085"/>
              <a:gd name="connsiteX1" fmla="*/ 0 w 83301"/>
              <a:gd name="connsiteY1" fmla="*/ 813085 h 813085"/>
              <a:gd name="connsiteX0" fmla="*/ 0 w 85887"/>
              <a:gd name="connsiteY0" fmla="*/ 0 h 813085"/>
              <a:gd name="connsiteX1" fmla="*/ 6282 w 85887"/>
              <a:gd name="connsiteY1" fmla="*/ 813085 h 813085"/>
              <a:gd name="connsiteX0" fmla="*/ 9227 w 87201"/>
              <a:gd name="connsiteY0" fmla="*/ 0 h 808851"/>
              <a:gd name="connsiteX1" fmla="*/ 0 w 87201"/>
              <a:gd name="connsiteY1" fmla="*/ 808851 h 808851"/>
              <a:gd name="connsiteX0" fmla="*/ 1473 w 83301"/>
              <a:gd name="connsiteY0" fmla="*/ 0 h 813085"/>
              <a:gd name="connsiteX1" fmla="*/ 0 w 83301"/>
              <a:gd name="connsiteY1" fmla="*/ 813085 h 81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301" h="813085">
                <a:moveTo>
                  <a:pt x="1473" y="0"/>
                </a:moveTo>
                <a:cubicBezTo>
                  <a:pt x="107053" y="4329"/>
                  <a:pt x="114553" y="812990"/>
                  <a:pt x="0" y="813085"/>
                </a:cubicBezTo>
              </a:path>
            </a:pathLst>
          </a:custGeom>
          <a:ln w="28575" cmpd="sng">
            <a:solidFill>
              <a:srgbClr val="9BBB59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1" u="none" strike="noStrike" cap="none" normalizeH="0" baseline="0">
              <a:ln>
                <a:noFill/>
              </a:ln>
              <a:solidFill>
                <a:srgbClr val="79003C"/>
              </a:solidFill>
              <a:effectLst/>
              <a:latin typeface="Arial" pitchFamily="-112" charset="0"/>
            </a:endParaRPr>
          </a:p>
        </p:txBody>
      </p:sp>
      <p:sp>
        <p:nvSpPr>
          <p:cNvPr id="36" name="Freeform 35"/>
          <p:cNvSpPr/>
          <p:nvPr/>
        </p:nvSpPr>
        <p:spPr>
          <a:xfrm rot="1357834">
            <a:off x="7146938" y="2325324"/>
            <a:ext cx="68214" cy="706443"/>
          </a:xfrm>
          <a:custGeom>
            <a:avLst/>
            <a:gdLst>
              <a:gd name="connsiteX0" fmla="*/ 48244 w 609197"/>
              <a:gd name="connsiteY0" fmla="*/ 0 h 804922"/>
              <a:gd name="connsiteX1" fmla="*/ 521516 w 609197"/>
              <a:gd name="connsiteY1" fmla="*/ 205099 h 804922"/>
              <a:gd name="connsiteX2" fmla="*/ 560955 w 609197"/>
              <a:gd name="connsiteY2" fmla="*/ 449640 h 804922"/>
              <a:gd name="connsiteX3" fmla="*/ 917 w 609197"/>
              <a:gd name="connsiteY3" fmla="*/ 804619 h 804922"/>
              <a:gd name="connsiteX4" fmla="*/ 418973 w 609197"/>
              <a:gd name="connsiteY4" fmla="*/ 386533 h 804922"/>
              <a:gd name="connsiteX0" fmla="*/ 291851 w 852804"/>
              <a:gd name="connsiteY0" fmla="*/ 0 h 836867"/>
              <a:gd name="connsiteX1" fmla="*/ 765123 w 852804"/>
              <a:gd name="connsiteY1" fmla="*/ 205099 h 836867"/>
              <a:gd name="connsiteX2" fmla="*/ 804562 w 852804"/>
              <a:gd name="connsiteY2" fmla="*/ 449640 h 836867"/>
              <a:gd name="connsiteX3" fmla="*/ 244524 w 852804"/>
              <a:gd name="connsiteY3" fmla="*/ 804619 h 836867"/>
              <a:gd name="connsiteX4" fmla="*/ 0 w 852804"/>
              <a:gd name="connsiteY4" fmla="*/ 820396 h 836867"/>
              <a:gd name="connsiteX0" fmla="*/ 47327 w 608280"/>
              <a:gd name="connsiteY0" fmla="*/ 0 h 804619"/>
              <a:gd name="connsiteX1" fmla="*/ 520599 w 608280"/>
              <a:gd name="connsiteY1" fmla="*/ 205099 h 804619"/>
              <a:gd name="connsiteX2" fmla="*/ 560038 w 608280"/>
              <a:gd name="connsiteY2" fmla="*/ 449640 h 804619"/>
              <a:gd name="connsiteX3" fmla="*/ 0 w 608280"/>
              <a:gd name="connsiteY3" fmla="*/ 804619 h 804619"/>
              <a:gd name="connsiteX0" fmla="*/ 47327 w 525023"/>
              <a:gd name="connsiteY0" fmla="*/ 0 h 804619"/>
              <a:gd name="connsiteX1" fmla="*/ 520599 w 525023"/>
              <a:gd name="connsiteY1" fmla="*/ 205099 h 804619"/>
              <a:gd name="connsiteX2" fmla="*/ 268187 w 525023"/>
              <a:gd name="connsiteY2" fmla="*/ 646850 h 804619"/>
              <a:gd name="connsiteX3" fmla="*/ 0 w 525023"/>
              <a:gd name="connsiteY3" fmla="*/ 804619 h 804619"/>
              <a:gd name="connsiteX0" fmla="*/ 47327 w 283480"/>
              <a:gd name="connsiteY0" fmla="*/ 0 h 804619"/>
              <a:gd name="connsiteX1" fmla="*/ 228748 w 283480"/>
              <a:gd name="connsiteY1" fmla="*/ 165657 h 804619"/>
              <a:gd name="connsiteX2" fmla="*/ 268187 w 283480"/>
              <a:gd name="connsiteY2" fmla="*/ 646850 h 804619"/>
              <a:gd name="connsiteX3" fmla="*/ 0 w 283480"/>
              <a:gd name="connsiteY3" fmla="*/ 804619 h 804619"/>
              <a:gd name="connsiteX0" fmla="*/ 47327 w 246140"/>
              <a:gd name="connsiteY0" fmla="*/ 0 h 804619"/>
              <a:gd name="connsiteX1" fmla="*/ 228748 w 246140"/>
              <a:gd name="connsiteY1" fmla="*/ 165657 h 804619"/>
              <a:gd name="connsiteX2" fmla="*/ 212972 w 246140"/>
              <a:gd name="connsiteY2" fmla="*/ 646850 h 804619"/>
              <a:gd name="connsiteX3" fmla="*/ 0 w 246140"/>
              <a:gd name="connsiteY3" fmla="*/ 804619 h 804619"/>
              <a:gd name="connsiteX0" fmla="*/ 47327 w 246140"/>
              <a:gd name="connsiteY0" fmla="*/ 0 h 805537"/>
              <a:gd name="connsiteX1" fmla="*/ 228748 w 246140"/>
              <a:gd name="connsiteY1" fmla="*/ 165657 h 805537"/>
              <a:gd name="connsiteX2" fmla="*/ 212972 w 246140"/>
              <a:gd name="connsiteY2" fmla="*/ 646850 h 805537"/>
              <a:gd name="connsiteX3" fmla="*/ 0 w 246140"/>
              <a:gd name="connsiteY3" fmla="*/ 804619 h 805537"/>
              <a:gd name="connsiteX0" fmla="*/ 47327 w 246140"/>
              <a:gd name="connsiteY0" fmla="*/ 0 h 805537"/>
              <a:gd name="connsiteX1" fmla="*/ 228748 w 246140"/>
              <a:gd name="connsiteY1" fmla="*/ 165657 h 805537"/>
              <a:gd name="connsiteX2" fmla="*/ 212972 w 246140"/>
              <a:gd name="connsiteY2" fmla="*/ 646850 h 805537"/>
              <a:gd name="connsiteX3" fmla="*/ 0 w 246140"/>
              <a:gd name="connsiteY3" fmla="*/ 804619 h 805537"/>
              <a:gd name="connsiteX0" fmla="*/ 47327 w 246140"/>
              <a:gd name="connsiteY0" fmla="*/ 0 h 805373"/>
              <a:gd name="connsiteX1" fmla="*/ 228748 w 246140"/>
              <a:gd name="connsiteY1" fmla="*/ 260318 h 805373"/>
              <a:gd name="connsiteX2" fmla="*/ 212972 w 246140"/>
              <a:gd name="connsiteY2" fmla="*/ 646850 h 805373"/>
              <a:gd name="connsiteX3" fmla="*/ 0 w 246140"/>
              <a:gd name="connsiteY3" fmla="*/ 804619 h 805373"/>
              <a:gd name="connsiteX0" fmla="*/ 47327 w 246140"/>
              <a:gd name="connsiteY0" fmla="*/ 0 h 805052"/>
              <a:gd name="connsiteX1" fmla="*/ 228748 w 246140"/>
              <a:gd name="connsiteY1" fmla="*/ 260318 h 805052"/>
              <a:gd name="connsiteX2" fmla="*/ 212972 w 246140"/>
              <a:gd name="connsiteY2" fmla="*/ 583742 h 805052"/>
              <a:gd name="connsiteX3" fmla="*/ 0 w 246140"/>
              <a:gd name="connsiteY3" fmla="*/ 804619 h 805052"/>
              <a:gd name="connsiteX0" fmla="*/ 47327 w 227027"/>
              <a:gd name="connsiteY0" fmla="*/ 0 h 805064"/>
              <a:gd name="connsiteX1" fmla="*/ 189308 w 227027"/>
              <a:gd name="connsiteY1" fmla="*/ 236653 h 805064"/>
              <a:gd name="connsiteX2" fmla="*/ 212972 w 227027"/>
              <a:gd name="connsiteY2" fmla="*/ 583742 h 805064"/>
              <a:gd name="connsiteX3" fmla="*/ 0 w 227027"/>
              <a:gd name="connsiteY3" fmla="*/ 804619 h 805064"/>
              <a:gd name="connsiteX0" fmla="*/ 47327 w 214838"/>
              <a:gd name="connsiteY0" fmla="*/ 0 h 804619"/>
              <a:gd name="connsiteX1" fmla="*/ 189308 w 214838"/>
              <a:gd name="connsiteY1" fmla="*/ 236653 h 804619"/>
              <a:gd name="connsiteX2" fmla="*/ 212972 w 214838"/>
              <a:gd name="connsiteY2" fmla="*/ 583742 h 804619"/>
              <a:gd name="connsiteX3" fmla="*/ 165648 w 214838"/>
              <a:gd name="connsiteY3" fmla="*/ 631074 h 804619"/>
              <a:gd name="connsiteX4" fmla="*/ 0 w 214838"/>
              <a:gd name="connsiteY4" fmla="*/ 804619 h 804619"/>
              <a:gd name="connsiteX0" fmla="*/ 47327 w 214838"/>
              <a:gd name="connsiteY0" fmla="*/ 0 h 804619"/>
              <a:gd name="connsiteX1" fmla="*/ 189308 w 214838"/>
              <a:gd name="connsiteY1" fmla="*/ 236653 h 804619"/>
              <a:gd name="connsiteX2" fmla="*/ 212972 w 214838"/>
              <a:gd name="connsiteY2" fmla="*/ 583742 h 804619"/>
              <a:gd name="connsiteX3" fmla="*/ 165648 w 214838"/>
              <a:gd name="connsiteY3" fmla="*/ 631074 h 804619"/>
              <a:gd name="connsiteX4" fmla="*/ 0 w 214838"/>
              <a:gd name="connsiteY4" fmla="*/ 804619 h 804619"/>
              <a:gd name="connsiteX0" fmla="*/ 47327 w 227027"/>
              <a:gd name="connsiteY0" fmla="*/ 0 h 804619"/>
              <a:gd name="connsiteX1" fmla="*/ 189308 w 227027"/>
              <a:gd name="connsiteY1" fmla="*/ 236653 h 804619"/>
              <a:gd name="connsiteX2" fmla="*/ 212972 w 227027"/>
              <a:gd name="connsiteY2" fmla="*/ 583742 h 804619"/>
              <a:gd name="connsiteX3" fmla="*/ 0 w 227027"/>
              <a:gd name="connsiteY3" fmla="*/ 804619 h 804619"/>
              <a:gd name="connsiteX0" fmla="*/ 47327 w 201928"/>
              <a:gd name="connsiteY0" fmla="*/ 0 h 804619"/>
              <a:gd name="connsiteX1" fmla="*/ 189308 w 201928"/>
              <a:gd name="connsiteY1" fmla="*/ 236653 h 804619"/>
              <a:gd name="connsiteX2" fmla="*/ 173533 w 201928"/>
              <a:gd name="connsiteY2" fmla="*/ 599519 h 804619"/>
              <a:gd name="connsiteX3" fmla="*/ 0 w 201928"/>
              <a:gd name="connsiteY3" fmla="*/ 804619 h 804619"/>
              <a:gd name="connsiteX0" fmla="*/ 47327 w 201928"/>
              <a:gd name="connsiteY0" fmla="*/ 0 h 804619"/>
              <a:gd name="connsiteX1" fmla="*/ 189308 w 201928"/>
              <a:gd name="connsiteY1" fmla="*/ 236653 h 804619"/>
              <a:gd name="connsiteX2" fmla="*/ 173533 w 201928"/>
              <a:gd name="connsiteY2" fmla="*/ 599519 h 804619"/>
              <a:gd name="connsiteX3" fmla="*/ 0 w 201928"/>
              <a:gd name="connsiteY3" fmla="*/ 804619 h 804619"/>
              <a:gd name="connsiteX0" fmla="*/ 47327 w 201928"/>
              <a:gd name="connsiteY0" fmla="*/ 0 h 804619"/>
              <a:gd name="connsiteX1" fmla="*/ 189308 w 201928"/>
              <a:gd name="connsiteY1" fmla="*/ 236653 h 804619"/>
              <a:gd name="connsiteX2" fmla="*/ 173533 w 201928"/>
              <a:gd name="connsiteY2" fmla="*/ 599519 h 804619"/>
              <a:gd name="connsiteX3" fmla="*/ 0 w 201928"/>
              <a:gd name="connsiteY3" fmla="*/ 804619 h 804619"/>
              <a:gd name="connsiteX0" fmla="*/ 0 w 152218"/>
              <a:gd name="connsiteY0" fmla="*/ 0 h 796152"/>
              <a:gd name="connsiteX1" fmla="*/ 141981 w 152218"/>
              <a:gd name="connsiteY1" fmla="*/ 236653 h 796152"/>
              <a:gd name="connsiteX2" fmla="*/ 126206 w 152218"/>
              <a:gd name="connsiteY2" fmla="*/ 599519 h 796152"/>
              <a:gd name="connsiteX3" fmla="*/ 7706 w 152218"/>
              <a:gd name="connsiteY3" fmla="*/ 796152 h 796152"/>
              <a:gd name="connsiteX0" fmla="*/ 0 w 152218"/>
              <a:gd name="connsiteY0" fmla="*/ 0 h 796152"/>
              <a:gd name="connsiteX1" fmla="*/ 141981 w 152218"/>
              <a:gd name="connsiteY1" fmla="*/ 190086 h 796152"/>
              <a:gd name="connsiteX2" fmla="*/ 126206 w 152218"/>
              <a:gd name="connsiteY2" fmla="*/ 599519 h 796152"/>
              <a:gd name="connsiteX3" fmla="*/ 7706 w 152218"/>
              <a:gd name="connsiteY3" fmla="*/ 796152 h 796152"/>
              <a:gd name="connsiteX0" fmla="*/ 0 w 153785"/>
              <a:gd name="connsiteY0" fmla="*/ 0 h 796152"/>
              <a:gd name="connsiteX1" fmla="*/ 141981 w 153785"/>
              <a:gd name="connsiteY1" fmla="*/ 190086 h 796152"/>
              <a:gd name="connsiteX2" fmla="*/ 130440 w 153785"/>
              <a:gd name="connsiteY2" fmla="*/ 493686 h 796152"/>
              <a:gd name="connsiteX3" fmla="*/ 7706 w 153785"/>
              <a:gd name="connsiteY3" fmla="*/ 796152 h 796152"/>
              <a:gd name="connsiteX0" fmla="*/ 0 w 153054"/>
              <a:gd name="connsiteY0" fmla="*/ 0 h 622586"/>
              <a:gd name="connsiteX1" fmla="*/ 141981 w 153054"/>
              <a:gd name="connsiteY1" fmla="*/ 190086 h 622586"/>
              <a:gd name="connsiteX2" fmla="*/ 130440 w 153054"/>
              <a:gd name="connsiteY2" fmla="*/ 493686 h 622586"/>
              <a:gd name="connsiteX3" fmla="*/ 24640 w 153054"/>
              <a:gd name="connsiteY3" fmla="*/ 622586 h 622586"/>
              <a:gd name="connsiteX0" fmla="*/ 0 w 153054"/>
              <a:gd name="connsiteY0" fmla="*/ 0 h 622589"/>
              <a:gd name="connsiteX1" fmla="*/ 141981 w 153054"/>
              <a:gd name="connsiteY1" fmla="*/ 190086 h 622589"/>
              <a:gd name="connsiteX2" fmla="*/ 130440 w 153054"/>
              <a:gd name="connsiteY2" fmla="*/ 493686 h 622589"/>
              <a:gd name="connsiteX3" fmla="*/ 24640 w 153054"/>
              <a:gd name="connsiteY3" fmla="*/ 622586 h 622589"/>
              <a:gd name="connsiteX0" fmla="*/ 0 w 153054"/>
              <a:gd name="connsiteY0" fmla="*/ 0 h 622587"/>
              <a:gd name="connsiteX1" fmla="*/ 141981 w 153054"/>
              <a:gd name="connsiteY1" fmla="*/ 190086 h 622587"/>
              <a:gd name="connsiteX2" fmla="*/ 130440 w 153054"/>
              <a:gd name="connsiteY2" fmla="*/ 434419 h 622587"/>
              <a:gd name="connsiteX3" fmla="*/ 24640 w 153054"/>
              <a:gd name="connsiteY3" fmla="*/ 622586 h 622587"/>
              <a:gd name="connsiteX0" fmla="*/ 0 w 130440"/>
              <a:gd name="connsiteY0" fmla="*/ 0 h 622587"/>
              <a:gd name="connsiteX1" fmla="*/ 130440 w 130440"/>
              <a:gd name="connsiteY1" fmla="*/ 434419 h 622587"/>
              <a:gd name="connsiteX2" fmla="*/ 24640 w 130440"/>
              <a:gd name="connsiteY2" fmla="*/ 622586 h 622587"/>
              <a:gd name="connsiteX0" fmla="*/ 0 w 126207"/>
              <a:gd name="connsiteY0" fmla="*/ 0 h 622586"/>
              <a:gd name="connsiteX1" fmla="*/ 126207 w 126207"/>
              <a:gd name="connsiteY1" fmla="*/ 307419 h 622586"/>
              <a:gd name="connsiteX2" fmla="*/ 24640 w 126207"/>
              <a:gd name="connsiteY2" fmla="*/ 622586 h 622586"/>
              <a:gd name="connsiteX0" fmla="*/ 0 w 126799"/>
              <a:gd name="connsiteY0" fmla="*/ 0 h 622587"/>
              <a:gd name="connsiteX1" fmla="*/ 126207 w 126799"/>
              <a:gd name="connsiteY1" fmla="*/ 307419 h 622587"/>
              <a:gd name="connsiteX2" fmla="*/ 24640 w 126799"/>
              <a:gd name="connsiteY2" fmla="*/ 622586 h 622587"/>
              <a:gd name="connsiteX0" fmla="*/ 0 w 126262"/>
              <a:gd name="connsiteY0" fmla="*/ 0 h 622587"/>
              <a:gd name="connsiteX1" fmla="*/ 126207 w 126262"/>
              <a:gd name="connsiteY1" fmla="*/ 307419 h 622587"/>
              <a:gd name="connsiteX2" fmla="*/ 24640 w 126262"/>
              <a:gd name="connsiteY2" fmla="*/ 622586 h 622587"/>
              <a:gd name="connsiteX0" fmla="*/ 0 w 24640"/>
              <a:gd name="connsiteY0" fmla="*/ 0 h 622586"/>
              <a:gd name="connsiteX1" fmla="*/ 24640 w 24640"/>
              <a:gd name="connsiteY1" fmla="*/ 622586 h 622586"/>
              <a:gd name="connsiteX0" fmla="*/ 0 w 86356"/>
              <a:gd name="connsiteY0" fmla="*/ 0 h 622586"/>
              <a:gd name="connsiteX1" fmla="*/ 24640 w 86356"/>
              <a:gd name="connsiteY1" fmla="*/ 622586 h 622586"/>
              <a:gd name="connsiteX0" fmla="*/ 0 w 144089"/>
              <a:gd name="connsiteY0" fmla="*/ 0 h 622586"/>
              <a:gd name="connsiteX1" fmla="*/ 24640 w 144089"/>
              <a:gd name="connsiteY1" fmla="*/ 622586 h 622586"/>
              <a:gd name="connsiteX0" fmla="*/ 0 w 136020"/>
              <a:gd name="connsiteY0" fmla="*/ 0 h 449019"/>
              <a:gd name="connsiteX1" fmla="*/ 7707 w 136020"/>
              <a:gd name="connsiteY1" fmla="*/ 449019 h 449019"/>
              <a:gd name="connsiteX0" fmla="*/ 0 w 123055"/>
              <a:gd name="connsiteY0" fmla="*/ 0 h 449019"/>
              <a:gd name="connsiteX1" fmla="*/ 7707 w 123055"/>
              <a:gd name="connsiteY1" fmla="*/ 449019 h 449019"/>
              <a:gd name="connsiteX0" fmla="*/ 0 w 95962"/>
              <a:gd name="connsiteY0" fmla="*/ 0 h 449019"/>
              <a:gd name="connsiteX1" fmla="*/ 7707 w 95962"/>
              <a:gd name="connsiteY1" fmla="*/ 449019 h 449019"/>
              <a:gd name="connsiteX0" fmla="*/ 0 w 105541"/>
              <a:gd name="connsiteY0" fmla="*/ 0 h 449019"/>
              <a:gd name="connsiteX1" fmla="*/ 7707 w 105541"/>
              <a:gd name="connsiteY1" fmla="*/ 449019 h 449019"/>
              <a:gd name="connsiteX0" fmla="*/ 0 w 152800"/>
              <a:gd name="connsiteY0" fmla="*/ 0 h 449019"/>
              <a:gd name="connsiteX1" fmla="*/ 83907 w 152800"/>
              <a:gd name="connsiteY1" fmla="*/ 449019 h 449019"/>
              <a:gd name="connsiteX0" fmla="*/ 0 w 107775"/>
              <a:gd name="connsiteY0" fmla="*/ 0 h 834253"/>
              <a:gd name="connsiteX1" fmla="*/ 11941 w 107775"/>
              <a:gd name="connsiteY1" fmla="*/ 834253 h 834253"/>
              <a:gd name="connsiteX0" fmla="*/ 0 w 107775"/>
              <a:gd name="connsiteY0" fmla="*/ 0 h 813086"/>
              <a:gd name="connsiteX1" fmla="*/ 11941 w 107775"/>
              <a:gd name="connsiteY1" fmla="*/ 813086 h 813086"/>
              <a:gd name="connsiteX0" fmla="*/ 0 w 99636"/>
              <a:gd name="connsiteY0" fmla="*/ 0 h 813086"/>
              <a:gd name="connsiteX1" fmla="*/ 11941 w 99636"/>
              <a:gd name="connsiteY1" fmla="*/ 813086 h 813086"/>
              <a:gd name="connsiteX0" fmla="*/ 9225 w 98844"/>
              <a:gd name="connsiteY0" fmla="*/ 0 h 817319"/>
              <a:gd name="connsiteX1" fmla="*/ 0 w 98844"/>
              <a:gd name="connsiteY1" fmla="*/ 817319 h 817319"/>
              <a:gd name="connsiteX0" fmla="*/ 9225 w 87200"/>
              <a:gd name="connsiteY0" fmla="*/ 0 h 817319"/>
              <a:gd name="connsiteX1" fmla="*/ 0 w 87200"/>
              <a:gd name="connsiteY1" fmla="*/ 817319 h 817319"/>
              <a:gd name="connsiteX0" fmla="*/ 0 w 83160"/>
              <a:gd name="connsiteY0" fmla="*/ 0 h 821552"/>
              <a:gd name="connsiteX1" fmla="*/ 1114 w 83160"/>
              <a:gd name="connsiteY1" fmla="*/ 821552 h 821552"/>
              <a:gd name="connsiteX0" fmla="*/ 0 w 84512"/>
              <a:gd name="connsiteY0" fmla="*/ 0 h 808852"/>
              <a:gd name="connsiteX1" fmla="*/ 3698 w 84512"/>
              <a:gd name="connsiteY1" fmla="*/ 808852 h 808852"/>
              <a:gd name="connsiteX0" fmla="*/ 0 w 83159"/>
              <a:gd name="connsiteY0" fmla="*/ 0 h 813085"/>
              <a:gd name="connsiteX1" fmla="*/ 1112 w 83159"/>
              <a:gd name="connsiteY1" fmla="*/ 813085 h 813085"/>
              <a:gd name="connsiteX0" fmla="*/ 1473 w 83301"/>
              <a:gd name="connsiteY0" fmla="*/ 0 h 813085"/>
              <a:gd name="connsiteX1" fmla="*/ 0 w 83301"/>
              <a:gd name="connsiteY1" fmla="*/ 813085 h 813085"/>
              <a:gd name="connsiteX0" fmla="*/ 0 w 85887"/>
              <a:gd name="connsiteY0" fmla="*/ 0 h 813085"/>
              <a:gd name="connsiteX1" fmla="*/ 6282 w 85887"/>
              <a:gd name="connsiteY1" fmla="*/ 813085 h 813085"/>
              <a:gd name="connsiteX0" fmla="*/ 9227 w 87201"/>
              <a:gd name="connsiteY0" fmla="*/ 0 h 808851"/>
              <a:gd name="connsiteX1" fmla="*/ 0 w 87201"/>
              <a:gd name="connsiteY1" fmla="*/ 808851 h 808851"/>
              <a:gd name="connsiteX0" fmla="*/ 1473 w 83301"/>
              <a:gd name="connsiteY0" fmla="*/ 0 h 813085"/>
              <a:gd name="connsiteX1" fmla="*/ 0 w 83301"/>
              <a:gd name="connsiteY1" fmla="*/ 813085 h 81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301" h="813085">
                <a:moveTo>
                  <a:pt x="1473" y="0"/>
                </a:moveTo>
                <a:cubicBezTo>
                  <a:pt x="107053" y="4329"/>
                  <a:pt x="114553" y="812990"/>
                  <a:pt x="0" y="813085"/>
                </a:cubicBezTo>
              </a:path>
            </a:pathLst>
          </a:custGeom>
          <a:ln w="28575" cmpd="sng">
            <a:solidFill>
              <a:srgbClr val="9BBB59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1" u="none" strike="noStrike" cap="none" normalizeH="0" baseline="0">
              <a:ln>
                <a:noFill/>
              </a:ln>
              <a:solidFill>
                <a:srgbClr val="79003C"/>
              </a:solidFill>
              <a:effectLst/>
              <a:latin typeface="Arial" pitchFamily="-11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012" y="225425"/>
            <a:ext cx="6249988" cy="1143000"/>
          </a:xfrm>
        </p:spPr>
        <p:txBody>
          <a:bodyPr/>
          <a:lstStyle/>
          <a:p>
            <a:r>
              <a:rPr lang="en-US" dirty="0" smtClean="0"/>
              <a:t>Impact on the SysML/</a:t>
            </a:r>
            <a:r>
              <a:rPr lang="en-US" dirty="0" err="1" smtClean="0"/>
              <a:t>Modelica</a:t>
            </a:r>
            <a:r>
              <a:rPr lang="en-US" dirty="0" smtClean="0"/>
              <a:t> Transformations:</a:t>
            </a:r>
            <a:br>
              <a:rPr lang="en-US" dirty="0" smtClean="0"/>
            </a:br>
            <a:r>
              <a:rPr lang="en-US" dirty="0" smtClean="0"/>
              <a:t>Proposed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27" y="3376246"/>
            <a:ext cx="7345568" cy="335290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5837016" y="2220160"/>
            <a:ext cx="1001758" cy="8449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Resolved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 smtClean="0">
                <a:solidFill>
                  <a:schemeClr val="tx1"/>
                </a:solidFill>
                <a:latin typeface="Arial" pitchFamily="-112" charset="0"/>
              </a:rPr>
              <a:t>Modelica</a:t>
            </a:r>
            <a:endParaRPr lang="en-US" sz="1200" dirty="0" smtClean="0">
              <a:solidFill>
                <a:schemeClr val="tx1"/>
              </a:solidFill>
              <a:latin typeface="Arial" pitchFamily="-112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(.</a:t>
            </a:r>
            <a:r>
              <a:rPr kumimoji="0" lang="en-US" sz="12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xmi</a:t>
            </a:r>
            <a:r>
              <a:rPr kumimoji="0" lang="en-US" sz="1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)</a:t>
            </a:r>
            <a:endParaRPr kumimoji="0" lang="en-US" sz="12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Bent Arrow 8"/>
          <p:cNvSpPr/>
          <p:nvPr/>
        </p:nvSpPr>
        <p:spPr bwMode="auto">
          <a:xfrm>
            <a:off x="5411072" y="2755823"/>
            <a:ext cx="425944" cy="789594"/>
          </a:xfrm>
          <a:prstGeom prst="bentArrow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1" u="none" strike="noStrike" cap="none" normalizeH="0" baseline="0">
              <a:ln>
                <a:noFill/>
              </a:ln>
              <a:solidFill>
                <a:srgbClr val="79003C"/>
              </a:solidFill>
              <a:effectLst/>
              <a:latin typeface="Arial" pitchFamily="-112" charset="0"/>
            </a:endParaRPr>
          </a:p>
        </p:txBody>
      </p:sp>
      <p:sp>
        <p:nvSpPr>
          <p:cNvPr id="10" name="Bent Arrow 9"/>
          <p:cNvSpPr/>
          <p:nvPr/>
        </p:nvSpPr>
        <p:spPr bwMode="auto">
          <a:xfrm rot="5400000">
            <a:off x="6681005" y="2969562"/>
            <a:ext cx="733624" cy="418087"/>
          </a:xfrm>
          <a:prstGeom prst="bentArrow">
            <a:avLst>
              <a:gd name="adj1" fmla="val 23113"/>
              <a:gd name="adj2" fmla="val 25943"/>
              <a:gd name="adj3" fmla="val 25000"/>
              <a:gd name="adj4" fmla="val 43750"/>
            </a:avLst>
          </a:prstGeom>
          <a:solidFill>
            <a:srgbClr val="404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1" u="none" strike="noStrike" cap="none" normalizeH="0" baseline="0">
              <a:ln>
                <a:noFill/>
              </a:ln>
              <a:solidFill>
                <a:srgbClr val="79003C"/>
              </a:solidFill>
              <a:effectLst/>
              <a:latin typeface="Arial" pitchFamily="-11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248400" y="3810000"/>
            <a:ext cx="200253" cy="405104"/>
            <a:chOff x="6223521" y="3376247"/>
            <a:chExt cx="354953" cy="915057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6223521" y="3376247"/>
              <a:ext cx="354953" cy="899281"/>
            </a:xfrm>
            <a:prstGeom prst="line">
              <a:avLst/>
            </a:prstGeom>
            <a:solidFill>
              <a:srgbClr val="EBEBF3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6270848" y="3376247"/>
              <a:ext cx="299738" cy="915057"/>
            </a:xfrm>
            <a:prstGeom prst="line">
              <a:avLst/>
            </a:prstGeom>
            <a:solidFill>
              <a:srgbClr val="EBEBF3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" name="Multidocument 17"/>
          <p:cNvSpPr/>
          <p:nvPr/>
        </p:nvSpPr>
        <p:spPr bwMode="auto">
          <a:xfrm>
            <a:off x="4638062" y="1301591"/>
            <a:ext cx="3462770" cy="800244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latin typeface="Arial" pitchFamily="-112" charset="0"/>
              </a:rPr>
              <a:t>Resolved </a:t>
            </a:r>
            <a:r>
              <a:rPr lang="en-US" sz="1200" dirty="0" err="1">
                <a:solidFill>
                  <a:schemeClr val="tx1"/>
                </a:solidFill>
                <a:latin typeface="Arial" pitchFamily="-112" charset="0"/>
              </a:rPr>
              <a:t>Modelica</a:t>
            </a:r>
            <a:r>
              <a:rPr lang="en-US" sz="1200" dirty="0">
                <a:solidFill>
                  <a:schemeClr val="tx1"/>
                </a:solidFill>
                <a:latin typeface="Arial" pitchFamily="-112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rial" pitchFamily="-112" charset="0"/>
              </a:rPr>
              <a:t>Library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1"/>
                </a:solidFill>
                <a:latin typeface="Arial" pitchFamily="-112" charset="0"/>
              </a:rPr>
              <a:t>(with SysML correspondences)</a:t>
            </a:r>
            <a:endParaRPr lang="en-US" sz="1200" dirty="0">
              <a:solidFill>
                <a:schemeClr val="tx1"/>
              </a:solidFill>
              <a:latin typeface="Arial" pitchFamily="-112" charset="0"/>
            </a:endParaRPr>
          </a:p>
        </p:txBody>
      </p:sp>
      <p:sp>
        <p:nvSpPr>
          <p:cNvPr id="20" name="Bent Arrow 19"/>
          <p:cNvSpPr/>
          <p:nvPr/>
        </p:nvSpPr>
        <p:spPr bwMode="auto">
          <a:xfrm flipH="1">
            <a:off x="6838774" y="2338488"/>
            <a:ext cx="631059" cy="1206930"/>
          </a:xfrm>
          <a:prstGeom prst="bentArrow">
            <a:avLst>
              <a:gd name="adj1" fmla="val 13751"/>
              <a:gd name="adj2" fmla="val 25000"/>
              <a:gd name="adj3" fmla="val 25000"/>
              <a:gd name="adj4" fmla="val 41898"/>
            </a:avLst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1" u="none" strike="noStrike" cap="none" normalizeH="0" baseline="0">
              <a:ln>
                <a:noFill/>
              </a:ln>
              <a:solidFill>
                <a:srgbClr val="79003C"/>
              </a:solidFill>
              <a:effectLst/>
              <a:latin typeface="Arial" pitchFamily="-112" charset="0"/>
            </a:endParaRPr>
          </a:p>
        </p:txBody>
      </p:sp>
      <p:sp>
        <p:nvSpPr>
          <p:cNvPr id="21" name="Bent Arrow 20"/>
          <p:cNvSpPr/>
          <p:nvPr/>
        </p:nvSpPr>
        <p:spPr bwMode="auto">
          <a:xfrm rot="16200000" flipH="1">
            <a:off x="2934020" y="642422"/>
            <a:ext cx="1131560" cy="4674432"/>
          </a:xfrm>
          <a:prstGeom prst="bentArrow">
            <a:avLst>
              <a:gd name="adj1" fmla="val 9568"/>
              <a:gd name="adj2" fmla="val 16983"/>
              <a:gd name="adj3" fmla="val 20120"/>
              <a:gd name="adj4" fmla="val 41898"/>
            </a:avLst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1" u="none" strike="noStrike" cap="none" normalizeH="0" baseline="0">
              <a:ln>
                <a:noFill/>
              </a:ln>
              <a:solidFill>
                <a:srgbClr val="79003C"/>
              </a:solidFill>
              <a:effectLst/>
              <a:latin typeface="Arial" pitchFamily="-112" charset="0"/>
            </a:endParaRPr>
          </a:p>
        </p:txBody>
      </p:sp>
      <p:sp>
        <p:nvSpPr>
          <p:cNvPr id="27" name="Freeform 26"/>
          <p:cNvSpPr/>
          <p:nvPr/>
        </p:nvSpPr>
        <p:spPr>
          <a:xfrm rot="20256611">
            <a:off x="5452844" y="2299512"/>
            <a:ext cx="68214" cy="706443"/>
          </a:xfrm>
          <a:custGeom>
            <a:avLst/>
            <a:gdLst>
              <a:gd name="connsiteX0" fmla="*/ 48244 w 609197"/>
              <a:gd name="connsiteY0" fmla="*/ 0 h 804922"/>
              <a:gd name="connsiteX1" fmla="*/ 521516 w 609197"/>
              <a:gd name="connsiteY1" fmla="*/ 205099 h 804922"/>
              <a:gd name="connsiteX2" fmla="*/ 560955 w 609197"/>
              <a:gd name="connsiteY2" fmla="*/ 449640 h 804922"/>
              <a:gd name="connsiteX3" fmla="*/ 917 w 609197"/>
              <a:gd name="connsiteY3" fmla="*/ 804619 h 804922"/>
              <a:gd name="connsiteX4" fmla="*/ 418973 w 609197"/>
              <a:gd name="connsiteY4" fmla="*/ 386533 h 804922"/>
              <a:gd name="connsiteX0" fmla="*/ 291851 w 852804"/>
              <a:gd name="connsiteY0" fmla="*/ 0 h 836867"/>
              <a:gd name="connsiteX1" fmla="*/ 765123 w 852804"/>
              <a:gd name="connsiteY1" fmla="*/ 205099 h 836867"/>
              <a:gd name="connsiteX2" fmla="*/ 804562 w 852804"/>
              <a:gd name="connsiteY2" fmla="*/ 449640 h 836867"/>
              <a:gd name="connsiteX3" fmla="*/ 244524 w 852804"/>
              <a:gd name="connsiteY3" fmla="*/ 804619 h 836867"/>
              <a:gd name="connsiteX4" fmla="*/ 0 w 852804"/>
              <a:gd name="connsiteY4" fmla="*/ 820396 h 836867"/>
              <a:gd name="connsiteX0" fmla="*/ 47327 w 608280"/>
              <a:gd name="connsiteY0" fmla="*/ 0 h 804619"/>
              <a:gd name="connsiteX1" fmla="*/ 520599 w 608280"/>
              <a:gd name="connsiteY1" fmla="*/ 205099 h 804619"/>
              <a:gd name="connsiteX2" fmla="*/ 560038 w 608280"/>
              <a:gd name="connsiteY2" fmla="*/ 449640 h 804619"/>
              <a:gd name="connsiteX3" fmla="*/ 0 w 608280"/>
              <a:gd name="connsiteY3" fmla="*/ 804619 h 804619"/>
              <a:gd name="connsiteX0" fmla="*/ 47327 w 525023"/>
              <a:gd name="connsiteY0" fmla="*/ 0 h 804619"/>
              <a:gd name="connsiteX1" fmla="*/ 520599 w 525023"/>
              <a:gd name="connsiteY1" fmla="*/ 205099 h 804619"/>
              <a:gd name="connsiteX2" fmla="*/ 268187 w 525023"/>
              <a:gd name="connsiteY2" fmla="*/ 646850 h 804619"/>
              <a:gd name="connsiteX3" fmla="*/ 0 w 525023"/>
              <a:gd name="connsiteY3" fmla="*/ 804619 h 804619"/>
              <a:gd name="connsiteX0" fmla="*/ 47327 w 283480"/>
              <a:gd name="connsiteY0" fmla="*/ 0 h 804619"/>
              <a:gd name="connsiteX1" fmla="*/ 228748 w 283480"/>
              <a:gd name="connsiteY1" fmla="*/ 165657 h 804619"/>
              <a:gd name="connsiteX2" fmla="*/ 268187 w 283480"/>
              <a:gd name="connsiteY2" fmla="*/ 646850 h 804619"/>
              <a:gd name="connsiteX3" fmla="*/ 0 w 283480"/>
              <a:gd name="connsiteY3" fmla="*/ 804619 h 804619"/>
              <a:gd name="connsiteX0" fmla="*/ 47327 w 246140"/>
              <a:gd name="connsiteY0" fmla="*/ 0 h 804619"/>
              <a:gd name="connsiteX1" fmla="*/ 228748 w 246140"/>
              <a:gd name="connsiteY1" fmla="*/ 165657 h 804619"/>
              <a:gd name="connsiteX2" fmla="*/ 212972 w 246140"/>
              <a:gd name="connsiteY2" fmla="*/ 646850 h 804619"/>
              <a:gd name="connsiteX3" fmla="*/ 0 w 246140"/>
              <a:gd name="connsiteY3" fmla="*/ 804619 h 804619"/>
              <a:gd name="connsiteX0" fmla="*/ 47327 w 246140"/>
              <a:gd name="connsiteY0" fmla="*/ 0 h 805537"/>
              <a:gd name="connsiteX1" fmla="*/ 228748 w 246140"/>
              <a:gd name="connsiteY1" fmla="*/ 165657 h 805537"/>
              <a:gd name="connsiteX2" fmla="*/ 212972 w 246140"/>
              <a:gd name="connsiteY2" fmla="*/ 646850 h 805537"/>
              <a:gd name="connsiteX3" fmla="*/ 0 w 246140"/>
              <a:gd name="connsiteY3" fmla="*/ 804619 h 805537"/>
              <a:gd name="connsiteX0" fmla="*/ 47327 w 246140"/>
              <a:gd name="connsiteY0" fmla="*/ 0 h 805537"/>
              <a:gd name="connsiteX1" fmla="*/ 228748 w 246140"/>
              <a:gd name="connsiteY1" fmla="*/ 165657 h 805537"/>
              <a:gd name="connsiteX2" fmla="*/ 212972 w 246140"/>
              <a:gd name="connsiteY2" fmla="*/ 646850 h 805537"/>
              <a:gd name="connsiteX3" fmla="*/ 0 w 246140"/>
              <a:gd name="connsiteY3" fmla="*/ 804619 h 805537"/>
              <a:gd name="connsiteX0" fmla="*/ 47327 w 246140"/>
              <a:gd name="connsiteY0" fmla="*/ 0 h 805373"/>
              <a:gd name="connsiteX1" fmla="*/ 228748 w 246140"/>
              <a:gd name="connsiteY1" fmla="*/ 260318 h 805373"/>
              <a:gd name="connsiteX2" fmla="*/ 212972 w 246140"/>
              <a:gd name="connsiteY2" fmla="*/ 646850 h 805373"/>
              <a:gd name="connsiteX3" fmla="*/ 0 w 246140"/>
              <a:gd name="connsiteY3" fmla="*/ 804619 h 805373"/>
              <a:gd name="connsiteX0" fmla="*/ 47327 w 246140"/>
              <a:gd name="connsiteY0" fmla="*/ 0 h 805052"/>
              <a:gd name="connsiteX1" fmla="*/ 228748 w 246140"/>
              <a:gd name="connsiteY1" fmla="*/ 260318 h 805052"/>
              <a:gd name="connsiteX2" fmla="*/ 212972 w 246140"/>
              <a:gd name="connsiteY2" fmla="*/ 583742 h 805052"/>
              <a:gd name="connsiteX3" fmla="*/ 0 w 246140"/>
              <a:gd name="connsiteY3" fmla="*/ 804619 h 805052"/>
              <a:gd name="connsiteX0" fmla="*/ 47327 w 227027"/>
              <a:gd name="connsiteY0" fmla="*/ 0 h 805064"/>
              <a:gd name="connsiteX1" fmla="*/ 189308 w 227027"/>
              <a:gd name="connsiteY1" fmla="*/ 236653 h 805064"/>
              <a:gd name="connsiteX2" fmla="*/ 212972 w 227027"/>
              <a:gd name="connsiteY2" fmla="*/ 583742 h 805064"/>
              <a:gd name="connsiteX3" fmla="*/ 0 w 227027"/>
              <a:gd name="connsiteY3" fmla="*/ 804619 h 805064"/>
              <a:gd name="connsiteX0" fmla="*/ 47327 w 214838"/>
              <a:gd name="connsiteY0" fmla="*/ 0 h 804619"/>
              <a:gd name="connsiteX1" fmla="*/ 189308 w 214838"/>
              <a:gd name="connsiteY1" fmla="*/ 236653 h 804619"/>
              <a:gd name="connsiteX2" fmla="*/ 212972 w 214838"/>
              <a:gd name="connsiteY2" fmla="*/ 583742 h 804619"/>
              <a:gd name="connsiteX3" fmla="*/ 165648 w 214838"/>
              <a:gd name="connsiteY3" fmla="*/ 631074 h 804619"/>
              <a:gd name="connsiteX4" fmla="*/ 0 w 214838"/>
              <a:gd name="connsiteY4" fmla="*/ 804619 h 804619"/>
              <a:gd name="connsiteX0" fmla="*/ 47327 w 214838"/>
              <a:gd name="connsiteY0" fmla="*/ 0 h 804619"/>
              <a:gd name="connsiteX1" fmla="*/ 189308 w 214838"/>
              <a:gd name="connsiteY1" fmla="*/ 236653 h 804619"/>
              <a:gd name="connsiteX2" fmla="*/ 212972 w 214838"/>
              <a:gd name="connsiteY2" fmla="*/ 583742 h 804619"/>
              <a:gd name="connsiteX3" fmla="*/ 165648 w 214838"/>
              <a:gd name="connsiteY3" fmla="*/ 631074 h 804619"/>
              <a:gd name="connsiteX4" fmla="*/ 0 w 214838"/>
              <a:gd name="connsiteY4" fmla="*/ 804619 h 804619"/>
              <a:gd name="connsiteX0" fmla="*/ 47327 w 227027"/>
              <a:gd name="connsiteY0" fmla="*/ 0 h 804619"/>
              <a:gd name="connsiteX1" fmla="*/ 189308 w 227027"/>
              <a:gd name="connsiteY1" fmla="*/ 236653 h 804619"/>
              <a:gd name="connsiteX2" fmla="*/ 212972 w 227027"/>
              <a:gd name="connsiteY2" fmla="*/ 583742 h 804619"/>
              <a:gd name="connsiteX3" fmla="*/ 0 w 227027"/>
              <a:gd name="connsiteY3" fmla="*/ 804619 h 804619"/>
              <a:gd name="connsiteX0" fmla="*/ 47327 w 201928"/>
              <a:gd name="connsiteY0" fmla="*/ 0 h 804619"/>
              <a:gd name="connsiteX1" fmla="*/ 189308 w 201928"/>
              <a:gd name="connsiteY1" fmla="*/ 236653 h 804619"/>
              <a:gd name="connsiteX2" fmla="*/ 173533 w 201928"/>
              <a:gd name="connsiteY2" fmla="*/ 599519 h 804619"/>
              <a:gd name="connsiteX3" fmla="*/ 0 w 201928"/>
              <a:gd name="connsiteY3" fmla="*/ 804619 h 804619"/>
              <a:gd name="connsiteX0" fmla="*/ 47327 w 201928"/>
              <a:gd name="connsiteY0" fmla="*/ 0 h 804619"/>
              <a:gd name="connsiteX1" fmla="*/ 189308 w 201928"/>
              <a:gd name="connsiteY1" fmla="*/ 236653 h 804619"/>
              <a:gd name="connsiteX2" fmla="*/ 173533 w 201928"/>
              <a:gd name="connsiteY2" fmla="*/ 599519 h 804619"/>
              <a:gd name="connsiteX3" fmla="*/ 0 w 201928"/>
              <a:gd name="connsiteY3" fmla="*/ 804619 h 804619"/>
              <a:gd name="connsiteX0" fmla="*/ 47327 w 201928"/>
              <a:gd name="connsiteY0" fmla="*/ 0 h 804619"/>
              <a:gd name="connsiteX1" fmla="*/ 189308 w 201928"/>
              <a:gd name="connsiteY1" fmla="*/ 236653 h 804619"/>
              <a:gd name="connsiteX2" fmla="*/ 173533 w 201928"/>
              <a:gd name="connsiteY2" fmla="*/ 599519 h 804619"/>
              <a:gd name="connsiteX3" fmla="*/ 0 w 201928"/>
              <a:gd name="connsiteY3" fmla="*/ 804619 h 804619"/>
              <a:gd name="connsiteX0" fmla="*/ 0 w 152218"/>
              <a:gd name="connsiteY0" fmla="*/ 0 h 796152"/>
              <a:gd name="connsiteX1" fmla="*/ 141981 w 152218"/>
              <a:gd name="connsiteY1" fmla="*/ 236653 h 796152"/>
              <a:gd name="connsiteX2" fmla="*/ 126206 w 152218"/>
              <a:gd name="connsiteY2" fmla="*/ 599519 h 796152"/>
              <a:gd name="connsiteX3" fmla="*/ 7706 w 152218"/>
              <a:gd name="connsiteY3" fmla="*/ 796152 h 796152"/>
              <a:gd name="connsiteX0" fmla="*/ 0 w 152218"/>
              <a:gd name="connsiteY0" fmla="*/ 0 h 796152"/>
              <a:gd name="connsiteX1" fmla="*/ 141981 w 152218"/>
              <a:gd name="connsiteY1" fmla="*/ 190086 h 796152"/>
              <a:gd name="connsiteX2" fmla="*/ 126206 w 152218"/>
              <a:gd name="connsiteY2" fmla="*/ 599519 h 796152"/>
              <a:gd name="connsiteX3" fmla="*/ 7706 w 152218"/>
              <a:gd name="connsiteY3" fmla="*/ 796152 h 796152"/>
              <a:gd name="connsiteX0" fmla="*/ 0 w 153785"/>
              <a:gd name="connsiteY0" fmla="*/ 0 h 796152"/>
              <a:gd name="connsiteX1" fmla="*/ 141981 w 153785"/>
              <a:gd name="connsiteY1" fmla="*/ 190086 h 796152"/>
              <a:gd name="connsiteX2" fmla="*/ 130440 w 153785"/>
              <a:gd name="connsiteY2" fmla="*/ 493686 h 796152"/>
              <a:gd name="connsiteX3" fmla="*/ 7706 w 153785"/>
              <a:gd name="connsiteY3" fmla="*/ 796152 h 796152"/>
              <a:gd name="connsiteX0" fmla="*/ 0 w 153054"/>
              <a:gd name="connsiteY0" fmla="*/ 0 h 622586"/>
              <a:gd name="connsiteX1" fmla="*/ 141981 w 153054"/>
              <a:gd name="connsiteY1" fmla="*/ 190086 h 622586"/>
              <a:gd name="connsiteX2" fmla="*/ 130440 w 153054"/>
              <a:gd name="connsiteY2" fmla="*/ 493686 h 622586"/>
              <a:gd name="connsiteX3" fmla="*/ 24640 w 153054"/>
              <a:gd name="connsiteY3" fmla="*/ 622586 h 622586"/>
              <a:gd name="connsiteX0" fmla="*/ 0 w 153054"/>
              <a:gd name="connsiteY0" fmla="*/ 0 h 622589"/>
              <a:gd name="connsiteX1" fmla="*/ 141981 w 153054"/>
              <a:gd name="connsiteY1" fmla="*/ 190086 h 622589"/>
              <a:gd name="connsiteX2" fmla="*/ 130440 w 153054"/>
              <a:gd name="connsiteY2" fmla="*/ 493686 h 622589"/>
              <a:gd name="connsiteX3" fmla="*/ 24640 w 153054"/>
              <a:gd name="connsiteY3" fmla="*/ 622586 h 622589"/>
              <a:gd name="connsiteX0" fmla="*/ 0 w 153054"/>
              <a:gd name="connsiteY0" fmla="*/ 0 h 622587"/>
              <a:gd name="connsiteX1" fmla="*/ 141981 w 153054"/>
              <a:gd name="connsiteY1" fmla="*/ 190086 h 622587"/>
              <a:gd name="connsiteX2" fmla="*/ 130440 w 153054"/>
              <a:gd name="connsiteY2" fmla="*/ 434419 h 622587"/>
              <a:gd name="connsiteX3" fmla="*/ 24640 w 153054"/>
              <a:gd name="connsiteY3" fmla="*/ 622586 h 622587"/>
              <a:gd name="connsiteX0" fmla="*/ 0 w 130440"/>
              <a:gd name="connsiteY0" fmla="*/ 0 h 622587"/>
              <a:gd name="connsiteX1" fmla="*/ 130440 w 130440"/>
              <a:gd name="connsiteY1" fmla="*/ 434419 h 622587"/>
              <a:gd name="connsiteX2" fmla="*/ 24640 w 130440"/>
              <a:gd name="connsiteY2" fmla="*/ 622586 h 622587"/>
              <a:gd name="connsiteX0" fmla="*/ 0 w 126207"/>
              <a:gd name="connsiteY0" fmla="*/ 0 h 622586"/>
              <a:gd name="connsiteX1" fmla="*/ 126207 w 126207"/>
              <a:gd name="connsiteY1" fmla="*/ 307419 h 622586"/>
              <a:gd name="connsiteX2" fmla="*/ 24640 w 126207"/>
              <a:gd name="connsiteY2" fmla="*/ 622586 h 622586"/>
              <a:gd name="connsiteX0" fmla="*/ 0 w 126799"/>
              <a:gd name="connsiteY0" fmla="*/ 0 h 622587"/>
              <a:gd name="connsiteX1" fmla="*/ 126207 w 126799"/>
              <a:gd name="connsiteY1" fmla="*/ 307419 h 622587"/>
              <a:gd name="connsiteX2" fmla="*/ 24640 w 126799"/>
              <a:gd name="connsiteY2" fmla="*/ 622586 h 622587"/>
              <a:gd name="connsiteX0" fmla="*/ 0 w 126262"/>
              <a:gd name="connsiteY0" fmla="*/ 0 h 622587"/>
              <a:gd name="connsiteX1" fmla="*/ 126207 w 126262"/>
              <a:gd name="connsiteY1" fmla="*/ 307419 h 622587"/>
              <a:gd name="connsiteX2" fmla="*/ 24640 w 126262"/>
              <a:gd name="connsiteY2" fmla="*/ 622586 h 622587"/>
              <a:gd name="connsiteX0" fmla="*/ 0 w 24640"/>
              <a:gd name="connsiteY0" fmla="*/ 0 h 622586"/>
              <a:gd name="connsiteX1" fmla="*/ 24640 w 24640"/>
              <a:gd name="connsiteY1" fmla="*/ 622586 h 622586"/>
              <a:gd name="connsiteX0" fmla="*/ 0 w 86356"/>
              <a:gd name="connsiteY0" fmla="*/ 0 h 622586"/>
              <a:gd name="connsiteX1" fmla="*/ 24640 w 86356"/>
              <a:gd name="connsiteY1" fmla="*/ 622586 h 622586"/>
              <a:gd name="connsiteX0" fmla="*/ 0 w 144089"/>
              <a:gd name="connsiteY0" fmla="*/ 0 h 622586"/>
              <a:gd name="connsiteX1" fmla="*/ 24640 w 144089"/>
              <a:gd name="connsiteY1" fmla="*/ 622586 h 622586"/>
              <a:gd name="connsiteX0" fmla="*/ 0 w 136020"/>
              <a:gd name="connsiteY0" fmla="*/ 0 h 449019"/>
              <a:gd name="connsiteX1" fmla="*/ 7707 w 136020"/>
              <a:gd name="connsiteY1" fmla="*/ 449019 h 449019"/>
              <a:gd name="connsiteX0" fmla="*/ 0 w 123055"/>
              <a:gd name="connsiteY0" fmla="*/ 0 h 449019"/>
              <a:gd name="connsiteX1" fmla="*/ 7707 w 123055"/>
              <a:gd name="connsiteY1" fmla="*/ 449019 h 449019"/>
              <a:gd name="connsiteX0" fmla="*/ 0 w 95962"/>
              <a:gd name="connsiteY0" fmla="*/ 0 h 449019"/>
              <a:gd name="connsiteX1" fmla="*/ 7707 w 95962"/>
              <a:gd name="connsiteY1" fmla="*/ 449019 h 449019"/>
              <a:gd name="connsiteX0" fmla="*/ 0 w 105541"/>
              <a:gd name="connsiteY0" fmla="*/ 0 h 449019"/>
              <a:gd name="connsiteX1" fmla="*/ 7707 w 105541"/>
              <a:gd name="connsiteY1" fmla="*/ 449019 h 449019"/>
              <a:gd name="connsiteX0" fmla="*/ 0 w 152800"/>
              <a:gd name="connsiteY0" fmla="*/ 0 h 449019"/>
              <a:gd name="connsiteX1" fmla="*/ 83907 w 152800"/>
              <a:gd name="connsiteY1" fmla="*/ 449019 h 449019"/>
              <a:gd name="connsiteX0" fmla="*/ 0 w 107775"/>
              <a:gd name="connsiteY0" fmla="*/ 0 h 834253"/>
              <a:gd name="connsiteX1" fmla="*/ 11941 w 107775"/>
              <a:gd name="connsiteY1" fmla="*/ 834253 h 834253"/>
              <a:gd name="connsiteX0" fmla="*/ 0 w 107775"/>
              <a:gd name="connsiteY0" fmla="*/ 0 h 813086"/>
              <a:gd name="connsiteX1" fmla="*/ 11941 w 107775"/>
              <a:gd name="connsiteY1" fmla="*/ 813086 h 813086"/>
              <a:gd name="connsiteX0" fmla="*/ 0 w 99636"/>
              <a:gd name="connsiteY0" fmla="*/ 0 h 813086"/>
              <a:gd name="connsiteX1" fmla="*/ 11941 w 99636"/>
              <a:gd name="connsiteY1" fmla="*/ 813086 h 813086"/>
              <a:gd name="connsiteX0" fmla="*/ 9225 w 98844"/>
              <a:gd name="connsiteY0" fmla="*/ 0 h 817319"/>
              <a:gd name="connsiteX1" fmla="*/ 0 w 98844"/>
              <a:gd name="connsiteY1" fmla="*/ 817319 h 817319"/>
              <a:gd name="connsiteX0" fmla="*/ 9225 w 87200"/>
              <a:gd name="connsiteY0" fmla="*/ 0 h 817319"/>
              <a:gd name="connsiteX1" fmla="*/ 0 w 87200"/>
              <a:gd name="connsiteY1" fmla="*/ 817319 h 817319"/>
              <a:gd name="connsiteX0" fmla="*/ 0 w 83160"/>
              <a:gd name="connsiteY0" fmla="*/ 0 h 821552"/>
              <a:gd name="connsiteX1" fmla="*/ 1114 w 83160"/>
              <a:gd name="connsiteY1" fmla="*/ 821552 h 821552"/>
              <a:gd name="connsiteX0" fmla="*/ 0 w 84512"/>
              <a:gd name="connsiteY0" fmla="*/ 0 h 808852"/>
              <a:gd name="connsiteX1" fmla="*/ 3698 w 84512"/>
              <a:gd name="connsiteY1" fmla="*/ 808852 h 808852"/>
              <a:gd name="connsiteX0" fmla="*/ 0 w 83159"/>
              <a:gd name="connsiteY0" fmla="*/ 0 h 813085"/>
              <a:gd name="connsiteX1" fmla="*/ 1112 w 83159"/>
              <a:gd name="connsiteY1" fmla="*/ 813085 h 813085"/>
              <a:gd name="connsiteX0" fmla="*/ 1473 w 83301"/>
              <a:gd name="connsiteY0" fmla="*/ 0 h 813085"/>
              <a:gd name="connsiteX1" fmla="*/ 0 w 83301"/>
              <a:gd name="connsiteY1" fmla="*/ 813085 h 813085"/>
              <a:gd name="connsiteX0" fmla="*/ 0 w 85887"/>
              <a:gd name="connsiteY0" fmla="*/ 0 h 813085"/>
              <a:gd name="connsiteX1" fmla="*/ 6282 w 85887"/>
              <a:gd name="connsiteY1" fmla="*/ 813085 h 813085"/>
              <a:gd name="connsiteX0" fmla="*/ 9227 w 87201"/>
              <a:gd name="connsiteY0" fmla="*/ 0 h 808851"/>
              <a:gd name="connsiteX1" fmla="*/ 0 w 87201"/>
              <a:gd name="connsiteY1" fmla="*/ 808851 h 808851"/>
              <a:gd name="connsiteX0" fmla="*/ 1473 w 83301"/>
              <a:gd name="connsiteY0" fmla="*/ 0 h 813085"/>
              <a:gd name="connsiteX1" fmla="*/ 0 w 83301"/>
              <a:gd name="connsiteY1" fmla="*/ 813085 h 81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301" h="813085">
                <a:moveTo>
                  <a:pt x="1473" y="0"/>
                </a:moveTo>
                <a:cubicBezTo>
                  <a:pt x="107053" y="4329"/>
                  <a:pt x="114553" y="812990"/>
                  <a:pt x="0" y="813085"/>
                </a:cubicBezTo>
              </a:path>
            </a:pathLst>
          </a:custGeom>
          <a:ln w="28575" cmpd="sng">
            <a:solidFill>
              <a:srgbClr val="9BBB59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1" u="none" strike="noStrike" cap="none" normalizeH="0" baseline="0">
              <a:ln>
                <a:noFill/>
              </a:ln>
              <a:solidFill>
                <a:srgbClr val="79003C"/>
              </a:solidFill>
              <a:effectLst/>
              <a:latin typeface="Arial" pitchFamily="-112" charset="0"/>
            </a:endParaRPr>
          </a:p>
        </p:txBody>
      </p:sp>
      <p:sp>
        <p:nvSpPr>
          <p:cNvPr id="37" name="Freeform 36"/>
          <p:cNvSpPr/>
          <p:nvPr/>
        </p:nvSpPr>
        <p:spPr>
          <a:xfrm rot="1357834" flipH="1">
            <a:off x="7083976" y="2299076"/>
            <a:ext cx="68214" cy="706443"/>
          </a:xfrm>
          <a:custGeom>
            <a:avLst/>
            <a:gdLst>
              <a:gd name="connsiteX0" fmla="*/ 48244 w 609197"/>
              <a:gd name="connsiteY0" fmla="*/ 0 h 804922"/>
              <a:gd name="connsiteX1" fmla="*/ 521516 w 609197"/>
              <a:gd name="connsiteY1" fmla="*/ 205099 h 804922"/>
              <a:gd name="connsiteX2" fmla="*/ 560955 w 609197"/>
              <a:gd name="connsiteY2" fmla="*/ 449640 h 804922"/>
              <a:gd name="connsiteX3" fmla="*/ 917 w 609197"/>
              <a:gd name="connsiteY3" fmla="*/ 804619 h 804922"/>
              <a:gd name="connsiteX4" fmla="*/ 418973 w 609197"/>
              <a:gd name="connsiteY4" fmla="*/ 386533 h 804922"/>
              <a:gd name="connsiteX0" fmla="*/ 291851 w 852804"/>
              <a:gd name="connsiteY0" fmla="*/ 0 h 836867"/>
              <a:gd name="connsiteX1" fmla="*/ 765123 w 852804"/>
              <a:gd name="connsiteY1" fmla="*/ 205099 h 836867"/>
              <a:gd name="connsiteX2" fmla="*/ 804562 w 852804"/>
              <a:gd name="connsiteY2" fmla="*/ 449640 h 836867"/>
              <a:gd name="connsiteX3" fmla="*/ 244524 w 852804"/>
              <a:gd name="connsiteY3" fmla="*/ 804619 h 836867"/>
              <a:gd name="connsiteX4" fmla="*/ 0 w 852804"/>
              <a:gd name="connsiteY4" fmla="*/ 820396 h 836867"/>
              <a:gd name="connsiteX0" fmla="*/ 47327 w 608280"/>
              <a:gd name="connsiteY0" fmla="*/ 0 h 804619"/>
              <a:gd name="connsiteX1" fmla="*/ 520599 w 608280"/>
              <a:gd name="connsiteY1" fmla="*/ 205099 h 804619"/>
              <a:gd name="connsiteX2" fmla="*/ 560038 w 608280"/>
              <a:gd name="connsiteY2" fmla="*/ 449640 h 804619"/>
              <a:gd name="connsiteX3" fmla="*/ 0 w 608280"/>
              <a:gd name="connsiteY3" fmla="*/ 804619 h 804619"/>
              <a:gd name="connsiteX0" fmla="*/ 47327 w 525023"/>
              <a:gd name="connsiteY0" fmla="*/ 0 h 804619"/>
              <a:gd name="connsiteX1" fmla="*/ 520599 w 525023"/>
              <a:gd name="connsiteY1" fmla="*/ 205099 h 804619"/>
              <a:gd name="connsiteX2" fmla="*/ 268187 w 525023"/>
              <a:gd name="connsiteY2" fmla="*/ 646850 h 804619"/>
              <a:gd name="connsiteX3" fmla="*/ 0 w 525023"/>
              <a:gd name="connsiteY3" fmla="*/ 804619 h 804619"/>
              <a:gd name="connsiteX0" fmla="*/ 47327 w 283480"/>
              <a:gd name="connsiteY0" fmla="*/ 0 h 804619"/>
              <a:gd name="connsiteX1" fmla="*/ 228748 w 283480"/>
              <a:gd name="connsiteY1" fmla="*/ 165657 h 804619"/>
              <a:gd name="connsiteX2" fmla="*/ 268187 w 283480"/>
              <a:gd name="connsiteY2" fmla="*/ 646850 h 804619"/>
              <a:gd name="connsiteX3" fmla="*/ 0 w 283480"/>
              <a:gd name="connsiteY3" fmla="*/ 804619 h 804619"/>
              <a:gd name="connsiteX0" fmla="*/ 47327 w 246140"/>
              <a:gd name="connsiteY0" fmla="*/ 0 h 804619"/>
              <a:gd name="connsiteX1" fmla="*/ 228748 w 246140"/>
              <a:gd name="connsiteY1" fmla="*/ 165657 h 804619"/>
              <a:gd name="connsiteX2" fmla="*/ 212972 w 246140"/>
              <a:gd name="connsiteY2" fmla="*/ 646850 h 804619"/>
              <a:gd name="connsiteX3" fmla="*/ 0 w 246140"/>
              <a:gd name="connsiteY3" fmla="*/ 804619 h 804619"/>
              <a:gd name="connsiteX0" fmla="*/ 47327 w 246140"/>
              <a:gd name="connsiteY0" fmla="*/ 0 h 805537"/>
              <a:gd name="connsiteX1" fmla="*/ 228748 w 246140"/>
              <a:gd name="connsiteY1" fmla="*/ 165657 h 805537"/>
              <a:gd name="connsiteX2" fmla="*/ 212972 w 246140"/>
              <a:gd name="connsiteY2" fmla="*/ 646850 h 805537"/>
              <a:gd name="connsiteX3" fmla="*/ 0 w 246140"/>
              <a:gd name="connsiteY3" fmla="*/ 804619 h 805537"/>
              <a:gd name="connsiteX0" fmla="*/ 47327 w 246140"/>
              <a:gd name="connsiteY0" fmla="*/ 0 h 805537"/>
              <a:gd name="connsiteX1" fmla="*/ 228748 w 246140"/>
              <a:gd name="connsiteY1" fmla="*/ 165657 h 805537"/>
              <a:gd name="connsiteX2" fmla="*/ 212972 w 246140"/>
              <a:gd name="connsiteY2" fmla="*/ 646850 h 805537"/>
              <a:gd name="connsiteX3" fmla="*/ 0 w 246140"/>
              <a:gd name="connsiteY3" fmla="*/ 804619 h 805537"/>
              <a:gd name="connsiteX0" fmla="*/ 47327 w 246140"/>
              <a:gd name="connsiteY0" fmla="*/ 0 h 805373"/>
              <a:gd name="connsiteX1" fmla="*/ 228748 w 246140"/>
              <a:gd name="connsiteY1" fmla="*/ 260318 h 805373"/>
              <a:gd name="connsiteX2" fmla="*/ 212972 w 246140"/>
              <a:gd name="connsiteY2" fmla="*/ 646850 h 805373"/>
              <a:gd name="connsiteX3" fmla="*/ 0 w 246140"/>
              <a:gd name="connsiteY3" fmla="*/ 804619 h 805373"/>
              <a:gd name="connsiteX0" fmla="*/ 47327 w 246140"/>
              <a:gd name="connsiteY0" fmla="*/ 0 h 805052"/>
              <a:gd name="connsiteX1" fmla="*/ 228748 w 246140"/>
              <a:gd name="connsiteY1" fmla="*/ 260318 h 805052"/>
              <a:gd name="connsiteX2" fmla="*/ 212972 w 246140"/>
              <a:gd name="connsiteY2" fmla="*/ 583742 h 805052"/>
              <a:gd name="connsiteX3" fmla="*/ 0 w 246140"/>
              <a:gd name="connsiteY3" fmla="*/ 804619 h 805052"/>
              <a:gd name="connsiteX0" fmla="*/ 47327 w 227027"/>
              <a:gd name="connsiteY0" fmla="*/ 0 h 805064"/>
              <a:gd name="connsiteX1" fmla="*/ 189308 w 227027"/>
              <a:gd name="connsiteY1" fmla="*/ 236653 h 805064"/>
              <a:gd name="connsiteX2" fmla="*/ 212972 w 227027"/>
              <a:gd name="connsiteY2" fmla="*/ 583742 h 805064"/>
              <a:gd name="connsiteX3" fmla="*/ 0 w 227027"/>
              <a:gd name="connsiteY3" fmla="*/ 804619 h 805064"/>
              <a:gd name="connsiteX0" fmla="*/ 47327 w 214838"/>
              <a:gd name="connsiteY0" fmla="*/ 0 h 804619"/>
              <a:gd name="connsiteX1" fmla="*/ 189308 w 214838"/>
              <a:gd name="connsiteY1" fmla="*/ 236653 h 804619"/>
              <a:gd name="connsiteX2" fmla="*/ 212972 w 214838"/>
              <a:gd name="connsiteY2" fmla="*/ 583742 h 804619"/>
              <a:gd name="connsiteX3" fmla="*/ 165648 w 214838"/>
              <a:gd name="connsiteY3" fmla="*/ 631074 h 804619"/>
              <a:gd name="connsiteX4" fmla="*/ 0 w 214838"/>
              <a:gd name="connsiteY4" fmla="*/ 804619 h 804619"/>
              <a:gd name="connsiteX0" fmla="*/ 47327 w 214838"/>
              <a:gd name="connsiteY0" fmla="*/ 0 h 804619"/>
              <a:gd name="connsiteX1" fmla="*/ 189308 w 214838"/>
              <a:gd name="connsiteY1" fmla="*/ 236653 h 804619"/>
              <a:gd name="connsiteX2" fmla="*/ 212972 w 214838"/>
              <a:gd name="connsiteY2" fmla="*/ 583742 h 804619"/>
              <a:gd name="connsiteX3" fmla="*/ 165648 w 214838"/>
              <a:gd name="connsiteY3" fmla="*/ 631074 h 804619"/>
              <a:gd name="connsiteX4" fmla="*/ 0 w 214838"/>
              <a:gd name="connsiteY4" fmla="*/ 804619 h 804619"/>
              <a:gd name="connsiteX0" fmla="*/ 47327 w 227027"/>
              <a:gd name="connsiteY0" fmla="*/ 0 h 804619"/>
              <a:gd name="connsiteX1" fmla="*/ 189308 w 227027"/>
              <a:gd name="connsiteY1" fmla="*/ 236653 h 804619"/>
              <a:gd name="connsiteX2" fmla="*/ 212972 w 227027"/>
              <a:gd name="connsiteY2" fmla="*/ 583742 h 804619"/>
              <a:gd name="connsiteX3" fmla="*/ 0 w 227027"/>
              <a:gd name="connsiteY3" fmla="*/ 804619 h 804619"/>
              <a:gd name="connsiteX0" fmla="*/ 47327 w 201928"/>
              <a:gd name="connsiteY0" fmla="*/ 0 h 804619"/>
              <a:gd name="connsiteX1" fmla="*/ 189308 w 201928"/>
              <a:gd name="connsiteY1" fmla="*/ 236653 h 804619"/>
              <a:gd name="connsiteX2" fmla="*/ 173533 w 201928"/>
              <a:gd name="connsiteY2" fmla="*/ 599519 h 804619"/>
              <a:gd name="connsiteX3" fmla="*/ 0 w 201928"/>
              <a:gd name="connsiteY3" fmla="*/ 804619 h 804619"/>
              <a:gd name="connsiteX0" fmla="*/ 47327 w 201928"/>
              <a:gd name="connsiteY0" fmla="*/ 0 h 804619"/>
              <a:gd name="connsiteX1" fmla="*/ 189308 w 201928"/>
              <a:gd name="connsiteY1" fmla="*/ 236653 h 804619"/>
              <a:gd name="connsiteX2" fmla="*/ 173533 w 201928"/>
              <a:gd name="connsiteY2" fmla="*/ 599519 h 804619"/>
              <a:gd name="connsiteX3" fmla="*/ 0 w 201928"/>
              <a:gd name="connsiteY3" fmla="*/ 804619 h 804619"/>
              <a:gd name="connsiteX0" fmla="*/ 47327 w 201928"/>
              <a:gd name="connsiteY0" fmla="*/ 0 h 804619"/>
              <a:gd name="connsiteX1" fmla="*/ 189308 w 201928"/>
              <a:gd name="connsiteY1" fmla="*/ 236653 h 804619"/>
              <a:gd name="connsiteX2" fmla="*/ 173533 w 201928"/>
              <a:gd name="connsiteY2" fmla="*/ 599519 h 804619"/>
              <a:gd name="connsiteX3" fmla="*/ 0 w 201928"/>
              <a:gd name="connsiteY3" fmla="*/ 804619 h 804619"/>
              <a:gd name="connsiteX0" fmla="*/ 0 w 152218"/>
              <a:gd name="connsiteY0" fmla="*/ 0 h 796152"/>
              <a:gd name="connsiteX1" fmla="*/ 141981 w 152218"/>
              <a:gd name="connsiteY1" fmla="*/ 236653 h 796152"/>
              <a:gd name="connsiteX2" fmla="*/ 126206 w 152218"/>
              <a:gd name="connsiteY2" fmla="*/ 599519 h 796152"/>
              <a:gd name="connsiteX3" fmla="*/ 7706 w 152218"/>
              <a:gd name="connsiteY3" fmla="*/ 796152 h 796152"/>
              <a:gd name="connsiteX0" fmla="*/ 0 w 152218"/>
              <a:gd name="connsiteY0" fmla="*/ 0 h 796152"/>
              <a:gd name="connsiteX1" fmla="*/ 141981 w 152218"/>
              <a:gd name="connsiteY1" fmla="*/ 190086 h 796152"/>
              <a:gd name="connsiteX2" fmla="*/ 126206 w 152218"/>
              <a:gd name="connsiteY2" fmla="*/ 599519 h 796152"/>
              <a:gd name="connsiteX3" fmla="*/ 7706 w 152218"/>
              <a:gd name="connsiteY3" fmla="*/ 796152 h 796152"/>
              <a:gd name="connsiteX0" fmla="*/ 0 w 153785"/>
              <a:gd name="connsiteY0" fmla="*/ 0 h 796152"/>
              <a:gd name="connsiteX1" fmla="*/ 141981 w 153785"/>
              <a:gd name="connsiteY1" fmla="*/ 190086 h 796152"/>
              <a:gd name="connsiteX2" fmla="*/ 130440 w 153785"/>
              <a:gd name="connsiteY2" fmla="*/ 493686 h 796152"/>
              <a:gd name="connsiteX3" fmla="*/ 7706 w 153785"/>
              <a:gd name="connsiteY3" fmla="*/ 796152 h 796152"/>
              <a:gd name="connsiteX0" fmla="*/ 0 w 153054"/>
              <a:gd name="connsiteY0" fmla="*/ 0 h 622586"/>
              <a:gd name="connsiteX1" fmla="*/ 141981 w 153054"/>
              <a:gd name="connsiteY1" fmla="*/ 190086 h 622586"/>
              <a:gd name="connsiteX2" fmla="*/ 130440 w 153054"/>
              <a:gd name="connsiteY2" fmla="*/ 493686 h 622586"/>
              <a:gd name="connsiteX3" fmla="*/ 24640 w 153054"/>
              <a:gd name="connsiteY3" fmla="*/ 622586 h 622586"/>
              <a:gd name="connsiteX0" fmla="*/ 0 w 153054"/>
              <a:gd name="connsiteY0" fmla="*/ 0 h 622589"/>
              <a:gd name="connsiteX1" fmla="*/ 141981 w 153054"/>
              <a:gd name="connsiteY1" fmla="*/ 190086 h 622589"/>
              <a:gd name="connsiteX2" fmla="*/ 130440 w 153054"/>
              <a:gd name="connsiteY2" fmla="*/ 493686 h 622589"/>
              <a:gd name="connsiteX3" fmla="*/ 24640 w 153054"/>
              <a:gd name="connsiteY3" fmla="*/ 622586 h 622589"/>
              <a:gd name="connsiteX0" fmla="*/ 0 w 153054"/>
              <a:gd name="connsiteY0" fmla="*/ 0 h 622587"/>
              <a:gd name="connsiteX1" fmla="*/ 141981 w 153054"/>
              <a:gd name="connsiteY1" fmla="*/ 190086 h 622587"/>
              <a:gd name="connsiteX2" fmla="*/ 130440 w 153054"/>
              <a:gd name="connsiteY2" fmla="*/ 434419 h 622587"/>
              <a:gd name="connsiteX3" fmla="*/ 24640 w 153054"/>
              <a:gd name="connsiteY3" fmla="*/ 622586 h 622587"/>
              <a:gd name="connsiteX0" fmla="*/ 0 w 130440"/>
              <a:gd name="connsiteY0" fmla="*/ 0 h 622587"/>
              <a:gd name="connsiteX1" fmla="*/ 130440 w 130440"/>
              <a:gd name="connsiteY1" fmla="*/ 434419 h 622587"/>
              <a:gd name="connsiteX2" fmla="*/ 24640 w 130440"/>
              <a:gd name="connsiteY2" fmla="*/ 622586 h 622587"/>
              <a:gd name="connsiteX0" fmla="*/ 0 w 126207"/>
              <a:gd name="connsiteY0" fmla="*/ 0 h 622586"/>
              <a:gd name="connsiteX1" fmla="*/ 126207 w 126207"/>
              <a:gd name="connsiteY1" fmla="*/ 307419 h 622586"/>
              <a:gd name="connsiteX2" fmla="*/ 24640 w 126207"/>
              <a:gd name="connsiteY2" fmla="*/ 622586 h 622586"/>
              <a:gd name="connsiteX0" fmla="*/ 0 w 126799"/>
              <a:gd name="connsiteY0" fmla="*/ 0 h 622587"/>
              <a:gd name="connsiteX1" fmla="*/ 126207 w 126799"/>
              <a:gd name="connsiteY1" fmla="*/ 307419 h 622587"/>
              <a:gd name="connsiteX2" fmla="*/ 24640 w 126799"/>
              <a:gd name="connsiteY2" fmla="*/ 622586 h 622587"/>
              <a:gd name="connsiteX0" fmla="*/ 0 w 126262"/>
              <a:gd name="connsiteY0" fmla="*/ 0 h 622587"/>
              <a:gd name="connsiteX1" fmla="*/ 126207 w 126262"/>
              <a:gd name="connsiteY1" fmla="*/ 307419 h 622587"/>
              <a:gd name="connsiteX2" fmla="*/ 24640 w 126262"/>
              <a:gd name="connsiteY2" fmla="*/ 622586 h 622587"/>
              <a:gd name="connsiteX0" fmla="*/ 0 w 24640"/>
              <a:gd name="connsiteY0" fmla="*/ 0 h 622586"/>
              <a:gd name="connsiteX1" fmla="*/ 24640 w 24640"/>
              <a:gd name="connsiteY1" fmla="*/ 622586 h 622586"/>
              <a:gd name="connsiteX0" fmla="*/ 0 w 86356"/>
              <a:gd name="connsiteY0" fmla="*/ 0 h 622586"/>
              <a:gd name="connsiteX1" fmla="*/ 24640 w 86356"/>
              <a:gd name="connsiteY1" fmla="*/ 622586 h 622586"/>
              <a:gd name="connsiteX0" fmla="*/ 0 w 144089"/>
              <a:gd name="connsiteY0" fmla="*/ 0 h 622586"/>
              <a:gd name="connsiteX1" fmla="*/ 24640 w 144089"/>
              <a:gd name="connsiteY1" fmla="*/ 622586 h 622586"/>
              <a:gd name="connsiteX0" fmla="*/ 0 w 136020"/>
              <a:gd name="connsiteY0" fmla="*/ 0 h 449019"/>
              <a:gd name="connsiteX1" fmla="*/ 7707 w 136020"/>
              <a:gd name="connsiteY1" fmla="*/ 449019 h 449019"/>
              <a:gd name="connsiteX0" fmla="*/ 0 w 123055"/>
              <a:gd name="connsiteY0" fmla="*/ 0 h 449019"/>
              <a:gd name="connsiteX1" fmla="*/ 7707 w 123055"/>
              <a:gd name="connsiteY1" fmla="*/ 449019 h 449019"/>
              <a:gd name="connsiteX0" fmla="*/ 0 w 95962"/>
              <a:gd name="connsiteY0" fmla="*/ 0 h 449019"/>
              <a:gd name="connsiteX1" fmla="*/ 7707 w 95962"/>
              <a:gd name="connsiteY1" fmla="*/ 449019 h 449019"/>
              <a:gd name="connsiteX0" fmla="*/ 0 w 105541"/>
              <a:gd name="connsiteY0" fmla="*/ 0 h 449019"/>
              <a:gd name="connsiteX1" fmla="*/ 7707 w 105541"/>
              <a:gd name="connsiteY1" fmla="*/ 449019 h 449019"/>
              <a:gd name="connsiteX0" fmla="*/ 0 w 152800"/>
              <a:gd name="connsiteY0" fmla="*/ 0 h 449019"/>
              <a:gd name="connsiteX1" fmla="*/ 83907 w 152800"/>
              <a:gd name="connsiteY1" fmla="*/ 449019 h 449019"/>
              <a:gd name="connsiteX0" fmla="*/ 0 w 107775"/>
              <a:gd name="connsiteY0" fmla="*/ 0 h 834253"/>
              <a:gd name="connsiteX1" fmla="*/ 11941 w 107775"/>
              <a:gd name="connsiteY1" fmla="*/ 834253 h 834253"/>
              <a:gd name="connsiteX0" fmla="*/ 0 w 107775"/>
              <a:gd name="connsiteY0" fmla="*/ 0 h 813086"/>
              <a:gd name="connsiteX1" fmla="*/ 11941 w 107775"/>
              <a:gd name="connsiteY1" fmla="*/ 813086 h 813086"/>
              <a:gd name="connsiteX0" fmla="*/ 0 w 99636"/>
              <a:gd name="connsiteY0" fmla="*/ 0 h 813086"/>
              <a:gd name="connsiteX1" fmla="*/ 11941 w 99636"/>
              <a:gd name="connsiteY1" fmla="*/ 813086 h 813086"/>
              <a:gd name="connsiteX0" fmla="*/ 9225 w 98844"/>
              <a:gd name="connsiteY0" fmla="*/ 0 h 817319"/>
              <a:gd name="connsiteX1" fmla="*/ 0 w 98844"/>
              <a:gd name="connsiteY1" fmla="*/ 817319 h 817319"/>
              <a:gd name="connsiteX0" fmla="*/ 9225 w 87200"/>
              <a:gd name="connsiteY0" fmla="*/ 0 h 817319"/>
              <a:gd name="connsiteX1" fmla="*/ 0 w 87200"/>
              <a:gd name="connsiteY1" fmla="*/ 817319 h 817319"/>
              <a:gd name="connsiteX0" fmla="*/ 0 w 83160"/>
              <a:gd name="connsiteY0" fmla="*/ 0 h 821552"/>
              <a:gd name="connsiteX1" fmla="*/ 1114 w 83160"/>
              <a:gd name="connsiteY1" fmla="*/ 821552 h 821552"/>
              <a:gd name="connsiteX0" fmla="*/ 0 w 84512"/>
              <a:gd name="connsiteY0" fmla="*/ 0 h 808852"/>
              <a:gd name="connsiteX1" fmla="*/ 3698 w 84512"/>
              <a:gd name="connsiteY1" fmla="*/ 808852 h 808852"/>
              <a:gd name="connsiteX0" fmla="*/ 0 w 83159"/>
              <a:gd name="connsiteY0" fmla="*/ 0 h 813085"/>
              <a:gd name="connsiteX1" fmla="*/ 1112 w 83159"/>
              <a:gd name="connsiteY1" fmla="*/ 813085 h 813085"/>
              <a:gd name="connsiteX0" fmla="*/ 1473 w 83301"/>
              <a:gd name="connsiteY0" fmla="*/ 0 h 813085"/>
              <a:gd name="connsiteX1" fmla="*/ 0 w 83301"/>
              <a:gd name="connsiteY1" fmla="*/ 813085 h 813085"/>
              <a:gd name="connsiteX0" fmla="*/ 0 w 85887"/>
              <a:gd name="connsiteY0" fmla="*/ 0 h 813085"/>
              <a:gd name="connsiteX1" fmla="*/ 6282 w 85887"/>
              <a:gd name="connsiteY1" fmla="*/ 813085 h 813085"/>
              <a:gd name="connsiteX0" fmla="*/ 9227 w 87201"/>
              <a:gd name="connsiteY0" fmla="*/ 0 h 808851"/>
              <a:gd name="connsiteX1" fmla="*/ 0 w 87201"/>
              <a:gd name="connsiteY1" fmla="*/ 808851 h 808851"/>
              <a:gd name="connsiteX0" fmla="*/ 1473 w 83301"/>
              <a:gd name="connsiteY0" fmla="*/ 0 h 813085"/>
              <a:gd name="connsiteX1" fmla="*/ 0 w 83301"/>
              <a:gd name="connsiteY1" fmla="*/ 813085 h 81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301" h="813085">
                <a:moveTo>
                  <a:pt x="1473" y="0"/>
                </a:moveTo>
                <a:cubicBezTo>
                  <a:pt x="107053" y="4329"/>
                  <a:pt x="114553" y="812990"/>
                  <a:pt x="0" y="813085"/>
                </a:cubicBezTo>
              </a:path>
            </a:pathLst>
          </a:custGeom>
          <a:ln w="28575" cmpd="sng">
            <a:solidFill>
              <a:srgbClr val="9BBB59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1" u="none" strike="noStrike" cap="none" normalizeH="0" baseline="0">
              <a:ln>
                <a:noFill/>
              </a:ln>
              <a:solidFill>
                <a:srgbClr val="79003C"/>
              </a:solidFill>
              <a:effectLst/>
              <a:latin typeface="Arial" pitchFamily="-112" charset="0"/>
            </a:endParaRPr>
          </a:p>
        </p:txBody>
      </p:sp>
      <p:cxnSp>
        <p:nvCxnSpPr>
          <p:cNvPr id="41" name="Straight Connector 40"/>
          <p:cNvCxnSpPr>
            <a:endCxn id="27" idx="0"/>
          </p:cNvCxnSpPr>
          <p:nvPr/>
        </p:nvCxnSpPr>
        <p:spPr bwMode="auto">
          <a:xfrm>
            <a:off x="5320870" y="2101835"/>
            <a:ext cx="1116" cy="236837"/>
          </a:xfrm>
          <a:prstGeom prst="line">
            <a:avLst/>
          </a:prstGeom>
          <a:solidFill>
            <a:srgbClr val="EBEBF3"/>
          </a:solidFill>
          <a:ln w="28575" cap="flat" cmpd="sng" algn="ctr">
            <a:solidFill>
              <a:srgbClr val="9BBB59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7283934" y="1981200"/>
            <a:ext cx="1116" cy="391453"/>
          </a:xfrm>
          <a:prstGeom prst="line">
            <a:avLst/>
          </a:prstGeom>
          <a:solidFill>
            <a:srgbClr val="EBEBF3"/>
          </a:solidFill>
          <a:ln w="28575" cap="flat" cmpd="sng" algn="ctr">
            <a:solidFill>
              <a:srgbClr val="9BBB59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2" name="Group 21"/>
          <p:cNvGrpSpPr/>
          <p:nvPr/>
        </p:nvGrpSpPr>
        <p:grpSpPr>
          <a:xfrm>
            <a:off x="3550403" y="4724400"/>
            <a:ext cx="200253" cy="405104"/>
            <a:chOff x="6223521" y="3376247"/>
            <a:chExt cx="354953" cy="915057"/>
          </a:xfrm>
        </p:grpSpPr>
        <p:cxnSp>
          <p:nvCxnSpPr>
            <p:cNvPr id="23" name="Straight Connector 22"/>
            <p:cNvCxnSpPr/>
            <p:nvPr/>
          </p:nvCxnSpPr>
          <p:spPr bwMode="auto">
            <a:xfrm>
              <a:off x="6223521" y="3376247"/>
              <a:ext cx="354953" cy="899281"/>
            </a:xfrm>
            <a:prstGeom prst="line">
              <a:avLst/>
            </a:prstGeom>
            <a:solidFill>
              <a:srgbClr val="EBEBF3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H="1">
              <a:off x="6270848" y="3376247"/>
              <a:ext cx="299738" cy="915057"/>
            </a:xfrm>
            <a:prstGeom prst="line">
              <a:avLst/>
            </a:prstGeom>
            <a:solidFill>
              <a:srgbClr val="EBEBF3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Rounded Rectangle 24"/>
          <p:cNvSpPr/>
          <p:nvPr/>
        </p:nvSpPr>
        <p:spPr bwMode="auto">
          <a:xfrm>
            <a:off x="5181600" y="3545418"/>
            <a:ext cx="990599" cy="18647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Modelica</a:t>
            </a:r>
            <a:endParaRPr kumimoji="0" lang="en-US" sz="12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latin typeface="Arial" pitchFamily="-112" charset="0"/>
              </a:rPr>
              <a:t>AST model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Arial" pitchFamily="-112" charset="0"/>
              </a:rPr>
              <a:t>w</a:t>
            </a:r>
            <a:r>
              <a:rPr kumimoji="0" lang="en-US" sz="1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ith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some </a:t>
            </a:r>
            <a:r>
              <a:rPr kumimoji="0" lang="en-US" sz="1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expressions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i="1" dirty="0" smtClean="0">
                <a:solidFill>
                  <a:schemeClr val="tx1"/>
                </a:solidFill>
                <a:latin typeface="Arial" pitchFamily="-112" charset="0"/>
              </a:rPr>
              <a:t>parsed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latin typeface="Arial" pitchFamily="-112" charset="0"/>
              </a:rPr>
              <a:t>(.</a:t>
            </a:r>
            <a:r>
              <a:rPr lang="en-US" sz="1200" dirty="0" err="1" smtClean="0">
                <a:solidFill>
                  <a:schemeClr val="tx1"/>
                </a:solidFill>
                <a:latin typeface="Arial" pitchFamily="-112" charset="0"/>
              </a:rPr>
              <a:t>xmi</a:t>
            </a:r>
            <a:r>
              <a:rPr lang="en-US" sz="1200" dirty="0" smtClean="0">
                <a:solidFill>
                  <a:schemeClr val="tx1"/>
                </a:solidFill>
                <a:latin typeface="Arial" pitchFamily="-112" charset="0"/>
              </a:rPr>
              <a:t>)</a:t>
            </a:r>
            <a:endParaRPr kumimoji="0" lang="en-US" sz="12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553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Modelica</a:t>
            </a:r>
            <a:r>
              <a:rPr lang="en-US" dirty="0" smtClean="0"/>
              <a:t> Resolution &amp; </a:t>
            </a:r>
            <a:br>
              <a:rPr lang="en-US" dirty="0" smtClean="0"/>
            </a:br>
            <a:r>
              <a:rPr lang="en-US" dirty="0" err="1" smtClean="0"/>
              <a:t>Modelica</a:t>
            </a:r>
            <a:r>
              <a:rPr lang="en-US" dirty="0" smtClean="0"/>
              <a:t>/SysML Correspondences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Modelica</a:t>
            </a:r>
            <a:r>
              <a:rPr lang="en-US" dirty="0" smtClean="0"/>
              <a:t> Resolver</a:t>
            </a:r>
          </a:p>
          <a:p>
            <a:pPr lvl="1"/>
            <a:r>
              <a:rPr lang="en-US" dirty="0" smtClean="0"/>
              <a:t>Currently, a QVT transformation: </a:t>
            </a:r>
            <a:r>
              <a:rPr lang="en-US" dirty="0" err="1" smtClean="0"/>
              <a:t>Modelica</a:t>
            </a:r>
            <a:r>
              <a:rPr lang="en-US" dirty="0" smtClean="0"/>
              <a:t> =&gt; </a:t>
            </a:r>
            <a:r>
              <a:rPr lang="en-US" dirty="0" err="1" smtClean="0"/>
              <a:t>Modelica</a:t>
            </a:r>
            <a:endParaRPr lang="en-US" dirty="0" smtClean="0"/>
          </a:p>
          <a:p>
            <a:pPr lvl="2"/>
            <a:r>
              <a:rPr lang="en-US" dirty="0" smtClean="0"/>
              <a:t>Authoritative reference is Chapter 5 of the </a:t>
            </a:r>
            <a:r>
              <a:rPr lang="en-US" dirty="0" err="1" smtClean="0"/>
              <a:t>Modelica</a:t>
            </a:r>
            <a:r>
              <a:rPr lang="en-US" dirty="0" smtClean="0"/>
              <a:t> Language Reference</a:t>
            </a:r>
          </a:p>
          <a:p>
            <a:pPr lvl="1"/>
            <a:r>
              <a:rPr lang="en-US" dirty="0" err="1" smtClean="0"/>
              <a:t>Modelica</a:t>
            </a:r>
            <a:r>
              <a:rPr lang="en-US" dirty="0" smtClean="0"/>
              <a:t> Metamodel must be isomorphic to the record-based representation produced by a </a:t>
            </a:r>
            <a:r>
              <a:rPr lang="en-US" dirty="0" err="1" smtClean="0"/>
              <a:t>Modelica</a:t>
            </a:r>
            <a:r>
              <a:rPr lang="en-US" dirty="0" smtClean="0"/>
              <a:t> compiler implementation (flattener)</a:t>
            </a:r>
          </a:p>
          <a:p>
            <a:pPr lvl="2"/>
            <a:r>
              <a:rPr lang="en-US" dirty="0" smtClean="0"/>
              <a:t>There is currently no agreement among implementation about what this record-based representation</a:t>
            </a:r>
          </a:p>
          <a:p>
            <a:pPr lvl="2"/>
            <a:r>
              <a:rPr lang="en-US" dirty="0" smtClean="0"/>
              <a:t>This makes the implementation of a .</a:t>
            </a:r>
            <a:r>
              <a:rPr lang="en-US" dirty="0" err="1" smtClean="0"/>
              <a:t>mo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 .</a:t>
            </a:r>
            <a:r>
              <a:rPr lang="en-US" dirty="0" err="1" smtClean="0">
                <a:sym typeface="Wingdings"/>
              </a:rPr>
              <a:t>xmi</a:t>
            </a:r>
            <a:r>
              <a:rPr lang="en-US" dirty="0" smtClean="0">
                <a:sym typeface="Wingdings"/>
              </a:rPr>
              <a:t> (</a:t>
            </a:r>
            <a:r>
              <a:rPr lang="en-US" dirty="0" err="1" smtClean="0">
                <a:sym typeface="Wingdings"/>
              </a:rPr>
              <a:t>modelica</a:t>
            </a:r>
            <a:r>
              <a:rPr lang="en-US" dirty="0" smtClean="0">
                <a:sym typeface="Wingdings"/>
              </a:rPr>
              <a:t>) converter highly dependent on a particular </a:t>
            </a:r>
            <a:r>
              <a:rPr lang="en-US" dirty="0" err="1" smtClean="0">
                <a:sym typeface="Wingdings"/>
              </a:rPr>
              <a:t>Modelica</a:t>
            </a:r>
            <a:r>
              <a:rPr lang="en-US" dirty="0" smtClean="0">
                <a:sym typeface="Wingdings"/>
              </a:rPr>
              <a:t> compiler implementation</a:t>
            </a:r>
            <a:endParaRPr lang="en-US" dirty="0" smtClean="0"/>
          </a:p>
          <a:p>
            <a:pPr lvl="1"/>
            <a:r>
              <a:rPr lang="en-US" dirty="0" smtClean="0"/>
              <a:t>Augments the </a:t>
            </a:r>
            <a:r>
              <a:rPr lang="en-US" dirty="0" err="1" smtClean="0"/>
              <a:t>SyM</a:t>
            </a:r>
            <a:r>
              <a:rPr lang="en-US" dirty="0" smtClean="0"/>
              <a:t> 1.0 Beta3 </a:t>
            </a:r>
            <a:r>
              <a:rPr lang="en-US" dirty="0" err="1" smtClean="0"/>
              <a:t>Modelica</a:t>
            </a:r>
            <a:r>
              <a:rPr lang="en-US" dirty="0" smtClean="0"/>
              <a:t> metamodel</a:t>
            </a:r>
          </a:p>
          <a:p>
            <a:pPr lvl="2"/>
            <a:r>
              <a:rPr lang="en-US" dirty="0" smtClean="0"/>
              <a:t>Adds attributes to represent references to resolved elements </a:t>
            </a:r>
          </a:p>
          <a:p>
            <a:pPr lvl="3"/>
            <a:r>
              <a:rPr lang="en-US" dirty="0" smtClean="0"/>
              <a:t>Example: </a:t>
            </a:r>
            <a:r>
              <a:rPr lang="en-US" dirty="0" err="1" smtClean="0"/>
              <a:t>ComponentRef</a:t>
            </a:r>
            <a:r>
              <a:rPr lang="en-US" dirty="0" smtClean="0"/>
              <a:t> needs a reference to a Component definition</a:t>
            </a:r>
          </a:p>
          <a:p>
            <a:pPr marL="1200150" lvl="3" indent="0">
              <a:buNone/>
            </a:pPr>
            <a:r>
              <a:rPr lang="en-US" dirty="0" smtClean="0"/>
              <a:t>(see </a:t>
            </a:r>
            <a:r>
              <a:rPr lang="en-US" dirty="0" err="1" smtClean="0"/>
              <a:t>SyM</a:t>
            </a:r>
            <a:r>
              <a:rPr lang="en-US" dirty="0" smtClean="0"/>
              <a:t> 1.0 Beta3 section 14.2.12)</a:t>
            </a:r>
          </a:p>
          <a:p>
            <a:endParaRPr lang="en-US" dirty="0" smtClean="0"/>
          </a:p>
          <a:p>
            <a:r>
              <a:rPr lang="en-US" dirty="0" err="1" smtClean="0"/>
              <a:t>Modelica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 </a:t>
            </a:r>
            <a:r>
              <a:rPr lang="en-US" dirty="0" smtClean="0"/>
              <a:t>SysML Correspondences</a:t>
            </a:r>
          </a:p>
          <a:p>
            <a:pPr lvl="1"/>
            <a:r>
              <a:rPr lang="en-US" dirty="0" err="1" smtClean="0"/>
              <a:t>Modelica’s</a:t>
            </a:r>
            <a:r>
              <a:rPr lang="en-US" dirty="0" smtClean="0"/>
              <a:t> </a:t>
            </a:r>
            <a:r>
              <a:rPr lang="en-US" dirty="0" err="1" smtClean="0"/>
              <a:t>redeclarations</a:t>
            </a:r>
            <a:r>
              <a:rPr lang="en-US" dirty="0" smtClean="0"/>
              <a:t> &amp; modifications are </a:t>
            </a:r>
            <a:r>
              <a:rPr lang="en-US" i="1" dirty="0" smtClean="0"/>
              <a:t>relationships, </a:t>
            </a:r>
            <a:r>
              <a:rPr lang="en-US" dirty="0" smtClean="0"/>
              <a:t>(not elements)</a:t>
            </a:r>
          </a:p>
          <a:p>
            <a:pPr lvl="1"/>
            <a:r>
              <a:rPr lang="en-US" dirty="0" smtClean="0"/>
              <a:t>To map these relationships to SysML, we need to incrementally maintain element/element correspondences between </a:t>
            </a:r>
            <a:r>
              <a:rPr lang="en-US" dirty="0" err="1" smtClean="0"/>
              <a:t>Modelica</a:t>
            </a:r>
            <a:r>
              <a:rPr lang="en-US" dirty="0" smtClean="0"/>
              <a:t> &amp; SysML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9966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61" y="1409700"/>
            <a:ext cx="8560395" cy="5145088"/>
          </a:xfrm>
        </p:spPr>
        <p:txBody>
          <a:bodyPr/>
          <a:lstStyle/>
          <a:p>
            <a:r>
              <a:rPr lang="en-US" dirty="0"/>
              <a:t>We want to be able to have a set of “canned” analyses which can be </a:t>
            </a:r>
            <a:r>
              <a:rPr lang="en-US" dirty="0" smtClean="0"/>
              <a:t>used as-is or modified </a:t>
            </a:r>
            <a:r>
              <a:rPr lang="en-US" dirty="0"/>
              <a:t>by </a:t>
            </a:r>
            <a:r>
              <a:rPr lang="en-US" dirty="0" smtClean="0"/>
              <a:t>experienced users:</a:t>
            </a:r>
            <a:endParaRPr lang="en-US" dirty="0"/>
          </a:p>
          <a:p>
            <a:pPr lvl="1"/>
            <a:r>
              <a:rPr lang="en-US" dirty="0" smtClean="0"/>
              <a:t>Analyses would be predefined in a </a:t>
            </a:r>
            <a:r>
              <a:rPr lang="en-US" dirty="0" err="1" smtClean="0"/>
              <a:t>Modelica</a:t>
            </a:r>
            <a:r>
              <a:rPr lang="en-US" dirty="0" smtClean="0"/>
              <a:t> tool where it is more natural to deal with equations, etc..</a:t>
            </a:r>
          </a:p>
          <a:p>
            <a:pPr lvl="1"/>
            <a:r>
              <a:rPr lang="en-US" dirty="0" smtClean="0"/>
              <a:t>Analyses would then be imported into </a:t>
            </a:r>
            <a:r>
              <a:rPr lang="en-US" dirty="0" err="1" smtClean="0"/>
              <a:t>SysML</a:t>
            </a:r>
            <a:r>
              <a:rPr lang="en-US" dirty="0" smtClean="0"/>
              <a:t> using the M2S transformation</a:t>
            </a:r>
          </a:p>
          <a:p>
            <a:pPr lvl="1"/>
            <a:r>
              <a:rPr lang="en-US" dirty="0" smtClean="0"/>
              <a:t>Users would connect these analyses as-is to descriptive model elements</a:t>
            </a:r>
          </a:p>
          <a:p>
            <a:pPr lvl="1"/>
            <a:r>
              <a:rPr lang="en-US" dirty="0" smtClean="0"/>
              <a:t>Users would use </a:t>
            </a:r>
            <a:r>
              <a:rPr lang="en-US" dirty="0" err="1" smtClean="0"/>
              <a:t>SysML</a:t>
            </a:r>
            <a:r>
              <a:rPr lang="en-US" dirty="0" smtClean="0"/>
              <a:t> generation/redefinition to modify the analysis models</a:t>
            </a:r>
          </a:p>
          <a:p>
            <a:pPr lvl="1"/>
            <a:r>
              <a:rPr lang="en-US" dirty="0" smtClean="0"/>
              <a:t>The S2M transformation would then create the appropriate </a:t>
            </a:r>
            <a:r>
              <a:rPr lang="en-US" dirty="0" err="1" smtClean="0"/>
              <a:t>Modelica</a:t>
            </a:r>
            <a:r>
              <a:rPr lang="en-US" dirty="0" smtClean="0"/>
              <a:t> model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cannot anticipate all variations of analyses </a:t>
            </a:r>
            <a:r>
              <a:rPr lang="en-US" dirty="0" smtClean="0"/>
              <a:t>of </a:t>
            </a:r>
            <a:r>
              <a:rPr lang="en-US" dirty="0"/>
              <a:t>complex </a:t>
            </a:r>
            <a:r>
              <a:rPr lang="en-US" dirty="0" smtClean="0"/>
              <a:t>models a priori</a:t>
            </a:r>
            <a:endParaRPr lang="en-US" dirty="0"/>
          </a:p>
          <a:p>
            <a:pPr lvl="1"/>
            <a:r>
              <a:rPr lang="en-US" dirty="0" smtClean="0"/>
              <a:t>We </a:t>
            </a:r>
            <a:r>
              <a:rPr lang="en-US" dirty="0"/>
              <a:t>need to facilitate exploring different ways to analyze an existing </a:t>
            </a:r>
            <a:r>
              <a:rPr lang="en-US" dirty="0" smtClean="0"/>
              <a:t>model (</a:t>
            </a:r>
            <a:r>
              <a:rPr lang="en-US" dirty="0"/>
              <a:t>and compare them!)</a:t>
            </a:r>
            <a:endParaRPr lang="en-US" dirty="0" smtClean="0"/>
          </a:p>
          <a:p>
            <a:r>
              <a:rPr lang="en-US" dirty="0" smtClean="0"/>
              <a:t>Some examples this could support:</a:t>
            </a:r>
          </a:p>
          <a:p>
            <a:pPr lvl="1"/>
            <a:r>
              <a:rPr lang="en-US" dirty="0" smtClean="0"/>
              <a:t>Analyzing different system variants using the same base analysis</a:t>
            </a:r>
          </a:p>
          <a:p>
            <a:pPr lvl="2"/>
            <a:r>
              <a:rPr lang="en-US" dirty="0" smtClean="0"/>
              <a:t>Could use redefinition to replace the analysis models used for one or more components</a:t>
            </a:r>
          </a:p>
          <a:p>
            <a:pPr lvl="1"/>
            <a:r>
              <a:rPr lang="en-US" dirty="0" smtClean="0"/>
              <a:t>Analyzing the same system during different lifecycle phases</a:t>
            </a:r>
          </a:p>
          <a:p>
            <a:pPr lvl="2"/>
            <a:r>
              <a:rPr lang="en-US" dirty="0" smtClean="0"/>
              <a:t>Could use redefinition to adjust the equations describing broken/damaged components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19215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</a:t>
            </a:r>
            <a:r>
              <a:rPr lang="en-US" dirty="0"/>
              <a:t>Overview (cont’d)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69" y="3733800"/>
            <a:ext cx="7598664" cy="2999232"/>
          </a:xfrm>
        </p:spPr>
      </p:pic>
      <p:cxnSp>
        <p:nvCxnSpPr>
          <p:cNvPr id="17" name="Straight Connector 16"/>
          <p:cNvCxnSpPr/>
          <p:nvPr/>
        </p:nvCxnSpPr>
        <p:spPr bwMode="auto">
          <a:xfrm flipH="1">
            <a:off x="1441450" y="2355393"/>
            <a:ext cx="107950" cy="787182"/>
          </a:xfrm>
          <a:prstGeom prst="line">
            <a:avLst/>
          </a:prstGeom>
          <a:solidFill>
            <a:srgbClr val="EBEBF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264825" y="1229988"/>
            <a:ext cx="881146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fontAlgn="base">
              <a:spcBef>
                <a:spcPct val="20000"/>
              </a:spcBef>
              <a:spcAft>
                <a:spcPct val="0"/>
              </a:spcAft>
              <a:buSzPct val="140000"/>
              <a:buFont typeface="Times New Roman" pitchFamily="18" charset="0"/>
              <a:buChar char="•"/>
              <a:defRPr>
                <a:solidFill>
                  <a:srgbClr val="232494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32494"/>
                </a:solidFill>
                <a:ea typeface="ＭＳ Ｐゴシック" pitchFamily="-112" charset="-128"/>
              </a:defRPr>
            </a:lvl2pPr>
            <a:lvl3pPr marL="1085850" lvl="2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232494"/>
                </a:solidFill>
                <a:ea typeface="ＭＳ Ｐゴシック" pitchFamily="-112" charset="-128"/>
              </a:defRPr>
            </a:lvl3pPr>
            <a:lvl4pPr marL="142875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232494"/>
                </a:solidFill>
                <a:ea typeface="ＭＳ Ｐゴシック" pitchFamily="-112" charset="-128"/>
              </a:defRPr>
            </a:lvl4pPr>
            <a:lvl5pPr marL="17716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dirty="0"/>
              <a:t>We want to perform two tests on a car </a:t>
            </a:r>
            <a:r>
              <a:rPr lang="en-US" dirty="0" smtClean="0"/>
              <a:t>suspension:</a:t>
            </a:r>
            <a:endParaRPr lang="en-US" dirty="0"/>
          </a:p>
          <a:p>
            <a:pPr lvl="1"/>
            <a:r>
              <a:rPr lang="en-US" dirty="0" smtClean="0"/>
              <a:t>when </a:t>
            </a:r>
            <a:r>
              <a:rPr lang="en-US" dirty="0"/>
              <a:t>the suspension is healthy (</a:t>
            </a:r>
            <a:r>
              <a:rPr lang="en-US" dirty="0" smtClean="0"/>
              <a:t>as-designed</a:t>
            </a:r>
            <a:r>
              <a:rPr lang="en-US" dirty="0"/>
              <a:t>) 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it has been </a:t>
            </a:r>
            <a:r>
              <a:rPr lang="en-US" dirty="0" smtClean="0"/>
              <a:t>damaged</a:t>
            </a:r>
          </a:p>
          <a:p>
            <a:pPr marL="0" indent="0">
              <a:buNone/>
            </a:pPr>
            <a:r>
              <a:rPr lang="en-US" dirty="0" smtClean="0"/>
              <a:t>(As an example, consider a test where we apply an impulse force to the car and understand the effect on the suspension)</a:t>
            </a:r>
          </a:p>
          <a:p>
            <a:pPr marL="0" indent="0">
              <a:buNone/>
            </a:pPr>
            <a:r>
              <a:rPr lang="en-US" b="1" dirty="0" smtClean="0"/>
              <a:t>We </a:t>
            </a:r>
            <a:r>
              <a:rPr lang="en-US" b="1" dirty="0"/>
              <a:t>start from the as-designed </a:t>
            </a:r>
            <a:r>
              <a:rPr lang="en-US" b="1" dirty="0" smtClean="0"/>
              <a:t>test (analysis models exist in </a:t>
            </a:r>
            <a:r>
              <a:rPr lang="en-US" b="1" dirty="0" err="1" smtClean="0"/>
              <a:t>Modelica</a:t>
            </a:r>
            <a:r>
              <a:rPr lang="en-US" b="1" dirty="0" smtClean="0"/>
              <a:t>, have been imported into SysML):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87816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</a:t>
            </a:r>
            <a:r>
              <a:rPr lang="en-US" dirty="0"/>
              <a:t>Overview (cont’d)</a:t>
            </a:r>
          </a:p>
        </p:txBody>
      </p:sp>
      <p:pic>
        <p:nvPicPr>
          <p:cNvPr id="27" name="Content Placeholder 2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33" y="2971800"/>
            <a:ext cx="7146033" cy="2997199"/>
          </a:xfrm>
        </p:spPr>
      </p:pic>
      <p:cxnSp>
        <p:nvCxnSpPr>
          <p:cNvPr id="17" name="Straight Connector 16"/>
          <p:cNvCxnSpPr/>
          <p:nvPr/>
        </p:nvCxnSpPr>
        <p:spPr bwMode="auto">
          <a:xfrm flipH="1">
            <a:off x="1441450" y="2355393"/>
            <a:ext cx="107950" cy="787182"/>
          </a:xfrm>
          <a:prstGeom prst="line">
            <a:avLst/>
          </a:prstGeom>
          <a:solidFill>
            <a:srgbClr val="EBEBF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64825" y="1229988"/>
            <a:ext cx="881146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fontAlgn="base">
              <a:spcBef>
                <a:spcPct val="20000"/>
              </a:spcBef>
              <a:spcAft>
                <a:spcPct val="0"/>
              </a:spcAft>
              <a:buSzPct val="140000"/>
              <a:buFont typeface="Times New Roman" pitchFamily="18" charset="0"/>
              <a:buChar char="•"/>
              <a:defRPr>
                <a:solidFill>
                  <a:srgbClr val="232494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32494"/>
                </a:solidFill>
                <a:ea typeface="ＭＳ Ｐゴシック" pitchFamily="-112" charset="-128"/>
              </a:defRPr>
            </a:lvl2pPr>
            <a:lvl3pPr marL="1085850" lvl="2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232494"/>
                </a:solidFill>
                <a:ea typeface="ＭＳ Ｐゴシック" pitchFamily="-112" charset="-128"/>
              </a:defRPr>
            </a:lvl3pPr>
            <a:lvl4pPr marL="142875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232494"/>
                </a:solidFill>
                <a:ea typeface="ＭＳ Ｐゴシック" pitchFamily="-112" charset="-128"/>
              </a:defRPr>
            </a:lvl4pPr>
            <a:lvl5pPr marL="17716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Reminder: We </a:t>
            </a:r>
            <a:r>
              <a:rPr lang="en-US" dirty="0">
                <a:solidFill>
                  <a:schemeClr val="tx1"/>
                </a:solidFill>
              </a:rPr>
              <a:t>want to perform two tests on a car </a:t>
            </a:r>
            <a:r>
              <a:rPr lang="en-US" dirty="0" smtClean="0">
                <a:solidFill>
                  <a:schemeClr val="tx1"/>
                </a:solidFill>
              </a:rPr>
              <a:t>suspension: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when </a:t>
            </a:r>
            <a:r>
              <a:rPr lang="en-US" dirty="0">
                <a:solidFill>
                  <a:schemeClr val="tx1"/>
                </a:solidFill>
              </a:rPr>
              <a:t>the suspension is healthy (as designed)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when </a:t>
            </a:r>
            <a:r>
              <a:rPr lang="en-US" dirty="0">
                <a:solidFill>
                  <a:schemeClr val="tx1"/>
                </a:solidFill>
              </a:rPr>
              <a:t>it has been damaged </a:t>
            </a:r>
          </a:p>
          <a:p>
            <a:pPr marL="0" indent="0">
              <a:buNone/>
            </a:pPr>
            <a:r>
              <a:rPr lang="en-US" b="1" dirty="0" smtClean="0"/>
              <a:t>On the descriptive side, we can use </a:t>
            </a:r>
            <a:r>
              <a:rPr lang="en-US" b="1" dirty="0" err="1" smtClean="0"/>
              <a:t>SysML</a:t>
            </a:r>
            <a:r>
              <a:rPr lang="en-US" b="1" dirty="0" smtClean="0"/>
              <a:t> specializations to define the test for the damaged suspension: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0781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</a:t>
            </a:r>
            <a:r>
              <a:rPr lang="en-US" dirty="0"/>
              <a:t>Overview (cont’d)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4825" y="1229988"/>
            <a:ext cx="881146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fontAlgn="base">
              <a:spcBef>
                <a:spcPct val="20000"/>
              </a:spcBef>
              <a:spcAft>
                <a:spcPct val="0"/>
              </a:spcAft>
              <a:buSzPct val="140000"/>
              <a:buFont typeface="Times New Roman" pitchFamily="18" charset="0"/>
              <a:buChar char="•"/>
              <a:defRPr>
                <a:solidFill>
                  <a:srgbClr val="232494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32494"/>
                </a:solidFill>
                <a:ea typeface="ＭＳ Ｐゴシック" pitchFamily="-112" charset="-128"/>
              </a:defRPr>
            </a:lvl2pPr>
            <a:lvl3pPr marL="1085850" lvl="2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232494"/>
                </a:solidFill>
                <a:ea typeface="ＭＳ Ｐゴシック" pitchFamily="-112" charset="-128"/>
              </a:defRPr>
            </a:lvl3pPr>
            <a:lvl4pPr marL="142875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232494"/>
                </a:solidFill>
                <a:ea typeface="ＭＳ Ｐゴシック" pitchFamily="-112" charset="-128"/>
              </a:defRPr>
            </a:lvl4pPr>
            <a:lvl5pPr marL="17716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Reminder: We want to perform two tests on a car suspension: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when the suspension is healthy (as designed)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when it has been damaged </a:t>
            </a:r>
          </a:p>
        </p:txBody>
      </p:sp>
      <p:pic>
        <p:nvPicPr>
          <p:cNvPr id="19" name="Content Placeholder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5033" y="2860000"/>
            <a:ext cx="7146033" cy="299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03200" y="2269587"/>
            <a:ext cx="2501900" cy="584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90"/>
                </a:solidFill>
              </a:rPr>
              <a:t>We want to simulate these tests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253769" y="3316518"/>
            <a:ext cx="965200" cy="2329388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1" u="none" strike="noStrike" cap="none" normalizeH="0" baseline="0">
              <a:ln>
                <a:noFill/>
              </a:ln>
              <a:solidFill>
                <a:srgbClr val="79003C"/>
              </a:solidFill>
              <a:effectLst/>
              <a:latin typeface="Arial" pitchFamily="-112" charset="0"/>
            </a:endParaRPr>
          </a:p>
        </p:txBody>
      </p:sp>
      <p:cxnSp>
        <p:nvCxnSpPr>
          <p:cNvPr id="17" name="Straight Connector 16"/>
          <p:cNvCxnSpPr>
            <a:endCxn id="15" idx="0"/>
          </p:cNvCxnSpPr>
          <p:nvPr/>
        </p:nvCxnSpPr>
        <p:spPr bwMode="auto">
          <a:xfrm flipH="1">
            <a:off x="1736369" y="2415584"/>
            <a:ext cx="107950" cy="900934"/>
          </a:xfrm>
          <a:prstGeom prst="line">
            <a:avLst/>
          </a:prstGeom>
          <a:solidFill>
            <a:srgbClr val="EBEBF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Elbow Connector 34"/>
          <p:cNvCxnSpPr>
            <a:endCxn id="15" idx="1"/>
          </p:cNvCxnSpPr>
          <p:nvPr/>
        </p:nvCxnSpPr>
        <p:spPr bwMode="auto">
          <a:xfrm rot="16200000" flipH="1">
            <a:off x="316161" y="3543604"/>
            <a:ext cx="1621212" cy="254003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9650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</a:t>
            </a:r>
            <a:r>
              <a:rPr lang="en-US" dirty="0"/>
              <a:t>Overview (cont’d)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4825" y="1229988"/>
            <a:ext cx="881146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fontAlgn="base">
              <a:spcBef>
                <a:spcPct val="20000"/>
              </a:spcBef>
              <a:spcAft>
                <a:spcPct val="0"/>
              </a:spcAft>
              <a:buSzPct val="140000"/>
              <a:buFont typeface="Times New Roman" pitchFamily="18" charset="0"/>
              <a:buChar char="•"/>
              <a:defRPr>
                <a:solidFill>
                  <a:srgbClr val="232494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32494"/>
                </a:solidFill>
                <a:ea typeface="ＭＳ Ｐゴシック" pitchFamily="-112" charset="-128"/>
              </a:defRPr>
            </a:lvl2pPr>
            <a:lvl3pPr marL="1085850" lvl="2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232494"/>
                </a:solidFill>
                <a:ea typeface="ＭＳ Ｐゴシック" pitchFamily="-112" charset="-128"/>
              </a:defRPr>
            </a:lvl3pPr>
            <a:lvl4pPr marL="142875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232494"/>
                </a:solidFill>
                <a:ea typeface="ＭＳ Ｐゴシック" pitchFamily="-112" charset="-128"/>
              </a:defRPr>
            </a:lvl4pPr>
            <a:lvl5pPr marL="17716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Reminder: We want to perform two tests on a car suspension: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when the suspension is healthy (as designed)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when it has been damaged </a:t>
            </a:r>
          </a:p>
        </p:txBody>
      </p:sp>
      <p:pic>
        <p:nvPicPr>
          <p:cNvPr id="11" name="Content Placeholder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5034" y="2860000"/>
            <a:ext cx="7146031" cy="299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 bwMode="auto">
          <a:xfrm>
            <a:off x="1283863" y="3261313"/>
            <a:ext cx="965200" cy="236653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1" u="none" strike="noStrike" cap="none" normalizeH="0" baseline="0">
              <a:ln>
                <a:noFill/>
              </a:ln>
              <a:solidFill>
                <a:srgbClr val="79003C"/>
              </a:solidFill>
              <a:effectLst/>
              <a:latin typeface="Arial" pitchFamily="-112" charset="0"/>
            </a:endParaRPr>
          </a:p>
        </p:txBody>
      </p:sp>
      <p:cxnSp>
        <p:nvCxnSpPr>
          <p:cNvPr id="17" name="Straight Connector 16"/>
          <p:cNvCxnSpPr>
            <a:endCxn id="15" idx="0"/>
          </p:cNvCxnSpPr>
          <p:nvPr/>
        </p:nvCxnSpPr>
        <p:spPr bwMode="auto">
          <a:xfrm flipH="1">
            <a:off x="1766463" y="2355393"/>
            <a:ext cx="107950" cy="905920"/>
          </a:xfrm>
          <a:prstGeom prst="line">
            <a:avLst/>
          </a:prstGeom>
          <a:solidFill>
            <a:srgbClr val="EBEBF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1283863" y="3147984"/>
            <a:ext cx="6835443" cy="1307739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1" u="none" strike="noStrike" cap="none" normalizeH="0" baseline="0">
              <a:ln>
                <a:noFill/>
              </a:ln>
              <a:solidFill>
                <a:srgbClr val="79003C"/>
              </a:solidFill>
              <a:effectLst/>
              <a:latin typeface="Arial" pitchFamily="-112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273550" y="2221433"/>
            <a:ext cx="2914650" cy="584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90"/>
                </a:solidFill>
              </a:rPr>
              <a:t>Analysis Models for these already exist in </a:t>
            </a:r>
            <a:r>
              <a:rPr lang="en-US" sz="1600" dirty="0" err="1">
                <a:solidFill>
                  <a:srgbClr val="000090"/>
                </a:solidFill>
              </a:rPr>
              <a:t>Modelica</a:t>
            </a:r>
            <a:endParaRPr lang="en-US" sz="1600" dirty="0">
              <a:solidFill>
                <a:srgbClr val="000090"/>
              </a:solidFill>
            </a:endParaRPr>
          </a:p>
        </p:txBody>
      </p:sp>
      <p:cxnSp>
        <p:nvCxnSpPr>
          <p:cNvPr id="40" name="Straight Arrow Connector 39"/>
          <p:cNvCxnSpPr>
            <a:stCxn id="30" idx="2"/>
            <a:endCxn id="22" idx="0"/>
          </p:cNvCxnSpPr>
          <p:nvPr/>
        </p:nvCxnSpPr>
        <p:spPr bwMode="auto">
          <a:xfrm flipH="1">
            <a:off x="4701585" y="2806209"/>
            <a:ext cx="1029290" cy="3417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2104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</a:t>
            </a:r>
            <a:r>
              <a:rPr lang="en-US" dirty="0"/>
              <a:t>Overview (cont’d)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4825" y="1229988"/>
            <a:ext cx="881146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fontAlgn="base">
              <a:spcBef>
                <a:spcPct val="20000"/>
              </a:spcBef>
              <a:spcAft>
                <a:spcPct val="0"/>
              </a:spcAft>
              <a:buSzPct val="140000"/>
              <a:buFont typeface="Times New Roman" pitchFamily="18" charset="0"/>
              <a:buChar char="•"/>
              <a:defRPr>
                <a:solidFill>
                  <a:srgbClr val="232494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  <a:lvl2pPr marL="742950" lvl="1" indent="-28575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32494"/>
                </a:solidFill>
                <a:ea typeface="ＭＳ Ｐゴシック" pitchFamily="-112" charset="-128"/>
              </a:defRPr>
            </a:lvl2pPr>
            <a:lvl3pPr marL="1085850" lvl="2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232494"/>
                </a:solidFill>
                <a:ea typeface="ＭＳ Ｐゴシック" pitchFamily="-112" charset="-128"/>
              </a:defRPr>
            </a:lvl3pPr>
            <a:lvl4pPr marL="142875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232494"/>
                </a:solidFill>
                <a:ea typeface="ＭＳ Ｐゴシック" pitchFamily="-112" charset="-128"/>
              </a:defRPr>
            </a:lvl4pPr>
            <a:lvl5pPr marL="17716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232494"/>
                </a:solidFill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Reminder: We want to perform two tests on a car suspension: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when the suspension is healthy (as designed)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when it has been damaged </a:t>
            </a:r>
          </a:p>
        </p:txBody>
      </p:sp>
      <p:pic>
        <p:nvPicPr>
          <p:cNvPr id="20" name="Content Placeholder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5034" y="2860000"/>
            <a:ext cx="7146031" cy="299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 bwMode="auto">
          <a:xfrm flipH="1">
            <a:off x="1441450" y="2355393"/>
            <a:ext cx="107950" cy="787182"/>
          </a:xfrm>
          <a:prstGeom prst="line">
            <a:avLst/>
          </a:prstGeom>
          <a:solidFill>
            <a:srgbClr val="EBEBF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Rectangle 45"/>
          <p:cNvSpPr/>
          <p:nvPr/>
        </p:nvSpPr>
        <p:spPr bwMode="auto">
          <a:xfrm>
            <a:off x="1283863" y="4809252"/>
            <a:ext cx="6835443" cy="878787"/>
          </a:xfrm>
          <a:prstGeom prst="rect">
            <a:avLst/>
          </a:prstGeom>
          <a:solidFill>
            <a:schemeClr val="accent5">
              <a:alpha val="2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1" u="none" strike="noStrike" cap="none" normalizeH="0" baseline="0">
              <a:ln>
                <a:noFill/>
              </a:ln>
              <a:solidFill>
                <a:srgbClr val="79003C"/>
              </a:solidFill>
              <a:effectLst/>
              <a:latin typeface="Arial" pitchFamily="-112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273550" y="6103478"/>
            <a:ext cx="2914650" cy="584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90"/>
                </a:solidFill>
              </a:rPr>
              <a:t>Analysis Models for these </a:t>
            </a:r>
            <a:r>
              <a:rPr lang="en-US" sz="1600" dirty="0" smtClean="0">
                <a:solidFill>
                  <a:srgbClr val="000090"/>
                </a:solidFill>
              </a:rPr>
              <a:t>need to be created</a:t>
            </a:r>
            <a:endParaRPr lang="en-US" sz="1600" dirty="0">
              <a:solidFill>
                <a:srgbClr val="000090"/>
              </a:solidFill>
            </a:endParaRPr>
          </a:p>
        </p:txBody>
      </p:sp>
      <p:cxnSp>
        <p:nvCxnSpPr>
          <p:cNvPr id="48" name="Straight Arrow Connector 47"/>
          <p:cNvCxnSpPr>
            <a:stCxn id="47" idx="0"/>
            <a:endCxn id="46" idx="2"/>
          </p:cNvCxnSpPr>
          <p:nvPr/>
        </p:nvCxnSpPr>
        <p:spPr bwMode="auto">
          <a:xfrm flipH="1" flipV="1">
            <a:off x="4701585" y="5688039"/>
            <a:ext cx="1029290" cy="41543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auto">
          <a:xfrm>
            <a:off x="1283863" y="3261313"/>
            <a:ext cx="965200" cy="236653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1" u="none" strike="noStrike" cap="none" normalizeH="0" baseline="0">
              <a:ln>
                <a:noFill/>
              </a:ln>
              <a:solidFill>
                <a:srgbClr val="79003C"/>
              </a:solidFill>
              <a:effectLst/>
              <a:latin typeface="Arial" pitchFamily="-112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283863" y="3147984"/>
            <a:ext cx="6835443" cy="1307739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1" u="none" strike="noStrike" cap="none" normalizeH="0" baseline="0">
              <a:ln>
                <a:noFill/>
              </a:ln>
              <a:solidFill>
                <a:srgbClr val="79003C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650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between descriptive and analytical models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33" y="2133600"/>
            <a:ext cx="7515892" cy="3967853"/>
          </a:xfrm>
        </p:spPr>
      </p:pic>
      <p:sp>
        <p:nvSpPr>
          <p:cNvPr id="9" name="TextBox 8"/>
          <p:cNvSpPr txBox="1"/>
          <p:nvPr/>
        </p:nvSpPr>
        <p:spPr>
          <a:xfrm>
            <a:off x="637988" y="1368425"/>
            <a:ext cx="7829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Let’s assume for part of the descriptive model there exist appropriate predefined analysis models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65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P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PL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BEBF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1" u="none" strike="noStrike" cap="none" normalizeH="0" baseline="0">
            <a:ln>
              <a:noFill/>
            </a:ln>
            <a:solidFill>
              <a:srgbClr val="79003C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BEBF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1" u="none" strike="noStrike" cap="none" normalizeH="0" baseline="0">
            <a:ln>
              <a:noFill/>
            </a:ln>
            <a:solidFill>
              <a:srgbClr val="79003C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JP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P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P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P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P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P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P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PL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JPL.thmx</Template>
  <TotalTime>0</TotalTime>
  <Words>1396</Words>
  <Application>Microsoft Office PowerPoint</Application>
  <PresentationFormat>Bildschirmpräsentation (4:3)</PresentationFormat>
  <Paragraphs>183</Paragraphs>
  <Slides>22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JPL</vt:lpstr>
      <vt:lpstr>SysML-Modelica: A Redefinition &amp; Modification Use Case</vt:lpstr>
      <vt:lpstr>Overview: Why is improved support for Modelica’s redeclarations &amp; modifications important for the SyM spec?</vt:lpstr>
      <vt:lpstr>Use Case Overview</vt:lpstr>
      <vt:lpstr>Use Case Overview (cont’d)</vt:lpstr>
      <vt:lpstr>Use Case Overview (cont’d)</vt:lpstr>
      <vt:lpstr>Use Case Overview (cont’d)</vt:lpstr>
      <vt:lpstr>Use Case Overview (cont’d)</vt:lpstr>
      <vt:lpstr>Use Case Overview (cont’d)</vt:lpstr>
      <vt:lpstr>Relationship between descriptive and analytical models</vt:lpstr>
      <vt:lpstr>Existing Test Model</vt:lpstr>
      <vt:lpstr>Existing Car Model</vt:lpstr>
      <vt:lpstr>Analysis Contexts</vt:lpstr>
      <vt:lpstr>Analysis Context for Original Test</vt:lpstr>
      <vt:lpstr>Defining the new models with the current specification</vt:lpstr>
      <vt:lpstr>Variant Analysis Contexts</vt:lpstr>
      <vt:lpstr>Analysis Context</vt:lpstr>
      <vt:lpstr>Defining the new models with the current specification</vt:lpstr>
      <vt:lpstr>New Analysis Context</vt:lpstr>
      <vt:lpstr>Proposed Solution</vt:lpstr>
      <vt:lpstr>Impact on the SysML/Modelica Transformations: Currently</vt:lpstr>
      <vt:lpstr>Impact on the SysML/Modelica Transformations: Proposed</vt:lpstr>
      <vt:lpstr>Modelica Resolution &amp;  Modelica/SysML Correspondences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 Kerzhner</dc:creator>
  <cp:lastModifiedBy>Axel Reichwein</cp:lastModifiedBy>
  <cp:revision>236</cp:revision>
  <dcterms:created xsi:type="dcterms:W3CDTF">2012-08-31T19:51:12Z</dcterms:created>
  <dcterms:modified xsi:type="dcterms:W3CDTF">2012-10-03T14:16:49Z</dcterms:modified>
</cp:coreProperties>
</file>