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22"/>
  </p:notesMasterIdLst>
  <p:handoutMasterIdLst>
    <p:handoutMasterId r:id="rId23"/>
  </p:handoutMasterIdLst>
  <p:sldIdLst>
    <p:sldId id="256" r:id="rId2"/>
    <p:sldId id="330" r:id="rId3"/>
    <p:sldId id="332" r:id="rId4"/>
    <p:sldId id="272" r:id="rId5"/>
    <p:sldId id="314" r:id="rId6"/>
    <p:sldId id="282" r:id="rId7"/>
    <p:sldId id="337" r:id="rId8"/>
    <p:sldId id="336" r:id="rId9"/>
    <p:sldId id="328" r:id="rId10"/>
    <p:sldId id="334" r:id="rId11"/>
    <p:sldId id="333" r:id="rId12"/>
    <p:sldId id="329" r:id="rId13"/>
    <p:sldId id="315" r:id="rId14"/>
    <p:sldId id="316" r:id="rId15"/>
    <p:sldId id="331" r:id="rId16"/>
    <p:sldId id="338" r:id="rId17"/>
    <p:sldId id="306" r:id="rId18"/>
    <p:sldId id="324" r:id="rId19"/>
    <p:sldId id="323" r:id="rId20"/>
    <p:sldId id="31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76959A"/>
    <a:srgbClr val="CBFFFF"/>
    <a:srgbClr val="009DD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77" autoAdjust="0"/>
    <p:restoredTop sz="95262" autoAdjust="0"/>
  </p:normalViewPr>
  <p:slideViewPr>
    <p:cSldViewPr snapToGrid="0">
      <p:cViewPr>
        <p:scale>
          <a:sx n="70" d="100"/>
          <a:sy n="70" d="100"/>
        </p:scale>
        <p:origin x="1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BE408-8D3D-4666-A153-C103417AD18F}" type="datetime1">
              <a:rPr lang="en-US" smtClean="0"/>
              <a:t>9/22/2015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DE7BF-AD39-42CD-9773-F23B314DD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7838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8F5ED-9129-4274-AC93-8E4F401E532C}" type="datetime1">
              <a:rPr lang="en-US" smtClean="0"/>
              <a:t>9/22/2015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78591-DAD7-4746-A0B6-765276782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7800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8591-DAD7-4746-A0B6-76527678255D}" type="slidenum">
              <a:rPr lang="en-US" smtClean="0"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6D71C645-5950-4873-B552-0F1A7B3FBF9A}" type="datetime1">
              <a:rPr lang="en-US" smtClean="0"/>
              <a:t>9/22/2015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11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A129C-1068-4D1B-AC83-0FE85681FD99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139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2396F-0984-4827-AB13-BC881898C030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8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78A9-0299-4999-A740-50C7D0A48664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32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2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C306-C2DB-4ED2-89A2-18CA8C3F6AC1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87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B756-91E7-4CDF-A6C3-C017DA4E8E93}" type="datetime1">
              <a:rPr lang="en-US" smtClean="0"/>
              <a:t>9/22/2015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93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BEA8E-6400-41A5-83C1-47E9530EF050}" type="datetime1">
              <a:rPr lang="en-US" smtClean="0"/>
              <a:t>9/22/2015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42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6E88F-F32E-4364-9FB6-722AECE996CD}" type="datetime1">
              <a:rPr lang="en-US" smtClean="0"/>
              <a:t>9/22/2015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43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43C8-7E5B-4B76-9561-075DFAF39E22}" type="datetime1">
              <a:rPr lang="en-US" smtClean="0"/>
              <a:t>9/22/2015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6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76E34-505F-4AD0-9D6B-C128FBD0C1CC}" type="datetime1">
              <a:rPr lang="en-US" smtClean="0"/>
              <a:t>9/22/2015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3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C5A1-50BB-489C-9FC3-E26A19703BD6}" type="datetime1">
              <a:rPr lang="en-US" smtClean="0"/>
              <a:t>9/22/2015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309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05E30-6D35-4BD9-8BE5-B2CDCB58879A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53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ub.jazz.net/" TargetMode="External"/><Relationship Id="rId2" Type="http://schemas.openxmlformats.org/officeDocument/2006/relationships/hyperlink" Target="http://www.omgwiki.org/OMGSysML/doku.php?id=sysml-roadmap:use_case_working_grou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211291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Systems Engineering  Workflow Use Cases Activity</a:t>
            </a:r>
            <a:br>
              <a:rPr lang="en-US" dirty="0" smtClean="0"/>
            </a:br>
            <a:r>
              <a:rPr lang="en-US" dirty="0" smtClean="0"/>
              <a:t>SysML Roadmap Activity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Watson </a:t>
            </a:r>
          </a:p>
          <a:p>
            <a:r>
              <a:rPr lang="en-US" dirty="0" smtClean="0"/>
              <a:t>9/24/2015 Status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2B86-E6C1-463F-A8BC-1911A5D33E70}" type="datetime1">
              <a:rPr lang="en-US" smtClean="0"/>
              <a:t>9/22/2015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5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ctiv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72559" y="5347615"/>
            <a:ext cx="1621155" cy="1373860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19800000" lon="2400000" rev="19200000"/>
            </a:camera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</a:t>
            </a:r>
            <a:r>
              <a:rPr lang="en-US" dirty="0" smtClean="0"/>
              <a:t>Activity Drill Down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0488" y="6346302"/>
            <a:ext cx="2133600" cy="365125"/>
          </a:xfrm>
        </p:spPr>
        <p:txBody>
          <a:bodyPr/>
          <a:lstStyle/>
          <a:p>
            <a:fld id="{C1B0265E-1436-4F47-9CBA-0F248D4C37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 descr="Activ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72559" y="2653678"/>
            <a:ext cx="1621155" cy="1373860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19800000" lon="2400000" rev="19200000"/>
            </a:camera>
            <a:lightRig rig="threePt" dir="t"/>
          </a:scene3d>
        </p:spPr>
      </p:pic>
      <p:pic>
        <p:nvPicPr>
          <p:cNvPr id="7" name="Picture 6" descr="Activ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72559" y="3992657"/>
            <a:ext cx="1621155" cy="1373860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19800000" lon="2400000" rev="19200000"/>
            </a:camera>
            <a:lightRig rig="threePt" dir="t"/>
          </a:scene3d>
        </p:spPr>
      </p:pic>
      <p:cxnSp>
        <p:nvCxnSpPr>
          <p:cNvPr id="8" name="Straight Connector 7"/>
          <p:cNvCxnSpPr/>
          <p:nvPr/>
        </p:nvCxnSpPr>
        <p:spPr bwMode="auto">
          <a:xfrm flipH="1">
            <a:off x="5648625" y="3354252"/>
            <a:ext cx="459111" cy="1101179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6458672" y="3430653"/>
            <a:ext cx="415151" cy="1506404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ounded Rectangle 9"/>
          <p:cNvSpPr/>
          <p:nvPr/>
        </p:nvSpPr>
        <p:spPr bwMode="auto">
          <a:xfrm>
            <a:off x="6079781" y="3300410"/>
            <a:ext cx="419725" cy="134911"/>
          </a:xfrm>
          <a:prstGeom prst="round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19800000" lon="2400000" rev="1920000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 flipH="1">
            <a:off x="5648625" y="4617906"/>
            <a:ext cx="454152" cy="115760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440532" y="4735005"/>
            <a:ext cx="444742" cy="1523698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Rounded Rectangle 12"/>
          <p:cNvSpPr/>
          <p:nvPr/>
        </p:nvSpPr>
        <p:spPr bwMode="auto">
          <a:xfrm>
            <a:off x="6057087" y="4617446"/>
            <a:ext cx="419725" cy="134911"/>
          </a:xfrm>
          <a:prstGeom prst="round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19800000" lon="2400000" rev="1920000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287722" y="1244406"/>
            <a:ext cx="1958454" cy="96023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Workflow Use Case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978436" y="1495676"/>
            <a:ext cx="4300216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Goal,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extual Abstract, Actors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High Level Task Summary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Next Tier Tasks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Lower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Tier Tasks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429118" y="3430653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4833" y="5434268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4834" y="412716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Down Arrow 26"/>
          <p:cNvSpPr/>
          <p:nvPr/>
        </p:nvSpPr>
        <p:spPr>
          <a:xfrm>
            <a:off x="6079781" y="2244688"/>
            <a:ext cx="321961" cy="3705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2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>
            <a:off x="1511762" y="2410691"/>
            <a:ext cx="30801" cy="3814618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038822" y="2410691"/>
            <a:ext cx="23100" cy="3851564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550480" y="2410691"/>
            <a:ext cx="15402" cy="3805382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092942" y="2410691"/>
            <a:ext cx="7698" cy="3833091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620000" y="2410691"/>
            <a:ext cx="0" cy="3805382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9108558" y="2410691"/>
            <a:ext cx="0" cy="3805382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3204" y="2410691"/>
            <a:ext cx="0" cy="3851564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Case </a:t>
            </a:r>
            <a:r>
              <a:rPr lang="en-US" dirty="0" smtClean="0"/>
              <a:t>Activity in Life Cycle Stages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0180" y="2706574"/>
            <a:ext cx="1684191" cy="914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Analyze Stakeholders Needs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2681" y="3721434"/>
            <a:ext cx="7337200" cy="75979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/>
              <a:t>Evaluate System Safety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319133" y="4581692"/>
            <a:ext cx="1594889" cy="914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Derive Product Architecture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3204" y="1440359"/>
            <a:ext cx="1488558" cy="863157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Exploratory and Concept Stage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542563" y="1440359"/>
            <a:ext cx="1488558" cy="863157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Development Stage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61922" y="1440359"/>
            <a:ext cx="1488558" cy="863157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Production Stage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581281" y="1440359"/>
            <a:ext cx="1488558" cy="863157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Utilization Stage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100640" y="1440359"/>
            <a:ext cx="1488558" cy="863157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Support Stage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620000" y="1440359"/>
            <a:ext cx="1488558" cy="863157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Retirement Stage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48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92751"/>
            <a:ext cx="8761863" cy="9263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Integration with other Roadmap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5185"/>
            <a:ext cx="9144000" cy="562629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Integration with Roadmap </a:t>
            </a:r>
            <a:r>
              <a:rPr lang="en-US" dirty="0" smtClean="0"/>
              <a:t>Key Capabilities </a:t>
            </a:r>
          </a:p>
          <a:p>
            <a:pPr lvl="1"/>
            <a:r>
              <a:rPr lang="en-US" dirty="0" smtClean="0"/>
              <a:t>Capabilities </a:t>
            </a:r>
            <a:r>
              <a:rPr lang="en-US" dirty="0" smtClean="0"/>
              <a:t>include (from Sandy’s </a:t>
            </a:r>
            <a:r>
              <a:rPr lang="en-US" dirty="0"/>
              <a:t>&amp; Roger’s INCOSE Paper</a:t>
            </a:r>
            <a:r>
              <a:rPr lang="en-US" dirty="0" smtClean="0"/>
              <a:t>):</a:t>
            </a:r>
            <a:endParaRPr lang="en-US" dirty="0"/>
          </a:p>
          <a:p>
            <a:pPr lvl="2"/>
            <a:r>
              <a:rPr lang="en-US" dirty="0" smtClean="0"/>
              <a:t>Model Construction</a:t>
            </a:r>
          </a:p>
          <a:p>
            <a:pPr lvl="2"/>
            <a:r>
              <a:rPr lang="en-US" dirty="0" smtClean="0"/>
              <a:t>Model Visualization</a:t>
            </a:r>
          </a:p>
          <a:p>
            <a:pPr lvl="2"/>
            <a:r>
              <a:rPr lang="en-US" dirty="0" smtClean="0"/>
              <a:t>Model Analysis</a:t>
            </a:r>
          </a:p>
          <a:p>
            <a:pPr lvl="2"/>
            <a:r>
              <a:rPr lang="en-US" dirty="0" smtClean="0"/>
              <a:t>Model Management</a:t>
            </a:r>
          </a:p>
          <a:p>
            <a:pPr lvl="2"/>
            <a:r>
              <a:rPr lang="en-US" dirty="0" smtClean="0"/>
              <a:t>Model Exchange and Integration</a:t>
            </a:r>
          </a:p>
          <a:p>
            <a:pPr lvl="2"/>
            <a:r>
              <a:rPr lang="en-US" dirty="0" smtClean="0"/>
              <a:t>Support for MBSE Collaboration and </a:t>
            </a:r>
            <a:r>
              <a:rPr lang="en-US" dirty="0" smtClean="0"/>
              <a:t>Workflow</a:t>
            </a:r>
          </a:p>
          <a:p>
            <a:pPr lvl="1"/>
            <a:r>
              <a:rPr lang="en-US" dirty="0" smtClean="0"/>
              <a:t>Approach</a:t>
            </a:r>
          </a:p>
          <a:p>
            <a:pPr lvl="2"/>
            <a:r>
              <a:rPr lang="en-US" dirty="0" smtClean="0"/>
              <a:t>Work with each of the Capability Leads</a:t>
            </a:r>
          </a:p>
          <a:p>
            <a:pPr lvl="2"/>
            <a:r>
              <a:rPr lang="en-US" dirty="0" smtClean="0"/>
              <a:t>Identify the SE tasks/services required in each </a:t>
            </a:r>
          </a:p>
          <a:p>
            <a:pPr lvl="2"/>
            <a:r>
              <a:rPr lang="en-US" dirty="0" smtClean="0"/>
              <a:t>Represent tasks as an activity in the model</a:t>
            </a:r>
          </a:p>
          <a:p>
            <a:pPr lvl="2"/>
            <a:r>
              <a:rPr lang="en-US" dirty="0" smtClean="0"/>
              <a:t>Show in high-level activities where each is called</a:t>
            </a:r>
            <a:endParaRPr lang="en-US" dirty="0" smtClean="0"/>
          </a:p>
          <a:p>
            <a:r>
              <a:rPr lang="en-US" dirty="0" smtClean="0"/>
              <a:t>Integration with SE </a:t>
            </a:r>
            <a:r>
              <a:rPr lang="en-US" dirty="0" smtClean="0"/>
              <a:t>Concept Model (SECM) – Domain</a:t>
            </a:r>
          </a:p>
          <a:p>
            <a:pPr lvl="1"/>
            <a:r>
              <a:rPr lang="en-US" dirty="0" smtClean="0"/>
              <a:t>Import Use Case into SECM Model</a:t>
            </a:r>
          </a:p>
          <a:p>
            <a:pPr lvl="2"/>
            <a:r>
              <a:rPr lang="en-US" dirty="0" smtClean="0"/>
              <a:t>Show </a:t>
            </a:r>
            <a:r>
              <a:rPr lang="en-US" dirty="0" smtClean="0"/>
              <a:t>refinement to </a:t>
            </a:r>
            <a:r>
              <a:rPr lang="en-US" dirty="0" smtClean="0"/>
              <a:t>the To-Be requirements</a:t>
            </a:r>
          </a:p>
          <a:p>
            <a:pPr lvl="1"/>
            <a:r>
              <a:rPr lang="en-US" dirty="0" smtClean="0"/>
              <a:t>Synchronize Concept Terms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2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8758" y="1426304"/>
            <a:ext cx="4022407" cy="49909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566"/>
            <a:ext cx="8229600" cy="1143000"/>
          </a:xfrm>
        </p:spPr>
        <p:txBody>
          <a:bodyPr/>
          <a:lstStyle/>
          <a:p>
            <a:r>
              <a:rPr lang="en-US" dirty="0" smtClean="0"/>
              <a:t>Workflow </a:t>
            </a:r>
            <a:r>
              <a:rPr lang="en-US" dirty="0" smtClean="0"/>
              <a:t>Task </a:t>
            </a:r>
            <a:r>
              <a:rPr lang="en-US" dirty="0" smtClean="0"/>
              <a:t>Patterns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58910" y="1090769"/>
            <a:ext cx="200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Workflow Pattern 1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" y="1497724"/>
            <a:ext cx="4786440" cy="406021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Significance of </a:t>
            </a:r>
            <a:r>
              <a:rPr lang="en-US" dirty="0" smtClean="0"/>
              <a:t>Patterns</a:t>
            </a:r>
            <a:endParaRPr lang="en-US" dirty="0" smtClean="0"/>
          </a:p>
          <a:p>
            <a:pPr lvl="1"/>
            <a:r>
              <a:rPr lang="en-US" dirty="0" smtClean="0"/>
              <a:t>They become a </a:t>
            </a:r>
            <a:r>
              <a:rPr lang="en-US" dirty="0" smtClean="0"/>
              <a:t>template for </a:t>
            </a:r>
            <a:r>
              <a:rPr lang="en-US" dirty="0" smtClean="0"/>
              <a:t>creating other workflows</a:t>
            </a:r>
          </a:p>
          <a:p>
            <a:pPr lvl="1"/>
            <a:r>
              <a:rPr lang="en-US" dirty="0" smtClean="0"/>
              <a:t>They </a:t>
            </a:r>
            <a:r>
              <a:rPr lang="en-US" dirty="0" smtClean="0"/>
              <a:t>capture repeatable</a:t>
            </a:r>
            <a:r>
              <a:rPr lang="en-US" dirty="0" smtClean="0"/>
              <a:t>, common steps </a:t>
            </a:r>
          </a:p>
          <a:p>
            <a:pPr lvl="1"/>
            <a:r>
              <a:rPr lang="en-US" dirty="0" smtClean="0"/>
              <a:t>They </a:t>
            </a:r>
            <a:r>
              <a:rPr lang="en-US" dirty="0" smtClean="0"/>
              <a:t>become </a:t>
            </a:r>
            <a:r>
              <a:rPr lang="en-US" dirty="0" smtClean="0"/>
              <a:t>a focus for language  and tool development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Use Case </a:t>
            </a:r>
            <a:r>
              <a:rPr lang="en-US" dirty="0"/>
              <a:t>Pattern 1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pattern is </a:t>
            </a:r>
            <a:r>
              <a:rPr lang="en-US" dirty="0" smtClean="0"/>
              <a:t>common across </a:t>
            </a:r>
            <a:r>
              <a:rPr lang="en-US" dirty="0"/>
              <a:t>many </a:t>
            </a:r>
            <a:r>
              <a:rPr lang="en-US" dirty="0" smtClean="0"/>
              <a:t>specialty SE Workflow Use Cases</a:t>
            </a:r>
            <a:endParaRPr lang="en-US" dirty="0"/>
          </a:p>
          <a:p>
            <a:pPr lvl="1"/>
            <a:r>
              <a:rPr lang="en-US" dirty="0" smtClean="0"/>
              <a:t>Some actions </a:t>
            </a:r>
            <a:r>
              <a:rPr lang="en-US" dirty="0"/>
              <a:t>are </a:t>
            </a:r>
            <a:r>
              <a:rPr lang="en-US" dirty="0" smtClean="0"/>
              <a:t>Task </a:t>
            </a:r>
            <a:r>
              <a:rPr lang="en-US" dirty="0" smtClean="0"/>
              <a:t>Patterns</a:t>
            </a:r>
          </a:p>
          <a:p>
            <a:pPr lvl="1"/>
            <a:endParaRPr lang="en-US" dirty="0"/>
          </a:p>
          <a:p>
            <a:r>
              <a:rPr lang="en-US" dirty="0" smtClean="0"/>
              <a:t>Task Patterns →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0371" y="5097873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*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8553072" y="3755423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*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8532462" y="1989985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*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8553072" y="4463309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*</a:t>
            </a:r>
            <a:endParaRPr lang="en-US" sz="4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ED5E-8DE7-48B6-960E-E966A0F797D5}" type="datetime1">
              <a:rPr lang="en-US" smtClean="0"/>
              <a:t>9/22/2015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6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265"/>
            <a:ext cx="8229600" cy="1143000"/>
          </a:xfrm>
        </p:spPr>
        <p:txBody>
          <a:bodyPr/>
          <a:lstStyle/>
          <a:p>
            <a:r>
              <a:rPr lang="en-US" dirty="0" smtClean="0"/>
              <a:t>Example Task Patterns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66215" y="1082428"/>
            <a:ext cx="1596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Review Pattern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22126" y="1028392"/>
            <a:ext cx="2327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Change Impact Pattern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F3261-396E-4E95-8940-2D0FAF25FC35}" type="datetime1">
              <a:rPr lang="en-US" smtClean="0"/>
              <a:t>9/22/2015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14</a:t>
            </a:fld>
            <a:endParaRPr lang="en-US"/>
          </a:p>
        </p:txBody>
      </p:sp>
      <p:pic>
        <p:nvPicPr>
          <p:cNvPr id="9" name="GUID a7e59ec1-e430-42fc-953b-a3835d243dcf.emf" descr="C:\Users\John\Documents\SystemModeling\RhapsodyAdd-ins\DocGen/figures/GUID a7e59ec1-e430-42fc-953b-a3835d243dcf.em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326" y="1451760"/>
            <a:ext cx="3932498" cy="4904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GUID 1e7d1c8e-daff-4f7c-b0d7-63a5a95e1d10.emf" descr="C:\Users\John\Documents\SystemModeling\RhapsodyAdd-ins\DocGen/figures/GUID 1e7d1c8e-daff-4f7c-b0d7-63a5a95e1d10.e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0070" y="1451760"/>
            <a:ext cx="2966730" cy="4904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940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874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 </a:t>
            </a:r>
            <a:r>
              <a:rPr lang="en-US" dirty="0"/>
              <a:t>review document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6788" y="1002401"/>
            <a:ext cx="5947835" cy="571907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4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lvl="0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DB6F-4A98-476D-AC4D-4D85FFB48833}" type="datetime1">
              <a:rPr lang="en-US" smtClean="0"/>
              <a:t>9/24/2015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75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DB6F-4A98-476D-AC4D-4D85FFB488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8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Quick Look through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18</a:t>
            </a:fld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2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Model Walkthrough Section</a:t>
            </a:r>
          </a:p>
          <a:p>
            <a:pPr lvl="1"/>
            <a:r>
              <a:rPr lang="en-US" dirty="0" smtClean="0"/>
              <a:t>Model Walkthrough Jump Diagram</a:t>
            </a:r>
          </a:p>
          <a:p>
            <a:pPr lvl="1"/>
            <a:r>
              <a:rPr lang="en-US" dirty="0" smtClean="0"/>
              <a:t>Note and Issues Table</a:t>
            </a:r>
          </a:p>
          <a:p>
            <a:pPr lvl="1"/>
            <a:r>
              <a:rPr lang="en-US" dirty="0" smtClean="0"/>
              <a:t>Model Views Table</a:t>
            </a:r>
          </a:p>
          <a:p>
            <a:pPr lvl="1"/>
            <a:r>
              <a:rPr lang="en-US" dirty="0" smtClean="0"/>
              <a:t>SysML IOI Table</a:t>
            </a:r>
          </a:p>
          <a:p>
            <a:pPr lvl="1"/>
            <a:r>
              <a:rPr lang="en-US" dirty="0" smtClean="0"/>
              <a:t>Modeling Practices and Guidelines</a:t>
            </a:r>
          </a:p>
          <a:p>
            <a:r>
              <a:rPr lang="en-US" dirty="0"/>
              <a:t>Systems Engineering Operations Section</a:t>
            </a:r>
          </a:p>
          <a:p>
            <a:pPr lvl="1"/>
            <a:r>
              <a:rPr lang="en-US" dirty="0" smtClean="0"/>
              <a:t>Structure – SE Development System</a:t>
            </a:r>
            <a:endParaRPr lang="en-US" dirty="0"/>
          </a:p>
          <a:p>
            <a:pPr lvl="1"/>
            <a:r>
              <a:rPr lang="en-US" dirty="0" smtClean="0"/>
              <a:t>Behavior – SE Use Cases</a:t>
            </a:r>
          </a:p>
          <a:p>
            <a:pPr lvl="1"/>
            <a:r>
              <a:rPr lang="en-US" dirty="0" smtClean="0"/>
              <a:t>Generated Review Documents</a:t>
            </a:r>
          </a:p>
          <a:p>
            <a:r>
              <a:rPr lang="en-US" dirty="0"/>
              <a:t>Information Model Section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8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the Project </a:t>
            </a:r>
            <a:endParaRPr lang="en-US" dirty="0" smtClean="0"/>
          </a:p>
          <a:p>
            <a:r>
              <a:rPr lang="en-US" dirty="0" smtClean="0"/>
              <a:t>Model Highlights</a:t>
            </a:r>
            <a:endParaRPr lang="en-US" dirty="0" smtClean="0"/>
          </a:p>
          <a:p>
            <a:r>
              <a:rPr lang="en-US" dirty="0" smtClean="0"/>
              <a:t>Activity Patterns</a:t>
            </a:r>
          </a:p>
          <a:p>
            <a:r>
              <a:rPr lang="en-US" dirty="0" smtClean="0"/>
              <a:t>Example </a:t>
            </a:r>
            <a:r>
              <a:rPr lang="en-US" dirty="0" smtClean="0"/>
              <a:t>Review Document View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2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Ibd[Block]SE Development System[SEDS Internal Connections]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75" y="1165225"/>
            <a:ext cx="8629650" cy="478155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8B3-644D-4986-AD18-4069FEF68802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38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0933"/>
          </a:xfrm>
        </p:spPr>
        <p:txBody>
          <a:bodyPr>
            <a:normAutofit/>
          </a:bodyPr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6538" y="1065571"/>
            <a:ext cx="8667750" cy="49215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Model Capture </a:t>
            </a:r>
            <a:r>
              <a:rPr lang="en-US" dirty="0" smtClean="0"/>
              <a:t>Team</a:t>
            </a:r>
            <a:endParaRPr lang="en-US" dirty="0"/>
          </a:p>
          <a:p>
            <a:pPr lvl="1"/>
            <a:r>
              <a:rPr lang="en-US" dirty="0"/>
              <a:t>John Watson – Project Lead</a:t>
            </a:r>
          </a:p>
          <a:p>
            <a:pPr lvl="1"/>
            <a:r>
              <a:rPr lang="en-US" dirty="0"/>
              <a:t>Rick Steiner (Skygazer Consulting) </a:t>
            </a:r>
          </a:p>
          <a:p>
            <a:pPr lvl="1"/>
            <a:r>
              <a:rPr lang="en-US" dirty="0"/>
              <a:t>Dick Welling (Boeing)</a:t>
            </a:r>
          </a:p>
          <a:p>
            <a:pPr lvl="1"/>
            <a:r>
              <a:rPr lang="en-US" dirty="0"/>
              <a:t>Eldad Palachi (IBM</a:t>
            </a:r>
            <a:r>
              <a:rPr lang="en-US" dirty="0" smtClean="0"/>
              <a:t>)</a:t>
            </a:r>
          </a:p>
          <a:p>
            <a:r>
              <a:rPr lang="en-US" dirty="0" smtClean="0"/>
              <a:t>Wiki</a:t>
            </a:r>
            <a:endParaRPr lang="en-US" dirty="0" smtClean="0">
              <a:hlinkClick r:id="rId2"/>
            </a:endParaRPr>
          </a:p>
          <a:p>
            <a:pPr lvl="1"/>
            <a:r>
              <a:rPr lang="en-US" dirty="0" smtClean="0">
                <a:hlinkClick r:id="rId2"/>
              </a:rPr>
              <a:t>Systems Engineering Workflow Use Cases Workgroup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Tools</a:t>
            </a:r>
          </a:p>
          <a:p>
            <a:pPr lvl="1"/>
            <a:r>
              <a:rPr lang="en-US" dirty="0" smtClean="0"/>
              <a:t>IBM Rhapsody Modeling Tool</a:t>
            </a:r>
          </a:p>
          <a:p>
            <a:pPr lvl="1"/>
            <a:r>
              <a:rPr lang="en-US" dirty="0">
                <a:hlinkClick r:id="rId3"/>
              </a:rPr>
              <a:t>IBM </a:t>
            </a:r>
            <a:r>
              <a:rPr lang="en-US" dirty="0" err="1">
                <a:hlinkClick r:id="rId3"/>
              </a:rPr>
              <a:t>Bluemix</a:t>
            </a:r>
            <a:r>
              <a:rPr lang="en-US" dirty="0">
                <a:hlinkClick r:id="rId3"/>
              </a:rPr>
              <a:t> DevOps </a:t>
            </a:r>
            <a:r>
              <a:rPr lang="en-US" dirty="0" smtClean="0">
                <a:hlinkClick r:id="rId3"/>
              </a:rPr>
              <a:t>Services</a:t>
            </a:r>
            <a:endParaRPr lang="en-US" dirty="0" smtClean="0"/>
          </a:p>
          <a:p>
            <a:pPr lvl="2"/>
            <a:r>
              <a:rPr lang="en-US" dirty="0" smtClean="0"/>
              <a:t>Free tool services, password protection</a:t>
            </a:r>
          </a:p>
          <a:p>
            <a:pPr lvl="2"/>
            <a:r>
              <a:rPr lang="en-US" dirty="0" smtClean="0"/>
              <a:t>Team collaboration tool – </a:t>
            </a:r>
            <a:r>
              <a:rPr lang="en-US" dirty="0" err="1" smtClean="0"/>
              <a:t>Git</a:t>
            </a:r>
            <a:endParaRPr lang="en-US" dirty="0" smtClean="0"/>
          </a:p>
          <a:p>
            <a:pPr lvl="2"/>
            <a:r>
              <a:rPr lang="en-US" dirty="0" smtClean="0"/>
              <a:t>Supporting Server and Services provided by IBM</a:t>
            </a:r>
          </a:p>
          <a:p>
            <a:pPr lvl="1"/>
            <a:r>
              <a:rPr lang="en-US" dirty="0" smtClean="0"/>
              <a:t>Eclipse and Rhapsody are used locally to access </a:t>
            </a:r>
            <a:r>
              <a:rPr lang="en-US" dirty="0" err="1" smtClean="0"/>
              <a:t>Git</a:t>
            </a:r>
            <a:r>
              <a:rPr lang="en-US" dirty="0" smtClean="0"/>
              <a:t> repository on DevOps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389F-DE1D-44C7-B37E-89BCC2F680BE}" type="datetime1">
              <a:rPr lang="en-US" smtClean="0"/>
              <a:pPr/>
              <a:t>9/22/2015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4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Foundational Material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INCOSE‐TP‐2003‐002‐03.2.2, </a:t>
            </a:r>
            <a:r>
              <a:rPr lang="en-US" sz="2400" b="1" dirty="0" smtClean="0"/>
              <a:t>I</a:t>
            </a:r>
            <a:r>
              <a:rPr lang="en-US" sz="2400" b="1" i="1" dirty="0" smtClean="0"/>
              <a:t>NCOSE </a:t>
            </a:r>
            <a:r>
              <a:rPr lang="en-US" sz="2400" b="1" i="1" dirty="0"/>
              <a:t>Systems Engineering Handbook </a:t>
            </a:r>
            <a:r>
              <a:rPr lang="en-US" sz="2400" dirty="0"/>
              <a:t>v. </a:t>
            </a:r>
            <a:r>
              <a:rPr lang="en-US" sz="2400" dirty="0" smtClean="0"/>
              <a:t>3.2.2, October 2011</a:t>
            </a:r>
          </a:p>
          <a:p>
            <a:r>
              <a:rPr lang="en-US" sz="2400" dirty="0" err="1" smtClean="0"/>
              <a:t>Pyster</a:t>
            </a:r>
            <a:r>
              <a:rPr lang="en-US" sz="2400" dirty="0"/>
              <a:t>, A. and D.H. </a:t>
            </a:r>
            <a:r>
              <a:rPr lang="en-US" sz="2400" dirty="0" err="1"/>
              <a:t>Olwell</a:t>
            </a:r>
            <a:r>
              <a:rPr lang="en-US" sz="2400" dirty="0"/>
              <a:t> (</a:t>
            </a:r>
            <a:r>
              <a:rPr lang="en-US" sz="2400" dirty="0" err="1"/>
              <a:t>eds</a:t>
            </a:r>
            <a:r>
              <a:rPr lang="en-US" sz="2400" dirty="0"/>
              <a:t>). 2013. </a:t>
            </a:r>
            <a:r>
              <a:rPr lang="en-US" sz="2400" b="1" i="1" dirty="0"/>
              <a:t>The Guide to the Systems Engineering Body of Knowledge (SEBoK)</a:t>
            </a:r>
            <a:r>
              <a:rPr lang="en-US" sz="2400" b="1" dirty="0"/>
              <a:t>, </a:t>
            </a:r>
            <a:r>
              <a:rPr lang="en-US" sz="2400" dirty="0"/>
              <a:t>v. 1.2. Hoboken, NJ: The Trustees of the Stevens Institute of Technology. Accessed DATE. www.sebokwiki.org/ </a:t>
            </a:r>
            <a:endParaRPr lang="en-US" sz="2400" dirty="0" smtClean="0"/>
          </a:p>
          <a:p>
            <a:r>
              <a:rPr lang="en-US" sz="2400" dirty="0" smtClean="0"/>
              <a:t>International Standard – </a:t>
            </a:r>
            <a:r>
              <a:rPr lang="en-US" sz="2400" b="1" dirty="0" smtClean="0"/>
              <a:t>ISO/IEC 15288 and IEEE 15288 </a:t>
            </a:r>
            <a:r>
              <a:rPr lang="en-US" sz="2400" dirty="0" smtClean="0"/>
              <a:t>– 2008, Second Edition 2008-02-01, </a:t>
            </a:r>
            <a:r>
              <a:rPr lang="en-US" sz="2400" dirty="0"/>
              <a:t>Systems and software </a:t>
            </a:r>
            <a:r>
              <a:rPr lang="en-US" sz="2400" dirty="0" smtClean="0"/>
              <a:t>engineering - System </a:t>
            </a:r>
            <a:r>
              <a:rPr lang="en-US" sz="2400" dirty="0"/>
              <a:t>life cycle </a:t>
            </a:r>
            <a:r>
              <a:rPr lang="en-US" sz="2400" dirty="0" smtClean="0"/>
              <a:t>processes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C6F7F-037D-415F-B8DC-481698581C8A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2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Approach for SE Workflow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1794" y="1600200"/>
            <a:ext cx="7675006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a SysML model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efine the </a:t>
            </a:r>
            <a:r>
              <a:rPr lang="en-US" dirty="0" smtClean="0"/>
              <a:t>Use Case Context </a:t>
            </a:r>
            <a:endParaRPr lang="en-US" dirty="0" smtClean="0"/>
          </a:p>
          <a:p>
            <a:pPr lvl="1"/>
            <a:r>
              <a:rPr lang="en-US" dirty="0" smtClean="0"/>
              <a:t>Identify an initial set of SE Workflow Use </a:t>
            </a:r>
            <a:r>
              <a:rPr lang="en-US" dirty="0"/>
              <a:t>C</a:t>
            </a:r>
            <a:r>
              <a:rPr lang="en-US" dirty="0" smtClean="0"/>
              <a:t>ases</a:t>
            </a:r>
          </a:p>
          <a:p>
            <a:pPr lvl="2"/>
            <a:r>
              <a:rPr lang="en-US" dirty="0" smtClean="0"/>
              <a:t>Capture what System Engineers Do</a:t>
            </a:r>
          </a:p>
          <a:p>
            <a:pPr lvl="2"/>
            <a:r>
              <a:rPr lang="en-US" dirty="0" smtClean="0"/>
              <a:t>Initial pass based on Foundational Material</a:t>
            </a:r>
          </a:p>
          <a:p>
            <a:pPr lvl="2"/>
            <a:r>
              <a:rPr lang="en-US" dirty="0"/>
              <a:t>Total 31 Use Cases </a:t>
            </a:r>
            <a:r>
              <a:rPr lang="en-US" dirty="0" smtClean="0"/>
              <a:t>Identified</a:t>
            </a:r>
          </a:p>
          <a:p>
            <a:r>
              <a:rPr lang="en-US" dirty="0" smtClean="0"/>
              <a:t>Prioritize Use Cases</a:t>
            </a:r>
          </a:p>
          <a:p>
            <a:r>
              <a:rPr lang="en-US" dirty="0" smtClean="0"/>
              <a:t>Elaborate Use Cases with Activities</a:t>
            </a:r>
          </a:p>
          <a:p>
            <a:r>
              <a:rPr lang="en-US" dirty="0" smtClean="0"/>
              <a:t>Produce a Review Document for each Use Case</a:t>
            </a:r>
          </a:p>
          <a:p>
            <a:pPr lvl="1"/>
            <a:r>
              <a:rPr lang="en-US" dirty="0" smtClean="0"/>
              <a:t>Solicit Experts to refine</a:t>
            </a:r>
            <a:r>
              <a:rPr lang="en-US" dirty="0"/>
              <a:t> </a:t>
            </a:r>
            <a:r>
              <a:rPr lang="en-US" dirty="0" smtClean="0"/>
              <a:t>and improve</a:t>
            </a:r>
          </a:p>
          <a:p>
            <a:pPr lvl="1"/>
            <a:r>
              <a:rPr lang="en-US" dirty="0" smtClean="0"/>
              <a:t>Iterate as required</a:t>
            </a:r>
          </a:p>
          <a:p>
            <a:r>
              <a:rPr lang="en-US" dirty="0" smtClean="0"/>
              <a:t>Derive SysML Needs Requirements from results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8DE0-F28B-4DE1-8B44-7B853251F347}" type="datetime1">
              <a:rPr lang="en-US" smtClean="0"/>
              <a:t>9/22/2015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5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66748">
            <a:off x="122865" y="4007638"/>
            <a:ext cx="845797" cy="4980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4349">
            <a:off x="-23593" y="1468770"/>
            <a:ext cx="1157451" cy="6547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054">
            <a:off x="157511" y="5509454"/>
            <a:ext cx="729156" cy="72915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4349">
            <a:off x="-32960" y="3527134"/>
            <a:ext cx="1157451" cy="6547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66748">
            <a:off x="57579" y="4455642"/>
            <a:ext cx="845797" cy="49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1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573984" cy="838200"/>
          </a:xfrm>
        </p:spPr>
        <p:txBody>
          <a:bodyPr/>
          <a:lstStyle/>
          <a:p>
            <a:r>
              <a:rPr lang="en-US" sz="3200" dirty="0" smtClean="0"/>
              <a:t>Workflow Use Cases organized by Life Cycle Phases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31" y="1176446"/>
            <a:ext cx="8229600" cy="5152166"/>
          </a:xfrm>
        </p:spPr>
        <p:txBody>
          <a:bodyPr>
            <a:normAutofit/>
          </a:bodyPr>
          <a:lstStyle/>
          <a:p>
            <a:pPr lvl="1"/>
            <a:r>
              <a:rPr lang="en-US" b="1" dirty="0" smtClean="0"/>
              <a:t>Exploratory/Concept Stage</a:t>
            </a:r>
          </a:p>
          <a:p>
            <a:pPr lvl="1"/>
            <a:r>
              <a:rPr lang="en-US" b="1" dirty="0"/>
              <a:t>System Development </a:t>
            </a:r>
            <a:r>
              <a:rPr lang="en-US" b="1" dirty="0" smtClean="0"/>
              <a:t>Stage</a:t>
            </a:r>
          </a:p>
          <a:p>
            <a:pPr marL="1200150" lvl="3" indent="-342900"/>
            <a:r>
              <a:rPr lang="en-US" b="1" dirty="0"/>
              <a:t>Management Use Cases</a:t>
            </a:r>
          </a:p>
          <a:p>
            <a:pPr marL="1200150" lvl="3" indent="-342900"/>
            <a:r>
              <a:rPr lang="en-US" b="1" dirty="0" smtClean="0"/>
              <a:t>SE </a:t>
            </a:r>
            <a:r>
              <a:rPr lang="en-US" b="1" dirty="0"/>
              <a:t>Domain Use </a:t>
            </a:r>
            <a:r>
              <a:rPr lang="en-US" b="1" dirty="0" smtClean="0"/>
              <a:t>Cases</a:t>
            </a:r>
          </a:p>
          <a:p>
            <a:pPr marL="1200150" lvl="3" indent="-342900"/>
            <a:r>
              <a:rPr lang="en-US" b="1" dirty="0"/>
              <a:t>Verification </a:t>
            </a:r>
            <a:r>
              <a:rPr lang="en-US" b="1" dirty="0" smtClean="0"/>
              <a:t>and </a:t>
            </a:r>
            <a:r>
              <a:rPr lang="en-US" b="1" dirty="0"/>
              <a:t>Validation Use Cases</a:t>
            </a:r>
          </a:p>
          <a:p>
            <a:pPr lvl="1"/>
            <a:r>
              <a:rPr lang="en-US" b="1" dirty="0" smtClean="0"/>
              <a:t>Production Stage</a:t>
            </a:r>
            <a:endParaRPr lang="en-US" b="1" dirty="0"/>
          </a:p>
          <a:p>
            <a:pPr lvl="1"/>
            <a:r>
              <a:rPr lang="en-US" b="1" dirty="0" smtClean="0"/>
              <a:t>Product </a:t>
            </a:r>
            <a:r>
              <a:rPr lang="en-US" b="1" dirty="0"/>
              <a:t>and Service Life </a:t>
            </a:r>
            <a:r>
              <a:rPr lang="en-US" b="1" dirty="0" smtClean="0"/>
              <a:t>Management</a:t>
            </a:r>
          </a:p>
          <a:p>
            <a:pPr lvl="2"/>
            <a:r>
              <a:rPr lang="en-US" b="1" dirty="0" smtClean="0"/>
              <a:t>Utilization Stage</a:t>
            </a:r>
            <a:endParaRPr lang="en-US" b="1" dirty="0"/>
          </a:p>
          <a:p>
            <a:pPr lvl="2"/>
            <a:r>
              <a:rPr lang="en-US" b="1" dirty="0" smtClean="0"/>
              <a:t>Support Stage</a:t>
            </a:r>
            <a:endParaRPr lang="en-US" b="1" dirty="0"/>
          </a:p>
          <a:p>
            <a:pPr lvl="2"/>
            <a:r>
              <a:rPr lang="en-US" b="1" dirty="0" smtClean="0"/>
              <a:t>Retirement Stage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023-C604-4ACE-B4E7-175CE04B9D2D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33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126" y="329252"/>
            <a:ext cx="2320120" cy="115835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List of </a:t>
            </a:r>
            <a:br>
              <a:rPr lang="en-US" dirty="0" smtClean="0"/>
            </a:br>
            <a:r>
              <a:rPr lang="en-US" dirty="0" smtClean="0"/>
              <a:t>Use Cases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82260" y="1706"/>
            <a:ext cx="6461740" cy="6856294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6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case maturity </a:t>
            </a:r>
            <a:r>
              <a:rPr lang="en-US" dirty="0" smtClean="0"/>
              <a:t>levels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993" y="1173707"/>
            <a:ext cx="9181993" cy="529506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572000" y="1173707"/>
            <a:ext cx="423081" cy="54318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2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1143000"/>
          </a:xfrm>
        </p:spPr>
        <p:txBody>
          <a:bodyPr/>
          <a:lstStyle/>
          <a:p>
            <a:r>
              <a:rPr lang="en-US" dirty="0" smtClean="0"/>
              <a:t>Higher Priority Use Cases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9/22/2015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9</a:t>
            </a:fld>
            <a:endParaRPr lang="en-US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457200" y="1600201"/>
            <a:ext cx="8229600" cy="25934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Selected at Dec. 8, 2014 OMG Technical Conference</a:t>
            </a:r>
          </a:p>
          <a:p>
            <a:pPr lvl="1"/>
            <a:r>
              <a:rPr lang="en-US" dirty="0" smtClean="0"/>
              <a:t>Analyze Stakeholders Needs</a:t>
            </a:r>
          </a:p>
          <a:p>
            <a:pPr lvl="1"/>
            <a:r>
              <a:rPr lang="en-US" dirty="0" smtClean="0"/>
              <a:t>Derive System Requirements</a:t>
            </a:r>
          </a:p>
          <a:p>
            <a:pPr lvl="1"/>
            <a:r>
              <a:rPr lang="en-US" dirty="0" smtClean="0"/>
              <a:t>Derive Product Architecture</a:t>
            </a:r>
          </a:p>
          <a:p>
            <a:pPr lvl="1"/>
            <a:r>
              <a:rPr lang="en-US" dirty="0" smtClean="0"/>
              <a:t>Evaluate System Safety</a:t>
            </a:r>
          </a:p>
          <a:p>
            <a:pPr lvl="1"/>
            <a:r>
              <a:rPr lang="en-US" dirty="0"/>
              <a:t>Collaborate with Implementation Domain </a:t>
            </a:r>
            <a:r>
              <a:rPr lang="en-US" dirty="0" smtClean="0"/>
              <a:t>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28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95035</TotalTime>
  <Words>643</Words>
  <Application>Microsoft Office PowerPoint</Application>
  <PresentationFormat>On-screen Show (4:3)</PresentationFormat>
  <Paragraphs>184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Custom Design</vt:lpstr>
      <vt:lpstr>Systems Engineering  Workflow Use Cases Activity SysML Roadmap Activity</vt:lpstr>
      <vt:lpstr>Contents</vt:lpstr>
      <vt:lpstr>Resources</vt:lpstr>
      <vt:lpstr>Foundational Material</vt:lpstr>
      <vt:lpstr>Approach for SE Workflow Use Cases</vt:lpstr>
      <vt:lpstr>Workflow Use Cases organized by Life Cycle Phases</vt:lpstr>
      <vt:lpstr>List of  Use Cases</vt:lpstr>
      <vt:lpstr>Use case maturity levels</vt:lpstr>
      <vt:lpstr>Higher Priority Use Cases</vt:lpstr>
      <vt:lpstr>Use Case Activity Drill Down</vt:lpstr>
      <vt:lpstr>Use Case Activity in Life Cycle Stages</vt:lpstr>
      <vt:lpstr>Integration with other Roadmap Efforts</vt:lpstr>
      <vt:lpstr>Workflow Task Patterns</vt:lpstr>
      <vt:lpstr>Example Task Patterns</vt:lpstr>
      <vt:lpstr>Example review document</vt:lpstr>
      <vt:lpstr>Questions?</vt:lpstr>
      <vt:lpstr>Backup Slides</vt:lpstr>
      <vt:lpstr>Quick Look through model</vt:lpstr>
      <vt:lpstr>Model Content</vt:lpstr>
      <vt:lpstr>Ibd[Block]SE Development System[SEDS Internal Connections]</vt:lpstr>
    </vt:vector>
  </TitlesOfParts>
  <Company>Lockheed Martin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 Use Cases First Pass</dc:title>
  <dc:creator>John C Watson</dc:creator>
  <cp:lastModifiedBy>John Watson</cp:lastModifiedBy>
  <cp:revision>247</cp:revision>
  <dcterms:created xsi:type="dcterms:W3CDTF">2014-01-13T15:33:34Z</dcterms:created>
  <dcterms:modified xsi:type="dcterms:W3CDTF">2015-09-24T14:31:04Z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-1453808456</vt:i4>
  </property>
  <property fmtid="{D5CDD505-2E9C-101B-9397-08002B2CF9AE}" pid="3" name="_NewReviewCycle">
    <vt:lpwstr/>
  </property>
  <property fmtid="{D5CDD505-2E9C-101B-9397-08002B2CF9AE}" pid="4" name="_EmailSubject">
    <vt:lpwstr>LM DDS Profile Issues.pptx</vt:lpwstr>
  </property>
  <property fmtid="{D5CDD505-2E9C-101B-9397-08002B2CF9AE}" pid="5" name="_AuthorEmail">
    <vt:lpwstr>protima.x.banerjee@lmco.com</vt:lpwstr>
  </property>
  <property fmtid="{D5CDD505-2E9C-101B-9397-08002B2CF9AE}" pid="6" name="_AuthorEmailDisplayName">
    <vt:lpwstr>Banerjee, Protima X</vt:lpwstr>
  </property>
  <property fmtid="{D5CDD505-2E9C-101B-9397-08002B2CF9AE}" pid="7" name="Document Author">
    <vt:lpwstr>ACCT04\watsonjc</vt:lpwstr>
  </property>
  <property fmtid="{D5CDD505-2E9C-101B-9397-08002B2CF9AE}" pid="8" name="Document Sensitivity">
    <vt:lpwstr>1</vt:lpwstr>
  </property>
  <property fmtid="{D5CDD505-2E9C-101B-9397-08002B2CF9AE}" pid="9" name="ThirdParty">
    <vt:lpwstr/>
  </property>
  <property fmtid="{D5CDD505-2E9C-101B-9397-08002B2CF9AE}" pid="10" name="OCI Restriction">
    <vt:bool>false</vt:bool>
  </property>
  <property fmtid="{D5CDD505-2E9C-101B-9397-08002B2CF9AE}" pid="11" name="OCI Additional Info">
    <vt:lpwstr/>
  </property>
  <property fmtid="{D5CDD505-2E9C-101B-9397-08002B2CF9AE}" pid="12" name="Allow Header Overwrite">
    <vt:bool>false</vt:bool>
  </property>
  <property fmtid="{D5CDD505-2E9C-101B-9397-08002B2CF9AE}" pid="13" name="Allow Footer Overwrite">
    <vt:bool>false</vt:bool>
  </property>
  <property fmtid="{D5CDD505-2E9C-101B-9397-08002B2CF9AE}" pid="14" name="Multiple Selected">
    <vt:lpwstr>-1</vt:lpwstr>
  </property>
  <property fmtid="{D5CDD505-2E9C-101B-9397-08002B2CF9AE}" pid="15" name="SIPLongWording">
    <vt:lpwstr/>
  </property>
  <property fmtid="{D5CDD505-2E9C-101B-9397-08002B2CF9AE}" pid="16" name="checkedProgramsCount">
    <vt:i4>0</vt:i4>
  </property>
  <property fmtid="{D5CDD505-2E9C-101B-9397-08002B2CF9AE}" pid="17" name="ExpCountry">
    <vt:lpwstr/>
  </property>
</Properties>
</file>