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62" r:id="rId4"/>
    <p:sldId id="292" r:id="rId5"/>
    <p:sldId id="271" r:id="rId6"/>
    <p:sldId id="267" r:id="rId7"/>
    <p:sldId id="273" r:id="rId8"/>
    <p:sldId id="280" r:id="rId9"/>
    <p:sldId id="290" r:id="rId10"/>
    <p:sldId id="274" r:id="rId11"/>
    <p:sldId id="281" r:id="rId12"/>
    <p:sldId id="279" r:id="rId13"/>
    <p:sldId id="277" r:id="rId14"/>
    <p:sldId id="283" r:id="rId15"/>
    <p:sldId id="291" r:id="rId16"/>
    <p:sldId id="296" r:id="rId17"/>
    <p:sldId id="297" r:id="rId18"/>
    <p:sldId id="295" r:id="rId19"/>
    <p:sldId id="288" r:id="rId20"/>
    <p:sldId id="282" r:id="rId21"/>
    <p:sldId id="287" r:id="rId22"/>
    <p:sldId id="284" r:id="rId23"/>
    <p:sldId id="285" r:id="rId24"/>
    <p:sldId id="294" r:id="rId25"/>
    <p:sldId id="293" r:id="rId26"/>
    <p:sldId id="264" r:id="rId27"/>
    <p:sldId id="272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3328-5D58-40B9-AB04-91D134B8E18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FF2C-D5FD-4E7B-8C55-D9498848F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C7C6-CC99-4AA6-858B-C4AFD7EADC1C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C252-04AB-4037-BFBB-C989F32C0973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11A4-D13C-40F1-A6FF-2E2AE5229055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66708"/>
            <a:ext cx="2743200" cy="365125"/>
          </a:xfrm>
        </p:spPr>
        <p:txBody>
          <a:bodyPr/>
          <a:lstStyle/>
          <a:p>
            <a:fld id="{A1B58FCF-91F9-48F2-9490-4BAF168067A6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7345" y="6456198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95E-4F4E-450D-B1DB-31C4CAB5561B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CA1F-3244-4D9E-A80C-F8DCAD24D53C}" type="datetime1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D0AB-33A5-4F6F-AFCE-5D6C322733A8}" type="datetime1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61563"/>
            <a:ext cx="2743200" cy="365125"/>
          </a:xfrm>
        </p:spPr>
        <p:txBody>
          <a:bodyPr/>
          <a:lstStyle/>
          <a:p>
            <a:fld id="{845F4FC5-DD62-4915-9BAD-AFC140449A1B}" type="datetime1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66709"/>
            <a:ext cx="2743200" cy="365125"/>
          </a:xfrm>
        </p:spPr>
        <p:txBody>
          <a:bodyPr/>
          <a:lstStyle/>
          <a:p>
            <a:fld id="{3907FE53-1008-4CE0-B866-0681DFF33976}" type="datetime1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61563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3B54-EFDE-4DEE-AC11-D73EDB2E7749}" type="datetime1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8F2-899D-43EB-A04A-65BA76BD7493}" type="datetime1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1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2F23-0372-4CAC-AA30-219BF269D242}" type="datetime1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1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SECM - Requirements Concepts -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 </a:t>
            </a:r>
          </a:p>
          <a:p>
            <a:r>
              <a:rPr lang="en-US" dirty="0" smtClean="0"/>
              <a:t>10/24/2016 Rev 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Decompose a Compound Text Based Requirement Example - </a:t>
            </a:r>
            <a:r>
              <a:rPr lang="en-US" sz="2400" b="1" dirty="0" smtClean="0"/>
              <a:t>10/24/2016</a:t>
            </a:r>
            <a:endParaRPr lang="en-US" sz="2400" b="1" dirty="0"/>
          </a:p>
        </p:txBody>
      </p:sp>
      <p:pic>
        <p:nvPicPr>
          <p:cNvPr id="7" name="Picture -1824255768.jpg" descr="-182425576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726" y="368568"/>
            <a:ext cx="11066458" cy="64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3117" y="0"/>
            <a:ext cx="8583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Design Constraint </a:t>
            </a:r>
            <a:r>
              <a:rPr lang="en-US" sz="2000" b="1" dirty="0"/>
              <a:t>Requirement Example - </a:t>
            </a:r>
            <a:r>
              <a:rPr lang="en-US" sz="2000" b="1" dirty="0" smtClean="0"/>
              <a:t>10/24/2016</a:t>
            </a:r>
            <a:endParaRPr lang="en-US" sz="2000" b="1" dirty="0"/>
          </a:p>
        </p:txBody>
      </p:sp>
      <p:pic>
        <p:nvPicPr>
          <p:cNvPr id="7" name="Picture -1052571614.jpg" descr="-105257161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7308" y="361873"/>
            <a:ext cx="6915178" cy="64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Transform a Text based </a:t>
            </a:r>
            <a:r>
              <a:rPr lang="en-US" sz="2400" b="1" dirty="0" smtClean="0"/>
              <a:t>Functional Requirement </a:t>
            </a:r>
            <a:r>
              <a:rPr lang="en-US" sz="2400" b="1" dirty="0"/>
              <a:t>to a Formal </a:t>
            </a:r>
            <a:r>
              <a:rPr lang="en-US" sz="2400" b="1" dirty="0" smtClean="0"/>
              <a:t>Requirement Example - </a:t>
            </a:r>
            <a:r>
              <a:rPr lang="en-US" sz="2400" b="1" dirty="0" smtClean="0"/>
              <a:t>10/24/2016</a:t>
            </a:r>
            <a:endParaRPr lang="en-US" sz="2400" b="1" dirty="0"/>
          </a:p>
        </p:txBody>
      </p:sp>
      <p:pic>
        <p:nvPicPr>
          <p:cNvPr id="6" name="Picture 887813608.jpg" descr="88781360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614" y="462648"/>
            <a:ext cx="8552695" cy="63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Functional Requirement Example -Updated 9/xx/2016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4072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Interface Requirement Example, Central Heating System Context Realization -Updated 10/24/2016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644898"/>
            <a:ext cx="112014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Realization - </a:t>
            </a:r>
            <a:r>
              <a:rPr lang="en-US" sz="2400" dirty="0" smtClean="0"/>
              <a:t>10/24/2016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14" y="402671"/>
            <a:ext cx="9431431" cy="64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7724" y="23452"/>
            <a:ext cx="10582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High Level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 </a:t>
            </a:r>
            <a:r>
              <a:rPr lang="en-US" sz="2400" dirty="0"/>
              <a:t>- </a:t>
            </a:r>
            <a:r>
              <a:rPr lang="en-US" sz="2400" dirty="0" smtClean="0"/>
              <a:t>10/24/2016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001" y="521794"/>
            <a:ext cx="7979714" cy="61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9175" y="0"/>
            <a:ext cx="1004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Detailed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 </a:t>
            </a:r>
            <a:r>
              <a:rPr lang="en-US" sz="2400" dirty="0"/>
              <a:t>- </a:t>
            </a:r>
            <a:r>
              <a:rPr lang="en-US" sz="2400" dirty="0" smtClean="0"/>
              <a:t>10/24/2016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08" y="412199"/>
            <a:ext cx="9573208" cy="6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2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Specification Model - 10/24/2016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521794"/>
            <a:ext cx="12172950" cy="57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8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857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Controller-Inlet Valve Interface Realization </a:t>
            </a:r>
            <a:r>
              <a:rPr lang="en-US" sz="2400" b="1" dirty="0" smtClean="0"/>
              <a:t>- </a:t>
            </a:r>
            <a:r>
              <a:rPr lang="en-US" sz="2400" b="1" dirty="0" smtClean="0"/>
              <a:t>10/24/2016</a:t>
            </a:r>
            <a:endParaRPr lang="en-US" sz="2400" b="1" dirty="0"/>
          </a:p>
        </p:txBody>
      </p:sp>
      <p:pic>
        <p:nvPicPr>
          <p:cNvPr id="7" name="Picture -289034806.jpg" descr="-28903480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233" y="462648"/>
            <a:ext cx="10562567" cy="63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735"/>
            <a:ext cx="10515600" cy="1325563"/>
          </a:xfrm>
        </p:spPr>
        <p:txBody>
          <a:bodyPr/>
          <a:lstStyle/>
          <a:p>
            <a:r>
              <a:rPr lang="en-US" dirty="0" smtClean="0"/>
              <a:t>What’s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592"/>
            <a:ext cx="10515600" cy="4891371"/>
          </a:xfrm>
        </p:spPr>
        <p:txBody>
          <a:bodyPr>
            <a:normAutofit/>
          </a:bodyPr>
          <a:lstStyle/>
          <a:p>
            <a:r>
              <a:rPr lang="en-US" dirty="0" smtClean="0"/>
              <a:t>Slides </a:t>
            </a:r>
            <a:r>
              <a:rPr lang="en-US" dirty="0" smtClean="0"/>
              <a:t>3 to 25 </a:t>
            </a:r>
            <a:r>
              <a:rPr lang="en-US" dirty="0" smtClean="0"/>
              <a:t>– Most recent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Specification –10/05/2016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1119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Controller-Sensor &amp; Controller-Inlet Valve Requirement Table - </a:t>
            </a:r>
            <a:r>
              <a:rPr lang="en-US" sz="2400" b="1" dirty="0" smtClean="0"/>
              <a:t>10/24/2016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85" y="424463"/>
            <a:ext cx="11170630" cy="64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98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USB Library Example - </a:t>
            </a:r>
            <a:r>
              <a:rPr lang="en-US" sz="2400" b="1" dirty="0" smtClean="0"/>
              <a:t>10/24/2016</a:t>
            </a:r>
            <a:endParaRPr lang="en-US" sz="2400" b="1" dirty="0"/>
          </a:p>
        </p:txBody>
      </p:sp>
      <p:pic>
        <p:nvPicPr>
          <p:cNvPr id="6" name="Picture -2061350172.jpg" descr="-206135017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265" y="364418"/>
            <a:ext cx="10920619" cy="65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Constraint Evaluation Library Example -</a:t>
            </a:r>
            <a:r>
              <a:rPr lang="en-US" sz="2400" b="1" dirty="0" smtClean="0"/>
              <a:t>10/24/2016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2890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-373167247.jpg" descr="-373167247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103" y="462648"/>
            <a:ext cx="11193794" cy="56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Stereotypes Types Used in Requirement Examples -</a:t>
            </a:r>
            <a:r>
              <a:rPr lang="en-US" sz="2400" b="1" dirty="0" smtClean="0"/>
              <a:t>10/24/2016</a:t>
            </a:r>
            <a:endParaRPr lang="en-US" sz="2400" b="1" dirty="0"/>
          </a:p>
        </p:txBody>
      </p:sp>
      <p:pic>
        <p:nvPicPr>
          <p:cNvPr id="5" name="Picture -1001796779.jpg" descr="-100179677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225" y="462648"/>
            <a:ext cx="11461372" cy="6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61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68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Value Types Used in Examples -</a:t>
            </a:r>
            <a:r>
              <a:rPr lang="en-US" sz="2400" dirty="0" smtClean="0"/>
              <a:t>10/24/2016</a:t>
            </a:r>
            <a:endParaRPr lang="en-US" sz="2400" dirty="0"/>
          </a:p>
        </p:txBody>
      </p:sp>
      <p:pic>
        <p:nvPicPr>
          <p:cNvPr id="7" name="Picture -310850196.jpg" descr="-3108501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0795" y="490744"/>
            <a:ext cx="8786813" cy="63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92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Required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1163" y="3525033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0325" y="586053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6496335" y="5404513"/>
            <a:ext cx="504967" cy="368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7278" y="5049672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6697" y="3864207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Pwr-reqd</a:t>
            </a:r>
            <a:endParaRPr lang="en-US" dirty="0" smtClean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52131" y="4464452"/>
            <a:ext cx="3848669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5786649" y="3538682"/>
            <a:ext cx="477672" cy="45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72500" y="3156545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76465" y="4218006"/>
            <a:ext cx="1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Desired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4000" dirty="0" smtClean="0"/>
              <a:t>       </a:t>
            </a: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1574" y="3571672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7797" y="592186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70746" y="3016155"/>
            <a:ext cx="4380932" cy="230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008361">
            <a:off x="3716109" y="401244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5 sec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H="1">
            <a:off x="6400250" y="5526626"/>
            <a:ext cx="596507" cy="3225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09989" y="5157294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52021" y="2918992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</a:t>
            </a:r>
            <a:r>
              <a:rPr lang="en-US" dirty="0" smtClean="0"/>
              <a:t>-desired</a:t>
            </a: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4468957" y="3288324"/>
            <a:ext cx="96277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79427" y="3562066"/>
            <a:ext cx="383502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>
            <a:off x="6537278" y="4032618"/>
            <a:ext cx="319525" cy="41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6803" y="384795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1700730198.jpg" descr="170073019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540" y="403271"/>
            <a:ext cx="11505887" cy="64180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MIL-STD-961E </a:t>
            </a:r>
            <a:r>
              <a:rPr lang="en-US" sz="2400" b="1" dirty="0" smtClean="0"/>
              <a:t> Requirement Specification Example -10/13/2016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77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2739" y="0"/>
            <a:ext cx="347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Requirement Concepts – </a:t>
            </a:r>
            <a:r>
              <a:rPr lang="en-US" b="1" dirty="0" smtClean="0"/>
              <a:t>10/24/16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-667513260.jpg" descr="-66751326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752" y="369332"/>
            <a:ext cx="10052999" cy="62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2739" y="0"/>
            <a:ext cx="414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Formal Requirement Concepts –</a:t>
            </a:r>
            <a:r>
              <a:rPr lang="en-US" b="1" dirty="0" smtClean="0"/>
              <a:t>10/24/16</a:t>
            </a:r>
            <a:endParaRPr lang="en-US" b="1" dirty="0"/>
          </a:p>
        </p:txBody>
      </p:sp>
      <p:pic>
        <p:nvPicPr>
          <p:cNvPr id="7" name="Picture -786834392.jpg" descr="-78683439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1499"/>
            <a:ext cx="12192000" cy="52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37011" y="82205"/>
            <a:ext cx="6911567" cy="1778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Requirement Relationship Concepts Diagram - </a:t>
            </a:r>
            <a:r>
              <a:rPr lang="en-US" sz="2400" b="1" dirty="0" smtClean="0"/>
              <a:t>10/24/2016</a:t>
            </a:r>
            <a:endParaRPr lang="en-US" sz="2400" b="1" dirty="0"/>
          </a:p>
        </p:txBody>
      </p:sp>
      <p:pic>
        <p:nvPicPr>
          <p:cNvPr id="5" name="Picture -1368334509.jpg" descr="-136833450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999" y="260005"/>
            <a:ext cx="11909590" cy="63744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39097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8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Requirements Attribute Concepts - </a:t>
            </a:r>
            <a:r>
              <a:rPr lang="en-US" sz="2400" b="1" dirty="0" smtClean="0"/>
              <a:t>10/24/2016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-725934443.jpg" descr="-725934443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153" y="473653"/>
            <a:ext cx="10657533" cy="63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Weight Performance Requirement Example - </a:t>
            </a:r>
            <a:r>
              <a:rPr lang="en-US" sz="2400" b="1" dirty="0" smtClean="0"/>
              <a:t>10/24/2016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290183116.jpg" descr="29018311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359" y="462648"/>
            <a:ext cx="10845282" cy="623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6341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Context Diagram - Vehicle Weight Verification Via Analysis Example - </a:t>
            </a:r>
            <a:r>
              <a:rPr lang="en-US" sz="2400" b="1" dirty="0" smtClean="0"/>
              <a:t>10/24/2016</a:t>
            </a:r>
            <a:endParaRPr lang="en-US" sz="2400" b="1" dirty="0"/>
          </a:p>
        </p:txBody>
      </p:sp>
      <p:pic>
        <p:nvPicPr>
          <p:cNvPr id="5" name="Picture 185194155.jpg" descr="185194155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188" y="378674"/>
            <a:ext cx="9969580" cy="65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Parametric Diagram - Vehicle Weight Verification Via Analysis Example - </a:t>
            </a:r>
            <a:r>
              <a:rPr lang="en-US" sz="2400" b="1" dirty="0" smtClean="0"/>
              <a:t>10/24/2016</a:t>
            </a:r>
            <a:endParaRPr lang="en-US" sz="2400" b="1" dirty="0"/>
          </a:p>
        </p:txBody>
      </p:sp>
      <p:pic>
        <p:nvPicPr>
          <p:cNvPr id="7" name="Picture -1924897551.jpg" descr="-1924897551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024" y="462648"/>
            <a:ext cx="10840085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6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51965</TotalTime>
  <Words>305</Words>
  <Application>Microsoft Office PowerPoint</Application>
  <PresentationFormat>Widescreen</PresentationFormat>
  <Paragraphs>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SECM - Requirements Concepts - Review</vt:lpstr>
      <vt:lpstr>What’s Different</vt:lpstr>
      <vt:lpstr>PowerPoint Presentation</vt:lpstr>
      <vt:lpstr>PowerPoint Presentation</vt:lpstr>
      <vt:lpstr>Requirement Relationship Concepts Diagram - 10/24/2016</vt:lpstr>
      <vt:lpstr>Requirements Attribute Concepts - 10/24/2016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Derived Required Requirement Example Engine Power from Vehicle Weight &amp; Vehicle Acceleration</vt:lpstr>
      <vt:lpstr>Derived Desired Requirement Example        Engine Power from Vehicle Weight &amp; Vehicle Acceleration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John Watson</cp:lastModifiedBy>
  <cp:revision>144</cp:revision>
  <dcterms:created xsi:type="dcterms:W3CDTF">2016-07-08T14:54:35Z</dcterms:created>
  <dcterms:modified xsi:type="dcterms:W3CDTF">2016-10-25T23:50:01Z</dcterms:modified>
</cp:coreProperties>
</file>