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0" r:id="rId2"/>
    <p:sldId id="271" r:id="rId3"/>
    <p:sldId id="272" r:id="rId4"/>
    <p:sldId id="273" r:id="rId5"/>
    <p:sldId id="274" r:id="rId6"/>
    <p:sldId id="276" r:id="rId7"/>
    <p:sldId id="269" r:id="rId8"/>
    <p:sldId id="256" r:id="rId9"/>
    <p:sldId id="257" r:id="rId10"/>
    <p:sldId id="258" r:id="rId11"/>
    <p:sldId id="259" r:id="rId12"/>
    <p:sldId id="26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9" autoAdjust="0"/>
    <p:restoredTop sz="93190" autoAdjust="0"/>
  </p:normalViewPr>
  <p:slideViewPr>
    <p:cSldViewPr>
      <p:cViewPr>
        <p:scale>
          <a:sx n="111" d="100"/>
          <a:sy n="111" d="100"/>
        </p:scale>
        <p:origin x="-966" y="21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B5F378-E1A1-4FCE-839D-EC0B471B12DD}" type="datetimeFigureOut">
              <a:rPr lang="en-US" smtClean="0"/>
              <a:t>9/10/2016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EF7C17-E84C-45EB-A947-39AC270C4A35}" type="slidenum">
              <a:rPr lang="en-US" smtClean="0"/>
              <a:t>‹#›</a:t>
            </a:fld>
            <a:endParaRPr lang="en-US"/>
          </a:p>
        </p:txBody>
      </p:sp>
    </p:spTree>
    <p:extLst>
      <p:ext uri="{BB962C8B-B14F-4D97-AF65-F5344CB8AC3E}">
        <p14:creationId xmlns:p14="http://schemas.microsoft.com/office/powerpoint/2010/main" val="1242605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EF7C17-E84C-45EB-A947-39AC270C4A35}" type="slidenum">
              <a:rPr lang="en-US" smtClean="0"/>
              <a:t>9</a:t>
            </a:fld>
            <a:endParaRPr lang="en-US"/>
          </a:p>
        </p:txBody>
      </p:sp>
    </p:spTree>
    <p:extLst>
      <p:ext uri="{BB962C8B-B14F-4D97-AF65-F5344CB8AC3E}">
        <p14:creationId xmlns:p14="http://schemas.microsoft.com/office/powerpoint/2010/main" val="991961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FB0A206-104D-415D-A323-D7D9C08A54B1}" type="datetimeFigureOut">
              <a:rPr lang="en-US" smtClean="0"/>
              <a:t>9/10/2016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06AD3-0FDD-479D-A24B-8B6164E6B6A7}" type="slidenum">
              <a:rPr lang="en-US" smtClean="0"/>
              <a:t>‹#›</a:t>
            </a:fld>
            <a:endParaRPr lang="en-US"/>
          </a:p>
        </p:txBody>
      </p:sp>
    </p:spTree>
    <p:extLst>
      <p:ext uri="{BB962C8B-B14F-4D97-AF65-F5344CB8AC3E}">
        <p14:creationId xmlns:p14="http://schemas.microsoft.com/office/powerpoint/2010/main" val="1750685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B0A206-104D-415D-A323-D7D9C08A54B1}" type="datetimeFigureOut">
              <a:rPr lang="en-US" smtClean="0"/>
              <a:t>9/10/2016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06AD3-0FDD-479D-A24B-8B6164E6B6A7}" type="slidenum">
              <a:rPr lang="en-US" smtClean="0"/>
              <a:t>‹#›</a:t>
            </a:fld>
            <a:endParaRPr lang="en-US"/>
          </a:p>
        </p:txBody>
      </p:sp>
    </p:spTree>
    <p:extLst>
      <p:ext uri="{BB962C8B-B14F-4D97-AF65-F5344CB8AC3E}">
        <p14:creationId xmlns:p14="http://schemas.microsoft.com/office/powerpoint/2010/main" val="684694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B0A206-104D-415D-A323-D7D9C08A54B1}" type="datetimeFigureOut">
              <a:rPr lang="en-US" smtClean="0"/>
              <a:t>9/10/2016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06AD3-0FDD-479D-A24B-8B6164E6B6A7}" type="slidenum">
              <a:rPr lang="en-US" smtClean="0"/>
              <a:t>‹#›</a:t>
            </a:fld>
            <a:endParaRPr lang="en-US"/>
          </a:p>
        </p:txBody>
      </p:sp>
    </p:spTree>
    <p:extLst>
      <p:ext uri="{BB962C8B-B14F-4D97-AF65-F5344CB8AC3E}">
        <p14:creationId xmlns:p14="http://schemas.microsoft.com/office/powerpoint/2010/main" val="3553967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B0A206-104D-415D-A323-D7D9C08A54B1}" type="datetimeFigureOut">
              <a:rPr lang="en-US" smtClean="0"/>
              <a:t>9/10/2016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06AD3-0FDD-479D-A24B-8B6164E6B6A7}" type="slidenum">
              <a:rPr lang="en-US" smtClean="0"/>
              <a:t>‹#›</a:t>
            </a:fld>
            <a:endParaRPr lang="en-US"/>
          </a:p>
        </p:txBody>
      </p:sp>
    </p:spTree>
    <p:extLst>
      <p:ext uri="{BB962C8B-B14F-4D97-AF65-F5344CB8AC3E}">
        <p14:creationId xmlns:p14="http://schemas.microsoft.com/office/powerpoint/2010/main" val="4054956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B0A206-104D-415D-A323-D7D9C08A54B1}" type="datetimeFigureOut">
              <a:rPr lang="en-US" smtClean="0"/>
              <a:t>9/10/2016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06AD3-0FDD-479D-A24B-8B6164E6B6A7}" type="slidenum">
              <a:rPr lang="en-US" smtClean="0"/>
              <a:t>‹#›</a:t>
            </a:fld>
            <a:endParaRPr lang="en-US"/>
          </a:p>
        </p:txBody>
      </p:sp>
    </p:spTree>
    <p:extLst>
      <p:ext uri="{BB962C8B-B14F-4D97-AF65-F5344CB8AC3E}">
        <p14:creationId xmlns:p14="http://schemas.microsoft.com/office/powerpoint/2010/main" val="2221902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FB0A206-104D-415D-A323-D7D9C08A54B1}" type="datetimeFigureOut">
              <a:rPr lang="en-US" smtClean="0"/>
              <a:t>9/10/2016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06AD3-0FDD-479D-A24B-8B6164E6B6A7}" type="slidenum">
              <a:rPr lang="en-US" smtClean="0"/>
              <a:t>‹#›</a:t>
            </a:fld>
            <a:endParaRPr lang="en-US"/>
          </a:p>
        </p:txBody>
      </p:sp>
    </p:spTree>
    <p:extLst>
      <p:ext uri="{BB962C8B-B14F-4D97-AF65-F5344CB8AC3E}">
        <p14:creationId xmlns:p14="http://schemas.microsoft.com/office/powerpoint/2010/main" val="1138124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B0A206-104D-415D-A323-D7D9C08A54B1}" type="datetimeFigureOut">
              <a:rPr lang="en-US" smtClean="0"/>
              <a:t>9/10/2016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A06AD3-0FDD-479D-A24B-8B6164E6B6A7}" type="slidenum">
              <a:rPr lang="en-US" smtClean="0"/>
              <a:t>‹#›</a:t>
            </a:fld>
            <a:endParaRPr lang="en-US"/>
          </a:p>
        </p:txBody>
      </p:sp>
    </p:spTree>
    <p:extLst>
      <p:ext uri="{BB962C8B-B14F-4D97-AF65-F5344CB8AC3E}">
        <p14:creationId xmlns:p14="http://schemas.microsoft.com/office/powerpoint/2010/main" val="2746144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FB0A206-104D-415D-A323-D7D9C08A54B1}" type="datetimeFigureOut">
              <a:rPr lang="en-US" smtClean="0"/>
              <a:t>9/10/2016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A06AD3-0FDD-479D-A24B-8B6164E6B6A7}" type="slidenum">
              <a:rPr lang="en-US" smtClean="0"/>
              <a:t>‹#›</a:t>
            </a:fld>
            <a:endParaRPr lang="en-US"/>
          </a:p>
        </p:txBody>
      </p:sp>
    </p:spTree>
    <p:extLst>
      <p:ext uri="{BB962C8B-B14F-4D97-AF65-F5344CB8AC3E}">
        <p14:creationId xmlns:p14="http://schemas.microsoft.com/office/powerpoint/2010/main" val="181101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B0A206-104D-415D-A323-D7D9C08A54B1}" type="datetimeFigureOut">
              <a:rPr lang="en-US" smtClean="0"/>
              <a:t>9/10/2016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A06AD3-0FDD-479D-A24B-8B6164E6B6A7}" type="slidenum">
              <a:rPr lang="en-US" smtClean="0"/>
              <a:t>‹#›</a:t>
            </a:fld>
            <a:endParaRPr lang="en-US"/>
          </a:p>
        </p:txBody>
      </p:sp>
    </p:spTree>
    <p:extLst>
      <p:ext uri="{BB962C8B-B14F-4D97-AF65-F5344CB8AC3E}">
        <p14:creationId xmlns:p14="http://schemas.microsoft.com/office/powerpoint/2010/main" val="1536841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B0A206-104D-415D-A323-D7D9C08A54B1}" type="datetimeFigureOut">
              <a:rPr lang="en-US" smtClean="0"/>
              <a:t>9/10/2016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06AD3-0FDD-479D-A24B-8B6164E6B6A7}" type="slidenum">
              <a:rPr lang="en-US" smtClean="0"/>
              <a:t>‹#›</a:t>
            </a:fld>
            <a:endParaRPr lang="en-US"/>
          </a:p>
        </p:txBody>
      </p:sp>
    </p:spTree>
    <p:extLst>
      <p:ext uri="{BB962C8B-B14F-4D97-AF65-F5344CB8AC3E}">
        <p14:creationId xmlns:p14="http://schemas.microsoft.com/office/powerpoint/2010/main" val="2290324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B0A206-104D-415D-A323-D7D9C08A54B1}" type="datetimeFigureOut">
              <a:rPr lang="en-US" smtClean="0"/>
              <a:t>9/10/2016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06AD3-0FDD-479D-A24B-8B6164E6B6A7}" type="slidenum">
              <a:rPr lang="en-US" smtClean="0"/>
              <a:t>‹#›</a:t>
            </a:fld>
            <a:endParaRPr lang="en-US"/>
          </a:p>
        </p:txBody>
      </p:sp>
    </p:spTree>
    <p:extLst>
      <p:ext uri="{BB962C8B-B14F-4D97-AF65-F5344CB8AC3E}">
        <p14:creationId xmlns:p14="http://schemas.microsoft.com/office/powerpoint/2010/main" val="4279358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B0A206-104D-415D-A323-D7D9C08A54B1}" type="datetimeFigureOut">
              <a:rPr lang="en-US" smtClean="0"/>
              <a:t>9/10/2016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A06AD3-0FDD-479D-A24B-8B6164E6B6A7}" type="slidenum">
              <a:rPr lang="en-US" smtClean="0"/>
              <a:t>‹#›</a:t>
            </a:fld>
            <a:endParaRPr lang="en-US"/>
          </a:p>
        </p:txBody>
      </p:sp>
    </p:spTree>
    <p:extLst>
      <p:ext uri="{BB962C8B-B14F-4D97-AF65-F5344CB8AC3E}">
        <p14:creationId xmlns:p14="http://schemas.microsoft.com/office/powerpoint/2010/main" val="2330565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www.omgwiki.org/OMGSysML/doku.php?id=sysml-roadmap:sysml_v2_model_formalism_working_group"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90000"/>
              </a:lnSpc>
            </a:pPr>
            <a:r>
              <a:rPr lang="en-US" dirty="0"/>
              <a:t>Language =</a:t>
            </a:r>
            <a:br>
              <a:rPr lang="en-US" dirty="0"/>
            </a:br>
            <a:r>
              <a:rPr lang="en-US" dirty="0"/>
              <a:t>Syntax + Semantics + Vocabulary</a:t>
            </a:r>
          </a:p>
        </p:txBody>
      </p:sp>
      <p:sp>
        <p:nvSpPr>
          <p:cNvPr id="3" name="Content Placeholder 2"/>
          <p:cNvSpPr>
            <a:spLocks noGrp="1"/>
          </p:cNvSpPr>
          <p:nvPr>
            <p:ph idx="1"/>
          </p:nvPr>
        </p:nvSpPr>
        <p:spPr>
          <a:xfrm>
            <a:off x="457200" y="1600200"/>
            <a:ext cx="8470490" cy="5056239"/>
          </a:xfrm>
        </p:spPr>
        <p:txBody>
          <a:bodyPr>
            <a:noAutofit/>
          </a:bodyPr>
          <a:lstStyle/>
          <a:p>
            <a:pPr>
              <a:spcBef>
                <a:spcPts val="600"/>
              </a:spcBef>
            </a:pPr>
            <a:r>
              <a:rPr lang="en-US" dirty="0"/>
              <a:t>Syntax</a:t>
            </a:r>
          </a:p>
          <a:p>
            <a:pPr lvl="1">
              <a:spcBef>
                <a:spcPts val="600"/>
              </a:spcBef>
            </a:pPr>
            <a:r>
              <a:rPr lang="en-US" i="1" dirty="0"/>
              <a:t>Concrete</a:t>
            </a:r>
            <a:r>
              <a:rPr lang="en-US" dirty="0"/>
              <a:t>: What you see (rectangles, lines, text).</a:t>
            </a:r>
          </a:p>
          <a:p>
            <a:pPr lvl="1">
              <a:spcBef>
                <a:spcPts val="600"/>
              </a:spcBef>
            </a:pPr>
            <a:r>
              <a:rPr lang="en-US" i="1" dirty="0"/>
              <a:t>Abstract</a:t>
            </a:r>
            <a:r>
              <a:rPr lang="en-US" dirty="0"/>
              <a:t>: What you say (“block”, “item flow”)</a:t>
            </a:r>
          </a:p>
          <a:p>
            <a:pPr lvl="1">
              <a:spcBef>
                <a:spcPts val="600"/>
              </a:spcBef>
            </a:pPr>
            <a:r>
              <a:rPr lang="en-US" i="1" dirty="0"/>
              <a:t>Interchange/API</a:t>
            </a:r>
            <a:r>
              <a:rPr lang="en-US" dirty="0"/>
              <a:t>: What computers read/write.</a:t>
            </a:r>
          </a:p>
          <a:p>
            <a:pPr>
              <a:spcBef>
                <a:spcPts val="600"/>
              </a:spcBef>
            </a:pPr>
            <a:r>
              <a:rPr lang="en-US" dirty="0"/>
              <a:t>Semantics</a:t>
            </a:r>
          </a:p>
          <a:p>
            <a:pPr lvl="1">
              <a:spcBef>
                <a:spcPts val="600"/>
              </a:spcBef>
            </a:pPr>
            <a:r>
              <a:rPr lang="en-US" dirty="0"/>
              <a:t>What’s possible to conclude about the things being modeled when using the syntax.</a:t>
            </a:r>
          </a:p>
          <a:p>
            <a:r>
              <a:rPr lang="en-US" dirty="0"/>
              <a:t>Vocabulary (libraries)</a:t>
            </a:r>
          </a:p>
          <a:p>
            <a:pPr lvl="1"/>
            <a:r>
              <a:rPr lang="en-US" dirty="0"/>
              <a:t>Predefined syntactic (modeling) elements.</a:t>
            </a:r>
          </a:p>
        </p:txBody>
      </p:sp>
      <p:sp>
        <p:nvSpPr>
          <p:cNvPr id="4" name="Slide Number Placeholder 3"/>
          <p:cNvSpPr>
            <a:spLocks noGrp="1"/>
          </p:cNvSpPr>
          <p:nvPr>
            <p:ph type="sldNum" sz="quarter" idx="12"/>
          </p:nvPr>
        </p:nvSpPr>
        <p:spPr/>
        <p:txBody>
          <a:bodyPr/>
          <a:lstStyle/>
          <a:p>
            <a:fld id="{5953B049-D608-434C-95D0-6825E21E4BC0}" type="slidenum">
              <a:rPr lang="en-US" smtClean="0"/>
              <a:t>1</a:t>
            </a:fld>
            <a:endParaRPr lang="en-US"/>
          </a:p>
        </p:txBody>
      </p:sp>
    </p:spTree>
    <p:extLst>
      <p:ext uri="{BB962C8B-B14F-4D97-AF65-F5344CB8AC3E}">
        <p14:creationId xmlns:p14="http://schemas.microsoft.com/office/powerpoint/2010/main" val="37386298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52400"/>
            <a:ext cx="7657737" cy="369332"/>
          </a:xfrm>
          <a:prstGeom prst="rect">
            <a:avLst/>
          </a:prstGeom>
          <a:noFill/>
        </p:spPr>
        <p:txBody>
          <a:bodyPr wrap="none" rtlCol="0">
            <a:spAutoFit/>
          </a:bodyPr>
          <a:lstStyle/>
          <a:p>
            <a:r>
              <a:rPr lang="en-US" b="1" dirty="0"/>
              <a:t>Consider these potential approaches to the </a:t>
            </a:r>
            <a:r>
              <a:rPr lang="en-US" b="1" dirty="0" err="1"/>
              <a:t>SysML</a:t>
            </a:r>
            <a:r>
              <a:rPr lang="en-US" b="1" dirty="0"/>
              <a:t> v2 </a:t>
            </a:r>
            <a:r>
              <a:rPr lang="en-US" b="1" dirty="0" err="1"/>
              <a:t>metamodel</a:t>
            </a:r>
            <a:r>
              <a:rPr lang="en-US" b="1" dirty="0"/>
              <a:t> foundations:</a:t>
            </a:r>
          </a:p>
        </p:txBody>
      </p:sp>
      <p:sp>
        <p:nvSpPr>
          <p:cNvPr id="3" name="TextBox 2"/>
          <p:cNvSpPr txBox="1"/>
          <p:nvPr/>
        </p:nvSpPr>
        <p:spPr>
          <a:xfrm>
            <a:off x="228600" y="1676400"/>
            <a:ext cx="184731" cy="369332"/>
          </a:xfrm>
          <a:prstGeom prst="rect">
            <a:avLst/>
          </a:prstGeom>
          <a:noFill/>
        </p:spPr>
        <p:txBody>
          <a:bodyPr wrap="none" rtlCol="0">
            <a:spAutoFit/>
          </a:bodyPr>
          <a:lstStyle/>
          <a:p>
            <a:endParaRPr lang="en-US" dirty="0"/>
          </a:p>
        </p:txBody>
      </p:sp>
      <p:sp>
        <p:nvSpPr>
          <p:cNvPr id="4" name="TextBox 3"/>
          <p:cNvSpPr txBox="1"/>
          <p:nvPr/>
        </p:nvSpPr>
        <p:spPr>
          <a:xfrm>
            <a:off x="188259" y="762000"/>
            <a:ext cx="8727141" cy="2954655"/>
          </a:xfrm>
          <a:prstGeom prst="rect">
            <a:avLst/>
          </a:prstGeom>
          <a:noFill/>
        </p:spPr>
        <p:txBody>
          <a:bodyPr wrap="square" rtlCol="0">
            <a:spAutoFit/>
          </a:bodyPr>
          <a:lstStyle/>
          <a:p>
            <a:r>
              <a:rPr lang="en-US" b="1" dirty="0"/>
              <a:t>Approaches that Maintain Connection to UML:</a:t>
            </a:r>
          </a:p>
          <a:p>
            <a:r>
              <a:rPr lang="en-US" sz="1400" dirty="0"/>
              <a:t>Use UML without replacing anything -&gt; Profile + equivalent MOF model (extension-&gt;generalization &amp; </a:t>
            </a:r>
          </a:p>
          <a:p>
            <a:r>
              <a:rPr lang="en-US" sz="1400" dirty="0"/>
              <a:t>stereotypes-&gt;</a:t>
            </a:r>
            <a:r>
              <a:rPr lang="en-US" sz="1400" dirty="0" err="1"/>
              <a:t>metaclasses</a:t>
            </a:r>
            <a:r>
              <a:rPr lang="en-US" sz="1400" dirty="0"/>
              <a:t>). Potentially replace XMI with OWL or RDF (potentially via MOF2RDF). </a:t>
            </a:r>
          </a:p>
          <a:p>
            <a:endParaRPr lang="en-US" sz="1400" dirty="0"/>
          </a:p>
          <a:p>
            <a:r>
              <a:rPr lang="en-US" sz="1400" dirty="0"/>
              <a:t>Use UML without changing the </a:t>
            </a:r>
            <a:r>
              <a:rPr lang="en-US" sz="1400" dirty="0" err="1"/>
              <a:t>metamodel</a:t>
            </a:r>
            <a:r>
              <a:rPr lang="en-US" sz="1400" dirty="0"/>
              <a:t> -&gt; Add additional representation of UML/</a:t>
            </a:r>
            <a:r>
              <a:rPr lang="en-US" sz="1400" dirty="0" err="1"/>
              <a:t>SysML</a:t>
            </a:r>
            <a:r>
              <a:rPr lang="en-US" sz="1400" dirty="0"/>
              <a:t> semantics as a mathematical representation (model theory/type theory/category theory/etc.) Otherwise, same as above. </a:t>
            </a:r>
          </a:p>
          <a:p>
            <a:endParaRPr lang="en-US" sz="1400" dirty="0"/>
          </a:p>
          <a:p>
            <a:r>
              <a:rPr lang="en-US" sz="1400" dirty="0"/>
              <a:t>Use UML without changing the concrete classes -&gt; specialize UML </a:t>
            </a:r>
            <a:r>
              <a:rPr lang="en-US" sz="1400" dirty="0" err="1"/>
              <a:t>metamodel</a:t>
            </a:r>
            <a:r>
              <a:rPr lang="en-US" sz="1400" dirty="0"/>
              <a:t> from formal language (e.g., OWL, IDEAS Foundations). </a:t>
            </a:r>
          </a:p>
          <a:p>
            <a:endParaRPr lang="en-US" sz="1400" dirty="0"/>
          </a:p>
          <a:p>
            <a:r>
              <a:rPr lang="en-US" sz="1400" dirty="0"/>
              <a:t>Treat </a:t>
            </a:r>
            <a:r>
              <a:rPr lang="en-US" sz="1400" dirty="0" err="1"/>
              <a:t>SysML</a:t>
            </a:r>
            <a:r>
              <a:rPr lang="en-US" sz="1400" dirty="0"/>
              <a:t> v2 as a branch of UML -&gt; Similar foundations, but </a:t>
            </a:r>
            <a:r>
              <a:rPr lang="en-US" sz="1400" dirty="0" err="1"/>
              <a:t>SysML</a:t>
            </a:r>
            <a:r>
              <a:rPr lang="en-US" sz="1400" dirty="0"/>
              <a:t> v2 </a:t>
            </a:r>
            <a:r>
              <a:rPr lang="en-US" sz="1400" dirty="0" err="1"/>
              <a:t>metaclasses</a:t>
            </a:r>
            <a:r>
              <a:rPr lang="en-US" sz="1400" dirty="0"/>
              <a:t> replace some UML </a:t>
            </a:r>
            <a:r>
              <a:rPr lang="en-US" sz="1400" dirty="0" err="1"/>
              <a:t>metaclasses</a:t>
            </a:r>
            <a:r>
              <a:rPr lang="en-US" sz="1400" dirty="0"/>
              <a:t>/</a:t>
            </a:r>
            <a:r>
              <a:rPr lang="en-US" sz="1400" dirty="0" err="1"/>
              <a:t>SysML</a:t>
            </a:r>
            <a:r>
              <a:rPr lang="en-US" sz="1400" dirty="0"/>
              <a:t> v1.x stereotypes and open the potential to make changes to the foundations of the UML </a:t>
            </a:r>
            <a:r>
              <a:rPr lang="en-US" sz="1400" dirty="0" err="1"/>
              <a:t>metamodel</a:t>
            </a:r>
            <a:r>
              <a:rPr lang="en-US" sz="1400" dirty="0"/>
              <a:t>. </a:t>
            </a:r>
          </a:p>
        </p:txBody>
      </p:sp>
    </p:spTree>
    <p:extLst>
      <p:ext uri="{BB962C8B-B14F-4D97-AF65-F5344CB8AC3E}">
        <p14:creationId xmlns:p14="http://schemas.microsoft.com/office/powerpoint/2010/main" val="1503913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52400"/>
            <a:ext cx="8274829" cy="369332"/>
          </a:xfrm>
          <a:prstGeom prst="rect">
            <a:avLst/>
          </a:prstGeom>
          <a:noFill/>
        </p:spPr>
        <p:txBody>
          <a:bodyPr wrap="none" rtlCol="0">
            <a:spAutoFit/>
          </a:bodyPr>
          <a:lstStyle/>
          <a:p>
            <a:r>
              <a:rPr lang="en-US" b="1" dirty="0"/>
              <a:t>Consider these potential approaches to the </a:t>
            </a:r>
            <a:r>
              <a:rPr lang="en-US" b="1" dirty="0" err="1"/>
              <a:t>SysML</a:t>
            </a:r>
            <a:r>
              <a:rPr lang="en-US" b="1" dirty="0"/>
              <a:t> v2 </a:t>
            </a:r>
            <a:r>
              <a:rPr lang="en-US" b="1" dirty="0" err="1"/>
              <a:t>metamodel</a:t>
            </a:r>
            <a:r>
              <a:rPr lang="en-US" b="1" dirty="0"/>
              <a:t> foundations (</a:t>
            </a:r>
            <a:r>
              <a:rPr lang="en-US" b="1" dirty="0" err="1"/>
              <a:t>cont</a:t>
            </a:r>
            <a:r>
              <a:rPr lang="en-US" b="1" dirty="0"/>
              <a:t>):</a:t>
            </a:r>
          </a:p>
        </p:txBody>
      </p:sp>
      <p:sp>
        <p:nvSpPr>
          <p:cNvPr id="3" name="TextBox 2"/>
          <p:cNvSpPr txBox="1"/>
          <p:nvPr/>
        </p:nvSpPr>
        <p:spPr>
          <a:xfrm>
            <a:off x="685800" y="990600"/>
            <a:ext cx="8229600" cy="2893100"/>
          </a:xfrm>
          <a:prstGeom prst="rect">
            <a:avLst/>
          </a:prstGeom>
          <a:noFill/>
        </p:spPr>
        <p:txBody>
          <a:bodyPr wrap="square" rtlCol="0">
            <a:spAutoFit/>
          </a:bodyPr>
          <a:lstStyle/>
          <a:p>
            <a:r>
              <a:rPr lang="en-US" sz="1400" b="1" dirty="0"/>
              <a:t>Approaches that completely break from UML:</a:t>
            </a:r>
          </a:p>
          <a:p>
            <a:r>
              <a:rPr lang="en-US" sz="1400" dirty="0"/>
              <a:t>Brand new everything-&gt;Go back to 1989 (‘87 if we reinvent state machine diagrams). Develop a language from the ground up that has concrete syntax that will have mappings to implementations (</a:t>
            </a:r>
            <a:r>
              <a:rPr lang="en-US" sz="1400" dirty="0" err="1"/>
              <a:t>SysML</a:t>
            </a:r>
            <a:r>
              <a:rPr lang="en-US" sz="1400" dirty="0"/>
              <a:t> v2 Language-&gt;UML profile, </a:t>
            </a:r>
            <a:r>
              <a:rPr lang="en-US" sz="1400" dirty="0" err="1"/>
              <a:t>SysML</a:t>
            </a:r>
            <a:r>
              <a:rPr lang="en-US" sz="1400" dirty="0"/>
              <a:t> v2 Language-&gt;</a:t>
            </a:r>
            <a:r>
              <a:rPr lang="en-US" sz="1400" dirty="0" err="1"/>
              <a:t>Vitech</a:t>
            </a:r>
            <a:r>
              <a:rPr lang="en-US" sz="1400" dirty="0"/>
              <a:t> schema, etc.)</a:t>
            </a:r>
          </a:p>
          <a:p>
            <a:endParaRPr lang="en-US" sz="1400" dirty="0"/>
          </a:p>
          <a:p>
            <a:r>
              <a:rPr lang="en-US" sz="1400" dirty="0"/>
              <a:t>Mostly brand new everything -&gt; Derive </a:t>
            </a:r>
            <a:r>
              <a:rPr lang="en-US" sz="1400" dirty="0" err="1"/>
              <a:t>SysML</a:t>
            </a:r>
            <a:r>
              <a:rPr lang="en-US" sz="1400" dirty="0"/>
              <a:t> v2 </a:t>
            </a:r>
            <a:r>
              <a:rPr lang="en-US" sz="1400" dirty="0" err="1"/>
              <a:t>metamodel</a:t>
            </a:r>
            <a:r>
              <a:rPr lang="en-US" sz="1400" dirty="0"/>
              <a:t> from pre-existing non-UML foundations (e.g., OWL 2, IDEAS Foundations, etc.)</a:t>
            </a:r>
          </a:p>
          <a:p>
            <a:endParaRPr lang="en-US" sz="1400" dirty="0"/>
          </a:p>
          <a:p>
            <a:r>
              <a:rPr lang="en-US" sz="1400" dirty="0"/>
              <a:t>Focus on abstract syntax/semantics-&gt;Leave implementation (concrete syntax) up to vendors, e.g., UML profile, </a:t>
            </a:r>
            <a:r>
              <a:rPr lang="en-US" sz="1400" dirty="0" err="1"/>
              <a:t>Vitech</a:t>
            </a:r>
            <a:r>
              <a:rPr lang="en-US" sz="1400" dirty="0"/>
              <a:t> schema(s), whatever tools that don’t focus on diagrams do, etc. </a:t>
            </a:r>
          </a:p>
          <a:p>
            <a:endParaRPr lang="en-US" sz="1400" dirty="0"/>
          </a:p>
          <a:p>
            <a:r>
              <a:rPr lang="en-US" sz="1400" dirty="0"/>
              <a:t>And…????</a:t>
            </a:r>
          </a:p>
          <a:p>
            <a:endParaRPr lang="en-US" sz="1400" dirty="0"/>
          </a:p>
        </p:txBody>
      </p:sp>
    </p:spTree>
    <p:extLst>
      <p:ext uri="{BB962C8B-B14F-4D97-AF65-F5344CB8AC3E}">
        <p14:creationId xmlns:p14="http://schemas.microsoft.com/office/powerpoint/2010/main" val="1103936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Relationship to DD</a:t>
            </a:r>
          </a:p>
        </p:txBody>
      </p:sp>
      <p:sp>
        <p:nvSpPr>
          <p:cNvPr id="3" name="Content Placeholder 2"/>
          <p:cNvSpPr>
            <a:spLocks noGrp="1"/>
          </p:cNvSpPr>
          <p:nvPr>
            <p:ph idx="1"/>
          </p:nvPr>
        </p:nvSpPr>
        <p:spPr/>
        <p:txBody>
          <a:bodyPr/>
          <a:lstStyle/>
          <a:p>
            <a:r>
              <a:rPr lang="en-US" dirty="0"/>
              <a:t>Submissions shall use DD to define</a:t>
            </a:r>
          </a:p>
          <a:p>
            <a:pPr lvl="1"/>
            <a:r>
              <a:rPr lang="en-US" dirty="0"/>
              <a:t>Diagram interchange, using DD’s Diagram Interchange (DI) for </a:t>
            </a:r>
            <a:r>
              <a:rPr lang="en-US" dirty="0" err="1"/>
              <a:t>metamodels</a:t>
            </a:r>
            <a:r>
              <a:rPr lang="en-US" dirty="0"/>
              <a:t>, and profiles of UML DI for UML profiles.</a:t>
            </a:r>
          </a:p>
          <a:p>
            <a:pPr lvl="1"/>
            <a:r>
              <a:rPr lang="en-US" dirty="0"/>
              <a:t>Diagram graphics, using an executable mapping language from submissions’ diagram interchange to DD’s Diagram Graphics (DG).</a:t>
            </a:r>
          </a:p>
        </p:txBody>
      </p:sp>
    </p:spTree>
    <p:extLst>
      <p:ext uri="{BB962C8B-B14F-4D97-AF65-F5344CB8AC3E}">
        <p14:creationId xmlns:p14="http://schemas.microsoft.com/office/powerpoint/2010/main" val="1952922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4"/>
          <p:cNvSpPr>
            <a:spLocks noChangeShapeType="1"/>
          </p:cNvSpPr>
          <p:nvPr/>
        </p:nvSpPr>
        <p:spPr bwMode="auto">
          <a:xfrm flipV="1">
            <a:off x="2097105" y="3461622"/>
            <a:ext cx="0" cy="526335"/>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 name="Line 4"/>
          <p:cNvSpPr>
            <a:spLocks noChangeShapeType="1"/>
          </p:cNvSpPr>
          <p:nvPr/>
        </p:nvSpPr>
        <p:spPr bwMode="auto">
          <a:xfrm flipV="1">
            <a:off x="2904036" y="3461621"/>
            <a:ext cx="0" cy="1252536"/>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p:txBody>
          <a:bodyPr/>
          <a:lstStyle/>
          <a:p>
            <a:r>
              <a:rPr lang="en-US" dirty="0"/>
              <a:t>Language Specifications</a:t>
            </a:r>
          </a:p>
        </p:txBody>
      </p:sp>
      <p:sp>
        <p:nvSpPr>
          <p:cNvPr id="3" name="Content Placeholder 2"/>
          <p:cNvSpPr>
            <a:spLocks noGrp="1"/>
          </p:cNvSpPr>
          <p:nvPr>
            <p:ph idx="1"/>
          </p:nvPr>
        </p:nvSpPr>
        <p:spPr>
          <a:xfrm>
            <a:off x="457200" y="6990736"/>
            <a:ext cx="8229600" cy="1229698"/>
          </a:xfrm>
        </p:spPr>
        <p:txBody>
          <a:bodyPr/>
          <a:lstStyle/>
          <a:p>
            <a:endParaRPr lang="en-US" dirty="0"/>
          </a:p>
        </p:txBody>
      </p:sp>
      <p:grpSp>
        <p:nvGrpSpPr>
          <p:cNvPr id="14" name="Group 13"/>
          <p:cNvGrpSpPr/>
          <p:nvPr/>
        </p:nvGrpSpPr>
        <p:grpSpPr>
          <a:xfrm rot="16200000" flipH="1">
            <a:off x="2518857" y="2245622"/>
            <a:ext cx="217255" cy="116239"/>
            <a:chOff x="4270986" y="3941866"/>
            <a:chExt cx="217255" cy="116239"/>
          </a:xfrm>
          <a:solidFill>
            <a:schemeClr val="tx1"/>
          </a:solidFill>
        </p:grpSpPr>
        <p:sp>
          <p:nvSpPr>
            <p:cNvPr id="15" name="Freeform 18"/>
            <p:cNvSpPr>
              <a:spLocks/>
            </p:cNvSpPr>
            <p:nvPr/>
          </p:nvSpPr>
          <p:spPr bwMode="auto">
            <a:xfrm rot="5402019" flipH="1">
              <a:off x="4321494" y="3891358"/>
              <a:ext cx="116239" cy="217255"/>
            </a:xfrm>
            <a:custGeom>
              <a:avLst/>
              <a:gdLst>
                <a:gd name="T0" fmla="*/ 39 w 78"/>
                <a:gd name="T1" fmla="*/ 0 h 146"/>
                <a:gd name="T2" fmla="*/ 78 w 78"/>
                <a:gd name="T3" fmla="*/ 73 h 146"/>
                <a:gd name="T4" fmla="*/ 39 w 78"/>
                <a:gd name="T5" fmla="*/ 146 h 146"/>
                <a:gd name="T6" fmla="*/ 0 w 78"/>
                <a:gd name="T7" fmla="*/ 73 h 146"/>
                <a:gd name="T8" fmla="*/ 39 w 78"/>
                <a:gd name="T9" fmla="*/ 0 h 146"/>
              </a:gdLst>
              <a:ahLst/>
              <a:cxnLst>
                <a:cxn ang="0">
                  <a:pos x="T0" y="T1"/>
                </a:cxn>
                <a:cxn ang="0">
                  <a:pos x="T2" y="T3"/>
                </a:cxn>
                <a:cxn ang="0">
                  <a:pos x="T4" y="T5"/>
                </a:cxn>
                <a:cxn ang="0">
                  <a:pos x="T6" y="T7"/>
                </a:cxn>
                <a:cxn ang="0">
                  <a:pos x="T8" y="T9"/>
                </a:cxn>
              </a:cxnLst>
              <a:rect l="0" t="0" r="r" b="b"/>
              <a:pathLst>
                <a:path w="78" h="146">
                  <a:moveTo>
                    <a:pt x="39" y="0"/>
                  </a:moveTo>
                  <a:lnTo>
                    <a:pt x="78" y="73"/>
                  </a:lnTo>
                  <a:lnTo>
                    <a:pt x="39" y="146"/>
                  </a:lnTo>
                  <a:lnTo>
                    <a:pt x="0" y="73"/>
                  </a:lnTo>
                  <a:lnTo>
                    <a:pt x="39" y="0"/>
                  </a:lnTo>
                  <a:close/>
                </a:path>
              </a:pathLst>
            </a:custGeom>
            <a:grpFill/>
            <a:ln w="19050">
              <a:solidFill>
                <a:schemeClr val="tx1"/>
              </a:solidFill>
              <a:prstDash val="solid"/>
              <a:round/>
              <a:headEnd/>
              <a:tailEnd/>
            </a:ln>
          </p:spPr>
          <p:txBody>
            <a:bodyPr vert="vert270" anchor="ctr"/>
            <a:lstStyle/>
            <a:p>
              <a:r>
                <a:rPr lang="en-US" sz="300" b="1" dirty="0"/>
                <a:t> </a:t>
              </a:r>
              <a:endParaRPr lang="en-US" sz="700" b="1" dirty="0"/>
            </a:p>
          </p:txBody>
        </p:sp>
        <p:sp>
          <p:nvSpPr>
            <p:cNvPr id="16" name="Oval 15"/>
            <p:cNvSpPr>
              <a:spLocks noChangeAspect="1"/>
            </p:cNvSpPr>
            <p:nvPr/>
          </p:nvSpPr>
          <p:spPr bwMode="auto">
            <a:xfrm>
              <a:off x="4356153" y="3977125"/>
              <a:ext cx="46920" cy="45720"/>
            </a:xfrm>
            <a:prstGeom prst="ellipse">
              <a:avLst/>
            </a:prstGeom>
            <a:grp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a:ln>
                  <a:noFill/>
                </a:ln>
                <a:effectLst/>
                <a:latin typeface="Arial" charset="0"/>
              </a:endParaRPr>
            </a:p>
          </p:txBody>
        </p:sp>
      </p:grpSp>
      <p:sp>
        <p:nvSpPr>
          <p:cNvPr id="19" name="Freeform 29"/>
          <p:cNvSpPr>
            <a:spLocks/>
          </p:cNvSpPr>
          <p:nvPr/>
        </p:nvSpPr>
        <p:spPr bwMode="auto">
          <a:xfrm flipH="1">
            <a:off x="1971743" y="3308940"/>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26" name="Rectangle 25"/>
          <p:cNvSpPr/>
          <p:nvPr/>
        </p:nvSpPr>
        <p:spPr>
          <a:xfrm>
            <a:off x="2070099" y="1577491"/>
            <a:ext cx="5905501"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Language Specification</a:t>
            </a:r>
          </a:p>
        </p:txBody>
      </p:sp>
      <p:sp>
        <p:nvSpPr>
          <p:cNvPr id="13" name="Line 17"/>
          <p:cNvSpPr>
            <a:spLocks noChangeShapeType="1"/>
          </p:cNvSpPr>
          <p:nvPr/>
        </p:nvSpPr>
        <p:spPr bwMode="auto">
          <a:xfrm rot="16200000" flipH="1" flipV="1">
            <a:off x="2389416" y="2481528"/>
            <a:ext cx="476137" cy="0"/>
          </a:xfrm>
          <a:prstGeom prst="line">
            <a:avLst/>
          </a:prstGeom>
          <a:noFill/>
          <a:ln w="25400">
            <a:solidFill>
              <a:schemeClr val="tx1"/>
            </a:solidFill>
            <a:prstDash val="solid"/>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Line 17"/>
          <p:cNvSpPr>
            <a:spLocks noChangeShapeType="1"/>
          </p:cNvSpPr>
          <p:nvPr/>
        </p:nvSpPr>
        <p:spPr bwMode="auto">
          <a:xfrm rot="16200000" flipH="1" flipV="1">
            <a:off x="5685512" y="2481529"/>
            <a:ext cx="476137" cy="0"/>
          </a:xfrm>
          <a:prstGeom prst="line">
            <a:avLst/>
          </a:prstGeom>
          <a:noFill/>
          <a:ln w="25400">
            <a:solidFill>
              <a:schemeClr val="tx1"/>
            </a:solidFill>
            <a:prstDash val="solid"/>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 name="Group 29"/>
          <p:cNvGrpSpPr/>
          <p:nvPr/>
        </p:nvGrpSpPr>
        <p:grpSpPr>
          <a:xfrm rot="16200000" flipH="1">
            <a:off x="5814953" y="2245623"/>
            <a:ext cx="217255" cy="116239"/>
            <a:chOff x="4270986" y="3941866"/>
            <a:chExt cx="217255" cy="116239"/>
          </a:xfrm>
          <a:solidFill>
            <a:schemeClr val="tx1"/>
          </a:solidFill>
        </p:grpSpPr>
        <p:sp>
          <p:nvSpPr>
            <p:cNvPr id="31" name="Freeform 18"/>
            <p:cNvSpPr>
              <a:spLocks/>
            </p:cNvSpPr>
            <p:nvPr/>
          </p:nvSpPr>
          <p:spPr bwMode="auto">
            <a:xfrm rot="5402019" flipH="1">
              <a:off x="4321494" y="3891358"/>
              <a:ext cx="116239" cy="217255"/>
            </a:xfrm>
            <a:custGeom>
              <a:avLst/>
              <a:gdLst>
                <a:gd name="T0" fmla="*/ 39 w 78"/>
                <a:gd name="T1" fmla="*/ 0 h 146"/>
                <a:gd name="T2" fmla="*/ 78 w 78"/>
                <a:gd name="T3" fmla="*/ 73 h 146"/>
                <a:gd name="T4" fmla="*/ 39 w 78"/>
                <a:gd name="T5" fmla="*/ 146 h 146"/>
                <a:gd name="T6" fmla="*/ 0 w 78"/>
                <a:gd name="T7" fmla="*/ 73 h 146"/>
                <a:gd name="T8" fmla="*/ 39 w 78"/>
                <a:gd name="T9" fmla="*/ 0 h 146"/>
              </a:gdLst>
              <a:ahLst/>
              <a:cxnLst>
                <a:cxn ang="0">
                  <a:pos x="T0" y="T1"/>
                </a:cxn>
                <a:cxn ang="0">
                  <a:pos x="T2" y="T3"/>
                </a:cxn>
                <a:cxn ang="0">
                  <a:pos x="T4" y="T5"/>
                </a:cxn>
                <a:cxn ang="0">
                  <a:pos x="T6" y="T7"/>
                </a:cxn>
                <a:cxn ang="0">
                  <a:pos x="T8" y="T9"/>
                </a:cxn>
              </a:cxnLst>
              <a:rect l="0" t="0" r="r" b="b"/>
              <a:pathLst>
                <a:path w="78" h="146">
                  <a:moveTo>
                    <a:pt x="39" y="0"/>
                  </a:moveTo>
                  <a:lnTo>
                    <a:pt x="78" y="73"/>
                  </a:lnTo>
                  <a:lnTo>
                    <a:pt x="39" y="146"/>
                  </a:lnTo>
                  <a:lnTo>
                    <a:pt x="0" y="73"/>
                  </a:lnTo>
                  <a:lnTo>
                    <a:pt x="39" y="0"/>
                  </a:lnTo>
                  <a:close/>
                </a:path>
              </a:pathLst>
            </a:custGeom>
            <a:grpFill/>
            <a:ln w="19050">
              <a:solidFill>
                <a:schemeClr val="tx1"/>
              </a:solidFill>
              <a:prstDash val="solid"/>
              <a:round/>
              <a:headEnd/>
              <a:tailEnd/>
            </a:ln>
          </p:spPr>
          <p:txBody>
            <a:bodyPr vert="vert270" anchor="ctr"/>
            <a:lstStyle/>
            <a:p>
              <a:r>
                <a:rPr lang="en-US" sz="300" b="1" dirty="0"/>
                <a:t> </a:t>
              </a:r>
              <a:endParaRPr lang="en-US" sz="700" b="1" dirty="0"/>
            </a:p>
          </p:txBody>
        </p:sp>
        <p:sp>
          <p:nvSpPr>
            <p:cNvPr id="32" name="Oval 31"/>
            <p:cNvSpPr>
              <a:spLocks noChangeAspect="1"/>
            </p:cNvSpPr>
            <p:nvPr/>
          </p:nvSpPr>
          <p:spPr bwMode="auto">
            <a:xfrm>
              <a:off x="4356153" y="3977125"/>
              <a:ext cx="46920" cy="45720"/>
            </a:xfrm>
            <a:prstGeom prst="ellipse">
              <a:avLst/>
            </a:prstGeom>
            <a:grp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a:ln>
                  <a:noFill/>
                </a:ln>
                <a:effectLst/>
                <a:latin typeface="Arial" charset="0"/>
              </a:endParaRPr>
            </a:p>
          </p:txBody>
        </p:sp>
      </p:grpSp>
      <p:sp>
        <p:nvSpPr>
          <p:cNvPr id="34" name="Rectangle 33"/>
          <p:cNvSpPr/>
          <p:nvPr/>
        </p:nvSpPr>
        <p:spPr>
          <a:xfrm>
            <a:off x="1905000" y="2704574"/>
            <a:ext cx="2032000"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Syntax</a:t>
            </a:r>
          </a:p>
        </p:txBody>
      </p:sp>
      <p:sp>
        <p:nvSpPr>
          <p:cNvPr id="35" name="Rectangle 34"/>
          <p:cNvSpPr/>
          <p:nvPr/>
        </p:nvSpPr>
        <p:spPr>
          <a:xfrm>
            <a:off x="5168900" y="2704574"/>
            <a:ext cx="1545978"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Semantics</a:t>
            </a:r>
          </a:p>
        </p:txBody>
      </p:sp>
      <p:sp>
        <p:nvSpPr>
          <p:cNvPr id="43" name="Freeform 29"/>
          <p:cNvSpPr>
            <a:spLocks/>
          </p:cNvSpPr>
          <p:nvPr/>
        </p:nvSpPr>
        <p:spPr bwMode="auto">
          <a:xfrm flipH="1">
            <a:off x="2778674" y="3308940"/>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44" name="Rectangle 43"/>
          <p:cNvSpPr/>
          <p:nvPr/>
        </p:nvSpPr>
        <p:spPr>
          <a:xfrm>
            <a:off x="740603" y="3779535"/>
            <a:ext cx="1527201"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Concrete</a:t>
            </a:r>
          </a:p>
        </p:txBody>
      </p:sp>
      <p:sp>
        <p:nvSpPr>
          <p:cNvPr id="46" name="Rectangle 45"/>
          <p:cNvSpPr/>
          <p:nvPr/>
        </p:nvSpPr>
        <p:spPr>
          <a:xfrm>
            <a:off x="2621121" y="4553464"/>
            <a:ext cx="1773079" cy="58521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91440" rIns="0" bIns="27432" rtlCol="0" anchor="ctr"/>
          <a:lstStyle/>
          <a:p>
            <a:pPr algn="ctr">
              <a:lnSpc>
                <a:spcPct val="75000"/>
              </a:lnSpc>
            </a:pPr>
            <a:r>
              <a:rPr lang="en-US" sz="2400" b="1" dirty="0">
                <a:solidFill>
                  <a:schemeClr val="tx1"/>
                </a:solidFill>
              </a:rPr>
              <a:t>Interchange/ API</a:t>
            </a:r>
          </a:p>
        </p:txBody>
      </p:sp>
      <p:grpSp>
        <p:nvGrpSpPr>
          <p:cNvPr id="49" name="Group 48"/>
          <p:cNvGrpSpPr/>
          <p:nvPr/>
        </p:nvGrpSpPr>
        <p:grpSpPr>
          <a:xfrm>
            <a:off x="875480" y="4393503"/>
            <a:ext cx="250723" cy="911604"/>
            <a:chOff x="8077199" y="2913144"/>
            <a:chExt cx="250723" cy="911604"/>
          </a:xfrm>
        </p:grpSpPr>
        <p:sp>
          <p:nvSpPr>
            <p:cNvPr id="50" name="Line 4"/>
            <p:cNvSpPr>
              <a:spLocks noChangeShapeType="1"/>
            </p:cNvSpPr>
            <p:nvPr/>
          </p:nvSpPr>
          <p:spPr bwMode="auto">
            <a:xfrm flipV="1">
              <a:off x="8202561" y="3065826"/>
              <a:ext cx="0" cy="75892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 name="Freeform 29"/>
            <p:cNvSpPr>
              <a:spLocks/>
            </p:cNvSpPr>
            <p:nvPr/>
          </p:nvSpPr>
          <p:spPr bwMode="auto">
            <a:xfrm flipH="1">
              <a:off x="8077199" y="2913144"/>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grpSp>
      <p:grpSp>
        <p:nvGrpSpPr>
          <p:cNvPr id="52" name="Group 51"/>
          <p:cNvGrpSpPr/>
          <p:nvPr/>
        </p:nvGrpSpPr>
        <p:grpSpPr>
          <a:xfrm>
            <a:off x="1873459" y="4393503"/>
            <a:ext cx="250723" cy="911604"/>
            <a:chOff x="8077199" y="2913144"/>
            <a:chExt cx="250723" cy="911604"/>
          </a:xfrm>
        </p:grpSpPr>
        <p:sp>
          <p:nvSpPr>
            <p:cNvPr id="53" name="Line 4"/>
            <p:cNvSpPr>
              <a:spLocks noChangeShapeType="1"/>
            </p:cNvSpPr>
            <p:nvPr/>
          </p:nvSpPr>
          <p:spPr bwMode="auto">
            <a:xfrm flipV="1">
              <a:off x="8202561" y="3065826"/>
              <a:ext cx="0" cy="75892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 name="Freeform 29"/>
            <p:cNvSpPr>
              <a:spLocks/>
            </p:cNvSpPr>
            <p:nvPr/>
          </p:nvSpPr>
          <p:spPr bwMode="auto">
            <a:xfrm flipH="1">
              <a:off x="8077199" y="2913144"/>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grpSp>
      <p:sp>
        <p:nvSpPr>
          <p:cNvPr id="47" name="Rectangle 46"/>
          <p:cNvSpPr/>
          <p:nvPr/>
        </p:nvSpPr>
        <p:spPr>
          <a:xfrm>
            <a:off x="94424" y="4860045"/>
            <a:ext cx="1315275"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2400" b="1" dirty="0">
                <a:solidFill>
                  <a:schemeClr val="tx1"/>
                </a:solidFill>
              </a:rPr>
              <a:t>Graphical</a:t>
            </a:r>
          </a:p>
        </p:txBody>
      </p:sp>
      <p:sp>
        <p:nvSpPr>
          <p:cNvPr id="48" name="Rectangle 47"/>
          <p:cNvSpPr/>
          <p:nvPr/>
        </p:nvSpPr>
        <p:spPr>
          <a:xfrm>
            <a:off x="1509665" y="4866597"/>
            <a:ext cx="992236"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2400" b="1" dirty="0">
                <a:solidFill>
                  <a:schemeClr val="tx1"/>
                </a:solidFill>
              </a:rPr>
              <a:t>Textual</a:t>
            </a:r>
          </a:p>
        </p:txBody>
      </p:sp>
      <p:sp>
        <p:nvSpPr>
          <p:cNvPr id="56" name="Line 4"/>
          <p:cNvSpPr>
            <a:spLocks noChangeShapeType="1"/>
          </p:cNvSpPr>
          <p:nvPr/>
        </p:nvSpPr>
        <p:spPr bwMode="auto">
          <a:xfrm flipV="1">
            <a:off x="5424539" y="3468810"/>
            <a:ext cx="0" cy="526335"/>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 name="Line 4"/>
          <p:cNvSpPr>
            <a:spLocks noChangeShapeType="1"/>
          </p:cNvSpPr>
          <p:nvPr/>
        </p:nvSpPr>
        <p:spPr bwMode="auto">
          <a:xfrm flipV="1">
            <a:off x="5739087" y="5282249"/>
            <a:ext cx="0" cy="70146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 name="Line 4"/>
          <p:cNvSpPr>
            <a:spLocks noChangeShapeType="1"/>
          </p:cNvSpPr>
          <p:nvPr/>
        </p:nvSpPr>
        <p:spPr bwMode="auto">
          <a:xfrm flipV="1">
            <a:off x="6433980" y="3440627"/>
            <a:ext cx="0" cy="106787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 name="Freeform 29"/>
          <p:cNvSpPr>
            <a:spLocks/>
          </p:cNvSpPr>
          <p:nvPr/>
        </p:nvSpPr>
        <p:spPr bwMode="auto">
          <a:xfrm flipH="1">
            <a:off x="5299177" y="3316128"/>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60" name="Freeform 29"/>
          <p:cNvSpPr>
            <a:spLocks/>
          </p:cNvSpPr>
          <p:nvPr/>
        </p:nvSpPr>
        <p:spPr bwMode="auto">
          <a:xfrm flipH="1">
            <a:off x="5613725" y="5129568"/>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61" name="Freeform 29"/>
          <p:cNvSpPr>
            <a:spLocks/>
          </p:cNvSpPr>
          <p:nvPr/>
        </p:nvSpPr>
        <p:spPr bwMode="auto">
          <a:xfrm flipH="1">
            <a:off x="6308618" y="3300646"/>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62" name="Rectangle 61"/>
          <p:cNvSpPr/>
          <p:nvPr/>
        </p:nvSpPr>
        <p:spPr>
          <a:xfrm>
            <a:off x="4611886" y="3791999"/>
            <a:ext cx="1611114"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2400" b="1" dirty="0">
                <a:solidFill>
                  <a:schemeClr val="tx1"/>
                </a:solidFill>
              </a:rPr>
              <a:t>Operational</a:t>
            </a:r>
          </a:p>
        </p:txBody>
      </p:sp>
      <p:sp>
        <p:nvSpPr>
          <p:cNvPr id="63" name="Rectangle 62"/>
          <p:cNvSpPr/>
          <p:nvPr/>
        </p:nvSpPr>
        <p:spPr>
          <a:xfrm>
            <a:off x="4957717" y="4520784"/>
            <a:ext cx="1641694"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Declarative</a:t>
            </a:r>
          </a:p>
        </p:txBody>
      </p:sp>
      <p:sp>
        <p:nvSpPr>
          <p:cNvPr id="64" name="Line 4"/>
          <p:cNvSpPr>
            <a:spLocks noChangeShapeType="1"/>
          </p:cNvSpPr>
          <p:nvPr/>
        </p:nvSpPr>
        <p:spPr bwMode="auto">
          <a:xfrm flipV="1">
            <a:off x="3785093" y="3475790"/>
            <a:ext cx="0" cy="579607"/>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5" name="Freeform 29"/>
          <p:cNvSpPr>
            <a:spLocks/>
          </p:cNvSpPr>
          <p:nvPr/>
        </p:nvSpPr>
        <p:spPr bwMode="auto">
          <a:xfrm flipH="1">
            <a:off x="3659731" y="3310409"/>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45" name="Rectangle 44"/>
          <p:cNvSpPr/>
          <p:nvPr/>
        </p:nvSpPr>
        <p:spPr>
          <a:xfrm>
            <a:off x="3063977" y="3779535"/>
            <a:ext cx="1254023"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Abstract</a:t>
            </a:r>
          </a:p>
        </p:txBody>
      </p:sp>
      <p:sp>
        <p:nvSpPr>
          <p:cNvPr id="66" name="Rectangle 65"/>
          <p:cNvSpPr/>
          <p:nvPr/>
        </p:nvSpPr>
        <p:spPr>
          <a:xfrm>
            <a:off x="4414219" y="5551918"/>
            <a:ext cx="2506384"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91440" rtlCol="0" anchor="ctr"/>
          <a:lstStyle/>
          <a:p>
            <a:pPr algn="ctr">
              <a:lnSpc>
                <a:spcPct val="75000"/>
              </a:lnSpc>
            </a:pPr>
            <a:r>
              <a:rPr lang="en-US" sz="2400" b="1" dirty="0">
                <a:solidFill>
                  <a:schemeClr val="tx1"/>
                </a:solidFill>
              </a:rPr>
              <a:t>Model Theoretic / Denotational</a:t>
            </a:r>
          </a:p>
        </p:txBody>
      </p:sp>
      <p:sp>
        <p:nvSpPr>
          <p:cNvPr id="41" name="Line 17"/>
          <p:cNvSpPr>
            <a:spLocks noChangeShapeType="1"/>
          </p:cNvSpPr>
          <p:nvPr/>
        </p:nvSpPr>
        <p:spPr bwMode="auto">
          <a:xfrm rot="16200000" flipH="1" flipV="1">
            <a:off x="7478497" y="2487484"/>
            <a:ext cx="476137" cy="0"/>
          </a:xfrm>
          <a:prstGeom prst="line">
            <a:avLst/>
          </a:prstGeom>
          <a:noFill/>
          <a:ln w="25400">
            <a:solidFill>
              <a:schemeClr val="tx1"/>
            </a:solidFill>
            <a:prstDash val="solid"/>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55" name="Group 54"/>
          <p:cNvGrpSpPr/>
          <p:nvPr/>
        </p:nvGrpSpPr>
        <p:grpSpPr>
          <a:xfrm rot="16200000" flipH="1">
            <a:off x="7607938" y="2238878"/>
            <a:ext cx="217255" cy="116239"/>
            <a:chOff x="4270986" y="3941866"/>
            <a:chExt cx="217255" cy="116239"/>
          </a:xfrm>
          <a:solidFill>
            <a:schemeClr val="tx1"/>
          </a:solidFill>
        </p:grpSpPr>
        <p:sp>
          <p:nvSpPr>
            <p:cNvPr id="67" name="Freeform 18"/>
            <p:cNvSpPr>
              <a:spLocks/>
            </p:cNvSpPr>
            <p:nvPr/>
          </p:nvSpPr>
          <p:spPr bwMode="auto">
            <a:xfrm rot="5402019" flipH="1">
              <a:off x="4321494" y="3891358"/>
              <a:ext cx="116239" cy="217255"/>
            </a:xfrm>
            <a:custGeom>
              <a:avLst/>
              <a:gdLst>
                <a:gd name="T0" fmla="*/ 39 w 78"/>
                <a:gd name="T1" fmla="*/ 0 h 146"/>
                <a:gd name="T2" fmla="*/ 78 w 78"/>
                <a:gd name="T3" fmla="*/ 73 h 146"/>
                <a:gd name="T4" fmla="*/ 39 w 78"/>
                <a:gd name="T5" fmla="*/ 146 h 146"/>
                <a:gd name="T6" fmla="*/ 0 w 78"/>
                <a:gd name="T7" fmla="*/ 73 h 146"/>
                <a:gd name="T8" fmla="*/ 39 w 78"/>
                <a:gd name="T9" fmla="*/ 0 h 146"/>
              </a:gdLst>
              <a:ahLst/>
              <a:cxnLst>
                <a:cxn ang="0">
                  <a:pos x="T0" y="T1"/>
                </a:cxn>
                <a:cxn ang="0">
                  <a:pos x="T2" y="T3"/>
                </a:cxn>
                <a:cxn ang="0">
                  <a:pos x="T4" y="T5"/>
                </a:cxn>
                <a:cxn ang="0">
                  <a:pos x="T6" y="T7"/>
                </a:cxn>
                <a:cxn ang="0">
                  <a:pos x="T8" y="T9"/>
                </a:cxn>
              </a:cxnLst>
              <a:rect l="0" t="0" r="r" b="b"/>
              <a:pathLst>
                <a:path w="78" h="146">
                  <a:moveTo>
                    <a:pt x="39" y="0"/>
                  </a:moveTo>
                  <a:lnTo>
                    <a:pt x="78" y="73"/>
                  </a:lnTo>
                  <a:lnTo>
                    <a:pt x="39" y="146"/>
                  </a:lnTo>
                  <a:lnTo>
                    <a:pt x="0" y="73"/>
                  </a:lnTo>
                  <a:lnTo>
                    <a:pt x="39" y="0"/>
                  </a:lnTo>
                  <a:close/>
                </a:path>
              </a:pathLst>
            </a:custGeom>
            <a:grpFill/>
            <a:ln w="19050">
              <a:solidFill>
                <a:schemeClr val="tx1"/>
              </a:solidFill>
              <a:prstDash val="solid"/>
              <a:round/>
              <a:headEnd/>
              <a:tailEnd/>
            </a:ln>
          </p:spPr>
          <p:txBody>
            <a:bodyPr vert="vert270" anchor="ctr"/>
            <a:lstStyle/>
            <a:p>
              <a:r>
                <a:rPr lang="en-US" sz="300" b="1" dirty="0"/>
                <a:t> </a:t>
              </a:r>
              <a:endParaRPr lang="en-US" sz="700" b="1" dirty="0"/>
            </a:p>
          </p:txBody>
        </p:sp>
        <p:sp>
          <p:nvSpPr>
            <p:cNvPr id="68" name="Oval 67"/>
            <p:cNvSpPr>
              <a:spLocks noChangeAspect="1"/>
            </p:cNvSpPr>
            <p:nvPr/>
          </p:nvSpPr>
          <p:spPr bwMode="auto">
            <a:xfrm>
              <a:off x="4356153" y="3977125"/>
              <a:ext cx="46920" cy="45720"/>
            </a:xfrm>
            <a:prstGeom prst="ellipse">
              <a:avLst/>
            </a:prstGeom>
            <a:grp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a:ln>
                  <a:noFill/>
                </a:ln>
                <a:effectLst/>
                <a:latin typeface="Arial" charset="0"/>
              </a:endParaRPr>
            </a:p>
          </p:txBody>
        </p:sp>
      </p:grpSp>
      <p:sp>
        <p:nvSpPr>
          <p:cNvPr id="69" name="Rectangle 68"/>
          <p:cNvSpPr/>
          <p:nvPr/>
        </p:nvSpPr>
        <p:spPr>
          <a:xfrm>
            <a:off x="7152328" y="2710530"/>
            <a:ext cx="1863478"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91440" bIns="27432" rtlCol="0" anchor="ctr"/>
          <a:lstStyle/>
          <a:p>
            <a:pPr algn="ctr">
              <a:lnSpc>
                <a:spcPct val="80000"/>
              </a:lnSpc>
            </a:pPr>
            <a:r>
              <a:rPr lang="en-US" sz="2400" b="1" dirty="0">
                <a:solidFill>
                  <a:schemeClr val="tx1"/>
                </a:solidFill>
              </a:rPr>
              <a:t>Vocabulary / Libraries </a:t>
            </a:r>
          </a:p>
        </p:txBody>
      </p:sp>
      <p:sp>
        <p:nvSpPr>
          <p:cNvPr id="70" name="Line 4"/>
          <p:cNvSpPr>
            <a:spLocks noChangeShapeType="1"/>
          </p:cNvSpPr>
          <p:nvPr/>
        </p:nvSpPr>
        <p:spPr bwMode="auto">
          <a:xfrm flipV="1">
            <a:off x="7749111" y="3494211"/>
            <a:ext cx="0" cy="526335"/>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 name="Line 4"/>
          <p:cNvSpPr>
            <a:spLocks noChangeShapeType="1"/>
          </p:cNvSpPr>
          <p:nvPr/>
        </p:nvSpPr>
        <p:spPr bwMode="auto">
          <a:xfrm flipV="1">
            <a:off x="8796652" y="3466028"/>
            <a:ext cx="0" cy="116947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 name="Freeform 29"/>
          <p:cNvSpPr>
            <a:spLocks/>
          </p:cNvSpPr>
          <p:nvPr/>
        </p:nvSpPr>
        <p:spPr bwMode="auto">
          <a:xfrm flipH="1">
            <a:off x="7623749" y="3328829"/>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73" name="Freeform 29"/>
          <p:cNvSpPr>
            <a:spLocks/>
          </p:cNvSpPr>
          <p:nvPr/>
        </p:nvSpPr>
        <p:spPr bwMode="auto">
          <a:xfrm flipH="1">
            <a:off x="8671290" y="3326047"/>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74" name="Rectangle 73"/>
          <p:cNvSpPr/>
          <p:nvPr/>
        </p:nvSpPr>
        <p:spPr>
          <a:xfrm>
            <a:off x="6870700" y="3792000"/>
            <a:ext cx="1739900"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91440" rIns="0" bIns="27432" rtlCol="0" anchor="ctr"/>
          <a:lstStyle/>
          <a:p>
            <a:pPr algn="ctr">
              <a:lnSpc>
                <a:spcPct val="75000"/>
              </a:lnSpc>
            </a:pPr>
            <a:r>
              <a:rPr lang="en-US" sz="2400" b="1" dirty="0">
                <a:solidFill>
                  <a:schemeClr val="tx1"/>
                </a:solidFill>
              </a:rPr>
              <a:t>Application Independent</a:t>
            </a:r>
          </a:p>
        </p:txBody>
      </p:sp>
      <p:sp>
        <p:nvSpPr>
          <p:cNvPr id="75" name="Rectangle 74"/>
          <p:cNvSpPr/>
          <p:nvPr/>
        </p:nvSpPr>
        <p:spPr>
          <a:xfrm>
            <a:off x="7159594" y="4558885"/>
            <a:ext cx="1887085"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91440" bIns="27432" rtlCol="0" anchor="ctr"/>
          <a:lstStyle/>
          <a:p>
            <a:pPr algn="ctr">
              <a:lnSpc>
                <a:spcPct val="75000"/>
              </a:lnSpc>
            </a:pPr>
            <a:r>
              <a:rPr lang="en-US" sz="2400" b="1" dirty="0">
                <a:solidFill>
                  <a:schemeClr val="tx1"/>
                </a:solidFill>
              </a:rPr>
              <a:t>Application</a:t>
            </a:r>
          </a:p>
          <a:p>
            <a:pPr algn="ctr">
              <a:lnSpc>
                <a:spcPct val="75000"/>
              </a:lnSpc>
            </a:pPr>
            <a:r>
              <a:rPr lang="en-US" sz="2400" b="1" dirty="0">
                <a:solidFill>
                  <a:schemeClr val="tx1"/>
                </a:solidFill>
              </a:rPr>
              <a:t>Dependent</a:t>
            </a:r>
          </a:p>
        </p:txBody>
      </p:sp>
      <p:sp>
        <p:nvSpPr>
          <p:cNvPr id="5" name="Slide Number Placeholder 4"/>
          <p:cNvSpPr>
            <a:spLocks noGrp="1"/>
          </p:cNvSpPr>
          <p:nvPr>
            <p:ph type="sldNum" sz="quarter" idx="12"/>
          </p:nvPr>
        </p:nvSpPr>
        <p:spPr/>
        <p:txBody>
          <a:bodyPr/>
          <a:lstStyle/>
          <a:p>
            <a:fld id="{5953B049-D608-434C-95D0-6825E21E4BC0}" type="slidenum">
              <a:rPr lang="en-US" smtClean="0"/>
              <a:t>2</a:t>
            </a:fld>
            <a:endParaRPr lang="en-US"/>
          </a:p>
        </p:txBody>
      </p:sp>
    </p:spTree>
    <p:extLst>
      <p:ext uri="{BB962C8B-B14F-4D97-AF65-F5344CB8AC3E}">
        <p14:creationId xmlns:p14="http://schemas.microsoft.com/office/powerpoint/2010/main" val="191951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Interoperability Requirements</a:t>
            </a:r>
          </a:p>
        </p:txBody>
      </p:sp>
      <p:sp>
        <p:nvSpPr>
          <p:cNvPr id="3" name="Content Placeholder 2"/>
          <p:cNvSpPr>
            <a:spLocks noGrp="1"/>
          </p:cNvSpPr>
          <p:nvPr>
            <p:ph idx="1"/>
          </p:nvPr>
        </p:nvSpPr>
        <p:spPr>
          <a:xfrm>
            <a:off x="457199" y="1600199"/>
            <a:ext cx="8763001" cy="5327725"/>
          </a:xfrm>
        </p:spPr>
        <p:txBody>
          <a:bodyPr>
            <a:normAutofit/>
          </a:bodyPr>
          <a:lstStyle/>
          <a:p>
            <a:r>
              <a:rPr lang="en-US" dirty="0"/>
              <a:t>Uniform </a:t>
            </a:r>
            <a:r>
              <a:rPr lang="en-US" b="1" dirty="0"/>
              <a:t>syntactic</a:t>
            </a:r>
            <a:r>
              <a:rPr lang="en-US" dirty="0"/>
              <a:t> interpretation</a:t>
            </a:r>
          </a:p>
          <a:p>
            <a:pPr lvl="1"/>
            <a:r>
              <a:rPr lang="en-US" dirty="0"/>
              <a:t>Everyone looking at </a:t>
            </a:r>
            <a:r>
              <a:rPr lang="en-US" dirty="0" err="1"/>
              <a:t>SysML</a:t>
            </a:r>
            <a:r>
              <a:rPr lang="en-US" dirty="0"/>
              <a:t> diagrams should </a:t>
            </a:r>
          </a:p>
          <a:p>
            <a:pPr lvl="2"/>
            <a:r>
              <a:rPr lang="en-US" dirty="0"/>
              <a:t>Describe them the same way (using </a:t>
            </a:r>
            <a:r>
              <a:rPr lang="en-US" dirty="0" err="1"/>
              <a:t>SysML</a:t>
            </a:r>
            <a:r>
              <a:rPr lang="en-US" dirty="0"/>
              <a:t> terminology).</a:t>
            </a:r>
          </a:p>
          <a:p>
            <a:pPr lvl="2"/>
            <a:r>
              <a:rPr lang="en-US" dirty="0"/>
              <a:t>Agree on whether they </a:t>
            </a:r>
            <a:r>
              <a:rPr lang="en-US" dirty="0" err="1"/>
              <a:t>are“legal</a:t>
            </a:r>
            <a:r>
              <a:rPr lang="en-US" dirty="0"/>
              <a:t>” </a:t>
            </a:r>
            <a:r>
              <a:rPr lang="en-US" dirty="0" err="1"/>
              <a:t>SysML</a:t>
            </a:r>
            <a:r>
              <a:rPr lang="en-US" dirty="0"/>
              <a:t> (well-formedness).</a:t>
            </a:r>
          </a:p>
          <a:p>
            <a:pPr>
              <a:spcBef>
                <a:spcPts val="400"/>
              </a:spcBef>
            </a:pPr>
            <a:r>
              <a:rPr lang="en-US" dirty="0"/>
              <a:t>Uniform </a:t>
            </a:r>
            <a:r>
              <a:rPr lang="en-US" b="1" dirty="0"/>
              <a:t>semantic</a:t>
            </a:r>
            <a:r>
              <a:rPr lang="en-US" dirty="0"/>
              <a:t> interpretation</a:t>
            </a:r>
          </a:p>
          <a:p>
            <a:pPr lvl="1">
              <a:spcBef>
                <a:spcPts val="400"/>
              </a:spcBef>
            </a:pPr>
            <a:r>
              <a:rPr lang="en-US" dirty="0"/>
              <a:t>Everyone looking at </a:t>
            </a:r>
            <a:r>
              <a:rPr lang="en-US" dirty="0" err="1"/>
              <a:t>SysML</a:t>
            </a:r>
            <a:r>
              <a:rPr lang="en-US" dirty="0"/>
              <a:t> diagrams should</a:t>
            </a:r>
          </a:p>
          <a:p>
            <a:pPr lvl="2">
              <a:spcBef>
                <a:spcPts val="400"/>
              </a:spcBef>
            </a:pPr>
            <a:r>
              <a:rPr lang="en-US" dirty="0"/>
              <a:t>Reach the same conclusions about the things being modeled.</a:t>
            </a:r>
          </a:p>
          <a:p>
            <a:pPr lvl="2">
              <a:spcBef>
                <a:spcPts val="400"/>
              </a:spcBef>
            </a:pPr>
            <a:r>
              <a:rPr lang="en-US" dirty="0"/>
              <a:t>Including whether it is possible to draw any conclusions at all (consistency).</a:t>
            </a:r>
          </a:p>
        </p:txBody>
      </p:sp>
      <p:sp>
        <p:nvSpPr>
          <p:cNvPr id="4" name="Slide Number Placeholder 3"/>
          <p:cNvSpPr>
            <a:spLocks noGrp="1"/>
          </p:cNvSpPr>
          <p:nvPr>
            <p:ph type="sldNum" sz="quarter" idx="12"/>
          </p:nvPr>
        </p:nvSpPr>
        <p:spPr/>
        <p:txBody>
          <a:bodyPr/>
          <a:lstStyle/>
          <a:p>
            <a:fld id="{5953B049-D608-434C-95D0-6825E21E4BC0}" type="slidenum">
              <a:rPr lang="en-US" smtClean="0"/>
              <a:t>3</a:t>
            </a:fld>
            <a:endParaRPr lang="en-US"/>
          </a:p>
        </p:txBody>
      </p:sp>
    </p:spTree>
    <p:extLst>
      <p:ext uri="{BB962C8B-B14F-4D97-AF65-F5344CB8AC3E}">
        <p14:creationId xmlns:p14="http://schemas.microsoft.com/office/powerpoint/2010/main" val="1833972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Who’s “Everyone”?</a:t>
            </a:r>
          </a:p>
        </p:txBody>
      </p:sp>
      <p:sp>
        <p:nvSpPr>
          <p:cNvPr id="3" name="Content Placeholder 2"/>
          <p:cNvSpPr>
            <a:spLocks noGrp="1"/>
          </p:cNvSpPr>
          <p:nvPr>
            <p:ph idx="1"/>
          </p:nvPr>
        </p:nvSpPr>
        <p:spPr/>
        <p:txBody>
          <a:bodyPr>
            <a:normAutofit lnSpcReduction="10000"/>
          </a:bodyPr>
          <a:lstStyle/>
          <a:p>
            <a:r>
              <a:rPr lang="en-US" dirty="0"/>
              <a:t>Modelers, teachers, consultants, spec writers.</a:t>
            </a:r>
          </a:p>
          <a:p>
            <a:pPr lvl="1"/>
            <a:r>
              <a:rPr lang="en-US" dirty="0"/>
              <a:t>They understand each others models the way the authors intended.</a:t>
            </a:r>
          </a:p>
          <a:p>
            <a:r>
              <a:rPr lang="en-US" dirty="0"/>
              <a:t>Modeling tool builders</a:t>
            </a:r>
          </a:p>
          <a:p>
            <a:pPr lvl="1"/>
            <a:r>
              <a:rPr lang="en-US" dirty="0"/>
              <a:t>Their tools instantiate abstract syntax the same way (MIWG) for all diagrams.</a:t>
            </a:r>
          </a:p>
          <a:p>
            <a:r>
              <a:rPr lang="en-US" dirty="0"/>
              <a:t>Analysis tool builders</a:t>
            </a:r>
          </a:p>
          <a:p>
            <a:pPr lvl="1"/>
            <a:r>
              <a:rPr lang="en-US" dirty="0"/>
              <a:t>Their tools produce same results for all instances of abstract syntax.</a:t>
            </a:r>
          </a:p>
          <a:p>
            <a:pPr lvl="1"/>
            <a:endParaRPr lang="en-US" dirty="0"/>
          </a:p>
          <a:p>
            <a:endParaRPr lang="en-US" dirty="0"/>
          </a:p>
        </p:txBody>
      </p:sp>
      <p:sp>
        <p:nvSpPr>
          <p:cNvPr id="4" name="Slide Number Placeholder 3"/>
          <p:cNvSpPr>
            <a:spLocks noGrp="1"/>
          </p:cNvSpPr>
          <p:nvPr>
            <p:ph type="sldNum" sz="quarter" idx="12"/>
          </p:nvPr>
        </p:nvSpPr>
        <p:spPr/>
        <p:txBody>
          <a:bodyPr/>
          <a:lstStyle/>
          <a:p>
            <a:fld id="{5953B049-D608-434C-95D0-6825E21E4BC0}" type="slidenum">
              <a:rPr lang="en-US" smtClean="0"/>
              <a:t>4</a:t>
            </a:fld>
            <a:endParaRPr lang="en-US"/>
          </a:p>
        </p:txBody>
      </p:sp>
    </p:spTree>
    <p:extLst>
      <p:ext uri="{BB962C8B-B14F-4D97-AF65-F5344CB8AC3E}">
        <p14:creationId xmlns:p14="http://schemas.microsoft.com/office/powerpoint/2010/main" val="3299028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Syntactic Requirements (Specific)</a:t>
            </a:r>
          </a:p>
        </p:txBody>
      </p:sp>
      <p:sp>
        <p:nvSpPr>
          <p:cNvPr id="3" name="Content Placeholder 2"/>
          <p:cNvSpPr>
            <a:spLocks noGrp="1"/>
          </p:cNvSpPr>
          <p:nvPr>
            <p:ph idx="1"/>
          </p:nvPr>
        </p:nvSpPr>
        <p:spPr>
          <a:xfrm>
            <a:off x="457200" y="1600200"/>
            <a:ext cx="8229600" cy="5144729"/>
          </a:xfrm>
        </p:spPr>
        <p:txBody>
          <a:bodyPr>
            <a:normAutofit/>
          </a:bodyPr>
          <a:lstStyle/>
          <a:p>
            <a:r>
              <a:rPr lang="en-US" dirty="0"/>
              <a:t>Concrete syntax specification</a:t>
            </a:r>
          </a:p>
          <a:p>
            <a:pPr lvl="1"/>
            <a:r>
              <a:rPr lang="en-US" dirty="0"/>
              <a:t>Shall include syntax for diagram/text information that is not included in abstract syntax, linked to abstract syntax (</a:t>
            </a:r>
            <a:r>
              <a:rPr lang="en-US" dirty="0" err="1"/>
              <a:t>eg</a:t>
            </a:r>
            <a:r>
              <a:rPr lang="en-US" dirty="0"/>
              <a:t>, DD’s DI/DG).</a:t>
            </a:r>
          </a:p>
          <a:p>
            <a:pPr lvl="1"/>
            <a:r>
              <a:rPr lang="en-US" dirty="0"/>
              <a:t>All examples shall be accompanied by a model for them, as above.</a:t>
            </a:r>
          </a:p>
          <a:p>
            <a:r>
              <a:rPr lang="en-US" dirty="0"/>
              <a:t>Abstract syntax specification</a:t>
            </a:r>
          </a:p>
          <a:p>
            <a:pPr lvl="1"/>
            <a:r>
              <a:rPr lang="en-US" dirty="0"/>
              <a:t>Shall be notation-independent.</a:t>
            </a:r>
          </a:p>
          <a:p>
            <a:pPr lvl="1"/>
            <a:r>
              <a:rPr lang="en-US" dirty="0"/>
              <a:t>See semantic requirements.</a:t>
            </a:r>
          </a:p>
          <a:p>
            <a:endParaRPr lang="en-US" dirty="0"/>
          </a:p>
        </p:txBody>
      </p:sp>
      <p:sp>
        <p:nvSpPr>
          <p:cNvPr id="4" name="Slide Number Placeholder 3"/>
          <p:cNvSpPr>
            <a:spLocks noGrp="1"/>
          </p:cNvSpPr>
          <p:nvPr>
            <p:ph type="sldNum" sz="quarter" idx="12"/>
          </p:nvPr>
        </p:nvSpPr>
        <p:spPr/>
        <p:txBody>
          <a:bodyPr/>
          <a:lstStyle/>
          <a:p>
            <a:fld id="{5953B049-D608-434C-95D0-6825E21E4BC0}" type="slidenum">
              <a:rPr lang="en-US" smtClean="0"/>
              <a:t>5</a:t>
            </a:fld>
            <a:endParaRPr lang="en-US"/>
          </a:p>
        </p:txBody>
      </p:sp>
    </p:spTree>
    <p:extLst>
      <p:ext uri="{BB962C8B-B14F-4D97-AF65-F5344CB8AC3E}">
        <p14:creationId xmlns:p14="http://schemas.microsoft.com/office/powerpoint/2010/main" val="274348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Semantic Requirements (Specific)</a:t>
            </a:r>
          </a:p>
        </p:txBody>
      </p:sp>
      <p:sp>
        <p:nvSpPr>
          <p:cNvPr id="3" name="Content Placeholder 2"/>
          <p:cNvSpPr>
            <a:spLocks noGrp="1"/>
          </p:cNvSpPr>
          <p:nvPr>
            <p:ph idx="1"/>
          </p:nvPr>
        </p:nvSpPr>
        <p:spPr/>
        <p:txBody>
          <a:bodyPr>
            <a:normAutofit/>
          </a:bodyPr>
          <a:lstStyle/>
          <a:p>
            <a:r>
              <a:rPr lang="en-US" dirty="0"/>
              <a:t>Specification shall give unambiguous relationship between models and the things being modeled</a:t>
            </a:r>
          </a:p>
          <a:p>
            <a:pPr lvl="1"/>
            <a:r>
              <a:rPr lang="en-US" dirty="0"/>
              <a:t>Model libraries shall be included for all semantics.</a:t>
            </a:r>
          </a:p>
          <a:p>
            <a:pPr lvl="1"/>
            <a:r>
              <a:rPr lang="en-US" dirty="0"/>
              <a:t>Abstract syntax shall specify patterns of (automatically) using library elements with instances of abstract syntax.</a:t>
            </a:r>
          </a:p>
        </p:txBody>
      </p:sp>
      <p:sp>
        <p:nvSpPr>
          <p:cNvPr id="4" name="Slide Number Placeholder 3"/>
          <p:cNvSpPr>
            <a:spLocks noGrp="1"/>
          </p:cNvSpPr>
          <p:nvPr>
            <p:ph type="sldNum" sz="quarter" idx="12"/>
          </p:nvPr>
        </p:nvSpPr>
        <p:spPr/>
        <p:txBody>
          <a:bodyPr/>
          <a:lstStyle/>
          <a:p>
            <a:fld id="{5953B049-D608-434C-95D0-6825E21E4BC0}" type="slidenum">
              <a:rPr lang="en-US" smtClean="0"/>
              <a:t>6</a:t>
            </a:fld>
            <a:endParaRPr lang="en-US"/>
          </a:p>
        </p:txBody>
      </p:sp>
    </p:spTree>
    <p:extLst>
      <p:ext uri="{BB962C8B-B14F-4D97-AF65-F5344CB8AC3E}">
        <p14:creationId xmlns:p14="http://schemas.microsoft.com/office/powerpoint/2010/main" val="3709275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81000"/>
            <a:ext cx="8534400" cy="3016210"/>
          </a:xfrm>
          <a:prstGeom prst="rect">
            <a:avLst/>
          </a:prstGeom>
          <a:noFill/>
        </p:spPr>
        <p:txBody>
          <a:bodyPr wrap="square" rtlCol="0">
            <a:spAutoFit/>
          </a:bodyPr>
          <a:lstStyle/>
          <a:p>
            <a:r>
              <a:rPr lang="en-US" b="1" dirty="0"/>
              <a:t>Formalism Driving Requirements:</a:t>
            </a:r>
          </a:p>
          <a:p>
            <a:r>
              <a:rPr lang="en-US" sz="1400" dirty="0"/>
              <a:t>The next-generation modeling language must include precise semantics that avoid ambiguity and enable a concise representation of the concepts. </a:t>
            </a:r>
          </a:p>
          <a:p>
            <a:endParaRPr lang="en-US" sz="1400" dirty="0"/>
          </a:p>
          <a:p>
            <a:r>
              <a:rPr lang="en-US" sz="1400" dirty="0"/>
              <a:t>The language must derive from a well-specified logical formalism that can leverage the model for a broad range of analysis and model checking.</a:t>
            </a:r>
          </a:p>
          <a:p>
            <a:endParaRPr lang="en-US" sz="1400" dirty="0"/>
          </a:p>
          <a:p>
            <a:r>
              <a:rPr lang="en-US" sz="1400" dirty="0"/>
              <a:t>This includes the ability to validate that the model is logically consistent, and the ability to answer questions such as the impact of a requirement or design change, or assess how a failure could propagate through a system.</a:t>
            </a:r>
          </a:p>
          <a:p>
            <a:endParaRPr lang="en-US" sz="1400" dirty="0"/>
          </a:p>
          <a:p>
            <a:r>
              <a:rPr lang="en-US" sz="1400" dirty="0"/>
              <a:t>The language and tools must also integrate with a diverse range of equation solvers and execution environments that enable the capture of quantitative data.</a:t>
            </a:r>
          </a:p>
          <a:p>
            <a:endParaRPr lang="en-US" b="1" dirty="0"/>
          </a:p>
        </p:txBody>
      </p:sp>
    </p:spTree>
    <p:extLst>
      <p:ext uri="{BB962C8B-B14F-4D97-AF65-F5344CB8AC3E}">
        <p14:creationId xmlns:p14="http://schemas.microsoft.com/office/powerpoint/2010/main" val="4084705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81000"/>
            <a:ext cx="4703724" cy="369332"/>
          </a:xfrm>
          <a:prstGeom prst="rect">
            <a:avLst/>
          </a:prstGeom>
          <a:noFill/>
        </p:spPr>
        <p:txBody>
          <a:bodyPr wrap="none" rtlCol="0">
            <a:spAutoFit/>
          </a:bodyPr>
          <a:lstStyle/>
          <a:p>
            <a:r>
              <a:rPr lang="en-US" b="1" dirty="0"/>
              <a:t>Formalism Requirements (updated </a:t>
            </a:r>
            <a:r>
              <a:rPr lang="en-US" b="1" dirty="0" smtClean="0"/>
              <a:t>9/10/2016</a:t>
            </a:r>
            <a:r>
              <a:rPr lang="en-US" b="1" dirty="0"/>
              <a:t>):</a:t>
            </a:r>
          </a:p>
        </p:txBody>
      </p:sp>
      <p:sp>
        <p:nvSpPr>
          <p:cNvPr id="5" name="TextBox 4"/>
          <p:cNvSpPr txBox="1"/>
          <p:nvPr/>
        </p:nvSpPr>
        <p:spPr>
          <a:xfrm>
            <a:off x="381000" y="750332"/>
            <a:ext cx="8534400" cy="5047536"/>
          </a:xfrm>
          <a:prstGeom prst="rect">
            <a:avLst/>
          </a:prstGeom>
          <a:noFill/>
        </p:spPr>
        <p:txBody>
          <a:bodyPr wrap="square" rtlCol="0">
            <a:spAutoFit/>
          </a:bodyPr>
          <a:lstStyle/>
          <a:p>
            <a:r>
              <a:rPr lang="en-US" sz="1400" b="1" dirty="0" smtClean="0"/>
              <a:t>Semantics:</a:t>
            </a:r>
          </a:p>
          <a:p>
            <a:r>
              <a:rPr lang="en-US" sz="1400" dirty="0" smtClean="0"/>
              <a:t>The </a:t>
            </a:r>
            <a:r>
              <a:rPr lang="en-US" sz="1400" dirty="0"/>
              <a:t>declarative semantics of </a:t>
            </a:r>
            <a:r>
              <a:rPr lang="en-US" sz="1400" dirty="0" err="1"/>
              <a:t>SysML</a:t>
            </a:r>
            <a:r>
              <a:rPr lang="en-US" sz="1400" dirty="0"/>
              <a:t> v2 shall be expressed in the form of mathematical logic or have a translation to an expression in mathematical logic. (</a:t>
            </a:r>
            <a:r>
              <a:rPr lang="en-US" sz="1400" b="1" dirty="0"/>
              <a:t>Definition:</a:t>
            </a:r>
            <a:r>
              <a:rPr lang="en-US" sz="1400" dirty="0"/>
              <a:t> Classically, mathematical logic is considered to be made up of set theory, model theory, recursion theory, proof theory, and construction mathematics (constructivism). In addition, we are also considering category theory and type theory</a:t>
            </a:r>
            <a:r>
              <a:rPr lang="en-US" sz="1400" dirty="0" smtClean="0"/>
              <a:t>.)</a:t>
            </a:r>
          </a:p>
          <a:p>
            <a:endParaRPr lang="en-US" sz="1400" dirty="0"/>
          </a:p>
          <a:p>
            <a:r>
              <a:rPr lang="en-US" sz="1400" dirty="0"/>
              <a:t>Model libraries shall be included for all semantics. </a:t>
            </a:r>
          </a:p>
          <a:p>
            <a:endParaRPr lang="en-US" sz="1400" b="1" dirty="0" smtClean="0"/>
          </a:p>
          <a:p>
            <a:r>
              <a:rPr lang="en-US" sz="1400" b="1" dirty="0" smtClean="0"/>
              <a:t>Abstract Syntax:</a:t>
            </a:r>
            <a:endParaRPr lang="en-US" sz="1400" b="1" dirty="0"/>
          </a:p>
          <a:p>
            <a:r>
              <a:rPr lang="en-US" sz="1400" dirty="0"/>
              <a:t>The </a:t>
            </a:r>
            <a:r>
              <a:rPr lang="en-US" sz="1400" dirty="0" err="1"/>
              <a:t>SysML</a:t>
            </a:r>
            <a:r>
              <a:rPr lang="en-US" sz="1400" dirty="0"/>
              <a:t> v2 abstract syntax </a:t>
            </a:r>
            <a:r>
              <a:rPr lang="en-US" sz="1400" dirty="0" smtClean="0"/>
              <a:t>shall</a:t>
            </a:r>
            <a:r>
              <a:rPr lang="en-US" sz="1400" dirty="0" smtClean="0"/>
              <a:t> </a:t>
            </a:r>
            <a:r>
              <a:rPr lang="en-US" sz="1400" dirty="0"/>
              <a:t>be independent of notation. </a:t>
            </a:r>
            <a:endParaRPr lang="en-US" sz="1400" dirty="0" smtClean="0"/>
          </a:p>
          <a:p>
            <a:endParaRPr lang="en-US" sz="1400" dirty="0"/>
          </a:p>
          <a:p>
            <a:r>
              <a:rPr lang="en-US" sz="1400" dirty="0" smtClean="0"/>
              <a:t>Where the </a:t>
            </a:r>
            <a:r>
              <a:rPr lang="en-US" sz="1400" dirty="0" err="1" smtClean="0"/>
              <a:t>SysML</a:t>
            </a:r>
            <a:r>
              <a:rPr lang="en-US" sz="1400" dirty="0" smtClean="0"/>
              <a:t> v2 </a:t>
            </a:r>
            <a:r>
              <a:rPr lang="en-US" sz="1400" dirty="0" err="1" smtClean="0"/>
              <a:t>metamodel</a:t>
            </a:r>
            <a:r>
              <a:rPr lang="en-US" sz="1400" dirty="0" smtClean="0"/>
              <a:t> is extensible, the abstract syntax and semantics shall both be extensible. </a:t>
            </a:r>
          </a:p>
          <a:p>
            <a:endParaRPr lang="en-US" sz="1400" dirty="0" smtClean="0"/>
          </a:p>
          <a:p>
            <a:r>
              <a:rPr lang="en-US" sz="1400" b="1" dirty="0" smtClean="0"/>
              <a:t>Concrete Syntax:</a:t>
            </a:r>
            <a:endParaRPr lang="en-US" sz="1400" b="1" dirty="0"/>
          </a:p>
          <a:p>
            <a:pPr marL="0" lvl="1"/>
            <a:r>
              <a:rPr lang="en-US" sz="1400" dirty="0" err="1" smtClean="0"/>
              <a:t>SysML</a:t>
            </a:r>
            <a:r>
              <a:rPr lang="en-US" sz="1400" dirty="0" smtClean="0"/>
              <a:t> v2 shall </a:t>
            </a:r>
            <a:r>
              <a:rPr lang="en-US" sz="1400" dirty="0"/>
              <a:t>include </a:t>
            </a:r>
            <a:r>
              <a:rPr lang="en-US" sz="1400" dirty="0" smtClean="0"/>
              <a:t>concrete syntax </a:t>
            </a:r>
            <a:r>
              <a:rPr lang="en-US" sz="1400" dirty="0"/>
              <a:t>for diagram/text information that is not included </a:t>
            </a:r>
            <a:r>
              <a:rPr lang="en-US" sz="1400" dirty="0" smtClean="0"/>
              <a:t>in the </a:t>
            </a:r>
            <a:r>
              <a:rPr lang="en-US" sz="1400" dirty="0"/>
              <a:t>abstract syntax, </a:t>
            </a:r>
            <a:r>
              <a:rPr lang="en-US" sz="1400" dirty="0" smtClean="0"/>
              <a:t>but is linked </a:t>
            </a:r>
            <a:r>
              <a:rPr lang="en-US" sz="1400" dirty="0"/>
              <a:t>to </a:t>
            </a:r>
            <a:r>
              <a:rPr lang="en-US" sz="1400" dirty="0" smtClean="0"/>
              <a:t>the abstract </a:t>
            </a:r>
            <a:r>
              <a:rPr lang="en-US" sz="1400" dirty="0"/>
              <a:t>syntax (</a:t>
            </a:r>
            <a:r>
              <a:rPr lang="en-US" sz="1400" dirty="0" smtClean="0"/>
              <a:t>e.g., </a:t>
            </a:r>
            <a:r>
              <a:rPr lang="en-US" sz="1400" dirty="0"/>
              <a:t>DD’s DI/DG</a:t>
            </a:r>
            <a:r>
              <a:rPr lang="en-US" sz="1400" dirty="0" smtClean="0"/>
              <a:t>).</a:t>
            </a:r>
            <a:endParaRPr lang="en-US" sz="1400" dirty="0"/>
          </a:p>
          <a:p>
            <a:endParaRPr lang="en-US" sz="1400" dirty="0"/>
          </a:p>
          <a:p>
            <a:pPr marL="0" lvl="1"/>
            <a:r>
              <a:rPr lang="en-US" sz="1400" dirty="0"/>
              <a:t>Abstract syntax shall specify patterns of (automatically) using </a:t>
            </a:r>
            <a:r>
              <a:rPr lang="en-US" sz="1400" dirty="0" smtClean="0"/>
              <a:t>concrete syntax</a:t>
            </a:r>
            <a:r>
              <a:rPr lang="en-US" sz="1400" dirty="0" smtClean="0"/>
              <a:t> </a:t>
            </a:r>
            <a:r>
              <a:rPr lang="en-US" sz="1400" dirty="0"/>
              <a:t>elements with instances of abstract </a:t>
            </a:r>
            <a:r>
              <a:rPr lang="en-US" sz="1400" dirty="0" smtClean="0"/>
              <a:t>syntax, and all examples shall be accompanied by a model for them. </a:t>
            </a:r>
            <a:endParaRPr lang="en-US" sz="1400" dirty="0"/>
          </a:p>
          <a:p>
            <a:endParaRPr lang="en-US" sz="1400" dirty="0" smtClean="0"/>
          </a:p>
          <a:p>
            <a:r>
              <a:rPr lang="en-US" sz="1400" b="1" dirty="0" smtClean="0"/>
              <a:t>Formalism Feature:</a:t>
            </a:r>
            <a:endParaRPr lang="en-US" sz="1400" b="1" dirty="0"/>
          </a:p>
          <a:p>
            <a:r>
              <a:rPr lang="en-US" sz="1400" dirty="0" err="1"/>
              <a:t>SysML</a:t>
            </a:r>
            <a:r>
              <a:rPr lang="en-US" sz="1400" dirty="0"/>
              <a:t> v2 shall enable model users to define derived </a:t>
            </a:r>
            <a:r>
              <a:rPr lang="en-US" sz="1400" dirty="0" smtClean="0"/>
              <a:t>properties and relationships in </a:t>
            </a:r>
            <a:r>
              <a:rPr lang="en-US" sz="1400" dirty="0"/>
              <a:t>their models without necessarily using a constraint </a:t>
            </a:r>
            <a:r>
              <a:rPr lang="en-US" sz="1400"/>
              <a:t>language</a:t>
            </a:r>
            <a:r>
              <a:rPr lang="en-US" sz="1400" smtClean="0"/>
              <a:t>.</a:t>
            </a:r>
            <a:endParaRPr lang="en-US" sz="1400" dirty="0"/>
          </a:p>
        </p:txBody>
      </p:sp>
    </p:spTree>
    <p:extLst>
      <p:ext uri="{BB962C8B-B14F-4D97-AF65-F5344CB8AC3E}">
        <p14:creationId xmlns:p14="http://schemas.microsoft.com/office/powerpoint/2010/main" val="3530450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52400"/>
            <a:ext cx="8153400" cy="7694414"/>
          </a:xfrm>
          <a:prstGeom prst="rect">
            <a:avLst/>
          </a:prstGeom>
          <a:noFill/>
        </p:spPr>
        <p:txBody>
          <a:bodyPr wrap="square" rtlCol="0">
            <a:spAutoFit/>
          </a:bodyPr>
          <a:lstStyle/>
          <a:p>
            <a:r>
              <a:rPr lang="en-US" b="1" dirty="0"/>
              <a:t>From the SME Concept:</a:t>
            </a:r>
          </a:p>
          <a:p>
            <a:r>
              <a:rPr lang="en-US" sz="1400" b="1" dirty="0"/>
              <a:t>Language formalism. </a:t>
            </a:r>
            <a:r>
              <a:rPr lang="en-US" sz="1400" dirty="0"/>
              <a:t>The language formalism defines the semantic foundation (e.g., predicate logic) and syntactic foundation (e.g. MOF abstract syntax) to ensure unambiguous expression of the key concepts (refer to </a:t>
            </a:r>
            <a:r>
              <a:rPr lang="en-US" sz="1400" u="sng" dirty="0">
                <a:hlinkClick r:id="rId3"/>
              </a:rPr>
              <a:t>Formalism WG Wiki</a:t>
            </a:r>
            <a:r>
              <a:rPr lang="en-US" sz="1400" dirty="0"/>
              <a:t>).</a:t>
            </a:r>
          </a:p>
          <a:p>
            <a:endParaRPr lang="en-US" sz="1400" dirty="0"/>
          </a:p>
          <a:p>
            <a:pPr lvl="0"/>
            <a:r>
              <a:rPr lang="en-US" sz="1400" dirty="0"/>
              <a:t>Ontological and semantic/ foundation which is precise </a:t>
            </a:r>
            <a:r>
              <a:rPr lang="en-US" sz="1400" b="1" dirty="0"/>
              <a:t>and expressive</a:t>
            </a:r>
            <a:r>
              <a:rPr lang="en-US" sz="1400" dirty="0"/>
              <a:t> enough (i.e. computer interpretable) to support transformation (to model, to text), model query, logical inferences, and model checking</a:t>
            </a:r>
          </a:p>
          <a:p>
            <a:r>
              <a:rPr lang="en-US" sz="1400" b="1" dirty="0"/>
              <a:t>How well does the requirement for mathematical semantics satisfy this?  </a:t>
            </a:r>
            <a:r>
              <a:rPr lang="en-US" sz="1400" b="1" dirty="0">
                <a:solidFill>
                  <a:srgbClr val="FF0000"/>
                </a:solidFill>
              </a:rPr>
              <a:t>Above mixes syntax (including graphical and textual concrete syntax) and semantics (some apply to both).</a:t>
            </a:r>
            <a:r>
              <a:rPr lang="en-US" sz="1400" dirty="0">
                <a:solidFill>
                  <a:srgbClr val="FF0000"/>
                </a:solidFill>
              </a:rPr>
              <a:t> </a:t>
            </a:r>
            <a:r>
              <a:rPr lang="en-US" sz="1400" b="1" dirty="0">
                <a:solidFill>
                  <a:srgbClr val="FF0000"/>
                </a:solidFill>
              </a:rPr>
              <a:t>Clarify “mathematical”: Operational, declarative, precise relation between model and thing being modeled.</a:t>
            </a:r>
          </a:p>
          <a:p>
            <a:pPr lvl="0"/>
            <a:endParaRPr lang="en-US" sz="1400" b="1" dirty="0"/>
          </a:p>
          <a:p>
            <a:pPr lvl="0"/>
            <a:r>
              <a:rPr lang="en-US" sz="1400" dirty="0"/>
              <a:t>Representation of time related properties</a:t>
            </a:r>
          </a:p>
          <a:p>
            <a:pPr lvl="0"/>
            <a:r>
              <a:rPr lang="en-US" sz="1400" b="1" dirty="0"/>
              <a:t>What requirements would we make for this? I would think that the choice of temporal logic (LTL, ITL, CTL*, etc.) would be dependent on the situation, and would not be a language wide decision.</a:t>
            </a:r>
            <a:r>
              <a:rPr lang="en-US" sz="1400" b="1" dirty="0">
                <a:solidFill>
                  <a:srgbClr val="FF0000"/>
                </a:solidFill>
              </a:rPr>
              <a:t> Could require particular temporal relations without specifying logic. Cover structures over time as well as behaviors. Other considerations would be a part of M2. </a:t>
            </a:r>
          </a:p>
          <a:p>
            <a:pPr lvl="0"/>
            <a:endParaRPr lang="en-US" sz="1400" dirty="0"/>
          </a:p>
          <a:p>
            <a:pPr lvl="0"/>
            <a:r>
              <a:rPr lang="en-US" sz="1400" dirty="0"/>
              <a:t>Support for variable formalization and enforcement levels (e.g., warnings, errors)</a:t>
            </a:r>
          </a:p>
          <a:p>
            <a:pPr lvl="0"/>
            <a:r>
              <a:rPr lang="en-US" sz="1400" b="1" dirty="0"/>
              <a:t>Part (all?) of this is on the tool vendors. But what about requirements? Should we focus on requirements for this, or instead should we use evaluation points? (“A submission that allows leniency with its formalism will be preferred.”)  </a:t>
            </a:r>
            <a:r>
              <a:rPr lang="en-US" sz="1400" b="1" dirty="0">
                <a:solidFill>
                  <a:srgbClr val="FF0000"/>
                </a:solidFill>
              </a:rPr>
              <a:t>Layers of increasing syntactic constraint?  Spec is simpler if this is left to vendors.</a:t>
            </a:r>
          </a:p>
          <a:p>
            <a:pPr lvl="0"/>
            <a:endParaRPr lang="en-US" sz="1400" dirty="0"/>
          </a:p>
          <a:p>
            <a:pPr lvl="0"/>
            <a:r>
              <a:rPr lang="en-US" sz="1400" dirty="0"/>
              <a:t>Supports interoperability with other modeling languages</a:t>
            </a:r>
          </a:p>
          <a:p>
            <a:pPr lvl="0"/>
            <a:r>
              <a:rPr lang="en-US" sz="1400" b="1" dirty="0"/>
              <a:t>Obviously, the UML profile implementation will have interoperability with UML. Do we intend to force the non-UML vendor implementations to have interoperability with UML/BPMN? </a:t>
            </a:r>
            <a:r>
              <a:rPr lang="en-US" sz="1400" b="1" dirty="0">
                <a:solidFill>
                  <a:srgbClr val="FF0000"/>
                </a:solidFill>
              </a:rPr>
              <a:t>How does UPDM do it? Does interoperability lead to any formalism requirements we don’t already have for precision?  See interchange / APIs.</a:t>
            </a:r>
          </a:p>
          <a:p>
            <a:pPr lvl="0"/>
            <a:endParaRPr lang="en-US" sz="1400" b="1" dirty="0"/>
          </a:p>
          <a:p>
            <a:r>
              <a:rPr lang="en-US" sz="1400" dirty="0">
                <a:solidFill>
                  <a:srgbClr val="FF0000"/>
                </a:solidFill>
              </a:rPr>
              <a:t>Interchange / APIs in SME Concept? </a:t>
            </a:r>
            <a:r>
              <a:rPr lang="en-US" sz="1400" b="1" dirty="0">
                <a:solidFill>
                  <a:srgbClr val="FF0000"/>
                </a:solidFill>
              </a:rPr>
              <a:t>Related to precise syntax, above.</a:t>
            </a:r>
          </a:p>
          <a:p>
            <a:pPr lvl="0"/>
            <a:endParaRPr lang="en-US" sz="1400" b="1" dirty="0"/>
          </a:p>
          <a:p>
            <a:pPr lvl="0"/>
            <a:r>
              <a:rPr lang="en-US" sz="1400" dirty="0"/>
              <a:t>Includes a standard extension mechanism</a:t>
            </a:r>
          </a:p>
          <a:p>
            <a:r>
              <a:rPr lang="en-US" sz="1400" b="1" dirty="0"/>
              <a:t>What will the extension mechanism for the UML profile </a:t>
            </a:r>
            <a:r>
              <a:rPr lang="en-US" sz="1400" b="1" dirty="0" err="1"/>
              <a:t>implemention</a:t>
            </a:r>
            <a:r>
              <a:rPr lang="en-US" sz="1400" b="1" dirty="0"/>
              <a:t> be? (Profiles) What would the extension mechanism for say, Core or </a:t>
            </a:r>
            <a:r>
              <a:rPr lang="en-US" sz="1400" b="1" dirty="0" err="1"/>
              <a:t>Genesys</a:t>
            </a:r>
            <a:r>
              <a:rPr lang="en-US" sz="1400" b="1" dirty="0"/>
              <a:t> be? (editing the </a:t>
            </a:r>
            <a:r>
              <a:rPr lang="en-US" sz="1400" b="1" dirty="0" err="1"/>
              <a:t>Vitech</a:t>
            </a:r>
            <a:r>
              <a:rPr lang="en-US" sz="1400" b="1" dirty="0"/>
              <a:t> schema(s)) </a:t>
            </a:r>
            <a:r>
              <a:rPr lang="en-US" sz="1400" b="1" dirty="0">
                <a:solidFill>
                  <a:srgbClr val="FF0000"/>
                </a:solidFill>
              </a:rPr>
              <a:t>Need semantic as well as syntactic extensions (syntactic/semantic formalism supports extension).  Formalism itself extensible?</a:t>
            </a:r>
          </a:p>
        </p:txBody>
      </p:sp>
    </p:spTree>
    <p:extLst>
      <p:ext uri="{BB962C8B-B14F-4D97-AF65-F5344CB8AC3E}">
        <p14:creationId xmlns:p14="http://schemas.microsoft.com/office/powerpoint/2010/main" val="1735506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1644</TotalTime>
  <Words>1368</Words>
  <Application>Microsoft Office PowerPoint</Application>
  <PresentationFormat>On-screen Show (4:3)</PresentationFormat>
  <Paragraphs>130</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Language = Syntax + Semantics + Vocabulary</vt:lpstr>
      <vt:lpstr>Language Specifications</vt:lpstr>
      <vt:lpstr>Interoperability Requirements</vt:lpstr>
      <vt:lpstr>Who’s “Everyone”?</vt:lpstr>
      <vt:lpstr>Syntactic Requirements (Specific)</vt:lpstr>
      <vt:lpstr>Semantic Requirements (Specific)</vt:lpstr>
      <vt:lpstr>PowerPoint Presentation</vt:lpstr>
      <vt:lpstr>PowerPoint Presentation</vt:lpstr>
      <vt:lpstr>PowerPoint Presentation</vt:lpstr>
      <vt:lpstr>PowerPoint Presentation</vt:lpstr>
      <vt:lpstr>PowerPoint Presentation</vt:lpstr>
      <vt:lpstr>Relationship to DD</vt:lpstr>
    </vt:vector>
  </TitlesOfParts>
  <Company>MTSI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Jonathan Patrick</dc:creator>
  <cp:lastModifiedBy>Jonathan Patrick</cp:lastModifiedBy>
  <cp:revision>69</cp:revision>
  <dcterms:created xsi:type="dcterms:W3CDTF">2016-09-01T18:16:15Z</dcterms:created>
  <dcterms:modified xsi:type="dcterms:W3CDTF">2016-09-10T15:39:07Z</dcterms:modified>
</cp:coreProperties>
</file>