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8"/>
  </p:notesMasterIdLst>
  <p:sldIdLst>
    <p:sldId id="271" r:id="rId2"/>
    <p:sldId id="284" r:id="rId3"/>
    <p:sldId id="285" r:id="rId4"/>
    <p:sldId id="275" r:id="rId5"/>
    <p:sldId id="281" r:id="rId6"/>
    <p:sldId id="287" r:id="rId7"/>
    <p:sldId id="283" r:id="rId8"/>
    <p:sldId id="265" r:id="rId9"/>
    <p:sldId id="276" r:id="rId10"/>
    <p:sldId id="268" r:id="rId11"/>
    <p:sldId id="270" r:id="rId12"/>
    <p:sldId id="278" r:id="rId13"/>
    <p:sldId id="267" r:id="rId14"/>
    <p:sldId id="269" r:id="rId15"/>
    <p:sldId id="277" r:id="rId16"/>
    <p:sldId id="28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05" autoAdjust="0"/>
    <p:restoredTop sz="91223" autoAdjust="0"/>
  </p:normalViewPr>
  <p:slideViewPr>
    <p:cSldViewPr>
      <p:cViewPr>
        <p:scale>
          <a:sx n="50" d="100"/>
          <a:sy n="50" d="100"/>
        </p:scale>
        <p:origin x="-1944"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EA854-9D05-490D-A073-116C7B5A2E95}" type="datetimeFigureOut">
              <a:rPr lang="en-US" smtClean="0"/>
              <a:t>6/27/2013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26296F-2300-4B52-8DEA-93DC55FFF730}" type="slidenum">
              <a:rPr lang="en-US" smtClean="0"/>
              <a:t>‹#›</a:t>
            </a:fld>
            <a:endParaRPr lang="en-US"/>
          </a:p>
        </p:txBody>
      </p:sp>
    </p:spTree>
    <p:extLst>
      <p:ext uri="{BB962C8B-B14F-4D97-AF65-F5344CB8AC3E}">
        <p14:creationId xmlns:p14="http://schemas.microsoft.com/office/powerpoint/2010/main" val="3578042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Alternative:</a:t>
            </a:r>
          </a:p>
          <a:p>
            <a:r>
              <a:rPr lang="en-US" dirty="0" smtClean="0"/>
              <a:t>Creating</a:t>
            </a:r>
            <a:r>
              <a:rPr lang="en-US" baseline="0" dirty="0" smtClean="0"/>
              <a:t> a constructor in Viewpoint and making viewpoint abstract</a:t>
            </a:r>
          </a:p>
          <a:p>
            <a:r>
              <a:rPr lang="en-US" baseline="0" dirty="0" smtClean="0"/>
              <a:t>View specializes viewpoint and then will redefines the constructor to work with exposed element and may </a:t>
            </a:r>
            <a:r>
              <a:rPr lang="en-US" baseline="0" smtClean="0"/>
              <a:t>provide filtering</a:t>
            </a:r>
            <a:endParaRPr lang="en-US" dirty="0"/>
          </a:p>
        </p:txBody>
      </p:sp>
      <p:sp>
        <p:nvSpPr>
          <p:cNvPr id="4" name="Slide Number Placeholder 3"/>
          <p:cNvSpPr>
            <a:spLocks noGrp="1"/>
          </p:cNvSpPr>
          <p:nvPr>
            <p:ph type="sldNum" sz="quarter" idx="10"/>
          </p:nvPr>
        </p:nvSpPr>
        <p:spPr/>
        <p:txBody>
          <a:bodyPr/>
          <a:lstStyle/>
          <a:p>
            <a:fld id="{385D3FBF-05F2-41AA-91DE-7C0BD71C4F7A}" type="slidenum">
              <a:rPr lang="en-US" smtClean="0"/>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path,</a:t>
            </a:r>
            <a:r>
              <a:rPr lang="en-US" baseline="0" dirty="0" smtClean="0"/>
              <a:t> context for the method</a:t>
            </a:r>
          </a:p>
          <a:p>
            <a:endParaRPr lang="en-US" baseline="0" dirty="0" smtClean="0"/>
          </a:p>
          <a:p>
            <a:r>
              <a:rPr lang="en-US" baseline="0" dirty="0" smtClean="0"/>
              <a:t>View is invocation of the viewpoint method. </a:t>
            </a:r>
          </a:p>
          <a:p>
            <a:r>
              <a:rPr lang="en-US" baseline="0" dirty="0" smtClean="0"/>
              <a:t>The expose relationship identifies the arguments of the viewpoint method. </a:t>
            </a:r>
          </a:p>
          <a:p>
            <a:endParaRPr lang="en-US" baseline="0" dirty="0" smtClean="0"/>
          </a:p>
          <a:p>
            <a:r>
              <a:rPr lang="en-US" baseline="0" dirty="0" smtClean="0"/>
              <a:t>Follow up on method argument link</a:t>
            </a:r>
          </a:p>
          <a:p>
            <a:endParaRPr lang="en-US" baseline="0" dirty="0" smtClean="0"/>
          </a:p>
          <a:p>
            <a:r>
              <a:rPr lang="en-US" baseline="0" dirty="0" err="1" smtClean="0"/>
              <a:t>Phils</a:t>
            </a:r>
            <a:r>
              <a:rPr lang="en-US" baseline="0" dirty="0" smtClean="0"/>
              <a:t> questions about view-level choices for presentation options and expose filtering</a:t>
            </a:r>
          </a:p>
          <a:p>
            <a:endParaRPr lang="en-US" baseline="0" dirty="0" smtClean="0"/>
          </a:p>
          <a:p>
            <a:r>
              <a:rPr lang="en-US" baseline="0" dirty="0" smtClean="0"/>
              <a:t>Roger and </a:t>
            </a:r>
            <a:r>
              <a:rPr lang="en-US" baseline="0" dirty="0" err="1" smtClean="0"/>
              <a:t>conrad</a:t>
            </a:r>
            <a:r>
              <a:rPr lang="en-US" baseline="0" dirty="0" smtClean="0"/>
              <a:t> – association issue</a:t>
            </a:r>
          </a:p>
          <a:p>
            <a:r>
              <a:rPr lang="en-US" baseline="0" dirty="0" smtClean="0"/>
              <a:t>ordering</a:t>
            </a:r>
            <a:endParaRPr lang="en-US" dirty="0"/>
          </a:p>
        </p:txBody>
      </p:sp>
      <p:sp>
        <p:nvSpPr>
          <p:cNvPr id="4" name="Slide Number Placeholder 3"/>
          <p:cNvSpPr>
            <a:spLocks noGrp="1"/>
          </p:cNvSpPr>
          <p:nvPr>
            <p:ph type="sldNum" sz="quarter" idx="10"/>
          </p:nvPr>
        </p:nvSpPr>
        <p:spPr/>
        <p:txBody>
          <a:bodyPr/>
          <a:lstStyle/>
          <a:p>
            <a:fld id="{FD26296F-2300-4B52-8DEA-93DC55FFF730}" type="slidenum">
              <a:rPr lang="en-US" smtClean="0"/>
              <a:t>13</a:t>
            </a:fld>
            <a:endParaRPr lang="en-US"/>
          </a:p>
        </p:txBody>
      </p:sp>
    </p:spTree>
    <p:extLst>
      <p:ext uri="{BB962C8B-B14F-4D97-AF65-F5344CB8AC3E}">
        <p14:creationId xmlns:p14="http://schemas.microsoft.com/office/powerpoint/2010/main" val="203098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2606BD7-39CD-4C07-B586-DBA0B5855F6F}" type="datetimeFigureOut">
              <a:rPr lang="en-US" smtClean="0"/>
              <a:pPr/>
              <a:t>6/27/2013</a:t>
            </a:fld>
            <a:endParaRPr lang="en-US"/>
          </a:p>
        </p:txBody>
      </p:sp>
      <p:sp>
        <p:nvSpPr>
          <p:cNvPr id="8" name="Slide Number Placeholder 7"/>
          <p:cNvSpPr>
            <a:spLocks noGrp="1"/>
          </p:cNvSpPr>
          <p:nvPr>
            <p:ph type="sldNum" sz="quarter" idx="11"/>
          </p:nvPr>
        </p:nvSpPr>
        <p:spPr/>
        <p:txBody>
          <a:bodyPr/>
          <a:lstStyle/>
          <a:p>
            <a:fld id="{AEF02447-5601-4918-A7BA-67A9D0F3906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06BD7-39CD-4C07-B586-DBA0B5855F6F}" type="datetimeFigureOut">
              <a:rPr lang="en-US" smtClean="0"/>
              <a:pPr/>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2447-5601-4918-A7BA-67A9D0F390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06BD7-39CD-4C07-B586-DBA0B5855F6F}" type="datetimeFigureOut">
              <a:rPr lang="en-US" smtClean="0"/>
              <a:pPr/>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2447-5601-4918-A7BA-67A9D0F390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2606BD7-39CD-4C07-B586-DBA0B5855F6F}" type="datetimeFigureOut">
              <a:rPr lang="en-US" smtClean="0"/>
              <a:pPr/>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2447-5601-4918-A7BA-67A9D0F390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06BD7-39CD-4C07-B586-DBA0B5855F6F}" type="datetimeFigureOut">
              <a:rPr lang="en-US" smtClean="0"/>
              <a:pPr/>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2447-5601-4918-A7BA-67A9D0F3906A}"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2606BD7-39CD-4C07-B586-DBA0B5855F6F}" type="datetimeFigureOut">
              <a:rPr lang="en-US" smtClean="0"/>
              <a:pPr/>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02447-5601-4918-A7BA-67A9D0F3906A}"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2606BD7-39CD-4C07-B586-DBA0B5855F6F}" type="datetimeFigureOut">
              <a:rPr lang="en-US" smtClean="0"/>
              <a:pPr/>
              <a:t>6/27/2013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02447-5601-4918-A7BA-67A9D0F3906A}"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606BD7-39CD-4C07-B586-DBA0B5855F6F}" type="datetimeFigureOut">
              <a:rPr lang="en-US" smtClean="0"/>
              <a:pPr/>
              <a:t>6/27/2013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02447-5601-4918-A7BA-67A9D0F390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06BD7-39CD-4C07-B586-DBA0B5855F6F}" type="datetimeFigureOut">
              <a:rPr lang="en-US" smtClean="0"/>
              <a:pPr/>
              <a:t>6/27/2013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02447-5601-4918-A7BA-67A9D0F390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06BD7-39CD-4C07-B586-DBA0B5855F6F}" type="datetimeFigureOut">
              <a:rPr lang="en-US" smtClean="0"/>
              <a:pPr/>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02447-5601-4918-A7BA-67A9D0F390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06BD7-39CD-4C07-B586-DBA0B5855F6F}" type="datetimeFigureOut">
              <a:rPr lang="en-US" smtClean="0"/>
              <a:pPr/>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02447-5601-4918-A7BA-67A9D0F390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2606BD7-39CD-4C07-B586-DBA0B5855F6F}" type="datetimeFigureOut">
              <a:rPr lang="en-US" smtClean="0"/>
              <a:pPr/>
              <a:t>6/27/2013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EF02447-5601-4918-A7BA-67A9D0F3906A}"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Architecture for View Modeling in </a:t>
            </a:r>
            <a:r>
              <a:rPr lang="en-US" dirty="0" err="1" smtClean="0"/>
              <a:t>SysML</a:t>
            </a:r>
            <a:endParaRPr lang="en-US" dirty="0"/>
          </a:p>
        </p:txBody>
      </p:sp>
      <p:sp>
        <p:nvSpPr>
          <p:cNvPr id="3" name="Subtitle 2"/>
          <p:cNvSpPr>
            <a:spLocks noGrp="1"/>
          </p:cNvSpPr>
          <p:nvPr>
            <p:ph type="subTitle" idx="1"/>
          </p:nvPr>
        </p:nvSpPr>
        <p:spPr/>
        <p:txBody>
          <a:bodyPr>
            <a:normAutofit fontScale="92500" lnSpcReduction="10000"/>
          </a:bodyPr>
          <a:lstStyle/>
          <a:p>
            <a:r>
              <a:rPr lang="en-US" dirty="0"/>
              <a:t>Auto-View Generation Working </a:t>
            </a:r>
            <a:r>
              <a:rPr lang="en-US" dirty="0" smtClean="0"/>
              <a:t>Group</a:t>
            </a:r>
          </a:p>
          <a:p>
            <a:r>
              <a:rPr lang="en-US" dirty="0" smtClean="0"/>
              <a:t>Lead: Christopher Delp</a:t>
            </a:r>
          </a:p>
          <a:p>
            <a:r>
              <a:rPr lang="en-US" dirty="0" smtClean="0"/>
              <a:t>NASA JPL</a:t>
            </a:r>
            <a:endParaRPr lang="en-US" dirty="0"/>
          </a:p>
        </p:txBody>
      </p:sp>
    </p:spTree>
    <p:extLst>
      <p:ext uri="{BB962C8B-B14F-4D97-AF65-F5344CB8AC3E}">
        <p14:creationId xmlns:p14="http://schemas.microsoft.com/office/powerpoint/2010/main" val="3296510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533400"/>
            <a:ext cx="4495800" cy="523220"/>
          </a:xfrm>
          <a:prstGeom prst="rect">
            <a:avLst/>
          </a:prstGeom>
          <a:noFill/>
        </p:spPr>
        <p:txBody>
          <a:bodyPr wrap="square" rtlCol="0">
            <a:spAutoFit/>
          </a:bodyPr>
          <a:lstStyle/>
          <a:p>
            <a:pPr algn="ctr"/>
            <a:r>
              <a:rPr lang="en-US" sz="2800" b="1" dirty="0"/>
              <a:t>View Tree</a:t>
            </a:r>
          </a:p>
        </p:txBody>
      </p:sp>
      <p:sp>
        <p:nvSpPr>
          <p:cNvPr id="4" name="TextBox 3"/>
          <p:cNvSpPr txBox="1"/>
          <p:nvPr/>
        </p:nvSpPr>
        <p:spPr>
          <a:xfrm>
            <a:off x="762000" y="1447800"/>
            <a:ext cx="7848600" cy="4678204"/>
          </a:xfrm>
          <a:prstGeom prst="rect">
            <a:avLst/>
          </a:prstGeom>
          <a:noFill/>
        </p:spPr>
        <p:txBody>
          <a:bodyPr wrap="square" rtlCol="0">
            <a:spAutoFit/>
          </a:bodyPr>
          <a:lstStyle/>
          <a:p>
            <a:endParaRPr/>
          </a:p>
          <a:p>
            <a:endParaRPr/>
          </a:p>
          <a:p>
            <a:endParaRPr/>
          </a:p>
          <a:p>
            <a:endParaRPr/>
          </a:p>
          <a:p>
            <a:endParaRPr/>
          </a:p>
          <a:p>
            <a:endParaRPr/>
          </a:p>
          <a:p>
            <a:endParaRPr/>
          </a:p>
          <a:p>
            <a:endParaRPr/>
          </a:p>
        </p:txBody>
      </p:sp>
      <p:pic>
        <p:nvPicPr>
          <p:cNvPr id="2" name="Picture -1458431971.jpg" descr="-1458431971.jpg"/>
          <p:cNvPicPr preferRelativeResize="0">
            <a:picLocks/>
          </p:cNvPicPr>
          <p:nvPr/>
        </p:nvPicPr>
        <p:blipFill>
          <a:blip r:embed="rId2" cstate="print"/>
          <a:stretch>
            <a:fillRect/>
          </a:stretch>
        </p:blipFill>
        <p:spPr>
          <a:xfrm>
            <a:off x="304800" y="1027392"/>
            <a:ext cx="8229600" cy="544960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533400"/>
            <a:ext cx="4495800" cy="523220"/>
          </a:xfrm>
          <a:prstGeom prst="rect">
            <a:avLst/>
          </a:prstGeom>
          <a:noFill/>
        </p:spPr>
        <p:txBody>
          <a:bodyPr wrap="square" rtlCol="0">
            <a:spAutoFit/>
          </a:bodyPr>
          <a:lstStyle/>
          <a:p>
            <a:pPr algn="ctr"/>
            <a:r>
              <a:rPr lang="en-US" sz="2800" b="1" dirty="0"/>
              <a:t>Viewpoints</a:t>
            </a:r>
          </a:p>
        </p:txBody>
      </p:sp>
      <p:sp>
        <p:nvSpPr>
          <p:cNvPr id="4" name="TextBox 3"/>
          <p:cNvSpPr txBox="1"/>
          <p:nvPr/>
        </p:nvSpPr>
        <p:spPr>
          <a:xfrm>
            <a:off x="762000" y="1447800"/>
            <a:ext cx="7848600" cy="4678204"/>
          </a:xfrm>
          <a:prstGeom prst="rect">
            <a:avLst/>
          </a:prstGeom>
          <a:noFill/>
        </p:spPr>
        <p:txBody>
          <a:bodyPr wrap="square" rtlCol="0">
            <a:spAutoFit/>
          </a:bodyPr>
          <a:lstStyle/>
          <a:p>
            <a:endParaRPr/>
          </a:p>
          <a:p>
            <a:endParaRPr/>
          </a:p>
          <a:p>
            <a:endParaRPr/>
          </a:p>
          <a:p>
            <a:endParaRPr/>
          </a:p>
          <a:p>
            <a:endParaRPr/>
          </a:p>
          <a:p>
            <a:endParaRPr/>
          </a:p>
          <a:p>
            <a:endParaRPr/>
          </a:p>
          <a:p>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56620"/>
            <a:ext cx="7079712"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sz="4800" dirty="0" smtClean="0"/>
              <a:t>Exposing the Model</a:t>
            </a:r>
            <a:endParaRPr lang="en-US" sz="4800" dirty="0"/>
          </a:p>
        </p:txBody>
      </p:sp>
      <p:sp>
        <p:nvSpPr>
          <p:cNvPr id="3" name="Content Placeholder 2"/>
          <p:cNvSpPr>
            <a:spLocks noGrp="1"/>
          </p:cNvSpPr>
          <p:nvPr>
            <p:ph idx="1"/>
          </p:nvPr>
        </p:nvSpPr>
        <p:spPr/>
        <p:txBody>
          <a:bodyPr>
            <a:normAutofit/>
          </a:bodyPr>
          <a:lstStyle/>
          <a:p>
            <a:pPr lvl="0"/>
            <a:r>
              <a:rPr lang="en-US" dirty="0" smtClean="0"/>
              <a:t>How do I relate the view and the model?</a:t>
            </a:r>
          </a:p>
          <a:p>
            <a:pPr lvl="1"/>
            <a:r>
              <a:rPr lang="en-US" dirty="0" smtClean="0"/>
              <a:t>The Expose relationship allows the view to be related to the parts of the model that represent the access points for what will be represented in the view.</a:t>
            </a:r>
            <a:endParaRPr lang="en-US" dirty="0"/>
          </a:p>
          <a:p>
            <a:pPr lvl="0"/>
            <a:r>
              <a:rPr lang="en-US" dirty="0" smtClean="0"/>
              <a:t>How do the </a:t>
            </a:r>
            <a:r>
              <a:rPr lang="en-US" dirty="0"/>
              <a:t>view and the expose relationships relate to the viewpoint method as an argument</a:t>
            </a:r>
            <a:r>
              <a:rPr lang="en-US" dirty="0" smtClean="0"/>
              <a:t>?</a:t>
            </a:r>
          </a:p>
          <a:p>
            <a:pPr lvl="1"/>
            <a:r>
              <a:rPr lang="en-US" dirty="0" smtClean="0"/>
              <a:t>The view and the model elements specified by the expose relationship are arguments to the viewpoint method.</a:t>
            </a:r>
          </a:p>
          <a:p>
            <a:pPr lvl="0"/>
            <a:r>
              <a:rPr lang="en-US" dirty="0" smtClean="0"/>
              <a:t>What compliments expose in terms of exclusions?</a:t>
            </a:r>
          </a:p>
          <a:p>
            <a:pPr lvl="1"/>
            <a:r>
              <a:rPr lang="en-US" dirty="0" smtClean="0"/>
              <a:t>This is currently not addressed</a:t>
            </a:r>
            <a:r>
              <a:rPr lang="en-US" dirty="0"/>
              <a:t>.</a:t>
            </a:r>
            <a:endParaRPr lang="en-US" dirty="0" smtClean="0"/>
          </a:p>
          <a:p>
            <a:endParaRPr lang="en-US" dirty="0" smtClean="0"/>
          </a:p>
        </p:txBody>
      </p:sp>
    </p:spTree>
    <p:extLst>
      <p:ext uri="{BB962C8B-B14F-4D97-AF65-F5344CB8AC3E}">
        <p14:creationId xmlns:p14="http://schemas.microsoft.com/office/powerpoint/2010/main" val="1272652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533400"/>
            <a:ext cx="4495800" cy="523220"/>
          </a:xfrm>
          <a:prstGeom prst="rect">
            <a:avLst/>
          </a:prstGeom>
          <a:noFill/>
        </p:spPr>
        <p:txBody>
          <a:bodyPr wrap="square" rtlCol="0">
            <a:spAutoFit/>
          </a:bodyPr>
          <a:lstStyle/>
          <a:p>
            <a:pPr algn="ctr"/>
            <a:r>
              <a:rPr lang="en-US" sz="2800" b="1" dirty="0"/>
              <a:t>View Expose</a:t>
            </a:r>
          </a:p>
        </p:txBody>
      </p:sp>
      <p:sp>
        <p:nvSpPr>
          <p:cNvPr id="4" name="TextBox 3"/>
          <p:cNvSpPr txBox="1"/>
          <p:nvPr/>
        </p:nvSpPr>
        <p:spPr>
          <a:xfrm>
            <a:off x="762000" y="1447800"/>
            <a:ext cx="7848600" cy="4678204"/>
          </a:xfrm>
          <a:prstGeom prst="rect">
            <a:avLst/>
          </a:prstGeom>
          <a:noFill/>
        </p:spPr>
        <p:txBody>
          <a:bodyPr wrap="square" rtlCol="0">
            <a:spAutoFit/>
          </a:bodyPr>
          <a:lstStyle/>
          <a:p>
            <a:endParaRPr/>
          </a:p>
          <a:p>
            <a:endParaRPr/>
          </a:p>
          <a:p>
            <a:endParaRPr/>
          </a:p>
          <a:p>
            <a:endParaRPr/>
          </a:p>
          <a:p>
            <a:endParaRPr/>
          </a:p>
          <a:p>
            <a:endParaRPr/>
          </a:p>
          <a:p>
            <a:endParaRPr/>
          </a:p>
          <a:p>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17" y="1219200"/>
            <a:ext cx="8628106"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533400"/>
            <a:ext cx="4495800" cy="523220"/>
          </a:xfrm>
          <a:prstGeom prst="rect">
            <a:avLst/>
          </a:prstGeom>
          <a:noFill/>
        </p:spPr>
        <p:txBody>
          <a:bodyPr wrap="square" rtlCol="0">
            <a:spAutoFit/>
          </a:bodyPr>
          <a:lstStyle/>
          <a:p>
            <a:pPr algn="ctr"/>
            <a:r>
              <a:rPr lang="en-US" sz="2800" b="1" dirty="0"/>
              <a:t>View2View</a:t>
            </a:r>
          </a:p>
        </p:txBody>
      </p:sp>
      <p:sp>
        <p:nvSpPr>
          <p:cNvPr id="4" name="TextBox 3"/>
          <p:cNvSpPr txBox="1"/>
          <p:nvPr/>
        </p:nvSpPr>
        <p:spPr>
          <a:xfrm>
            <a:off x="762000" y="1447800"/>
            <a:ext cx="7848600" cy="4678204"/>
          </a:xfrm>
          <a:prstGeom prst="rect">
            <a:avLst/>
          </a:prstGeom>
          <a:noFill/>
        </p:spPr>
        <p:txBody>
          <a:bodyPr wrap="square" rtlCol="0">
            <a:spAutoFit/>
          </a:bodyPr>
          <a:lstStyle/>
          <a:p>
            <a:endParaRPr/>
          </a:p>
          <a:p>
            <a:endParaRPr/>
          </a:p>
          <a:p>
            <a:endParaRPr/>
          </a:p>
          <a:p>
            <a:endParaRPr/>
          </a:p>
          <a:p>
            <a:endParaRPr/>
          </a:p>
          <a:p>
            <a:endParaRPr/>
          </a:p>
          <a:p>
            <a:endParaRPr/>
          </a:p>
          <a:p>
            <a:endParaRPr/>
          </a:p>
        </p:txBody>
      </p:sp>
      <p:pic>
        <p:nvPicPr>
          <p:cNvPr id="2" name="Picture 1308770270.jpg" descr="1308770270.jpg"/>
          <p:cNvPicPr preferRelativeResize="0">
            <a:picLocks/>
          </p:cNvPicPr>
          <p:nvPr/>
        </p:nvPicPr>
        <p:blipFill>
          <a:blip r:embed="rId2" cstate="print"/>
          <a:stretch>
            <a:fillRect/>
          </a:stretch>
        </p:blipFill>
        <p:spPr>
          <a:xfrm>
            <a:off x="304800" y="1056620"/>
            <a:ext cx="8534400" cy="519178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sz="4000" dirty="0" smtClean="0"/>
              <a:t>View Product</a:t>
            </a:r>
            <a:endParaRPr lang="en-US" sz="4000" dirty="0"/>
          </a:p>
        </p:txBody>
      </p:sp>
      <p:sp>
        <p:nvSpPr>
          <p:cNvPr id="3" name="Content Placeholder 2"/>
          <p:cNvSpPr>
            <a:spLocks noGrp="1"/>
          </p:cNvSpPr>
          <p:nvPr>
            <p:ph idx="1"/>
          </p:nvPr>
        </p:nvSpPr>
        <p:spPr/>
        <p:txBody>
          <a:bodyPr>
            <a:normAutofit lnSpcReduction="10000"/>
          </a:bodyPr>
          <a:lstStyle/>
          <a:p>
            <a:r>
              <a:rPr lang="en-US" dirty="0"/>
              <a:t>What are the instances of View</a:t>
            </a:r>
            <a:r>
              <a:rPr lang="en-US" dirty="0" smtClean="0"/>
              <a:t>?</a:t>
            </a:r>
          </a:p>
          <a:p>
            <a:pPr lvl="1"/>
            <a:r>
              <a:rPr lang="en-US" dirty="0" smtClean="0"/>
              <a:t>The instances of views are the artifacts that are generated as the result of processing the view model into something like a document or other concrete product that allows the stakeholder to consume the information. Artifacts are not currently tied to any semantic such as UML artifact. </a:t>
            </a:r>
            <a:endParaRPr lang="en-US" dirty="0"/>
          </a:p>
          <a:p>
            <a:pPr lvl="0"/>
            <a:r>
              <a:rPr lang="en-US" dirty="0" smtClean="0"/>
              <a:t>How </a:t>
            </a:r>
            <a:r>
              <a:rPr lang="en-US" dirty="0"/>
              <a:t>flexible is the presentation property in viewpoint</a:t>
            </a:r>
            <a:r>
              <a:rPr lang="en-US" dirty="0" smtClean="0"/>
              <a:t>?</a:t>
            </a:r>
          </a:p>
          <a:p>
            <a:pPr lvl="1"/>
            <a:r>
              <a:rPr lang="en-US" dirty="0"/>
              <a:t>Just like the current viewpoint and view pattern, we have not entered into specifying the execution semantics. The URIs are optional given that different organizations may choose different languages to implement their viewpoint methods. Depending on if the language of the viewpoint can work with URIs and if the organization has these URI mechanisms set up then they would be able to use this common web technology. If not then they can write their own specification as a simple string describing these style properties. I think it is profoundly reasonable to expect any contemporary language to be able to deal with URIs. Adding this option opens the door for a powerful future-state capability.</a:t>
            </a:r>
          </a:p>
          <a:p>
            <a:pPr lvl="1"/>
            <a:endParaRPr lang="en-US" dirty="0"/>
          </a:p>
        </p:txBody>
      </p:sp>
    </p:spTree>
    <p:extLst>
      <p:ext uri="{BB962C8B-B14F-4D97-AF65-F5344CB8AC3E}">
        <p14:creationId xmlns:p14="http://schemas.microsoft.com/office/powerpoint/2010/main" val="1272652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igration</a:t>
            </a:r>
            <a:endParaRPr lang="en-US" dirty="0"/>
          </a:p>
        </p:txBody>
      </p:sp>
      <p:sp>
        <p:nvSpPr>
          <p:cNvPr id="3" name="Content Placeholder 2"/>
          <p:cNvSpPr>
            <a:spLocks noGrp="1"/>
          </p:cNvSpPr>
          <p:nvPr>
            <p:ph idx="1"/>
          </p:nvPr>
        </p:nvSpPr>
        <p:spPr/>
        <p:txBody>
          <a:bodyPr/>
          <a:lstStyle/>
          <a:p>
            <a:r>
              <a:rPr lang="en-US" dirty="0" smtClean="0"/>
              <a:t>How do I migrate behavior from current method string?</a:t>
            </a:r>
          </a:p>
          <a:p>
            <a:pPr lvl="1"/>
            <a:r>
              <a:rPr lang="en-US" dirty="0" smtClean="0"/>
              <a:t>Just move the text into and opaque behavior or other behavior class and add the behavior to the method of the operation</a:t>
            </a:r>
          </a:p>
        </p:txBody>
      </p:sp>
    </p:spTree>
    <p:extLst>
      <p:ext uri="{BB962C8B-B14F-4D97-AF65-F5344CB8AC3E}">
        <p14:creationId xmlns:p14="http://schemas.microsoft.com/office/powerpoint/2010/main" val="272008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Concept of Views and Viewpoints</a:t>
            </a:r>
          </a:p>
          <a:p>
            <a:r>
              <a:rPr lang="en-US" dirty="0" smtClean="0"/>
              <a:t>What’s in </a:t>
            </a:r>
            <a:r>
              <a:rPr lang="en-US" dirty="0" err="1" smtClean="0"/>
              <a:t>SysML</a:t>
            </a:r>
            <a:r>
              <a:rPr lang="en-US" dirty="0" smtClean="0"/>
              <a:t> today</a:t>
            </a:r>
          </a:p>
          <a:p>
            <a:r>
              <a:rPr lang="en-US" dirty="0" smtClean="0"/>
              <a:t>What is the proposed change</a:t>
            </a:r>
          </a:p>
          <a:p>
            <a:r>
              <a:rPr lang="en-US" dirty="0" smtClean="0"/>
              <a:t>Questions about views</a:t>
            </a:r>
          </a:p>
          <a:p>
            <a:r>
              <a:rPr lang="en-US" dirty="0" smtClean="0"/>
              <a:t>Questions about expose</a:t>
            </a:r>
          </a:p>
          <a:p>
            <a:r>
              <a:rPr lang="en-US" dirty="0" smtClean="0"/>
              <a:t>Questions about instances</a:t>
            </a:r>
          </a:p>
          <a:p>
            <a:endParaRPr lang="en-US" dirty="0"/>
          </a:p>
        </p:txBody>
      </p:sp>
    </p:spTree>
    <p:extLst>
      <p:ext uri="{BB962C8B-B14F-4D97-AF65-F5344CB8AC3E}">
        <p14:creationId xmlns:p14="http://schemas.microsoft.com/office/powerpoint/2010/main" val="2574599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15"/>
          <a:stretch/>
        </p:blipFill>
        <p:spPr bwMode="auto">
          <a:xfrm>
            <a:off x="944309" y="386697"/>
            <a:ext cx="7088738" cy="542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08404" y="5836778"/>
            <a:ext cx="5702202" cy="830997"/>
          </a:xfrm>
          <a:prstGeom prst="rect">
            <a:avLst/>
          </a:prstGeom>
          <a:noFill/>
        </p:spPr>
        <p:txBody>
          <a:bodyPr wrap="none" rtlCol="0">
            <a:spAutoFit/>
          </a:bodyPr>
          <a:lstStyle/>
          <a:p>
            <a:r>
              <a:rPr lang="en-US" sz="2400" dirty="0" smtClean="0"/>
              <a:t>Engineer</a:t>
            </a:r>
          </a:p>
          <a:p>
            <a:r>
              <a:rPr lang="en-US" sz="2400" dirty="0"/>
              <a:t> </a:t>
            </a:r>
            <a:r>
              <a:rPr lang="en-US" sz="2400" dirty="0" smtClean="0"/>
              <a:t>  “The glass is twice as big as it needs to be”</a:t>
            </a:r>
            <a:endParaRPr lang="en-US" sz="2400" dirty="0"/>
          </a:p>
        </p:txBody>
      </p:sp>
    </p:spTree>
    <p:extLst>
      <p:ext uri="{BB962C8B-B14F-4D97-AF65-F5344CB8AC3E}">
        <p14:creationId xmlns:p14="http://schemas.microsoft.com/office/powerpoint/2010/main" val="516609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t>
            </a:r>
            <a:r>
              <a:rPr lang="en-US" dirty="0" err="1" smtClean="0"/>
              <a:t>SysML</a:t>
            </a:r>
            <a:r>
              <a:rPr lang="en-US" dirty="0" smtClean="0"/>
              <a:t> now?</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07" y="2485869"/>
            <a:ext cx="8540793" cy="2467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932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proposed </a:t>
            </a:r>
            <a:r>
              <a:rPr lang="en-US" dirty="0" err="1" smtClean="0"/>
              <a:t>SysML</a:t>
            </a:r>
            <a:r>
              <a:rPr lang="en-US" dirty="0" smtClean="0"/>
              <a:t> pattern?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518712"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512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a:t>
            </a:r>
          </a:p>
        </p:txBody>
      </p:sp>
      <p:sp>
        <p:nvSpPr>
          <p:cNvPr id="4" name="Content Placeholder 3"/>
          <p:cNvSpPr txBox="1">
            <a:spLocks noGrp="1"/>
          </p:cNvSpPr>
          <p:nvPr>
            <p:ph idx="1"/>
          </p:nvPr>
        </p:nvSpPr>
        <p:spPr>
          <a:xfrm>
            <a:off x="457200" y="1600200"/>
            <a:ext cx="8229600" cy="3785652"/>
          </a:xfrm>
          <a:prstGeom prst="rect">
            <a:avLst/>
          </a:prstGeom>
          <a:noFill/>
        </p:spPr>
        <p:txBody>
          <a:bodyPr wrap="square" rtlCol="0">
            <a:spAutoFit/>
          </a:bodyPr>
          <a:lstStyle/>
          <a:p>
            <a:r>
              <a:rPr lang="en-US" dirty="0" smtClean="0"/>
              <a:t>The </a:t>
            </a:r>
            <a:r>
              <a:rPr lang="en-US" dirty="0" smtClean="0"/>
              <a:t>Viewpoint::method is defined as the method of the constructor of the base class</a:t>
            </a:r>
          </a:p>
          <a:p>
            <a:pPr>
              <a:buFont typeface="Arial" pitchFamily="34" charset="0"/>
              <a:buChar char="•"/>
            </a:pPr>
            <a:r>
              <a:rPr lang="en-US" dirty="0" smtClean="0"/>
              <a:t>The method of the constructor of the base class must have access to the viewpoint stereotype properties</a:t>
            </a:r>
          </a:p>
          <a:p>
            <a:pPr>
              <a:buFont typeface="Arial" pitchFamily="34" charset="0"/>
              <a:buChar char="•"/>
            </a:pPr>
            <a:r>
              <a:rPr lang="en-US" dirty="0" smtClean="0"/>
              <a:t>The View constructor may provide filtering</a:t>
            </a:r>
          </a:p>
          <a:p>
            <a:pPr>
              <a:buFont typeface="Arial" pitchFamily="34" charset="0"/>
              <a:buChar char="•"/>
            </a:pPr>
            <a:r>
              <a:rPr lang="en-US" dirty="0" smtClean="0"/>
              <a:t>View base class is a subclass of viewpoint base class</a:t>
            </a:r>
          </a:p>
          <a:p>
            <a:pPr>
              <a:buFont typeface="Symbol"/>
              <a:buChar char="Þ"/>
            </a:pPr>
            <a:r>
              <a:rPr lang="en-US" dirty="0" smtClean="0"/>
              <a:t>Conform would extend Generalization</a:t>
            </a:r>
          </a:p>
          <a:p>
            <a:pPr>
              <a:buFont typeface="Symbol"/>
              <a:buChar char="Þ"/>
            </a:pPr>
            <a:r>
              <a:rPr lang="en-US" dirty="0" smtClean="0"/>
              <a:t>Supplier of the conform is the Viewpoint</a:t>
            </a:r>
          </a:p>
        </p:txBody>
      </p:sp>
    </p:spTree>
    <p:extLst>
      <p:ext uri="{BB962C8B-B14F-4D97-AF65-F5344CB8AC3E}">
        <p14:creationId xmlns:p14="http://schemas.microsoft.com/office/powerpoint/2010/main" val="357839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907704" y="764704"/>
            <a:ext cx="252028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&lt;&lt;Viewpoint&gt;&gt;</a:t>
            </a:r>
          </a:p>
          <a:p>
            <a:pPr algn="ctr"/>
            <a:r>
              <a:rPr lang="en-US" i="1" dirty="0" err="1" smtClean="0">
                <a:solidFill>
                  <a:schemeClr val="tx1"/>
                </a:solidFill>
              </a:rPr>
              <a:t>MyViewpoint</a:t>
            </a:r>
            <a:endParaRPr lang="en-US" i="1" dirty="0" smtClean="0">
              <a:solidFill>
                <a:schemeClr val="tx1"/>
              </a:solidFill>
            </a:endParaRPr>
          </a:p>
          <a:p>
            <a:pPr algn="ctr"/>
            <a:r>
              <a:rPr lang="en-US" dirty="0" smtClean="0">
                <a:solidFill>
                  <a:schemeClr val="tx1"/>
                </a:solidFill>
              </a:rPr>
              <a:t>{abstract}</a:t>
            </a:r>
          </a:p>
          <a:p>
            <a:pPr algn="ctr"/>
            <a:r>
              <a:rPr lang="en-US" dirty="0" smtClean="0">
                <a:solidFill>
                  <a:schemeClr val="tx1"/>
                </a:solidFill>
              </a:rPr>
              <a:t>___________________</a:t>
            </a:r>
          </a:p>
          <a:p>
            <a:r>
              <a:rPr lang="en-US" dirty="0" smtClean="0">
                <a:solidFill>
                  <a:schemeClr val="tx1"/>
                </a:solidFill>
              </a:rPr>
              <a:t>&lt;&lt;create&gt;&gt; </a:t>
            </a:r>
            <a:r>
              <a:rPr lang="en-US" dirty="0" err="1" smtClean="0">
                <a:solidFill>
                  <a:schemeClr val="tx1"/>
                </a:solidFill>
              </a:rPr>
              <a:t>MyView</a:t>
            </a:r>
            <a:r>
              <a:rPr lang="en-US" dirty="0" smtClean="0">
                <a:solidFill>
                  <a:schemeClr val="tx1"/>
                </a:solidFill>
              </a:rPr>
              <a:t>()</a:t>
            </a:r>
          </a:p>
          <a:p>
            <a:pPr algn="ctr"/>
            <a:endParaRPr lang="en-US" dirty="0" smtClean="0">
              <a:solidFill>
                <a:schemeClr val="tx1"/>
              </a:solidFill>
            </a:endParaRPr>
          </a:p>
        </p:txBody>
      </p:sp>
      <p:sp>
        <p:nvSpPr>
          <p:cNvPr id="6" name="Rectangle 5"/>
          <p:cNvSpPr/>
          <p:nvPr/>
        </p:nvSpPr>
        <p:spPr>
          <a:xfrm>
            <a:off x="6012160" y="3645024"/>
            <a:ext cx="1944216"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myModelElement</a:t>
            </a:r>
            <a:endParaRPr lang="en-US" dirty="0">
              <a:solidFill>
                <a:schemeClr val="tx1"/>
              </a:solidFill>
            </a:endParaRPr>
          </a:p>
        </p:txBody>
      </p:sp>
      <p:sp>
        <p:nvSpPr>
          <p:cNvPr id="7" name="Rectangle 6"/>
          <p:cNvSpPr/>
          <p:nvPr/>
        </p:nvSpPr>
        <p:spPr>
          <a:xfrm>
            <a:off x="3784346" y="5592688"/>
            <a:ext cx="2448272"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myGeneratedDoc.docx</a:t>
            </a:r>
            <a:endParaRPr lang="en-US" dirty="0">
              <a:solidFill>
                <a:schemeClr val="tx1"/>
              </a:solidFill>
            </a:endParaRPr>
          </a:p>
        </p:txBody>
      </p:sp>
      <p:sp>
        <p:nvSpPr>
          <p:cNvPr id="8" name="Rectangle 7"/>
          <p:cNvSpPr/>
          <p:nvPr/>
        </p:nvSpPr>
        <p:spPr>
          <a:xfrm>
            <a:off x="1835696" y="3501008"/>
            <a:ext cx="2808312"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&lt;&lt;View&gt;&gt;</a:t>
            </a:r>
          </a:p>
          <a:p>
            <a:pPr algn="ctr"/>
            <a:r>
              <a:rPr lang="en-US" dirty="0" err="1" smtClean="0">
                <a:solidFill>
                  <a:schemeClr val="tx1"/>
                </a:solidFill>
              </a:rPr>
              <a:t>MyView</a:t>
            </a:r>
            <a:r>
              <a:rPr lang="en-US" dirty="0" smtClean="0">
                <a:solidFill>
                  <a:schemeClr val="tx1"/>
                </a:solidFill>
              </a:rPr>
              <a:t/>
            </a:r>
            <a:br>
              <a:rPr lang="en-US" dirty="0" smtClean="0">
                <a:solidFill>
                  <a:schemeClr val="tx1"/>
                </a:solidFill>
              </a:rPr>
            </a:br>
            <a:r>
              <a:rPr lang="en-US" dirty="0" smtClean="0">
                <a:solidFill>
                  <a:schemeClr val="tx1"/>
                </a:solidFill>
              </a:rPr>
              <a:t>_____________________</a:t>
            </a:r>
          </a:p>
          <a:p>
            <a:endParaRPr lang="en-US" dirty="0">
              <a:solidFill>
                <a:schemeClr val="tx1"/>
              </a:solidFill>
            </a:endParaRPr>
          </a:p>
        </p:txBody>
      </p:sp>
      <p:cxnSp>
        <p:nvCxnSpPr>
          <p:cNvPr id="10" name="Shape 9"/>
          <p:cNvCxnSpPr>
            <a:stCxn id="16" idx="3"/>
            <a:endCxn id="8" idx="0"/>
          </p:cNvCxnSpPr>
          <p:nvPr/>
        </p:nvCxnSpPr>
        <p:spPr>
          <a:xfrm>
            <a:off x="3239852" y="2924944"/>
            <a:ext cx="0" cy="576064"/>
          </a:xfrm>
          <a:prstGeom prst="straightConnector1">
            <a:avLst/>
          </a:prstGeom>
          <a:ln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 idx="1"/>
            <a:endCxn id="8" idx="3"/>
          </p:cNvCxnSpPr>
          <p:nvPr/>
        </p:nvCxnSpPr>
        <p:spPr>
          <a:xfrm flipH="1">
            <a:off x="4644008" y="4113076"/>
            <a:ext cx="1368152" cy="0"/>
          </a:xfrm>
          <a:prstGeom prst="straightConnector1">
            <a:avLst/>
          </a:prstGeom>
          <a:ln>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16016" y="4149080"/>
            <a:ext cx="1306512" cy="369332"/>
          </a:xfrm>
          <a:prstGeom prst="rect">
            <a:avLst/>
          </a:prstGeom>
          <a:noFill/>
        </p:spPr>
        <p:txBody>
          <a:bodyPr wrap="none" rtlCol="0">
            <a:spAutoFit/>
          </a:bodyPr>
          <a:lstStyle/>
          <a:p>
            <a:r>
              <a:rPr lang="en-US" dirty="0" smtClean="0"/>
              <a:t>&lt;&lt;expose&gt;&gt;</a:t>
            </a:r>
            <a:endParaRPr lang="en-US" dirty="0"/>
          </a:p>
        </p:txBody>
      </p:sp>
      <p:sp>
        <p:nvSpPr>
          <p:cNvPr id="13" name="TextBox 12"/>
          <p:cNvSpPr txBox="1"/>
          <p:nvPr/>
        </p:nvSpPr>
        <p:spPr>
          <a:xfrm>
            <a:off x="1835696" y="2996952"/>
            <a:ext cx="1436483" cy="369332"/>
          </a:xfrm>
          <a:prstGeom prst="rect">
            <a:avLst/>
          </a:prstGeom>
          <a:noFill/>
        </p:spPr>
        <p:txBody>
          <a:bodyPr wrap="none" rtlCol="0">
            <a:spAutoFit/>
          </a:bodyPr>
          <a:lstStyle/>
          <a:p>
            <a:r>
              <a:rPr lang="en-US" dirty="0" smtClean="0"/>
              <a:t>&lt;&lt;conform&gt;&gt;</a:t>
            </a:r>
            <a:endParaRPr lang="en-US" dirty="0"/>
          </a:p>
        </p:txBody>
      </p:sp>
      <p:sp>
        <p:nvSpPr>
          <p:cNvPr id="16" name="Isosceles Triangle 15"/>
          <p:cNvSpPr/>
          <p:nvPr/>
        </p:nvSpPr>
        <p:spPr>
          <a:xfrm>
            <a:off x="3095836" y="2636912"/>
            <a:ext cx="288032" cy="288032"/>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63480" y="188640"/>
            <a:ext cx="4680520" cy="3139321"/>
          </a:xfrm>
          <a:prstGeom prst="rect">
            <a:avLst/>
          </a:prstGeom>
          <a:noFill/>
        </p:spPr>
        <p:txBody>
          <a:bodyPr wrap="square" rtlCol="0">
            <a:spAutoFit/>
          </a:bodyPr>
          <a:lstStyle/>
          <a:p>
            <a:r>
              <a:rPr lang="en-US" dirty="0" smtClean="0"/>
              <a:t>Constraints:</a:t>
            </a:r>
          </a:p>
          <a:p>
            <a:pPr>
              <a:buFont typeface="Arial" pitchFamily="34" charset="0"/>
              <a:buChar char="•"/>
            </a:pPr>
            <a:r>
              <a:rPr lang="en-US" dirty="0" smtClean="0"/>
              <a:t>The Viewpoint::method is defined as the method of the constructor of the base class</a:t>
            </a:r>
          </a:p>
          <a:p>
            <a:pPr>
              <a:buFont typeface="Arial" pitchFamily="34" charset="0"/>
              <a:buChar char="•"/>
            </a:pPr>
            <a:r>
              <a:rPr lang="en-US" dirty="0" smtClean="0"/>
              <a:t>The method of the constructor of the base class must have access to the viewpoint stereotype properties</a:t>
            </a:r>
          </a:p>
          <a:p>
            <a:pPr>
              <a:buFont typeface="Arial" pitchFamily="34" charset="0"/>
              <a:buChar char="•"/>
            </a:pPr>
            <a:r>
              <a:rPr lang="en-US" dirty="0" smtClean="0"/>
              <a:t>The View constructor may provide filtering</a:t>
            </a:r>
          </a:p>
          <a:p>
            <a:pPr>
              <a:buFont typeface="Arial" pitchFamily="34" charset="0"/>
              <a:buChar char="•"/>
            </a:pPr>
            <a:r>
              <a:rPr lang="en-US" dirty="0" smtClean="0"/>
              <a:t>View base class is a subclass of viewpoint base class</a:t>
            </a:r>
          </a:p>
          <a:p>
            <a:pPr>
              <a:buFont typeface="Symbol"/>
              <a:buChar char="Þ"/>
            </a:pPr>
            <a:r>
              <a:rPr lang="en-US" dirty="0" smtClean="0"/>
              <a:t>Conform would extend Generalization</a:t>
            </a:r>
          </a:p>
          <a:p>
            <a:pPr>
              <a:buFont typeface="Symbol"/>
              <a:buChar char="Þ"/>
            </a:pPr>
            <a:r>
              <a:rPr lang="en-US" dirty="0" smtClean="0"/>
              <a:t>Supplier of the conform is the Viewpoint</a:t>
            </a:r>
          </a:p>
        </p:txBody>
      </p:sp>
      <p:sp>
        <p:nvSpPr>
          <p:cNvPr id="17" name="Folded Corner 16"/>
          <p:cNvSpPr/>
          <p:nvPr/>
        </p:nvSpPr>
        <p:spPr>
          <a:xfrm>
            <a:off x="103228" y="457200"/>
            <a:ext cx="1732468" cy="130110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&lt;&lt;Viewpoint&gt;&gt;</a:t>
            </a:r>
          </a:p>
          <a:p>
            <a:r>
              <a:rPr lang="en-US" dirty="0" smtClean="0">
                <a:solidFill>
                  <a:schemeClr val="tx1"/>
                </a:solidFill>
              </a:rPr>
              <a:t>/method</a:t>
            </a:r>
          </a:p>
          <a:p>
            <a:r>
              <a:rPr lang="en-US" dirty="0" smtClean="0">
                <a:solidFill>
                  <a:schemeClr val="tx1"/>
                </a:solidFill>
              </a:rPr>
              <a:t>presentation</a:t>
            </a:r>
          </a:p>
          <a:p>
            <a:pPr algn="ctr"/>
            <a:endParaRPr lang="en-US" sz="1400" dirty="0">
              <a:solidFill>
                <a:schemeClr val="tx1"/>
              </a:solidFill>
            </a:endParaRPr>
          </a:p>
        </p:txBody>
      </p:sp>
      <p:cxnSp>
        <p:nvCxnSpPr>
          <p:cNvPr id="22" name="Straight Connector 21"/>
          <p:cNvCxnSpPr>
            <a:stCxn id="17" idx="2"/>
            <a:endCxn id="4" idx="1"/>
          </p:cNvCxnSpPr>
          <p:nvPr/>
        </p:nvCxnSpPr>
        <p:spPr>
          <a:xfrm flipV="1">
            <a:off x="969462" y="1700808"/>
            <a:ext cx="938242" cy="5749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Bent Arrow 2"/>
          <p:cNvSpPr/>
          <p:nvPr/>
        </p:nvSpPr>
        <p:spPr>
          <a:xfrm rot="10800000" flipH="1">
            <a:off x="2286000" y="5029200"/>
            <a:ext cx="1237567" cy="1196062"/>
          </a:xfrm>
          <a:prstGeom prst="bentArrow">
            <a:avLst>
              <a:gd name="adj1" fmla="val 25000"/>
              <a:gd name="adj2" fmla="val 25000"/>
              <a:gd name="adj3" fmla="val 25000"/>
              <a:gd name="adj4" fmla="val 45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12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382000" cy="523220"/>
          </a:xfrm>
          <a:prstGeom prst="rect">
            <a:avLst/>
          </a:prstGeom>
          <a:noFill/>
        </p:spPr>
        <p:txBody>
          <a:bodyPr wrap="square" rtlCol="0">
            <a:spAutoFit/>
          </a:bodyPr>
          <a:lstStyle/>
          <a:p>
            <a:pPr algn="ctr"/>
            <a:r>
              <a:rPr lang="en-US" sz="2800" b="1" dirty="0" smtClean="0"/>
              <a:t>Trivial Example Car Model</a:t>
            </a:r>
            <a:endParaRPr lang="en-US" sz="2800" b="1" dirty="0"/>
          </a:p>
        </p:txBody>
      </p:sp>
      <p:sp>
        <p:nvSpPr>
          <p:cNvPr id="4" name="TextBox 3"/>
          <p:cNvSpPr txBox="1"/>
          <p:nvPr/>
        </p:nvSpPr>
        <p:spPr>
          <a:xfrm>
            <a:off x="762000" y="1447800"/>
            <a:ext cx="7848600" cy="4678204"/>
          </a:xfrm>
          <a:prstGeom prst="rect">
            <a:avLst/>
          </a:prstGeom>
          <a:noFill/>
        </p:spPr>
        <p:txBody>
          <a:bodyPr wrap="square" rtlCol="0">
            <a:spAutoFit/>
          </a:bodyPr>
          <a:lstStyle/>
          <a:p>
            <a:endParaRPr/>
          </a:p>
          <a:p>
            <a:endParaRPr/>
          </a:p>
          <a:p>
            <a:endParaRPr/>
          </a:p>
          <a:p>
            <a:endParaRPr/>
          </a:p>
          <a:p>
            <a:endParaRPr/>
          </a:p>
          <a:p>
            <a:endParaRPr/>
          </a:p>
          <a:p>
            <a:endParaRPr/>
          </a:p>
          <a:p>
            <a:endParaRPr/>
          </a:p>
        </p:txBody>
      </p:sp>
      <p:pic>
        <p:nvPicPr>
          <p:cNvPr id="2" name="Picture -1979935821.jpg" descr="-1979935821.jpg"/>
          <p:cNvPicPr preferRelativeResize="0">
            <a:picLocks/>
          </p:cNvPicPr>
          <p:nvPr/>
        </p:nvPicPr>
        <p:blipFill rotWithShape="1">
          <a:blip r:embed="rId2" cstate="print"/>
          <a:srcRect r="30352" b="19178"/>
          <a:stretch/>
        </p:blipFill>
        <p:spPr>
          <a:xfrm>
            <a:off x="762000" y="1056620"/>
            <a:ext cx="7467600" cy="557278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sz="4800" dirty="0" smtClean="0"/>
              <a:t>View Hierarchies and Trees</a:t>
            </a:r>
            <a:endParaRPr lang="en-US" sz="4800"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pPr lvl="0"/>
            <a:r>
              <a:rPr lang="en-US" dirty="0" smtClean="0"/>
              <a:t>How do I make an outline of views?</a:t>
            </a:r>
          </a:p>
          <a:p>
            <a:pPr lvl="1"/>
            <a:r>
              <a:rPr lang="en-US" dirty="0" smtClean="0"/>
              <a:t>Using associations between views accomplishes this.</a:t>
            </a:r>
          </a:p>
          <a:p>
            <a:r>
              <a:rPr lang="en-US" dirty="0" smtClean="0"/>
              <a:t>How do I name an included view according to the context I have used it in?</a:t>
            </a:r>
          </a:p>
          <a:p>
            <a:pPr lvl="1"/>
            <a:r>
              <a:rPr lang="en-US" dirty="0" smtClean="0"/>
              <a:t>The property/association end accommodates this.</a:t>
            </a:r>
          </a:p>
          <a:p>
            <a:pPr lvl="0"/>
            <a:r>
              <a:rPr lang="en-US" dirty="0" smtClean="0"/>
              <a:t>How do I order the views in the outline?</a:t>
            </a:r>
          </a:p>
          <a:p>
            <a:pPr lvl="1"/>
            <a:r>
              <a:rPr lang="en-US" dirty="0" smtClean="0"/>
              <a:t>The </a:t>
            </a:r>
            <a:r>
              <a:rPr lang="en-US" dirty="0" err="1" smtClean="0"/>
              <a:t>includedView</a:t>
            </a:r>
            <a:r>
              <a:rPr lang="en-US" dirty="0" smtClean="0"/>
              <a:t> calculates the associated views and allows the model developer to order these views according to the desired read order.</a:t>
            </a:r>
          </a:p>
          <a:p>
            <a:pPr lvl="0"/>
            <a:r>
              <a:rPr lang="en-US" dirty="0" smtClean="0"/>
              <a:t>What </a:t>
            </a:r>
            <a:r>
              <a:rPr lang="en-US" dirty="0"/>
              <a:t>is the difference between a view generated by a method and the inclusion of another view that has its own method</a:t>
            </a:r>
            <a:r>
              <a:rPr lang="en-US" dirty="0" smtClean="0"/>
              <a:t>?</a:t>
            </a:r>
          </a:p>
          <a:p>
            <a:pPr lvl="1"/>
            <a:r>
              <a:rPr lang="en-US" dirty="0" smtClean="0"/>
              <a:t>The key difference is centered on re-use. If a view is already developed, this view can simply be referenced. It is also possible to reuse the method in the viewpoint that the view conforms to.</a:t>
            </a:r>
            <a:endParaRPr lang="en-US" dirty="0"/>
          </a:p>
          <a:p>
            <a:pPr lvl="0"/>
            <a:r>
              <a:rPr lang="en-US" dirty="0"/>
              <a:t>What do Associations vs. composite/shared associations mean</a:t>
            </a:r>
            <a:r>
              <a:rPr lang="en-US" dirty="0" smtClean="0"/>
              <a:t>?</a:t>
            </a:r>
            <a:endParaRPr lang="en-US" dirty="0"/>
          </a:p>
          <a:p>
            <a:pPr lvl="1"/>
            <a:r>
              <a:rPr lang="en-US" dirty="0" smtClean="0"/>
              <a:t>This depends on how the view tree is interpreted into a document or other artifact. Given the wide range of artifacts and transformations that could produce artifacts from view trees,  we focus on using the well defined </a:t>
            </a:r>
            <a:r>
              <a:rPr lang="en-US" dirty="0" err="1" smtClean="0"/>
              <a:t>SysML</a:t>
            </a:r>
            <a:r>
              <a:rPr lang="en-US" dirty="0" smtClean="0"/>
              <a:t> associations to provide the foundation for how these transformations might be implemented.</a:t>
            </a:r>
          </a:p>
        </p:txBody>
      </p:sp>
    </p:spTree>
    <p:extLst>
      <p:ext uri="{BB962C8B-B14F-4D97-AF65-F5344CB8AC3E}">
        <p14:creationId xmlns:p14="http://schemas.microsoft.com/office/powerpoint/2010/main" val="12726520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2333</TotalTime>
  <Words>822</Words>
  <Application>Microsoft Office PowerPoint</Application>
  <PresentationFormat>On-screen Show (4:3)</PresentationFormat>
  <Paragraphs>120</Paragraphs>
  <Slides>16</Slides>
  <Notes>2</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Executive</vt:lpstr>
      <vt:lpstr>Architecture for View Modeling in SysML</vt:lpstr>
      <vt:lpstr>Outline</vt:lpstr>
      <vt:lpstr>PowerPoint Presentation</vt:lpstr>
      <vt:lpstr>What’s in SysML now?</vt:lpstr>
      <vt:lpstr>What is the proposed SysML pattern?</vt:lpstr>
      <vt:lpstr>Constraints</vt:lpstr>
      <vt:lpstr>PowerPoint Presentation</vt:lpstr>
      <vt:lpstr>PowerPoint Presentation</vt:lpstr>
      <vt:lpstr>View Hierarchies and Trees</vt:lpstr>
      <vt:lpstr>PowerPoint Presentation</vt:lpstr>
      <vt:lpstr>PowerPoint Presentation</vt:lpstr>
      <vt:lpstr>Exposing the Model</vt:lpstr>
      <vt:lpstr>PowerPoint Presentation</vt:lpstr>
      <vt:lpstr>PowerPoint Presentation</vt:lpstr>
      <vt:lpstr>View Product</vt:lpstr>
      <vt:lpstr>Migration</vt:lpstr>
    </vt:vector>
  </TitlesOfParts>
  <Company>nma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Diagram Presentation PowerPoint</dc:title>
  <dc:creator>No Magic</dc:creator>
  <cp:lastModifiedBy>Delp, Christopher L (313K)</cp:lastModifiedBy>
  <cp:revision>40</cp:revision>
  <dcterms:created xsi:type="dcterms:W3CDTF">2010-04-19T08:03:47Z</dcterms:created>
  <dcterms:modified xsi:type="dcterms:W3CDTF">2013-06-28T20:34:42Z</dcterms:modified>
</cp:coreProperties>
</file>