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83" r:id="rId16"/>
    <p:sldId id="274" r:id="rId17"/>
    <p:sldId id="275" r:id="rId18"/>
    <p:sldId id="281" r:id="rId19"/>
    <p:sldId id="276" r:id="rId20"/>
    <p:sldId id="277" r:id="rId21"/>
    <p:sldId id="278" r:id="rId22"/>
    <p:sldId id="282" r:id="rId23"/>
    <p:sldId id="279" r:id="rId24"/>
    <p:sldId id="280" r:id="rId25"/>
    <p:sldId id="272" r:id="rId26"/>
    <p:sldId id="273" r:id="rId27"/>
  </p:sldIdLst>
  <p:sldSz cx="9144000" cy="6858000" type="screen4x3"/>
  <p:notesSz cx="6858000" cy="9144000"/>
  <p:defaultTextStyle>
    <a:defPPr>
      <a:defRPr lang="fr-FR"/>
    </a:defPPr>
    <a:lvl1pPr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7936" autoAdjust="0"/>
    <p:restoredTop sz="97010" autoAdjust="0"/>
  </p:normalViewPr>
  <p:slideViewPr>
    <p:cSldViewPr snapToObjects="1">
      <p:cViewPr varScale="1">
        <p:scale>
          <a:sx n="117" d="100"/>
          <a:sy n="117" d="100"/>
        </p:scale>
        <p:origin x="-120" y="-5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3" d="100"/>
        <a:sy n="93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notesMaster" Target="notesMasters/notesMaster1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interSettings" Target="printerSettings/printerSettings1.bin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heme" Target="theme/theme1.xml"/><Relationship Id="rId3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5B164A19-7D6A-8848-83DD-E73FEA62BF7C}" type="datetime1">
              <a:rPr lang="fr-FR"/>
              <a:pPr>
                <a:defRPr/>
              </a:pPr>
              <a:t>2015-07-15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DA7B372D-9BC2-8E4F-A381-0CB48B327D00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95985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E6C2EA55-628F-7242-90E7-36919C7E0FE6}" type="datetime1">
              <a:rPr lang="fr-FR"/>
              <a:pPr>
                <a:defRPr/>
              </a:pPr>
              <a:t>2015-07-15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de-DE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fr-FR" noProof="0"/>
              <a:t>Click to edit Master text styles</a:t>
            </a:r>
          </a:p>
          <a:p>
            <a:pPr lvl="1"/>
            <a:r>
              <a:rPr lang="fr-FR" noProof="0"/>
              <a:t>Second level</a:t>
            </a:r>
          </a:p>
          <a:p>
            <a:pPr lvl="2"/>
            <a:r>
              <a:rPr lang="fr-FR" noProof="0"/>
              <a:t>Third level</a:t>
            </a:r>
          </a:p>
          <a:p>
            <a:pPr lvl="3"/>
            <a:r>
              <a:rPr lang="fr-FR" noProof="0"/>
              <a:t>Fourth level</a:t>
            </a:r>
          </a:p>
          <a:p>
            <a:pPr lvl="4"/>
            <a:r>
              <a:rPr lang="fr-FR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2C9366E2-9E48-6447-B189-413E1703903C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53734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Fosse: add name to slide and to footer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9E0701-1C00-E448-B8CB-D32E8840D3C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325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Ask marc what he means</a:t>
            </a:r>
            <a:r>
              <a:rPr lang="en-US" baseline="0" dirty="0" smtClean="0"/>
              <a:t> by “conform to conventions of their project domain”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9E0701-1C00-E448-B8CB-D32E8840D3C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4985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Producing graphical or diagrammatic views that conform to well defined viewpoints is essential to the success of MBSE and projects that use it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9E0701-1C00-E448-B8CB-D32E8840D3C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59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Ask Marc</a:t>
            </a:r>
            <a:r>
              <a:rPr lang="en-US" baseline="0" dirty="0" smtClean="0"/>
              <a:t> for elaboration of last bullet;</a:t>
            </a:r>
          </a:p>
          <a:p>
            <a:r>
              <a:rPr lang="en-US" baseline="0" dirty="0" smtClean="0"/>
              <a:t>Examples: gradient coloring, constraint layout,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9E0701-1C00-E448-B8CB-D32E8840D3C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4255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Ask</a:t>
            </a:r>
            <a:r>
              <a:rPr lang="en-US" baseline="0" dirty="0" smtClean="0"/>
              <a:t> mark to elaborate “has implications…”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9E0701-1C00-E448-B8CB-D32E8840D3C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2636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8857"/>
            <a:ext cx="7772400" cy="14700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fr-FR" smtClean="0"/>
              <a:t>Cliquez et modifiez le titre</a:t>
            </a:r>
            <a:endParaRPr lang="fr-F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463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 dirty="0"/>
          </a:p>
        </p:txBody>
      </p:sp>
      <p:pic>
        <p:nvPicPr>
          <p:cNvPr id="4" name="Picture 3" descr="logo-text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545" y="72008"/>
            <a:ext cx="2265735" cy="1700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138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457200" y="6492875"/>
            <a:ext cx="533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/>
            </a:lvl1pPr>
          </a:lstStyle>
          <a:p>
            <a:pPr>
              <a:defRPr/>
            </a:pPr>
            <a:fld id="{EAF2B830-2E10-D041-AA16-C4BCDBB3159A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65812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457200" y="6492875"/>
            <a:ext cx="533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/>
            </a:lvl1pPr>
          </a:lstStyle>
          <a:p>
            <a:pPr>
              <a:defRPr/>
            </a:pPr>
            <a:fld id="{2D7F1356-C029-994F-A2FD-E8739AC6589D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1688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7596336" cy="1049338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457200" y="6492875"/>
            <a:ext cx="533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/>
            </a:lvl1pPr>
          </a:lstStyle>
          <a:p>
            <a:pPr>
              <a:defRPr/>
            </a:pPr>
            <a:fld id="{B6295BC2-09F7-C840-B10C-CC767D399F8B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72790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590925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090738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457200" y="6492875"/>
            <a:ext cx="533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/>
            </a:lvl1pPr>
          </a:lstStyle>
          <a:p>
            <a:pPr>
              <a:defRPr/>
            </a:pPr>
            <a:fld id="{2608AEE2-8074-7640-8C01-767B899C1ABA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4543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7596336" cy="1049338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457200" y="6492875"/>
            <a:ext cx="533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/>
            </a:lvl1pPr>
          </a:lstStyle>
          <a:p>
            <a:pPr>
              <a:defRPr/>
            </a:pPr>
            <a:fld id="{36CBB160-2669-1E48-9273-CC6D7CD68F4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7753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7596336" cy="1049338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5896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1920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85896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457200" y="6492875"/>
            <a:ext cx="533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/>
            </a:lvl1pPr>
          </a:lstStyle>
          <a:p>
            <a:pPr>
              <a:defRPr/>
            </a:pPr>
            <a:fld id="{FF43584C-1597-8149-A86F-5ADE1037DB56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4463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7596336" cy="1049338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457200" y="6492875"/>
            <a:ext cx="533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/>
            </a:lvl1pPr>
          </a:lstStyle>
          <a:p>
            <a:pPr>
              <a:defRPr/>
            </a:pPr>
            <a:fld id="{FCB4E7EC-1EE3-A845-9F3A-D8EBA74867F8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0868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457200" y="6492875"/>
            <a:ext cx="533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/>
            </a:lvl1pPr>
          </a:lstStyle>
          <a:p>
            <a:pPr>
              <a:defRPr/>
            </a:pPr>
            <a:fld id="{F89BA364-FE2B-9B48-A8F1-DAA08FFCC93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42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457200" y="6492875"/>
            <a:ext cx="533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/>
            </a:lvl1pPr>
          </a:lstStyle>
          <a:p>
            <a:pPr>
              <a:defRPr/>
            </a:pPr>
            <a:fld id="{111067E9-DE15-0841-8BD2-AEE40361017B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4352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 smtClean="0"/>
              <a:t>Faire glisser l'image vers l'espace réservé ou cliquer sur l'icône pour l'ajouter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457200" y="6492875"/>
            <a:ext cx="533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/>
            </a:lvl1pPr>
          </a:lstStyle>
          <a:p>
            <a:pPr>
              <a:defRPr/>
            </a:pPr>
            <a:fld id="{E2EC3571-5311-CE47-9D2F-EDDFEF536BE0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76094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7524328" cy="1049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et modifiez le titre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1030" name="Rectangle 1"/>
          <p:cNvSpPr>
            <a:spLocks noChangeArrowheads="1"/>
          </p:cNvSpPr>
          <p:nvPr/>
        </p:nvSpPr>
        <p:spPr bwMode="auto">
          <a:xfrm>
            <a:off x="4165600" y="3198813"/>
            <a:ext cx="8128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fr-FR" b="1">
                <a:solidFill>
                  <a:schemeClr val="bg1"/>
                </a:solidFill>
              </a:rPr>
              <a:t>July</a:t>
            </a:r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1" r:id="rId1"/>
    <p:sldLayoutId id="2147483972" r:id="rId2"/>
    <p:sldLayoutId id="2147483973" r:id="rId3"/>
    <p:sldLayoutId id="2147483974" r:id="rId4"/>
    <p:sldLayoutId id="2147483975" r:id="rId5"/>
    <p:sldLayoutId id="2147483976" r:id="rId6"/>
    <p:sldLayoutId id="2147483977" r:id="rId7"/>
    <p:sldLayoutId id="2147483978" r:id="rId8"/>
    <p:sldLayoutId id="2147483979" r:id="rId9"/>
    <p:sldLayoutId id="2147483980" r:id="rId10"/>
    <p:sldLayoutId id="2147483981" r:id="rId11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ftr="0" dt="0"/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/>
          <a:ea typeface="ＭＳ Ｐゴシック" charset="-128"/>
          <a:cs typeface="Arial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-106" charset="0"/>
          <a:ea typeface="ＭＳ Ｐゴシック" charset="-128"/>
          <a:cs typeface="ＭＳ Ｐゴシック" charset="-128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-106" charset="0"/>
          <a:ea typeface="ＭＳ Ｐゴシック" charset="-128"/>
          <a:cs typeface="ＭＳ Ｐゴシック" charset="-128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-106" charset="0"/>
          <a:ea typeface="ＭＳ Ｐゴシック" charset="-128"/>
          <a:cs typeface="ＭＳ Ｐゴシック" charset="-128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-106" charset="0"/>
          <a:ea typeface="ＭＳ Ｐゴシック" charset="-128"/>
          <a:cs typeface="ＭＳ Ｐゴシック" charset="-128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Arial"/>
          <a:ea typeface="ＭＳ Ｐゴシック" charset="-128"/>
          <a:cs typeface="Arial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Arial"/>
          <a:ea typeface="ＭＳ Ｐゴシック" charset="-128"/>
          <a:cs typeface="Arial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/>
          <a:ea typeface="ＭＳ Ｐゴシック" charset="-128"/>
          <a:cs typeface="Arial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/>
          <a:ea typeface="ＭＳ Ｐゴシック" charset="-128"/>
          <a:cs typeface="Arial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/>
          <a:ea typeface="ＭＳ Ｐゴシック" charset="-128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emf"/><Relationship Id="rId3" Type="http://schemas.openxmlformats.org/officeDocument/2006/relationships/image" Target="../media/image8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3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4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5.e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6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7.e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8.e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9.e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0.e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1.emf"/><Relationship Id="rId3" Type="http://schemas.openxmlformats.org/officeDocument/2006/relationships/image" Target="../media/image22.e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4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4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A modeling pattern for layered system interfaces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/>
              <a:t>Peter Shames</a:t>
            </a:r>
          </a:p>
          <a:p>
            <a:r>
              <a:rPr lang="en-US" dirty="0" smtClean="0"/>
              <a:t>Marc Sarrel</a:t>
            </a:r>
          </a:p>
          <a:p>
            <a:r>
              <a:rPr lang="en-US" dirty="0" smtClean="0"/>
              <a:t>Jet Propulsion Laboratory</a:t>
            </a:r>
          </a:p>
          <a:p>
            <a:r>
              <a:rPr lang="en-US" dirty="0" smtClean="0"/>
              <a:t>California Institute of Technology</a:t>
            </a:r>
          </a:p>
          <a:p>
            <a:r>
              <a:rPr lang="en-US" sz="1800" dirty="0" smtClean="0"/>
              <a:t>INCOSE International Symposium</a:t>
            </a:r>
          </a:p>
          <a:p>
            <a:r>
              <a:rPr lang="en-US" sz="1800" dirty="0" smtClean="0"/>
              <a:t>July 15, 2015</a:t>
            </a:r>
            <a:endParaRPr lang="en-US" sz="1800" dirty="0"/>
          </a:p>
        </p:txBody>
      </p:sp>
      <p:sp>
        <p:nvSpPr>
          <p:cNvPr id="4" name="TextBox 3"/>
          <p:cNvSpPr txBox="1"/>
          <p:nvPr/>
        </p:nvSpPr>
        <p:spPr>
          <a:xfrm>
            <a:off x="1646897" y="6139830"/>
            <a:ext cx="534122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>
                <a:latin typeface="Helvetica"/>
              </a:rPr>
              <a:t>© 2015 California Institute of Technology. Government sponsorship acknowledged. </a:t>
            </a:r>
            <a:endParaRPr lang="en-US" sz="1100" dirty="0">
              <a:latin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5245759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Another White Box</a:t>
            </a:r>
            <a:endParaRPr lang="en-US" dirty="0"/>
          </a:p>
        </p:txBody>
      </p:sp>
      <p:pic>
        <p:nvPicPr>
          <p:cNvPr id="7" name="Picture 6" descr="Blaidd Drwg:Users:msarrel:Documents:Conferences - Working:2014-03 CSER:Draft:Views 01 (dragged)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68" y="1174750"/>
            <a:ext cx="5233670" cy="4622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Blaidd Drwg:Users:msarrel:Documents:Conferences - Working:2014-03 CSER:Draft:Views 01 (dragged)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858" y="1168315"/>
            <a:ext cx="3509513" cy="128854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Donut 8"/>
          <p:cNvSpPr/>
          <p:nvPr/>
        </p:nvSpPr>
        <p:spPr>
          <a:xfrm>
            <a:off x="6414008" y="1709122"/>
            <a:ext cx="908039" cy="807085"/>
          </a:xfrm>
          <a:prstGeom prst="donut">
            <a:avLst>
              <a:gd name="adj" fmla="val 2206"/>
            </a:avLst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outerShdw blurRad="50800" dist="38100" dir="2700000" algn="br" rotWithShape="0">
              <a:srgbClr val="FF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Helvetica"/>
            </a:endParaRPr>
          </a:p>
        </p:txBody>
      </p:sp>
      <p:cxnSp>
        <p:nvCxnSpPr>
          <p:cNvPr id="11" name="Curved Connector 10"/>
          <p:cNvCxnSpPr>
            <a:stCxn id="9" idx="2"/>
          </p:cNvCxnSpPr>
          <p:nvPr/>
        </p:nvCxnSpPr>
        <p:spPr>
          <a:xfrm rot="10800000" flipV="1">
            <a:off x="4320514" y="2112665"/>
            <a:ext cx="2093494" cy="1103806"/>
          </a:xfrm>
          <a:prstGeom prst="curvedConnector3">
            <a:avLst/>
          </a:prstGeom>
          <a:ln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srgbClr val="FF0000">
                <a:alpha val="43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2"/>
          <p:cNvSpPr txBox="1">
            <a:spLocks/>
          </p:cNvSpPr>
          <p:nvPr/>
        </p:nvSpPr>
        <p:spPr>
          <a:xfrm>
            <a:off x="5406576" y="2545885"/>
            <a:ext cx="3388953" cy="39628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Helvetica"/>
              </a:rPr>
              <a:t>This Link Terminal functions as a converter between two stacks.</a:t>
            </a:r>
          </a:p>
          <a:p>
            <a:r>
              <a:rPr lang="en-US" dirty="0" smtClean="0">
                <a:latin typeface="Helvetica"/>
              </a:rPr>
              <a:t>F-Frame Production component does the translation.</a:t>
            </a:r>
          </a:p>
          <a:p>
            <a:r>
              <a:rPr lang="en-US" dirty="0" smtClean="0">
                <a:latin typeface="Helvetica"/>
              </a:rPr>
              <a:t>It bridges the two stacks.</a:t>
            </a:r>
            <a:endParaRPr lang="en-US" dirty="0">
              <a:latin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0981561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Encoding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1"/>
            <a:ext cx="8229600" cy="2097404"/>
          </a:xfrm>
        </p:spPr>
        <p:txBody>
          <a:bodyPr/>
          <a:lstStyle/>
          <a:p>
            <a:r>
              <a:rPr lang="en-US" sz="2400" dirty="0"/>
              <a:t>As data goes between two systems it is </a:t>
            </a:r>
            <a:r>
              <a:rPr lang="en-US" sz="2400" i="1" dirty="0"/>
              <a:t>exchanged.</a:t>
            </a:r>
            <a:endParaRPr lang="en-US" sz="2400" dirty="0"/>
          </a:p>
          <a:p>
            <a:r>
              <a:rPr lang="en-US" sz="2400" dirty="0" smtClean="0"/>
              <a:t>As data goes between a lower layer and an upper layer within a system it is </a:t>
            </a:r>
            <a:r>
              <a:rPr lang="en-US" sz="2400" i="1" dirty="0" smtClean="0"/>
              <a:t>transformed.</a:t>
            </a:r>
          </a:p>
          <a:p>
            <a:r>
              <a:rPr lang="en-US" sz="2400" dirty="0" smtClean="0"/>
              <a:t>Useful to model that transformation.</a:t>
            </a:r>
          </a:p>
          <a:p>
            <a:r>
              <a:rPr lang="en-US" sz="2400" dirty="0" smtClean="0"/>
              <a:t>How physical measurements are placed in a packet.</a:t>
            </a:r>
          </a:p>
          <a:p>
            <a:endParaRPr lang="en-US" sz="2400" dirty="0"/>
          </a:p>
        </p:txBody>
      </p:sp>
      <p:pic>
        <p:nvPicPr>
          <p:cNvPr id="7" name="Picture 6" descr="Blaidd Drwg:Users:msarrel:Documents:Conferences - Working:2015-07 INCOSE IS:Diagrams:Packing2.pd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573016"/>
            <a:ext cx="5732145" cy="31921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791571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Modeling Pattern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40365"/>
            <a:ext cx="8229600" cy="296454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For the modeling nerds among you.</a:t>
            </a:r>
          </a:p>
          <a:p>
            <a:r>
              <a:rPr lang="en-US" dirty="0" smtClean="0"/>
              <a:t>Defined an abstract and concrete set of terms and relationships.</a:t>
            </a:r>
          </a:p>
          <a:p>
            <a:pPr lvl="1"/>
            <a:r>
              <a:rPr lang="en-US" dirty="0" smtClean="0"/>
              <a:t>Component, Interface, Link and Data.</a:t>
            </a:r>
          </a:p>
          <a:p>
            <a:pPr lvl="1"/>
            <a:r>
              <a:rPr lang="en-US" dirty="0" smtClean="0"/>
              <a:t>SDU – Service Data Unit (vertical flow within component)</a:t>
            </a:r>
          </a:p>
          <a:p>
            <a:pPr lvl="1"/>
            <a:r>
              <a:rPr lang="en-US" dirty="0" smtClean="0"/>
              <a:t>PDU – Protocol Data Unit (horizontal flow between components)</a:t>
            </a:r>
          </a:p>
          <a:p>
            <a:r>
              <a:rPr lang="en-US" dirty="0" smtClean="0"/>
              <a:t>Data can be interpreted to mean anything that is exchanged, including physical material.</a:t>
            </a:r>
          </a:p>
        </p:txBody>
      </p:sp>
      <p:pic>
        <p:nvPicPr>
          <p:cNvPr id="7" name="Picture 6" descr="Blaidd Drwg:Users:msarrel:Documents:Conferences - Working:2015-07 INCOSE IS:Diagrams:Pattern simplified 3.graffle.pd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683" y="4107438"/>
            <a:ext cx="7194634" cy="237319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/>
            </a:ext>
          </a:extLst>
        </p:spPr>
      </p:pic>
    </p:spTree>
    <p:extLst>
      <p:ext uri="{BB962C8B-B14F-4D97-AF65-F5344CB8AC3E}">
        <p14:creationId xmlns:p14="http://schemas.microsoft.com/office/powerpoint/2010/main" val="42890155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Extension to Other Domains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Can this model be applied to other kinds of interfaces, e.g. electrical, mechanical, thermal, </a:t>
            </a:r>
            <a:r>
              <a:rPr lang="en-US" sz="2400" dirty="0" err="1" smtClean="0"/>
              <a:t>etc</a:t>
            </a:r>
            <a:r>
              <a:rPr lang="en-US" sz="2400" dirty="0" smtClean="0"/>
              <a:t>?</a:t>
            </a:r>
          </a:p>
          <a:p>
            <a:r>
              <a:rPr lang="en-US" sz="2400" dirty="0" smtClean="0"/>
              <a:t>Perhaps there is potential.</a:t>
            </a:r>
          </a:p>
          <a:p>
            <a:r>
              <a:rPr lang="en-US" sz="2400" dirty="0" smtClean="0"/>
              <a:t>For example, an electrical interface might have a signal (voltage and current over time) at an upper layer, and a wire at a lower.</a:t>
            </a:r>
          </a:p>
          <a:p>
            <a:r>
              <a:rPr lang="en-US" sz="2400" dirty="0" smtClean="0"/>
              <a:t>Conversely, a thermal interface exists between two components if they exchange heat.</a:t>
            </a:r>
          </a:p>
          <a:p>
            <a:r>
              <a:rPr lang="en-US" sz="2400" dirty="0" smtClean="0"/>
              <a:t>But, the lower level that supports that exchange might be</a:t>
            </a:r>
          </a:p>
          <a:p>
            <a:pPr lvl="1"/>
            <a:r>
              <a:rPr lang="en-US" sz="2000" dirty="0" smtClean="0"/>
              <a:t>Physical connection in case of </a:t>
            </a:r>
            <a:r>
              <a:rPr lang="en-US" sz="2000" i="1" dirty="0" smtClean="0"/>
              <a:t>conduction</a:t>
            </a:r>
            <a:r>
              <a:rPr lang="en-US" sz="2000" dirty="0" smtClean="0"/>
              <a:t>.</a:t>
            </a:r>
          </a:p>
          <a:p>
            <a:pPr lvl="1"/>
            <a:r>
              <a:rPr lang="en-US" sz="2000" dirty="0" smtClean="0"/>
              <a:t>An intermediary substance in case of </a:t>
            </a:r>
            <a:r>
              <a:rPr lang="en-US" sz="2000" i="1" dirty="0" smtClean="0"/>
              <a:t>convection</a:t>
            </a:r>
            <a:r>
              <a:rPr lang="en-US" sz="2000" dirty="0" smtClean="0"/>
              <a:t>.</a:t>
            </a:r>
          </a:p>
          <a:p>
            <a:pPr lvl="1"/>
            <a:r>
              <a:rPr lang="en-US" sz="2000" dirty="0" smtClean="0"/>
              <a:t>Simple line of sight in case of </a:t>
            </a:r>
            <a:r>
              <a:rPr lang="en-US" sz="2000" i="1" dirty="0" smtClean="0"/>
              <a:t>radiative transfer.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9747307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Four Layer Structure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9682876"/>
              </p:ext>
            </p:extLst>
          </p:nvPr>
        </p:nvGraphicFramePr>
        <p:xfrm>
          <a:off x="1401602" y="4440453"/>
          <a:ext cx="6298610" cy="1971039"/>
        </p:xfrm>
        <a:graphic>
          <a:graphicData uri="http://schemas.openxmlformats.org/drawingml/2006/table">
            <a:tbl>
              <a:tblPr/>
              <a:tblGrid>
                <a:gridCol w="1259722"/>
                <a:gridCol w="1259722"/>
                <a:gridCol w="1259722"/>
                <a:gridCol w="1259722"/>
                <a:gridCol w="1259722"/>
              </a:tblGrid>
              <a:tr h="2032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Example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Message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Encoding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Signal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Physical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3937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Document Transfer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Document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PDF file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HTTP stack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Ethernet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37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Automobile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Stop car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Brake pedal pressure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Hydraulic pressure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Brake caliper pressure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37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Air Conditioner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Desire 68F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Thermostat setting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Electrical Signal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Compressor on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Content Placeholder 5"/>
          <p:cNvSpPr txBox="1">
            <a:spLocks/>
          </p:cNvSpPr>
          <p:nvPr/>
        </p:nvSpPr>
        <p:spPr>
          <a:xfrm>
            <a:off x="457200" y="1240364"/>
            <a:ext cx="8229600" cy="329734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Helvetica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Helvetica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Helvetica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Helvetica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Helvetica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OSI definition of seven layers has worked in domain of computer networking.</a:t>
            </a:r>
          </a:p>
          <a:p>
            <a:r>
              <a:rPr lang="en-US" dirty="0" smtClean="0"/>
              <a:t>Other domains may need different choice and number of layers.</a:t>
            </a:r>
          </a:p>
          <a:p>
            <a:r>
              <a:rPr lang="en-US" dirty="0" smtClean="0"/>
              <a:t>Simple, four layers of abstraction for traditional engineering systems.</a:t>
            </a:r>
          </a:p>
          <a:p>
            <a:pPr lvl="1"/>
            <a:r>
              <a:rPr lang="en-US" dirty="0" smtClean="0"/>
              <a:t>Message, Encoding, Signal and Physical</a:t>
            </a:r>
          </a:p>
          <a:p>
            <a:r>
              <a:rPr lang="en-US" dirty="0" smtClean="0"/>
              <a:t>Message is end-to-end.  </a:t>
            </a:r>
          </a:p>
          <a:p>
            <a:r>
              <a:rPr lang="en-US" dirty="0" smtClean="0"/>
              <a:t>Lower layers may have different realizations along their paths.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1332020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 Example With Graph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Graph Analysis could be a fundamental tool for systems engineers in an MBSE environment.</a:t>
            </a:r>
          </a:p>
          <a:p>
            <a:r>
              <a:rPr lang="en-US" dirty="0" smtClean="0"/>
              <a:t>In these examples, we’re using it to specify the physical path for a logical flow from among several possibilities.</a:t>
            </a:r>
          </a:p>
          <a:p>
            <a:r>
              <a:rPr lang="en-US" dirty="0" smtClean="0"/>
              <a:t>This example has just two layers (logical and physical), but concept is easily extended to many.</a:t>
            </a:r>
          </a:p>
          <a:p>
            <a:r>
              <a:rPr lang="en-US" dirty="0" smtClean="0"/>
              <a:t>In this hypothetical example, we suppose two operations centers and two spacecraft.</a:t>
            </a:r>
          </a:p>
          <a:p>
            <a:r>
              <a:rPr lang="en-US" dirty="0" smtClean="0"/>
              <a:t>We then show the data flows between the operations centers and the spacecraft in two different mission phases, ATLO pre-launch, and Flight post-launch.</a:t>
            </a:r>
          </a:p>
          <a:p>
            <a:r>
              <a:rPr lang="en-US" dirty="0" smtClean="0"/>
              <a:t>These routes are </a:t>
            </a:r>
            <a:r>
              <a:rPr lang="en-US" i="1" dirty="0" smtClean="0"/>
              <a:t>derived entities</a:t>
            </a:r>
            <a:r>
              <a:rPr lang="en-US" dirty="0" smtClean="0"/>
              <a:t> that do not </a:t>
            </a:r>
            <a:r>
              <a:rPr lang="en-US" i="1" dirty="0" smtClean="0"/>
              <a:t>necessarily</a:t>
            </a:r>
            <a:r>
              <a:rPr lang="en-US" dirty="0" smtClean="0"/>
              <a:t> exist in the model – might be stored as characterizations if needed.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57320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Physical Layer </a:t>
            </a:r>
            <a:r>
              <a:rPr lang="en-US" dirty="0" smtClean="0"/>
              <a:t>Pre</a:t>
            </a:r>
            <a:r>
              <a:rPr lang="en-US" dirty="0" smtClean="0"/>
              <a:t>-Launch</a:t>
            </a:r>
            <a:endParaRPr lang="en-US" dirty="0"/>
          </a:p>
        </p:txBody>
      </p:sp>
      <p:pic>
        <p:nvPicPr>
          <p:cNvPr id="8" name="Picture 7" descr="bedsheet_RAX Mission Element ATLO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0248" y="1217085"/>
            <a:ext cx="6019100" cy="5249782"/>
          </a:xfrm>
          <a:prstGeom prst="rect">
            <a:avLst/>
          </a:prstGeom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182033" y="1335257"/>
            <a:ext cx="2815027" cy="51316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Operations Center A is connected to Flight System A, and B to B.</a:t>
            </a:r>
          </a:p>
          <a:p>
            <a:r>
              <a:rPr lang="en-US" dirty="0" smtClean="0"/>
              <a:t>GSE = Ground Support Equipment.</a:t>
            </a:r>
          </a:p>
          <a:p>
            <a:r>
              <a:rPr lang="en-US" dirty="0" smtClean="0"/>
              <a:t>C&amp;DH = Command and Data Handling System</a:t>
            </a:r>
            <a:r>
              <a:rPr lang="en-US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805869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Logical </a:t>
            </a:r>
            <a:r>
              <a:rPr lang="en-US" dirty="0" smtClean="0"/>
              <a:t>Layer Pre</a:t>
            </a:r>
            <a:r>
              <a:rPr lang="en-US" dirty="0"/>
              <a:t>-Launch</a:t>
            </a:r>
          </a:p>
        </p:txBody>
      </p:sp>
      <p:pic>
        <p:nvPicPr>
          <p:cNvPr id="8" name="Picture 7" descr="freeze_ATLO_User-specifiedData NR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34992"/>
            <a:ext cx="9144000" cy="4132063"/>
          </a:xfrm>
          <a:prstGeom prst="rect">
            <a:avLst/>
          </a:prstGeom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457199" y="5151825"/>
            <a:ext cx="8160089" cy="15175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Ops Center A sends commands to Flight Sys A, and receives telemetry.</a:t>
            </a:r>
          </a:p>
          <a:p>
            <a:r>
              <a:rPr lang="en-US" dirty="0" smtClean="0"/>
              <a:t>Same for B and B.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8073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Routing Constraints </a:t>
            </a:r>
            <a:r>
              <a:rPr lang="en-US" dirty="0" smtClean="0"/>
              <a:t>Pre-Launch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5309" y="1687177"/>
            <a:ext cx="6050534" cy="3678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3945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Routing </a:t>
            </a:r>
            <a:r>
              <a:rPr lang="en-US" dirty="0" smtClean="0"/>
              <a:t>Pre</a:t>
            </a:r>
            <a:r>
              <a:rPr lang="en-US" dirty="0" smtClean="0"/>
              <a:t>-Launch</a:t>
            </a:r>
            <a:endParaRPr lang="en-US" dirty="0"/>
          </a:p>
        </p:txBody>
      </p:sp>
      <p:pic>
        <p:nvPicPr>
          <p:cNvPr id="8" name="Picture 7" descr="freeze_ATLO_User-specifiedData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99572"/>
            <a:ext cx="9144000" cy="4935940"/>
          </a:xfrm>
          <a:prstGeom prst="rect">
            <a:avLst/>
          </a:prstGeom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182033" y="5792023"/>
            <a:ext cx="8504767" cy="674843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Route specified with «</a:t>
            </a:r>
            <a:r>
              <a:rPr lang="en-US" dirty="0" err="1" smtClean="0"/>
              <a:t>xferdOver</a:t>
            </a:r>
            <a:r>
              <a:rPr lang="en-US" dirty="0" smtClean="0"/>
              <a:t>» dependencies.</a:t>
            </a:r>
          </a:p>
          <a:p>
            <a:r>
              <a:rPr lang="en-US" i="1" dirty="0" smtClean="0"/>
              <a:t>Many</a:t>
            </a:r>
            <a:r>
              <a:rPr lang="en-US" dirty="0" smtClean="0"/>
              <a:t> other mechanisms are conceivable based on properties and requirements of the connections.</a:t>
            </a:r>
          </a:p>
          <a:p>
            <a:pPr lvl="1"/>
            <a:r>
              <a:rPr lang="en-US" dirty="0" smtClean="0"/>
              <a:t>Data type, data volume, bandwidth, latency, security etc.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2695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Interfaces are the heart of systems engineering.</a:t>
            </a:r>
          </a:p>
          <a:p>
            <a:r>
              <a:rPr lang="en-US" dirty="0" smtClean="0"/>
              <a:t>In many kinds of system</a:t>
            </a:r>
            <a:r>
              <a:rPr lang="en-US" dirty="0"/>
              <a:t>s</a:t>
            </a:r>
            <a:r>
              <a:rPr lang="en-US" dirty="0" smtClean="0"/>
              <a:t> we must specify and realize an interface at several levels of abstraction simultaneously.</a:t>
            </a:r>
          </a:p>
          <a:p>
            <a:r>
              <a:rPr lang="en-US" dirty="0" smtClean="0"/>
              <a:t>All levels must be correct for the interface to be correct as a whole.</a:t>
            </a:r>
          </a:p>
          <a:p>
            <a:r>
              <a:rPr lang="en-US" dirty="0" smtClean="0"/>
              <a:t>This model is well demonstrated by the success of computer network protocol stacks, e.g. the OSI model.</a:t>
            </a:r>
          </a:p>
          <a:p>
            <a:r>
              <a:rPr lang="en-US" dirty="0" smtClean="0"/>
              <a:t>In this presentation, we’ll show one way that layered interfaces, using OSI as an example, can be represented in SysML.</a:t>
            </a:r>
          </a:p>
          <a:p>
            <a:r>
              <a:rPr lang="en-US" dirty="0" smtClean="0"/>
              <a:t>We hope to lay the foundation for the future application of this layering pattern to other forms of interfaces like electrical, mechanical, thermal, etc.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42936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Physical Layer </a:t>
            </a:r>
            <a:r>
              <a:rPr lang="en-US" dirty="0" smtClean="0"/>
              <a:t>Flight</a:t>
            </a:r>
            <a:endParaRPr lang="en-US" dirty="0"/>
          </a:p>
        </p:txBody>
      </p:sp>
      <p:pic>
        <p:nvPicPr>
          <p:cNvPr id="8" name="Picture 7" descr="bedsheet_RAX Mission Element FLT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2340"/>
            <a:ext cx="9144000" cy="3094163"/>
          </a:xfrm>
          <a:prstGeom prst="rect">
            <a:avLst/>
          </a:prstGeom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457199" y="4366503"/>
            <a:ext cx="8160089" cy="2100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Spacecraft are now in flight, no longer on ground.</a:t>
            </a:r>
          </a:p>
          <a:p>
            <a:r>
              <a:rPr lang="en-US" dirty="0" smtClean="0"/>
              <a:t>Three Ground Stations replace the GSE.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30237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Logical Layer </a:t>
            </a:r>
            <a:r>
              <a:rPr lang="en-US" dirty="0" smtClean="0"/>
              <a:t>Flight</a:t>
            </a:r>
            <a:endParaRPr lang="en-US" dirty="0"/>
          </a:p>
        </p:txBody>
      </p:sp>
      <p:pic>
        <p:nvPicPr>
          <p:cNvPr id="8" name="Picture 7" descr="freeze_FLT_User-specifiedData NR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8179"/>
            <a:ext cx="9144000" cy="2628381"/>
          </a:xfrm>
          <a:prstGeom prst="rect">
            <a:avLst/>
          </a:prstGeom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457199" y="3896561"/>
            <a:ext cx="8160089" cy="25703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Logical flows are different.</a:t>
            </a:r>
          </a:p>
          <a:p>
            <a:r>
              <a:rPr lang="en-US" dirty="0" smtClean="0"/>
              <a:t>Each Operations Center gets telemetry from each Spacecraft.</a:t>
            </a:r>
          </a:p>
          <a:p>
            <a:r>
              <a:rPr lang="en-US" dirty="0" smtClean="0"/>
              <a:t>Operations Center A can command either Spacecraft.</a:t>
            </a:r>
          </a:p>
          <a:p>
            <a:r>
              <a:rPr lang="en-US" dirty="0" smtClean="0"/>
              <a:t>Operations Center B can only command Spacecraft B.</a:t>
            </a:r>
          </a:p>
        </p:txBody>
      </p:sp>
    </p:spTree>
    <p:extLst>
      <p:ext uri="{BB962C8B-B14F-4D97-AF65-F5344CB8AC3E}">
        <p14:creationId xmlns:p14="http://schemas.microsoft.com/office/powerpoint/2010/main" val="10461141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Routing Constraints </a:t>
            </a:r>
            <a:r>
              <a:rPr lang="en-US" dirty="0" smtClean="0"/>
              <a:t>Flight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240" y="1172998"/>
            <a:ext cx="6075931" cy="5312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5811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Routing </a:t>
            </a:r>
            <a:r>
              <a:rPr lang="en-US" dirty="0" smtClean="0"/>
              <a:t>Flight</a:t>
            </a:r>
            <a:endParaRPr lang="en-US" dirty="0"/>
          </a:p>
        </p:txBody>
      </p:sp>
      <p:pic>
        <p:nvPicPr>
          <p:cNvPr id="8" name="Picture 7" descr="freeze_FLT_User-specifiedData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04060"/>
            <a:ext cx="9144000" cy="4564754"/>
          </a:xfrm>
          <a:prstGeom prst="rect">
            <a:avLst/>
          </a:prstGeom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457199" y="5495302"/>
            <a:ext cx="8160089" cy="971564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Further constraints on which Ground Stations are used in which combinations.</a:t>
            </a:r>
          </a:p>
          <a:p>
            <a:r>
              <a:rPr lang="en-US" dirty="0" smtClean="0"/>
              <a:t>Note routing over telemetry processors, command processors, receivers and transmitters.</a:t>
            </a:r>
          </a:p>
        </p:txBody>
      </p:sp>
    </p:spTree>
    <p:extLst>
      <p:ext uri="{BB962C8B-B14F-4D97-AF65-F5344CB8AC3E}">
        <p14:creationId xmlns:p14="http://schemas.microsoft.com/office/powerpoint/2010/main" val="35050869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Textual Representation of Routes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5289" y="3607927"/>
            <a:ext cx="6774183" cy="27692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5289" y="1336567"/>
            <a:ext cx="6783046" cy="224614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59244" y="1021347"/>
            <a:ext cx="861774" cy="2695685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en-US" sz="4400" dirty="0" smtClean="0">
                <a:latin typeface="Helvetica"/>
                <a:cs typeface="Helvetica"/>
              </a:rPr>
              <a:t>Pre-</a:t>
            </a:r>
            <a:r>
              <a:rPr lang="en-US" sz="4400" dirty="0" err="1" smtClean="0">
                <a:latin typeface="Helvetica"/>
                <a:cs typeface="Helvetica"/>
              </a:rPr>
              <a:t>Lauch</a:t>
            </a:r>
            <a:endParaRPr lang="en-US" sz="4400" dirty="0">
              <a:latin typeface="Helvetica"/>
              <a:cs typeface="Helvetic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9244" y="4256481"/>
            <a:ext cx="861774" cy="1472118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en-US" sz="4400" dirty="0" smtClean="0">
                <a:latin typeface="Helvetica"/>
                <a:cs typeface="Helvetica"/>
              </a:rPr>
              <a:t>Flight</a:t>
            </a:r>
            <a:endParaRPr lang="en-US" sz="4400" dirty="0"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724270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Conversation within Systems </a:t>
            </a:r>
            <a:r>
              <a:rPr lang="en-US" dirty="0"/>
              <a:t>Engineering community.</a:t>
            </a:r>
          </a:p>
          <a:p>
            <a:r>
              <a:rPr lang="en-US" dirty="0" smtClean="0"/>
              <a:t>Multi-layer approach is useful and broadly applicable.</a:t>
            </a:r>
          </a:p>
          <a:p>
            <a:r>
              <a:rPr lang="en-US" dirty="0" smtClean="0"/>
              <a:t>Build frameworks for other engineering domains.</a:t>
            </a:r>
          </a:p>
          <a:p>
            <a:pPr lvl="1"/>
            <a:r>
              <a:rPr lang="en-US" dirty="0" smtClean="0"/>
              <a:t>Electrical, mechanical, thermal, etc.</a:t>
            </a:r>
          </a:p>
          <a:p>
            <a:pPr lvl="1"/>
            <a:r>
              <a:rPr lang="en-US" dirty="0" smtClean="0"/>
              <a:t>Define layers of abstraction.</a:t>
            </a:r>
          </a:p>
          <a:p>
            <a:pPr lvl="1"/>
            <a:r>
              <a:rPr lang="en-US" dirty="0" smtClean="0"/>
              <a:t>Concerns, Viewpoints and Views.</a:t>
            </a:r>
          </a:p>
          <a:p>
            <a:pPr lvl="1"/>
            <a:r>
              <a:rPr lang="en-US" dirty="0" smtClean="0"/>
              <a:t>Relate to traditional domain-specific CAD and analysis tools.</a:t>
            </a:r>
          </a:p>
          <a:p>
            <a:r>
              <a:rPr lang="en-US" dirty="0" smtClean="0"/>
              <a:t>What new analyses does this approach enable?</a:t>
            </a:r>
          </a:p>
          <a:p>
            <a:r>
              <a:rPr lang="en-US" dirty="0" smtClean="0"/>
              <a:t>How to project such models into useful views?</a:t>
            </a:r>
          </a:p>
          <a:p>
            <a:r>
              <a:rPr lang="en-US" dirty="0" smtClean="0"/>
              <a:t>What questions can we now answer better?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15954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Acknowledgements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Thanks to</a:t>
            </a:r>
          </a:p>
          <a:p>
            <a:pPr marL="274320" lvl="1" indent="0">
              <a:buNone/>
            </a:pPr>
            <a:endParaRPr lang="en-US" dirty="0" smtClean="0"/>
          </a:p>
          <a:p>
            <a:pPr lvl="1"/>
            <a:r>
              <a:rPr lang="en-US" dirty="0"/>
              <a:t>Sandy Friedenthal</a:t>
            </a:r>
          </a:p>
          <a:p>
            <a:pPr marL="274320" lvl="1" indent="0">
              <a:buNone/>
            </a:pPr>
            <a:endParaRPr lang="en-US" dirty="0" smtClean="0"/>
          </a:p>
          <a:p>
            <a:pPr lvl="1"/>
            <a:r>
              <a:rPr lang="en-US" dirty="0" smtClean="0"/>
              <a:t>Kim Simpson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03585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This work came out of a task to re-engineer the three space-communication networks run by NASA.</a:t>
            </a:r>
          </a:p>
          <a:p>
            <a:pPr lvl="1"/>
            <a:r>
              <a:rPr lang="en-US" dirty="0" smtClean="0"/>
              <a:t>Deep Space Network</a:t>
            </a:r>
          </a:p>
          <a:p>
            <a:pPr lvl="1"/>
            <a:r>
              <a:rPr lang="en-US" dirty="0" smtClean="0"/>
              <a:t>Near Earth Network</a:t>
            </a:r>
          </a:p>
          <a:p>
            <a:pPr lvl="1"/>
            <a:r>
              <a:rPr lang="en-US" dirty="0" smtClean="0"/>
              <a:t>Space Network (TDRSS)</a:t>
            </a:r>
          </a:p>
          <a:p>
            <a:r>
              <a:rPr lang="en-US" dirty="0" smtClean="0"/>
              <a:t>Give space missions a unified interface to the capabilities and services of those three networks (planning, scheduling, uplink, downlink, </a:t>
            </a:r>
            <a:r>
              <a:rPr lang="en-US" dirty="0" err="1" smtClean="0"/>
              <a:t>etc</a:t>
            </a:r>
            <a:r>
              <a:rPr lang="en-US" dirty="0" smtClean="0"/>
              <a:t>).</a:t>
            </a:r>
          </a:p>
          <a:p>
            <a:r>
              <a:rPr lang="en-US" dirty="0" smtClean="0"/>
              <a:t>Share implementation and operations of those capabilities and services across the three networks.</a:t>
            </a:r>
          </a:p>
          <a:p>
            <a:r>
              <a:rPr lang="en-US" dirty="0" smtClean="0"/>
              <a:t>Needed to model multiple ways to implement a given data exchange.</a:t>
            </a:r>
          </a:p>
          <a:p>
            <a:r>
              <a:rPr lang="en-US" dirty="0" smtClean="0"/>
              <a:t>Same technique quickly found application in integrating the flight with the ground system on a human spaceflight mission (i.e. Exploration Flight Test-1).</a:t>
            </a:r>
          </a:p>
        </p:txBody>
      </p:sp>
    </p:spTree>
    <p:extLst>
      <p:ext uri="{BB962C8B-B14F-4D97-AF65-F5344CB8AC3E}">
        <p14:creationId xmlns:p14="http://schemas.microsoft.com/office/powerpoint/2010/main" val="8066960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 Simple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en-US" dirty="0" smtClean="0"/>
          </a:p>
        </p:txBody>
      </p:sp>
      <p:pic>
        <p:nvPicPr>
          <p:cNvPr id="7" name="Picture 6" descr="Blaidd Drwg:Users:msarrel:Documents:Conferences - Working:2014-03 CSER:Draft:Cartoon7.graffle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288744"/>
            <a:ext cx="4331970" cy="1200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Blaidd Drwg:Users:msarrel:Documents:Conferences - Working:2014-03 CSER:Draft:Cartoon4.graffle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6640" y="1240364"/>
            <a:ext cx="4263390" cy="390906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348470" y="2488894"/>
            <a:ext cx="4672347" cy="3955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Helvetica"/>
              </a:rPr>
              <a:t>Send a PDF file from A to B.</a:t>
            </a:r>
          </a:p>
          <a:p>
            <a:r>
              <a:rPr lang="en-US" dirty="0" smtClean="0">
                <a:latin typeface="Helvetica"/>
              </a:rPr>
              <a:t>This is the requirement, what the user sees.</a:t>
            </a:r>
          </a:p>
          <a:p>
            <a:r>
              <a:rPr lang="en-US" dirty="0" smtClean="0">
                <a:latin typeface="Helvetica"/>
              </a:rPr>
              <a:t>It’s implemented with HTTP, TCP, IP and Ethernet.</a:t>
            </a:r>
          </a:p>
          <a:p>
            <a:r>
              <a:rPr lang="en-US" dirty="0" smtClean="0">
                <a:latin typeface="Helvetica"/>
              </a:rPr>
              <a:t>Each component is connected both horizontally and vertically.</a:t>
            </a:r>
          </a:p>
          <a:p>
            <a:endParaRPr lang="en-US" dirty="0">
              <a:latin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1568572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We Will Control the Horizontal</a:t>
            </a:r>
            <a:br>
              <a:rPr lang="en-US" dirty="0" smtClean="0"/>
            </a:br>
            <a:r>
              <a:rPr lang="en-US" dirty="0" smtClean="0"/>
              <a:t>We Will Control the Vertical</a:t>
            </a:r>
            <a:endParaRPr lang="en-US" dirty="0"/>
          </a:p>
        </p:txBody>
      </p:sp>
      <p:pic>
        <p:nvPicPr>
          <p:cNvPr id="7" name="Picture 6" descr="Blaidd Drwg:Users:msarrel:Documents:Conferences - Working:2014-03 CSER:Draft:Cartoon5.graffle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28" y="1223130"/>
            <a:ext cx="3006090" cy="1051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Blaidd Drwg:Users:msarrel:Documents:Conferences - Working:2014-03 CSER:Draft:Cartoon8.graffle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118" y="2608459"/>
            <a:ext cx="1817370" cy="385191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3077633" y="1438495"/>
            <a:ext cx="5609167" cy="48401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Helvetica"/>
              </a:rPr>
              <a:t>We can slice this matrix in either direction.</a:t>
            </a:r>
          </a:p>
          <a:p>
            <a:r>
              <a:rPr lang="en-US" dirty="0" smtClean="0">
                <a:latin typeface="Helvetica"/>
              </a:rPr>
              <a:t>Separation of concerns.</a:t>
            </a:r>
          </a:p>
          <a:p>
            <a:r>
              <a:rPr lang="en-US" dirty="0" smtClean="0">
                <a:latin typeface="Helvetica"/>
              </a:rPr>
              <a:t>We can focus on just the TCP layer.</a:t>
            </a:r>
          </a:p>
          <a:p>
            <a:pPr lvl="1"/>
            <a:r>
              <a:rPr lang="en-US" dirty="0" smtClean="0">
                <a:latin typeface="Helvetica"/>
              </a:rPr>
              <a:t>How it is connected (horizontally).</a:t>
            </a:r>
          </a:p>
          <a:p>
            <a:pPr lvl="1"/>
            <a:r>
              <a:rPr lang="en-US" dirty="0" smtClean="0">
                <a:latin typeface="Helvetica"/>
              </a:rPr>
              <a:t>How it behaves</a:t>
            </a:r>
            <a:r>
              <a:rPr lang="en-US" dirty="0">
                <a:latin typeface="Helvetica"/>
              </a:rPr>
              <a:t> (horizontally)</a:t>
            </a:r>
            <a:r>
              <a:rPr lang="en-US" dirty="0" smtClean="0">
                <a:latin typeface="Helvetica"/>
              </a:rPr>
              <a:t>.</a:t>
            </a:r>
          </a:p>
          <a:p>
            <a:r>
              <a:rPr lang="en-US" dirty="0" smtClean="0">
                <a:latin typeface="Helvetica"/>
              </a:rPr>
              <a:t>We can focus on just the Sender.</a:t>
            </a:r>
          </a:p>
          <a:p>
            <a:pPr lvl="1"/>
            <a:r>
              <a:rPr lang="en-US" dirty="0">
                <a:latin typeface="Helvetica"/>
              </a:rPr>
              <a:t>How it is connected </a:t>
            </a:r>
            <a:r>
              <a:rPr lang="en-US" dirty="0" smtClean="0">
                <a:latin typeface="Helvetica"/>
              </a:rPr>
              <a:t>(vertically)</a:t>
            </a:r>
            <a:r>
              <a:rPr lang="en-US" dirty="0">
                <a:latin typeface="Helvetica"/>
              </a:rPr>
              <a:t>.</a:t>
            </a:r>
          </a:p>
          <a:p>
            <a:pPr lvl="1"/>
            <a:r>
              <a:rPr lang="en-US" dirty="0">
                <a:latin typeface="Helvetica"/>
              </a:rPr>
              <a:t>How it behaves </a:t>
            </a:r>
            <a:r>
              <a:rPr lang="en-US" dirty="0" smtClean="0">
                <a:latin typeface="Helvetica"/>
              </a:rPr>
              <a:t>(vertically)</a:t>
            </a:r>
            <a:r>
              <a:rPr lang="en-US" dirty="0">
                <a:latin typeface="Helvetica"/>
              </a:rPr>
              <a:t>.</a:t>
            </a:r>
          </a:p>
          <a:p>
            <a:r>
              <a:rPr lang="en-US" dirty="0" smtClean="0">
                <a:latin typeface="Helvetica"/>
              </a:rPr>
              <a:t>Structure and behavior work both vertically and horizontally.</a:t>
            </a:r>
            <a:endParaRPr lang="en-US" dirty="0">
              <a:latin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9009690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Concerns</a:t>
            </a:r>
            <a:endParaRPr lang="en-US" dirty="0"/>
          </a:p>
        </p:txBody>
      </p:sp>
      <p:graphicFrame>
        <p:nvGraphicFramePr>
          <p:cNvPr id="12" name="Content Placeholder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2043550"/>
              </p:ext>
            </p:extLst>
          </p:nvPr>
        </p:nvGraphicFramePr>
        <p:xfrm>
          <a:off x="454506" y="2571131"/>
          <a:ext cx="8205524" cy="3929379"/>
        </p:xfrm>
        <a:graphic>
          <a:graphicData uri="http://schemas.openxmlformats.org/drawingml/2006/table">
            <a:tbl>
              <a:tblPr/>
              <a:tblGrid>
                <a:gridCol w="240833"/>
                <a:gridCol w="4988683"/>
                <a:gridCol w="2976008"/>
              </a:tblGrid>
              <a:tr h="1778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Helvetica"/>
                        </a:rPr>
                        <a:t> 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Helvetica"/>
                        </a:rPr>
                        <a:t>Concern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Helvetica"/>
                        </a:rPr>
                        <a:t>View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342900"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Helvetica"/>
                        </a:rPr>
                        <a:t>1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/>
                        </a:rPr>
                        <a:t>What is the end-to-end construction of the system in terms of major elements?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Helvetica"/>
                        </a:rPr>
                        <a:t>End-to-End black box view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900"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Helvetica"/>
                        </a:rPr>
                        <a:t>2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Helvetica"/>
                        </a:rPr>
                        <a:t>What is the specific stack of protocols needed in each element?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Helvetica"/>
                        </a:rPr>
                        <a:t>Protocol stack view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800"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Helvetica"/>
                        </a:rPr>
                        <a:t>3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Helvetica"/>
                        </a:rPr>
                        <a:t>What is the behavior within a given protocol layer?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Helvetica"/>
                        </a:rPr>
                        <a:t>Protocol state machine view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900"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Helvetica"/>
                        </a:rPr>
                        <a:t>4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Helvetica"/>
                        </a:rPr>
                        <a:t>What are the standards or specification that govern the behavior of each layer?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Helvetica"/>
                        </a:rPr>
                        <a:t>Interface binding view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900"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Helvetica"/>
                        </a:rPr>
                        <a:t>5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Helvetica"/>
                        </a:rPr>
                        <a:t>How are the protocol stacks deployed, end-to-end in order to meet the system requirements?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Helvetica"/>
                        </a:rPr>
                        <a:t>End-to-End white box view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8000"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Helvetica"/>
                        </a:rPr>
                        <a:t>6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Helvetica"/>
                        </a:rPr>
                        <a:t>What is the end-to-end behavior or performance characteristics along a given connector as constrained by lower-level connectors?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/>
                        </a:rPr>
                        <a:t>End-to-end constraints and analysis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57208" y="840981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latin typeface="Helvetica"/>
            </a:endParaRP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457200" y="1240365"/>
            <a:ext cx="8229600" cy="13307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Helvetica"/>
              </a:rPr>
              <a:t>Project model in ways that are relevant to stakeholders.</a:t>
            </a:r>
          </a:p>
          <a:p>
            <a:r>
              <a:rPr lang="en-US" dirty="0" smtClean="0">
                <a:latin typeface="Helvetica"/>
              </a:rPr>
              <a:t>Viewpoints that address concerns, per ISO 42010.</a:t>
            </a:r>
          </a:p>
          <a:p>
            <a:endParaRPr lang="en-US" dirty="0">
              <a:latin typeface="Helvetica"/>
            </a:endParaRPr>
          </a:p>
          <a:p>
            <a:endParaRPr lang="en-US" dirty="0" smtClean="0">
              <a:latin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7506468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Tale of Two Boxes – Black Box</a:t>
            </a:r>
            <a:endParaRPr lang="en-US" dirty="0"/>
          </a:p>
        </p:txBody>
      </p:sp>
      <p:pic>
        <p:nvPicPr>
          <p:cNvPr id="7" name="Picture 6" descr="Blaidd Drwg:Users:msarrel:Documents:Conferences - Working:2014-03 CSER:Draft:Views 01 (dragged)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98" y="1168315"/>
            <a:ext cx="8940974" cy="328275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7"/>
          <p:cNvSpPr/>
          <p:nvPr/>
        </p:nvSpPr>
        <p:spPr>
          <a:xfrm>
            <a:off x="0" y="2130468"/>
            <a:ext cx="9144000" cy="23206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Helvetica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348470" y="2316794"/>
            <a:ext cx="8338330" cy="3955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Helvetica"/>
              </a:rPr>
              <a:t>Transition to a different example, in SysML notation.</a:t>
            </a:r>
          </a:p>
          <a:p>
            <a:r>
              <a:rPr lang="en-US" dirty="0" smtClean="0">
                <a:latin typeface="Helvetica"/>
              </a:rPr>
              <a:t>Send a command from the Earth node to the Space node (right to left).</a:t>
            </a:r>
          </a:p>
          <a:p>
            <a:r>
              <a:rPr lang="en-US" dirty="0" smtClean="0">
                <a:latin typeface="Helvetica"/>
              </a:rPr>
              <a:t>This is the logical connection.</a:t>
            </a:r>
          </a:p>
          <a:p>
            <a:r>
              <a:rPr lang="en-US" dirty="0" smtClean="0">
                <a:latin typeface="Helvetica"/>
              </a:rPr>
              <a:t>In this example, not only are there layers below,</a:t>
            </a:r>
            <a:r>
              <a:rPr lang="en-US" dirty="0">
                <a:latin typeface="Helvetica"/>
              </a:rPr>
              <a:t> </a:t>
            </a:r>
            <a:r>
              <a:rPr lang="en-US" dirty="0" smtClean="0">
                <a:latin typeface="Helvetica"/>
              </a:rPr>
              <a:t>but intermediate systems that appear only at the lower layers.</a:t>
            </a:r>
          </a:p>
          <a:p>
            <a:r>
              <a:rPr lang="en-US" dirty="0" smtClean="0">
                <a:latin typeface="Helvetica"/>
              </a:rPr>
              <a:t>This is a Black Box view in the sense that we see no internals of the Space or Earth nodes.</a:t>
            </a:r>
          </a:p>
          <a:p>
            <a:r>
              <a:rPr lang="en-US" dirty="0" smtClean="0">
                <a:latin typeface="Helvetica"/>
              </a:rPr>
              <a:t>Intent is to describe connections between systems.</a:t>
            </a:r>
          </a:p>
          <a:p>
            <a:endParaRPr lang="en-US" dirty="0" smtClean="0">
              <a:latin typeface="Helvetica"/>
            </a:endParaRPr>
          </a:p>
          <a:p>
            <a:endParaRPr lang="en-US" dirty="0">
              <a:latin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5586303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Tale of Two Boxes – Black Box</a:t>
            </a:r>
            <a:endParaRPr lang="en-US" dirty="0"/>
          </a:p>
        </p:txBody>
      </p:sp>
      <p:pic>
        <p:nvPicPr>
          <p:cNvPr id="7" name="Picture 6" descr="Blaidd Drwg:Users:msarrel:Documents:Conferences - Working:2014-03 CSER:Draft:Views 01 (dragged)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98" y="1168315"/>
            <a:ext cx="8940974" cy="328275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348470" y="4451070"/>
            <a:ext cx="8338330" cy="2057679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Helvetica"/>
              </a:rPr>
              <a:t>Correspondence between upper and lower layers (red arrows).</a:t>
            </a:r>
          </a:p>
          <a:p>
            <a:r>
              <a:rPr lang="en-US" dirty="0" smtClean="0">
                <a:latin typeface="Helvetica"/>
              </a:rPr>
              <a:t>Layering changes, ground only vs. flight-ground.</a:t>
            </a:r>
          </a:p>
          <a:p>
            <a:pPr lvl="1"/>
            <a:r>
              <a:rPr lang="en-US" dirty="0" smtClean="0">
                <a:latin typeface="Helvetica"/>
              </a:rPr>
              <a:t>More detail in flight-ground portion.</a:t>
            </a:r>
          </a:p>
          <a:p>
            <a:r>
              <a:rPr lang="en-US" dirty="0" smtClean="0">
                <a:latin typeface="Helvetica"/>
              </a:rPr>
              <a:t>A higher layer might have several possible sets of lower layers.</a:t>
            </a:r>
          </a:p>
          <a:p>
            <a:r>
              <a:rPr lang="en-US" dirty="0" smtClean="0">
                <a:latin typeface="Helvetica"/>
              </a:rPr>
              <a:t>A lower layer might carry several higher layers.</a:t>
            </a:r>
          </a:p>
          <a:p>
            <a:r>
              <a:rPr lang="en-US" dirty="0" smtClean="0">
                <a:latin typeface="Helvetica"/>
              </a:rPr>
              <a:t>Allows analysis of interaction between higher layers.</a:t>
            </a:r>
          </a:p>
          <a:p>
            <a:pPr lvl="1"/>
            <a:r>
              <a:rPr lang="en-US" dirty="0" smtClean="0">
                <a:latin typeface="Helvetica"/>
              </a:rPr>
              <a:t>e.g. command and telemetry over the same TCP link.</a:t>
            </a:r>
            <a:endParaRPr lang="en-US" dirty="0">
              <a:latin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7798280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2617"/>
            <a:ext cx="8229600" cy="990600"/>
          </a:xfrm>
        </p:spPr>
        <p:txBody>
          <a:bodyPr/>
          <a:lstStyle/>
          <a:p>
            <a:r>
              <a:rPr lang="en-US" dirty="0"/>
              <a:t>A Tale of Two Boxes – </a:t>
            </a:r>
            <a:r>
              <a:rPr lang="en-US" dirty="0" smtClean="0"/>
              <a:t>White Box</a:t>
            </a:r>
            <a:endParaRPr lang="en-US" dirty="0"/>
          </a:p>
        </p:txBody>
      </p:sp>
      <p:pic>
        <p:nvPicPr>
          <p:cNvPr id="7" name="Picture 6" descr="Blaidd Drwg:Users:msarrel:Documents:Conferences - Working:2014-03 CSER:Draft:Views 01 (dragged)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840" y="1162655"/>
            <a:ext cx="5340985" cy="268287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348470" y="3845530"/>
            <a:ext cx="8338330" cy="26632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Helvetica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348470" y="3845530"/>
            <a:ext cx="8338330" cy="266321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Helvetica"/>
              </a:rPr>
              <a:t>Look inside Space and Earth nodes at top two layers.</a:t>
            </a:r>
          </a:p>
          <a:p>
            <a:r>
              <a:rPr lang="en-US" dirty="0" smtClean="0">
                <a:latin typeface="Helvetica"/>
              </a:rPr>
              <a:t>Sub-components that implement each layer.</a:t>
            </a:r>
          </a:p>
          <a:p>
            <a:r>
              <a:rPr lang="en-US" dirty="0" smtClean="0">
                <a:latin typeface="Helvetica"/>
              </a:rPr>
              <a:t>Vertical communication between sub-components within Earth and Space nodes.</a:t>
            </a:r>
          </a:p>
          <a:p>
            <a:r>
              <a:rPr lang="en-US" dirty="0" smtClean="0">
                <a:latin typeface="Helvetica"/>
              </a:rPr>
              <a:t>Correspondence of «Over» dependencies with vertical communication.</a:t>
            </a:r>
          </a:p>
          <a:p>
            <a:r>
              <a:rPr lang="en-US" dirty="0" smtClean="0">
                <a:latin typeface="Helvetica"/>
              </a:rPr>
              <a:t>Rules for how sub-components can be stacked vertically, i.e. which are compatible.</a:t>
            </a:r>
            <a:endParaRPr lang="en-US" dirty="0">
              <a:latin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9782839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IS2015_template_4-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Présentation1" id="{0470A29E-0517-4C41-AC8D-1044AABFC906}" vid="{7B3A447D-FD43-FD4B-858A-D1E7AE5A588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</TotalTime>
  <Words>1516</Words>
  <Application>Microsoft Macintosh PowerPoint</Application>
  <PresentationFormat>On-screen Show (4:3)</PresentationFormat>
  <Paragraphs>199</Paragraphs>
  <Slides>26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IS2015_template_4-3</vt:lpstr>
      <vt:lpstr>A modeling pattern for layered system interfaces</vt:lpstr>
      <vt:lpstr>Overview</vt:lpstr>
      <vt:lpstr>Motivation</vt:lpstr>
      <vt:lpstr>A Simple Example</vt:lpstr>
      <vt:lpstr>We Will Control the Horizontal We Will Control the Vertical</vt:lpstr>
      <vt:lpstr>Concerns</vt:lpstr>
      <vt:lpstr>A Tale of Two Boxes – Black Box</vt:lpstr>
      <vt:lpstr>A Tale of Two Boxes – Black Box</vt:lpstr>
      <vt:lpstr>A Tale of Two Boxes – White Box</vt:lpstr>
      <vt:lpstr>Another White Box</vt:lpstr>
      <vt:lpstr>Data Encoding</vt:lpstr>
      <vt:lpstr>Modeling Pattern</vt:lpstr>
      <vt:lpstr>Extension to Other Domains</vt:lpstr>
      <vt:lpstr>Four Layer Structure</vt:lpstr>
      <vt:lpstr>An Example With Graph Analysis</vt:lpstr>
      <vt:lpstr>Physical Layer Pre-Launch</vt:lpstr>
      <vt:lpstr>Logical Layer Pre-Launch</vt:lpstr>
      <vt:lpstr>Routing Constraints Pre-Launch</vt:lpstr>
      <vt:lpstr>Routing Pre-Launch</vt:lpstr>
      <vt:lpstr>Physical Layer Flight</vt:lpstr>
      <vt:lpstr>Logical Layer Flight</vt:lpstr>
      <vt:lpstr>Routing Constraints Flight</vt:lpstr>
      <vt:lpstr>Routing Flight</vt:lpstr>
      <vt:lpstr>Textual Representation of Routes</vt:lpstr>
      <vt:lpstr>Conclusions</vt:lpstr>
      <vt:lpstr>Acknowledgements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/>
  <dc:creator>Utilisateur de Microsoft Office</dc:creator>
  <cp:keywords/>
  <dc:description/>
  <cp:lastModifiedBy>Marc A Sarrel</cp:lastModifiedBy>
  <cp:revision>14</cp:revision>
  <dcterms:created xsi:type="dcterms:W3CDTF">2015-05-27T13:23:09Z</dcterms:created>
  <dcterms:modified xsi:type="dcterms:W3CDTF">2015-07-15T19:08:31Z</dcterms:modified>
  <cp:category/>
</cp:coreProperties>
</file>