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3" r:id="rId16"/>
    <p:sldId id="274" r:id="rId17"/>
    <p:sldId id="275" r:id="rId18"/>
    <p:sldId id="281" r:id="rId19"/>
    <p:sldId id="276" r:id="rId20"/>
    <p:sldId id="277" r:id="rId21"/>
    <p:sldId id="278" r:id="rId22"/>
    <p:sldId id="282" r:id="rId23"/>
    <p:sldId id="279" r:id="rId24"/>
    <p:sldId id="280" r:id="rId25"/>
    <p:sldId id="272" r:id="rId26"/>
    <p:sldId id="273" r:id="rId2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936" autoAdjust="0"/>
    <p:restoredTop sz="97010" autoAdjust="0"/>
  </p:normalViewPr>
  <p:slideViewPr>
    <p:cSldViewPr snapToObjects="1">
      <p:cViewPr varScale="1">
        <p:scale>
          <a:sx n="117" d="100"/>
          <a:sy n="117" d="100"/>
        </p:scale>
        <p:origin x="-120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164A19-7D6A-8848-83DD-E73FEA62BF7C}" type="datetime1">
              <a:rPr lang="fr-FR"/>
              <a:pPr>
                <a:defRPr/>
              </a:pPr>
              <a:t>2015-07-15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7B372D-9BC2-8E4F-A381-0CB48B327D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59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2EA55-628F-7242-90E7-36919C7E0FE6}" type="datetime1">
              <a:rPr lang="fr-FR"/>
              <a:pPr>
                <a:defRPr/>
              </a:pPr>
              <a:t>2015-07-15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9366E2-9E48-6447-B189-413E170390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537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Fosse: add name to slide and to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marc what he means</a:t>
            </a:r>
            <a:r>
              <a:rPr lang="en-US" baseline="0" dirty="0" smtClean="0"/>
              <a:t> by “conform to conventions of their project domain”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Producing graphical or diagrammatic views that conform to well defined viewpoints is essential to the success of MBSE and projects that use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Marc</a:t>
            </a:r>
            <a:r>
              <a:rPr lang="en-US" baseline="0" dirty="0" smtClean="0"/>
              <a:t> for elaboration of last bullet;</a:t>
            </a:r>
          </a:p>
          <a:p>
            <a:r>
              <a:rPr lang="en-US" baseline="0" dirty="0" smtClean="0"/>
              <a:t>Examples: gradient coloring, constraint layout,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2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mark to elaborate “has implications…”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6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8857"/>
            <a:ext cx="77724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4" name="Picture 3" descr="logo-tex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45" y="72008"/>
            <a:ext cx="2265735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3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EAF2B830-2E10-D041-AA16-C4BCDBB315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2D7F1356-C029-994F-A2FD-E8739AC658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68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0493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B6295BC2-09F7-C840-B10C-CC767D399F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27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90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907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2608AEE2-8074-7640-8C01-767B899C1A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54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0493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36CBB160-2669-1E48-9273-CC6D7CD68F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75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0493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FF43584C-1597-8149-A86F-5ADE1037DB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46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0493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FCB4E7EC-1EE3-A845-9F3A-D8EBA74867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86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F89BA364-FE2B-9B48-A8F1-DAA08FFCC9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4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111067E9-DE15-0841-8BD2-AEE4036101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5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E2EC3571-5311-CE47-9D2F-EDDFEF536B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52432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4165600" y="3198813"/>
            <a:ext cx="81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July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modeling pattern for layered system interfaces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Peter Shames</a:t>
            </a:r>
          </a:p>
          <a:p>
            <a:r>
              <a:rPr lang="en-US" dirty="0" smtClean="0"/>
              <a:t>Marc Sarrel</a:t>
            </a:r>
          </a:p>
          <a:p>
            <a:r>
              <a:rPr lang="en-US" dirty="0" smtClean="0"/>
              <a:t>Jet Propulsion Laboratory</a:t>
            </a:r>
          </a:p>
          <a:p>
            <a:r>
              <a:rPr lang="en-US" dirty="0" smtClean="0"/>
              <a:t>California Institute of Technology</a:t>
            </a:r>
          </a:p>
          <a:p>
            <a:r>
              <a:rPr lang="en-US" sz="1800" dirty="0" smtClean="0"/>
              <a:t>INCOSE International Symposium</a:t>
            </a:r>
          </a:p>
          <a:p>
            <a:r>
              <a:rPr lang="en-US" sz="1800" dirty="0" smtClean="0"/>
              <a:t>July 15, 2015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646897" y="6139830"/>
            <a:ext cx="5341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Helvetica"/>
              </a:rPr>
              <a:t>© 2015 California Institute of Technology. Government sponsorship acknowledged. </a:t>
            </a:r>
            <a:endParaRPr lang="en-US" sz="1100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457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White Box</a:t>
            </a:r>
            <a:endParaRPr lang="en-US" dirty="0"/>
          </a:p>
        </p:txBody>
      </p:sp>
      <p:pic>
        <p:nvPicPr>
          <p:cNvPr id="7" name="Picture 6" descr="Blaidd Drwg:Users:msarrel:Documents:Conferences - Working:2014-03 CSER:Draft:Views 0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8" y="1174750"/>
            <a:ext cx="5233670" cy="4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laidd Drwg:Users:msarrel:Documents:Conferences - Working:2014-03 CSER:Draft:Views 01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58" y="1168315"/>
            <a:ext cx="3509513" cy="12885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onut 8"/>
          <p:cNvSpPr/>
          <p:nvPr/>
        </p:nvSpPr>
        <p:spPr>
          <a:xfrm>
            <a:off x="6414008" y="1709122"/>
            <a:ext cx="908039" cy="807085"/>
          </a:xfrm>
          <a:prstGeom prst="donut">
            <a:avLst>
              <a:gd name="adj" fmla="val 220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br" rotWithShape="0">
              <a:srgbClr val="FF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"/>
            </a:endParaRPr>
          </a:p>
        </p:txBody>
      </p:sp>
      <p:cxnSp>
        <p:nvCxnSpPr>
          <p:cNvPr id="11" name="Curved Connector 10"/>
          <p:cNvCxnSpPr>
            <a:stCxn id="9" idx="2"/>
          </p:cNvCxnSpPr>
          <p:nvPr/>
        </p:nvCxnSpPr>
        <p:spPr>
          <a:xfrm rot="10800000" flipV="1">
            <a:off x="4320514" y="2112665"/>
            <a:ext cx="2093494" cy="1103806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FF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5406576" y="2545885"/>
            <a:ext cx="3388953" cy="396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Helvetica"/>
              </a:rPr>
              <a:t>This Link Terminal functions as a converter between two stacks.</a:t>
            </a:r>
          </a:p>
          <a:p>
            <a:r>
              <a:rPr lang="en-US" dirty="0" smtClean="0">
                <a:latin typeface="Helvetica"/>
              </a:rPr>
              <a:t>F-Frame Production component does the translation.</a:t>
            </a:r>
          </a:p>
          <a:p>
            <a:r>
              <a:rPr lang="en-US" dirty="0" smtClean="0">
                <a:latin typeface="Helvetica"/>
              </a:rPr>
              <a:t>It bridges the two stacks.</a:t>
            </a:r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9815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097404"/>
          </a:xfrm>
        </p:spPr>
        <p:txBody>
          <a:bodyPr/>
          <a:lstStyle/>
          <a:p>
            <a:r>
              <a:rPr lang="en-US" sz="2400" dirty="0"/>
              <a:t>As data goes between two systems it is </a:t>
            </a:r>
            <a:r>
              <a:rPr lang="en-US" sz="2400" i="1" dirty="0"/>
              <a:t>exchanged.</a:t>
            </a:r>
            <a:endParaRPr lang="en-US" sz="2400" dirty="0"/>
          </a:p>
          <a:p>
            <a:r>
              <a:rPr lang="en-US" sz="2400" dirty="0" smtClean="0"/>
              <a:t>As data goes between a lower layer and an upper layer within a system it is </a:t>
            </a:r>
            <a:r>
              <a:rPr lang="en-US" sz="2400" i="1" dirty="0" smtClean="0"/>
              <a:t>transformed.</a:t>
            </a:r>
          </a:p>
          <a:p>
            <a:r>
              <a:rPr lang="en-US" sz="2400" dirty="0" smtClean="0"/>
              <a:t>Useful to model that transformation.</a:t>
            </a:r>
          </a:p>
          <a:p>
            <a:r>
              <a:rPr lang="en-US" sz="2400" dirty="0" smtClean="0"/>
              <a:t>How physical measurements are placed in a packet.</a:t>
            </a:r>
          </a:p>
          <a:p>
            <a:endParaRPr lang="en-US" sz="2400" dirty="0"/>
          </a:p>
        </p:txBody>
      </p:sp>
      <p:pic>
        <p:nvPicPr>
          <p:cNvPr id="7" name="Picture 6" descr="Blaidd Drwg:Users:msarrel:Documents:Conferences - Working:2015-07 INCOSE IS:Diagrams:Packing2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5732145" cy="3192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15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365"/>
            <a:ext cx="8229600" cy="29645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the modeling nerds among you.</a:t>
            </a:r>
          </a:p>
          <a:p>
            <a:r>
              <a:rPr lang="en-US" dirty="0" smtClean="0"/>
              <a:t>Defined an abstract and concrete set of terms and relationships.</a:t>
            </a:r>
          </a:p>
          <a:p>
            <a:pPr lvl="1"/>
            <a:r>
              <a:rPr lang="en-US" dirty="0" smtClean="0"/>
              <a:t>Component, Interface, Link and Data.</a:t>
            </a:r>
          </a:p>
          <a:p>
            <a:pPr lvl="1"/>
            <a:r>
              <a:rPr lang="en-US" dirty="0" smtClean="0"/>
              <a:t>SDU – Service Data Unit (vertical flow within component)</a:t>
            </a:r>
          </a:p>
          <a:p>
            <a:pPr lvl="1"/>
            <a:r>
              <a:rPr lang="en-US" dirty="0" smtClean="0"/>
              <a:t>PDU – Protocol Data Unit (horizontal flow between components)</a:t>
            </a:r>
          </a:p>
          <a:p>
            <a:r>
              <a:rPr lang="en-US" dirty="0" smtClean="0"/>
              <a:t>Data can be interpreted to mean anything that is exchanged, including physical material.</a:t>
            </a:r>
          </a:p>
        </p:txBody>
      </p:sp>
      <p:pic>
        <p:nvPicPr>
          <p:cNvPr id="7" name="Picture 6" descr="Blaidd Drwg:Users:msarrel:Documents:Conferences - Working:2015-07 INCOSE IS:Diagrams:Pattern simplified 3.graffle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83" y="4107438"/>
            <a:ext cx="7194634" cy="23731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28901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to Other Domains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Can this model be applied to other kinds of interfaces, e.g. electrical, mechanical, thermal, </a:t>
            </a:r>
            <a:r>
              <a:rPr lang="en-US" sz="2400" dirty="0" err="1" smtClean="0"/>
              <a:t>etc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Perhaps there is potential.</a:t>
            </a:r>
          </a:p>
          <a:p>
            <a:r>
              <a:rPr lang="en-US" sz="2400" dirty="0" smtClean="0"/>
              <a:t>For example, an electrical interface might have a signal (voltage and current over time) at an upper layer, and a wire at a lower.</a:t>
            </a:r>
          </a:p>
          <a:p>
            <a:r>
              <a:rPr lang="en-US" sz="2400" dirty="0" smtClean="0"/>
              <a:t>Conversely, a thermal interface exists between two components if they exchange heat.</a:t>
            </a:r>
          </a:p>
          <a:p>
            <a:r>
              <a:rPr lang="en-US" sz="2400" dirty="0" smtClean="0"/>
              <a:t>But, the lower level that supports that exchange might be</a:t>
            </a:r>
          </a:p>
          <a:p>
            <a:pPr lvl="1"/>
            <a:r>
              <a:rPr lang="en-US" sz="2000" dirty="0" smtClean="0"/>
              <a:t>Physical connection in case of </a:t>
            </a:r>
            <a:r>
              <a:rPr lang="en-US" sz="2000" i="1" dirty="0" smtClean="0"/>
              <a:t>conduction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An intermediary substance in case of </a:t>
            </a:r>
            <a:r>
              <a:rPr lang="en-US" sz="2000" i="1" dirty="0" smtClean="0"/>
              <a:t>convection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Simple line of sight in case of </a:t>
            </a:r>
            <a:r>
              <a:rPr lang="en-US" sz="2000" i="1" dirty="0" smtClean="0"/>
              <a:t>radiative transfer.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473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Layer Structure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82876"/>
              </p:ext>
            </p:extLst>
          </p:nvPr>
        </p:nvGraphicFramePr>
        <p:xfrm>
          <a:off x="1401602" y="4440453"/>
          <a:ext cx="6298610" cy="1971039"/>
        </p:xfrm>
        <a:graphic>
          <a:graphicData uri="http://schemas.openxmlformats.org/drawingml/2006/table">
            <a:tbl>
              <a:tblPr/>
              <a:tblGrid>
                <a:gridCol w="1259722"/>
                <a:gridCol w="1259722"/>
                <a:gridCol w="1259722"/>
                <a:gridCol w="1259722"/>
                <a:gridCol w="1259722"/>
              </a:tblGrid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Example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Message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Encoding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Signal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Physical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Document Transfer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Document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PDF file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HTTP stack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Ethernet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Automobile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Stop car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Brake pedal pressure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Hydraulic pressure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Brake caliper pressure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Air Conditioner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Desire 68F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Thermostat setting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Electrical Signal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Compressor 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1240364"/>
            <a:ext cx="8229600" cy="3297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OSI definition of seven layers has worked in domain of computer networking.</a:t>
            </a:r>
          </a:p>
          <a:p>
            <a:r>
              <a:rPr lang="en-US" dirty="0" smtClean="0"/>
              <a:t>Other domains may need different choice and number of layers.</a:t>
            </a:r>
          </a:p>
          <a:p>
            <a:r>
              <a:rPr lang="en-US" dirty="0" smtClean="0"/>
              <a:t>Simple, four layers of abstraction for traditional engineering systems.</a:t>
            </a:r>
          </a:p>
          <a:p>
            <a:pPr lvl="1"/>
            <a:r>
              <a:rPr lang="en-US" dirty="0" smtClean="0"/>
              <a:t>Message, Encoding, Signal and Physical</a:t>
            </a:r>
          </a:p>
          <a:p>
            <a:r>
              <a:rPr lang="en-US" dirty="0" smtClean="0"/>
              <a:t>Message is end-to-end.  </a:t>
            </a:r>
          </a:p>
          <a:p>
            <a:r>
              <a:rPr lang="en-US" dirty="0" smtClean="0"/>
              <a:t>Lower layers may have different realizations along their paths.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320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With Graph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Graph Analysis could be a fundamental tool for systems engineers in an MBSE environment.</a:t>
            </a:r>
          </a:p>
          <a:p>
            <a:r>
              <a:rPr lang="en-US" dirty="0" smtClean="0"/>
              <a:t>In these examples, we’re using it to specify the physical path for a logical flow from among several possibilities.</a:t>
            </a:r>
          </a:p>
          <a:p>
            <a:r>
              <a:rPr lang="en-US" dirty="0" smtClean="0"/>
              <a:t>This example has just two layers (logical and physical), but concept is easily extended to many.</a:t>
            </a:r>
          </a:p>
          <a:p>
            <a:r>
              <a:rPr lang="en-US" dirty="0" smtClean="0"/>
              <a:t>In this hypothetical example, we suppose two operations centers and two spacecraft.</a:t>
            </a:r>
          </a:p>
          <a:p>
            <a:r>
              <a:rPr lang="en-US" dirty="0" smtClean="0"/>
              <a:t>We then show the data flows between the operations centers and the spacecraft in two different mission phases, ATLO pre-launch, and Flight post-launch.</a:t>
            </a:r>
          </a:p>
          <a:p>
            <a:r>
              <a:rPr lang="en-US" dirty="0" smtClean="0"/>
              <a:t>These routes are </a:t>
            </a:r>
            <a:r>
              <a:rPr lang="en-US" i="1" dirty="0" smtClean="0"/>
              <a:t>derived entities</a:t>
            </a:r>
            <a:r>
              <a:rPr lang="en-US" dirty="0" smtClean="0"/>
              <a:t> that do not </a:t>
            </a:r>
            <a:r>
              <a:rPr lang="en-US" i="1" dirty="0" smtClean="0"/>
              <a:t>necessarily</a:t>
            </a:r>
            <a:r>
              <a:rPr lang="en-US" dirty="0" smtClean="0"/>
              <a:t> exist in the model – might be stored as characterizations if needed.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3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Layer </a:t>
            </a:r>
            <a:r>
              <a:rPr lang="en-US" dirty="0" smtClean="0"/>
              <a:t>Pre</a:t>
            </a:r>
            <a:r>
              <a:rPr lang="en-US" dirty="0" smtClean="0"/>
              <a:t>-Launch</a:t>
            </a:r>
            <a:endParaRPr lang="en-US" dirty="0"/>
          </a:p>
        </p:txBody>
      </p:sp>
      <p:pic>
        <p:nvPicPr>
          <p:cNvPr id="8" name="Picture 7" descr="bedsheet_RAX Mission Element ATL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48" y="1217085"/>
            <a:ext cx="6019100" cy="524978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2033" y="1335257"/>
            <a:ext cx="2815027" cy="513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Operations Center A is connected to Flight System A, and B to B.</a:t>
            </a:r>
          </a:p>
          <a:p>
            <a:r>
              <a:rPr lang="en-US" dirty="0" smtClean="0"/>
              <a:t>GSE = Ground Support Equipment.</a:t>
            </a:r>
          </a:p>
          <a:p>
            <a:r>
              <a:rPr lang="en-US" dirty="0" smtClean="0"/>
              <a:t>C&amp;DH = Command and Data Handling System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58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</a:t>
            </a:r>
            <a:r>
              <a:rPr lang="en-US" dirty="0" smtClean="0"/>
              <a:t>Layer Pre</a:t>
            </a:r>
            <a:r>
              <a:rPr lang="en-US" dirty="0"/>
              <a:t>-Launch</a:t>
            </a:r>
          </a:p>
        </p:txBody>
      </p:sp>
      <p:pic>
        <p:nvPicPr>
          <p:cNvPr id="8" name="Picture 7" descr="freeze_ATLO_User-specifiedData N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992"/>
            <a:ext cx="9144000" cy="413206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5151825"/>
            <a:ext cx="8160089" cy="151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Ops Center A sends commands to Flight Sys A, and receives telemetry.</a:t>
            </a:r>
          </a:p>
          <a:p>
            <a:r>
              <a:rPr lang="en-US" dirty="0" smtClean="0"/>
              <a:t>Same for B and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Constraints </a:t>
            </a:r>
            <a:r>
              <a:rPr lang="en-US" dirty="0" smtClean="0"/>
              <a:t>Pre-Launch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09" y="1687177"/>
            <a:ext cx="6050534" cy="36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9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 smtClean="0"/>
              <a:t>Pre</a:t>
            </a:r>
            <a:r>
              <a:rPr lang="en-US" dirty="0" smtClean="0"/>
              <a:t>-Launch</a:t>
            </a:r>
            <a:endParaRPr lang="en-US" dirty="0"/>
          </a:p>
        </p:txBody>
      </p:sp>
      <p:pic>
        <p:nvPicPr>
          <p:cNvPr id="8" name="Picture 7" descr="freeze_ATLO_User-specifiedDa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572"/>
            <a:ext cx="9144000" cy="493594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2033" y="5792023"/>
            <a:ext cx="8504767" cy="674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Route specified with «</a:t>
            </a:r>
            <a:r>
              <a:rPr lang="en-US" dirty="0" err="1" smtClean="0"/>
              <a:t>xferdOver</a:t>
            </a:r>
            <a:r>
              <a:rPr lang="en-US" dirty="0" smtClean="0"/>
              <a:t>» dependencies.</a:t>
            </a:r>
          </a:p>
          <a:p>
            <a:r>
              <a:rPr lang="en-US" i="1" dirty="0" smtClean="0"/>
              <a:t>Many</a:t>
            </a:r>
            <a:r>
              <a:rPr lang="en-US" dirty="0" smtClean="0"/>
              <a:t> other mechanisms are conceivable based on properties and requirements of the connections.</a:t>
            </a:r>
          </a:p>
          <a:p>
            <a:pPr lvl="1"/>
            <a:r>
              <a:rPr lang="en-US" dirty="0" smtClean="0"/>
              <a:t>Data type, data volume, bandwidth, latency, security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6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Interfaces are the heart of systems engineering.</a:t>
            </a:r>
          </a:p>
          <a:p>
            <a:r>
              <a:rPr lang="en-US" dirty="0" smtClean="0"/>
              <a:t>In many kinds of system</a:t>
            </a:r>
            <a:r>
              <a:rPr lang="en-US" dirty="0"/>
              <a:t>s</a:t>
            </a:r>
            <a:r>
              <a:rPr lang="en-US" dirty="0" smtClean="0"/>
              <a:t> we must specify and realize an interface at several levels of abstraction simultaneously.</a:t>
            </a:r>
          </a:p>
          <a:p>
            <a:r>
              <a:rPr lang="en-US" dirty="0" smtClean="0"/>
              <a:t>All levels must be correct for the interface to be correct as a whole.</a:t>
            </a:r>
          </a:p>
          <a:p>
            <a:r>
              <a:rPr lang="en-US" dirty="0" smtClean="0"/>
              <a:t>This model is well demonstrated by the success of computer network protocol stacks, e.g. the OSI model.</a:t>
            </a:r>
          </a:p>
          <a:p>
            <a:r>
              <a:rPr lang="en-US" dirty="0" smtClean="0"/>
              <a:t>In this presentation, we’ll show one way that layered interfaces, using OSI as an example, can be represented in SysML.</a:t>
            </a:r>
          </a:p>
          <a:p>
            <a:r>
              <a:rPr lang="en-US" dirty="0" smtClean="0"/>
              <a:t>We hope to lay the foundation for the future application of this layering pattern to other forms of interfaces like electrical, mechanical, thermal,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9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Layer </a:t>
            </a:r>
            <a:r>
              <a:rPr lang="en-US" dirty="0" smtClean="0"/>
              <a:t>Flight</a:t>
            </a:r>
            <a:endParaRPr lang="en-US" dirty="0"/>
          </a:p>
        </p:txBody>
      </p:sp>
      <p:pic>
        <p:nvPicPr>
          <p:cNvPr id="8" name="Picture 7" descr="bedsheet_RAX Mission Element F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340"/>
            <a:ext cx="9144000" cy="309416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4366503"/>
            <a:ext cx="8160089" cy="210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Spacecraft are now in flight, no longer on ground.</a:t>
            </a:r>
          </a:p>
          <a:p>
            <a:r>
              <a:rPr lang="en-US" dirty="0" smtClean="0"/>
              <a:t>Three Ground Stations replace the GSE.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2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Layer </a:t>
            </a:r>
            <a:r>
              <a:rPr lang="en-US" dirty="0" smtClean="0"/>
              <a:t>Flight</a:t>
            </a:r>
            <a:endParaRPr lang="en-US" dirty="0"/>
          </a:p>
        </p:txBody>
      </p:sp>
      <p:pic>
        <p:nvPicPr>
          <p:cNvPr id="8" name="Picture 7" descr="freeze_FLT_User-specifiedData N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179"/>
            <a:ext cx="9144000" cy="262838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3896561"/>
            <a:ext cx="8160089" cy="257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Logical flows are different.</a:t>
            </a:r>
          </a:p>
          <a:p>
            <a:r>
              <a:rPr lang="en-US" dirty="0" smtClean="0"/>
              <a:t>Each Operations Center gets telemetry from each Spacecraft.</a:t>
            </a:r>
          </a:p>
          <a:p>
            <a:r>
              <a:rPr lang="en-US" dirty="0" smtClean="0"/>
              <a:t>Operations Center A can command either Spacecraft.</a:t>
            </a:r>
          </a:p>
          <a:p>
            <a:r>
              <a:rPr lang="en-US" dirty="0" smtClean="0"/>
              <a:t>Operations Center B can only command Spacecraft B.</a:t>
            </a:r>
          </a:p>
        </p:txBody>
      </p:sp>
    </p:spTree>
    <p:extLst>
      <p:ext uri="{BB962C8B-B14F-4D97-AF65-F5344CB8AC3E}">
        <p14:creationId xmlns:p14="http://schemas.microsoft.com/office/powerpoint/2010/main" val="104611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Constraints </a:t>
            </a:r>
            <a:r>
              <a:rPr lang="en-US" dirty="0" smtClean="0"/>
              <a:t>Flight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40" y="1172998"/>
            <a:ext cx="6075931" cy="53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8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</a:t>
            </a:r>
            <a:r>
              <a:rPr lang="en-US" dirty="0" smtClean="0"/>
              <a:t>Flight</a:t>
            </a:r>
            <a:endParaRPr lang="en-US" dirty="0"/>
          </a:p>
        </p:txBody>
      </p:sp>
      <p:pic>
        <p:nvPicPr>
          <p:cNvPr id="8" name="Picture 7" descr="freeze_FLT_User-specifiedDa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060"/>
            <a:ext cx="9144000" cy="45647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5495302"/>
            <a:ext cx="8160089" cy="971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Further constraints on which Ground Stations are used in which combinations.</a:t>
            </a:r>
          </a:p>
          <a:p>
            <a:r>
              <a:rPr lang="en-US" dirty="0" smtClean="0"/>
              <a:t>Note routing over telemetry processors, command processors, receivers and transmitters.</a:t>
            </a:r>
          </a:p>
        </p:txBody>
      </p:sp>
    </p:spTree>
    <p:extLst>
      <p:ext uri="{BB962C8B-B14F-4D97-AF65-F5344CB8AC3E}">
        <p14:creationId xmlns:p14="http://schemas.microsoft.com/office/powerpoint/2010/main" val="350508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Textual Representation of Routes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89" y="3607927"/>
            <a:ext cx="6774183" cy="2769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89" y="1336567"/>
            <a:ext cx="6783046" cy="2246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9244" y="1021347"/>
            <a:ext cx="861774" cy="26956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Pre-</a:t>
            </a:r>
            <a:r>
              <a:rPr lang="en-US" sz="4400" dirty="0" err="1" smtClean="0">
                <a:latin typeface="Helvetica"/>
                <a:cs typeface="Helvetica"/>
              </a:rPr>
              <a:t>Lauch</a:t>
            </a:r>
            <a:endParaRPr lang="en-US" sz="44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244" y="4256481"/>
            <a:ext cx="861774" cy="14721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Flight</a:t>
            </a:r>
            <a:endParaRPr lang="en-US" sz="4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42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Conversation within Systems </a:t>
            </a:r>
            <a:r>
              <a:rPr lang="en-US" dirty="0"/>
              <a:t>Engineering community.</a:t>
            </a:r>
          </a:p>
          <a:p>
            <a:r>
              <a:rPr lang="en-US" dirty="0" smtClean="0"/>
              <a:t>Multi-layer approach is useful and broadly applicable.</a:t>
            </a:r>
          </a:p>
          <a:p>
            <a:r>
              <a:rPr lang="en-US" dirty="0" smtClean="0"/>
              <a:t>Build frameworks for other engineering domains.</a:t>
            </a:r>
          </a:p>
          <a:p>
            <a:pPr lvl="1"/>
            <a:r>
              <a:rPr lang="en-US" dirty="0" smtClean="0"/>
              <a:t>Electrical, mechanical, thermal, etc.</a:t>
            </a:r>
          </a:p>
          <a:p>
            <a:pPr lvl="1"/>
            <a:r>
              <a:rPr lang="en-US" dirty="0" smtClean="0"/>
              <a:t>Define layers of abstraction.</a:t>
            </a:r>
          </a:p>
          <a:p>
            <a:pPr lvl="1"/>
            <a:r>
              <a:rPr lang="en-US" dirty="0" smtClean="0"/>
              <a:t>Concerns, Viewpoints and Views.</a:t>
            </a:r>
          </a:p>
          <a:p>
            <a:pPr lvl="1"/>
            <a:r>
              <a:rPr lang="en-US" dirty="0" smtClean="0"/>
              <a:t>Relate to traditional domain-specific CAD and analysis tools.</a:t>
            </a:r>
          </a:p>
          <a:p>
            <a:r>
              <a:rPr lang="en-US" dirty="0" smtClean="0"/>
              <a:t>What new analyses does this approach enable?</a:t>
            </a:r>
          </a:p>
          <a:p>
            <a:r>
              <a:rPr lang="en-US" dirty="0" smtClean="0"/>
              <a:t>How to project such models into useful views?</a:t>
            </a:r>
          </a:p>
          <a:p>
            <a:r>
              <a:rPr lang="en-US" dirty="0" smtClean="0"/>
              <a:t>What questions can we now answer better?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95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to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/>
              <a:t>Sandy Friedenthal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Kim Simpson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5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This work came out of a task to re-engineer the three space-communication networks run by NASA.</a:t>
            </a:r>
          </a:p>
          <a:p>
            <a:pPr lvl="1"/>
            <a:r>
              <a:rPr lang="en-US" dirty="0" smtClean="0"/>
              <a:t>Deep Space Network</a:t>
            </a:r>
          </a:p>
          <a:p>
            <a:pPr lvl="1"/>
            <a:r>
              <a:rPr lang="en-US" dirty="0" smtClean="0"/>
              <a:t>Near Earth Network</a:t>
            </a:r>
          </a:p>
          <a:p>
            <a:pPr lvl="1"/>
            <a:r>
              <a:rPr lang="en-US" dirty="0" smtClean="0"/>
              <a:t>Space Network (TDRSS)</a:t>
            </a:r>
          </a:p>
          <a:p>
            <a:r>
              <a:rPr lang="en-US" dirty="0" smtClean="0"/>
              <a:t>Give space missions a unified interface to the capabilities and services of those three networks (planning, scheduling, uplink, downlink,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Share implementation and operations of those capabilities and services across the three networks.</a:t>
            </a:r>
          </a:p>
          <a:p>
            <a:r>
              <a:rPr lang="en-US" dirty="0" smtClean="0"/>
              <a:t>Needed to model multiple ways to implement a given data exchange.</a:t>
            </a:r>
          </a:p>
          <a:p>
            <a:r>
              <a:rPr lang="en-US" dirty="0" smtClean="0"/>
              <a:t>Same technique quickly found application in integrating the flight with the ground system on a human spaceflight mission (i.e. Exploration Flight Test-1).</a:t>
            </a:r>
          </a:p>
        </p:txBody>
      </p:sp>
    </p:spTree>
    <p:extLst>
      <p:ext uri="{BB962C8B-B14F-4D97-AF65-F5344CB8AC3E}">
        <p14:creationId xmlns:p14="http://schemas.microsoft.com/office/powerpoint/2010/main" val="80669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 descr="Blaidd Drwg:Users:msarrel:Documents:Conferences - Working:2014-03 CSER:Draft:Cartoon7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88744"/>
            <a:ext cx="433197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laidd Drwg:Users:msarrel:Documents:Conferences - Working:2014-03 CSER:Draft:Cartoon4.graff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1240364"/>
            <a:ext cx="4263390" cy="3909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8470" y="2488894"/>
            <a:ext cx="4672347" cy="395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Helvetica"/>
              </a:rPr>
              <a:t>Send a PDF file from A to B.</a:t>
            </a:r>
          </a:p>
          <a:p>
            <a:r>
              <a:rPr lang="en-US" dirty="0" smtClean="0">
                <a:latin typeface="Helvetica"/>
              </a:rPr>
              <a:t>This is the requirement, what the user sees.</a:t>
            </a:r>
          </a:p>
          <a:p>
            <a:r>
              <a:rPr lang="en-US" dirty="0" smtClean="0">
                <a:latin typeface="Helvetica"/>
              </a:rPr>
              <a:t>It’s implemented with HTTP, TCP, IP and Ethernet.</a:t>
            </a:r>
          </a:p>
          <a:p>
            <a:r>
              <a:rPr lang="en-US" dirty="0" smtClean="0">
                <a:latin typeface="Helvetica"/>
              </a:rPr>
              <a:t>Each component is connected both horizontally and vertically.</a:t>
            </a:r>
          </a:p>
          <a:p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685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Will Control the Horizontal</a:t>
            </a:r>
            <a:br>
              <a:rPr lang="en-US" dirty="0" smtClean="0"/>
            </a:br>
            <a:r>
              <a:rPr lang="en-US" dirty="0" smtClean="0"/>
              <a:t>We Will Control the Vertical</a:t>
            </a:r>
            <a:endParaRPr lang="en-US" dirty="0"/>
          </a:p>
        </p:txBody>
      </p:sp>
      <p:pic>
        <p:nvPicPr>
          <p:cNvPr id="7" name="Picture 6" descr="Blaidd Drwg:Users:msarrel:Documents:Conferences - Working:2014-03 CSER:Draft:Cartoon5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" y="1223130"/>
            <a:ext cx="300609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laidd Drwg:Users:msarrel:Documents:Conferences - Working:2014-03 CSER:Draft:Cartoon8.graff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8" y="2608459"/>
            <a:ext cx="1817370" cy="38519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77633" y="1438495"/>
            <a:ext cx="5609167" cy="4840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Helvetica"/>
              </a:rPr>
              <a:t>We can slice this matrix in either direction.</a:t>
            </a:r>
          </a:p>
          <a:p>
            <a:r>
              <a:rPr lang="en-US" dirty="0" smtClean="0">
                <a:latin typeface="Helvetica"/>
              </a:rPr>
              <a:t>Separation of concerns.</a:t>
            </a:r>
          </a:p>
          <a:p>
            <a:r>
              <a:rPr lang="en-US" dirty="0" smtClean="0">
                <a:latin typeface="Helvetica"/>
              </a:rPr>
              <a:t>We can focus on just the TCP layer.</a:t>
            </a:r>
          </a:p>
          <a:p>
            <a:pPr lvl="1"/>
            <a:r>
              <a:rPr lang="en-US" dirty="0" smtClean="0">
                <a:latin typeface="Helvetica"/>
              </a:rPr>
              <a:t>How it is connected (horizontally).</a:t>
            </a:r>
          </a:p>
          <a:p>
            <a:pPr lvl="1"/>
            <a:r>
              <a:rPr lang="en-US" dirty="0" smtClean="0">
                <a:latin typeface="Helvetica"/>
              </a:rPr>
              <a:t>How it behaves</a:t>
            </a:r>
            <a:r>
              <a:rPr lang="en-US" dirty="0">
                <a:latin typeface="Helvetica"/>
              </a:rPr>
              <a:t> (horizontally)</a:t>
            </a:r>
            <a:r>
              <a:rPr lang="en-US" dirty="0" smtClean="0">
                <a:latin typeface="Helvetica"/>
              </a:rPr>
              <a:t>.</a:t>
            </a:r>
          </a:p>
          <a:p>
            <a:r>
              <a:rPr lang="en-US" dirty="0" smtClean="0">
                <a:latin typeface="Helvetica"/>
              </a:rPr>
              <a:t>We can focus on just the Sender.</a:t>
            </a:r>
          </a:p>
          <a:p>
            <a:pPr lvl="1"/>
            <a:r>
              <a:rPr lang="en-US" dirty="0">
                <a:latin typeface="Helvetica"/>
              </a:rPr>
              <a:t>How it is connected </a:t>
            </a:r>
            <a:r>
              <a:rPr lang="en-US" dirty="0" smtClean="0">
                <a:latin typeface="Helvetica"/>
              </a:rPr>
              <a:t>(vertically)</a:t>
            </a:r>
            <a:r>
              <a:rPr lang="en-US" dirty="0">
                <a:latin typeface="Helvetica"/>
              </a:rPr>
              <a:t>.</a:t>
            </a:r>
          </a:p>
          <a:p>
            <a:pPr lvl="1"/>
            <a:r>
              <a:rPr lang="en-US" dirty="0">
                <a:latin typeface="Helvetica"/>
              </a:rPr>
              <a:t>How it behaves </a:t>
            </a:r>
            <a:r>
              <a:rPr lang="en-US" dirty="0" smtClean="0">
                <a:latin typeface="Helvetica"/>
              </a:rPr>
              <a:t>(vertically)</a:t>
            </a:r>
            <a:r>
              <a:rPr lang="en-US" dirty="0">
                <a:latin typeface="Helvetica"/>
              </a:rPr>
              <a:t>.</a:t>
            </a:r>
          </a:p>
          <a:p>
            <a:r>
              <a:rPr lang="en-US" dirty="0" smtClean="0">
                <a:latin typeface="Helvetica"/>
              </a:rPr>
              <a:t>Structure and behavior work both vertically and horizontally.</a:t>
            </a:r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0096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043550"/>
              </p:ext>
            </p:extLst>
          </p:nvPr>
        </p:nvGraphicFramePr>
        <p:xfrm>
          <a:off x="454506" y="2571131"/>
          <a:ext cx="8205524" cy="3929379"/>
        </p:xfrm>
        <a:graphic>
          <a:graphicData uri="http://schemas.openxmlformats.org/drawingml/2006/table">
            <a:tbl>
              <a:tblPr/>
              <a:tblGrid>
                <a:gridCol w="240833"/>
                <a:gridCol w="4988683"/>
                <a:gridCol w="2976008"/>
              </a:tblGrid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Concern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View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is the end-to-end construction of the system in terms of major elements?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End-to-End black box view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is the specific stack of protocols needed in each element?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Protocol stack view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is the behavior within a given protocol layer?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Protocol state machine view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are the standards or specification that govern the behavior of each layer?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Interface binding view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How are the protocol stacks deployed, end-to-end in order to meet the system requirements?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End-to-End white box view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is the end-to-end behavior or performance characteristics along a given connector as constrained by lower-level connectors?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End-to-end constraints and analysis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208" y="8409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240365"/>
            <a:ext cx="8229600" cy="133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Helvetica"/>
              </a:rPr>
              <a:t>Project model in ways that are relevant to stakeholders.</a:t>
            </a:r>
          </a:p>
          <a:p>
            <a:r>
              <a:rPr lang="en-US" dirty="0" smtClean="0">
                <a:latin typeface="Helvetica"/>
              </a:rPr>
              <a:t>Viewpoints that address concerns, per ISO 42010.</a:t>
            </a:r>
          </a:p>
          <a:p>
            <a:endParaRPr lang="en-US" dirty="0">
              <a:latin typeface="Helvetica"/>
            </a:endParaRPr>
          </a:p>
          <a:p>
            <a:endParaRPr lang="en-US" dirty="0" smtClean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064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Boxes – Black Box</a:t>
            </a:r>
            <a:endParaRPr lang="en-US" dirty="0"/>
          </a:p>
        </p:txBody>
      </p:sp>
      <p:pic>
        <p:nvPicPr>
          <p:cNvPr id="7" name="Picture 6" descr="Blaidd Drwg:Users:msarrel:Documents:Conferences - Working:2014-03 CSER:Draft:Views 0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8" y="1168315"/>
            <a:ext cx="8940974" cy="32827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2130468"/>
            <a:ext cx="9144000" cy="2320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8470" y="2316794"/>
            <a:ext cx="8338330" cy="395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Helvetica"/>
              </a:rPr>
              <a:t>Transition to a different example, in SysML notation.</a:t>
            </a:r>
          </a:p>
          <a:p>
            <a:r>
              <a:rPr lang="en-US" dirty="0" smtClean="0">
                <a:latin typeface="Helvetica"/>
              </a:rPr>
              <a:t>Send a command from the Earth node to the Space node (right to left).</a:t>
            </a:r>
          </a:p>
          <a:p>
            <a:r>
              <a:rPr lang="en-US" dirty="0" smtClean="0">
                <a:latin typeface="Helvetica"/>
              </a:rPr>
              <a:t>This is the logical connection.</a:t>
            </a:r>
          </a:p>
          <a:p>
            <a:r>
              <a:rPr lang="en-US" dirty="0" smtClean="0">
                <a:latin typeface="Helvetica"/>
              </a:rPr>
              <a:t>In this example, not only are there layers below,</a:t>
            </a:r>
            <a:r>
              <a:rPr lang="en-US" dirty="0">
                <a:latin typeface="Helvetica"/>
              </a:rPr>
              <a:t> </a:t>
            </a:r>
            <a:r>
              <a:rPr lang="en-US" dirty="0" smtClean="0">
                <a:latin typeface="Helvetica"/>
              </a:rPr>
              <a:t>but intermediate systems that appear only at the lower layers.</a:t>
            </a:r>
          </a:p>
          <a:p>
            <a:r>
              <a:rPr lang="en-US" dirty="0" smtClean="0">
                <a:latin typeface="Helvetica"/>
              </a:rPr>
              <a:t>This is a Black Box view in the sense that we see no internals of the Space or Earth nodes.</a:t>
            </a:r>
          </a:p>
          <a:p>
            <a:r>
              <a:rPr lang="en-US" dirty="0" smtClean="0">
                <a:latin typeface="Helvetica"/>
              </a:rPr>
              <a:t>Intent is to describe connections between systems.</a:t>
            </a:r>
          </a:p>
          <a:p>
            <a:endParaRPr lang="en-US" dirty="0" smtClean="0">
              <a:latin typeface="Helvetica"/>
            </a:endParaRPr>
          </a:p>
          <a:p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863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Boxes – Black Box</a:t>
            </a:r>
            <a:endParaRPr lang="en-US" dirty="0"/>
          </a:p>
        </p:txBody>
      </p:sp>
      <p:pic>
        <p:nvPicPr>
          <p:cNvPr id="7" name="Picture 6" descr="Blaidd Drwg:Users:msarrel:Documents:Conferences - Working:2014-03 CSER:Draft:Views 0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8" y="1168315"/>
            <a:ext cx="8940974" cy="32827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8470" y="4451070"/>
            <a:ext cx="8338330" cy="2057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Helvetica"/>
              </a:rPr>
              <a:t>Correspondence between upper and lower layers (red arrows).</a:t>
            </a:r>
          </a:p>
          <a:p>
            <a:r>
              <a:rPr lang="en-US" dirty="0" smtClean="0">
                <a:latin typeface="Helvetica"/>
              </a:rPr>
              <a:t>Layering changes, ground only vs. flight-ground.</a:t>
            </a:r>
          </a:p>
          <a:p>
            <a:pPr lvl="1"/>
            <a:r>
              <a:rPr lang="en-US" dirty="0" smtClean="0">
                <a:latin typeface="Helvetica"/>
              </a:rPr>
              <a:t>More detail in flight-ground portion.</a:t>
            </a:r>
          </a:p>
          <a:p>
            <a:r>
              <a:rPr lang="en-US" dirty="0" smtClean="0">
                <a:latin typeface="Helvetica"/>
              </a:rPr>
              <a:t>A higher layer might have several possible sets of lower layers.</a:t>
            </a:r>
          </a:p>
          <a:p>
            <a:r>
              <a:rPr lang="en-US" dirty="0" smtClean="0">
                <a:latin typeface="Helvetica"/>
              </a:rPr>
              <a:t>A lower layer might carry several higher layers.</a:t>
            </a:r>
          </a:p>
          <a:p>
            <a:r>
              <a:rPr lang="en-US" dirty="0" smtClean="0">
                <a:latin typeface="Helvetica"/>
              </a:rPr>
              <a:t>Allows analysis of interaction between higher layers.</a:t>
            </a:r>
          </a:p>
          <a:p>
            <a:pPr lvl="1"/>
            <a:r>
              <a:rPr lang="en-US" dirty="0" smtClean="0">
                <a:latin typeface="Helvetica"/>
              </a:rPr>
              <a:t>e.g. command and telemetry over the same TCP link.</a:t>
            </a:r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7982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617"/>
            <a:ext cx="8229600" cy="990600"/>
          </a:xfrm>
        </p:spPr>
        <p:txBody>
          <a:bodyPr/>
          <a:lstStyle/>
          <a:p>
            <a:r>
              <a:rPr lang="en-US" dirty="0"/>
              <a:t>A Tale of Two Boxes – </a:t>
            </a:r>
            <a:r>
              <a:rPr lang="en-US" dirty="0" smtClean="0"/>
              <a:t>White Box</a:t>
            </a:r>
            <a:endParaRPr lang="en-US" dirty="0"/>
          </a:p>
        </p:txBody>
      </p:sp>
      <p:pic>
        <p:nvPicPr>
          <p:cNvPr id="7" name="Picture 6" descr="Blaidd Drwg:Users:msarrel:Documents:Conferences - Working:2014-03 CSER:Draft:Views 0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0" y="1162655"/>
            <a:ext cx="534098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8470" y="3845530"/>
            <a:ext cx="8338330" cy="266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8470" y="3845530"/>
            <a:ext cx="8338330" cy="2663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Helvetica"/>
              </a:rPr>
              <a:t>Look inside Space and Earth nodes at top two layers.</a:t>
            </a:r>
          </a:p>
          <a:p>
            <a:r>
              <a:rPr lang="en-US" dirty="0" smtClean="0">
                <a:latin typeface="Helvetica"/>
              </a:rPr>
              <a:t>Sub-components that implement each layer.</a:t>
            </a:r>
          </a:p>
          <a:p>
            <a:r>
              <a:rPr lang="en-US" dirty="0" smtClean="0">
                <a:latin typeface="Helvetica"/>
              </a:rPr>
              <a:t>Vertical communication between sub-components within Earth and Space nodes.</a:t>
            </a:r>
          </a:p>
          <a:p>
            <a:r>
              <a:rPr lang="en-US" dirty="0" smtClean="0">
                <a:latin typeface="Helvetica"/>
              </a:rPr>
              <a:t>Correspondence of «Over» dependencies with vertical communication.</a:t>
            </a:r>
          </a:p>
          <a:p>
            <a:r>
              <a:rPr lang="en-US" dirty="0" smtClean="0">
                <a:latin typeface="Helvetica"/>
              </a:rPr>
              <a:t>Rules for how sub-components can be stacked vertically, i.e. which are compatible.</a:t>
            </a:r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828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2015_template_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ésentation1" id="{0470A29E-0517-4C41-AC8D-1044AABFC906}" vid="{7B3A447D-FD43-FD4B-858A-D1E7AE5A58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1516</Words>
  <Application>Microsoft Macintosh PowerPoint</Application>
  <PresentationFormat>On-screen Show (4:3)</PresentationFormat>
  <Paragraphs>199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IS2015_template_4-3</vt:lpstr>
      <vt:lpstr>A modeling pattern for layered system interfaces</vt:lpstr>
      <vt:lpstr>Overview</vt:lpstr>
      <vt:lpstr>Motivation</vt:lpstr>
      <vt:lpstr>A Simple Example</vt:lpstr>
      <vt:lpstr>We Will Control the Horizontal We Will Control the Vertical</vt:lpstr>
      <vt:lpstr>Concerns</vt:lpstr>
      <vt:lpstr>A Tale of Two Boxes – Black Box</vt:lpstr>
      <vt:lpstr>A Tale of Two Boxes – Black Box</vt:lpstr>
      <vt:lpstr>A Tale of Two Boxes – White Box</vt:lpstr>
      <vt:lpstr>Another White Box</vt:lpstr>
      <vt:lpstr>Data Encoding</vt:lpstr>
      <vt:lpstr>Modeling Pattern</vt:lpstr>
      <vt:lpstr>Extension to Other Domains</vt:lpstr>
      <vt:lpstr>Four Layer Structure</vt:lpstr>
      <vt:lpstr>An Example With Graph Analysis</vt:lpstr>
      <vt:lpstr>Physical Layer Pre-Launch</vt:lpstr>
      <vt:lpstr>Logical Layer Pre-Launch</vt:lpstr>
      <vt:lpstr>Routing Constraints Pre-Launch</vt:lpstr>
      <vt:lpstr>Routing Pre-Launch</vt:lpstr>
      <vt:lpstr>Physical Layer Flight</vt:lpstr>
      <vt:lpstr>Logical Layer Flight</vt:lpstr>
      <vt:lpstr>Routing Constraints Flight</vt:lpstr>
      <vt:lpstr>Routing Flight</vt:lpstr>
      <vt:lpstr>Textual Representation of Routes</vt:lpstr>
      <vt:lpstr>Conclusions</vt:lpstr>
      <vt:lpstr>Acknowledgements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cp:keywords/>
  <dc:description/>
  <cp:lastModifiedBy>Marc A Sarrel</cp:lastModifiedBy>
  <cp:revision>14</cp:revision>
  <dcterms:created xsi:type="dcterms:W3CDTF">2015-05-27T13:23:09Z</dcterms:created>
  <dcterms:modified xsi:type="dcterms:W3CDTF">2015-07-15T19:08:31Z</dcterms:modified>
  <cp:category/>
</cp:coreProperties>
</file>