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0"/>
  </p:notesMasterIdLst>
  <p:sldIdLst>
    <p:sldId id="374" r:id="rId2"/>
    <p:sldId id="387" r:id="rId3"/>
    <p:sldId id="400" r:id="rId4"/>
    <p:sldId id="401" r:id="rId5"/>
    <p:sldId id="378" r:id="rId6"/>
    <p:sldId id="406" r:id="rId7"/>
    <p:sldId id="381" r:id="rId8"/>
    <p:sldId id="369" r:id="rId9"/>
    <p:sldId id="373" r:id="rId10"/>
    <p:sldId id="382" r:id="rId11"/>
    <p:sldId id="377" r:id="rId12"/>
    <p:sldId id="379" r:id="rId13"/>
    <p:sldId id="383" r:id="rId14"/>
    <p:sldId id="407" r:id="rId15"/>
    <p:sldId id="384" r:id="rId16"/>
    <p:sldId id="408" r:id="rId17"/>
    <p:sldId id="368" r:id="rId18"/>
    <p:sldId id="38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9272" autoAdjust="0"/>
    <p:restoredTop sz="96061" autoAdjust="0"/>
  </p:normalViewPr>
  <p:slideViewPr>
    <p:cSldViewPr snapToGrid="0" snapToObjects="1">
      <p:cViewPr>
        <p:scale>
          <a:sx n="70" d="100"/>
          <a:sy n="70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3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9A731-7542-413D-8677-A1A0948ED28F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94C75-5B16-4A56-89E1-3BB70F644F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909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 all goal is to tell what we have done, what we are working on now and to say</a:t>
            </a:r>
            <a:r>
              <a:rPr lang="en-US" baseline="0" dirty="0" smtClean="0"/>
              <a:t> what’s next.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94C75-5B16-4A56-89E1-3BB70F644FA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80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SECM captures the</a:t>
            </a:r>
            <a:r>
              <a:rPr lang="en-US" baseline="0" dirty="0" smtClean="0"/>
              <a:t> SE Concepts and vernacular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UC SE lifecycle development &amp; maintenance , specification design and verification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MoE - Clear </a:t>
            </a:r>
            <a:r>
              <a:rPr lang="en-US" baseline="0" dirty="0" err="1" smtClean="0"/>
              <a:t>consise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req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02AC4-1C81-4AB4-8D73-92191CCF549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1686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94C75-5B16-4A56-89E1-3BB70F644FA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4554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Same as our SE Process, Needs analysis followed by requirements to drive the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94C75-5B16-4A56-89E1-3BB70F644FA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7862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at Wiki and SECM Web Publish if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194C75-5B16-4A56-89E1-3BB70F644FA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109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296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189182"/>
            <a:ext cx="8042276" cy="47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CE38E4D-051A-41E1-86A4-E56916468FD0}" type="datetimeFigureOut">
              <a:rPr lang="en-US" smtClean="0"/>
              <a:pPr/>
              <a:t>7/17/2016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886BB73A-582F-4420-9A14-CB10A2B2E5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mgwiki.org/OMGSysML/lib/exe/fetch.php?id=sysml-roadmap:systems_engineering_concept_model_workgroup&amp;cache=cache&amp;media=sysml-roadmap:secm_version_06-06-2016_interface_needs_release.zip" TargetMode="External"/><Relationship Id="rId2" Type="http://schemas.openxmlformats.org/officeDocument/2006/relationships/hyperlink" Target="http://www.omgwiki.org/OMGSysML/lib/exe/fetch.php?id=sysml-roadmap:systems_engineering_concept_model_workgroup&amp;cache=cache&amp;media=sysml-roadmap:interface_needs_r7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mgwiki.org/OMGSysML/lib/exe/fetch.php?id=sysml-roadmap:systems_engineering_concept_model_workgroup&amp;cache=cache&amp;media=sysml-roadmap:interface_needs_review_slides_6-7-2016.pptx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gwiki.org/OMGSysML/doku.php?id=sysml-roadmap:systems_engineering_concept_model_workgrou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Systems Engineering Concept Model</a:t>
            </a:r>
            <a:br>
              <a:rPr lang="en-US" sz="4000" dirty="0" smtClean="0"/>
            </a:br>
            <a:r>
              <a:rPr lang="en-US" sz="4000" dirty="0" smtClean="0"/>
              <a:t>(SECM) Update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Status 06/23/2016</a:t>
            </a:r>
          </a:p>
          <a:p>
            <a:r>
              <a:rPr lang="en-US" dirty="0" smtClean="0"/>
              <a:t>John Watson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174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SECM – SysML V2 </a:t>
            </a:r>
            <a:r>
              <a:rPr lang="en-US" dirty="0" smtClean="0"/>
              <a:t>RFP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712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“SECM – SysML V2 RFP” Topic Approach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760927" y="4829552"/>
            <a:ext cx="2207583" cy="1058924"/>
            <a:chOff x="9432281" y="1762845"/>
            <a:chExt cx="2497456" cy="138561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5" name="Picture 4" descr="SEBoK Concepts.png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101600" dir="186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6" name="TextBox 5"/>
            <p:cNvSpPr txBox="1"/>
            <p:nvPr/>
          </p:nvSpPr>
          <p:spPr>
            <a:xfrm>
              <a:off x="9432281" y="1762845"/>
              <a:ext cx="2409410" cy="825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- SysML V2 RFP</a:t>
              </a:r>
              <a:endPara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4" name="Straight Arrow Connector 23"/>
          <p:cNvCxnSpPr>
            <a:stCxn id="9" idx="0"/>
            <a:endCxn id="20" idx="3"/>
          </p:cNvCxnSpPr>
          <p:nvPr/>
        </p:nvCxnSpPr>
        <p:spPr>
          <a:xfrm flipV="1">
            <a:off x="1395699" y="3899730"/>
            <a:ext cx="496449" cy="931094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3"/>
          </p:cNvCxnSpPr>
          <p:nvPr/>
        </p:nvCxnSpPr>
        <p:spPr>
          <a:xfrm>
            <a:off x="1284409" y="3154650"/>
            <a:ext cx="437241" cy="262849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0" idx="7"/>
            <a:endCxn id="12" idx="1"/>
          </p:cNvCxnSpPr>
          <p:nvPr/>
        </p:nvCxnSpPr>
        <p:spPr>
          <a:xfrm flipV="1">
            <a:off x="2926674" y="2816287"/>
            <a:ext cx="622359" cy="436865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4" idx="3"/>
          </p:cNvCxnSpPr>
          <p:nvPr/>
        </p:nvCxnSpPr>
        <p:spPr>
          <a:xfrm flipV="1">
            <a:off x="1284409" y="3757740"/>
            <a:ext cx="437241" cy="388968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0" idx="6"/>
            <a:endCxn id="7" idx="1"/>
          </p:cNvCxnSpPr>
          <p:nvPr/>
        </p:nvCxnSpPr>
        <p:spPr>
          <a:xfrm>
            <a:off x="3140931" y="3576441"/>
            <a:ext cx="496117" cy="3409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0" idx="5"/>
            <a:endCxn id="16" idx="1"/>
          </p:cNvCxnSpPr>
          <p:nvPr/>
        </p:nvCxnSpPr>
        <p:spPr>
          <a:xfrm>
            <a:off x="2926674" y="3899730"/>
            <a:ext cx="710374" cy="533799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6" idx="3"/>
            <a:endCxn id="21" idx="3"/>
          </p:cNvCxnSpPr>
          <p:nvPr/>
        </p:nvCxnSpPr>
        <p:spPr>
          <a:xfrm flipV="1">
            <a:off x="4842072" y="3899730"/>
            <a:ext cx="769683" cy="533799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7" idx="3"/>
            <a:endCxn id="21" idx="2"/>
          </p:cNvCxnSpPr>
          <p:nvPr/>
        </p:nvCxnSpPr>
        <p:spPr>
          <a:xfrm flipV="1">
            <a:off x="4842072" y="3576441"/>
            <a:ext cx="536025" cy="3409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1" idx="6"/>
            <a:endCxn id="18" idx="1"/>
          </p:cNvCxnSpPr>
          <p:nvPr/>
        </p:nvCxnSpPr>
        <p:spPr>
          <a:xfrm>
            <a:off x="6973616" y="3576441"/>
            <a:ext cx="408103" cy="11524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2" idx="3"/>
            <a:endCxn id="21" idx="1"/>
          </p:cNvCxnSpPr>
          <p:nvPr/>
        </p:nvCxnSpPr>
        <p:spPr>
          <a:xfrm>
            <a:off x="4930087" y="2816287"/>
            <a:ext cx="681668" cy="436865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Down Arrow 72"/>
          <p:cNvSpPr/>
          <p:nvPr/>
        </p:nvSpPr>
        <p:spPr>
          <a:xfrm>
            <a:off x="7812380" y="3903139"/>
            <a:ext cx="343850" cy="822365"/>
          </a:xfrm>
          <a:prstGeom prst="downArrow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11</a:t>
            </a:fld>
            <a:endParaRPr lang="en-US" dirty="0"/>
          </a:p>
        </p:txBody>
      </p:sp>
      <p:cxnSp>
        <p:nvCxnSpPr>
          <p:cNvPr id="38" name="Straight Arrow Connector 37"/>
          <p:cNvCxnSpPr>
            <a:stCxn id="36" idx="2"/>
            <a:endCxn id="20" idx="1"/>
          </p:cNvCxnSpPr>
          <p:nvPr/>
        </p:nvCxnSpPr>
        <p:spPr>
          <a:xfrm>
            <a:off x="1284409" y="2510505"/>
            <a:ext cx="607739" cy="742647"/>
          </a:xfrm>
          <a:prstGeom prst="straightConnector1">
            <a:avLst/>
          </a:prstGeom>
          <a:ln w="63500" cmpd="sng">
            <a:solidFill>
              <a:schemeClr val="tx2">
                <a:lumMod val="25000"/>
                <a:lumOff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938499" y="4830824"/>
            <a:ext cx="914400" cy="1178719"/>
            <a:chOff x="7463652" y="3950013"/>
            <a:chExt cx="1511552" cy="1522687"/>
          </a:xfrm>
        </p:grpSpPr>
        <p:sp>
          <p:nvSpPr>
            <p:cNvPr id="9" name="Rectangle 8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680710" y="4081648"/>
              <a:ext cx="1077437" cy="60295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497897" y="4946351"/>
              <a:ext cx="1423635" cy="18637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 smtClean="0"/>
                <a:t>UML 4SE RFP</a:t>
              </a:r>
              <a:endParaRPr lang="en-US" sz="1200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9385" y="2808196"/>
            <a:ext cx="1205024" cy="692908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r"/>
            <a:r>
              <a:rPr lang="en-US" sz="1400" b="1" dirty="0" smtClean="0">
                <a:solidFill>
                  <a:schemeClr val="bg1"/>
                </a:solidFill>
              </a:rPr>
              <a:t>Related Papers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865" y="3685811"/>
            <a:ext cx="1225544" cy="921793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Other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Industry Ontologies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92460" y="1441357"/>
            <a:ext cx="1983897" cy="1069148"/>
            <a:chOff x="9520327" y="1768025"/>
            <a:chExt cx="2409410" cy="1380430"/>
          </a:xfrm>
          <a:effectLst>
            <a:outerShdw blurRad="50800" dist="762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36" name="Picture 35" descr="SEBoK Concepts.png"/>
            <p:cNvPicPr>
              <a:picLocks noChangeAspect="1"/>
            </p:cNvPicPr>
            <p:nvPr/>
          </p:nvPicPr>
          <p:blipFill>
            <a:blip r:embed="rId5" cstate="email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colorTemperature colorTemp="648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190500" dist="101600" dir="2700000" sx="96000" sy="96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37" name="TextBox 36"/>
            <p:cNvSpPr txBox="1"/>
            <p:nvPr/>
          </p:nvSpPr>
          <p:spPr>
            <a:xfrm>
              <a:off x="9520327" y="1768025"/>
              <a:ext cx="2409410" cy="1179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– 2015 Industry Reference</a:t>
              </a:r>
              <a:endPara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1677891" y="3119241"/>
            <a:ext cx="1463040" cy="914400"/>
          </a:xfrm>
          <a:prstGeom prst="ellipse">
            <a:avLst/>
          </a:prstGeom>
          <a:effectLst>
            <a:outerShdw blurRad="635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Produce “SE Needs”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7048" y="3340174"/>
            <a:ext cx="1205024" cy="479352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Example Models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49033" y="2567760"/>
            <a:ext cx="1381054" cy="497053"/>
          </a:xfrm>
          <a:prstGeom prst="rect">
            <a:avLst/>
          </a:prstGeom>
          <a:effectLst>
            <a:outerShdw blurRad="635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 Needs Model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37048" y="4106828"/>
            <a:ext cx="1205024" cy="653401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SE Needs Document</a:t>
            </a:r>
          </a:p>
        </p:txBody>
      </p:sp>
      <p:sp>
        <p:nvSpPr>
          <p:cNvPr id="21" name="Oval 20"/>
          <p:cNvSpPr/>
          <p:nvPr/>
        </p:nvSpPr>
        <p:spPr>
          <a:xfrm>
            <a:off x="5378097" y="3119241"/>
            <a:ext cx="1595519" cy="914400"/>
          </a:xfrm>
          <a:prstGeom prst="ellipse">
            <a:avLst/>
          </a:prstGeom>
          <a:effectLst>
            <a:outerShdw blurRad="635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Refine with Top Industry Experts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81719" y="3249744"/>
            <a:ext cx="1205024" cy="676441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Requirements &amp; Concepts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181598" y="2169709"/>
            <a:ext cx="2005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Topic </a:t>
            </a:r>
            <a:r>
              <a:rPr lang="en-US" b="1" dirty="0" smtClean="0"/>
              <a:t>Expert Core</a:t>
            </a:r>
            <a:endParaRPr lang="en-US" b="1" dirty="0"/>
          </a:p>
          <a:p>
            <a:pPr algn="ctr"/>
            <a:r>
              <a:rPr lang="en-US" b="1" dirty="0" smtClean="0"/>
              <a:t>Team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00732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" grpId="0" animBg="1"/>
      <p:bldP spid="12" grpId="0" animBg="1"/>
      <p:bldP spid="16" grpId="0" animBg="1"/>
      <p:bldP spid="21" grpId="0" animBg="1"/>
      <p:bldP spid="18" grpId="0" animBg="1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Core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Properties and Expression Core Team</a:t>
            </a:r>
          </a:p>
          <a:p>
            <a:pPr lvl="1"/>
            <a:r>
              <a:rPr lang="en-US" dirty="0" smtClean="0"/>
              <a:t>Launched 22 January 2016</a:t>
            </a:r>
          </a:p>
          <a:p>
            <a:pPr lvl="1"/>
            <a:r>
              <a:rPr lang="en-US" dirty="0" smtClean="0"/>
              <a:t>“SE Needs” resources provided;</a:t>
            </a:r>
          </a:p>
          <a:p>
            <a:pPr lvl="2"/>
            <a:r>
              <a:rPr lang="en-US" dirty="0" smtClean="0"/>
              <a:t>Concept Model Diagrams</a:t>
            </a:r>
          </a:p>
          <a:p>
            <a:pPr lvl="2"/>
            <a:r>
              <a:rPr lang="en-US" dirty="0"/>
              <a:t>SE Needs Document </a:t>
            </a:r>
          </a:p>
          <a:p>
            <a:pPr lvl="2"/>
            <a:r>
              <a:rPr lang="en-US" dirty="0" smtClean="0"/>
              <a:t>Extension Wiki from the SECM Wiki</a:t>
            </a:r>
          </a:p>
          <a:p>
            <a:pPr lvl="1"/>
            <a:r>
              <a:rPr lang="en-US" dirty="0" smtClean="0"/>
              <a:t>Their status being provided today</a:t>
            </a:r>
          </a:p>
          <a:p>
            <a:r>
              <a:rPr lang="en-US" dirty="0" smtClean="0"/>
              <a:t>Interface Core Team</a:t>
            </a:r>
          </a:p>
          <a:p>
            <a:pPr lvl="1"/>
            <a:r>
              <a:rPr lang="en-US" dirty="0"/>
              <a:t>Launched </a:t>
            </a:r>
            <a:r>
              <a:rPr lang="en-US" dirty="0" smtClean="0"/>
              <a:t>27 May 2016</a:t>
            </a:r>
            <a:endParaRPr lang="en-US" dirty="0"/>
          </a:p>
          <a:p>
            <a:pPr lvl="1"/>
            <a:r>
              <a:rPr lang="en-US" dirty="0"/>
              <a:t>“SE Needs” resources provided;</a:t>
            </a:r>
          </a:p>
          <a:p>
            <a:pPr lvl="2"/>
            <a:r>
              <a:rPr lang="en-US" dirty="0"/>
              <a:t>Concept </a:t>
            </a:r>
            <a:r>
              <a:rPr lang="en-US" dirty="0" smtClean="0"/>
              <a:t>Model Diagrams</a:t>
            </a:r>
            <a:endParaRPr lang="en-US" dirty="0"/>
          </a:p>
          <a:p>
            <a:pPr lvl="2"/>
            <a:r>
              <a:rPr lang="en-US" dirty="0"/>
              <a:t>SE Needs Document </a:t>
            </a:r>
          </a:p>
          <a:p>
            <a:pPr lvl="2"/>
            <a:r>
              <a:rPr lang="en-US" dirty="0"/>
              <a:t>Extension Wiki from the SECM Wiki</a:t>
            </a:r>
          </a:p>
          <a:p>
            <a:pPr lvl="1"/>
            <a:r>
              <a:rPr lang="en-US" dirty="0"/>
              <a:t>Their status being provided today</a:t>
            </a:r>
          </a:p>
          <a:p>
            <a:r>
              <a:rPr lang="en-US" dirty="0" smtClean="0"/>
              <a:t>Potential Future Topics </a:t>
            </a:r>
          </a:p>
          <a:p>
            <a:pPr lvl="1"/>
            <a:r>
              <a:rPr lang="en-US" dirty="0" smtClean="0"/>
              <a:t>Requirements and Verification</a:t>
            </a:r>
          </a:p>
          <a:p>
            <a:pPr lvl="1"/>
            <a:r>
              <a:rPr lang="en-US" dirty="0" smtClean="0"/>
              <a:t>Function and Structure</a:t>
            </a:r>
          </a:p>
          <a:p>
            <a:pPr lvl="1"/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Variants</a:t>
            </a:r>
          </a:p>
          <a:p>
            <a:pPr lvl="1"/>
            <a:r>
              <a:rPr lang="en-US" dirty="0" smtClean="0"/>
              <a:t>Libraries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410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SECM – </a:t>
            </a:r>
            <a:r>
              <a:rPr lang="en-US" dirty="0" smtClean="0"/>
              <a:t>SE Interface Needs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669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Needs Deliverables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deliverables available on the SECM Wiki</a:t>
            </a:r>
            <a:endParaRPr lang="en-US" dirty="0"/>
          </a:p>
          <a:p>
            <a:pPr lvl="1"/>
            <a:r>
              <a:rPr lang="en-US" dirty="0" smtClean="0">
                <a:hlinkClick r:id="rId2"/>
              </a:rPr>
              <a:t>Interface Needs Word Document</a:t>
            </a:r>
            <a:endParaRPr lang="en-US" dirty="0" smtClean="0"/>
          </a:p>
          <a:p>
            <a:pPr lvl="1"/>
            <a:r>
              <a:rPr lang="en-US" dirty="0" smtClean="0"/>
              <a:t>Interface Needs Modeling Artifacts</a:t>
            </a:r>
            <a:endParaRPr lang="en-US" dirty="0"/>
          </a:p>
          <a:p>
            <a:pPr lvl="2"/>
            <a:r>
              <a:rPr lang="en-US" dirty="0" smtClean="0">
                <a:hlinkClick r:id="rId3" tooltip="sysml-roadmap:secm_version_06-06-2016_interface_needs_release.zip"/>
              </a:rPr>
              <a:t>SECM </a:t>
            </a:r>
            <a:r>
              <a:rPr lang="en-US" dirty="0">
                <a:hlinkClick r:id="rId3" tooltip="sysml-roadmap:secm_version_06-06-2016_interface_needs_release.zip"/>
              </a:rPr>
              <a:t>Web Publisher Report, zip file download, snapshot on 6 June 2016 - Interface Needs </a:t>
            </a:r>
            <a:r>
              <a:rPr lang="en-US" dirty="0" smtClean="0">
                <a:hlinkClick r:id="rId3" tooltip="sysml-roadmap:secm_version_06-06-2016_interface_needs_release.zip"/>
              </a:rPr>
              <a:t>Complete</a:t>
            </a:r>
            <a:endParaRPr lang="en-US" dirty="0" smtClean="0"/>
          </a:p>
          <a:p>
            <a:pPr lvl="3"/>
            <a:r>
              <a:rPr lang="en-US" dirty="0" smtClean="0"/>
              <a:t>Concepts Diagram</a:t>
            </a:r>
          </a:p>
          <a:p>
            <a:pPr lvl="3"/>
            <a:r>
              <a:rPr lang="en-US" dirty="0" smtClean="0"/>
              <a:t>Concept Definitions </a:t>
            </a:r>
          </a:p>
          <a:p>
            <a:pPr lvl="3"/>
            <a:r>
              <a:rPr lang="en-US" dirty="0" smtClean="0"/>
              <a:t>Examples</a:t>
            </a:r>
          </a:p>
          <a:p>
            <a:pPr lvl="1"/>
            <a:r>
              <a:rPr lang="en-US" dirty="0" smtClean="0">
                <a:hlinkClick r:id="rId4"/>
              </a:rPr>
              <a:t>Interface </a:t>
            </a:r>
            <a:r>
              <a:rPr lang="en-US" dirty="0">
                <a:hlinkClick r:id="rId4"/>
              </a:rPr>
              <a:t>Needs Model Diagrams Review </a:t>
            </a:r>
            <a:r>
              <a:rPr lang="en-US" dirty="0" smtClean="0">
                <a:hlinkClick r:id="rId4"/>
              </a:rPr>
              <a:t>Slides</a:t>
            </a:r>
            <a:endParaRPr lang="en-US" dirty="0" smtClean="0"/>
          </a:p>
          <a:p>
            <a:pPr lvl="1"/>
            <a:r>
              <a:rPr lang="en-US" dirty="0" smtClean="0"/>
              <a:t>Other useful references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678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49275" y="1"/>
            <a:ext cx="8042276" cy="597274"/>
          </a:xfrm>
        </p:spPr>
        <p:txBody>
          <a:bodyPr/>
          <a:lstStyle/>
          <a:p>
            <a:r>
              <a:rPr lang="en-US" dirty="0" smtClean="0"/>
              <a:t>Interface Needs Concepts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042" y="561915"/>
            <a:ext cx="8144742" cy="561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25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0" y="1498226"/>
            <a:ext cx="8042276" cy="1225924"/>
          </a:xfrm>
        </p:spPr>
        <p:txBody>
          <a:bodyPr/>
          <a:lstStyle/>
          <a:p>
            <a:r>
              <a:rPr lang="en-US" dirty="0" smtClean="0"/>
              <a:t>Interface Core Team Status</a:t>
            </a:r>
            <a:br>
              <a:rPr lang="en-US" dirty="0" smtClean="0"/>
            </a:br>
            <a:r>
              <a:rPr lang="en-US" dirty="0" smtClean="0"/>
              <a:t>Marc Sarrel, JPL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101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6D392-F764-4A1F-A7B4-6C9A066E8C6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347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SECM Industry Reference </a:t>
            </a:r>
          </a:p>
          <a:p>
            <a:pPr lvl="1"/>
            <a:r>
              <a:rPr lang="en-US" dirty="0" smtClean="0"/>
              <a:t>Provides a solid anchor to SE Vernacular</a:t>
            </a:r>
          </a:p>
          <a:p>
            <a:pPr lvl="1"/>
            <a:r>
              <a:rPr lang="en-US" dirty="0" smtClean="0"/>
              <a:t>More will be added as needed</a:t>
            </a:r>
          </a:p>
          <a:p>
            <a:r>
              <a:rPr lang="en-US" dirty="0"/>
              <a:t>SECM – SysML V2 </a:t>
            </a:r>
            <a:r>
              <a:rPr lang="en-US" dirty="0" smtClean="0"/>
              <a:t>RFP</a:t>
            </a:r>
          </a:p>
          <a:p>
            <a:pPr lvl="1"/>
            <a:r>
              <a:rPr lang="en-US" dirty="0" smtClean="0"/>
              <a:t>Selecting Topics, deriving needs, create expert topic teams</a:t>
            </a:r>
          </a:p>
          <a:p>
            <a:pPr lvl="1"/>
            <a:r>
              <a:rPr lang="en-US" dirty="0" smtClean="0"/>
              <a:t>Properties and Expression and Interface Core Teams Launched </a:t>
            </a:r>
          </a:p>
          <a:p>
            <a:pPr lvl="1"/>
            <a:r>
              <a:rPr lang="en-US" dirty="0" smtClean="0"/>
              <a:t>Started Requirements Needs Modeling</a:t>
            </a:r>
          </a:p>
          <a:p>
            <a:pPr lvl="1"/>
            <a:r>
              <a:rPr lang="en-US" dirty="0" smtClean="0"/>
              <a:t>Potential Future topics</a:t>
            </a:r>
          </a:p>
          <a:p>
            <a:pPr lvl="2"/>
            <a:r>
              <a:rPr lang="en-US" dirty="0"/>
              <a:t>Function and Structure</a:t>
            </a:r>
          </a:p>
          <a:p>
            <a:pPr lvl="2"/>
            <a:r>
              <a:rPr lang="en-US" dirty="0"/>
              <a:t>Behavior</a:t>
            </a:r>
          </a:p>
          <a:p>
            <a:pPr lvl="2"/>
            <a:r>
              <a:rPr lang="en-US" dirty="0"/>
              <a:t>Variants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6D392-F764-4A1F-A7B4-6C9A066E8C6B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39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6"/>
            <a:ext cx="9144000" cy="792969"/>
          </a:xfrm>
        </p:spPr>
        <p:txBody>
          <a:bodyPr/>
          <a:lstStyle/>
          <a:p>
            <a:r>
              <a:rPr lang="en-US" dirty="0" smtClean="0"/>
              <a:t>System Engineering Concept Model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Resources and Goals</a:t>
            </a:r>
          </a:p>
          <a:p>
            <a:pPr lvl="1"/>
            <a:r>
              <a:rPr lang="en-US" dirty="0" smtClean="0"/>
              <a:t>SECM High Level Approach</a:t>
            </a:r>
          </a:p>
          <a:p>
            <a:r>
              <a:rPr lang="en-US" dirty="0" smtClean="0"/>
              <a:t>SECM Model High Level Organization </a:t>
            </a:r>
          </a:p>
          <a:p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SECM Industry Reference Model</a:t>
            </a:r>
          </a:p>
          <a:p>
            <a:pPr lvl="1"/>
            <a:r>
              <a:rPr lang="en-US" dirty="0"/>
              <a:t>SECM – SysML V2 </a:t>
            </a:r>
            <a:r>
              <a:rPr lang="en-US" dirty="0" smtClean="0"/>
              <a:t>RFP Approach</a:t>
            </a:r>
          </a:p>
          <a:p>
            <a:pPr lvl="1"/>
            <a:r>
              <a:rPr lang="en-US" dirty="0" smtClean="0"/>
              <a:t>Interface Concepts</a:t>
            </a:r>
          </a:p>
          <a:p>
            <a:pPr lvl="2"/>
            <a:r>
              <a:rPr lang="en-US" dirty="0" smtClean="0"/>
              <a:t>SE Needs</a:t>
            </a:r>
          </a:p>
          <a:p>
            <a:pPr lvl="2"/>
            <a:r>
              <a:rPr lang="en-US" dirty="0" smtClean="0"/>
              <a:t>Interface Core Team (Marc Sarrel, JPL)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102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Resources - SECM Team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6538" y="900545"/>
            <a:ext cx="7814932" cy="5740248"/>
          </a:xfrm>
        </p:spPr>
        <p:txBody>
          <a:bodyPr>
            <a:normAutofit/>
          </a:bodyPr>
          <a:lstStyle/>
          <a:p>
            <a:r>
              <a:rPr lang="en-US" sz="1400" dirty="0" smtClean="0"/>
              <a:t>Contributors</a:t>
            </a:r>
          </a:p>
          <a:p>
            <a:pPr lvl="1"/>
            <a:r>
              <a:rPr lang="en-US" sz="1400" dirty="0"/>
              <a:t>Yves Bernard</a:t>
            </a:r>
          </a:p>
          <a:p>
            <a:pPr lvl="1"/>
            <a:r>
              <a:rPr lang="en-US" sz="1400" dirty="0" smtClean="0"/>
              <a:t>Roger Burkhart</a:t>
            </a:r>
            <a:endParaRPr lang="en-US" sz="1400" dirty="0"/>
          </a:p>
          <a:p>
            <a:pPr lvl="1"/>
            <a:r>
              <a:rPr lang="en-US" sz="1400" dirty="0" smtClean="0"/>
              <a:t>Sandy Friedenthal</a:t>
            </a:r>
          </a:p>
          <a:p>
            <a:pPr lvl="1"/>
            <a:r>
              <a:rPr lang="en-US" sz="1400" dirty="0" smtClean="0"/>
              <a:t>Chas Galey</a:t>
            </a:r>
          </a:p>
          <a:p>
            <a:pPr lvl="1"/>
            <a:r>
              <a:rPr lang="en-US" sz="1400" dirty="0" smtClean="0"/>
              <a:t>Rick Steiner</a:t>
            </a:r>
          </a:p>
          <a:p>
            <a:pPr lvl="1"/>
            <a:r>
              <a:rPr lang="en-US" sz="1400" dirty="0" smtClean="0"/>
              <a:t>John Watson</a:t>
            </a:r>
          </a:p>
          <a:p>
            <a:r>
              <a:rPr lang="en-US" sz="1400" dirty="0" smtClean="0"/>
              <a:t>Meet Weekly, Tuesday’s 11AM ET</a:t>
            </a:r>
          </a:p>
          <a:p>
            <a:r>
              <a:rPr lang="en-US" sz="1400" dirty="0" smtClean="0">
                <a:hlinkClick r:id="rId2"/>
              </a:rPr>
              <a:t>Systems </a:t>
            </a:r>
            <a:r>
              <a:rPr lang="en-US" sz="1400" dirty="0">
                <a:hlinkClick r:id="rId2"/>
              </a:rPr>
              <a:t>Engineering Concept Model </a:t>
            </a:r>
            <a:r>
              <a:rPr lang="en-US" sz="1400" dirty="0" smtClean="0">
                <a:hlinkClick r:id="rId2"/>
              </a:rPr>
              <a:t>Wiki</a:t>
            </a:r>
            <a:endParaRPr lang="en-US" sz="1400" dirty="0" smtClean="0"/>
          </a:p>
          <a:p>
            <a:r>
              <a:rPr lang="en-US" sz="1400" dirty="0" smtClean="0"/>
              <a:t>Tools</a:t>
            </a:r>
          </a:p>
          <a:p>
            <a:pPr lvl="1"/>
            <a:r>
              <a:rPr lang="en-US" sz="1400" dirty="0" smtClean="0"/>
              <a:t>MagicDraw Modeling Tool</a:t>
            </a:r>
          </a:p>
          <a:p>
            <a:pPr lvl="1"/>
            <a:r>
              <a:rPr lang="en-US" sz="1400" dirty="0" smtClean="0"/>
              <a:t>Teamwork Server</a:t>
            </a:r>
          </a:p>
          <a:p>
            <a:pPr lvl="2"/>
            <a:r>
              <a:rPr lang="en-US" sz="1200" dirty="0" smtClean="0"/>
              <a:t>Team collaboration tool </a:t>
            </a:r>
          </a:p>
          <a:p>
            <a:pPr lvl="1"/>
            <a:r>
              <a:rPr lang="en-US" sz="1400" dirty="0" smtClean="0"/>
              <a:t>Server and licenses provided by No Magic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10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SECM-Domain Goals and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538" y="1018548"/>
            <a:ext cx="8667750" cy="585008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Task objective</a:t>
            </a:r>
          </a:p>
          <a:p>
            <a:pPr lvl="1"/>
            <a:r>
              <a:rPr lang="en-US" dirty="0"/>
              <a:t>Derive a data model that captures the core Systems Engineering concepts and vernacular</a:t>
            </a:r>
          </a:p>
          <a:p>
            <a:pPr lvl="1"/>
            <a:r>
              <a:rPr lang="en-US" dirty="0"/>
              <a:t>Derive the system modeling language requirements that will be used in the SysML V2 RFP</a:t>
            </a:r>
          </a:p>
          <a:p>
            <a:r>
              <a:rPr lang="en-US" b="1" dirty="0" smtClean="0"/>
              <a:t>Use Cases</a:t>
            </a:r>
          </a:p>
          <a:p>
            <a:pPr lvl="1"/>
            <a:r>
              <a:rPr lang="en-US" dirty="0"/>
              <a:t>Systems engineers and other discipline engineers contribute to the development and maintenance of a system model throughout the lifecycle to support the system specification, design, analysis, and verification activities</a:t>
            </a:r>
          </a:p>
          <a:p>
            <a:r>
              <a:rPr lang="en-US" b="1" dirty="0" smtClean="0"/>
              <a:t>MoE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SysML V2 RFP </a:t>
            </a:r>
            <a:r>
              <a:rPr lang="en-US" dirty="0"/>
              <a:t>requirements are </a:t>
            </a:r>
            <a:r>
              <a:rPr lang="en-US" dirty="0" smtClean="0"/>
              <a:t>clear and concise, and reflect the core Systems Engineering concepts and vernacular</a:t>
            </a:r>
          </a:p>
          <a:p>
            <a:r>
              <a:rPr lang="en-US" b="1" dirty="0" smtClean="0"/>
              <a:t>High Level Intent/Driving Requirement:  </a:t>
            </a:r>
          </a:p>
          <a:p>
            <a:pPr lvl="1"/>
            <a:r>
              <a:rPr lang="en-US" dirty="0" smtClean="0"/>
              <a:t>(R1) The </a:t>
            </a:r>
            <a:r>
              <a:rPr lang="en-US" dirty="0"/>
              <a:t>next-generation modeling language must express the core systems engineering concepts. This requires definition of a robust data model that reflects these concepts. The requirements that drove SysML derive from the original Systems Engineering Conceptual Model, jointly developed by the INCOSE/OMG/AP233 WG requirements team. Modifications and refinements to this model will occur in light of lessons learned over the last several years, </a:t>
            </a:r>
            <a:r>
              <a:rPr lang="en-US" dirty="0" smtClean="0"/>
              <a:t>and as necessary to express the core systems engineering concepts.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7DBB9-07C6-49AB-BFD5-E737C7E241F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8640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Straight Arrow Connector 64"/>
          <p:cNvCxnSpPr/>
          <p:nvPr/>
        </p:nvCxnSpPr>
        <p:spPr>
          <a:xfrm flipV="1">
            <a:off x="5249145" y="5152885"/>
            <a:ext cx="777777" cy="66215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>
            <a:off x="898529" y="5714074"/>
            <a:ext cx="608865" cy="775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6200218" y="3218992"/>
            <a:ext cx="3051" cy="755888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4387028" y="1707035"/>
            <a:ext cx="734426" cy="679586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630835" y="1711191"/>
            <a:ext cx="731520" cy="676656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942880" y="3333935"/>
            <a:ext cx="0" cy="688779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8" idx="3"/>
          </p:cNvCxnSpPr>
          <p:nvPr/>
        </p:nvCxnSpPr>
        <p:spPr>
          <a:xfrm>
            <a:off x="2085051" y="4057833"/>
            <a:ext cx="724873" cy="366509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521984"/>
          </a:xfrm>
        </p:spPr>
        <p:txBody>
          <a:bodyPr/>
          <a:lstStyle/>
          <a:p>
            <a:r>
              <a:rPr lang="en-US" sz="2400" dirty="0"/>
              <a:t>Systems Engineering Concept Model (SECM) Approach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2754161" y="2399446"/>
            <a:ext cx="2377440" cy="1188720"/>
            <a:chOff x="9520326" y="1768025"/>
            <a:chExt cx="2409411" cy="1380430"/>
          </a:xfrm>
          <a:effectLst>
            <a:outerShdw blurRad="50800" dist="762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58" name="Picture 57" descr="SEBoK Concepts.png"/>
            <p:cNvPicPr>
              <a:picLocks noChangeAspect="1"/>
            </p:cNvPicPr>
            <p:nvPr/>
          </p:nvPicPr>
          <p:blipFill>
            <a:blip r:embed="rId3" cstate="email"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colorTemperature colorTemp="648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190500" dist="101600" dir="2700000" sx="96000" sy="96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59" name="TextBox 58"/>
            <p:cNvSpPr txBox="1"/>
            <p:nvPr/>
          </p:nvSpPr>
          <p:spPr>
            <a:xfrm>
              <a:off x="9520326" y="1768025"/>
              <a:ext cx="2409410" cy="1179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– 2015 Industry Reference</a:t>
              </a:r>
              <a:endPara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726109" y="4029058"/>
            <a:ext cx="2377440" cy="1188720"/>
            <a:chOff x="9432281" y="1762845"/>
            <a:chExt cx="2497456" cy="1385610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pic>
          <p:nvPicPr>
            <p:cNvPr id="69" name="Picture 68" descr="SEBoK Concepts.png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9520327" y="1768026"/>
              <a:ext cx="2409410" cy="1380429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101600" dir="186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70" name="TextBox 69"/>
            <p:cNvSpPr txBox="1"/>
            <p:nvPr/>
          </p:nvSpPr>
          <p:spPr>
            <a:xfrm>
              <a:off x="9432281" y="1762845"/>
              <a:ext cx="2409410" cy="8251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SECM - SysML V2 RFP</a:t>
              </a:r>
              <a:endPara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" name="Rectangle 75"/>
          <p:cNvSpPr>
            <a:spLocks noChangeAspect="1"/>
          </p:cNvSpPr>
          <p:nvPr/>
        </p:nvSpPr>
        <p:spPr>
          <a:xfrm>
            <a:off x="5053080" y="755642"/>
            <a:ext cx="1040040" cy="134067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  <a:effectLst>
            <a:outerShdw blurRad="50800" dist="101600" dir="18900000" sx="98000" sy="98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ISO</a:t>
            </a:r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IEC/IEEE 15288: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0027" y="3596936"/>
            <a:ext cx="1205024" cy="921793"/>
          </a:xfrm>
          <a:prstGeom prst="rect">
            <a:avLst/>
          </a:prstGeom>
          <a:ln/>
          <a:effectLst>
            <a:outerShdw blurRad="50800" dist="76200" dir="186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>
            <a:no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Other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Industry Ontologies</a:t>
            </a:r>
          </a:p>
        </p:txBody>
      </p:sp>
      <p:cxnSp>
        <p:nvCxnSpPr>
          <p:cNvPr id="99" name="Straight Arrow Connector 98"/>
          <p:cNvCxnSpPr/>
          <p:nvPr/>
        </p:nvCxnSpPr>
        <p:spPr>
          <a:xfrm flipV="1">
            <a:off x="2251260" y="4801176"/>
            <a:ext cx="552862" cy="483751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5" idx="2"/>
          </p:cNvCxnSpPr>
          <p:nvPr/>
        </p:nvCxnSpPr>
        <p:spPr>
          <a:xfrm>
            <a:off x="3878754" y="1620497"/>
            <a:ext cx="22122" cy="760732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35" idx="1"/>
          </p:cNvCxnSpPr>
          <p:nvPr/>
        </p:nvCxnSpPr>
        <p:spPr>
          <a:xfrm>
            <a:off x="5131601" y="4563525"/>
            <a:ext cx="895321" cy="0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5" name="Group 94"/>
          <p:cNvGrpSpPr>
            <a:grpSpLocks noChangeAspect="1"/>
          </p:cNvGrpSpPr>
          <p:nvPr/>
        </p:nvGrpSpPr>
        <p:grpSpPr>
          <a:xfrm>
            <a:off x="1514877" y="5124714"/>
            <a:ext cx="914400" cy="1178719"/>
            <a:chOff x="7463652" y="3950013"/>
            <a:chExt cx="1511552" cy="1522687"/>
          </a:xfrm>
        </p:grpSpPr>
        <p:sp>
          <p:nvSpPr>
            <p:cNvPr id="96" name="Rectangle 95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7" name="Picture 9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80710" y="4081648"/>
              <a:ext cx="1077437" cy="602958"/>
            </a:xfrm>
            <a:prstGeom prst="rect">
              <a:avLst/>
            </a:prstGeom>
          </p:spPr>
        </p:pic>
        <p:sp>
          <p:nvSpPr>
            <p:cNvPr id="98" name="TextBox 97"/>
            <p:cNvSpPr txBox="1"/>
            <p:nvPr/>
          </p:nvSpPr>
          <p:spPr>
            <a:xfrm>
              <a:off x="7497897" y="4946351"/>
              <a:ext cx="1423635" cy="18637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 smtClean="0"/>
                <a:t>UML 4SE RFP</a:t>
              </a:r>
              <a:endParaRPr lang="en-US" sz="1200" b="1" dirty="0"/>
            </a:p>
          </p:txBody>
        </p:sp>
      </p:grpSp>
      <p:grpSp>
        <p:nvGrpSpPr>
          <p:cNvPr id="100" name="Group 99"/>
          <p:cNvGrpSpPr>
            <a:grpSpLocks noChangeAspect="1"/>
          </p:cNvGrpSpPr>
          <p:nvPr/>
        </p:nvGrpSpPr>
        <p:grpSpPr>
          <a:xfrm>
            <a:off x="4538022" y="5356357"/>
            <a:ext cx="914400" cy="1178719"/>
            <a:chOff x="7463652" y="3950013"/>
            <a:chExt cx="1511552" cy="1522687"/>
          </a:xfrm>
        </p:grpSpPr>
        <p:sp>
          <p:nvSpPr>
            <p:cNvPr id="101" name="Rectangle 100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57589" y="4052177"/>
              <a:ext cx="1086095" cy="607803"/>
            </a:xfrm>
            <a:prstGeom prst="rect">
              <a:avLst/>
            </a:prstGeom>
          </p:spPr>
        </p:pic>
        <p:sp>
          <p:nvSpPr>
            <p:cNvPr id="103" name="TextBox 102"/>
            <p:cNvSpPr txBox="1"/>
            <p:nvPr/>
          </p:nvSpPr>
          <p:spPr>
            <a:xfrm>
              <a:off x="7497897" y="4800985"/>
              <a:ext cx="1423634" cy="477109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V1.X Spec</a:t>
              </a:r>
              <a:endParaRPr lang="en-US" sz="1200" b="1" dirty="0"/>
            </a:p>
          </p:txBody>
        </p:sp>
      </p:grpSp>
      <p:grpSp>
        <p:nvGrpSpPr>
          <p:cNvPr id="118" name="Group 117"/>
          <p:cNvGrpSpPr>
            <a:grpSpLocks noChangeAspect="1"/>
          </p:cNvGrpSpPr>
          <p:nvPr/>
        </p:nvGrpSpPr>
        <p:grpSpPr>
          <a:xfrm>
            <a:off x="3022600" y="780928"/>
            <a:ext cx="1747294" cy="887606"/>
            <a:chOff x="4748686" y="718814"/>
            <a:chExt cx="1880680" cy="929011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748686" y="718814"/>
              <a:ext cx="1880680" cy="929011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50800" dist="101600" dir="18900000" sx="98000" sy="98000" algn="b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5" name="TextBox 74"/>
            <p:cNvSpPr txBox="1"/>
            <p:nvPr/>
          </p:nvSpPr>
          <p:spPr>
            <a:xfrm>
              <a:off x="5476955" y="1404267"/>
              <a:ext cx="386484" cy="19328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b="1" dirty="0" smtClean="0"/>
                <a:t>V 1.5</a:t>
              </a:r>
              <a:endParaRPr lang="en-US" sz="1200" b="1" dirty="0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35735" y="4932036"/>
            <a:ext cx="1023494" cy="1386724"/>
            <a:chOff x="291856" y="2511843"/>
            <a:chExt cx="2474860" cy="923908"/>
          </a:xfrm>
        </p:grpSpPr>
        <p:pic>
          <p:nvPicPr>
            <p:cNvPr id="111" name="Picture 110" descr="SEBoK Concepts.png"/>
            <p:cNvPicPr>
              <a:picLocks noChangeAspect="1"/>
            </p:cNvPicPr>
            <p:nvPr/>
          </p:nvPicPr>
          <p:blipFill>
            <a:blip r:embed="rId8" cstate="email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384356" y="2511843"/>
              <a:ext cx="2382360" cy="923908"/>
            </a:xfrm>
            <a:prstGeom prst="rect">
              <a:avLst/>
            </a:prstGeom>
            <a:ln w="28575">
              <a:solidFill>
                <a:schemeClr val="tx1"/>
              </a:solidFill>
            </a:ln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</p:pic>
        <p:sp>
          <p:nvSpPr>
            <p:cNvPr id="112" name="TextBox 111"/>
            <p:cNvSpPr txBox="1"/>
            <p:nvPr/>
          </p:nvSpPr>
          <p:spPr>
            <a:xfrm>
              <a:off x="291856" y="2598488"/>
              <a:ext cx="2474860" cy="77921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500" b="1" dirty="0" smtClean="0">
                  <a:solidFill>
                    <a:schemeClr val="tx2"/>
                  </a:solidFill>
                </a:rPr>
                <a:t>SECM – 2003 Industry</a:t>
              </a:r>
            </a:p>
            <a:p>
              <a:pPr algn="ctr"/>
              <a:r>
                <a:rPr lang="en-US" sz="1500" b="1" dirty="0" smtClean="0">
                  <a:solidFill>
                    <a:schemeClr val="tx2"/>
                  </a:solidFill>
                </a:rPr>
                <a:t>Reference</a:t>
              </a:r>
            </a:p>
            <a:p>
              <a:pPr algn="ctr"/>
              <a:r>
                <a:rPr lang="en-US" sz="1600" b="1" dirty="0" smtClean="0">
                  <a:solidFill>
                    <a:schemeClr val="tx2"/>
                  </a:solidFill>
                </a:rPr>
                <a:t>*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113" name="Rectangle 112"/>
          <p:cNvSpPr>
            <a:spLocks noChangeAspect="1"/>
          </p:cNvSpPr>
          <p:nvPr/>
        </p:nvSpPr>
        <p:spPr>
          <a:xfrm>
            <a:off x="1714708" y="793743"/>
            <a:ext cx="1024101" cy="13201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8575"/>
          <a:effectLst>
            <a:outerShdw blurRad="50800" dist="101600" dir="18900000" sx="98000" sy="98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INCOSE Systems Engineering Handbook V4</a:t>
            </a:r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3" name="Straight Arrow Connector 132"/>
          <p:cNvCxnSpPr>
            <a:stCxn id="135" idx="3"/>
          </p:cNvCxnSpPr>
          <p:nvPr/>
        </p:nvCxnSpPr>
        <p:spPr>
          <a:xfrm flipV="1">
            <a:off x="6941322" y="4556933"/>
            <a:ext cx="553907" cy="6592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/>
          <p:cNvGrpSpPr>
            <a:grpSpLocks noChangeAspect="1"/>
          </p:cNvGrpSpPr>
          <p:nvPr/>
        </p:nvGrpSpPr>
        <p:grpSpPr>
          <a:xfrm>
            <a:off x="6026922" y="3974165"/>
            <a:ext cx="914400" cy="1178719"/>
            <a:chOff x="7463652" y="3950013"/>
            <a:chExt cx="1511552" cy="1522687"/>
          </a:xfrm>
        </p:grpSpPr>
        <p:sp>
          <p:nvSpPr>
            <p:cNvPr id="135" name="Rectangle 134"/>
            <p:cNvSpPr/>
            <p:nvPr/>
          </p:nvSpPr>
          <p:spPr>
            <a:xfrm>
              <a:off x="7463652" y="3950013"/>
              <a:ext cx="1511552" cy="1522687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680710" y="4081648"/>
              <a:ext cx="1077437" cy="602958"/>
            </a:xfrm>
            <a:prstGeom prst="rect">
              <a:avLst/>
            </a:prstGeom>
          </p:spPr>
        </p:pic>
        <p:sp>
          <p:nvSpPr>
            <p:cNvPr id="137" name="TextBox 136"/>
            <p:cNvSpPr txBox="1"/>
            <p:nvPr/>
          </p:nvSpPr>
          <p:spPr>
            <a:xfrm>
              <a:off x="7497897" y="4822669"/>
              <a:ext cx="1423635" cy="433735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V2 RFP</a:t>
              </a:r>
              <a:endParaRPr lang="en-US" sz="12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0720" y="6506051"/>
            <a:ext cx="27109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/>
              <a:t>* </a:t>
            </a:r>
            <a:r>
              <a:rPr lang="en-US" sz="900" dirty="0">
                <a:solidFill>
                  <a:schemeClr val="tx2"/>
                </a:solidFill>
              </a:rPr>
              <a:t>Joint </a:t>
            </a:r>
            <a:r>
              <a:rPr lang="en-US" sz="900" dirty="0" smtClean="0">
                <a:solidFill>
                  <a:schemeClr val="tx2"/>
                </a:solidFill>
              </a:rPr>
              <a:t>INCOSE/AP233/OMG, Led by Dave </a:t>
            </a:r>
            <a:r>
              <a:rPr lang="en-US" sz="900" dirty="0" smtClean="0"/>
              <a:t>Oliver</a:t>
            </a:r>
            <a:endParaRPr lang="en-US" sz="900" dirty="0"/>
          </a:p>
        </p:txBody>
      </p:sp>
      <p:cxnSp>
        <p:nvCxnSpPr>
          <p:cNvPr id="33" name="Straight Arrow Connector 32"/>
          <p:cNvCxnSpPr>
            <a:stCxn id="101" idx="3"/>
          </p:cNvCxnSpPr>
          <p:nvPr/>
        </p:nvCxnSpPr>
        <p:spPr>
          <a:xfrm flipV="1">
            <a:off x="5452422" y="5226614"/>
            <a:ext cx="2048075" cy="719103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780751" y="3408355"/>
            <a:ext cx="0" cy="539937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433758" y="5776235"/>
            <a:ext cx="2095643" cy="0"/>
          </a:xfrm>
          <a:prstGeom prst="straightConnector1">
            <a:avLst/>
          </a:prstGeom>
          <a:ln w="63500" cmpd="sng">
            <a:solidFill>
              <a:schemeClr val="accent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>
            <a:grpSpLocks noChangeAspect="1"/>
          </p:cNvGrpSpPr>
          <p:nvPr/>
        </p:nvGrpSpPr>
        <p:grpSpPr>
          <a:xfrm>
            <a:off x="6619810" y="2467790"/>
            <a:ext cx="881931" cy="1146500"/>
            <a:chOff x="7463652" y="3991634"/>
            <a:chExt cx="1457879" cy="1481066"/>
          </a:xfrm>
        </p:grpSpPr>
        <p:sp>
          <p:nvSpPr>
            <p:cNvPr id="116" name="Rectangle 115"/>
            <p:cNvSpPr/>
            <p:nvPr/>
          </p:nvSpPr>
          <p:spPr>
            <a:xfrm>
              <a:off x="7463652" y="3991634"/>
              <a:ext cx="1457879" cy="1481066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7" name="Picture 11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723307" y="4146169"/>
              <a:ext cx="962146" cy="538439"/>
            </a:xfrm>
            <a:prstGeom prst="rect">
              <a:avLst/>
            </a:prstGeom>
          </p:spPr>
        </p:pic>
        <p:sp>
          <p:nvSpPr>
            <p:cNvPr id="119" name="TextBox 118"/>
            <p:cNvSpPr txBox="1"/>
            <p:nvPr/>
          </p:nvSpPr>
          <p:spPr>
            <a:xfrm>
              <a:off x="7497897" y="4681705"/>
              <a:ext cx="1423634" cy="715663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 smtClean="0"/>
                <a:t>Other</a:t>
              </a:r>
            </a:p>
            <a:p>
              <a:pPr algn="ctr"/>
              <a:r>
                <a:rPr lang="en-US" sz="1200" b="1" dirty="0" smtClean="0"/>
                <a:t>OMG</a:t>
              </a:r>
            </a:p>
            <a:p>
              <a:pPr algn="ctr"/>
              <a:r>
                <a:rPr lang="en-US" sz="1200" b="1" dirty="0" smtClean="0"/>
                <a:t>Specs</a:t>
              </a:r>
              <a:endParaRPr lang="en-US" sz="1200" b="1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6D392-F764-4A1F-A7B4-6C9A066E8C6B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438617" y="2478933"/>
            <a:ext cx="1049056" cy="1179954"/>
            <a:chOff x="5438617" y="2478933"/>
            <a:chExt cx="1049056" cy="1179954"/>
          </a:xfrm>
        </p:grpSpPr>
        <p:sp>
          <p:nvSpPr>
            <p:cNvPr id="109" name="Rectangle 108"/>
            <p:cNvSpPr/>
            <p:nvPr/>
          </p:nvSpPr>
          <p:spPr>
            <a:xfrm>
              <a:off x="5438617" y="2478933"/>
              <a:ext cx="1049056" cy="1179954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5477730" y="3117602"/>
              <a:ext cx="977474" cy="50783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100" b="1" dirty="0"/>
                <a:t>SysML </a:t>
              </a:r>
              <a:r>
                <a:rPr lang="en-US" sz="1100" b="1" dirty="0" smtClean="0"/>
                <a:t>V2 Service Requirements</a:t>
              </a:r>
              <a:endParaRPr lang="en-US" sz="1100" b="1" dirty="0"/>
            </a:p>
          </p:txBody>
        </p:sp>
        <p:pic>
          <p:nvPicPr>
            <p:cNvPr id="66" name="Picture 4" descr="C:\Users\Sanford\Desktop\Microsoft-Office-Excel-icon.png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696445" y="2537626"/>
              <a:ext cx="5334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Group 11"/>
          <p:cNvGrpSpPr/>
          <p:nvPr/>
        </p:nvGrpSpPr>
        <p:grpSpPr>
          <a:xfrm>
            <a:off x="7500496" y="3688020"/>
            <a:ext cx="1545951" cy="2217926"/>
            <a:chOff x="7500496" y="3688020"/>
            <a:chExt cx="1545951" cy="2217926"/>
          </a:xfrm>
        </p:grpSpPr>
        <p:sp>
          <p:nvSpPr>
            <p:cNvPr id="139" name="Rectangle 138"/>
            <p:cNvSpPr/>
            <p:nvPr/>
          </p:nvSpPr>
          <p:spPr>
            <a:xfrm>
              <a:off x="7500496" y="3688020"/>
              <a:ext cx="1545951" cy="2217926"/>
            </a:xfrm>
            <a:prstGeom prst="rect">
              <a:avLst/>
            </a:prstGeom>
            <a:solidFill>
              <a:schemeClr val="bg1"/>
            </a:solidFill>
            <a:ln w="28575"/>
            <a:effectLst>
              <a:outerShdw blurRad="50800" dist="76200" dir="18900000" algn="b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0" name="Picture 13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56132" y="3704065"/>
              <a:ext cx="558765" cy="430053"/>
            </a:xfrm>
            <a:prstGeom prst="rect">
              <a:avLst/>
            </a:prstGeom>
          </p:spPr>
        </p:pic>
        <p:sp>
          <p:nvSpPr>
            <p:cNvPr id="141" name="TextBox 140"/>
            <p:cNvSpPr txBox="1"/>
            <p:nvPr/>
          </p:nvSpPr>
          <p:spPr>
            <a:xfrm>
              <a:off x="7548059" y="3933325"/>
              <a:ext cx="1265341" cy="53019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200" b="1" dirty="0"/>
                <a:t>SysML </a:t>
              </a:r>
              <a:r>
                <a:rPr lang="en-US" sz="1200" b="1" dirty="0" smtClean="0"/>
                <a:t>V2 Spec</a:t>
              </a:r>
              <a:endParaRPr lang="en-US" sz="1200" b="1" dirty="0"/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7776160" y="5499924"/>
              <a:ext cx="986137" cy="3433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dirty="0"/>
                <a:t>User Interface</a:t>
              </a:r>
            </a:p>
            <a:p>
              <a:pPr algn="ctr">
                <a:defRPr/>
              </a:pPr>
              <a:r>
                <a:rPr lang="en-US" sz="1050" dirty="0"/>
                <a:t>Guidelines</a:t>
              </a: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7869128" y="4372568"/>
              <a:ext cx="808685" cy="49696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050" dirty="0"/>
                <a:t>Meta-model</a:t>
              </a:r>
            </a:p>
            <a:p>
              <a:pPr algn="ctr">
                <a:defRPr/>
              </a:pPr>
              <a:r>
                <a:rPr lang="en-US" sz="1050" dirty="0"/>
                <a:t>Profile</a:t>
              </a:r>
            </a:p>
            <a:p>
              <a:pPr algn="ctr">
                <a:defRPr/>
              </a:pPr>
              <a:r>
                <a:rPr lang="en-US" sz="1050" dirty="0"/>
                <a:t>Libraries</a:t>
              </a: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7621529" y="4963983"/>
              <a:ext cx="1295400" cy="4414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100" dirty="0"/>
                <a:t>Service Spec</a:t>
              </a:r>
            </a:p>
            <a:p>
              <a:pPr algn="ctr">
                <a:defRPr/>
              </a:pPr>
              <a:r>
                <a:rPr lang="en-US" sz="1100" dirty="0"/>
                <a:t> (Standardized API)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35265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110" y="38452"/>
            <a:ext cx="8042276" cy="572014"/>
          </a:xfrm>
        </p:spPr>
        <p:txBody>
          <a:bodyPr/>
          <a:lstStyle/>
          <a:p>
            <a:r>
              <a:rPr lang="en-US" dirty="0"/>
              <a:t>SECM Model High Level Organization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600200" y="1021405"/>
            <a:ext cx="6405663" cy="4434690"/>
            <a:chOff x="1600200" y="1021405"/>
            <a:chExt cx="6405663" cy="443469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00200" y="1021405"/>
              <a:ext cx="6405663" cy="443469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8" name="Rectangle 7"/>
            <p:cNvSpPr/>
            <p:nvPr/>
          </p:nvSpPr>
          <p:spPr>
            <a:xfrm>
              <a:off x="2933597" y="105294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371873" y="164782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57724" y="195262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48400" y="2266950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38686" y="2599892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43600" y="288384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29262" y="3226260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972048" y="3856760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38686" y="417646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52898" y="448126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6248" y="478606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133848" y="5151295"/>
              <a:ext cx="1438276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ight Arrow 6"/>
          <p:cNvSpPr/>
          <p:nvPr/>
        </p:nvSpPr>
        <p:spPr>
          <a:xfrm>
            <a:off x="612064" y="900545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850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2000" decel="2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33333E-6 L 0.00086 0.13819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22000" decel="2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0.13819 L 0.00087 0.19653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22000" decel="24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19653 L 0.00086 0.2291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22000" decel="24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6 0.22916 L 0.00104 0.27824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22000" decel="24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27824 L 0.00156 0.3224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22000" decel="24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32245 L 0.00156 0.3717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22000" decel="24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37176 L 0.00104 0.41898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22000" decel="24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41898 L 3.88889E-6 0.46689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22000" decel="24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.46689 L 0.00052 0.50879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22000" decel="24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50879 L 0.00104 0.60463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7" grpId="3" animBg="1"/>
      <p:bldP spid="7" grpId="4" animBg="1"/>
      <p:bldP spid="7" grpId="5" animBg="1"/>
      <p:bldP spid="7" grpId="6" animBg="1"/>
      <p:bldP spid="7" grpId="7" animBg="1"/>
      <p:bldP spid="7" grpId="8" animBg="1"/>
      <p:bldP spid="7" grpId="9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- Industry Reference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558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SECM: 2015 Industry Reference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</a:p>
          <a:p>
            <a:pPr lvl="1"/>
            <a:r>
              <a:rPr lang="en-US" dirty="0" smtClean="0"/>
              <a:t>Primary – SEBoK V 1.6</a:t>
            </a:r>
          </a:p>
          <a:p>
            <a:pPr lvl="1"/>
            <a:r>
              <a:rPr lang="en-US" dirty="0"/>
              <a:t>INCOSE SE Handbook, 4</a:t>
            </a:r>
            <a:r>
              <a:rPr lang="en-US" baseline="30000" dirty="0"/>
              <a:t>th</a:t>
            </a:r>
            <a:r>
              <a:rPr lang="en-US" dirty="0"/>
              <a:t> Edition</a:t>
            </a:r>
          </a:p>
          <a:p>
            <a:pPr lvl="1"/>
            <a:r>
              <a:rPr lang="en-US" dirty="0" smtClean="0"/>
              <a:t>ISO/IEC/IEEE 15288</a:t>
            </a:r>
            <a:endParaRPr lang="en-US" dirty="0"/>
          </a:p>
          <a:p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246 Concept Terms have been captured and defined in the model</a:t>
            </a:r>
          </a:p>
          <a:p>
            <a:pPr lvl="1"/>
            <a:r>
              <a:rPr lang="en-US" dirty="0" smtClean="0"/>
              <a:t>30 Concept Diagrams and Tables</a:t>
            </a:r>
          </a:p>
          <a:p>
            <a:r>
              <a:rPr lang="en-US" dirty="0" smtClean="0"/>
              <a:t>HTML Model Extracts are available on the Wiki</a:t>
            </a:r>
          </a:p>
          <a:p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37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7929707" cy="533692"/>
          </a:xfrm>
        </p:spPr>
        <p:txBody>
          <a:bodyPr/>
          <a:lstStyle/>
          <a:p>
            <a:r>
              <a:rPr lang="en-US" dirty="0" smtClean="0"/>
              <a:t>Core SEBoK Concepts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7906" y="6275668"/>
            <a:ext cx="990600" cy="365125"/>
          </a:xfrm>
        </p:spPr>
        <p:txBody>
          <a:bodyPr/>
          <a:lstStyle/>
          <a:p>
            <a:fld id="{1126D392-F764-4A1F-A7B4-6C9A066E8C6B}" type="slidenum">
              <a:rPr lang="en-US" smtClean="0">
                <a:solidFill>
                  <a:schemeClr val="bg2">
                    <a:lumMod val="50000"/>
                  </a:schemeClr>
                </a:solidFill>
              </a:rPr>
              <a:pPr/>
              <a:t>9</a:t>
            </a:fld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75" y="817124"/>
            <a:ext cx="8138207" cy="534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139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21299</TotalTime>
  <Words>663</Words>
  <Application>Microsoft Office PowerPoint</Application>
  <PresentationFormat>On-screen Show (4:3)</PresentationFormat>
  <Paragraphs>167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Breeze</vt:lpstr>
      <vt:lpstr>Systems Engineering Concept Model (SECM) Update</vt:lpstr>
      <vt:lpstr>System Engineering Concept Model Agenda</vt:lpstr>
      <vt:lpstr>Resources - SECM Team</vt:lpstr>
      <vt:lpstr>SECM-Domain Goals and Overview</vt:lpstr>
      <vt:lpstr>Systems Engineering Concept Model (SECM) Approach</vt:lpstr>
      <vt:lpstr>SECM Model High Level Organization</vt:lpstr>
      <vt:lpstr>SECM - Industry Reference</vt:lpstr>
      <vt:lpstr>SECM: 2015 Industry Reference </vt:lpstr>
      <vt:lpstr>Core SEBoK Concepts</vt:lpstr>
      <vt:lpstr>SECM – SysML V2 RFP</vt:lpstr>
      <vt:lpstr>“SECM – SysML V2 RFP” Topic Approach</vt:lpstr>
      <vt:lpstr>Topic Core Teams</vt:lpstr>
      <vt:lpstr>SECM – SE Interface Needs</vt:lpstr>
      <vt:lpstr>Interface Needs Deliverables</vt:lpstr>
      <vt:lpstr>Interface Needs Concepts</vt:lpstr>
      <vt:lpstr>Interface Core Team Status Marc Sarrel, JPL</vt:lpstr>
      <vt:lpstr>Backup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SEBoK Architecture Validation</dc:title>
  <dc:creator>jcwatson@ieee.org</dc:creator>
  <cp:lastModifiedBy>Sanford</cp:lastModifiedBy>
  <cp:revision>325</cp:revision>
  <dcterms:created xsi:type="dcterms:W3CDTF">2011-06-15T03:49:47Z</dcterms:created>
  <dcterms:modified xsi:type="dcterms:W3CDTF">2016-07-18T00:38:24Z</dcterms:modified>
</cp:coreProperties>
</file>