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63" r:id="rId8"/>
    <p:sldId id="258" r:id="rId9"/>
    <p:sldId id="259" r:id="rId10"/>
    <p:sldId id="260" r:id="rId11"/>
    <p:sldId id="261" r:id="rId12"/>
    <p:sldId id="262" r:id="rId13"/>
  </p:sldIdLst>
  <p:sldSz cx="9144000" cy="5143500" type="screen16x9"/>
  <p:notesSz cx="6858000" cy="9144000"/>
  <p:defaultTextStyle>
    <a:defPPr>
      <a:defRPr lang="en-US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9"/>
    <p:restoredTop sz="79673"/>
  </p:normalViewPr>
  <p:slideViewPr>
    <p:cSldViewPr snapToGrid="0" snapToObjects="1">
      <p:cViewPr varScale="1">
        <p:scale>
          <a:sx n="164" d="100"/>
          <a:sy n="164" d="100"/>
        </p:scale>
        <p:origin x="176" y="232"/>
      </p:cViewPr>
      <p:guideLst>
        <p:guide pos="3839"/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3356055" y="2381"/>
            <a:ext cx="5787945" cy="51435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371600"/>
            <a:ext cx="7317105" cy="2286001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9" y="3771900"/>
            <a:ext cx="5887983" cy="857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1601153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514350"/>
            <a:ext cx="5563552" cy="4114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5" cy="1771649"/>
          </a:xfrm>
        </p:spPr>
        <p:txBody>
          <a:bodyPr anchor="b">
            <a:normAutofit/>
          </a:bodyPr>
          <a:lstStyle>
            <a:lvl1pPr algn="l">
              <a:defRPr sz="33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0" y="514351"/>
            <a:ext cx="5891331" cy="8572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371600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057401"/>
            <a:ext cx="3532790" cy="25717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371600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057401"/>
            <a:ext cx="3532790" cy="25717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 baseline="0"/>
            </a:lvl8pPr>
            <a:lvl9pPr>
              <a:defRPr sz="11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14350"/>
            <a:ext cx="4230202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514350"/>
            <a:ext cx="4230202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685891">
            <a:normAutofit/>
          </a:bodyPr>
          <a:lstStyle>
            <a:lvl1pPr marL="0" indent="0" algn="ctr">
              <a:buNone/>
              <a:defRPr sz="18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5" cy="994172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7317105" cy="325755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2" y="4836320"/>
            <a:ext cx="1047467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863" y="4836320"/>
            <a:ext cx="4979929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4836320"/>
            <a:ext cx="857474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  <p:pic>
        <p:nvPicPr>
          <p:cNvPr id="8" name="Picture 7" descr="Zen Logo.png"/>
          <p:cNvPicPr>
            <a:picLocks noChangeAspect="1"/>
          </p:cNvPicPr>
          <p:nvPr/>
        </p:nvPicPr>
        <p:blipFill>
          <a:blip r:embed="rId14" cstate="email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31" y="-228600"/>
            <a:ext cx="5870529" cy="5911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67" indent="-171473" algn="l" defTabSz="685891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40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Wingdings" charset="2"/>
        <a:buChar char="ü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13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186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659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132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605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077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550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SECM </a:t>
            </a:r>
            <a:r>
              <a:rPr lang="en-US" dirty="0"/>
              <a:t>- Requirements </a:t>
            </a:r>
            <a:r>
              <a:rPr lang="en-US" dirty="0" smtClean="0"/>
              <a:t>Concepts</a:t>
            </a:r>
            <a:br>
              <a:rPr lang="en-US" dirty="0" smtClean="0"/>
            </a:br>
            <a:r>
              <a:rPr lang="en-US" sz="2000" dirty="0"/>
              <a:t>Initia</a:t>
            </a:r>
            <a:r>
              <a:rPr lang="en-US" sz="2000" dirty="0" smtClean="0"/>
              <a:t>l proposal on restricted textual requirement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Tao Yue and </a:t>
            </a:r>
            <a:r>
              <a:rPr lang="en-US" dirty="0" err="1" smtClean="0"/>
              <a:t>Shaukat</a:t>
            </a:r>
            <a:r>
              <a:rPr lang="en-US" dirty="0" smtClean="0"/>
              <a:t> Ali</a:t>
            </a:r>
          </a:p>
          <a:p>
            <a:r>
              <a:rPr lang="en-US" dirty="0" smtClean="0"/>
              <a:t>Simula Research Laboratory</a:t>
            </a:r>
          </a:p>
          <a:p>
            <a:r>
              <a:rPr lang="en-US" dirty="0" smtClean="0"/>
              <a:t>Nov. 1</a:t>
            </a:r>
            <a:r>
              <a:rPr lang="en-US" baseline="30000" dirty="0" smtClean="0"/>
              <a:t>st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Restricted requirement statements</a:t>
            </a:r>
          </a:p>
          <a:p>
            <a:r>
              <a:rPr lang="en-US" dirty="0" smtClean="0"/>
              <a:t>Output </a:t>
            </a:r>
            <a:r>
              <a:rPr lang="en-US" dirty="0"/>
              <a:t>1</a:t>
            </a:r>
            <a:r>
              <a:rPr lang="en-US" dirty="0" smtClean="0"/>
              <a:t>: Formal requirement statement</a:t>
            </a:r>
          </a:p>
          <a:p>
            <a:r>
              <a:rPr lang="en-US" dirty="0" smtClean="0"/>
              <a:t>Output 2: </a:t>
            </a:r>
            <a:r>
              <a:rPr lang="en-US" dirty="0" err="1" smtClean="0"/>
              <a:t>SysML</a:t>
            </a:r>
            <a:r>
              <a:rPr lang="en-US" dirty="0" smtClean="0"/>
              <a:t> analysis or design diagrams</a:t>
            </a:r>
          </a:p>
          <a:p>
            <a:r>
              <a:rPr lang="en-US" dirty="0" smtClean="0"/>
              <a:t>Output 3: other artifacts such as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Demo</a:t>
            </a:r>
            <a:endParaRPr lang="en-US" dirty="0"/>
          </a:p>
        </p:txBody>
      </p:sp>
      <p:pic>
        <p:nvPicPr>
          <p:cNvPr id="4" name="Content Placeholder 3" descr="Screen Shot 2016-10-19 at 14.32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560" b="-52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81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Demo</a:t>
            </a:r>
            <a:endParaRPr lang="en-US" dirty="0"/>
          </a:p>
        </p:txBody>
      </p:sp>
      <p:pic>
        <p:nvPicPr>
          <p:cNvPr id="4" name="Content Placeholder 3" descr="Screen Shot 2016-10-19 at 14.32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" b="43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24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Boeing practice – from Ronald S. Carson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Classified requirements into four types: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Functional/Performance requirements, Design requirements, Environmental requirements, and Suitability requirements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Patterns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General pattern: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The agent shall what, how well, under what conditions.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Specific patterns: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Functional/Performance requirements</a:t>
            </a:r>
          </a:p>
          <a:p>
            <a:pPr lvl="3"/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b="1" dirty="0" smtClean="0">
                <a:solidFill>
                  <a:schemeClr val="tx2"/>
                </a:solidFill>
              </a:rPr>
              <a:t>AGENT</a:t>
            </a:r>
            <a:r>
              <a:rPr lang="en-US" dirty="0" smtClean="0">
                <a:solidFill>
                  <a:schemeClr val="tx2"/>
                </a:solidFill>
              </a:rPr>
              <a:t> shall </a:t>
            </a:r>
            <a:r>
              <a:rPr lang="en-US" b="1" dirty="0" smtClean="0">
                <a:solidFill>
                  <a:schemeClr val="tx2"/>
                </a:solidFill>
              </a:rPr>
              <a:t>FUNCTION</a:t>
            </a:r>
            <a:r>
              <a:rPr lang="en-US" dirty="0" smtClean="0">
                <a:solidFill>
                  <a:schemeClr val="tx2"/>
                </a:solidFill>
              </a:rPr>
              <a:t> in accordance with </a:t>
            </a:r>
            <a:r>
              <a:rPr lang="en-US" b="1" dirty="0" smtClean="0">
                <a:solidFill>
                  <a:schemeClr val="tx2"/>
                </a:solidFill>
              </a:rPr>
              <a:t>INTERFACE-OUTPUT</a:t>
            </a:r>
            <a:r>
              <a:rPr lang="en-US" dirty="0" smtClean="0">
                <a:solidFill>
                  <a:schemeClr val="tx2"/>
                </a:solidFill>
              </a:rPr>
              <a:t> with </a:t>
            </a:r>
            <a:r>
              <a:rPr lang="en-US" b="1" dirty="0" smtClean="0">
                <a:solidFill>
                  <a:schemeClr val="tx2"/>
                </a:solidFill>
              </a:rPr>
              <a:t>PERFORMANCE</a:t>
            </a:r>
            <a:r>
              <a:rPr lang="en-US" dirty="0" smtClean="0">
                <a:solidFill>
                  <a:schemeClr val="tx2"/>
                </a:solidFill>
              </a:rPr>
              <a:t> [and </a:t>
            </a:r>
            <a:r>
              <a:rPr lang="en-US" b="1" dirty="0" smtClean="0">
                <a:solidFill>
                  <a:schemeClr val="tx2"/>
                </a:solidFill>
              </a:rPr>
              <a:t>TIMING</a:t>
            </a:r>
            <a:r>
              <a:rPr lang="en-US" dirty="0" smtClean="0">
                <a:solidFill>
                  <a:schemeClr val="tx2"/>
                </a:solidFill>
              </a:rPr>
              <a:t> upon </a:t>
            </a:r>
            <a:r>
              <a:rPr lang="en-US" b="1" dirty="0" smtClean="0">
                <a:solidFill>
                  <a:schemeClr val="tx2"/>
                </a:solidFill>
              </a:rPr>
              <a:t>EVENT TRIGGER  </a:t>
            </a:r>
            <a:r>
              <a:rPr lang="en-US" dirty="0" smtClean="0">
                <a:solidFill>
                  <a:schemeClr val="tx2"/>
                </a:solidFill>
              </a:rPr>
              <a:t>in accordance with </a:t>
            </a:r>
            <a:r>
              <a:rPr lang="en-US" b="1" dirty="0" smtClean="0">
                <a:solidFill>
                  <a:schemeClr val="tx2"/>
                </a:solidFill>
              </a:rPr>
              <a:t>INTERFACE-INPUT</a:t>
            </a:r>
            <a:r>
              <a:rPr lang="en-US" dirty="0" smtClean="0">
                <a:solidFill>
                  <a:schemeClr val="tx2"/>
                </a:solidFill>
              </a:rPr>
              <a:t>] while in </a:t>
            </a:r>
            <a:r>
              <a:rPr lang="en-US" b="1" dirty="0" smtClean="0">
                <a:solidFill>
                  <a:schemeClr val="tx2"/>
                </a:solidFill>
              </a:rPr>
              <a:t>CONDITION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Environmental requirements:</a:t>
            </a:r>
          </a:p>
          <a:p>
            <a:pPr lvl="3"/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b="1" dirty="0" smtClean="0">
                <a:solidFill>
                  <a:schemeClr val="tx2"/>
                </a:solidFill>
              </a:rPr>
              <a:t>AGENT</a:t>
            </a:r>
            <a:r>
              <a:rPr lang="en-US" dirty="0" smtClean="0">
                <a:solidFill>
                  <a:schemeClr val="tx2"/>
                </a:solidFill>
              </a:rPr>
              <a:t> shall exhibit </a:t>
            </a:r>
            <a:r>
              <a:rPr lang="en-US" b="1" dirty="0" smtClean="0">
                <a:solidFill>
                  <a:schemeClr val="tx2"/>
                </a:solidFill>
              </a:rPr>
              <a:t>CHARACTERISTIC</a:t>
            </a:r>
            <a:r>
              <a:rPr lang="en-US" dirty="0" smtClean="0">
                <a:solidFill>
                  <a:schemeClr val="tx2"/>
                </a:solidFill>
              </a:rPr>
              <a:t> with </a:t>
            </a:r>
            <a:r>
              <a:rPr lang="en-US" b="1" dirty="0" smtClean="0">
                <a:solidFill>
                  <a:schemeClr val="tx2"/>
                </a:solidFill>
              </a:rPr>
              <a:t>PERFORMANCE</a:t>
            </a:r>
            <a:r>
              <a:rPr lang="en-US" dirty="0" smtClean="0">
                <a:solidFill>
                  <a:schemeClr val="tx2"/>
                </a:solidFill>
              </a:rPr>
              <a:t> while </a:t>
            </a:r>
            <a:r>
              <a:rPr lang="en-US" b="1" dirty="0" smtClean="0">
                <a:solidFill>
                  <a:schemeClr val="tx2"/>
                </a:solidFill>
              </a:rPr>
              <a:t>CONDITION </a:t>
            </a:r>
            <a:r>
              <a:rPr lang="en-US" dirty="0" smtClean="0">
                <a:solidFill>
                  <a:schemeClr val="tx2"/>
                </a:solidFill>
              </a:rPr>
              <a:t>[for </a:t>
            </a:r>
            <a:r>
              <a:rPr lang="en-US" b="1" dirty="0" smtClean="0">
                <a:solidFill>
                  <a:schemeClr val="tx2"/>
                </a:solidFill>
              </a:rPr>
              <a:t>CONDITION DURATION</a:t>
            </a:r>
            <a:r>
              <a:rPr lang="en-US" dirty="0" smtClean="0">
                <a:solidFill>
                  <a:schemeClr val="tx2"/>
                </a:solidFill>
              </a:rPr>
              <a:t>].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Measuring Requirements Quality for Verifiability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An editor and the measurement have been implemented in DOORS.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Carson et al. filed a US patent on this topic.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patterns from INCOSE and ISO/IEC/IEEE 29148:2011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INCOSE: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&lt;subject clause&gt; shall &lt;action verb clause&gt;&lt;object clause&gt;&lt;optional qualifying clause&gt;, when &lt;condition clause&gt;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ISO/IEC/IEEE 29148:2011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[condition][subject][action][object][constraint]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Use case Modeling (</a:t>
            </a:r>
            <a:r>
              <a:rPr lang="en-US" dirty="0" err="1" smtClean="0"/>
              <a:t>rucm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Keywords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Conditional logic sentences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IF-THEN-ELSE-ELSEIF-ENDIF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Concurrency sentences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MEANWHILE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Iteration sentences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DO-UNTIL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Conditional checking sentences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VALIDATES THAT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Other keywords specific to use case modeling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Sentences structures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Parts of speech (POS) are automatically obtained by using Natural Language Processing techniques.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RUCM requirements can be automatically formalized if needed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existing solutions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345173"/>
              </p:ext>
            </p:extLst>
          </p:nvPr>
        </p:nvGraphicFramePr>
        <p:xfrm>
          <a:off x="913449" y="1200150"/>
          <a:ext cx="7882475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7689"/>
                <a:gridCol w="1201118"/>
                <a:gridCol w="953146"/>
                <a:gridCol w="1185620"/>
                <a:gridCol w="31849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Boeing</a:t>
                      </a:r>
                      <a:r>
                        <a:rPr lang="en-US" baseline="0" dirty="0" smtClean="0"/>
                        <a:t>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ISO/IEC/IEEE 29148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Requirements</a:t>
                      </a:r>
                      <a:r>
                        <a:rPr lang="en-US" sz="1050" baseline="0" dirty="0" smtClean="0"/>
                        <a:t> Structure/Patterns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Yes (enforced)</a:t>
                      </a:r>
                    </a:p>
                    <a:p>
                      <a:r>
                        <a:rPr lang="en-US" sz="1050" dirty="0" smtClean="0"/>
                        <a:t>Sentences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Yes</a:t>
                      </a:r>
                    </a:p>
                    <a:p>
                      <a:r>
                        <a:rPr lang="en-US" sz="1050" dirty="0" smtClean="0"/>
                        <a:t>Sentences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Yes</a:t>
                      </a:r>
                    </a:p>
                    <a:p>
                      <a:r>
                        <a:rPr lang="en-US" sz="1050" dirty="0" smtClean="0"/>
                        <a:t>Sentences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Yes</a:t>
                      </a:r>
                      <a:r>
                        <a:rPr lang="en-US" sz="1050" baseline="0" dirty="0" smtClean="0"/>
                        <a:t> (partially)</a:t>
                      </a:r>
                    </a:p>
                    <a:p>
                      <a:r>
                        <a:rPr lang="en-US" sz="1050" baseline="0" dirty="0" smtClean="0"/>
                        <a:t>Sentences and cross sentences</a:t>
                      </a:r>
                      <a:endParaRPr lang="en-US" sz="105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Keywords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Transformation</a:t>
                      </a:r>
                      <a:r>
                        <a:rPr lang="en-US" sz="1050" baseline="0" dirty="0" smtClean="0"/>
                        <a:t> to more formal specification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Yes, natural</a:t>
                      </a:r>
                      <a:r>
                        <a:rPr lang="en-US" sz="1050" baseline="0" dirty="0" smtClean="0"/>
                        <a:t> language processing (NLP) techniques help to relax restrictions on requirements structures/patterns, help to formalize requirements, and eventually help to generate other artifacts.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6057" y="3272790"/>
            <a:ext cx="690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buFont typeface="Arial" charset="0"/>
              <a:buChar char="•"/>
            </a:pPr>
            <a:r>
              <a:rPr lang="en-US" sz="1000" dirty="0" smtClean="0"/>
              <a:t>The question is:</a:t>
            </a:r>
          </a:p>
          <a:p>
            <a:pPr marL="514396" lvl="1" indent="-171450">
              <a:lnSpc>
                <a:spcPct val="90000"/>
              </a:lnSpc>
              <a:buFont typeface="Arial" charset="0"/>
              <a:buChar char="•"/>
            </a:pPr>
            <a:r>
              <a:rPr lang="en-US" sz="1000" dirty="0" smtClean="0"/>
              <a:t>Do we enforce sentence structures? If yes, how much do we enforce? People can rely on NLP techniques to obtain sentence structures.</a:t>
            </a:r>
            <a:endParaRPr lang="en-US" sz="1000" dirty="0"/>
          </a:p>
          <a:p>
            <a:pPr marL="171450" indent="-171450">
              <a:lnSpc>
                <a:spcPct val="90000"/>
              </a:lnSpc>
              <a:buFont typeface="Arial" charset="0"/>
              <a:buChar char="•"/>
            </a:pPr>
            <a:r>
              <a:rPr lang="en-US" sz="1000" dirty="0" smtClean="0"/>
              <a:t>Enforcing requirements structures with an acceptable extent and combining it with keywords (IF-THEN..) might be a good option. </a:t>
            </a:r>
            <a:endParaRPr lang="en-US" sz="1000" dirty="0"/>
          </a:p>
          <a:p>
            <a:pPr marL="171450" indent="-171450">
              <a:lnSpc>
                <a:spcPct val="90000"/>
              </a:lnSpc>
              <a:buFont typeface="Arial" charset="0"/>
              <a:buChar char="•"/>
            </a:pPr>
            <a:r>
              <a:rPr lang="en-US" sz="1000" dirty="0" smtClean="0"/>
              <a:t>Candidate solutions for restricted requirements specifications</a:t>
            </a:r>
          </a:p>
          <a:p>
            <a:pPr marL="514396" lvl="1" indent="-171450">
              <a:lnSpc>
                <a:spcPct val="90000"/>
              </a:lnSpc>
              <a:buFont typeface="Arial" charset="0"/>
              <a:buChar char="•"/>
            </a:pPr>
            <a:r>
              <a:rPr lang="en-US" sz="1000" dirty="0" smtClean="0"/>
              <a:t>Keywords + NLP</a:t>
            </a:r>
          </a:p>
          <a:p>
            <a:pPr marL="514396" lvl="1" indent="-171450">
              <a:lnSpc>
                <a:spcPct val="90000"/>
              </a:lnSpc>
              <a:buFont typeface="Arial" charset="0"/>
              <a:buChar char="•"/>
            </a:pPr>
            <a:r>
              <a:rPr lang="en-US" sz="1000" dirty="0" smtClean="0"/>
              <a:t>Patterns + Keywords</a:t>
            </a:r>
          </a:p>
          <a:p>
            <a:pPr marL="514396" lvl="1" indent="-171450">
              <a:lnSpc>
                <a:spcPct val="90000"/>
              </a:lnSpc>
              <a:buFont typeface="Arial" charset="0"/>
              <a:buChar char="•"/>
            </a:pPr>
            <a:r>
              <a:rPr lang="en-US" sz="1000" dirty="0" smtClean="0"/>
              <a:t>Patterns + Keywords + NLP</a:t>
            </a:r>
          </a:p>
          <a:p>
            <a:pPr marL="171450" indent="-171450">
              <a:lnSpc>
                <a:spcPct val="90000"/>
              </a:lnSpc>
              <a:buFont typeface="Arial" charset="0"/>
              <a:buChar char="•"/>
            </a:pPr>
            <a:r>
              <a:rPr lang="en-US" sz="1000" dirty="0" smtClean="0"/>
              <a:t>With all the three above, transformations to other artifacts can be enabled to various extents.</a:t>
            </a:r>
          </a:p>
        </p:txBody>
      </p:sp>
    </p:spTree>
    <p:extLst>
      <p:ext uri="{BB962C8B-B14F-4D97-AF65-F5344CB8AC3E}">
        <p14:creationId xmlns:p14="http://schemas.microsoft.com/office/powerpoint/2010/main" val="12539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5" cy="4390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Restricted Textual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946"/>
            <a:ext cx="8229600" cy="36766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Suggested </a:t>
            </a:r>
            <a:r>
              <a:rPr lang="en-US" dirty="0" smtClean="0"/>
              <a:t>keywords to use: </a:t>
            </a:r>
          </a:p>
          <a:p>
            <a:pPr lvl="1"/>
            <a:r>
              <a:rPr lang="en-US" dirty="0" smtClean="0"/>
              <a:t>REALIZE</a:t>
            </a:r>
          </a:p>
          <a:p>
            <a:pPr lvl="1"/>
            <a:r>
              <a:rPr lang="en-US" dirty="0" smtClean="0"/>
              <a:t>IS GREATER THAN, LESS THAN, EQUAL TO, etc. </a:t>
            </a:r>
          </a:p>
          <a:p>
            <a:pPr lvl="2"/>
            <a:r>
              <a:rPr lang="en-US" dirty="0" smtClean="0"/>
              <a:t>We have defined a list of such keywords for </a:t>
            </a:r>
            <a:r>
              <a:rPr lang="en-US" dirty="0" err="1" smtClean="0"/>
              <a:t>iOCL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IF-THEN-ELSE-ELSEIF-THEN-ENDIF, DO UNTIL, MEANWHILE, VALIDATES THAT</a:t>
            </a:r>
          </a:p>
          <a:p>
            <a:pPr lvl="2"/>
            <a:r>
              <a:rPr lang="en-US" dirty="0" smtClean="0"/>
              <a:t>RUCM has a list of keywords defined for conditions, iteration and concurrency</a:t>
            </a:r>
          </a:p>
          <a:p>
            <a:pPr lvl="1"/>
            <a:r>
              <a:rPr lang="en-US" dirty="0" smtClean="0"/>
              <a:t>INCLUDE, EXTENDED BY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Input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rgbClr val="0000FF"/>
                </a:solidFill>
              </a:rPr>
              <a:t>IF</a:t>
            </a:r>
            <a:r>
              <a:rPr lang="en-US" dirty="0" smtClean="0"/>
              <a:t> the </a:t>
            </a:r>
            <a:r>
              <a:rPr lang="en-US" u="sng" dirty="0" smtClean="0"/>
              <a:t>boiler water temperature </a:t>
            </a:r>
            <a:r>
              <a:rPr lang="en-US" u="sng" dirty="0" smtClean="0">
                <a:solidFill>
                  <a:srgbClr val="FF0000"/>
                </a:solidFill>
              </a:rPr>
              <a:t>[</a:t>
            </a:r>
            <a:r>
              <a:rPr lang="en-US" u="sng" dirty="0" err="1" smtClean="0">
                <a:solidFill>
                  <a:srgbClr val="FF0000"/>
                </a:solidFill>
              </a:rPr>
              <a:t>ContextProperty</a:t>
            </a:r>
            <a:r>
              <a:rPr lang="en-US" u="sng" dirty="0" smtClean="0">
                <a:solidFill>
                  <a:srgbClr val="FF0000"/>
                </a:solidFill>
              </a:rPr>
              <a:t>]</a:t>
            </a:r>
            <a:r>
              <a:rPr lang="en-US" u="sng" dirty="0" smtClean="0"/>
              <a:t> </a:t>
            </a:r>
            <a:r>
              <a:rPr lang="en-US" b="1" dirty="0">
                <a:solidFill>
                  <a:srgbClr val="0000FF"/>
                </a:solidFill>
              </a:rPr>
              <a:t>IS GREATER THAN </a:t>
            </a:r>
            <a:r>
              <a:rPr lang="en-US" dirty="0" smtClean="0"/>
              <a:t>the </a:t>
            </a:r>
            <a:r>
              <a:rPr lang="en-US" u="sng" dirty="0" smtClean="0"/>
              <a:t>Boiler Water Valve Threshold of 85</a:t>
            </a:r>
            <a:r>
              <a:rPr lang="en-US" u="sng" baseline="30000" dirty="0" smtClean="0"/>
              <a:t>o</a:t>
            </a:r>
            <a:r>
              <a:rPr lang="en-US" u="sng" dirty="0" smtClean="0"/>
              <a:t>C </a:t>
            </a:r>
            <a:r>
              <a:rPr lang="en-US" u="sng" dirty="0" smtClean="0">
                <a:solidFill>
                  <a:srgbClr val="FF0000"/>
                </a:solidFill>
              </a:rPr>
              <a:t>[</a:t>
            </a:r>
            <a:r>
              <a:rPr lang="en-US" u="sng" dirty="0" err="1" smtClean="0">
                <a:solidFill>
                  <a:srgbClr val="FF0000"/>
                </a:solidFill>
              </a:rPr>
              <a:t>ContextProperty</a:t>
            </a:r>
            <a:r>
              <a:rPr lang="en-US" u="sng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00FF"/>
                </a:solidFill>
              </a:rPr>
              <a:t>THEN</a:t>
            </a:r>
            <a:r>
              <a:rPr lang="en-US" dirty="0" smtClean="0"/>
              <a:t> </a:t>
            </a:r>
            <a:r>
              <a:rPr lang="en-US" u="sng" dirty="0" smtClean="0"/>
              <a:t>Actual Inlet Valve Control Behavior </a:t>
            </a:r>
            <a:r>
              <a:rPr lang="en-US" u="sng" dirty="0" smtClean="0">
                <a:solidFill>
                  <a:srgbClr val="FF0000"/>
                </a:solidFill>
              </a:rPr>
              <a:t>[</a:t>
            </a:r>
            <a:r>
              <a:rPr lang="en-US" u="sng" dirty="0" err="1" smtClean="0">
                <a:solidFill>
                  <a:srgbClr val="FF0000"/>
                </a:solidFill>
              </a:rPr>
              <a:t>ConstrainedProperty</a:t>
            </a:r>
            <a:r>
              <a:rPr lang="en-US" u="sng" dirty="0" smtClean="0">
                <a:solidFill>
                  <a:srgbClr val="FF0000"/>
                </a:solidFill>
              </a:rPr>
              <a:t>] </a:t>
            </a:r>
            <a:r>
              <a:rPr lang="en-US" u="sng" dirty="0" smtClean="0"/>
              <a:t>of Control Subsystem </a:t>
            </a:r>
            <a:r>
              <a:rPr lang="en-US" dirty="0" smtClean="0"/>
              <a:t>shall </a:t>
            </a:r>
            <a:r>
              <a:rPr lang="en-US" b="1" dirty="0">
                <a:solidFill>
                  <a:srgbClr val="0000FF"/>
                </a:solidFill>
              </a:rPr>
              <a:t>REALIZE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00FF"/>
                </a:solidFill>
              </a:rPr>
              <a:t>INCLUDE</a:t>
            </a:r>
            <a:r>
              <a:rPr lang="en-US" dirty="0" smtClean="0"/>
              <a:t> </a:t>
            </a:r>
            <a:r>
              <a:rPr lang="en-US" u="sng" dirty="0" smtClean="0"/>
              <a:t>Inlet Valve Control Function </a:t>
            </a:r>
            <a:r>
              <a:rPr lang="en-US" u="sng" dirty="0" smtClean="0">
                <a:solidFill>
                  <a:srgbClr val="FF0000"/>
                </a:solidFill>
              </a:rPr>
              <a:t>[</a:t>
            </a:r>
            <a:r>
              <a:rPr lang="en-US" u="sng" dirty="0" err="1" smtClean="0">
                <a:solidFill>
                  <a:srgbClr val="FF0000"/>
                </a:solidFill>
              </a:rPr>
              <a:t>ConstrainingProperty</a:t>
            </a:r>
            <a:r>
              <a:rPr lang="en-US" u="sng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 to open </a:t>
            </a:r>
            <a:r>
              <a:rPr lang="en-US" u="sng" dirty="0" smtClean="0"/>
              <a:t>the inlet valve [</a:t>
            </a:r>
            <a:r>
              <a:rPr lang="en-US" u="sng" dirty="0" err="1" smtClean="0">
                <a:solidFill>
                  <a:srgbClr val="FF0000"/>
                </a:solidFill>
              </a:rPr>
              <a:t>RealizedElement</a:t>
            </a:r>
            <a:r>
              <a:rPr lang="en-US" u="sng" dirty="0" smtClean="0"/>
              <a:t>]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00FF"/>
                </a:solidFill>
              </a:rPr>
              <a:t>ELSE</a:t>
            </a:r>
            <a:r>
              <a:rPr lang="en-US" dirty="0" smtClean="0"/>
              <a:t> close </a:t>
            </a:r>
            <a:r>
              <a:rPr lang="en-US" u="sng" dirty="0" smtClean="0"/>
              <a:t>the inlet valve [</a:t>
            </a:r>
            <a:r>
              <a:rPr lang="en-US" u="sng" dirty="0" err="1" smtClean="0">
                <a:solidFill>
                  <a:srgbClr val="FF0000"/>
                </a:solidFill>
              </a:rPr>
              <a:t>RealizedElement</a:t>
            </a:r>
            <a:r>
              <a:rPr lang="en-US" u="sng" dirty="0" smtClean="0"/>
              <a:t>]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00FF"/>
                </a:solidFill>
              </a:rPr>
              <a:t>ENDIF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Output</a:t>
            </a:r>
          </a:p>
          <a:p>
            <a:pPr lvl="2"/>
            <a:r>
              <a:rPr lang="en-US" dirty="0"/>
              <a:t>List of </a:t>
            </a:r>
            <a:r>
              <a:rPr lang="en-US" dirty="0" smtClean="0"/>
              <a:t>properties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IF</a:t>
            </a:r>
            <a:r>
              <a:rPr lang="en-US" dirty="0" smtClean="0"/>
              <a:t> Boiler Water Temperature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 smtClean="0"/>
              <a:t> Boiler Water Threshold, </a:t>
            </a:r>
            <a:r>
              <a:rPr lang="en-US" b="1" dirty="0">
                <a:solidFill>
                  <a:srgbClr val="0000FF"/>
                </a:solidFill>
              </a:rPr>
              <a:t>THEN</a:t>
            </a:r>
            <a:r>
              <a:rPr lang="en-US" dirty="0" smtClean="0"/>
              <a:t> Open Inlet Valve, </a:t>
            </a:r>
            <a:r>
              <a:rPr lang="en-US" b="1" dirty="0">
                <a:solidFill>
                  <a:srgbClr val="0000FF"/>
                </a:solidFill>
              </a:rPr>
              <a:t>ELSE</a:t>
            </a:r>
            <a:r>
              <a:rPr lang="en-US" dirty="0" smtClean="0"/>
              <a:t> Close Inlet Valve </a:t>
            </a:r>
            <a:r>
              <a:rPr lang="en-US" b="1" dirty="0">
                <a:solidFill>
                  <a:srgbClr val="0000FF"/>
                </a:solidFill>
              </a:rPr>
              <a:t>ENDIF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With this constraint, a Realize Evaluation can be generated automatically when needed.</a:t>
            </a:r>
          </a:p>
          <a:p>
            <a:pPr lvl="3"/>
            <a:r>
              <a:rPr lang="en-US" dirty="0" smtClean="0"/>
              <a:t>Do we need to formalize Open Inlet Valve and Close Inlet Valve? </a:t>
            </a:r>
          </a:p>
        </p:txBody>
      </p:sp>
    </p:spTree>
    <p:extLst>
      <p:ext uri="{BB962C8B-B14F-4D97-AF65-F5344CB8AC3E}">
        <p14:creationId xmlns:p14="http://schemas.microsoft.com/office/powerpoint/2010/main" val="35706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6605"/>
          </a:xfrm>
        </p:spPr>
        <p:txBody>
          <a:bodyPr>
            <a:normAutofit/>
          </a:bodyPr>
          <a:lstStyle/>
          <a:p>
            <a:r>
              <a:rPr lang="en-US" dirty="0" smtClean="0"/>
              <a:t>Several questions</a:t>
            </a:r>
          </a:p>
          <a:p>
            <a:pPr lvl="1"/>
            <a:r>
              <a:rPr lang="en-US" dirty="0" smtClean="0"/>
              <a:t>Is Inlet Valve an realized element?</a:t>
            </a:r>
          </a:p>
          <a:p>
            <a:pPr lvl="1"/>
            <a:r>
              <a:rPr lang="en-US" dirty="0" smtClean="0"/>
              <a:t>Does the activity diagram </a:t>
            </a:r>
            <a:r>
              <a:rPr lang="en-US" dirty="0"/>
              <a:t>specifying Inlet Valve Control Function at the requirements level or design?</a:t>
            </a:r>
          </a:p>
          <a:p>
            <a:pPr lvl="1"/>
            <a:r>
              <a:rPr lang="en-US" dirty="0"/>
              <a:t>We might need templates to enforce structures if requirements are complicated.</a:t>
            </a:r>
          </a:p>
          <a:p>
            <a:r>
              <a:rPr lang="en-US" dirty="0" smtClean="0"/>
              <a:t>Going from restricted textual requirement statements to formal requirement statements</a:t>
            </a:r>
          </a:p>
          <a:p>
            <a:pPr lvl="1"/>
            <a:r>
              <a:rPr lang="en-US" dirty="0" smtClean="0"/>
              <a:t>(Semi-automatically) Extract properties from noun phrases (one heuristic)</a:t>
            </a:r>
          </a:p>
          <a:p>
            <a:pPr lvl="1"/>
            <a:r>
              <a:rPr lang="en-US" dirty="0" smtClean="0"/>
              <a:t>Automatically extract constraints.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3449" y="205978"/>
            <a:ext cx="7317105" cy="439059"/>
          </a:xfrm>
          <a:prstGeom prst="rect">
            <a:avLst/>
          </a:prstGeom>
        </p:spPr>
        <p:txBody>
          <a:bodyPr vert="horz" lIns="68589" tIns="34295" rIns="68589" bIns="34295" rtlCol="0" anchor="b">
            <a:normAutofit fontScale="97500" lnSpcReduction="10000"/>
          </a:bodyPr>
          <a:lstStyle>
            <a:lvl1pPr algn="l" defTabSz="685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Restricted Textual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Suggested Conceptual Model Changes</a:t>
            </a:r>
            <a:endParaRPr lang="en-US" dirty="0"/>
          </a:p>
        </p:txBody>
      </p:sp>
      <p:pic>
        <p:nvPicPr>
          <p:cNvPr id="8" name="Content Placeholder 7" descr="Screen Shot 2016-10-19 at 14.02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28" b="-7828"/>
          <a:stretch>
            <a:fillRect/>
          </a:stretch>
        </p:blipFill>
        <p:spPr>
          <a:xfrm>
            <a:off x="3421870" y="703064"/>
            <a:ext cx="5353429" cy="2383329"/>
          </a:xfrm>
        </p:spPr>
      </p:pic>
      <p:sp>
        <p:nvSpPr>
          <p:cNvPr id="3" name="TextBox 2"/>
          <p:cNvSpPr txBox="1"/>
          <p:nvPr/>
        </p:nvSpPr>
        <p:spPr>
          <a:xfrm>
            <a:off x="192579" y="3270301"/>
            <a:ext cx="8758844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1" dirty="0" smtClean="0"/>
              <a:t>Question to answer: </a:t>
            </a:r>
            <a:r>
              <a:rPr lang="en-US" sz="1050" dirty="0" smtClean="0"/>
              <a:t>keep Restricted Requirement Statement or merge with Formal Requirement Statement?</a:t>
            </a:r>
          </a:p>
          <a:p>
            <a:pPr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sz="1050" b="1" dirty="0" smtClean="0"/>
              <a:t>Partial answer to this question</a:t>
            </a:r>
            <a:r>
              <a:rPr lang="en-US" sz="1050" dirty="0" smtClean="0"/>
              <a:t>: </a:t>
            </a:r>
          </a:p>
          <a:p>
            <a:pPr marL="171450" indent="-171450">
              <a:lnSpc>
                <a:spcPct val="90000"/>
              </a:lnSpc>
              <a:buFont typeface="Arial" charset="0"/>
              <a:buChar char="•"/>
            </a:pPr>
            <a:r>
              <a:rPr lang="en-US" sz="1050" dirty="0" smtClean="0"/>
              <a:t>Restricted Requirement Statements (RRS) are created by using specific methodologies (e.g., req. structure/pattern based, and/or keyword-based), which aim for reducing ambiguity, therefore improving quality of requirements, and enabling automated analyses and generation of other artifacts. </a:t>
            </a:r>
          </a:p>
          <a:p>
            <a:pPr marL="171450" indent="-171450">
              <a:lnSpc>
                <a:spcPct val="90000"/>
              </a:lnSpc>
              <a:buFont typeface="Arial" charset="0"/>
              <a:buChar char="•"/>
            </a:pPr>
            <a:r>
              <a:rPr lang="en-US" sz="1050" dirty="0" smtClean="0"/>
              <a:t>RRS might need to be distinguished from Formal Requirement Statement (FRS), which is more like property-based. </a:t>
            </a:r>
          </a:p>
          <a:p>
            <a:pPr marL="171450" indent="-171450">
              <a:lnSpc>
                <a:spcPct val="90000"/>
              </a:lnSpc>
              <a:buFont typeface="Arial" charset="0"/>
              <a:buChar char="•"/>
            </a:pPr>
            <a:r>
              <a:rPr lang="en-US" sz="1050" dirty="0" smtClean="0"/>
              <a:t>FRS can be more easily associated to the system design and constraints can be more easily formalized at this stage.</a:t>
            </a:r>
          </a:p>
          <a:p>
            <a:pPr marL="171450" indent="-171450">
              <a:lnSpc>
                <a:spcPct val="90000"/>
              </a:lnSpc>
              <a:buFont typeface="Arial" charset="0"/>
              <a:buChar char="•"/>
            </a:pPr>
            <a:r>
              <a:rPr lang="en-US" sz="1050" dirty="0" smtClean="0"/>
              <a:t>The gap between RRS and FRS can be bridged if needed, with automated solutions.</a:t>
            </a:r>
          </a:p>
          <a:p>
            <a:pPr marL="171450" indent="-171450">
              <a:lnSpc>
                <a:spcPct val="90000"/>
              </a:lnSpc>
              <a:buFont typeface="Arial" charset="0"/>
              <a:buChar char="•"/>
            </a:pPr>
            <a:r>
              <a:rPr lang="en-US" sz="1050" dirty="0" smtClean="0"/>
              <a:t>Depending on specific methodologies, RRS and FRS can all be optional.</a:t>
            </a:r>
          </a:p>
          <a:p>
            <a:pPr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sz="1050" dirty="0" smtClean="0"/>
              <a:t>One thing to notice that: all the concepts related to </a:t>
            </a:r>
            <a:r>
              <a:rPr lang="en-US" sz="1050" i="1" dirty="0" smtClean="0"/>
              <a:t>Sentence </a:t>
            </a:r>
            <a:r>
              <a:rPr lang="en-US" sz="1050" dirty="0" smtClean="0"/>
              <a:t>can be automatically populated. 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39879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free textual requirements statements and manual formal requirements statements</a:t>
            </a:r>
          </a:p>
          <a:p>
            <a:r>
              <a:rPr lang="en-US" dirty="0" smtClean="0"/>
              <a:t>Manual restricted textual requirements statements and automated (mostly) formal requirements statements</a:t>
            </a:r>
          </a:p>
          <a:p>
            <a:r>
              <a:rPr lang="en-US" dirty="0" smtClean="0"/>
              <a:t>Manual restricted textual requirements statements and automatically generated UML diagrams (e.g., activity diagrams)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en-Templat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Zen-Template.thmx</Template>
  <TotalTime>0</TotalTime>
  <Words>877</Words>
  <Application>Microsoft Macintosh PowerPoint</Application>
  <PresentationFormat>On-screen Show (16:9)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Wingdings</vt:lpstr>
      <vt:lpstr>Arial</vt:lpstr>
      <vt:lpstr>Zen-Template</vt:lpstr>
      <vt:lpstr>SECM - Requirements Concepts Initial proposal on restricted textual requirement </vt:lpstr>
      <vt:lpstr>Boeing practice – from Ronald S. Carson</vt:lpstr>
      <vt:lpstr>Requirements patterns from INCOSE and ISO/IEC/IEEE 29148:2011</vt:lpstr>
      <vt:lpstr>Restricted Use case Modeling (rucm)</vt:lpstr>
      <vt:lpstr>Summary of existing solutions</vt:lpstr>
      <vt:lpstr>Restricted Textual Requirements</vt:lpstr>
      <vt:lpstr>PowerPoint Presentation</vt:lpstr>
      <vt:lpstr>Suggested Conceptual Model Changes</vt:lpstr>
      <vt:lpstr>Methodologies</vt:lpstr>
      <vt:lpstr>Transformations</vt:lpstr>
      <vt:lpstr>Small Demo</vt:lpstr>
      <vt:lpstr>Small Demo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2016-10-02T19:17:27Z</dcterms:created>
  <dcterms:modified xsi:type="dcterms:W3CDTF">2016-11-01T12:26:49Z</dcterms:modified>
</cp:coreProperties>
</file>