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7"/>
  </p:notesMasterIdLst>
  <p:handoutMasterIdLst>
    <p:handoutMasterId r:id="rId38"/>
  </p:handoutMasterIdLst>
  <p:sldIdLst>
    <p:sldId id="299" r:id="rId2"/>
    <p:sldId id="259" r:id="rId3"/>
    <p:sldId id="287" r:id="rId4"/>
    <p:sldId id="296" r:id="rId5"/>
    <p:sldId id="297" r:id="rId6"/>
    <p:sldId id="279" r:id="rId7"/>
    <p:sldId id="288" r:id="rId8"/>
    <p:sldId id="289" r:id="rId9"/>
    <p:sldId id="276" r:id="rId10"/>
    <p:sldId id="277" r:id="rId11"/>
    <p:sldId id="292" r:id="rId12"/>
    <p:sldId id="293" r:id="rId13"/>
    <p:sldId id="294" r:id="rId14"/>
    <p:sldId id="291" r:id="rId15"/>
    <p:sldId id="295" r:id="rId16"/>
    <p:sldId id="278" r:id="rId17"/>
    <p:sldId id="290" r:id="rId18"/>
    <p:sldId id="268" r:id="rId19"/>
    <p:sldId id="260" r:id="rId20"/>
    <p:sldId id="298" r:id="rId21"/>
    <p:sldId id="270" r:id="rId22"/>
    <p:sldId id="267" r:id="rId23"/>
    <p:sldId id="283" r:id="rId24"/>
    <p:sldId id="286" r:id="rId25"/>
    <p:sldId id="285" r:id="rId26"/>
    <p:sldId id="280" r:id="rId27"/>
    <p:sldId id="269" r:id="rId28"/>
    <p:sldId id="271" r:id="rId29"/>
    <p:sldId id="272" r:id="rId30"/>
    <p:sldId id="274" r:id="rId31"/>
    <p:sldId id="273" r:id="rId32"/>
    <p:sldId id="266" r:id="rId33"/>
    <p:sldId id="281" r:id="rId34"/>
    <p:sldId id="282" r:id="rId35"/>
    <p:sldId id="284" r:id="rId3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15:clr>
            <a:srgbClr val="A4A3A4"/>
          </p15:clr>
        </p15:guide>
        <p15:guide id="2">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014" autoAdjust="0"/>
    <p:restoredTop sz="96006"/>
  </p:normalViewPr>
  <p:slideViewPr>
    <p:cSldViewPr snapToGrid="0" showGuides="1">
      <p:cViewPr varScale="1">
        <p:scale>
          <a:sx n="67" d="100"/>
          <a:sy n="67" d="100"/>
        </p:scale>
        <p:origin x="1296" y="60"/>
      </p:cViewPr>
      <p:guideLst>
        <p:guide orient="horz"/>
        <p:guide/>
      </p:guideLst>
    </p:cSldViewPr>
  </p:slideViewPr>
  <p:notesTextViewPr>
    <p:cViewPr>
      <p:scale>
        <a:sx n="100" d="100"/>
        <a:sy n="100" d="100"/>
      </p:scale>
      <p:origin x="0" y="0"/>
    </p:cViewPr>
  </p:notesTextViewPr>
  <p:sorterViewPr>
    <p:cViewPr varScale="1">
      <p:scale>
        <a:sx n="100" d="100"/>
        <a:sy n="100" d="100"/>
      </p:scale>
      <p:origin x="0" y="0"/>
    </p:cViewPr>
  </p:sorterViewPr>
  <p:notesViewPr>
    <p:cSldViewPr snapToGrid="0" showGuides="1">
      <p:cViewPr varScale="1">
        <p:scale>
          <a:sx n="80" d="100"/>
          <a:sy n="80" d="100"/>
        </p:scale>
        <p:origin x="-3222"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smtClean="0">
              <a:latin typeface="Arial" pitchFamily="34" charset="0"/>
            </a:endParaRPr>
          </a:p>
          <a:p>
            <a:r>
              <a:rPr lang="en-US" smtClean="0">
                <a:latin typeface="Arial" pitchFamily="34" charset="0"/>
              </a:rPr>
              <a:t>Raytheon</a:t>
            </a:r>
            <a:endParaRPr lang="en-US" dirty="0">
              <a:latin typeface="Arial" pitchFamily="34" charset="0"/>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9E104DB-5A84-4417-9505-9949D8449EC3}" type="datetimeFigureOut">
              <a:rPr lang="en-US" smtClean="0">
                <a:latin typeface="Arial" pitchFamily="34" charset="0"/>
              </a:rPr>
              <a:pPr/>
              <a:t>12/8/2015</a:t>
            </a:fld>
            <a:endParaRPr lang="en-US" dirty="0">
              <a:latin typeface="Arial" pitchFamily="34" charset="0"/>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latin typeface="Arial" pitchFamily="34" charset="0"/>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82DAC55-62D0-4EAE-A230-0CCA3BD4BC39}" type="slidenum">
              <a:rPr lang="en-US" smtClean="0">
                <a:latin typeface="Arial" pitchFamily="34" charset="0"/>
              </a:rPr>
              <a:pPr/>
              <a:t>‹#›</a:t>
            </a:fld>
            <a:endParaRPr lang="en-US" dirty="0">
              <a:latin typeface="Arial" pitchFamily="34" charset="0"/>
            </a:endParaRPr>
          </a:p>
        </p:txBody>
      </p:sp>
    </p:spTree>
    <p:extLst>
      <p:ext uri="{BB962C8B-B14F-4D97-AF65-F5344CB8AC3E}">
        <p14:creationId xmlns:p14="http://schemas.microsoft.com/office/powerpoint/2010/main" val="806035658"/>
      </p:ext>
    </p:extLst>
  </p:cSld>
  <p:clrMap bg1="lt1" tx1="dk1" bg2="lt2" tx2="dk2" accent1="accent1" accent2="accent2" accent3="accent3" accent4="accent4" accent5="accent5" accent6="accent6" hlink="hlink" folHlink="folHlink"/>
  <p:hf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pitchFamily="34" charset="0"/>
              </a:defRPr>
            </a:lvl1pPr>
          </a:lstStyle>
          <a:p>
            <a:endParaRPr lang="en-US" smtClean="0"/>
          </a:p>
          <a:p>
            <a:r>
              <a:rPr lang="en-US" smtClean="0"/>
              <a:t>Raytheon</a:t>
            </a: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pitchFamily="34" charset="0"/>
              </a:defRPr>
            </a:lvl1pPr>
          </a:lstStyle>
          <a:p>
            <a:fld id="{FC1312E8-DAE4-4DB4-9959-6EFE043C5908}" type="datetimeFigureOut">
              <a:rPr lang="en-US" smtClean="0"/>
              <a:pPr/>
              <a:t>12/8/2015</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pitchFamily="34" charset="0"/>
              </a:defRPr>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pitchFamily="34" charset="0"/>
              </a:defRPr>
            </a:lvl1pPr>
          </a:lstStyle>
          <a:p>
            <a:fld id="{B0D02AC4-1C81-4AB4-8D73-92191CCF549E}" type="slidenum">
              <a:rPr lang="en-US" smtClean="0"/>
              <a:pPr/>
              <a:t>‹#›</a:t>
            </a:fld>
            <a:endParaRPr lang="en-US" dirty="0"/>
          </a:p>
        </p:txBody>
      </p:sp>
    </p:spTree>
    <p:extLst>
      <p:ext uri="{BB962C8B-B14F-4D97-AF65-F5344CB8AC3E}">
        <p14:creationId xmlns:p14="http://schemas.microsoft.com/office/powerpoint/2010/main" val="735426634"/>
      </p:ext>
    </p:extLst>
  </p:cSld>
  <p:clrMap bg1="lt1" tx1="dk1" bg2="lt2" tx2="dk2" accent1="accent1" accent2="accent2" accent3="accent3" accent4="accent4" accent5="accent5" accent6="accent6" hlink="hlink" folHlink="folHlink"/>
  <p:hf dt="0"/>
  <p:notesStyle>
    <a:lvl1pPr marL="0" algn="l" defTabSz="914400" rtl="0" eaLnBrk="1" latinLnBrk="0" hangingPunct="1">
      <a:defRPr sz="1200" kern="1200">
        <a:solidFill>
          <a:schemeClr val="tx1"/>
        </a:solidFill>
        <a:latin typeface="Arial" pitchFamily="34" charset="0"/>
        <a:ea typeface="+mn-ea"/>
        <a:cs typeface="+mn-cs"/>
      </a:defRPr>
    </a:lvl1pPr>
    <a:lvl2pPr marL="457200" algn="l" defTabSz="914400" rtl="0" eaLnBrk="1" latinLnBrk="0" hangingPunct="1">
      <a:defRPr sz="1200" kern="1200">
        <a:solidFill>
          <a:schemeClr val="tx1"/>
        </a:solidFill>
        <a:latin typeface="Arial" pitchFamily="34" charset="0"/>
        <a:ea typeface="+mn-ea"/>
        <a:cs typeface="+mn-cs"/>
      </a:defRPr>
    </a:lvl2pPr>
    <a:lvl3pPr marL="914400" algn="l" defTabSz="914400" rtl="0" eaLnBrk="1" latinLnBrk="0" hangingPunct="1">
      <a:defRPr sz="1200" kern="1200">
        <a:solidFill>
          <a:schemeClr val="tx1"/>
        </a:solidFill>
        <a:latin typeface="Arial" pitchFamily="34" charset="0"/>
        <a:ea typeface="+mn-ea"/>
        <a:cs typeface="+mn-cs"/>
      </a:defRPr>
    </a:lvl3pPr>
    <a:lvl4pPr marL="1371600" algn="l" defTabSz="914400" rtl="0" eaLnBrk="1" latinLnBrk="0" hangingPunct="1">
      <a:defRPr sz="1200" kern="1200">
        <a:solidFill>
          <a:schemeClr val="tx1"/>
        </a:solidFill>
        <a:latin typeface="Arial" pitchFamily="34" charset="0"/>
        <a:ea typeface="+mn-ea"/>
        <a:cs typeface="+mn-cs"/>
      </a:defRPr>
    </a:lvl4pPr>
    <a:lvl5pPr marL="1828800" algn="l" defTabSz="914400" rtl="0" eaLnBrk="1" latinLnBrk="0" hangingPunct="1">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a:ln/>
        </p:spPr>
      </p:sp>
      <p:sp>
        <p:nvSpPr>
          <p:cNvPr id="40963" name="Notes Placeholder 2"/>
          <p:cNvSpPr>
            <a:spLocks noGrp="1"/>
          </p:cNvSpPr>
          <p:nvPr>
            <p:ph type="body" idx="1"/>
          </p:nvPr>
        </p:nvSpPr>
        <p:spPr>
          <a:noFill/>
        </p:spPr>
        <p:txBody>
          <a:bodyPr>
            <a:normAutofit lnSpcReduction="10000"/>
          </a:bodyPr>
          <a:lstStyle/>
          <a:p>
            <a:r>
              <a:rPr lang="en-US" altLang="en-US" sz="1000" dirty="0" smtClean="0"/>
              <a:t>The MBE to-be state leverages MBE across the acquisition life cycle to enhance affordability, shorten delivery time, and reduce risk. In the to-be state, the models become an integral part of the technical baseline, and evolve throughout the programs life cycle. The current state is characterized by gaps between domain silos and lifecycle development phase hand-offs that are often the source of errors until later in the development process when they are more expensive to fix.  The future state of MBE seeks to reduce these errors though seamless integration of model data across domains and across the lifecycle by aligning shared model properties and assumptions. Different engineering disciplines concurrently operate on different facets of the system and/or product design, such that the impact of a change in one model can be readily assessed in another model. Engineering and programmatic knowledge is shared through a common technical baseline. The models developed by each discipline evolve in maturity throughout the life cycle, and are not thrown away and redeveloped as the program transitions from one phase of development to another.  This includes the up-front mission analysis models, the system requirements and architecture models, the detailed hardware and software design models, and the detailed simulation models used to assess and verify all aspects of the system as it evolves.  Early validation of requirements including those for manufacturing and support, and efficient development of a fully integrated technical baseline result in significant improvement to the development process.</a:t>
            </a:r>
          </a:p>
          <a:p>
            <a:endParaRPr lang="en-US" altLang="en-US" sz="1000" dirty="0" smtClean="0"/>
          </a:p>
          <a:p>
            <a:r>
              <a:rPr lang="en-US" altLang="en-US" sz="1000" dirty="0" smtClean="0"/>
              <a:t>The collaborative foundation provides a means to share the information from the model registry across the extended enterprise of customers, teammates and suppliers. The foundation includes the modeling standards that enable information exchange, the model registry that enables ready access to the different models, and a trusted environment which enforces protection of intellectual property and secure access to sensitive and classified data.  The collaborative environment also enables reuse from one program to another to enable sharing across a family of products and system of systems.</a:t>
            </a:r>
          </a:p>
          <a:p>
            <a:endParaRPr lang="en-US" altLang="en-US" sz="1000" dirty="0" smtClean="0"/>
          </a:p>
          <a:p>
            <a:r>
              <a:rPr lang="en-US" altLang="en-US" sz="1000" dirty="0" smtClean="0"/>
              <a:t>The MBE to-be state includes a workforce that is skilled in the use of the matured modeling methods and tools, an infrastructure that supports this capability, and policies that enable it.</a:t>
            </a:r>
          </a:p>
          <a:p>
            <a:endParaRPr lang="en-US" altLang="en-US" dirty="0" smtClean="0">
              <a:latin typeface="Arial" pitchFamily="34" charset="0"/>
            </a:endParaRPr>
          </a:p>
        </p:txBody>
      </p:sp>
    </p:spTree>
    <p:extLst>
      <p:ext uri="{BB962C8B-B14F-4D97-AF65-F5344CB8AC3E}">
        <p14:creationId xmlns:p14="http://schemas.microsoft.com/office/powerpoint/2010/main" val="32798264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73724D0-DD0F-42EF-84DE-838DB5D26951}" type="datetime1">
              <a:rPr lang="en-US" smtClean="0"/>
              <a:pPr/>
              <a:t>12/8/2015</a:t>
            </a:fld>
            <a:endParaRPr lang="en-US" dirty="0"/>
          </a:p>
        </p:txBody>
      </p:sp>
      <p:sp>
        <p:nvSpPr>
          <p:cNvPr id="6" name="Slide Number Placeholder 5"/>
          <p:cNvSpPr>
            <a:spLocks noGrp="1"/>
          </p:cNvSpPr>
          <p:nvPr>
            <p:ph type="sldNum" sz="quarter" idx="12"/>
          </p:nvPr>
        </p:nvSpPr>
        <p:spPr/>
        <p:txBody>
          <a:bodyPr/>
          <a:lstStyle/>
          <a:p>
            <a:fld id="{8D57DBB9-07C6-49AB-BFD5-E737C7E241F6}"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twoObj" preserve="1">
  <p:cSld name="Two Column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36538" y="1039813"/>
            <a:ext cx="4259262"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572000" y="1039813"/>
            <a:ext cx="4332288"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78C322A-2CDA-45E0-AD6E-1642B6DA8D34}" type="datetime1">
              <a:rPr lang="en-US" smtClean="0"/>
              <a:pPr/>
              <a:t>12/8/2015</a:t>
            </a:fld>
            <a:endParaRPr lang="en-US" dirty="0"/>
          </a:p>
        </p:txBody>
      </p:sp>
      <p:sp>
        <p:nvSpPr>
          <p:cNvPr id="7" name="Slide Number Placeholder 6"/>
          <p:cNvSpPr>
            <a:spLocks noGrp="1"/>
          </p:cNvSpPr>
          <p:nvPr>
            <p:ph type="sldNum" sz="quarter" idx="12"/>
          </p:nvPr>
        </p:nvSpPr>
        <p:spPr/>
        <p:txBody>
          <a:bodyPr/>
          <a:lstStyle/>
          <a:p>
            <a:fld id="{8D57DBB9-07C6-49AB-BFD5-E737C7E241F6}"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620389F-DE1D-44C7-B37E-89BCC2F680BE}" type="datetime1">
              <a:rPr lang="en-US" smtClean="0"/>
              <a:pPr/>
              <a:t>12/8/2015</a:t>
            </a:fld>
            <a:endParaRPr lang="en-US" dirty="0"/>
          </a:p>
        </p:txBody>
      </p:sp>
      <p:sp>
        <p:nvSpPr>
          <p:cNvPr id="5" name="Slide Number Placeholder 4"/>
          <p:cNvSpPr>
            <a:spLocks noGrp="1"/>
          </p:cNvSpPr>
          <p:nvPr>
            <p:ph type="sldNum" sz="quarter" idx="12"/>
          </p:nvPr>
        </p:nvSpPr>
        <p:spPr/>
        <p:txBody>
          <a:bodyPr/>
          <a:lstStyle/>
          <a:p>
            <a:fld id="{8D57DBB9-07C6-49AB-BFD5-E737C7E241F6}"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Line 4"/>
          <p:cNvSpPr>
            <a:spLocks noChangeShapeType="1"/>
          </p:cNvSpPr>
          <p:nvPr/>
        </p:nvSpPr>
        <p:spPr bwMode="auto">
          <a:xfrm>
            <a:off x="0" y="957263"/>
            <a:ext cx="9137650" cy="0"/>
          </a:xfrm>
          <a:prstGeom prst="line">
            <a:avLst/>
          </a:prstGeom>
          <a:noFill/>
          <a:ln w="12700">
            <a:solidFill>
              <a:srgbClr val="CE1126"/>
            </a:solidFill>
            <a:round/>
            <a:headEnd/>
            <a:tailEnd/>
          </a:ln>
          <a:effectLst/>
        </p:spPr>
        <p:txBody>
          <a:bodyPr wrap="none" anchor="ctr"/>
          <a:lstStyle/>
          <a:p>
            <a:pPr>
              <a:defRPr/>
            </a:pPr>
            <a:endParaRPr lang="en-US" dirty="0">
              <a:latin typeface="Arial" pitchFamily="34" charset="0"/>
            </a:endParaRPr>
          </a:p>
        </p:txBody>
      </p:sp>
      <p:sp>
        <p:nvSpPr>
          <p:cNvPr id="2" name="Title Placeholder 1"/>
          <p:cNvSpPr>
            <a:spLocks noGrp="1"/>
          </p:cNvSpPr>
          <p:nvPr>
            <p:ph type="title"/>
          </p:nvPr>
        </p:nvSpPr>
        <p:spPr>
          <a:xfrm>
            <a:off x="236538" y="274638"/>
            <a:ext cx="7229475" cy="685800"/>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36538" y="1039813"/>
            <a:ext cx="866775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375400" y="6356350"/>
            <a:ext cx="2133600" cy="365125"/>
          </a:xfrm>
          <a:prstGeom prst="rect">
            <a:avLst/>
          </a:prstGeom>
        </p:spPr>
        <p:txBody>
          <a:bodyPr vert="horz" lIns="91440" tIns="45720" rIns="0" bIns="45720" rtlCol="0" anchor="ctr"/>
          <a:lstStyle>
            <a:lvl1pPr algn="r">
              <a:defRPr sz="1000">
                <a:solidFill>
                  <a:schemeClr val="tx1"/>
                </a:solidFill>
                <a:latin typeface="Arial" pitchFamily="34" charset="0"/>
              </a:defRPr>
            </a:lvl1pPr>
          </a:lstStyle>
          <a:p>
            <a:fld id="{7E42FB2E-ABA8-41CA-9C7C-28F5EB525474}" type="datetime1">
              <a:rPr lang="en-US" smtClean="0"/>
              <a:pPr/>
              <a:t>12/8/2015</a:t>
            </a:fld>
            <a:endParaRPr lang="en-US" dirty="0"/>
          </a:p>
        </p:txBody>
      </p:sp>
      <p:sp>
        <p:nvSpPr>
          <p:cNvPr id="6" name="Slide Number Placeholder 5"/>
          <p:cNvSpPr>
            <a:spLocks noGrp="1"/>
          </p:cNvSpPr>
          <p:nvPr>
            <p:ph type="sldNum" sz="quarter" idx="4"/>
          </p:nvPr>
        </p:nvSpPr>
        <p:spPr>
          <a:xfrm>
            <a:off x="8661400" y="6356350"/>
            <a:ext cx="420688" cy="365125"/>
          </a:xfrm>
          <a:prstGeom prst="rect">
            <a:avLst/>
          </a:prstGeom>
        </p:spPr>
        <p:txBody>
          <a:bodyPr vert="horz" lIns="0" tIns="45720" rIns="0" bIns="45720" rtlCol="0" anchor="ctr"/>
          <a:lstStyle>
            <a:lvl1pPr algn="l">
              <a:defRPr sz="1000">
                <a:solidFill>
                  <a:schemeClr val="tx1"/>
                </a:solidFill>
                <a:latin typeface="Arial" pitchFamily="34" charset="0"/>
              </a:defRPr>
            </a:lvl1pPr>
          </a:lstStyle>
          <a:p>
            <a:fld id="{8D57DBB9-07C6-49AB-BFD5-E737C7E241F6}" type="slidenum">
              <a:rPr lang="en-US" smtClean="0"/>
              <a:pPr/>
              <a:t>‹#›</a:t>
            </a:fld>
            <a:endParaRPr lang="en-US" dirty="0"/>
          </a:p>
        </p:txBody>
      </p:sp>
      <p:sp>
        <p:nvSpPr>
          <p:cNvPr id="10" name="Line 28"/>
          <p:cNvSpPr>
            <a:spLocks noChangeShapeType="1"/>
          </p:cNvSpPr>
          <p:nvPr/>
        </p:nvSpPr>
        <p:spPr bwMode="auto">
          <a:xfrm>
            <a:off x="8580438" y="6438900"/>
            <a:ext cx="0" cy="200025"/>
          </a:xfrm>
          <a:prstGeom prst="line">
            <a:avLst/>
          </a:prstGeom>
          <a:noFill/>
          <a:ln w="12700">
            <a:solidFill>
              <a:schemeClr val="tx1"/>
            </a:solidFill>
            <a:round/>
            <a:headEnd/>
            <a:tailEnd/>
          </a:ln>
          <a:effectLst/>
        </p:spPr>
        <p:txBody>
          <a:bodyPr wrap="none" anchor="ctr"/>
          <a:lstStyle/>
          <a:p>
            <a:pPr>
              <a:defRPr/>
            </a:pPr>
            <a:endParaRPr lang="en-US" dirty="0">
              <a:latin typeface="Arial" pitchFamily="34" charset="0"/>
            </a:endParaRPr>
          </a:p>
        </p:txBody>
      </p:sp>
    </p:spTree>
  </p:cSld>
  <p:clrMap bg1="lt1" tx1="dk1" bg2="lt2" tx2="dk2" accent1="accent1" accent2="accent2" accent3="accent3" accent4="accent4" accent5="accent5" accent6="accent6" hlink="hlink" folHlink="folHlink"/>
  <p:sldLayoutIdLst>
    <p:sldLayoutId id="2147483650" r:id="rId1"/>
    <p:sldLayoutId id="2147483652" r:id="rId2"/>
    <p:sldLayoutId id="2147483654" r:id="rId3"/>
  </p:sldLayoutIdLst>
  <p:transition>
    <p:fade/>
  </p:transition>
  <p:timing>
    <p:tnLst>
      <p:par>
        <p:cTn id="1" dur="indefinite" restart="never" nodeType="tmRoot"/>
      </p:par>
    </p:tnLst>
  </p:timing>
  <p:hf hdr="0" ftr="0"/>
  <p:txStyles>
    <p:titleStyle>
      <a:lvl1pPr algn="l" defTabSz="914400" rtl="0" eaLnBrk="1" latinLnBrk="0" hangingPunct="1">
        <a:spcBef>
          <a:spcPct val="0"/>
        </a:spcBef>
        <a:buNone/>
        <a:defRPr sz="2800" b="1" kern="1200">
          <a:solidFill>
            <a:schemeClr val="tx1"/>
          </a:solidFill>
          <a:latin typeface="Arial" pitchFamily="34" charset="0"/>
          <a:ea typeface="+mj-ea"/>
          <a:cs typeface="+mj-cs"/>
        </a:defRPr>
      </a:lvl1pPr>
    </p:titleStyle>
    <p:bodyStyle>
      <a:lvl1pPr marL="230188" indent="-230188" algn="l" defTabSz="914400" rtl="0" eaLnBrk="1" latinLnBrk="0" hangingPunct="1">
        <a:spcBef>
          <a:spcPct val="20000"/>
        </a:spcBef>
        <a:buFont typeface="Wingdings" pitchFamily="2" charset="2"/>
        <a:buChar char="§"/>
        <a:defRPr sz="2400" kern="1200">
          <a:solidFill>
            <a:schemeClr val="tx1"/>
          </a:solidFill>
          <a:latin typeface="Arial" pitchFamily="34" charset="0"/>
          <a:ea typeface="+mn-ea"/>
          <a:cs typeface="+mn-cs"/>
        </a:defRPr>
      </a:lvl1pPr>
      <a:lvl2pPr marL="461963" indent="-231775" algn="l" defTabSz="914400" rtl="0" eaLnBrk="1" latinLnBrk="0" hangingPunct="1">
        <a:spcBef>
          <a:spcPct val="20000"/>
        </a:spcBef>
        <a:buFont typeface="Arial" pitchFamily="34" charset="0"/>
        <a:buChar char="–"/>
        <a:defRPr sz="1800" kern="1200">
          <a:solidFill>
            <a:schemeClr val="tx1"/>
          </a:solidFill>
          <a:latin typeface="Arial" pitchFamily="34" charset="0"/>
          <a:ea typeface="+mn-ea"/>
          <a:cs typeface="+mn-cs"/>
        </a:defRPr>
      </a:lvl2pPr>
      <a:lvl3pPr marL="684213" indent="-222250" algn="l" defTabSz="914400" rtl="0" eaLnBrk="1" latinLnBrk="0" hangingPunct="1">
        <a:spcBef>
          <a:spcPct val="20000"/>
        </a:spcBef>
        <a:buFont typeface="Wingdings" pitchFamily="2" charset="2"/>
        <a:buChar char="§"/>
        <a:defRPr sz="1800" kern="1200">
          <a:solidFill>
            <a:schemeClr val="tx1"/>
          </a:solidFill>
          <a:latin typeface="Arial" pitchFamily="34" charset="0"/>
          <a:ea typeface="+mn-ea"/>
          <a:cs typeface="+mn-cs"/>
        </a:defRPr>
      </a:lvl3pPr>
      <a:lvl4pPr marL="914400" indent="-230188" algn="l" defTabSz="914400" rtl="0" eaLnBrk="1" latinLnBrk="0" hangingPunct="1">
        <a:spcBef>
          <a:spcPct val="20000"/>
        </a:spcBef>
        <a:buFont typeface="Arial" pitchFamily="34" charset="0"/>
        <a:buChar char="–"/>
        <a:defRPr sz="1800" b="0" kern="1200">
          <a:solidFill>
            <a:schemeClr val="tx1"/>
          </a:solidFill>
          <a:latin typeface="Arial" pitchFamily="34" charset="0"/>
          <a:ea typeface="+mn-ea"/>
          <a:cs typeface="+mn-cs"/>
        </a:defRPr>
      </a:lvl4pPr>
      <a:lvl5pPr marL="1144588" indent="-230188" algn="l" defTabSz="914400" rtl="0" eaLnBrk="1" latinLnBrk="0" hangingPunct="1">
        <a:spcBef>
          <a:spcPct val="20000"/>
        </a:spcBef>
        <a:buFont typeface="Wingdings" pitchFamily="2" charset="2"/>
        <a:buChar char="§"/>
        <a:defRPr sz="1800" kern="1200">
          <a:solidFill>
            <a:schemeClr val="tx1"/>
          </a:solidFill>
          <a:latin typeface="Arial"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8" Type="http://schemas.openxmlformats.org/officeDocument/2006/relationships/image" Target="../media/image12.png"/><Relationship Id="rId13" Type="http://schemas.openxmlformats.org/officeDocument/2006/relationships/image" Target="../media/image17.png"/><Relationship Id="rId3" Type="http://schemas.openxmlformats.org/officeDocument/2006/relationships/image" Target="../media/image7.emf"/><Relationship Id="rId7" Type="http://schemas.openxmlformats.org/officeDocument/2006/relationships/image" Target="../media/image11.png"/><Relationship Id="rId12" Type="http://schemas.openxmlformats.org/officeDocument/2006/relationships/image" Target="../media/image16.png"/><Relationship Id="rId2" Type="http://schemas.openxmlformats.org/officeDocument/2006/relationships/notesSlide" Target="../notesSlides/notesSlide1.xml"/><Relationship Id="rId1" Type="http://schemas.openxmlformats.org/officeDocument/2006/relationships/slideLayout" Target="../slideLayouts/slideLayout3.xml"/><Relationship Id="rId6" Type="http://schemas.openxmlformats.org/officeDocument/2006/relationships/image" Target="../media/image10.png"/><Relationship Id="rId11" Type="http://schemas.openxmlformats.org/officeDocument/2006/relationships/image" Target="../media/image15.png"/><Relationship Id="rId5" Type="http://schemas.openxmlformats.org/officeDocument/2006/relationships/image" Target="../media/image9.png"/><Relationship Id="rId15" Type="http://schemas.openxmlformats.org/officeDocument/2006/relationships/image" Target="../media/image19.png"/><Relationship Id="rId10" Type="http://schemas.openxmlformats.org/officeDocument/2006/relationships/image" Target="../media/image14.png"/><Relationship Id="rId4" Type="http://schemas.openxmlformats.org/officeDocument/2006/relationships/image" Target="../media/image8.jpeg"/><Relationship Id="rId9" Type="http://schemas.openxmlformats.org/officeDocument/2006/relationships/image" Target="../media/image13.png"/><Relationship Id="rId14" Type="http://schemas.openxmlformats.org/officeDocument/2006/relationships/image" Target="../media/image18.png"/></Relationships>
</file>

<file path=ppt/slides/_rels/slide33.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73724D0-DD0F-42EF-84DE-838DB5D26951}" type="datetime1">
              <a:rPr lang="en-US" smtClean="0"/>
              <a:pPr/>
              <a:t>12/8/2015</a:t>
            </a:fld>
            <a:endParaRPr lang="en-US" dirty="0"/>
          </a:p>
        </p:txBody>
      </p:sp>
      <p:sp>
        <p:nvSpPr>
          <p:cNvPr id="5" name="Slide Number Placeholder 4"/>
          <p:cNvSpPr>
            <a:spLocks noGrp="1"/>
          </p:cNvSpPr>
          <p:nvPr>
            <p:ph type="sldNum" sz="quarter" idx="12"/>
          </p:nvPr>
        </p:nvSpPr>
        <p:spPr/>
        <p:txBody>
          <a:bodyPr/>
          <a:lstStyle/>
          <a:p>
            <a:fld id="{8D57DBB9-07C6-49AB-BFD5-E737C7E241F6}" type="slidenum">
              <a:rPr lang="en-US" smtClean="0"/>
              <a:pPr/>
              <a:t>1</a:t>
            </a:fld>
            <a:endParaRPr lang="en-US" dirty="0"/>
          </a:p>
        </p:txBody>
      </p:sp>
      <p:sp>
        <p:nvSpPr>
          <p:cNvPr id="6" name="TextBox 5"/>
          <p:cNvSpPr txBox="1"/>
          <p:nvPr/>
        </p:nvSpPr>
        <p:spPr>
          <a:xfrm>
            <a:off x="1142206" y="2144425"/>
            <a:ext cx="6859588" cy="523220"/>
          </a:xfrm>
          <a:prstGeom prst="rect">
            <a:avLst/>
          </a:prstGeom>
          <a:noFill/>
        </p:spPr>
        <p:txBody>
          <a:bodyPr wrap="square" rtlCol="0">
            <a:spAutoFit/>
          </a:bodyPr>
          <a:lstStyle/>
          <a:p>
            <a:pPr algn="ctr"/>
            <a:r>
              <a:rPr lang="en-US" sz="2800" b="1" dirty="0" smtClean="0">
                <a:latin typeface="Arial" pitchFamily="34" charset="0"/>
                <a:cs typeface="Arial" pitchFamily="34" charset="0"/>
              </a:rPr>
              <a:t>SysML 2.0 – Visualization</a:t>
            </a:r>
            <a:r>
              <a:rPr lang="en-US" sz="2800" b="1" dirty="0">
                <a:latin typeface="Arial" pitchFamily="34" charset="0"/>
                <a:cs typeface="Arial" pitchFamily="34" charset="0"/>
              </a:rPr>
              <a:t> </a:t>
            </a:r>
            <a:r>
              <a:rPr lang="en-US" sz="2800" b="1" dirty="0" smtClean="0">
                <a:latin typeface="Arial" pitchFamily="34" charset="0"/>
                <a:cs typeface="Arial" pitchFamily="34" charset="0"/>
              </a:rPr>
              <a:t>Capability</a:t>
            </a:r>
            <a:endParaRPr lang="en-US" sz="2800" b="1" dirty="0" smtClean="0">
              <a:latin typeface="Arial" pitchFamily="34" charset="0"/>
              <a:cs typeface="Arial" pitchFamily="34" charset="0"/>
            </a:endParaRPr>
          </a:p>
        </p:txBody>
      </p:sp>
      <p:sp>
        <p:nvSpPr>
          <p:cNvPr id="7" name="TextBox 6"/>
          <p:cNvSpPr txBox="1"/>
          <p:nvPr/>
        </p:nvSpPr>
        <p:spPr>
          <a:xfrm>
            <a:off x="2055812" y="3357559"/>
            <a:ext cx="4686300" cy="1323439"/>
          </a:xfrm>
          <a:prstGeom prst="rect">
            <a:avLst/>
          </a:prstGeom>
          <a:noFill/>
        </p:spPr>
        <p:txBody>
          <a:bodyPr wrap="square" rtlCol="0">
            <a:spAutoFit/>
          </a:bodyPr>
          <a:lstStyle/>
          <a:p>
            <a:pPr algn="ctr"/>
            <a:r>
              <a:rPr lang="en-US" sz="2000" dirty="0" smtClean="0">
                <a:latin typeface="Arial" pitchFamily="34" charset="0"/>
                <a:cs typeface="Arial" pitchFamily="34" charset="0"/>
              </a:rPr>
              <a:t>Working Group Progress </a:t>
            </a:r>
          </a:p>
          <a:p>
            <a:pPr algn="ctr"/>
            <a:r>
              <a:rPr lang="en-US" sz="2000" dirty="0" smtClean="0">
                <a:latin typeface="Arial" pitchFamily="34" charset="0"/>
                <a:cs typeface="Arial" pitchFamily="34" charset="0"/>
              </a:rPr>
              <a:t>for </a:t>
            </a:r>
          </a:p>
          <a:p>
            <a:pPr algn="ctr"/>
            <a:r>
              <a:rPr lang="en-US" sz="2000" dirty="0" smtClean="0">
                <a:latin typeface="Arial" pitchFamily="34" charset="0"/>
                <a:cs typeface="Arial" pitchFamily="34" charset="0"/>
              </a:rPr>
              <a:t>OMG System Modeling &amp; Assessment Working Group</a:t>
            </a:r>
          </a:p>
        </p:txBody>
      </p:sp>
      <p:sp>
        <p:nvSpPr>
          <p:cNvPr id="8" name="TextBox 7"/>
          <p:cNvSpPr txBox="1"/>
          <p:nvPr/>
        </p:nvSpPr>
        <p:spPr>
          <a:xfrm>
            <a:off x="1136650" y="5455716"/>
            <a:ext cx="6870700" cy="646331"/>
          </a:xfrm>
          <a:prstGeom prst="rect">
            <a:avLst/>
          </a:prstGeom>
          <a:noFill/>
        </p:spPr>
        <p:txBody>
          <a:bodyPr wrap="square" rtlCol="0">
            <a:spAutoFit/>
          </a:bodyPr>
          <a:lstStyle/>
          <a:p>
            <a:pPr algn="ctr"/>
            <a:r>
              <a:rPr lang="en-US" dirty="0" smtClean="0">
                <a:latin typeface="Arial" pitchFamily="34" charset="0"/>
                <a:cs typeface="Arial" pitchFamily="34" charset="0"/>
              </a:rPr>
              <a:t>Chris Schreiber (LMCO), Josh Feingold (TSP), Marc Sarrel (JPL), Elyse Fosse (JPL)</a:t>
            </a:r>
            <a:endParaRPr lang="en-US" dirty="0" smtClean="0">
              <a:latin typeface="Arial" pitchFamily="34" charset="0"/>
              <a:cs typeface="Arial" pitchFamily="34" charset="0"/>
            </a:endParaRPr>
          </a:p>
        </p:txBody>
      </p:sp>
    </p:spTree>
    <p:extLst>
      <p:ext uri="{BB962C8B-B14F-4D97-AF65-F5344CB8AC3E}">
        <p14:creationId xmlns:p14="http://schemas.microsoft.com/office/powerpoint/2010/main" val="180910624"/>
      </p:ext>
    </p:extLst>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6538" y="274638"/>
            <a:ext cx="7878762" cy="685800"/>
          </a:xfrm>
        </p:spPr>
        <p:txBody>
          <a:bodyPr>
            <a:normAutofit/>
          </a:bodyPr>
          <a:lstStyle/>
          <a:p>
            <a:r>
              <a:rPr lang="en-US" dirty="0" smtClean="0"/>
              <a:t>Requirements – Object Template Definition</a:t>
            </a:r>
            <a:endParaRPr lang="en-US" dirty="0"/>
          </a:p>
        </p:txBody>
      </p:sp>
      <p:sp>
        <p:nvSpPr>
          <p:cNvPr id="5" name="Content Placeholder 4"/>
          <p:cNvSpPr>
            <a:spLocks noGrp="1"/>
          </p:cNvSpPr>
          <p:nvPr>
            <p:ph idx="1"/>
          </p:nvPr>
        </p:nvSpPr>
        <p:spPr/>
        <p:txBody>
          <a:bodyPr>
            <a:normAutofit/>
          </a:bodyPr>
          <a:lstStyle/>
          <a:p>
            <a:pPr lvl="0"/>
            <a:r>
              <a:rPr lang="en-US" dirty="0"/>
              <a:t>Object Template </a:t>
            </a:r>
            <a:r>
              <a:rPr lang="en-US" dirty="0" smtClean="0"/>
              <a:t>Definition must </a:t>
            </a:r>
            <a:r>
              <a:rPr lang="en-US" dirty="0"/>
              <a:t>be able to store a configurable representation of the UI for a node, edge, port, drawing, or label.</a:t>
            </a:r>
          </a:p>
          <a:p>
            <a:r>
              <a:rPr lang="en-US" dirty="0"/>
              <a:t>Reference frame</a:t>
            </a:r>
          </a:p>
          <a:p>
            <a:pPr lvl="1"/>
            <a:r>
              <a:rPr lang="en-US" dirty="0"/>
              <a:t>Relative coordinates</a:t>
            </a:r>
          </a:p>
          <a:p>
            <a:pPr lvl="1"/>
            <a:r>
              <a:rPr lang="en-US" dirty="0"/>
              <a:t>Absolute coordinates</a:t>
            </a:r>
          </a:p>
          <a:p>
            <a:pPr lvl="1"/>
            <a:r>
              <a:rPr lang="en-US" dirty="0"/>
              <a:t>Hierarchy of UI elements</a:t>
            </a:r>
          </a:p>
          <a:p>
            <a:r>
              <a:rPr lang="en-US" dirty="0"/>
              <a:t>UI elements</a:t>
            </a:r>
          </a:p>
          <a:p>
            <a:r>
              <a:rPr lang="en-US" dirty="0" smtClean="0"/>
              <a:t>Define </a:t>
            </a:r>
            <a:r>
              <a:rPr lang="en-US" dirty="0"/>
              <a:t>graphical object-to-graphical element attribute </a:t>
            </a:r>
            <a:r>
              <a:rPr lang="en-US" dirty="0" smtClean="0"/>
              <a:t>linkage</a:t>
            </a:r>
            <a:endParaRPr lang="en-US" dirty="0"/>
          </a:p>
        </p:txBody>
      </p:sp>
      <p:sp>
        <p:nvSpPr>
          <p:cNvPr id="3" name="Date Placeholder 2"/>
          <p:cNvSpPr>
            <a:spLocks noGrp="1"/>
          </p:cNvSpPr>
          <p:nvPr>
            <p:ph type="dt" sz="half" idx="10"/>
          </p:nvPr>
        </p:nvSpPr>
        <p:spPr/>
        <p:txBody>
          <a:bodyPr/>
          <a:lstStyle/>
          <a:p>
            <a:fld id="{1620389F-DE1D-44C7-B37E-89BCC2F680BE}" type="datetime1">
              <a:rPr lang="en-US" smtClean="0"/>
              <a:pPr/>
              <a:t>12/8/2015</a:t>
            </a:fld>
            <a:endParaRPr lang="en-US" dirty="0"/>
          </a:p>
        </p:txBody>
      </p:sp>
      <p:sp>
        <p:nvSpPr>
          <p:cNvPr id="4" name="Slide Number Placeholder 3"/>
          <p:cNvSpPr>
            <a:spLocks noGrp="1"/>
          </p:cNvSpPr>
          <p:nvPr>
            <p:ph type="sldNum" sz="quarter" idx="12"/>
          </p:nvPr>
        </p:nvSpPr>
        <p:spPr/>
        <p:txBody>
          <a:bodyPr/>
          <a:lstStyle/>
          <a:p>
            <a:fld id="{8D57DBB9-07C6-49AB-BFD5-E737C7E241F6}" type="slidenum">
              <a:rPr lang="en-US" smtClean="0"/>
              <a:pPr/>
              <a:t>10</a:t>
            </a:fld>
            <a:endParaRPr lang="en-US" dirty="0"/>
          </a:p>
        </p:txBody>
      </p:sp>
    </p:spTree>
    <p:extLst>
      <p:ext uri="{BB962C8B-B14F-4D97-AF65-F5344CB8AC3E}">
        <p14:creationId xmlns:p14="http://schemas.microsoft.com/office/powerpoint/2010/main" val="1033161424"/>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6538" y="274638"/>
            <a:ext cx="7878762" cy="685800"/>
          </a:xfrm>
        </p:spPr>
        <p:txBody>
          <a:bodyPr>
            <a:normAutofit/>
          </a:bodyPr>
          <a:lstStyle/>
          <a:p>
            <a:r>
              <a:rPr lang="en-US" dirty="0" smtClean="0"/>
              <a:t>Requirements – OTD – UI Elements</a:t>
            </a:r>
            <a:endParaRPr lang="en-US" dirty="0"/>
          </a:p>
        </p:txBody>
      </p:sp>
      <p:sp>
        <p:nvSpPr>
          <p:cNvPr id="5" name="Content Placeholder 4"/>
          <p:cNvSpPr>
            <a:spLocks noGrp="1"/>
          </p:cNvSpPr>
          <p:nvPr>
            <p:ph idx="1"/>
          </p:nvPr>
        </p:nvSpPr>
        <p:spPr/>
        <p:txBody>
          <a:bodyPr>
            <a:normAutofit/>
          </a:bodyPr>
          <a:lstStyle/>
          <a:p>
            <a:r>
              <a:rPr lang="en-US" dirty="0" smtClean="0"/>
              <a:t>Geometric</a:t>
            </a:r>
            <a:endParaRPr lang="en-US" dirty="0"/>
          </a:p>
          <a:p>
            <a:pPr lvl="1"/>
            <a:r>
              <a:rPr lang="en-US" dirty="0"/>
              <a:t>Shape</a:t>
            </a:r>
          </a:p>
          <a:p>
            <a:pPr lvl="1"/>
            <a:r>
              <a:rPr lang="en-US" dirty="0"/>
              <a:t>Image</a:t>
            </a:r>
          </a:p>
          <a:p>
            <a:pPr lvl="1"/>
            <a:r>
              <a:rPr lang="en-US" dirty="0"/>
              <a:t>Text</a:t>
            </a:r>
          </a:p>
          <a:p>
            <a:pPr lvl="1"/>
            <a:r>
              <a:rPr lang="en-US" dirty="0"/>
              <a:t>Splitter</a:t>
            </a:r>
          </a:p>
          <a:p>
            <a:pPr lvl="1"/>
            <a:r>
              <a:rPr lang="en-US" dirty="0"/>
              <a:t>Transformation</a:t>
            </a:r>
          </a:p>
          <a:p>
            <a:pPr lvl="1"/>
            <a:r>
              <a:rPr lang="en-US" dirty="0" smtClean="0"/>
              <a:t>Group</a:t>
            </a:r>
          </a:p>
          <a:p>
            <a:r>
              <a:rPr lang="en-US" dirty="0" smtClean="0"/>
              <a:t>Logical</a:t>
            </a:r>
          </a:p>
          <a:p>
            <a:pPr lvl="1"/>
            <a:r>
              <a:rPr lang="en-US" dirty="0" smtClean="0"/>
              <a:t>If-else</a:t>
            </a:r>
          </a:p>
          <a:p>
            <a:pPr lvl="1"/>
            <a:r>
              <a:rPr lang="en-US" dirty="0" smtClean="0"/>
              <a:t>Switch</a:t>
            </a:r>
          </a:p>
        </p:txBody>
      </p:sp>
      <p:sp>
        <p:nvSpPr>
          <p:cNvPr id="3" name="Date Placeholder 2"/>
          <p:cNvSpPr>
            <a:spLocks noGrp="1"/>
          </p:cNvSpPr>
          <p:nvPr>
            <p:ph type="dt" sz="half" idx="10"/>
          </p:nvPr>
        </p:nvSpPr>
        <p:spPr/>
        <p:txBody>
          <a:bodyPr/>
          <a:lstStyle/>
          <a:p>
            <a:fld id="{1620389F-DE1D-44C7-B37E-89BCC2F680BE}" type="datetime1">
              <a:rPr lang="en-US" smtClean="0"/>
              <a:pPr/>
              <a:t>12/8/2015</a:t>
            </a:fld>
            <a:endParaRPr lang="en-US" dirty="0"/>
          </a:p>
        </p:txBody>
      </p:sp>
      <p:sp>
        <p:nvSpPr>
          <p:cNvPr id="4" name="Slide Number Placeholder 3"/>
          <p:cNvSpPr>
            <a:spLocks noGrp="1"/>
          </p:cNvSpPr>
          <p:nvPr>
            <p:ph type="sldNum" sz="quarter" idx="12"/>
          </p:nvPr>
        </p:nvSpPr>
        <p:spPr/>
        <p:txBody>
          <a:bodyPr/>
          <a:lstStyle/>
          <a:p>
            <a:fld id="{8D57DBB9-07C6-49AB-BFD5-E737C7E241F6}" type="slidenum">
              <a:rPr lang="en-US" smtClean="0"/>
              <a:pPr/>
              <a:t>11</a:t>
            </a:fld>
            <a:endParaRPr lang="en-US" dirty="0"/>
          </a:p>
        </p:txBody>
      </p:sp>
    </p:spTree>
    <p:extLst>
      <p:ext uri="{BB962C8B-B14F-4D97-AF65-F5344CB8AC3E}">
        <p14:creationId xmlns:p14="http://schemas.microsoft.com/office/powerpoint/2010/main" val="2117437586"/>
      </p:ext>
    </p:extLst>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6538" y="274638"/>
            <a:ext cx="7878762" cy="685800"/>
          </a:xfrm>
        </p:spPr>
        <p:txBody>
          <a:bodyPr>
            <a:normAutofit/>
          </a:bodyPr>
          <a:lstStyle/>
          <a:p>
            <a:r>
              <a:rPr lang="en-US" dirty="0" smtClean="0"/>
              <a:t>Requirements – OTD – UI Elements</a:t>
            </a:r>
            <a:endParaRPr lang="en-US" dirty="0"/>
          </a:p>
        </p:txBody>
      </p:sp>
      <p:sp>
        <p:nvSpPr>
          <p:cNvPr id="5" name="Content Placeholder 4"/>
          <p:cNvSpPr>
            <a:spLocks noGrp="1"/>
          </p:cNvSpPr>
          <p:nvPr>
            <p:ph idx="1"/>
          </p:nvPr>
        </p:nvSpPr>
        <p:spPr/>
        <p:txBody>
          <a:bodyPr>
            <a:normAutofit/>
          </a:bodyPr>
          <a:lstStyle/>
          <a:p>
            <a:r>
              <a:rPr lang="en-US" dirty="0" smtClean="0"/>
              <a:t>Action</a:t>
            </a:r>
            <a:endParaRPr lang="en-US" dirty="0"/>
          </a:p>
          <a:p>
            <a:pPr lvl="1"/>
            <a:r>
              <a:rPr lang="en-US" dirty="0"/>
              <a:t>On click</a:t>
            </a:r>
          </a:p>
          <a:p>
            <a:pPr lvl="1"/>
            <a:r>
              <a:rPr lang="en-US" dirty="0"/>
              <a:t>On double-click</a:t>
            </a:r>
          </a:p>
          <a:p>
            <a:pPr lvl="1"/>
            <a:r>
              <a:rPr lang="en-US" dirty="0"/>
              <a:t>On </a:t>
            </a:r>
            <a:r>
              <a:rPr lang="en-US" dirty="0" smtClean="0"/>
              <a:t>drag</a:t>
            </a:r>
          </a:p>
          <a:p>
            <a:pPr lvl="1"/>
            <a:r>
              <a:rPr lang="en-US" dirty="0" smtClean="0"/>
              <a:t>On mouse-wheel</a:t>
            </a:r>
            <a:endParaRPr lang="en-US" dirty="0"/>
          </a:p>
          <a:p>
            <a:r>
              <a:rPr lang="en-US" dirty="0"/>
              <a:t>Elements attributes</a:t>
            </a:r>
          </a:p>
          <a:p>
            <a:pPr lvl="1"/>
            <a:r>
              <a:rPr lang="en-US" dirty="0"/>
              <a:t>Color</a:t>
            </a:r>
          </a:p>
          <a:p>
            <a:pPr lvl="1"/>
            <a:r>
              <a:rPr lang="en-US" dirty="0"/>
              <a:t>Name</a:t>
            </a:r>
          </a:p>
          <a:p>
            <a:pPr lvl="1"/>
            <a:r>
              <a:rPr lang="en-US" dirty="0"/>
              <a:t>Tooltip</a:t>
            </a:r>
          </a:p>
          <a:p>
            <a:pPr lvl="1"/>
            <a:r>
              <a:rPr lang="en-US" dirty="0"/>
              <a:t>Gradient</a:t>
            </a:r>
          </a:p>
          <a:p>
            <a:pPr lvl="1"/>
            <a:r>
              <a:rPr lang="en-US" dirty="0"/>
              <a:t>Hyperlink</a:t>
            </a:r>
          </a:p>
          <a:p>
            <a:pPr lvl="1"/>
            <a:r>
              <a:rPr lang="en-US" dirty="0"/>
              <a:t>Etc</a:t>
            </a:r>
            <a:r>
              <a:rPr lang="en-US" dirty="0" smtClean="0"/>
              <a:t>.</a:t>
            </a:r>
            <a:endParaRPr lang="en-US" dirty="0"/>
          </a:p>
        </p:txBody>
      </p:sp>
      <p:sp>
        <p:nvSpPr>
          <p:cNvPr id="3" name="Date Placeholder 2"/>
          <p:cNvSpPr>
            <a:spLocks noGrp="1"/>
          </p:cNvSpPr>
          <p:nvPr>
            <p:ph type="dt" sz="half" idx="10"/>
          </p:nvPr>
        </p:nvSpPr>
        <p:spPr/>
        <p:txBody>
          <a:bodyPr/>
          <a:lstStyle/>
          <a:p>
            <a:fld id="{1620389F-DE1D-44C7-B37E-89BCC2F680BE}" type="datetime1">
              <a:rPr lang="en-US" smtClean="0"/>
              <a:pPr/>
              <a:t>12/8/2015</a:t>
            </a:fld>
            <a:endParaRPr lang="en-US" dirty="0"/>
          </a:p>
        </p:txBody>
      </p:sp>
      <p:sp>
        <p:nvSpPr>
          <p:cNvPr id="4" name="Slide Number Placeholder 3"/>
          <p:cNvSpPr>
            <a:spLocks noGrp="1"/>
          </p:cNvSpPr>
          <p:nvPr>
            <p:ph type="sldNum" sz="quarter" idx="12"/>
          </p:nvPr>
        </p:nvSpPr>
        <p:spPr/>
        <p:txBody>
          <a:bodyPr/>
          <a:lstStyle/>
          <a:p>
            <a:fld id="{8D57DBB9-07C6-49AB-BFD5-E737C7E241F6}" type="slidenum">
              <a:rPr lang="en-US" smtClean="0"/>
              <a:pPr/>
              <a:t>12</a:t>
            </a:fld>
            <a:endParaRPr lang="en-US" dirty="0"/>
          </a:p>
        </p:txBody>
      </p:sp>
    </p:spTree>
    <p:extLst>
      <p:ext uri="{BB962C8B-B14F-4D97-AF65-F5344CB8AC3E}">
        <p14:creationId xmlns:p14="http://schemas.microsoft.com/office/powerpoint/2010/main" val="1430015265"/>
      </p:ext>
    </p:extLst>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6538" y="274638"/>
            <a:ext cx="7878762" cy="685800"/>
          </a:xfrm>
        </p:spPr>
        <p:txBody>
          <a:bodyPr>
            <a:normAutofit/>
          </a:bodyPr>
          <a:lstStyle/>
          <a:p>
            <a:r>
              <a:rPr lang="en-US" dirty="0" smtClean="0"/>
              <a:t>Requirements – Object Template Definition</a:t>
            </a:r>
            <a:endParaRPr lang="en-US" dirty="0"/>
          </a:p>
        </p:txBody>
      </p:sp>
      <p:sp>
        <p:nvSpPr>
          <p:cNvPr id="5" name="Content Placeholder 4"/>
          <p:cNvSpPr>
            <a:spLocks noGrp="1"/>
          </p:cNvSpPr>
          <p:nvPr>
            <p:ph idx="1"/>
          </p:nvPr>
        </p:nvSpPr>
        <p:spPr/>
        <p:txBody>
          <a:bodyPr>
            <a:normAutofit/>
          </a:bodyPr>
          <a:lstStyle/>
          <a:p>
            <a:r>
              <a:rPr lang="en-US" dirty="0" smtClean="0"/>
              <a:t>Define graphical-object-to-graphical-element </a:t>
            </a:r>
            <a:r>
              <a:rPr lang="en-US" dirty="0"/>
              <a:t>attribute </a:t>
            </a:r>
            <a:r>
              <a:rPr lang="en-US" dirty="0" smtClean="0"/>
              <a:t>linkage so that attributes of objects such as Nodes and Edges can be accessed by the elements that compose their UIs.</a:t>
            </a:r>
            <a:endParaRPr lang="en-US" dirty="0"/>
          </a:p>
          <a:p>
            <a:r>
              <a:rPr lang="en-US" dirty="0"/>
              <a:t>Attribute values</a:t>
            </a:r>
          </a:p>
          <a:p>
            <a:r>
              <a:rPr lang="en-US" dirty="0"/>
              <a:t>Basic operators</a:t>
            </a:r>
          </a:p>
          <a:p>
            <a:pPr lvl="1"/>
            <a:r>
              <a:rPr lang="en-US" dirty="0"/>
              <a:t>If-else</a:t>
            </a:r>
          </a:p>
          <a:p>
            <a:pPr lvl="1"/>
            <a:r>
              <a:rPr lang="en-US" dirty="0"/>
              <a:t>String manipulation</a:t>
            </a:r>
          </a:p>
          <a:p>
            <a:pPr lvl="1"/>
            <a:r>
              <a:rPr lang="en-US" dirty="0"/>
              <a:t>Basic math</a:t>
            </a:r>
          </a:p>
          <a:p>
            <a:r>
              <a:rPr lang="en-US" dirty="0"/>
              <a:t>Extensible operator language</a:t>
            </a:r>
          </a:p>
        </p:txBody>
      </p:sp>
      <p:sp>
        <p:nvSpPr>
          <p:cNvPr id="3" name="Date Placeholder 2"/>
          <p:cNvSpPr>
            <a:spLocks noGrp="1"/>
          </p:cNvSpPr>
          <p:nvPr>
            <p:ph type="dt" sz="half" idx="10"/>
          </p:nvPr>
        </p:nvSpPr>
        <p:spPr/>
        <p:txBody>
          <a:bodyPr/>
          <a:lstStyle/>
          <a:p>
            <a:fld id="{1620389F-DE1D-44C7-B37E-89BCC2F680BE}" type="datetime1">
              <a:rPr lang="en-US" smtClean="0"/>
              <a:pPr/>
              <a:t>12/8/2015</a:t>
            </a:fld>
            <a:endParaRPr lang="en-US" dirty="0"/>
          </a:p>
        </p:txBody>
      </p:sp>
      <p:sp>
        <p:nvSpPr>
          <p:cNvPr id="4" name="Slide Number Placeholder 3"/>
          <p:cNvSpPr>
            <a:spLocks noGrp="1"/>
          </p:cNvSpPr>
          <p:nvPr>
            <p:ph type="sldNum" sz="quarter" idx="12"/>
          </p:nvPr>
        </p:nvSpPr>
        <p:spPr/>
        <p:txBody>
          <a:bodyPr/>
          <a:lstStyle/>
          <a:p>
            <a:fld id="{8D57DBB9-07C6-49AB-BFD5-E737C7E241F6}" type="slidenum">
              <a:rPr lang="en-US" smtClean="0"/>
              <a:pPr/>
              <a:t>13</a:t>
            </a:fld>
            <a:endParaRPr lang="en-US" dirty="0"/>
          </a:p>
        </p:txBody>
      </p:sp>
    </p:spTree>
    <p:extLst>
      <p:ext uri="{BB962C8B-B14F-4D97-AF65-F5344CB8AC3E}">
        <p14:creationId xmlns:p14="http://schemas.microsoft.com/office/powerpoint/2010/main" val="699659647"/>
      </p:ext>
    </p:extLst>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6538" y="274638"/>
            <a:ext cx="7878762" cy="685800"/>
          </a:xfrm>
        </p:spPr>
        <p:txBody>
          <a:bodyPr>
            <a:normAutofit/>
          </a:bodyPr>
          <a:lstStyle/>
          <a:p>
            <a:r>
              <a:rPr lang="en-US" dirty="0" smtClean="0"/>
              <a:t>Requirements – Rich Diagram Persistence</a:t>
            </a:r>
            <a:endParaRPr lang="en-US" dirty="0"/>
          </a:p>
        </p:txBody>
      </p:sp>
      <p:sp>
        <p:nvSpPr>
          <p:cNvPr id="5" name="Content Placeholder 4"/>
          <p:cNvSpPr>
            <a:spLocks noGrp="1"/>
          </p:cNvSpPr>
          <p:nvPr>
            <p:ph idx="1"/>
          </p:nvPr>
        </p:nvSpPr>
        <p:spPr/>
        <p:txBody>
          <a:bodyPr>
            <a:normAutofit/>
          </a:bodyPr>
          <a:lstStyle/>
          <a:p>
            <a:r>
              <a:rPr lang="en-US" dirty="0"/>
              <a:t>Store and refer to a set of Object Template Definitions</a:t>
            </a:r>
          </a:p>
          <a:p>
            <a:r>
              <a:rPr lang="en-US" dirty="0"/>
              <a:t>Nodes</a:t>
            </a:r>
          </a:p>
          <a:p>
            <a:r>
              <a:rPr lang="en-US" dirty="0"/>
              <a:t>Edges</a:t>
            </a:r>
          </a:p>
          <a:p>
            <a:r>
              <a:rPr lang="en-US" dirty="0"/>
              <a:t>Ports</a:t>
            </a:r>
          </a:p>
          <a:p>
            <a:r>
              <a:rPr lang="en-US" dirty="0"/>
              <a:t>Labels</a:t>
            </a:r>
          </a:p>
          <a:p>
            <a:r>
              <a:rPr lang="en-US" dirty="0"/>
              <a:t>Graphs</a:t>
            </a:r>
          </a:p>
          <a:p>
            <a:pPr lvl="1"/>
            <a:r>
              <a:rPr lang="en-US" dirty="0"/>
              <a:t>Intergraph describes connections between individual graphs</a:t>
            </a:r>
          </a:p>
          <a:p>
            <a:r>
              <a:rPr lang="en-US" dirty="0" smtClean="0"/>
              <a:t>Position</a:t>
            </a:r>
            <a:endParaRPr lang="en-US" dirty="0"/>
          </a:p>
          <a:p>
            <a:pPr lvl="1"/>
            <a:r>
              <a:rPr lang="en-US" dirty="0"/>
              <a:t>Units relatable to some physical dimension</a:t>
            </a:r>
          </a:p>
          <a:p>
            <a:r>
              <a:rPr lang="en-US" dirty="0"/>
              <a:t>Sizes</a:t>
            </a:r>
          </a:p>
          <a:p>
            <a:pPr lvl="1"/>
            <a:r>
              <a:rPr lang="en-US" dirty="0"/>
              <a:t>Units relatable to some physical dimension</a:t>
            </a:r>
          </a:p>
          <a:p>
            <a:endParaRPr lang="en-US" dirty="0" smtClean="0"/>
          </a:p>
        </p:txBody>
      </p:sp>
      <p:sp>
        <p:nvSpPr>
          <p:cNvPr id="3" name="Date Placeholder 2"/>
          <p:cNvSpPr>
            <a:spLocks noGrp="1"/>
          </p:cNvSpPr>
          <p:nvPr>
            <p:ph type="dt" sz="half" idx="10"/>
          </p:nvPr>
        </p:nvSpPr>
        <p:spPr/>
        <p:txBody>
          <a:bodyPr/>
          <a:lstStyle/>
          <a:p>
            <a:fld id="{1620389F-DE1D-44C7-B37E-89BCC2F680BE}" type="datetime1">
              <a:rPr lang="en-US" smtClean="0"/>
              <a:pPr/>
              <a:t>12/8/2015</a:t>
            </a:fld>
            <a:endParaRPr lang="en-US" dirty="0"/>
          </a:p>
        </p:txBody>
      </p:sp>
      <p:sp>
        <p:nvSpPr>
          <p:cNvPr id="4" name="Slide Number Placeholder 3"/>
          <p:cNvSpPr>
            <a:spLocks noGrp="1"/>
          </p:cNvSpPr>
          <p:nvPr>
            <p:ph type="sldNum" sz="quarter" idx="12"/>
          </p:nvPr>
        </p:nvSpPr>
        <p:spPr/>
        <p:txBody>
          <a:bodyPr/>
          <a:lstStyle/>
          <a:p>
            <a:fld id="{8D57DBB9-07C6-49AB-BFD5-E737C7E241F6}" type="slidenum">
              <a:rPr lang="en-US" smtClean="0"/>
              <a:pPr/>
              <a:t>14</a:t>
            </a:fld>
            <a:endParaRPr lang="en-US" dirty="0"/>
          </a:p>
        </p:txBody>
      </p:sp>
    </p:spTree>
    <p:extLst>
      <p:ext uri="{BB962C8B-B14F-4D97-AF65-F5344CB8AC3E}">
        <p14:creationId xmlns:p14="http://schemas.microsoft.com/office/powerpoint/2010/main" val="214382025"/>
      </p:ext>
    </p:extLst>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6538" y="274638"/>
            <a:ext cx="7878762" cy="685800"/>
          </a:xfrm>
        </p:spPr>
        <p:txBody>
          <a:bodyPr>
            <a:normAutofit/>
          </a:bodyPr>
          <a:lstStyle/>
          <a:p>
            <a:r>
              <a:rPr lang="en-US" dirty="0" smtClean="0"/>
              <a:t>Requirements – Rich Diagram Persistence</a:t>
            </a:r>
            <a:endParaRPr lang="en-US" dirty="0"/>
          </a:p>
        </p:txBody>
      </p:sp>
      <p:sp>
        <p:nvSpPr>
          <p:cNvPr id="5" name="Content Placeholder 4"/>
          <p:cNvSpPr>
            <a:spLocks noGrp="1"/>
          </p:cNvSpPr>
          <p:nvPr>
            <p:ph idx="1"/>
          </p:nvPr>
        </p:nvSpPr>
        <p:spPr/>
        <p:txBody>
          <a:bodyPr>
            <a:normAutofit/>
          </a:bodyPr>
          <a:lstStyle/>
          <a:p>
            <a:r>
              <a:rPr lang="en-US" dirty="0"/>
              <a:t>Nesting (sub-graphs)</a:t>
            </a:r>
          </a:p>
          <a:p>
            <a:pPr lvl="1"/>
            <a:r>
              <a:rPr lang="en-US" dirty="0"/>
              <a:t>Expand/collapse state of owner nodes of sub-diagrams</a:t>
            </a:r>
          </a:p>
          <a:p>
            <a:r>
              <a:rPr lang="en-US" dirty="0"/>
              <a:t>Relational </a:t>
            </a:r>
          </a:p>
          <a:p>
            <a:pPr lvl="1"/>
            <a:r>
              <a:rPr lang="en-US" dirty="0"/>
              <a:t>Edge connects to node x (and port y) not simply have the end of the edge at the location of node x.</a:t>
            </a:r>
          </a:p>
          <a:p>
            <a:pPr lvl="1"/>
            <a:r>
              <a:rPr lang="en-US" dirty="0"/>
              <a:t>Ports owned by nodes</a:t>
            </a:r>
          </a:p>
          <a:p>
            <a:pPr lvl="1"/>
            <a:r>
              <a:rPr lang="en-US" dirty="0"/>
              <a:t>Nodes owned by graphs</a:t>
            </a:r>
          </a:p>
          <a:p>
            <a:pPr lvl="1"/>
            <a:r>
              <a:rPr lang="en-US" dirty="0"/>
              <a:t>Graphs root of owned by nodes</a:t>
            </a:r>
          </a:p>
          <a:p>
            <a:pPr lvl="1"/>
            <a:r>
              <a:rPr lang="en-US" dirty="0"/>
              <a:t>Edges owned by graphs (ordinary or intergraph)</a:t>
            </a:r>
          </a:p>
          <a:p>
            <a:pPr lvl="1"/>
            <a:r>
              <a:rPr lang="en-US" dirty="0"/>
              <a:t>Labels owed by ports, nodes or edges</a:t>
            </a:r>
          </a:p>
          <a:p>
            <a:pPr marL="0" indent="0">
              <a:buNone/>
            </a:pPr>
            <a:endParaRPr lang="en-US" dirty="0" smtClean="0"/>
          </a:p>
        </p:txBody>
      </p:sp>
      <p:sp>
        <p:nvSpPr>
          <p:cNvPr id="3" name="Date Placeholder 2"/>
          <p:cNvSpPr>
            <a:spLocks noGrp="1"/>
          </p:cNvSpPr>
          <p:nvPr>
            <p:ph type="dt" sz="half" idx="10"/>
          </p:nvPr>
        </p:nvSpPr>
        <p:spPr/>
        <p:txBody>
          <a:bodyPr/>
          <a:lstStyle/>
          <a:p>
            <a:fld id="{1620389F-DE1D-44C7-B37E-89BCC2F680BE}" type="datetime1">
              <a:rPr lang="en-US" smtClean="0"/>
              <a:pPr/>
              <a:t>12/8/2015</a:t>
            </a:fld>
            <a:endParaRPr lang="en-US" dirty="0"/>
          </a:p>
        </p:txBody>
      </p:sp>
      <p:sp>
        <p:nvSpPr>
          <p:cNvPr id="4" name="Slide Number Placeholder 3"/>
          <p:cNvSpPr>
            <a:spLocks noGrp="1"/>
          </p:cNvSpPr>
          <p:nvPr>
            <p:ph type="sldNum" sz="quarter" idx="12"/>
          </p:nvPr>
        </p:nvSpPr>
        <p:spPr/>
        <p:txBody>
          <a:bodyPr/>
          <a:lstStyle/>
          <a:p>
            <a:fld id="{8D57DBB9-07C6-49AB-BFD5-E737C7E241F6}" type="slidenum">
              <a:rPr lang="en-US" smtClean="0"/>
              <a:pPr/>
              <a:t>15</a:t>
            </a:fld>
            <a:endParaRPr lang="en-US" dirty="0"/>
          </a:p>
        </p:txBody>
      </p:sp>
    </p:spTree>
    <p:extLst>
      <p:ext uri="{BB962C8B-B14F-4D97-AF65-F5344CB8AC3E}">
        <p14:creationId xmlns:p14="http://schemas.microsoft.com/office/powerpoint/2010/main" val="1590117205"/>
      </p:ext>
    </p:extLst>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Requirements – Translation Layer</a:t>
            </a:r>
            <a:endParaRPr lang="en-US" dirty="0"/>
          </a:p>
        </p:txBody>
      </p:sp>
      <p:sp>
        <p:nvSpPr>
          <p:cNvPr id="5" name="Content Placeholder 4"/>
          <p:cNvSpPr>
            <a:spLocks noGrp="1"/>
          </p:cNvSpPr>
          <p:nvPr>
            <p:ph idx="1"/>
          </p:nvPr>
        </p:nvSpPr>
        <p:spPr/>
        <p:txBody>
          <a:bodyPr>
            <a:normAutofit/>
          </a:bodyPr>
          <a:lstStyle/>
          <a:p>
            <a:r>
              <a:rPr lang="en-US" dirty="0" smtClean="0"/>
              <a:t>Explicit mapping between back end and front end</a:t>
            </a:r>
          </a:p>
          <a:p>
            <a:r>
              <a:rPr lang="en-US" dirty="0" smtClean="0"/>
              <a:t>Comprehensible </a:t>
            </a:r>
          </a:p>
          <a:p>
            <a:pPr lvl="1"/>
            <a:r>
              <a:rPr lang="en-US" dirty="0" smtClean="0"/>
              <a:t>A viewer should, without needing to explicitly view the source data, be able to determine the approximate meaning or significance of the diagram.</a:t>
            </a:r>
          </a:p>
          <a:p>
            <a:r>
              <a:rPr lang="en-US" dirty="0" smtClean="0"/>
              <a:t>Reproducible</a:t>
            </a:r>
          </a:p>
          <a:p>
            <a:pPr lvl="1"/>
            <a:r>
              <a:rPr lang="en-US" dirty="0" smtClean="0"/>
              <a:t>With access to only the Back End and Translation Layer, be able to create a functional duplicate of the front end visualization.</a:t>
            </a:r>
          </a:p>
          <a:p>
            <a:r>
              <a:rPr lang="en-US" dirty="0" smtClean="0"/>
              <a:t>Unambiguous</a:t>
            </a:r>
          </a:p>
          <a:p>
            <a:pPr lvl="1"/>
            <a:r>
              <a:rPr lang="en-US" dirty="0" smtClean="0"/>
              <a:t>With access to only the Front End and Translation Layer, be able to derive important aspects and critical structure of the back end data.</a:t>
            </a:r>
          </a:p>
          <a:p>
            <a:pPr lvl="1"/>
            <a:r>
              <a:rPr lang="en-US" dirty="0" smtClean="0"/>
              <a:t>Facilitates a single interpretation of the data by multiple users.</a:t>
            </a:r>
            <a:endParaRPr lang="en-US" dirty="0"/>
          </a:p>
        </p:txBody>
      </p:sp>
      <p:sp>
        <p:nvSpPr>
          <p:cNvPr id="3" name="Date Placeholder 2"/>
          <p:cNvSpPr>
            <a:spLocks noGrp="1"/>
          </p:cNvSpPr>
          <p:nvPr>
            <p:ph type="dt" sz="half" idx="10"/>
          </p:nvPr>
        </p:nvSpPr>
        <p:spPr/>
        <p:txBody>
          <a:bodyPr/>
          <a:lstStyle/>
          <a:p>
            <a:fld id="{1620389F-DE1D-44C7-B37E-89BCC2F680BE}" type="datetime1">
              <a:rPr lang="en-US" smtClean="0"/>
              <a:pPr/>
              <a:t>12/8/2015</a:t>
            </a:fld>
            <a:endParaRPr lang="en-US" dirty="0"/>
          </a:p>
        </p:txBody>
      </p:sp>
      <p:sp>
        <p:nvSpPr>
          <p:cNvPr id="4" name="Slide Number Placeholder 3"/>
          <p:cNvSpPr>
            <a:spLocks noGrp="1"/>
          </p:cNvSpPr>
          <p:nvPr>
            <p:ph type="sldNum" sz="quarter" idx="12"/>
          </p:nvPr>
        </p:nvSpPr>
        <p:spPr/>
        <p:txBody>
          <a:bodyPr/>
          <a:lstStyle/>
          <a:p>
            <a:fld id="{8D57DBB9-07C6-49AB-BFD5-E737C7E241F6}" type="slidenum">
              <a:rPr lang="en-US" smtClean="0"/>
              <a:pPr/>
              <a:t>16</a:t>
            </a:fld>
            <a:endParaRPr lang="en-US" dirty="0"/>
          </a:p>
        </p:txBody>
      </p:sp>
    </p:spTree>
    <p:extLst>
      <p:ext uri="{BB962C8B-B14F-4D97-AF65-F5344CB8AC3E}">
        <p14:creationId xmlns:p14="http://schemas.microsoft.com/office/powerpoint/2010/main" val="1624532191"/>
      </p:ext>
    </p:extLst>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6538" y="274638"/>
            <a:ext cx="7878762" cy="685800"/>
          </a:xfrm>
        </p:spPr>
        <p:txBody>
          <a:bodyPr>
            <a:normAutofit/>
          </a:bodyPr>
          <a:lstStyle/>
          <a:p>
            <a:r>
              <a:rPr lang="en-US" dirty="0" smtClean="0"/>
              <a:t>Requirements – Model-to-View Mapping</a:t>
            </a:r>
            <a:endParaRPr lang="en-US" dirty="0"/>
          </a:p>
        </p:txBody>
      </p:sp>
      <p:sp>
        <p:nvSpPr>
          <p:cNvPr id="5" name="Content Placeholder 4"/>
          <p:cNvSpPr>
            <a:spLocks noGrp="1"/>
          </p:cNvSpPr>
          <p:nvPr>
            <p:ph idx="1"/>
          </p:nvPr>
        </p:nvSpPr>
        <p:spPr>
          <a:xfrm>
            <a:off x="236538" y="1039813"/>
            <a:ext cx="8678862" cy="5316537"/>
          </a:xfrm>
        </p:spPr>
        <p:txBody>
          <a:bodyPr>
            <a:normAutofit lnSpcReduction="10000"/>
          </a:bodyPr>
          <a:lstStyle/>
          <a:p>
            <a:r>
              <a:rPr lang="en-US" dirty="0"/>
              <a:t>Data to graph objects</a:t>
            </a:r>
          </a:p>
          <a:p>
            <a:pPr lvl="1"/>
            <a:r>
              <a:rPr lang="en-US" dirty="0"/>
              <a:t>Refer to Object Template Set</a:t>
            </a:r>
          </a:p>
          <a:p>
            <a:r>
              <a:rPr lang="en-US" dirty="0"/>
              <a:t>Data to rendering style</a:t>
            </a:r>
          </a:p>
          <a:p>
            <a:pPr lvl="1"/>
            <a:r>
              <a:rPr lang="en-US" dirty="0"/>
              <a:t>Choose particular Object Templates to apply</a:t>
            </a:r>
          </a:p>
          <a:p>
            <a:pPr lvl="1"/>
            <a:r>
              <a:rPr lang="en-US" dirty="0"/>
              <a:t>Control attributes referenced by Object Templates</a:t>
            </a:r>
          </a:p>
          <a:p>
            <a:r>
              <a:rPr lang="en-US" dirty="0"/>
              <a:t>Data to layout properties</a:t>
            </a:r>
          </a:p>
          <a:p>
            <a:pPr lvl="1"/>
            <a:r>
              <a:rPr lang="en-US" dirty="0"/>
              <a:t>Spacing</a:t>
            </a:r>
          </a:p>
          <a:p>
            <a:pPr lvl="1"/>
            <a:r>
              <a:rPr lang="en-US" dirty="0"/>
              <a:t>Style</a:t>
            </a:r>
          </a:p>
          <a:p>
            <a:pPr lvl="1"/>
            <a:r>
              <a:rPr lang="en-US" dirty="0"/>
              <a:t>Other preferences</a:t>
            </a:r>
          </a:p>
          <a:p>
            <a:r>
              <a:rPr lang="en-US" dirty="0"/>
              <a:t>Data to layout constraints</a:t>
            </a:r>
          </a:p>
          <a:p>
            <a:pPr lvl="1"/>
            <a:r>
              <a:rPr lang="en-US" dirty="0"/>
              <a:t>Swim lanes</a:t>
            </a:r>
          </a:p>
          <a:p>
            <a:pPr lvl="1"/>
            <a:r>
              <a:rPr lang="en-US" dirty="0"/>
              <a:t>Groups</a:t>
            </a:r>
          </a:p>
          <a:p>
            <a:pPr lvl="1"/>
            <a:r>
              <a:rPr lang="en-US" dirty="0"/>
              <a:t>Edge routing</a:t>
            </a:r>
          </a:p>
          <a:p>
            <a:pPr lvl="1"/>
            <a:r>
              <a:rPr lang="en-US" dirty="0"/>
              <a:t>Sequencing</a:t>
            </a:r>
          </a:p>
          <a:p>
            <a:pPr lvl="1"/>
            <a:r>
              <a:rPr lang="en-US" dirty="0"/>
              <a:t>Separation</a:t>
            </a:r>
          </a:p>
          <a:p>
            <a:pPr lvl="1"/>
            <a:r>
              <a:rPr lang="en-US" dirty="0"/>
              <a:t>Position</a:t>
            </a:r>
          </a:p>
        </p:txBody>
      </p:sp>
      <p:sp>
        <p:nvSpPr>
          <p:cNvPr id="3" name="Date Placeholder 2"/>
          <p:cNvSpPr>
            <a:spLocks noGrp="1"/>
          </p:cNvSpPr>
          <p:nvPr>
            <p:ph type="dt" sz="half" idx="10"/>
          </p:nvPr>
        </p:nvSpPr>
        <p:spPr/>
        <p:txBody>
          <a:bodyPr/>
          <a:lstStyle/>
          <a:p>
            <a:fld id="{1620389F-DE1D-44C7-B37E-89BCC2F680BE}" type="datetime1">
              <a:rPr lang="en-US" smtClean="0"/>
              <a:pPr/>
              <a:t>12/8/2015</a:t>
            </a:fld>
            <a:endParaRPr lang="en-US" dirty="0"/>
          </a:p>
        </p:txBody>
      </p:sp>
      <p:sp>
        <p:nvSpPr>
          <p:cNvPr id="4" name="Slide Number Placeholder 3"/>
          <p:cNvSpPr>
            <a:spLocks noGrp="1"/>
          </p:cNvSpPr>
          <p:nvPr>
            <p:ph type="sldNum" sz="quarter" idx="12"/>
          </p:nvPr>
        </p:nvSpPr>
        <p:spPr/>
        <p:txBody>
          <a:bodyPr/>
          <a:lstStyle/>
          <a:p>
            <a:fld id="{8D57DBB9-07C6-49AB-BFD5-E737C7E241F6}" type="slidenum">
              <a:rPr lang="en-US" smtClean="0"/>
              <a:pPr/>
              <a:t>17</a:t>
            </a:fld>
            <a:endParaRPr lang="en-US" dirty="0"/>
          </a:p>
        </p:txBody>
      </p:sp>
    </p:spTree>
    <p:extLst>
      <p:ext uri="{BB962C8B-B14F-4D97-AF65-F5344CB8AC3E}">
        <p14:creationId xmlns:p14="http://schemas.microsoft.com/office/powerpoint/2010/main" val="386341791"/>
      </p:ext>
    </p:extLst>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idx="1"/>
          </p:nvPr>
        </p:nvSpPr>
        <p:spPr>
          <a:xfrm>
            <a:off x="236538" y="3451538"/>
            <a:ext cx="8667750" cy="2114238"/>
          </a:xfrm>
        </p:spPr>
        <p:txBody>
          <a:bodyPr>
            <a:normAutofit/>
          </a:bodyPr>
          <a:lstStyle/>
          <a:p>
            <a:pPr marL="0" indent="0">
              <a:buNone/>
            </a:pPr>
            <a:r>
              <a:rPr lang="en-US" sz="4000" dirty="0" smtClean="0"/>
              <a:t>BACKUP</a:t>
            </a:r>
            <a:endParaRPr lang="en-US" sz="4000" dirty="0"/>
          </a:p>
        </p:txBody>
      </p:sp>
      <p:sp>
        <p:nvSpPr>
          <p:cNvPr id="5" name="Date Placeholder 4"/>
          <p:cNvSpPr>
            <a:spLocks noGrp="1"/>
          </p:cNvSpPr>
          <p:nvPr>
            <p:ph type="dt" sz="half" idx="10"/>
          </p:nvPr>
        </p:nvSpPr>
        <p:spPr/>
        <p:txBody>
          <a:bodyPr/>
          <a:lstStyle/>
          <a:p>
            <a:fld id="{D78C322A-2CDA-45E0-AD6E-1642B6DA8D34}" type="datetime1">
              <a:rPr lang="en-US" smtClean="0"/>
              <a:pPr/>
              <a:t>12/8/2015</a:t>
            </a:fld>
            <a:endParaRPr lang="en-US" dirty="0"/>
          </a:p>
        </p:txBody>
      </p:sp>
      <p:sp>
        <p:nvSpPr>
          <p:cNvPr id="6" name="Slide Number Placeholder 5"/>
          <p:cNvSpPr>
            <a:spLocks noGrp="1"/>
          </p:cNvSpPr>
          <p:nvPr>
            <p:ph type="sldNum" sz="quarter" idx="12"/>
          </p:nvPr>
        </p:nvSpPr>
        <p:spPr/>
        <p:txBody>
          <a:bodyPr/>
          <a:lstStyle/>
          <a:p>
            <a:fld id="{8D57DBB9-07C6-49AB-BFD5-E737C7E241F6}" type="slidenum">
              <a:rPr lang="en-US" smtClean="0"/>
              <a:pPr/>
              <a:t>18</a:t>
            </a:fld>
            <a:endParaRPr lang="en-US" dirty="0"/>
          </a:p>
        </p:txBody>
      </p:sp>
    </p:spTree>
    <p:extLst>
      <p:ext uri="{BB962C8B-B14F-4D97-AF65-F5344CB8AC3E}">
        <p14:creationId xmlns:p14="http://schemas.microsoft.com/office/powerpoint/2010/main" val="3589588360"/>
      </p:ext>
    </p:extLst>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6538" y="274638"/>
            <a:ext cx="7542301" cy="685800"/>
          </a:xfrm>
        </p:spPr>
        <p:txBody>
          <a:bodyPr>
            <a:normAutofit/>
          </a:bodyPr>
          <a:lstStyle/>
          <a:p>
            <a:r>
              <a:rPr lang="en-US" dirty="0" smtClean="0"/>
              <a:t>Model Visualization – Intent and Derivation</a:t>
            </a:r>
            <a:endParaRPr lang="en-US" dirty="0"/>
          </a:p>
        </p:txBody>
      </p:sp>
      <p:sp>
        <p:nvSpPr>
          <p:cNvPr id="3" name="Content Placeholder 2"/>
          <p:cNvSpPr>
            <a:spLocks noGrp="1"/>
          </p:cNvSpPr>
          <p:nvPr>
            <p:ph idx="1"/>
          </p:nvPr>
        </p:nvSpPr>
        <p:spPr>
          <a:xfrm>
            <a:off x="236538" y="1039813"/>
            <a:ext cx="8667750" cy="5341109"/>
          </a:xfrm>
        </p:spPr>
        <p:txBody>
          <a:bodyPr>
            <a:normAutofit lnSpcReduction="10000"/>
          </a:bodyPr>
          <a:lstStyle/>
          <a:p>
            <a:r>
              <a:rPr lang="en-US" b="1" dirty="0" smtClean="0"/>
              <a:t>Driving Requirement</a:t>
            </a:r>
          </a:p>
          <a:p>
            <a:pPr lvl="1"/>
            <a:r>
              <a:rPr lang="en-US" dirty="0">
                <a:solidFill>
                  <a:srgbClr val="000000"/>
                </a:solidFill>
                <a:latin typeface="Lucida Grande"/>
              </a:rPr>
              <a:t>(R3) The next-generation modeling language and tools must provide flexible and rich visualization and reporting capabilities to support a broad range of model users.</a:t>
            </a:r>
          </a:p>
          <a:p>
            <a:r>
              <a:rPr lang="en-US" b="1" dirty="0" smtClean="0"/>
              <a:t>High </a:t>
            </a:r>
            <a:r>
              <a:rPr lang="en-US" b="1" dirty="0"/>
              <a:t>Level </a:t>
            </a:r>
            <a:r>
              <a:rPr lang="en-US" b="1" dirty="0" smtClean="0"/>
              <a:t>Intent and Derived “Requirements”</a:t>
            </a:r>
          </a:p>
          <a:p>
            <a:pPr lvl="1"/>
            <a:r>
              <a:rPr lang="en-US" dirty="0" smtClean="0"/>
              <a:t>The </a:t>
            </a:r>
            <a:r>
              <a:rPr lang="en-US" dirty="0"/>
              <a:t>next-generation modeling language and tools must </a:t>
            </a:r>
            <a:r>
              <a:rPr lang="en-US" dirty="0" smtClean="0"/>
              <a:t>enable visual representation of model data in a variety of forms. [R3]</a:t>
            </a:r>
          </a:p>
          <a:p>
            <a:pPr lvl="1"/>
            <a:r>
              <a:rPr lang="en-US" dirty="0" smtClean="0"/>
              <a:t>Visualization must easily navigate to/from model data to other visualizations from other Engineering (and Program Disciplines) [R3,5,8]</a:t>
            </a:r>
          </a:p>
          <a:p>
            <a:pPr lvl="1"/>
            <a:r>
              <a:rPr lang="en-US" dirty="0" smtClean="0"/>
              <a:t>Visualization must include non-diagrammatic views (tables, matrices, etc.) [R3,8]</a:t>
            </a:r>
          </a:p>
          <a:p>
            <a:pPr lvl="1"/>
            <a:r>
              <a:rPr lang="en-US" dirty="0" smtClean="0"/>
              <a:t>Visualization must support both static and dynamic representations [R3,11]</a:t>
            </a:r>
          </a:p>
          <a:p>
            <a:pPr lvl="1"/>
            <a:r>
              <a:rPr lang="en-US" dirty="0" smtClean="0"/>
              <a:t>Visualization must support SE Use Cases [R3,8]</a:t>
            </a:r>
          </a:p>
          <a:p>
            <a:pPr lvl="1"/>
            <a:r>
              <a:rPr lang="en-US" dirty="0" smtClean="0"/>
              <a:t>Visualizations </a:t>
            </a:r>
            <a:r>
              <a:rPr lang="en-US" b="1" dirty="0" smtClean="0"/>
              <a:t>should</a:t>
            </a:r>
            <a:r>
              <a:rPr lang="en-US" dirty="0" smtClean="0"/>
              <a:t> be initially simple [R3,8]</a:t>
            </a:r>
          </a:p>
          <a:p>
            <a:pPr lvl="1"/>
            <a:r>
              <a:rPr lang="en-US" dirty="0" smtClean="0"/>
              <a:t>Visualizations </a:t>
            </a:r>
            <a:r>
              <a:rPr lang="en-US" b="1" dirty="0" smtClean="0"/>
              <a:t>should</a:t>
            </a:r>
            <a:r>
              <a:rPr lang="en-US" dirty="0" smtClean="0"/>
              <a:t> provide easy access to associated data (meta data) [R3,5]</a:t>
            </a:r>
          </a:p>
          <a:p>
            <a:pPr lvl="1"/>
            <a:r>
              <a:rPr lang="en-US" dirty="0" smtClean="0"/>
              <a:t>Visualization </a:t>
            </a:r>
            <a:r>
              <a:rPr lang="en-US" b="1" dirty="0" smtClean="0"/>
              <a:t>should</a:t>
            </a:r>
            <a:r>
              <a:rPr lang="en-US" dirty="0" smtClean="0"/>
              <a:t> provide some ability to manage appropriate data from the visualization back to the model [R3,11]</a:t>
            </a:r>
            <a:endParaRPr lang="en-US" dirty="0" smtClean="0">
              <a:solidFill>
                <a:srgbClr val="008000"/>
              </a:solidFill>
            </a:endParaRPr>
          </a:p>
        </p:txBody>
      </p:sp>
      <p:sp>
        <p:nvSpPr>
          <p:cNvPr id="4" name="Date Placeholder 3"/>
          <p:cNvSpPr>
            <a:spLocks noGrp="1"/>
          </p:cNvSpPr>
          <p:nvPr>
            <p:ph type="dt" sz="half" idx="10"/>
          </p:nvPr>
        </p:nvSpPr>
        <p:spPr/>
        <p:txBody>
          <a:bodyPr/>
          <a:lstStyle/>
          <a:p>
            <a:fld id="{373724D0-DD0F-42EF-84DE-838DB5D26951}" type="datetime1">
              <a:rPr lang="en-US" smtClean="0"/>
              <a:pPr/>
              <a:t>12/8/2015</a:t>
            </a:fld>
            <a:endParaRPr lang="en-US" dirty="0"/>
          </a:p>
        </p:txBody>
      </p:sp>
      <p:sp>
        <p:nvSpPr>
          <p:cNvPr id="5" name="Slide Number Placeholder 4"/>
          <p:cNvSpPr>
            <a:spLocks noGrp="1"/>
          </p:cNvSpPr>
          <p:nvPr>
            <p:ph type="sldNum" sz="quarter" idx="12"/>
          </p:nvPr>
        </p:nvSpPr>
        <p:spPr/>
        <p:txBody>
          <a:bodyPr/>
          <a:lstStyle/>
          <a:p>
            <a:fld id="{8D57DBB9-07C6-49AB-BFD5-E737C7E241F6}" type="slidenum">
              <a:rPr lang="en-US" smtClean="0"/>
              <a:pPr/>
              <a:t>19</a:t>
            </a:fld>
            <a:endParaRPr lang="en-US" dirty="0"/>
          </a:p>
        </p:txBody>
      </p:sp>
    </p:spTree>
    <p:extLst>
      <p:ext uri="{BB962C8B-B14F-4D97-AF65-F5344CB8AC3E}">
        <p14:creationId xmlns:p14="http://schemas.microsoft.com/office/powerpoint/2010/main" val="176735089"/>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236537" y="274638"/>
            <a:ext cx="8064501" cy="685800"/>
          </a:xfrm>
        </p:spPr>
        <p:txBody>
          <a:bodyPr>
            <a:normAutofit fontScale="90000"/>
          </a:bodyPr>
          <a:lstStyle/>
          <a:p>
            <a:r>
              <a:rPr lang="en-US" dirty="0" smtClean="0"/>
              <a:t>System Modeling Assessment &amp; Roadmap</a:t>
            </a:r>
            <a:br>
              <a:rPr lang="en-US" dirty="0" smtClean="0"/>
            </a:br>
            <a:r>
              <a:rPr lang="en-US" dirty="0" smtClean="0"/>
              <a:t>Joint OMG/INCOSE Working Group</a:t>
            </a:r>
            <a:endParaRPr lang="en-US" dirty="0"/>
          </a:p>
        </p:txBody>
      </p:sp>
      <p:sp>
        <p:nvSpPr>
          <p:cNvPr id="7" name="Content Placeholder 6"/>
          <p:cNvSpPr>
            <a:spLocks noGrp="1"/>
          </p:cNvSpPr>
          <p:nvPr>
            <p:ph idx="1"/>
          </p:nvPr>
        </p:nvSpPr>
        <p:spPr>
          <a:xfrm>
            <a:off x="236538" y="1039813"/>
            <a:ext cx="8650287" cy="5241717"/>
          </a:xfrm>
        </p:spPr>
        <p:txBody>
          <a:bodyPr>
            <a:normAutofit fontScale="85000" lnSpcReduction="20000"/>
          </a:bodyPr>
          <a:lstStyle/>
          <a:p>
            <a:r>
              <a:rPr lang="en-US" b="1" dirty="0"/>
              <a:t>Objectives:</a:t>
            </a:r>
            <a:r>
              <a:rPr lang="en-US" dirty="0"/>
              <a:t> </a:t>
            </a:r>
          </a:p>
          <a:p>
            <a:pPr lvl="1"/>
            <a:r>
              <a:rPr lang="en-US" dirty="0"/>
              <a:t>Assess effectiveness of system modeling with SysML in support of MBSE Adoption and </a:t>
            </a:r>
            <a:r>
              <a:rPr lang="en-US" dirty="0" smtClean="0"/>
              <a:t>Use</a:t>
            </a:r>
            <a:endParaRPr lang="en-US" dirty="0"/>
          </a:p>
          <a:p>
            <a:pPr lvl="1"/>
            <a:r>
              <a:rPr lang="en-US" dirty="0"/>
              <a:t>Develop a preliminary System Modeling Roadmap to improve effectiveness</a:t>
            </a:r>
          </a:p>
          <a:p>
            <a:pPr lvl="1"/>
            <a:r>
              <a:rPr lang="en-US" dirty="0"/>
              <a:t>Use the Roadmap to influence the SysML specification, tool vendor implementations, related standards efforts, and industry </a:t>
            </a:r>
            <a:r>
              <a:rPr lang="en-US" dirty="0" smtClean="0"/>
              <a:t>collaborations</a:t>
            </a:r>
          </a:p>
          <a:p>
            <a:endParaRPr lang="en-US" b="1" dirty="0"/>
          </a:p>
          <a:p>
            <a:r>
              <a:rPr lang="en-US" b="1" dirty="0" smtClean="0"/>
              <a:t>Scope:</a:t>
            </a:r>
            <a:endParaRPr lang="en-US" dirty="0"/>
          </a:p>
          <a:p>
            <a:pPr lvl="1"/>
            <a:r>
              <a:rPr lang="en-US" dirty="0"/>
              <a:t>SysML modeling language and </a:t>
            </a:r>
            <a:r>
              <a:rPr lang="en-US" dirty="0" smtClean="0"/>
              <a:t>tools</a:t>
            </a:r>
            <a:endParaRPr lang="en-US" dirty="0"/>
          </a:p>
          <a:p>
            <a:pPr lvl="1"/>
            <a:r>
              <a:rPr lang="en-US" dirty="0"/>
              <a:t>Modeling languages and tools that support use of SysML (e.g. constraint language, transformations</a:t>
            </a:r>
            <a:r>
              <a:rPr lang="en-US" dirty="0" smtClean="0"/>
              <a:t>)</a:t>
            </a:r>
            <a:endParaRPr lang="en-US" dirty="0"/>
          </a:p>
          <a:p>
            <a:pPr lvl="1"/>
            <a:r>
              <a:rPr lang="en-US" dirty="0"/>
              <a:t>Reuse libraries (e.g., models, practices, ..) </a:t>
            </a:r>
          </a:p>
          <a:p>
            <a:pPr lvl="1"/>
            <a:r>
              <a:rPr lang="en-US" dirty="0"/>
              <a:t>Integrations with other engineering models and tools </a:t>
            </a:r>
            <a:endParaRPr lang="en-US" dirty="0" smtClean="0"/>
          </a:p>
          <a:p>
            <a:endParaRPr lang="en-US" dirty="0"/>
          </a:p>
          <a:p>
            <a:r>
              <a:rPr lang="en-US" b="1" dirty="0" smtClean="0"/>
              <a:t>Focus Areas:</a:t>
            </a:r>
          </a:p>
          <a:p>
            <a:pPr lvl="1"/>
            <a:r>
              <a:rPr lang="en-US" dirty="0" smtClean="0"/>
              <a:t>Systems Engineering Use Cases</a:t>
            </a:r>
          </a:p>
          <a:p>
            <a:pPr lvl="1"/>
            <a:r>
              <a:rPr lang="en-US" dirty="0" smtClean="0"/>
              <a:t>System Engineering Concept Model</a:t>
            </a:r>
          </a:p>
          <a:p>
            <a:pPr lvl="1"/>
            <a:r>
              <a:rPr lang="en-US" dirty="0" smtClean="0"/>
              <a:t>SysML v2/MBSE Capabilities including Model Construction, Model Visualization, Model Analysis, Model Management, Model Interoperability, </a:t>
            </a:r>
          </a:p>
          <a:p>
            <a:pPr lvl="1"/>
            <a:endParaRPr lang="en-US" dirty="0"/>
          </a:p>
          <a:p>
            <a:r>
              <a:rPr lang="en-US" b="1" dirty="0" smtClean="0"/>
              <a:t>Members:</a:t>
            </a:r>
          </a:p>
          <a:p>
            <a:pPr lvl="1"/>
            <a:r>
              <a:rPr lang="en-US" dirty="0" smtClean="0"/>
              <a:t>IBM,  EADS, LMC, NASA/JPL, Raytheon, John Deere and Various Consultants</a:t>
            </a:r>
            <a:endParaRPr lang="en-US" dirty="0"/>
          </a:p>
          <a:p>
            <a:endParaRPr lang="en-US" dirty="0"/>
          </a:p>
        </p:txBody>
      </p:sp>
      <p:sp>
        <p:nvSpPr>
          <p:cNvPr id="20" name="Date Placeholder 19"/>
          <p:cNvSpPr>
            <a:spLocks noGrp="1"/>
          </p:cNvSpPr>
          <p:nvPr>
            <p:ph type="dt" sz="half" idx="10"/>
          </p:nvPr>
        </p:nvSpPr>
        <p:spPr/>
        <p:txBody>
          <a:bodyPr/>
          <a:lstStyle/>
          <a:p>
            <a:fld id="{ADD8CAD1-5E71-480F-A171-807A607ED818}" type="datetime1">
              <a:rPr lang="en-US" smtClean="0"/>
              <a:pPr/>
              <a:t>12/8/2015</a:t>
            </a:fld>
            <a:endParaRPr lang="en-US" dirty="0"/>
          </a:p>
        </p:txBody>
      </p:sp>
      <p:sp>
        <p:nvSpPr>
          <p:cNvPr id="21" name="Slide Number Placeholder 20"/>
          <p:cNvSpPr>
            <a:spLocks noGrp="1"/>
          </p:cNvSpPr>
          <p:nvPr>
            <p:ph type="sldNum" sz="quarter" idx="12"/>
          </p:nvPr>
        </p:nvSpPr>
        <p:spPr>
          <a:xfrm>
            <a:off x="8661400" y="6385378"/>
            <a:ext cx="420688" cy="365125"/>
          </a:xfrm>
        </p:spPr>
        <p:txBody>
          <a:bodyPr/>
          <a:lstStyle/>
          <a:p>
            <a:fld id="{8D57DBB9-07C6-49AB-BFD5-E737C7E241F6}" type="slidenum">
              <a:rPr lang="en-US" smtClean="0"/>
              <a:pPr/>
              <a:t>2</a:t>
            </a:fld>
            <a:endParaRPr lang="en-US" dirty="0"/>
          </a:p>
        </p:txBody>
      </p:sp>
    </p:spTree>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Visualization Services - Detail</a:t>
            </a:r>
            <a:endParaRPr lang="en-US" dirty="0"/>
          </a:p>
        </p:txBody>
      </p:sp>
      <p:sp>
        <p:nvSpPr>
          <p:cNvPr id="5" name="Date Placeholder 4"/>
          <p:cNvSpPr>
            <a:spLocks noGrp="1"/>
          </p:cNvSpPr>
          <p:nvPr>
            <p:ph type="dt" sz="half" idx="10"/>
          </p:nvPr>
        </p:nvSpPr>
        <p:spPr/>
        <p:txBody>
          <a:bodyPr/>
          <a:lstStyle/>
          <a:p>
            <a:fld id="{D78C322A-2CDA-45E0-AD6E-1642B6DA8D34}" type="datetime1">
              <a:rPr lang="en-US" smtClean="0"/>
              <a:pPr/>
              <a:t>12/8/2015</a:t>
            </a:fld>
            <a:endParaRPr lang="en-US" dirty="0"/>
          </a:p>
        </p:txBody>
      </p:sp>
      <p:sp>
        <p:nvSpPr>
          <p:cNvPr id="6" name="Slide Number Placeholder 5"/>
          <p:cNvSpPr>
            <a:spLocks noGrp="1"/>
          </p:cNvSpPr>
          <p:nvPr>
            <p:ph type="sldNum" sz="quarter" idx="12"/>
          </p:nvPr>
        </p:nvSpPr>
        <p:spPr/>
        <p:txBody>
          <a:bodyPr/>
          <a:lstStyle/>
          <a:p>
            <a:fld id="{8D57DBB9-07C6-49AB-BFD5-E737C7E241F6}" type="slidenum">
              <a:rPr lang="en-US" smtClean="0"/>
              <a:pPr/>
              <a:t>20</a:t>
            </a:fld>
            <a:endParaRPr lang="en-US" dirty="0"/>
          </a:p>
        </p:txBody>
      </p:sp>
      <p:graphicFrame>
        <p:nvGraphicFramePr>
          <p:cNvPr id="8" name="Table 7"/>
          <p:cNvGraphicFramePr>
            <a:graphicFrameLocks noGrp="1"/>
          </p:cNvGraphicFramePr>
          <p:nvPr>
            <p:extLst>
              <p:ext uri="{D42A27DB-BD31-4B8C-83A1-F6EECF244321}">
                <p14:modId xmlns:p14="http://schemas.microsoft.com/office/powerpoint/2010/main" val="718252564"/>
              </p:ext>
            </p:extLst>
          </p:nvPr>
        </p:nvGraphicFramePr>
        <p:xfrm>
          <a:off x="236536" y="1166813"/>
          <a:ext cx="8693147" cy="12466023"/>
        </p:xfrm>
        <a:graphic>
          <a:graphicData uri="http://schemas.openxmlformats.org/drawingml/2006/table">
            <a:tbl>
              <a:tblPr>
                <a:tableStyleId>{5C22544A-7EE6-4342-B048-85BDC9FD1C3A}</a:tableStyleId>
              </a:tblPr>
              <a:tblGrid>
                <a:gridCol w="230383"/>
                <a:gridCol w="1579775"/>
                <a:gridCol w="78988"/>
                <a:gridCol w="219413"/>
                <a:gridCol w="219413"/>
                <a:gridCol w="219413"/>
                <a:gridCol w="219413"/>
                <a:gridCol w="219413"/>
                <a:gridCol w="219413"/>
                <a:gridCol w="219413"/>
                <a:gridCol w="219413"/>
                <a:gridCol w="219413"/>
                <a:gridCol w="78988"/>
                <a:gridCol w="956641"/>
                <a:gridCol w="1018078"/>
                <a:gridCol w="125067"/>
                <a:gridCol w="956641"/>
                <a:gridCol w="1693869"/>
              </a:tblGrid>
              <a:tr h="405903">
                <a:tc>
                  <a:txBody>
                    <a:bodyPr/>
                    <a:lstStyle/>
                    <a:p>
                      <a:pPr algn="l" fontAlgn="b"/>
                      <a:endParaRPr lang="en-US" sz="800" b="1" i="1"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r>
                        <a:rPr lang="en-US" sz="800" u="none" strike="noStrike" dirty="0">
                          <a:effectLst/>
                        </a:rPr>
                        <a:t>SME/SysML 2 Service</a:t>
                      </a:r>
                      <a:endParaRPr lang="en-US" sz="800" b="1"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r>
                        <a:rPr lang="en-US" sz="800" u="none" strike="noStrike" dirty="0">
                          <a:effectLst/>
                        </a:rPr>
                        <a:t>Customize Language</a:t>
                      </a:r>
                      <a:endParaRPr lang="en-US" sz="800" b="1" i="0" u="none" strike="noStrike" dirty="0">
                        <a:solidFill>
                          <a:srgbClr val="000000"/>
                        </a:solidFill>
                        <a:effectLst/>
                        <a:latin typeface="Calibri" panose="020F0502020204030204" pitchFamily="34" charset="0"/>
                      </a:endParaRPr>
                    </a:p>
                  </a:txBody>
                  <a:tcPr marL="2799" marR="2799" marT="2799" marB="0" vert="vert270" anchor="b"/>
                </a:tc>
                <a:tc>
                  <a:txBody>
                    <a:bodyPr/>
                    <a:lstStyle/>
                    <a:p>
                      <a:pPr algn="ctr" fontAlgn="b"/>
                      <a:r>
                        <a:rPr lang="en-US" sz="800" u="none" strike="noStrike" dirty="0">
                          <a:effectLst/>
                        </a:rPr>
                        <a:t>Customize Service</a:t>
                      </a:r>
                      <a:endParaRPr lang="en-US" sz="800" b="1" i="0" u="none" strike="noStrike" dirty="0">
                        <a:solidFill>
                          <a:srgbClr val="000000"/>
                        </a:solidFill>
                        <a:effectLst/>
                        <a:latin typeface="Calibri" panose="020F0502020204030204" pitchFamily="34" charset="0"/>
                      </a:endParaRPr>
                    </a:p>
                  </a:txBody>
                  <a:tcPr marL="2799" marR="2799" marT="2799" marB="0" vert="vert270" anchor="b"/>
                </a:tc>
                <a:tc>
                  <a:txBody>
                    <a:bodyPr/>
                    <a:lstStyle/>
                    <a:p>
                      <a:pPr algn="ctr" fontAlgn="b"/>
                      <a:r>
                        <a:rPr lang="en-US" sz="800" u="none" strike="noStrike" dirty="0">
                          <a:effectLst/>
                        </a:rPr>
                        <a:t>Interoperate</a:t>
                      </a:r>
                      <a:endParaRPr lang="en-US" sz="800" b="1" i="0" u="none" strike="noStrike" dirty="0">
                        <a:solidFill>
                          <a:srgbClr val="000000"/>
                        </a:solidFill>
                        <a:effectLst/>
                        <a:latin typeface="Calibri" panose="020F0502020204030204" pitchFamily="34" charset="0"/>
                      </a:endParaRPr>
                    </a:p>
                  </a:txBody>
                  <a:tcPr marL="2799" marR="2799" marT="2799" marB="0" vert="vert270" anchor="b"/>
                </a:tc>
                <a:tc>
                  <a:txBody>
                    <a:bodyPr/>
                    <a:lstStyle/>
                    <a:p>
                      <a:pPr algn="ctr" fontAlgn="b"/>
                      <a:r>
                        <a:rPr lang="en-US" sz="800" u="none" strike="noStrike" dirty="0">
                          <a:effectLst/>
                        </a:rPr>
                        <a:t>Construct Model</a:t>
                      </a:r>
                      <a:endParaRPr lang="en-US" sz="800" b="1" i="0" u="none" strike="noStrike" dirty="0">
                        <a:solidFill>
                          <a:srgbClr val="000000"/>
                        </a:solidFill>
                        <a:effectLst/>
                        <a:latin typeface="Calibri" panose="020F0502020204030204" pitchFamily="34" charset="0"/>
                      </a:endParaRPr>
                    </a:p>
                  </a:txBody>
                  <a:tcPr marL="2799" marR="2799" marT="2799" marB="0" vert="vert270" anchor="b"/>
                </a:tc>
                <a:tc>
                  <a:txBody>
                    <a:bodyPr/>
                    <a:lstStyle/>
                    <a:p>
                      <a:pPr algn="ctr" fontAlgn="b"/>
                      <a:r>
                        <a:rPr lang="en-US" sz="800" u="none" strike="noStrike" dirty="0">
                          <a:effectLst/>
                        </a:rPr>
                        <a:t>Visualize Model</a:t>
                      </a:r>
                      <a:endParaRPr lang="en-US" sz="800" b="1" i="0" u="none" strike="noStrike" dirty="0">
                        <a:solidFill>
                          <a:srgbClr val="000000"/>
                        </a:solidFill>
                        <a:effectLst/>
                        <a:latin typeface="Calibri" panose="020F0502020204030204" pitchFamily="34" charset="0"/>
                      </a:endParaRPr>
                    </a:p>
                  </a:txBody>
                  <a:tcPr marL="2799" marR="2799" marT="2799" marB="0" vert="vert270" anchor="b"/>
                </a:tc>
                <a:tc>
                  <a:txBody>
                    <a:bodyPr/>
                    <a:lstStyle/>
                    <a:p>
                      <a:pPr algn="ctr" fontAlgn="b"/>
                      <a:r>
                        <a:rPr lang="en-US" sz="800" u="none" strike="noStrike" dirty="0">
                          <a:effectLst/>
                        </a:rPr>
                        <a:t>Analyze Model</a:t>
                      </a:r>
                      <a:endParaRPr lang="en-US" sz="800" b="1" i="0" u="none" strike="noStrike" dirty="0">
                        <a:solidFill>
                          <a:srgbClr val="000000"/>
                        </a:solidFill>
                        <a:effectLst/>
                        <a:latin typeface="Calibri" panose="020F0502020204030204" pitchFamily="34" charset="0"/>
                      </a:endParaRPr>
                    </a:p>
                  </a:txBody>
                  <a:tcPr marL="2799" marR="2799" marT="2799" marB="0" vert="vert270" anchor="b"/>
                </a:tc>
                <a:tc>
                  <a:txBody>
                    <a:bodyPr/>
                    <a:lstStyle/>
                    <a:p>
                      <a:pPr algn="ctr" fontAlgn="b"/>
                      <a:r>
                        <a:rPr lang="en-US" sz="800" u="none" strike="noStrike" dirty="0">
                          <a:effectLst/>
                        </a:rPr>
                        <a:t>Manage Model</a:t>
                      </a:r>
                      <a:endParaRPr lang="en-US" sz="800" b="1" i="0" u="none" strike="noStrike" dirty="0">
                        <a:solidFill>
                          <a:srgbClr val="000000"/>
                        </a:solidFill>
                        <a:effectLst/>
                        <a:latin typeface="Calibri" panose="020F0502020204030204" pitchFamily="34" charset="0"/>
                      </a:endParaRPr>
                    </a:p>
                  </a:txBody>
                  <a:tcPr marL="2799" marR="2799" marT="2799" marB="0" vert="vert270" anchor="b"/>
                </a:tc>
                <a:tc>
                  <a:txBody>
                    <a:bodyPr/>
                    <a:lstStyle/>
                    <a:p>
                      <a:pPr algn="ctr" fontAlgn="b"/>
                      <a:r>
                        <a:rPr lang="en-US" sz="800" u="none" strike="noStrike" dirty="0">
                          <a:effectLst/>
                        </a:rPr>
                        <a:t>Support Workflow</a:t>
                      </a:r>
                      <a:endParaRPr lang="en-US" sz="800" b="1" i="0" u="none" strike="noStrike" dirty="0">
                        <a:solidFill>
                          <a:srgbClr val="000000"/>
                        </a:solidFill>
                        <a:effectLst/>
                        <a:latin typeface="Calibri" panose="020F0502020204030204" pitchFamily="34" charset="0"/>
                      </a:endParaRPr>
                    </a:p>
                  </a:txBody>
                  <a:tcPr marL="2799" marR="2799" marT="2799" marB="0" vert="vert270" anchor="b"/>
                </a:tc>
                <a:tc>
                  <a:txBody>
                    <a:bodyPr/>
                    <a:lstStyle/>
                    <a:p>
                      <a:pPr algn="ctr" fontAlgn="b"/>
                      <a:r>
                        <a:rPr lang="en-US" sz="800" u="none" strike="noStrike" dirty="0">
                          <a:effectLst/>
                        </a:rPr>
                        <a:t>Support Collaboration</a:t>
                      </a:r>
                      <a:endParaRPr lang="en-US" sz="800" b="1" i="0" u="none" strike="noStrike" dirty="0">
                        <a:solidFill>
                          <a:srgbClr val="000000"/>
                        </a:solidFill>
                        <a:effectLst/>
                        <a:latin typeface="Calibri" panose="020F0502020204030204" pitchFamily="34" charset="0"/>
                      </a:endParaRPr>
                    </a:p>
                  </a:txBody>
                  <a:tcPr marL="2799" marR="2799" marT="2799" marB="0" vert="vert270" anchor="b"/>
                </a:tc>
                <a:tc>
                  <a:txBody>
                    <a:bodyPr/>
                    <a:lstStyle/>
                    <a:p>
                      <a:pPr algn="ctr" fontAlgn="b"/>
                      <a:endParaRPr lang="en-US" sz="800" b="1" i="0" u="none" strike="noStrike" dirty="0">
                        <a:solidFill>
                          <a:srgbClr val="000000"/>
                        </a:solidFill>
                        <a:effectLst/>
                        <a:latin typeface="Calibri" panose="020F0502020204030204" pitchFamily="34" charset="0"/>
                      </a:endParaRPr>
                    </a:p>
                  </a:txBody>
                  <a:tcPr marL="2799" marR="2799" marT="2799" marB="0" vert="vert270" anchor="b"/>
                </a:tc>
                <a:tc>
                  <a:txBody>
                    <a:bodyPr/>
                    <a:lstStyle/>
                    <a:p>
                      <a:pPr algn="ctr" fontAlgn="b"/>
                      <a:r>
                        <a:rPr lang="en-US" sz="800" u="none" strike="noStrike" dirty="0">
                          <a:effectLst/>
                        </a:rPr>
                        <a:t>Service Description</a:t>
                      </a:r>
                      <a:endParaRPr lang="en-US" sz="800" b="1"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r>
                        <a:rPr lang="en-US" sz="800" u="none" strike="noStrike" dirty="0">
                          <a:effectLst/>
                        </a:rPr>
                        <a:t>Input</a:t>
                      </a:r>
                      <a:endParaRPr lang="en-US" sz="800" b="1"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1"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r>
                        <a:rPr lang="en-US" sz="800" u="none" strike="noStrike" dirty="0">
                          <a:effectLst/>
                        </a:rPr>
                        <a:t>Output</a:t>
                      </a:r>
                      <a:endParaRPr lang="en-US" sz="800" b="1"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endParaRPr lang="en-US" sz="800" b="0" i="0" u="none" strike="noStrike" dirty="0">
                        <a:solidFill>
                          <a:srgbClr val="000000"/>
                        </a:solidFill>
                        <a:effectLst/>
                        <a:latin typeface="Calibri" panose="020F0502020204030204" pitchFamily="34" charset="0"/>
                      </a:endParaRPr>
                    </a:p>
                  </a:txBody>
                  <a:tcPr marL="2799" marR="2799" marT="2799" marB="0" anchor="b"/>
                </a:tc>
              </a:tr>
              <a:tr h="55987">
                <a:tc gridSpan="2">
                  <a:txBody>
                    <a:bodyPr/>
                    <a:lstStyle/>
                    <a:p>
                      <a:pPr algn="l" fontAlgn="b"/>
                      <a:r>
                        <a:rPr lang="en-US" sz="800" u="none" strike="noStrike" dirty="0">
                          <a:effectLst/>
                        </a:rPr>
                        <a:t>Extend and customize modeling language</a:t>
                      </a:r>
                      <a:endParaRPr lang="en-US" sz="800" b="0" i="1" u="none" strike="noStrike" dirty="0">
                        <a:solidFill>
                          <a:srgbClr val="000000"/>
                        </a:solidFill>
                        <a:effectLst/>
                        <a:latin typeface="Calibri" panose="020F0502020204030204" pitchFamily="34" charset="0"/>
                      </a:endParaRPr>
                    </a:p>
                  </a:txBody>
                  <a:tcPr marL="2799" marR="2799" marT="2799" marB="0" anchor="b"/>
                </a:tc>
                <a:tc hMerge="1">
                  <a:txBody>
                    <a:bodyPr/>
                    <a:lstStyle/>
                    <a:p>
                      <a:endParaRPr lang="en-US"/>
                    </a:p>
                  </a:txBody>
                  <a:tcPr/>
                </a:tc>
                <a:tc>
                  <a:txBody>
                    <a:bodyPr/>
                    <a:lstStyle/>
                    <a:p>
                      <a:pPr algn="l"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r>
                        <a:rPr lang="en-US" sz="800" u="none" strike="noStrike" dirty="0">
                          <a:effectLst/>
                        </a:rPr>
                        <a:t> </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endParaRPr lang="en-US" sz="800" b="0" i="0" u="none" strike="noStrike" dirty="0">
                        <a:solidFill>
                          <a:srgbClr val="000000"/>
                        </a:solidFill>
                        <a:effectLst/>
                        <a:latin typeface="Calibri" panose="020F0502020204030204" pitchFamily="34" charset="0"/>
                      </a:endParaRPr>
                    </a:p>
                  </a:txBody>
                  <a:tcPr marL="2799" marR="2799" marT="2799" marB="0" anchor="b"/>
                </a:tc>
              </a:tr>
              <a:tr h="55987">
                <a:tc>
                  <a:txBody>
                    <a:bodyPr/>
                    <a:lstStyle/>
                    <a:p>
                      <a:pPr algn="l" fontAlgn="b"/>
                      <a:endParaRPr lang="en-US" sz="800" b="0" i="1"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r>
                        <a:rPr lang="en-US" sz="800" u="none" strike="noStrike" dirty="0">
                          <a:effectLst/>
                        </a:rPr>
                        <a:t>Present language concept</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r>
                        <a:rPr lang="en-US" sz="800" u="none" strike="noStrike" dirty="0">
                          <a:effectLst/>
                        </a:rPr>
                        <a:t>x</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r>
                        <a:rPr lang="en-US" sz="800" u="none" strike="noStrike" dirty="0">
                          <a:effectLst/>
                        </a:rPr>
                        <a:t>x</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r>
                        <a:rPr lang="en-US" sz="800" u="none" strike="noStrike" dirty="0">
                          <a:effectLst/>
                        </a:rPr>
                        <a:t> </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endParaRPr lang="en-US" sz="800" b="0" i="0" u="none" strike="noStrike" dirty="0">
                        <a:solidFill>
                          <a:srgbClr val="000000"/>
                        </a:solidFill>
                        <a:effectLst/>
                        <a:latin typeface="Calibri" panose="020F0502020204030204" pitchFamily="34" charset="0"/>
                      </a:endParaRPr>
                    </a:p>
                  </a:txBody>
                  <a:tcPr marL="2799" marR="2799" marT="2799" marB="0" anchor="b"/>
                </a:tc>
              </a:tr>
              <a:tr h="101336">
                <a:tc>
                  <a:txBody>
                    <a:bodyPr/>
                    <a:lstStyle/>
                    <a:p>
                      <a:pPr algn="l" fontAlgn="b"/>
                      <a:endParaRPr lang="en-US" sz="800" b="0" i="1"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r>
                        <a:rPr lang="en-US" sz="800" u="none" strike="noStrike" dirty="0">
                          <a:effectLst/>
                        </a:rPr>
                        <a:t>Create symbol</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r>
                        <a:rPr lang="en-US" sz="800" u="none" strike="noStrike" dirty="0">
                          <a:effectLst/>
                        </a:rPr>
                        <a:t>x</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r>
                        <a:rPr lang="en-US" sz="800" u="none" strike="noStrike" dirty="0">
                          <a:effectLst/>
                        </a:rPr>
                        <a:t>x</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r>
                        <a:rPr lang="en-US" sz="800" u="none" strike="noStrike" dirty="0">
                          <a:effectLst/>
                        </a:rPr>
                        <a:t>User-defined input for domain symbology</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r>
                        <a:rPr lang="en-US" sz="800" u="none" strike="noStrike" dirty="0">
                          <a:effectLst/>
                        </a:rPr>
                        <a:t> </a:t>
                      </a:r>
                      <a:endParaRPr lang="en-US" sz="800" b="0" i="0" u="none" strike="noStrike" dirty="0">
                        <a:solidFill>
                          <a:srgbClr val="000000"/>
                        </a:solidFill>
                        <a:effectLst/>
                        <a:latin typeface="Calibri" panose="020F0502020204030204" pitchFamily="34" charset="0"/>
                      </a:endParaRPr>
                    </a:p>
                  </a:txBody>
                  <a:tcPr marL="2799" marR="2799" marT="2799" marB="0" anchor="b"/>
                </a:tc>
                <a:tc gridSpan="2">
                  <a:txBody>
                    <a:bodyPr/>
                    <a:lstStyle/>
                    <a:p>
                      <a:pPr algn="l" fontAlgn="b"/>
                      <a:r>
                        <a:rPr lang="en-US" sz="800" u="none" strike="noStrike" dirty="0">
                          <a:effectLst/>
                        </a:rPr>
                        <a:t>Domain-specific symbology available for viewpoint definition</a:t>
                      </a:r>
                      <a:endParaRPr lang="en-US" sz="800" b="0" i="0" u="none" strike="noStrike" dirty="0">
                        <a:solidFill>
                          <a:srgbClr val="000000"/>
                        </a:solidFill>
                        <a:effectLst/>
                        <a:latin typeface="Calibri" panose="020F0502020204030204" pitchFamily="34" charset="0"/>
                      </a:endParaRPr>
                    </a:p>
                  </a:txBody>
                  <a:tcPr marL="2799" marR="2799" marT="2799" marB="0" anchor="b"/>
                </a:tc>
                <a:tc hMerge="1">
                  <a:txBody>
                    <a:bodyPr/>
                    <a:lstStyle/>
                    <a:p>
                      <a:endParaRPr lang="en-US"/>
                    </a:p>
                  </a:txBody>
                  <a:tcPr/>
                </a:tc>
              </a:tr>
              <a:tr h="101336">
                <a:tc>
                  <a:txBody>
                    <a:bodyPr/>
                    <a:lstStyle/>
                    <a:p>
                      <a:pPr algn="l" fontAlgn="b"/>
                      <a:endParaRPr lang="en-US" sz="800" b="0" i="1"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r>
                        <a:rPr lang="en-US" sz="800" u="none" strike="noStrike" dirty="0">
                          <a:effectLst/>
                        </a:rPr>
                        <a:t>Update symbol</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r>
                        <a:rPr lang="en-US" sz="800" u="none" strike="noStrike" dirty="0">
                          <a:effectLst/>
                        </a:rPr>
                        <a:t>x</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r>
                        <a:rPr lang="en-US" sz="800" u="none" strike="noStrike" dirty="0">
                          <a:effectLst/>
                        </a:rPr>
                        <a:t>x</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r>
                        <a:rPr lang="en-US" sz="800" u="none" strike="noStrike" dirty="0">
                          <a:effectLst/>
                        </a:rPr>
                        <a:t>User-defined input for domain symbology</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r>
                        <a:rPr lang="en-US" sz="800" u="none" strike="noStrike" dirty="0">
                          <a:effectLst/>
                        </a:rPr>
                        <a:t> </a:t>
                      </a:r>
                      <a:endParaRPr lang="en-US" sz="800" b="0" i="0" u="none" strike="noStrike" dirty="0">
                        <a:solidFill>
                          <a:srgbClr val="000000"/>
                        </a:solidFill>
                        <a:effectLst/>
                        <a:latin typeface="Calibri" panose="020F0502020204030204" pitchFamily="34" charset="0"/>
                      </a:endParaRPr>
                    </a:p>
                  </a:txBody>
                  <a:tcPr marL="2799" marR="2799" marT="2799" marB="0" anchor="b"/>
                </a:tc>
                <a:tc gridSpan="2">
                  <a:txBody>
                    <a:bodyPr/>
                    <a:lstStyle/>
                    <a:p>
                      <a:pPr algn="l" fontAlgn="b"/>
                      <a:r>
                        <a:rPr lang="en-US" sz="800" u="none" strike="noStrike" dirty="0">
                          <a:effectLst/>
                        </a:rPr>
                        <a:t>Domain-specific symbology available for viewpoint definition</a:t>
                      </a:r>
                      <a:endParaRPr lang="en-US" sz="800" b="0" i="0" u="none" strike="noStrike" dirty="0">
                        <a:solidFill>
                          <a:srgbClr val="000000"/>
                        </a:solidFill>
                        <a:effectLst/>
                        <a:latin typeface="Calibri" panose="020F0502020204030204" pitchFamily="34" charset="0"/>
                      </a:endParaRPr>
                    </a:p>
                  </a:txBody>
                  <a:tcPr marL="2799" marR="2799" marT="2799" marB="0" anchor="b"/>
                </a:tc>
                <a:tc hMerge="1">
                  <a:txBody>
                    <a:bodyPr/>
                    <a:lstStyle/>
                    <a:p>
                      <a:endParaRPr lang="en-US"/>
                    </a:p>
                  </a:txBody>
                  <a:tcPr/>
                </a:tc>
              </a:tr>
              <a:tr h="101336">
                <a:tc>
                  <a:txBody>
                    <a:bodyPr/>
                    <a:lstStyle/>
                    <a:p>
                      <a:pPr algn="l" fontAlgn="b"/>
                      <a:endParaRPr lang="en-US" sz="800" b="0" i="1"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r>
                        <a:rPr lang="en-US" sz="800" u="none" strike="noStrike" dirty="0">
                          <a:effectLst/>
                        </a:rPr>
                        <a:t>Delete symbol</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r>
                        <a:rPr lang="en-US" sz="800" u="none" strike="noStrike" dirty="0">
                          <a:effectLst/>
                        </a:rPr>
                        <a:t>x</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r>
                        <a:rPr lang="en-US" sz="800" u="none" strike="noStrike" dirty="0">
                          <a:effectLst/>
                        </a:rPr>
                        <a:t>x</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r>
                        <a:rPr lang="en-US" sz="800" u="none" strike="noStrike" dirty="0">
                          <a:effectLst/>
                        </a:rPr>
                        <a:t>User-defined input for domain symbology</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r>
                        <a:rPr lang="en-US" sz="800" u="none" strike="noStrike" dirty="0">
                          <a:effectLst/>
                        </a:rPr>
                        <a:t> </a:t>
                      </a:r>
                      <a:endParaRPr lang="en-US" sz="800" b="0" i="0" u="none" strike="noStrike" dirty="0">
                        <a:solidFill>
                          <a:srgbClr val="000000"/>
                        </a:solidFill>
                        <a:effectLst/>
                        <a:latin typeface="Calibri" panose="020F0502020204030204" pitchFamily="34" charset="0"/>
                      </a:endParaRPr>
                    </a:p>
                  </a:txBody>
                  <a:tcPr marL="2799" marR="2799" marT="2799" marB="0" anchor="b"/>
                </a:tc>
                <a:tc gridSpan="2">
                  <a:txBody>
                    <a:bodyPr/>
                    <a:lstStyle/>
                    <a:p>
                      <a:pPr algn="l" fontAlgn="b"/>
                      <a:r>
                        <a:rPr lang="en-US" sz="800" u="none" strike="noStrike" dirty="0">
                          <a:effectLst/>
                        </a:rPr>
                        <a:t>Domain-specific symbology available for viewpoint definition</a:t>
                      </a:r>
                      <a:endParaRPr lang="en-US" sz="800" b="0" i="0" u="none" strike="noStrike" dirty="0">
                        <a:solidFill>
                          <a:srgbClr val="000000"/>
                        </a:solidFill>
                        <a:effectLst/>
                        <a:latin typeface="Calibri" panose="020F0502020204030204" pitchFamily="34" charset="0"/>
                      </a:endParaRPr>
                    </a:p>
                  </a:txBody>
                  <a:tcPr marL="2799" marR="2799" marT="2799" marB="0" anchor="b"/>
                </a:tc>
                <a:tc hMerge="1">
                  <a:txBody>
                    <a:bodyPr/>
                    <a:lstStyle/>
                    <a:p>
                      <a:endParaRPr lang="en-US"/>
                    </a:p>
                  </a:txBody>
                  <a:tcPr/>
                </a:tc>
              </a:tr>
              <a:tr h="101336">
                <a:tc>
                  <a:txBody>
                    <a:bodyPr/>
                    <a:lstStyle/>
                    <a:p>
                      <a:pPr algn="l" fontAlgn="b"/>
                      <a:endParaRPr lang="en-US" sz="800" b="0" i="1"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r>
                        <a:rPr lang="en-US" sz="800" u="none" strike="noStrike" dirty="0">
                          <a:effectLst/>
                        </a:rPr>
                        <a:t>Assign symbol to concept</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r>
                        <a:rPr lang="en-US" sz="800" u="none" strike="noStrike" dirty="0">
                          <a:effectLst/>
                        </a:rPr>
                        <a:t>x</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r>
                        <a:rPr lang="en-US" sz="800" u="none" strike="noStrike" dirty="0">
                          <a:effectLst/>
                        </a:rPr>
                        <a:t>x</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r>
                        <a:rPr lang="en-US" sz="800" u="none" strike="noStrike" dirty="0">
                          <a:effectLst/>
                        </a:rPr>
                        <a:t>User-defined input for domain symbology</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r>
                        <a:rPr lang="en-US" sz="800" u="none" strike="noStrike" dirty="0">
                          <a:effectLst/>
                        </a:rPr>
                        <a:t> </a:t>
                      </a:r>
                      <a:endParaRPr lang="en-US" sz="800" b="0" i="0" u="none" strike="noStrike" dirty="0">
                        <a:solidFill>
                          <a:srgbClr val="000000"/>
                        </a:solidFill>
                        <a:effectLst/>
                        <a:latin typeface="Calibri" panose="020F0502020204030204" pitchFamily="34" charset="0"/>
                      </a:endParaRPr>
                    </a:p>
                  </a:txBody>
                  <a:tcPr marL="2799" marR="2799" marT="2799" marB="0" anchor="b"/>
                </a:tc>
                <a:tc gridSpan="2">
                  <a:txBody>
                    <a:bodyPr/>
                    <a:lstStyle/>
                    <a:p>
                      <a:pPr algn="l" fontAlgn="b"/>
                      <a:r>
                        <a:rPr lang="en-US" sz="800" u="none" strike="noStrike" dirty="0">
                          <a:effectLst/>
                        </a:rPr>
                        <a:t>Domain-specific symbology available for viewpoint definition</a:t>
                      </a:r>
                      <a:endParaRPr lang="en-US" sz="800" b="0" i="0" u="none" strike="noStrike" dirty="0">
                        <a:solidFill>
                          <a:srgbClr val="000000"/>
                        </a:solidFill>
                        <a:effectLst/>
                        <a:latin typeface="Calibri" panose="020F0502020204030204" pitchFamily="34" charset="0"/>
                      </a:endParaRPr>
                    </a:p>
                  </a:txBody>
                  <a:tcPr marL="2799" marR="2799" marT="2799" marB="0" anchor="b"/>
                </a:tc>
                <a:tc hMerge="1">
                  <a:txBody>
                    <a:bodyPr/>
                    <a:lstStyle/>
                    <a:p>
                      <a:endParaRPr lang="en-US"/>
                    </a:p>
                  </a:txBody>
                  <a:tcPr/>
                </a:tc>
              </a:tr>
              <a:tr h="249141">
                <a:tc>
                  <a:txBody>
                    <a:bodyPr/>
                    <a:lstStyle/>
                    <a:p>
                      <a:pPr algn="l" fontAlgn="b"/>
                      <a:endParaRPr lang="en-US" sz="800" b="0" i="1"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r>
                        <a:rPr lang="en-US" sz="800" u="none" strike="noStrike" dirty="0">
                          <a:effectLst/>
                        </a:rPr>
                        <a:t>Update user interface</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r>
                        <a:rPr lang="en-US" sz="800" u="none" strike="noStrike" dirty="0">
                          <a:effectLst/>
                        </a:rPr>
                        <a:t>x</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r>
                        <a:rPr lang="en-US" sz="800" u="none" strike="noStrike" dirty="0">
                          <a:effectLst/>
                        </a:rPr>
                        <a:t>x</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r>
                        <a:rPr lang="en-US" sz="800" u="none" strike="noStrike" dirty="0">
                          <a:effectLst/>
                        </a:rPr>
                        <a:t>x</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r>
                        <a:rPr lang="en-US" sz="800" u="none" strike="noStrike" dirty="0">
                          <a:effectLst/>
                        </a:rPr>
                        <a:t>- Customized language data</a:t>
                      </a:r>
                      <a:br>
                        <a:rPr lang="en-US" sz="800" u="none" strike="noStrike" dirty="0">
                          <a:effectLst/>
                        </a:rPr>
                      </a:br>
                      <a:r>
                        <a:rPr lang="en-US" sz="800" u="none" strike="noStrike" dirty="0">
                          <a:effectLst/>
                        </a:rPr>
                        <a:t>- Custom language meta data</a:t>
                      </a:r>
                      <a:br>
                        <a:rPr lang="en-US" sz="800" u="none" strike="noStrike" dirty="0">
                          <a:effectLst/>
                        </a:rPr>
                      </a:b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r>
                        <a:rPr lang="en-US" sz="800" u="none" strike="noStrike" dirty="0">
                          <a:effectLst/>
                        </a:rPr>
                        <a:t> </a:t>
                      </a:r>
                      <a:endParaRPr lang="en-US" sz="800" b="0" i="0" u="none" strike="noStrike" dirty="0">
                        <a:solidFill>
                          <a:srgbClr val="000000"/>
                        </a:solidFill>
                        <a:effectLst/>
                        <a:latin typeface="Calibri" panose="020F0502020204030204" pitchFamily="34" charset="0"/>
                      </a:endParaRPr>
                    </a:p>
                  </a:txBody>
                  <a:tcPr marL="2799" marR="2799" marT="2799" marB="0" anchor="b"/>
                </a:tc>
                <a:tc gridSpan="2">
                  <a:txBody>
                    <a:bodyPr/>
                    <a:lstStyle/>
                    <a:p>
                      <a:pPr algn="l" fontAlgn="b"/>
                      <a:r>
                        <a:rPr lang="en-US" sz="800" u="none" strike="noStrike" dirty="0">
                          <a:effectLst/>
                        </a:rPr>
                        <a:t>- Incorporated custom language elements (symbol, note, etc.)</a:t>
                      </a:r>
                      <a:br>
                        <a:rPr lang="en-US" sz="800" u="none" strike="noStrike" dirty="0">
                          <a:effectLst/>
                        </a:rPr>
                      </a:br>
                      <a:r>
                        <a:rPr lang="en-US" sz="800" u="none" strike="noStrike" dirty="0">
                          <a:effectLst/>
                        </a:rPr>
                        <a:t>- Incorporated custom language meta data (mouse-over, queriable, etc.)</a:t>
                      </a:r>
                      <a:endParaRPr lang="en-US" sz="800" b="0" i="0" u="none" strike="noStrike" dirty="0">
                        <a:solidFill>
                          <a:srgbClr val="000000"/>
                        </a:solidFill>
                        <a:effectLst/>
                        <a:latin typeface="Calibri" panose="020F0502020204030204" pitchFamily="34" charset="0"/>
                      </a:endParaRPr>
                    </a:p>
                  </a:txBody>
                  <a:tcPr marL="2799" marR="2799" marT="2799" marB="0" anchor="b"/>
                </a:tc>
                <a:tc hMerge="1">
                  <a:txBody>
                    <a:bodyPr/>
                    <a:lstStyle/>
                    <a:p>
                      <a:endParaRPr lang="en-US"/>
                    </a:p>
                  </a:txBody>
                  <a:tcPr/>
                </a:tc>
              </a:tr>
              <a:tr h="55987">
                <a:tc gridSpan="2">
                  <a:txBody>
                    <a:bodyPr/>
                    <a:lstStyle/>
                    <a:p>
                      <a:pPr algn="l" fontAlgn="b"/>
                      <a:r>
                        <a:rPr lang="en-US" sz="800" u="none" strike="noStrike" dirty="0">
                          <a:effectLst/>
                        </a:rPr>
                        <a:t>Define model views</a:t>
                      </a:r>
                      <a:endParaRPr lang="en-US" sz="800" b="0" i="1" u="none" strike="noStrike" dirty="0">
                        <a:solidFill>
                          <a:srgbClr val="000000"/>
                        </a:solidFill>
                        <a:effectLst/>
                        <a:latin typeface="Calibri" panose="020F0502020204030204" pitchFamily="34" charset="0"/>
                      </a:endParaRPr>
                    </a:p>
                  </a:txBody>
                  <a:tcPr marL="2799" marR="2799" marT="2799" marB="0" anchor="b"/>
                </a:tc>
                <a:tc hMerge="1">
                  <a:txBody>
                    <a:bodyPr/>
                    <a:lstStyle/>
                    <a:p>
                      <a:endParaRPr lang="en-US"/>
                    </a:p>
                  </a:txBody>
                  <a:tcPr/>
                </a:tc>
                <a:tc>
                  <a:txBody>
                    <a:bodyPr/>
                    <a:lstStyle/>
                    <a:p>
                      <a:pPr algn="l"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r>
                        <a:rPr lang="en-US" sz="800" u="none" strike="noStrike" dirty="0">
                          <a:effectLst/>
                        </a:rPr>
                        <a:t> </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endParaRPr lang="en-US" sz="800" b="0" i="0" u="none" strike="noStrike" dirty="0">
                        <a:solidFill>
                          <a:srgbClr val="000000"/>
                        </a:solidFill>
                        <a:effectLst/>
                        <a:latin typeface="Calibri" panose="020F0502020204030204" pitchFamily="34" charset="0"/>
                      </a:endParaRPr>
                    </a:p>
                  </a:txBody>
                  <a:tcPr marL="2799" marR="2799" marT="2799" marB="0" anchor="b"/>
                </a:tc>
              </a:tr>
              <a:tr h="55987">
                <a:tc>
                  <a:txBody>
                    <a:bodyPr/>
                    <a:lstStyle/>
                    <a:p>
                      <a:pPr algn="l" fontAlgn="b"/>
                      <a:endParaRPr lang="en-US" sz="800" b="0" i="1"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r>
                        <a:rPr lang="en-US" sz="800" u="none" strike="noStrike" dirty="0">
                          <a:effectLst/>
                        </a:rPr>
                        <a:t>Filter data</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r>
                        <a:rPr lang="en-US" sz="800" u="none" strike="noStrike" dirty="0">
                          <a:effectLst/>
                        </a:rPr>
                        <a:t>x</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r>
                        <a:rPr lang="en-US" sz="800" u="none" strike="noStrike" dirty="0">
                          <a:effectLst/>
                        </a:rPr>
                        <a:t>Filterable selection data</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r>
                        <a:rPr lang="en-US" sz="800" u="none" strike="noStrike" dirty="0">
                          <a:effectLst/>
                        </a:rPr>
                        <a:t> </a:t>
                      </a:r>
                      <a:endParaRPr lang="en-US" sz="800" b="0" i="0" u="none" strike="noStrike" dirty="0">
                        <a:solidFill>
                          <a:srgbClr val="000000"/>
                        </a:solidFill>
                        <a:effectLst/>
                        <a:latin typeface="Calibri" panose="020F0502020204030204" pitchFamily="34" charset="0"/>
                      </a:endParaRPr>
                    </a:p>
                  </a:txBody>
                  <a:tcPr marL="2799" marR="2799" marT="2799" marB="0" anchor="b"/>
                </a:tc>
                <a:tc gridSpan="2">
                  <a:txBody>
                    <a:bodyPr/>
                    <a:lstStyle/>
                    <a:p>
                      <a:pPr algn="l" fontAlgn="b"/>
                      <a:r>
                        <a:rPr lang="en-US" sz="800" u="none" strike="noStrike" dirty="0">
                          <a:effectLst/>
                        </a:rPr>
                        <a:t>Rendered Filtered View</a:t>
                      </a:r>
                      <a:endParaRPr lang="en-US" sz="800" b="0" i="0" u="none" strike="noStrike" dirty="0">
                        <a:solidFill>
                          <a:srgbClr val="000000"/>
                        </a:solidFill>
                        <a:effectLst/>
                        <a:latin typeface="Calibri" panose="020F0502020204030204" pitchFamily="34" charset="0"/>
                      </a:endParaRPr>
                    </a:p>
                  </a:txBody>
                  <a:tcPr marL="2799" marR="2799" marT="2799" marB="0" anchor="b"/>
                </a:tc>
                <a:tc hMerge="1">
                  <a:txBody>
                    <a:bodyPr/>
                    <a:lstStyle/>
                    <a:p>
                      <a:endParaRPr lang="en-US"/>
                    </a:p>
                  </a:txBody>
                  <a:tcPr/>
                </a:tc>
              </a:tr>
              <a:tr h="249141">
                <a:tc>
                  <a:txBody>
                    <a:bodyPr/>
                    <a:lstStyle/>
                    <a:p>
                      <a:pPr algn="l" fontAlgn="b"/>
                      <a:endParaRPr lang="en-US" sz="800" b="0" i="1"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r>
                        <a:rPr lang="en-US" sz="800" u="none" strike="noStrike" dirty="0">
                          <a:effectLst/>
                        </a:rPr>
                        <a:t>Define template</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r>
                        <a:rPr lang="en-US" sz="800" u="none" strike="noStrike" dirty="0">
                          <a:effectLst/>
                        </a:rPr>
                        <a:t>x</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r>
                        <a:rPr lang="en-US" sz="800" u="none" strike="noStrike" dirty="0">
                          <a:effectLst/>
                        </a:rPr>
                        <a:t>- Existing template information</a:t>
                      </a:r>
                      <a:br>
                        <a:rPr lang="en-US" sz="800" u="none" strike="noStrike" dirty="0">
                          <a:effectLst/>
                        </a:rPr>
                      </a:br>
                      <a:r>
                        <a:rPr lang="en-US" sz="800" u="none" strike="noStrike" dirty="0">
                          <a:effectLst/>
                        </a:rPr>
                        <a:t>- User input to template</a:t>
                      </a:r>
                      <a:br>
                        <a:rPr lang="en-US" sz="800" u="none" strike="noStrike" dirty="0">
                          <a:effectLst/>
                        </a:rPr>
                      </a:br>
                      <a:r>
                        <a:rPr lang="en-US" sz="800" u="none" strike="noStrike" dirty="0">
                          <a:effectLst/>
                        </a:rPr>
                        <a:t>- Template meta data (i.e. version, etc.)</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r>
                        <a:rPr lang="en-US" sz="800" u="none" strike="noStrike" dirty="0">
                          <a:effectLst/>
                        </a:rPr>
                        <a:t> </a:t>
                      </a:r>
                      <a:endParaRPr lang="en-US" sz="800" b="0" i="0" u="none" strike="noStrike" dirty="0">
                        <a:solidFill>
                          <a:srgbClr val="000000"/>
                        </a:solidFill>
                        <a:effectLst/>
                        <a:latin typeface="Calibri" panose="020F0502020204030204" pitchFamily="34" charset="0"/>
                      </a:endParaRPr>
                    </a:p>
                  </a:txBody>
                  <a:tcPr marL="2799" marR="2799" marT="2799" marB="0" anchor="b"/>
                </a:tc>
                <a:tc gridSpan="2">
                  <a:txBody>
                    <a:bodyPr/>
                    <a:lstStyle/>
                    <a:p>
                      <a:pPr algn="l" fontAlgn="b"/>
                      <a:r>
                        <a:rPr lang="en-US" sz="800" u="none" strike="noStrike" dirty="0">
                          <a:effectLst/>
                        </a:rPr>
                        <a:t>Saved, controlled template available for selection</a:t>
                      </a:r>
                      <a:endParaRPr lang="en-US" sz="800" b="0" i="0" u="none" strike="noStrike" dirty="0">
                        <a:solidFill>
                          <a:srgbClr val="000000"/>
                        </a:solidFill>
                        <a:effectLst/>
                        <a:latin typeface="Calibri" panose="020F0502020204030204" pitchFamily="34" charset="0"/>
                      </a:endParaRPr>
                    </a:p>
                  </a:txBody>
                  <a:tcPr marL="2799" marR="2799" marT="2799" marB="0" anchor="b"/>
                </a:tc>
                <a:tc hMerge="1">
                  <a:txBody>
                    <a:bodyPr/>
                    <a:lstStyle/>
                    <a:p>
                      <a:endParaRPr lang="en-US"/>
                    </a:p>
                  </a:txBody>
                  <a:tcPr/>
                </a:tc>
              </a:tr>
              <a:tr h="55987">
                <a:tc gridSpan="2">
                  <a:txBody>
                    <a:bodyPr/>
                    <a:lstStyle/>
                    <a:p>
                      <a:pPr algn="l" fontAlgn="b"/>
                      <a:r>
                        <a:rPr lang="en-US" sz="800" u="none" strike="noStrike" dirty="0">
                          <a:effectLst/>
                        </a:rPr>
                        <a:t>Present results</a:t>
                      </a:r>
                      <a:endParaRPr lang="en-US" sz="800" b="0" i="1" u="none" strike="noStrike" dirty="0">
                        <a:solidFill>
                          <a:srgbClr val="000000"/>
                        </a:solidFill>
                        <a:effectLst/>
                        <a:latin typeface="Calibri" panose="020F0502020204030204" pitchFamily="34" charset="0"/>
                      </a:endParaRPr>
                    </a:p>
                  </a:txBody>
                  <a:tcPr marL="2799" marR="2799" marT="2799" marB="0" anchor="b"/>
                </a:tc>
                <a:tc hMerge="1">
                  <a:txBody>
                    <a:bodyPr/>
                    <a:lstStyle/>
                    <a:p>
                      <a:endParaRPr lang="en-US"/>
                    </a:p>
                  </a:txBody>
                  <a:tcPr/>
                </a:tc>
                <a:tc>
                  <a:txBody>
                    <a:bodyPr/>
                    <a:lstStyle/>
                    <a:p>
                      <a:pPr algn="l"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r>
                        <a:rPr lang="en-US" sz="800" u="none" strike="noStrike" dirty="0">
                          <a:effectLst/>
                        </a:rPr>
                        <a:t> </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endParaRPr lang="en-US" sz="800" b="0" i="0" u="none" strike="noStrike" dirty="0">
                        <a:solidFill>
                          <a:srgbClr val="000000"/>
                        </a:solidFill>
                        <a:effectLst/>
                        <a:latin typeface="Calibri" panose="020F0502020204030204" pitchFamily="34" charset="0"/>
                      </a:endParaRPr>
                    </a:p>
                  </a:txBody>
                  <a:tcPr marL="2799" marR="2799" marT="2799" marB="0" anchor="b"/>
                </a:tc>
              </a:tr>
              <a:tr h="249141">
                <a:tc>
                  <a:txBody>
                    <a:bodyPr/>
                    <a:lstStyle/>
                    <a:p>
                      <a:pPr algn="l" fontAlgn="b"/>
                      <a:endParaRPr lang="en-US" sz="800" b="0" i="1"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r>
                        <a:rPr lang="en-US" sz="800" u="none" strike="noStrike" dirty="0">
                          <a:effectLst/>
                        </a:rPr>
                        <a:t>Present default views</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r>
                        <a:rPr lang="en-US" sz="800" u="none" strike="noStrike" dirty="0">
                          <a:effectLst/>
                        </a:rPr>
                        <a:t>x</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r>
                        <a:rPr lang="en-US" sz="800" u="none" strike="noStrike" dirty="0">
                          <a:effectLst/>
                        </a:rPr>
                        <a:t>- Selected controller data (including filtered info)</a:t>
                      </a:r>
                      <a:br>
                        <a:rPr lang="en-US" sz="800" u="none" strike="noStrike" dirty="0">
                          <a:effectLst/>
                        </a:rPr>
                      </a:br>
                      <a:r>
                        <a:rPr lang="en-US" sz="800" u="none" strike="noStrike" dirty="0">
                          <a:effectLst/>
                        </a:rPr>
                        <a:t>- Default view information</a:t>
                      </a:r>
                      <a:br>
                        <a:rPr lang="en-US" sz="800" u="none" strike="noStrike" dirty="0">
                          <a:effectLst/>
                        </a:rPr>
                      </a:b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r>
                        <a:rPr lang="en-US" sz="800" u="none" strike="noStrike" dirty="0">
                          <a:effectLst/>
                        </a:rPr>
                        <a:t> </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r>
                        <a:rPr lang="en-US" sz="800" u="none" strike="noStrike" dirty="0">
                          <a:effectLst/>
                        </a:rPr>
                        <a:t>Rendered View</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endParaRPr lang="en-US" sz="800" b="0" i="0" u="none" strike="noStrike" dirty="0">
                        <a:solidFill>
                          <a:srgbClr val="000000"/>
                        </a:solidFill>
                        <a:effectLst/>
                        <a:latin typeface="Calibri" panose="020F0502020204030204" pitchFamily="34" charset="0"/>
                      </a:endParaRPr>
                    </a:p>
                  </a:txBody>
                  <a:tcPr marL="2799" marR="2799" marT="2799" marB="0" anchor="b"/>
                </a:tc>
              </a:tr>
              <a:tr h="55987">
                <a:tc>
                  <a:txBody>
                    <a:bodyPr/>
                    <a:lstStyle/>
                    <a:p>
                      <a:pPr algn="l" fontAlgn="b"/>
                      <a:endParaRPr lang="en-US" sz="800" b="0" i="1"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r>
                        <a:rPr lang="en-US" sz="800" u="none" strike="noStrike" dirty="0">
                          <a:effectLst/>
                        </a:rPr>
                        <a:t>Present customized views</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r>
                        <a:rPr lang="en-US" sz="800" u="none" strike="noStrike" dirty="0">
                          <a:effectLst/>
                        </a:rPr>
                        <a:t>x</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r>
                        <a:rPr lang="en-US" sz="800" u="none" strike="noStrike" dirty="0">
                          <a:effectLst/>
                        </a:rPr>
                        <a:t>Controller Data</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r>
                        <a:rPr lang="en-US" sz="800" u="none" strike="noStrike" dirty="0">
                          <a:effectLst/>
                        </a:rPr>
                        <a:t> </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r>
                        <a:rPr lang="en-US" sz="800" u="none" strike="noStrike" dirty="0">
                          <a:effectLst/>
                        </a:rPr>
                        <a:t>Rendered View</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endParaRPr lang="en-US" sz="800" b="0" i="0" u="none" strike="noStrike" dirty="0">
                        <a:solidFill>
                          <a:srgbClr val="000000"/>
                        </a:solidFill>
                        <a:effectLst/>
                        <a:latin typeface="Calibri" panose="020F0502020204030204" pitchFamily="34" charset="0"/>
                      </a:endParaRPr>
                    </a:p>
                  </a:txBody>
                  <a:tcPr marL="2799" marR="2799" marT="2799" marB="0" anchor="b"/>
                </a:tc>
              </a:tr>
              <a:tr h="55987">
                <a:tc>
                  <a:txBody>
                    <a:bodyPr/>
                    <a:lstStyle/>
                    <a:p>
                      <a:pPr algn="l" fontAlgn="b"/>
                      <a:endParaRPr lang="en-US" sz="800" b="0" i="1"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r>
                        <a:rPr lang="en-US" sz="800" u="none" strike="noStrike" dirty="0">
                          <a:effectLst/>
                        </a:rPr>
                        <a:t>Present query results</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r>
                        <a:rPr lang="en-US" sz="800" u="none" strike="noStrike" dirty="0">
                          <a:effectLst/>
                        </a:rPr>
                        <a:t>x</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r>
                        <a:rPr lang="en-US" sz="800" u="none" strike="noStrike" dirty="0">
                          <a:effectLst/>
                        </a:rPr>
                        <a:t>x</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r>
                        <a:rPr lang="en-US" sz="800" u="none" strike="noStrike" dirty="0">
                          <a:effectLst/>
                        </a:rPr>
                        <a:t>Controller Data</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r>
                        <a:rPr lang="en-US" sz="800" u="none" strike="noStrike" dirty="0">
                          <a:effectLst/>
                        </a:rPr>
                        <a:t> </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r>
                        <a:rPr lang="en-US" sz="800" u="none" strike="noStrike" dirty="0">
                          <a:effectLst/>
                        </a:rPr>
                        <a:t>Rendered View</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endParaRPr lang="en-US" sz="800" b="0" i="0" u="none" strike="noStrike" dirty="0">
                        <a:solidFill>
                          <a:srgbClr val="000000"/>
                        </a:solidFill>
                        <a:effectLst/>
                        <a:latin typeface="Calibri" panose="020F0502020204030204" pitchFamily="34" charset="0"/>
                      </a:endParaRPr>
                    </a:p>
                  </a:txBody>
                  <a:tcPr marL="2799" marR="2799" marT="2799" marB="0" anchor="b"/>
                </a:tc>
              </a:tr>
              <a:tr h="55987">
                <a:tc>
                  <a:txBody>
                    <a:bodyPr/>
                    <a:lstStyle/>
                    <a:p>
                      <a:pPr algn="l" fontAlgn="b"/>
                      <a:endParaRPr lang="en-US" sz="800" b="0" i="1"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r>
                        <a:rPr lang="en-US" sz="800" u="none" strike="noStrike" dirty="0">
                          <a:effectLst/>
                        </a:rPr>
                        <a:t>Present analysis/execution results</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r>
                        <a:rPr lang="en-US" sz="800" u="none" strike="noStrike" dirty="0">
                          <a:effectLst/>
                        </a:rPr>
                        <a:t>x</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r>
                        <a:rPr lang="en-US" sz="800" u="none" strike="noStrike" dirty="0">
                          <a:effectLst/>
                        </a:rPr>
                        <a:t>x</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r>
                        <a:rPr lang="en-US" sz="800" u="none" strike="noStrike" dirty="0">
                          <a:effectLst/>
                        </a:rPr>
                        <a:t>Controller Data</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r>
                        <a:rPr lang="en-US" sz="800" u="none" strike="noStrike" dirty="0">
                          <a:effectLst/>
                        </a:rPr>
                        <a:t> </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r>
                        <a:rPr lang="en-US" sz="800" u="none" strike="noStrike" dirty="0">
                          <a:effectLst/>
                        </a:rPr>
                        <a:t>Rendered View</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endParaRPr lang="en-US" sz="800" b="0" i="0" u="none" strike="noStrike" dirty="0">
                        <a:solidFill>
                          <a:srgbClr val="000000"/>
                        </a:solidFill>
                        <a:effectLst/>
                        <a:latin typeface="Calibri" panose="020F0502020204030204" pitchFamily="34" charset="0"/>
                      </a:endParaRPr>
                    </a:p>
                  </a:txBody>
                  <a:tcPr marL="2799" marR="2799" marT="2799" marB="0" anchor="b"/>
                </a:tc>
              </a:tr>
              <a:tr h="55987">
                <a:tc>
                  <a:txBody>
                    <a:bodyPr/>
                    <a:lstStyle/>
                    <a:p>
                      <a:pPr algn="l" fontAlgn="b"/>
                      <a:endParaRPr lang="en-US" sz="800" b="0" i="1"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r>
                        <a:rPr lang="en-US" sz="800" u="none" strike="noStrike" dirty="0">
                          <a:effectLst/>
                        </a:rPr>
                        <a:t>Present validation results</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r>
                        <a:rPr lang="en-US" sz="800" u="none" strike="noStrike" dirty="0">
                          <a:effectLst/>
                        </a:rPr>
                        <a:t>x</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r>
                        <a:rPr lang="en-US" sz="800" u="none" strike="noStrike" dirty="0">
                          <a:effectLst/>
                        </a:rPr>
                        <a:t>x</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r>
                        <a:rPr lang="en-US" sz="800" u="none" strike="noStrike" dirty="0">
                          <a:effectLst/>
                        </a:rPr>
                        <a:t>Controller Data</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r>
                        <a:rPr lang="en-US" sz="800" u="none" strike="noStrike" dirty="0">
                          <a:effectLst/>
                        </a:rPr>
                        <a:t> </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r>
                        <a:rPr lang="en-US" sz="800" u="none" strike="noStrike" dirty="0">
                          <a:effectLst/>
                        </a:rPr>
                        <a:t>Rendered View</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endParaRPr lang="en-US" sz="800" b="0" i="0" u="none" strike="noStrike" dirty="0">
                        <a:solidFill>
                          <a:srgbClr val="000000"/>
                        </a:solidFill>
                        <a:effectLst/>
                        <a:latin typeface="Calibri" panose="020F0502020204030204" pitchFamily="34" charset="0"/>
                      </a:endParaRPr>
                    </a:p>
                  </a:txBody>
                  <a:tcPr marL="2799" marR="2799" marT="2799" marB="0" anchor="b"/>
                </a:tc>
              </a:tr>
              <a:tr h="55987">
                <a:tc gridSpan="9">
                  <a:txBody>
                    <a:bodyPr/>
                    <a:lstStyle/>
                    <a:p>
                      <a:pPr algn="l" fontAlgn="b"/>
                      <a:r>
                        <a:rPr lang="en-US" sz="800" u="none" strike="noStrike" dirty="0">
                          <a:effectLst/>
                        </a:rPr>
                        <a:t>Specify viewpoints (includes both query definition and presentation definition)</a:t>
                      </a:r>
                      <a:endParaRPr lang="en-US" sz="800" b="0" i="1" u="none" strike="noStrike" dirty="0">
                        <a:solidFill>
                          <a:srgbClr val="000000"/>
                        </a:solidFill>
                        <a:effectLst/>
                        <a:latin typeface="Calibri" panose="020F0502020204030204" pitchFamily="34" charset="0"/>
                      </a:endParaRPr>
                    </a:p>
                  </a:txBody>
                  <a:tcPr marL="2799" marR="2799" marT="2799"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r>
                        <a:rPr lang="en-US" sz="800" u="none" strike="noStrike" dirty="0">
                          <a:effectLst/>
                        </a:rPr>
                        <a:t> </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endParaRPr lang="en-US" sz="800" b="0" i="0" u="none" strike="noStrike" dirty="0">
                        <a:solidFill>
                          <a:srgbClr val="000000"/>
                        </a:solidFill>
                        <a:effectLst/>
                        <a:latin typeface="Calibri" panose="020F0502020204030204" pitchFamily="34" charset="0"/>
                      </a:endParaRPr>
                    </a:p>
                  </a:txBody>
                  <a:tcPr marL="2799" marR="2799" marT="2799" marB="0" anchor="b"/>
                </a:tc>
              </a:tr>
              <a:tr h="101336">
                <a:tc>
                  <a:txBody>
                    <a:bodyPr/>
                    <a:lstStyle/>
                    <a:p>
                      <a:pPr algn="l" fontAlgn="b"/>
                      <a:endParaRPr lang="en-US" sz="800" b="0" i="1"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r>
                        <a:rPr lang="en-US" sz="800" u="none" strike="noStrike" dirty="0">
                          <a:effectLst/>
                        </a:rPr>
                        <a:t>Define Viewpoint</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r>
                        <a:rPr lang="en-US" sz="800" u="none" strike="noStrike" dirty="0">
                          <a:effectLst/>
                        </a:rPr>
                        <a:t>x</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r>
                        <a:rPr lang="en-US" sz="800" u="none" strike="noStrike" dirty="0">
                          <a:effectLst/>
                        </a:rPr>
                        <a:t>- User Input</a:t>
                      </a:r>
                      <a:br>
                        <a:rPr lang="en-US" sz="800" u="none" strike="noStrike" dirty="0">
                          <a:effectLst/>
                        </a:rPr>
                      </a:br>
                      <a:r>
                        <a:rPr lang="en-US" sz="800" u="none" strike="noStrike" dirty="0">
                          <a:effectLst/>
                        </a:rPr>
                        <a:t>- Controller input needs</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r>
                        <a:rPr lang="en-US" sz="800" u="none" strike="noStrike" dirty="0">
                          <a:effectLst/>
                        </a:rPr>
                        <a:t> </a:t>
                      </a:r>
                      <a:endParaRPr lang="en-US" sz="800" b="0" i="0" u="none" strike="noStrike" dirty="0">
                        <a:solidFill>
                          <a:srgbClr val="000000"/>
                        </a:solidFill>
                        <a:effectLst/>
                        <a:latin typeface="Calibri" panose="020F0502020204030204" pitchFamily="34" charset="0"/>
                      </a:endParaRPr>
                    </a:p>
                  </a:txBody>
                  <a:tcPr marL="2799" marR="2799" marT="2799" marB="0" anchor="b"/>
                </a:tc>
                <a:tc gridSpan="2">
                  <a:txBody>
                    <a:bodyPr/>
                    <a:lstStyle/>
                    <a:p>
                      <a:pPr algn="l" fontAlgn="b"/>
                      <a:r>
                        <a:rPr lang="en-US" sz="800" u="none" strike="noStrike" dirty="0">
                          <a:effectLst/>
                        </a:rPr>
                        <a:t>Rendered Controller View</a:t>
                      </a:r>
                      <a:endParaRPr lang="en-US" sz="800" b="0" i="0" u="none" strike="noStrike" dirty="0">
                        <a:solidFill>
                          <a:srgbClr val="000000"/>
                        </a:solidFill>
                        <a:effectLst/>
                        <a:latin typeface="Calibri" panose="020F0502020204030204" pitchFamily="34" charset="0"/>
                      </a:endParaRPr>
                    </a:p>
                  </a:txBody>
                  <a:tcPr marL="2799" marR="2799" marT="2799" marB="0" anchor="b"/>
                </a:tc>
                <a:tc hMerge="1">
                  <a:txBody>
                    <a:bodyPr/>
                    <a:lstStyle/>
                    <a:p>
                      <a:endParaRPr lang="en-US"/>
                    </a:p>
                  </a:txBody>
                  <a:tcPr/>
                </a:tc>
              </a:tr>
              <a:tr h="101336">
                <a:tc>
                  <a:txBody>
                    <a:bodyPr/>
                    <a:lstStyle/>
                    <a:p>
                      <a:pPr algn="l" fontAlgn="b"/>
                      <a:endParaRPr lang="en-US" sz="800" b="0" i="1"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r>
                        <a:rPr lang="en-US" sz="800" u="none" strike="noStrike" dirty="0">
                          <a:effectLst/>
                        </a:rPr>
                        <a:t>Update Viewpoint</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r>
                        <a:rPr lang="en-US" sz="800" u="none" strike="noStrike" dirty="0">
                          <a:effectLst/>
                        </a:rPr>
                        <a:t>x</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r>
                        <a:rPr lang="en-US" sz="800" u="none" strike="noStrike" dirty="0">
                          <a:effectLst/>
                        </a:rPr>
                        <a:t>- User Input</a:t>
                      </a:r>
                      <a:br>
                        <a:rPr lang="en-US" sz="800" u="none" strike="noStrike" dirty="0">
                          <a:effectLst/>
                        </a:rPr>
                      </a:br>
                      <a:r>
                        <a:rPr lang="en-US" sz="800" u="none" strike="noStrike" dirty="0">
                          <a:effectLst/>
                        </a:rPr>
                        <a:t>- Controller input needs</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r>
                        <a:rPr lang="en-US" sz="800" u="none" strike="noStrike" dirty="0">
                          <a:effectLst/>
                        </a:rPr>
                        <a:t> </a:t>
                      </a:r>
                      <a:endParaRPr lang="en-US" sz="800" b="0" i="0" u="none" strike="noStrike" dirty="0">
                        <a:solidFill>
                          <a:srgbClr val="000000"/>
                        </a:solidFill>
                        <a:effectLst/>
                        <a:latin typeface="Calibri" panose="020F0502020204030204" pitchFamily="34" charset="0"/>
                      </a:endParaRPr>
                    </a:p>
                  </a:txBody>
                  <a:tcPr marL="2799" marR="2799" marT="2799" marB="0" anchor="b"/>
                </a:tc>
                <a:tc gridSpan="2">
                  <a:txBody>
                    <a:bodyPr/>
                    <a:lstStyle/>
                    <a:p>
                      <a:pPr algn="l" fontAlgn="b"/>
                      <a:r>
                        <a:rPr lang="en-US" sz="800" u="none" strike="noStrike" dirty="0">
                          <a:effectLst/>
                        </a:rPr>
                        <a:t>Rendered Controller View</a:t>
                      </a:r>
                      <a:endParaRPr lang="en-US" sz="800" b="0" i="0" u="none" strike="noStrike" dirty="0">
                        <a:solidFill>
                          <a:srgbClr val="000000"/>
                        </a:solidFill>
                        <a:effectLst/>
                        <a:latin typeface="Calibri" panose="020F0502020204030204" pitchFamily="34" charset="0"/>
                      </a:endParaRPr>
                    </a:p>
                  </a:txBody>
                  <a:tcPr marL="2799" marR="2799" marT="2799" marB="0" anchor="b"/>
                </a:tc>
                <a:tc hMerge="1">
                  <a:txBody>
                    <a:bodyPr/>
                    <a:lstStyle/>
                    <a:p>
                      <a:endParaRPr lang="en-US"/>
                    </a:p>
                  </a:txBody>
                  <a:tcPr/>
                </a:tc>
              </a:tr>
              <a:tr h="101336">
                <a:tc>
                  <a:txBody>
                    <a:bodyPr/>
                    <a:lstStyle/>
                    <a:p>
                      <a:pPr algn="l" fontAlgn="b"/>
                      <a:endParaRPr lang="en-US" sz="800" b="0" i="1"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r>
                        <a:rPr lang="en-US" sz="800" u="none" strike="noStrike" dirty="0">
                          <a:effectLst/>
                        </a:rPr>
                        <a:t>Delete Viewpoint</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r>
                        <a:rPr lang="en-US" sz="800" u="none" strike="noStrike" dirty="0">
                          <a:effectLst/>
                        </a:rPr>
                        <a:t>x</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r>
                        <a:rPr lang="en-US" sz="800" u="none" strike="noStrike" dirty="0">
                          <a:effectLst/>
                        </a:rPr>
                        <a:t>- User Input</a:t>
                      </a:r>
                      <a:br>
                        <a:rPr lang="en-US" sz="800" u="none" strike="noStrike" dirty="0">
                          <a:effectLst/>
                        </a:rPr>
                      </a:br>
                      <a:r>
                        <a:rPr lang="en-US" sz="800" u="none" strike="noStrike" dirty="0">
                          <a:effectLst/>
                        </a:rPr>
                        <a:t>- Controller input needs</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r>
                        <a:rPr lang="en-US" sz="800" u="none" strike="noStrike" dirty="0">
                          <a:effectLst/>
                        </a:rPr>
                        <a:t> </a:t>
                      </a:r>
                      <a:endParaRPr lang="en-US" sz="800" b="0" i="0" u="none" strike="noStrike" dirty="0">
                        <a:solidFill>
                          <a:srgbClr val="000000"/>
                        </a:solidFill>
                        <a:effectLst/>
                        <a:latin typeface="Calibri" panose="020F0502020204030204" pitchFamily="34" charset="0"/>
                      </a:endParaRPr>
                    </a:p>
                  </a:txBody>
                  <a:tcPr marL="2799" marR="2799" marT="2799" marB="0" anchor="b"/>
                </a:tc>
                <a:tc gridSpan="2">
                  <a:txBody>
                    <a:bodyPr/>
                    <a:lstStyle/>
                    <a:p>
                      <a:pPr algn="l" fontAlgn="b"/>
                      <a:r>
                        <a:rPr lang="en-US" sz="800" u="none" strike="noStrike" dirty="0">
                          <a:effectLst/>
                        </a:rPr>
                        <a:t>Rendered Controller View</a:t>
                      </a:r>
                      <a:endParaRPr lang="en-US" sz="800" b="0" i="0" u="none" strike="noStrike" dirty="0">
                        <a:solidFill>
                          <a:srgbClr val="000000"/>
                        </a:solidFill>
                        <a:effectLst/>
                        <a:latin typeface="Calibri" panose="020F0502020204030204" pitchFamily="34" charset="0"/>
                      </a:endParaRPr>
                    </a:p>
                  </a:txBody>
                  <a:tcPr marL="2799" marR="2799" marT="2799" marB="0" anchor="b"/>
                </a:tc>
                <a:tc hMerge="1">
                  <a:txBody>
                    <a:bodyPr/>
                    <a:lstStyle/>
                    <a:p>
                      <a:endParaRPr lang="en-US"/>
                    </a:p>
                  </a:txBody>
                  <a:tcPr/>
                </a:tc>
              </a:tr>
              <a:tr h="101336">
                <a:tc>
                  <a:txBody>
                    <a:bodyPr/>
                    <a:lstStyle/>
                    <a:p>
                      <a:pPr algn="l" fontAlgn="b"/>
                      <a:endParaRPr lang="en-US" sz="800" b="0" i="1"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r>
                        <a:rPr lang="en-US" sz="800" u="none" strike="noStrike" dirty="0">
                          <a:effectLst/>
                        </a:rPr>
                        <a:t>Define Thin View Artifact</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r>
                        <a:rPr lang="en-US" sz="800" u="none" strike="noStrike" dirty="0">
                          <a:effectLst/>
                        </a:rPr>
                        <a:t>x</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r>
                        <a:rPr lang="en-US" sz="800" u="none" strike="noStrike" dirty="0">
                          <a:effectLst/>
                        </a:rPr>
                        <a:t>- User Input</a:t>
                      </a:r>
                      <a:br>
                        <a:rPr lang="en-US" sz="800" u="none" strike="noStrike" dirty="0">
                          <a:effectLst/>
                        </a:rPr>
                      </a:br>
                      <a:r>
                        <a:rPr lang="en-US" sz="800" u="none" strike="noStrike" dirty="0">
                          <a:effectLst/>
                        </a:rPr>
                        <a:t>- Controller input needs</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r>
                        <a:rPr lang="en-US" sz="800" u="none" strike="noStrike" dirty="0">
                          <a:effectLst/>
                        </a:rPr>
                        <a:t> </a:t>
                      </a:r>
                      <a:endParaRPr lang="en-US" sz="800" b="0" i="0" u="none" strike="noStrike" dirty="0">
                        <a:solidFill>
                          <a:srgbClr val="000000"/>
                        </a:solidFill>
                        <a:effectLst/>
                        <a:latin typeface="Calibri" panose="020F0502020204030204" pitchFamily="34" charset="0"/>
                      </a:endParaRPr>
                    </a:p>
                  </a:txBody>
                  <a:tcPr marL="2799" marR="2799" marT="2799" marB="0" anchor="b"/>
                </a:tc>
                <a:tc gridSpan="2">
                  <a:txBody>
                    <a:bodyPr/>
                    <a:lstStyle/>
                    <a:p>
                      <a:pPr algn="l" fontAlgn="b"/>
                      <a:r>
                        <a:rPr lang="en-US" sz="800" u="none" strike="noStrike" dirty="0">
                          <a:effectLst/>
                        </a:rPr>
                        <a:t>Rendered Controller View</a:t>
                      </a:r>
                      <a:endParaRPr lang="en-US" sz="800" b="0" i="0" u="none" strike="noStrike" dirty="0">
                        <a:solidFill>
                          <a:srgbClr val="000000"/>
                        </a:solidFill>
                        <a:effectLst/>
                        <a:latin typeface="Calibri" panose="020F0502020204030204" pitchFamily="34" charset="0"/>
                      </a:endParaRPr>
                    </a:p>
                  </a:txBody>
                  <a:tcPr marL="2799" marR="2799" marT="2799" marB="0" anchor="b"/>
                </a:tc>
                <a:tc hMerge="1">
                  <a:txBody>
                    <a:bodyPr/>
                    <a:lstStyle/>
                    <a:p>
                      <a:endParaRPr lang="en-US"/>
                    </a:p>
                  </a:txBody>
                  <a:tcPr/>
                </a:tc>
              </a:tr>
              <a:tr h="101336">
                <a:tc>
                  <a:txBody>
                    <a:bodyPr/>
                    <a:lstStyle/>
                    <a:p>
                      <a:pPr algn="l" fontAlgn="b"/>
                      <a:endParaRPr lang="en-US" sz="800" b="0" i="1"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r>
                        <a:rPr lang="en-US" sz="800" u="none" strike="noStrike" dirty="0">
                          <a:effectLst/>
                        </a:rPr>
                        <a:t>Define Rich View Artifact</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r>
                        <a:rPr lang="en-US" sz="800" u="none" strike="noStrike" dirty="0">
                          <a:effectLst/>
                        </a:rPr>
                        <a:t>x</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r>
                        <a:rPr lang="en-US" sz="800" u="none" strike="noStrike" dirty="0">
                          <a:effectLst/>
                        </a:rPr>
                        <a:t>- User Input</a:t>
                      </a:r>
                      <a:br>
                        <a:rPr lang="en-US" sz="800" u="none" strike="noStrike" dirty="0">
                          <a:effectLst/>
                        </a:rPr>
                      </a:br>
                      <a:r>
                        <a:rPr lang="en-US" sz="800" u="none" strike="noStrike" dirty="0">
                          <a:effectLst/>
                        </a:rPr>
                        <a:t>- Controller input needs</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r>
                        <a:rPr lang="en-US" sz="800" u="none" strike="noStrike" dirty="0">
                          <a:effectLst/>
                        </a:rPr>
                        <a:t> </a:t>
                      </a:r>
                      <a:endParaRPr lang="en-US" sz="800" b="0" i="0" u="none" strike="noStrike" dirty="0">
                        <a:solidFill>
                          <a:srgbClr val="000000"/>
                        </a:solidFill>
                        <a:effectLst/>
                        <a:latin typeface="Calibri" panose="020F0502020204030204" pitchFamily="34" charset="0"/>
                      </a:endParaRPr>
                    </a:p>
                  </a:txBody>
                  <a:tcPr marL="2799" marR="2799" marT="2799" marB="0" anchor="b"/>
                </a:tc>
                <a:tc gridSpan="2">
                  <a:txBody>
                    <a:bodyPr/>
                    <a:lstStyle/>
                    <a:p>
                      <a:pPr algn="l" fontAlgn="b"/>
                      <a:r>
                        <a:rPr lang="en-US" sz="800" u="none" strike="noStrike" dirty="0">
                          <a:effectLst/>
                        </a:rPr>
                        <a:t>Rendered Controller View as a persitent Rich View Artifact</a:t>
                      </a:r>
                      <a:endParaRPr lang="en-US" sz="800" b="0" i="0" u="none" strike="noStrike" dirty="0">
                        <a:solidFill>
                          <a:srgbClr val="000000"/>
                        </a:solidFill>
                        <a:effectLst/>
                        <a:latin typeface="Calibri" panose="020F0502020204030204" pitchFamily="34" charset="0"/>
                      </a:endParaRPr>
                    </a:p>
                  </a:txBody>
                  <a:tcPr marL="2799" marR="2799" marT="2799" marB="0" anchor="b"/>
                </a:tc>
                <a:tc hMerge="1">
                  <a:txBody>
                    <a:bodyPr/>
                    <a:lstStyle/>
                    <a:p>
                      <a:endParaRPr lang="en-US"/>
                    </a:p>
                  </a:txBody>
                  <a:tcPr/>
                </a:tc>
              </a:tr>
              <a:tr h="101336">
                <a:tc>
                  <a:txBody>
                    <a:bodyPr/>
                    <a:lstStyle/>
                    <a:p>
                      <a:pPr algn="l" fontAlgn="b"/>
                      <a:endParaRPr lang="en-US" sz="800" b="0" i="1"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r>
                        <a:rPr lang="en-US" sz="800" u="none" strike="noStrike" dirty="0">
                          <a:effectLst/>
                        </a:rPr>
                        <a:t>Read Rich View Artifact</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r>
                        <a:rPr lang="en-US" sz="800" u="none" strike="noStrike" dirty="0">
                          <a:effectLst/>
                        </a:rPr>
                        <a:t>x</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r>
                        <a:rPr lang="en-US" sz="800" u="none" strike="noStrike" dirty="0">
                          <a:effectLst/>
                        </a:rPr>
                        <a:t>- User Input</a:t>
                      </a:r>
                      <a:br>
                        <a:rPr lang="en-US" sz="800" u="none" strike="noStrike" dirty="0">
                          <a:effectLst/>
                        </a:rPr>
                      </a:br>
                      <a:r>
                        <a:rPr lang="en-US" sz="800" u="none" strike="noStrike" dirty="0">
                          <a:effectLst/>
                        </a:rPr>
                        <a:t>- Controller input needs</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r>
                        <a:rPr lang="en-US" sz="800" u="none" strike="noStrike" dirty="0">
                          <a:effectLst/>
                        </a:rPr>
                        <a:t> </a:t>
                      </a:r>
                      <a:endParaRPr lang="en-US" sz="800" b="0" i="0" u="none" strike="noStrike" dirty="0">
                        <a:solidFill>
                          <a:srgbClr val="000000"/>
                        </a:solidFill>
                        <a:effectLst/>
                        <a:latin typeface="Calibri" panose="020F0502020204030204" pitchFamily="34" charset="0"/>
                      </a:endParaRPr>
                    </a:p>
                  </a:txBody>
                  <a:tcPr marL="2799" marR="2799" marT="2799" marB="0" anchor="b"/>
                </a:tc>
                <a:tc gridSpan="2">
                  <a:txBody>
                    <a:bodyPr/>
                    <a:lstStyle/>
                    <a:p>
                      <a:pPr algn="l" fontAlgn="b"/>
                      <a:r>
                        <a:rPr lang="en-US" sz="800" u="none" strike="noStrike" dirty="0">
                          <a:effectLst/>
                        </a:rPr>
                        <a:t>Rendered Controller View</a:t>
                      </a:r>
                      <a:endParaRPr lang="en-US" sz="800" b="0" i="0" u="none" strike="noStrike" dirty="0">
                        <a:solidFill>
                          <a:srgbClr val="000000"/>
                        </a:solidFill>
                        <a:effectLst/>
                        <a:latin typeface="Calibri" panose="020F0502020204030204" pitchFamily="34" charset="0"/>
                      </a:endParaRPr>
                    </a:p>
                  </a:txBody>
                  <a:tcPr marL="2799" marR="2799" marT="2799" marB="0" anchor="b"/>
                </a:tc>
                <a:tc hMerge="1">
                  <a:txBody>
                    <a:bodyPr/>
                    <a:lstStyle/>
                    <a:p>
                      <a:endParaRPr lang="en-US"/>
                    </a:p>
                  </a:txBody>
                  <a:tcPr/>
                </a:tc>
              </a:tr>
              <a:tr h="55987">
                <a:tc gridSpan="11">
                  <a:txBody>
                    <a:bodyPr/>
                    <a:lstStyle/>
                    <a:p>
                      <a:pPr algn="l" fontAlgn="b"/>
                      <a:r>
                        <a:rPr lang="en-US" sz="800" u="none" strike="noStrike" dirty="0">
                          <a:effectLst/>
                        </a:rPr>
                        <a:t>Define, update, delete, and execute model queries to support visualization and analysis</a:t>
                      </a:r>
                      <a:endParaRPr lang="en-US" sz="800" b="0" i="1" u="none" strike="noStrike" dirty="0">
                        <a:solidFill>
                          <a:srgbClr val="000000"/>
                        </a:solidFill>
                        <a:effectLst/>
                        <a:latin typeface="Calibri" panose="020F0502020204030204" pitchFamily="34" charset="0"/>
                      </a:endParaRPr>
                    </a:p>
                  </a:txBody>
                  <a:tcPr marL="2799" marR="2799" marT="2799"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r>
                        <a:rPr lang="en-US" sz="800" u="none" strike="noStrike" dirty="0">
                          <a:effectLst/>
                        </a:rPr>
                        <a:t> </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endParaRPr lang="en-US" sz="800" b="0" i="0" u="none" strike="noStrike" dirty="0">
                        <a:solidFill>
                          <a:srgbClr val="000000"/>
                        </a:solidFill>
                        <a:effectLst/>
                        <a:latin typeface="Calibri" panose="020F0502020204030204" pitchFamily="34" charset="0"/>
                      </a:endParaRPr>
                    </a:p>
                  </a:txBody>
                  <a:tcPr marL="2799" marR="2799" marT="2799" marB="0" anchor="b"/>
                </a:tc>
              </a:tr>
              <a:tr h="101336">
                <a:tc>
                  <a:txBody>
                    <a:bodyPr/>
                    <a:lstStyle/>
                    <a:p>
                      <a:pPr algn="l" fontAlgn="b"/>
                      <a:endParaRPr lang="en-US" sz="800" b="0" i="1"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r>
                        <a:rPr lang="en-US" sz="800" u="none" strike="noStrike" dirty="0">
                          <a:effectLst/>
                        </a:rPr>
                        <a:t>Define query</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r>
                        <a:rPr lang="en-US" sz="800" u="none" strike="noStrike" dirty="0">
                          <a:effectLst/>
                        </a:rPr>
                        <a:t>x</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r>
                        <a:rPr lang="en-US" sz="800" u="none" strike="noStrike" dirty="0">
                          <a:effectLst/>
                        </a:rPr>
                        <a:t>x</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r>
                        <a:rPr lang="en-US" sz="800" u="none" strike="noStrike" dirty="0">
                          <a:effectLst/>
                        </a:rPr>
                        <a:t>- User Input</a:t>
                      </a:r>
                      <a:br>
                        <a:rPr lang="en-US" sz="800" u="none" strike="noStrike" dirty="0">
                          <a:effectLst/>
                        </a:rPr>
                      </a:br>
                      <a:r>
                        <a:rPr lang="en-US" sz="800" u="none" strike="noStrike" dirty="0">
                          <a:effectLst/>
                        </a:rPr>
                        <a:t>- Controller input needs</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r>
                        <a:rPr lang="en-US" sz="800" u="none" strike="noStrike" dirty="0">
                          <a:effectLst/>
                        </a:rPr>
                        <a:t> </a:t>
                      </a:r>
                      <a:endParaRPr lang="en-US" sz="800" b="0" i="0" u="none" strike="noStrike" dirty="0">
                        <a:solidFill>
                          <a:srgbClr val="000000"/>
                        </a:solidFill>
                        <a:effectLst/>
                        <a:latin typeface="Calibri" panose="020F0502020204030204" pitchFamily="34" charset="0"/>
                      </a:endParaRPr>
                    </a:p>
                  </a:txBody>
                  <a:tcPr marL="2799" marR="2799" marT="2799" marB="0" anchor="b"/>
                </a:tc>
                <a:tc gridSpan="2">
                  <a:txBody>
                    <a:bodyPr/>
                    <a:lstStyle/>
                    <a:p>
                      <a:pPr algn="l" fontAlgn="b"/>
                      <a:r>
                        <a:rPr lang="en-US" sz="800" u="none" strike="noStrike" dirty="0">
                          <a:effectLst/>
                        </a:rPr>
                        <a:t>Rendered Controller View</a:t>
                      </a:r>
                      <a:endParaRPr lang="en-US" sz="800" b="0" i="0" u="none" strike="noStrike" dirty="0">
                        <a:solidFill>
                          <a:srgbClr val="000000"/>
                        </a:solidFill>
                        <a:effectLst/>
                        <a:latin typeface="Calibri" panose="020F0502020204030204" pitchFamily="34" charset="0"/>
                      </a:endParaRPr>
                    </a:p>
                  </a:txBody>
                  <a:tcPr marL="2799" marR="2799" marT="2799" marB="0" anchor="b"/>
                </a:tc>
                <a:tc hMerge="1">
                  <a:txBody>
                    <a:bodyPr/>
                    <a:lstStyle/>
                    <a:p>
                      <a:endParaRPr lang="en-US"/>
                    </a:p>
                  </a:txBody>
                  <a:tcPr/>
                </a:tc>
              </a:tr>
              <a:tr h="101336">
                <a:tc>
                  <a:txBody>
                    <a:bodyPr/>
                    <a:lstStyle/>
                    <a:p>
                      <a:pPr algn="l" fontAlgn="b"/>
                      <a:endParaRPr lang="en-US" sz="800" b="0" i="1"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r>
                        <a:rPr lang="en-US" sz="800" u="none" strike="noStrike" dirty="0">
                          <a:effectLst/>
                        </a:rPr>
                        <a:t>Update query</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r>
                        <a:rPr lang="en-US" sz="800" u="none" strike="noStrike" dirty="0">
                          <a:effectLst/>
                        </a:rPr>
                        <a:t>x</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r>
                        <a:rPr lang="en-US" sz="800" u="none" strike="noStrike" dirty="0">
                          <a:effectLst/>
                        </a:rPr>
                        <a:t>x</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r>
                        <a:rPr lang="en-US" sz="800" u="none" strike="noStrike" dirty="0">
                          <a:effectLst/>
                        </a:rPr>
                        <a:t>- User Input</a:t>
                      </a:r>
                      <a:br>
                        <a:rPr lang="en-US" sz="800" u="none" strike="noStrike" dirty="0">
                          <a:effectLst/>
                        </a:rPr>
                      </a:br>
                      <a:r>
                        <a:rPr lang="en-US" sz="800" u="none" strike="noStrike" dirty="0">
                          <a:effectLst/>
                        </a:rPr>
                        <a:t>- Controller input needs</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r>
                        <a:rPr lang="en-US" sz="800" u="none" strike="noStrike" dirty="0">
                          <a:effectLst/>
                        </a:rPr>
                        <a:t> </a:t>
                      </a:r>
                      <a:endParaRPr lang="en-US" sz="800" b="0" i="0" u="none" strike="noStrike" dirty="0">
                        <a:solidFill>
                          <a:srgbClr val="000000"/>
                        </a:solidFill>
                        <a:effectLst/>
                        <a:latin typeface="Calibri" panose="020F0502020204030204" pitchFamily="34" charset="0"/>
                      </a:endParaRPr>
                    </a:p>
                  </a:txBody>
                  <a:tcPr marL="2799" marR="2799" marT="2799" marB="0" anchor="b"/>
                </a:tc>
                <a:tc gridSpan="2">
                  <a:txBody>
                    <a:bodyPr/>
                    <a:lstStyle/>
                    <a:p>
                      <a:pPr algn="l" fontAlgn="b"/>
                      <a:r>
                        <a:rPr lang="en-US" sz="800" u="none" strike="noStrike" dirty="0">
                          <a:effectLst/>
                        </a:rPr>
                        <a:t>Rendered Controller View</a:t>
                      </a:r>
                      <a:endParaRPr lang="en-US" sz="800" b="0" i="0" u="none" strike="noStrike" dirty="0">
                        <a:solidFill>
                          <a:srgbClr val="000000"/>
                        </a:solidFill>
                        <a:effectLst/>
                        <a:latin typeface="Calibri" panose="020F0502020204030204" pitchFamily="34" charset="0"/>
                      </a:endParaRPr>
                    </a:p>
                  </a:txBody>
                  <a:tcPr marL="2799" marR="2799" marT="2799" marB="0" anchor="b"/>
                </a:tc>
                <a:tc hMerge="1">
                  <a:txBody>
                    <a:bodyPr/>
                    <a:lstStyle/>
                    <a:p>
                      <a:endParaRPr lang="en-US"/>
                    </a:p>
                  </a:txBody>
                  <a:tcPr/>
                </a:tc>
              </a:tr>
              <a:tr h="101336">
                <a:tc>
                  <a:txBody>
                    <a:bodyPr/>
                    <a:lstStyle/>
                    <a:p>
                      <a:pPr algn="l" fontAlgn="b"/>
                      <a:endParaRPr lang="en-US" sz="800" b="0" i="1"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r>
                        <a:rPr lang="en-US" sz="800" u="none" strike="noStrike" dirty="0">
                          <a:effectLst/>
                        </a:rPr>
                        <a:t>Delete query</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r>
                        <a:rPr lang="en-US" sz="800" u="none" strike="noStrike" dirty="0">
                          <a:effectLst/>
                        </a:rPr>
                        <a:t>x</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r>
                        <a:rPr lang="en-US" sz="800" u="none" strike="noStrike" dirty="0">
                          <a:effectLst/>
                        </a:rPr>
                        <a:t>x</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r>
                        <a:rPr lang="en-US" sz="800" u="none" strike="noStrike" dirty="0">
                          <a:effectLst/>
                        </a:rPr>
                        <a:t>- User Input</a:t>
                      </a:r>
                      <a:br>
                        <a:rPr lang="en-US" sz="800" u="none" strike="noStrike" dirty="0">
                          <a:effectLst/>
                        </a:rPr>
                      </a:br>
                      <a:r>
                        <a:rPr lang="en-US" sz="800" u="none" strike="noStrike" dirty="0">
                          <a:effectLst/>
                        </a:rPr>
                        <a:t>- Controller input needs</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r>
                        <a:rPr lang="en-US" sz="800" u="none" strike="noStrike" dirty="0">
                          <a:effectLst/>
                        </a:rPr>
                        <a:t> </a:t>
                      </a:r>
                      <a:endParaRPr lang="en-US" sz="800" b="0" i="0" u="none" strike="noStrike" dirty="0">
                        <a:solidFill>
                          <a:srgbClr val="000000"/>
                        </a:solidFill>
                        <a:effectLst/>
                        <a:latin typeface="Calibri" panose="020F0502020204030204" pitchFamily="34" charset="0"/>
                      </a:endParaRPr>
                    </a:p>
                  </a:txBody>
                  <a:tcPr marL="2799" marR="2799" marT="2799" marB="0" anchor="b"/>
                </a:tc>
                <a:tc gridSpan="2">
                  <a:txBody>
                    <a:bodyPr/>
                    <a:lstStyle/>
                    <a:p>
                      <a:pPr algn="l" fontAlgn="b"/>
                      <a:r>
                        <a:rPr lang="en-US" sz="800" u="none" strike="noStrike" dirty="0">
                          <a:effectLst/>
                        </a:rPr>
                        <a:t>Rendered Controller View</a:t>
                      </a:r>
                      <a:endParaRPr lang="en-US" sz="800" b="0" i="0" u="none" strike="noStrike" dirty="0">
                        <a:solidFill>
                          <a:srgbClr val="000000"/>
                        </a:solidFill>
                        <a:effectLst/>
                        <a:latin typeface="Calibri" panose="020F0502020204030204" pitchFamily="34" charset="0"/>
                      </a:endParaRPr>
                    </a:p>
                  </a:txBody>
                  <a:tcPr marL="2799" marR="2799" marT="2799" marB="0" anchor="b"/>
                </a:tc>
                <a:tc hMerge="1">
                  <a:txBody>
                    <a:bodyPr/>
                    <a:lstStyle/>
                    <a:p>
                      <a:endParaRPr lang="en-US"/>
                    </a:p>
                  </a:txBody>
                  <a:tcPr/>
                </a:tc>
              </a:tr>
              <a:tr h="101336">
                <a:tc>
                  <a:txBody>
                    <a:bodyPr/>
                    <a:lstStyle/>
                    <a:p>
                      <a:pPr algn="l" fontAlgn="b"/>
                      <a:endParaRPr lang="en-US" sz="800" b="0" i="1"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r>
                        <a:rPr lang="en-US" sz="800" u="none" strike="noStrike" dirty="0">
                          <a:effectLst/>
                        </a:rPr>
                        <a:t>Execute query</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r>
                        <a:rPr lang="en-US" sz="800" u="none" strike="noStrike" dirty="0">
                          <a:effectLst/>
                        </a:rPr>
                        <a:t>x</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r>
                        <a:rPr lang="en-US" sz="800" u="none" strike="noStrike" dirty="0">
                          <a:effectLst/>
                        </a:rPr>
                        <a:t>x</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r>
                        <a:rPr lang="en-US" sz="800" u="none" strike="noStrike" dirty="0">
                          <a:effectLst/>
                        </a:rPr>
                        <a:t>- User Input</a:t>
                      </a:r>
                      <a:br>
                        <a:rPr lang="en-US" sz="800" u="none" strike="noStrike" dirty="0">
                          <a:effectLst/>
                        </a:rPr>
                      </a:br>
                      <a:r>
                        <a:rPr lang="en-US" sz="800" u="none" strike="noStrike" dirty="0">
                          <a:effectLst/>
                        </a:rPr>
                        <a:t>- Controller input needs</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r>
                        <a:rPr lang="en-US" sz="800" u="none" strike="noStrike" dirty="0">
                          <a:effectLst/>
                        </a:rPr>
                        <a:t> </a:t>
                      </a:r>
                      <a:endParaRPr lang="en-US" sz="800" b="0" i="0" u="none" strike="noStrike" dirty="0">
                        <a:solidFill>
                          <a:srgbClr val="000000"/>
                        </a:solidFill>
                        <a:effectLst/>
                        <a:latin typeface="Calibri" panose="020F0502020204030204" pitchFamily="34" charset="0"/>
                      </a:endParaRPr>
                    </a:p>
                  </a:txBody>
                  <a:tcPr marL="2799" marR="2799" marT="2799" marB="0" anchor="b"/>
                </a:tc>
                <a:tc gridSpan="2">
                  <a:txBody>
                    <a:bodyPr/>
                    <a:lstStyle/>
                    <a:p>
                      <a:pPr algn="l" fontAlgn="b"/>
                      <a:r>
                        <a:rPr lang="en-US" sz="800" u="none" strike="noStrike" dirty="0">
                          <a:effectLst/>
                        </a:rPr>
                        <a:t>Rendered Controller View, and Rendered View</a:t>
                      </a:r>
                      <a:endParaRPr lang="en-US" sz="800" b="0" i="0" u="none" strike="noStrike" dirty="0">
                        <a:solidFill>
                          <a:srgbClr val="000000"/>
                        </a:solidFill>
                        <a:effectLst/>
                        <a:latin typeface="Calibri" panose="020F0502020204030204" pitchFamily="34" charset="0"/>
                      </a:endParaRPr>
                    </a:p>
                  </a:txBody>
                  <a:tcPr marL="2799" marR="2799" marT="2799" marB="0" anchor="b"/>
                </a:tc>
                <a:tc hMerge="1">
                  <a:txBody>
                    <a:bodyPr/>
                    <a:lstStyle/>
                    <a:p>
                      <a:endParaRPr lang="en-US"/>
                    </a:p>
                  </a:txBody>
                  <a:tcPr/>
                </a:tc>
              </a:tr>
              <a:tr h="55987">
                <a:tc gridSpan="2">
                  <a:txBody>
                    <a:bodyPr/>
                    <a:lstStyle/>
                    <a:p>
                      <a:pPr algn="l" fontAlgn="b"/>
                      <a:r>
                        <a:rPr lang="en-US" sz="800" u="none" strike="noStrike" dirty="0">
                          <a:effectLst/>
                        </a:rPr>
                        <a:t>Manage changes to model</a:t>
                      </a:r>
                      <a:endParaRPr lang="en-US" sz="800" b="0" i="1" u="none" strike="noStrike" dirty="0">
                        <a:solidFill>
                          <a:srgbClr val="000000"/>
                        </a:solidFill>
                        <a:effectLst/>
                        <a:latin typeface="Calibri" panose="020F0502020204030204" pitchFamily="34" charset="0"/>
                      </a:endParaRPr>
                    </a:p>
                  </a:txBody>
                  <a:tcPr marL="2799" marR="2799" marT="2799" marB="0" anchor="b"/>
                </a:tc>
                <a:tc hMerge="1">
                  <a:txBody>
                    <a:bodyPr/>
                    <a:lstStyle/>
                    <a:p>
                      <a:endParaRPr lang="en-US"/>
                    </a:p>
                  </a:txBody>
                  <a:tcPr/>
                </a:tc>
                <a:tc>
                  <a:txBody>
                    <a:bodyPr/>
                    <a:lstStyle/>
                    <a:p>
                      <a:pPr algn="l"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r>
                        <a:rPr lang="en-US" sz="800" u="none" strike="noStrike" dirty="0">
                          <a:effectLst/>
                        </a:rPr>
                        <a:t> </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endParaRPr lang="en-US" sz="800" b="0" i="0" u="none" strike="noStrike" dirty="0">
                        <a:solidFill>
                          <a:srgbClr val="000000"/>
                        </a:solidFill>
                        <a:effectLst/>
                        <a:latin typeface="Calibri" panose="020F0502020204030204" pitchFamily="34" charset="0"/>
                      </a:endParaRPr>
                    </a:p>
                  </a:txBody>
                  <a:tcPr marL="2799" marR="2799" marT="2799" marB="0" anchor="b"/>
                </a:tc>
              </a:tr>
              <a:tr h="199872">
                <a:tc>
                  <a:txBody>
                    <a:bodyPr/>
                    <a:lstStyle/>
                    <a:p>
                      <a:pPr algn="l" fontAlgn="b"/>
                      <a:endParaRPr lang="en-US" sz="800" b="0" i="1"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r>
                        <a:rPr lang="en-US" sz="800" u="none" strike="noStrike" dirty="0">
                          <a:effectLst/>
                        </a:rPr>
                        <a:t>Compare/Diff Model</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r>
                        <a:rPr lang="en-US" sz="800" u="none" strike="noStrike" dirty="0">
                          <a:effectLst/>
                        </a:rPr>
                        <a:t>X</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r>
                        <a:rPr lang="en-US" sz="800" u="none" strike="noStrike" dirty="0">
                          <a:effectLst/>
                        </a:rPr>
                        <a:t>X</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r>
                        <a:rPr lang="en-US" sz="800" u="none" strike="noStrike" dirty="0">
                          <a:effectLst/>
                        </a:rPr>
                        <a:t>- Source Model and Target Model Data</a:t>
                      </a:r>
                      <a:br>
                        <a:rPr lang="en-US" sz="800" u="none" strike="noStrike" dirty="0">
                          <a:effectLst/>
                        </a:rPr>
                      </a:br>
                      <a:r>
                        <a:rPr lang="en-US" sz="800" u="none" strike="noStrike" dirty="0">
                          <a:effectLst/>
                        </a:rPr>
                        <a:t>- Compare/Diff Controller Data</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r>
                        <a:rPr lang="en-US" sz="800" u="none" strike="noStrike" dirty="0">
                          <a:effectLst/>
                        </a:rPr>
                        <a:t> </a:t>
                      </a:r>
                      <a:endParaRPr lang="en-US" sz="800" b="0" i="0" u="none" strike="noStrike" dirty="0">
                        <a:solidFill>
                          <a:srgbClr val="000000"/>
                        </a:solidFill>
                        <a:effectLst/>
                        <a:latin typeface="Calibri" panose="020F0502020204030204" pitchFamily="34" charset="0"/>
                      </a:endParaRPr>
                    </a:p>
                  </a:txBody>
                  <a:tcPr marL="2799" marR="2799" marT="2799" marB="0" anchor="b"/>
                </a:tc>
                <a:tc gridSpan="2">
                  <a:txBody>
                    <a:bodyPr/>
                    <a:lstStyle/>
                    <a:p>
                      <a:pPr algn="l" fontAlgn="b"/>
                      <a:r>
                        <a:rPr lang="en-US" sz="800" u="none" strike="noStrike" dirty="0">
                          <a:effectLst/>
                        </a:rPr>
                        <a:t>Rendered Compared Model View</a:t>
                      </a:r>
                      <a:endParaRPr lang="en-US" sz="800" b="0" i="0" u="none" strike="noStrike" dirty="0">
                        <a:solidFill>
                          <a:srgbClr val="000000"/>
                        </a:solidFill>
                        <a:effectLst/>
                        <a:latin typeface="Calibri" panose="020F0502020204030204" pitchFamily="34" charset="0"/>
                      </a:endParaRPr>
                    </a:p>
                  </a:txBody>
                  <a:tcPr marL="2799" marR="2799" marT="2799" marB="0" anchor="b"/>
                </a:tc>
                <a:tc hMerge="1">
                  <a:txBody>
                    <a:bodyPr/>
                    <a:lstStyle/>
                    <a:p>
                      <a:endParaRPr lang="en-US"/>
                    </a:p>
                  </a:txBody>
                  <a:tcPr/>
                </a:tc>
              </a:tr>
              <a:tr h="249141">
                <a:tc>
                  <a:txBody>
                    <a:bodyPr/>
                    <a:lstStyle/>
                    <a:p>
                      <a:pPr algn="l" fontAlgn="b"/>
                      <a:endParaRPr lang="en-US" sz="800" b="0" i="1"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r>
                        <a:rPr lang="en-US" sz="800" u="none" strike="noStrike" dirty="0">
                          <a:effectLst/>
                        </a:rPr>
                        <a:t>Compare/Diff Model Element</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r>
                        <a:rPr lang="en-US" sz="800" u="none" strike="noStrike" dirty="0">
                          <a:effectLst/>
                        </a:rPr>
                        <a:t>X</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r>
                        <a:rPr lang="en-US" sz="800" u="none" strike="noStrike" dirty="0">
                          <a:effectLst/>
                        </a:rPr>
                        <a:t>X</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r>
                        <a:rPr lang="en-US" sz="800" u="none" strike="noStrike" dirty="0">
                          <a:effectLst/>
                        </a:rPr>
                        <a:t>- Source Model Element and Target Model Element Data</a:t>
                      </a:r>
                      <a:br>
                        <a:rPr lang="en-US" sz="800" u="none" strike="noStrike" dirty="0">
                          <a:effectLst/>
                        </a:rPr>
                      </a:br>
                      <a:r>
                        <a:rPr lang="en-US" sz="800" u="none" strike="noStrike" dirty="0">
                          <a:effectLst/>
                        </a:rPr>
                        <a:t>- Compare/Diff Controller Data</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r>
                        <a:rPr lang="en-US" sz="800" u="none" strike="noStrike" dirty="0">
                          <a:effectLst/>
                        </a:rPr>
                        <a:t> </a:t>
                      </a:r>
                      <a:endParaRPr lang="en-US" sz="800" b="0" i="0" u="none" strike="noStrike" dirty="0">
                        <a:solidFill>
                          <a:srgbClr val="000000"/>
                        </a:solidFill>
                        <a:effectLst/>
                        <a:latin typeface="Calibri" panose="020F0502020204030204" pitchFamily="34" charset="0"/>
                      </a:endParaRPr>
                    </a:p>
                  </a:txBody>
                  <a:tcPr marL="2799" marR="2799" marT="2799" marB="0" anchor="b"/>
                </a:tc>
                <a:tc gridSpan="2">
                  <a:txBody>
                    <a:bodyPr/>
                    <a:lstStyle/>
                    <a:p>
                      <a:pPr algn="l" fontAlgn="b"/>
                      <a:r>
                        <a:rPr lang="en-US" sz="800" u="none" strike="noStrike" dirty="0">
                          <a:effectLst/>
                        </a:rPr>
                        <a:t>Rendered Compared Element View</a:t>
                      </a:r>
                      <a:endParaRPr lang="en-US" sz="800" b="0" i="0" u="none" strike="noStrike" dirty="0">
                        <a:solidFill>
                          <a:srgbClr val="000000"/>
                        </a:solidFill>
                        <a:effectLst/>
                        <a:latin typeface="Calibri" panose="020F0502020204030204" pitchFamily="34" charset="0"/>
                      </a:endParaRPr>
                    </a:p>
                  </a:txBody>
                  <a:tcPr marL="2799" marR="2799" marT="2799" marB="0" anchor="b"/>
                </a:tc>
                <a:tc hMerge="1">
                  <a:txBody>
                    <a:bodyPr/>
                    <a:lstStyle/>
                    <a:p>
                      <a:endParaRPr lang="en-US"/>
                    </a:p>
                  </a:txBody>
                  <a:tcPr/>
                </a:tc>
              </a:tr>
              <a:tr h="199872">
                <a:tc>
                  <a:txBody>
                    <a:bodyPr/>
                    <a:lstStyle/>
                    <a:p>
                      <a:pPr algn="l" fontAlgn="b"/>
                      <a:endParaRPr lang="en-US" sz="800" b="0" i="1"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r>
                        <a:rPr lang="en-US" sz="800" u="none" strike="noStrike" dirty="0">
                          <a:effectLst/>
                        </a:rPr>
                        <a:t>Compare/Diff Diagram</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r>
                        <a:rPr lang="en-US" sz="800" u="none" strike="noStrike" dirty="0">
                          <a:effectLst/>
                        </a:rPr>
                        <a:t>X</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r>
                        <a:rPr lang="en-US" sz="800" u="none" strike="noStrike" dirty="0">
                          <a:effectLst/>
                        </a:rPr>
                        <a:t>X</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r>
                        <a:rPr lang="en-US" sz="800" u="none" strike="noStrike" dirty="0">
                          <a:effectLst/>
                        </a:rPr>
                        <a:t>- Source Diagram and Target Diagram Data</a:t>
                      </a:r>
                      <a:br>
                        <a:rPr lang="en-US" sz="800" u="none" strike="noStrike" dirty="0">
                          <a:effectLst/>
                        </a:rPr>
                      </a:br>
                      <a:r>
                        <a:rPr lang="en-US" sz="800" u="none" strike="noStrike" dirty="0">
                          <a:effectLst/>
                        </a:rPr>
                        <a:t>- Compare/Diff Controller Data</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r>
                        <a:rPr lang="en-US" sz="800" u="none" strike="noStrike" dirty="0">
                          <a:effectLst/>
                        </a:rPr>
                        <a:t> </a:t>
                      </a:r>
                      <a:endParaRPr lang="en-US" sz="800" b="0" i="0" u="none" strike="noStrike" dirty="0">
                        <a:solidFill>
                          <a:srgbClr val="000000"/>
                        </a:solidFill>
                        <a:effectLst/>
                        <a:latin typeface="Calibri" panose="020F0502020204030204" pitchFamily="34" charset="0"/>
                      </a:endParaRPr>
                    </a:p>
                  </a:txBody>
                  <a:tcPr marL="2799" marR="2799" marT="2799" marB="0" anchor="b"/>
                </a:tc>
                <a:tc gridSpan="2">
                  <a:txBody>
                    <a:bodyPr/>
                    <a:lstStyle/>
                    <a:p>
                      <a:pPr algn="l" fontAlgn="b"/>
                      <a:r>
                        <a:rPr lang="en-US" sz="800" u="none" strike="noStrike" dirty="0">
                          <a:effectLst/>
                        </a:rPr>
                        <a:t>Rendered Compared Diagram View</a:t>
                      </a:r>
                      <a:endParaRPr lang="en-US" sz="800" b="0" i="0" u="none" strike="noStrike" dirty="0">
                        <a:solidFill>
                          <a:srgbClr val="000000"/>
                        </a:solidFill>
                        <a:effectLst/>
                        <a:latin typeface="Calibri" panose="020F0502020204030204" pitchFamily="34" charset="0"/>
                      </a:endParaRPr>
                    </a:p>
                  </a:txBody>
                  <a:tcPr marL="2799" marR="2799" marT="2799" marB="0" anchor="b"/>
                </a:tc>
                <a:tc hMerge="1">
                  <a:txBody>
                    <a:bodyPr/>
                    <a:lstStyle/>
                    <a:p>
                      <a:endParaRPr lang="en-US"/>
                    </a:p>
                  </a:txBody>
                  <a:tcPr/>
                </a:tc>
              </a:tr>
              <a:tr h="55987">
                <a:tc gridSpan="2">
                  <a:txBody>
                    <a:bodyPr/>
                    <a:lstStyle/>
                    <a:p>
                      <a:pPr algn="l" fontAlgn="b"/>
                      <a:r>
                        <a:rPr lang="en-US" sz="800" u="none" strike="noStrike" dirty="0">
                          <a:effectLst/>
                        </a:rPr>
                        <a:t>Comments</a:t>
                      </a:r>
                      <a:endParaRPr lang="en-US" sz="800" b="1" i="1" u="none" strike="noStrike" dirty="0">
                        <a:solidFill>
                          <a:srgbClr val="000000"/>
                        </a:solidFill>
                        <a:effectLst/>
                        <a:latin typeface="Calibri" panose="020F0502020204030204" pitchFamily="34" charset="0"/>
                      </a:endParaRPr>
                    </a:p>
                  </a:txBody>
                  <a:tcPr marL="2799" marR="2799" marT="2799" marB="0" anchor="b"/>
                </a:tc>
                <a:tc hMerge="1">
                  <a:txBody>
                    <a:bodyPr/>
                    <a:lstStyle/>
                    <a:p>
                      <a:endParaRPr lang="en-US"/>
                    </a:p>
                  </a:txBody>
                  <a:tcPr/>
                </a:tc>
                <a:tc>
                  <a:txBody>
                    <a:bodyPr/>
                    <a:lstStyle/>
                    <a:p>
                      <a:pPr algn="l"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ctr"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endParaRPr lang="en-US" sz="800" b="0" i="0" u="none" strike="noStrike" dirty="0">
                        <a:solidFill>
                          <a:srgbClr val="000000"/>
                        </a:solidFill>
                        <a:effectLst/>
                        <a:latin typeface="Calibri" panose="020F0502020204030204" pitchFamily="34" charset="0"/>
                      </a:endParaRPr>
                    </a:p>
                  </a:txBody>
                  <a:tcPr marL="2799" marR="2799" marT="2799" marB="0" anchor="b"/>
                </a:tc>
              </a:tr>
              <a:tr h="55987">
                <a:tc>
                  <a:txBody>
                    <a:bodyPr/>
                    <a:lstStyle/>
                    <a:p>
                      <a:pPr algn="l" fontAlgn="b"/>
                      <a:endParaRPr lang="en-US" sz="800" b="0" i="1" u="none" strike="noStrike" dirty="0">
                        <a:solidFill>
                          <a:srgbClr val="000000"/>
                        </a:solidFill>
                        <a:effectLst/>
                        <a:latin typeface="Calibri" panose="020F0502020204030204" pitchFamily="34" charset="0"/>
                      </a:endParaRPr>
                    </a:p>
                  </a:txBody>
                  <a:tcPr marL="2799" marR="2799" marT="2799" marB="0" anchor="b"/>
                </a:tc>
                <a:tc gridSpan="14">
                  <a:txBody>
                    <a:bodyPr/>
                    <a:lstStyle/>
                    <a:p>
                      <a:pPr algn="l" fontAlgn="b"/>
                      <a:r>
                        <a:rPr lang="en-US" sz="800" u="none" strike="noStrike" dirty="0">
                          <a:effectLst/>
                        </a:rPr>
                        <a:t>Schreiber: Constructing the model is no different than any other visualization and so does not get special handling</a:t>
                      </a:r>
                      <a:endParaRPr lang="en-US" sz="800" b="0" i="0" u="none" strike="noStrike" dirty="0">
                        <a:solidFill>
                          <a:srgbClr val="000000"/>
                        </a:solidFill>
                        <a:effectLst/>
                        <a:latin typeface="Calibri" panose="020F0502020204030204" pitchFamily="34" charset="0"/>
                      </a:endParaRPr>
                    </a:p>
                  </a:txBody>
                  <a:tcPr marL="2799" marR="2799" marT="2799"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endParaRPr lang="en-US" sz="800" b="0" i="0" u="none" strike="noStrike" dirty="0">
                        <a:solidFill>
                          <a:srgbClr val="000000"/>
                        </a:solidFill>
                        <a:effectLst/>
                        <a:latin typeface="Calibri" panose="020F0502020204030204" pitchFamily="34" charset="0"/>
                      </a:endParaRPr>
                    </a:p>
                  </a:txBody>
                  <a:tcPr marL="2799" marR="2799" marT="2799" marB="0" anchor="b"/>
                </a:tc>
              </a:tr>
              <a:tr h="101336">
                <a:tc>
                  <a:txBody>
                    <a:bodyPr/>
                    <a:lstStyle/>
                    <a:p>
                      <a:pPr algn="l" fontAlgn="b"/>
                      <a:endParaRPr lang="en-US" sz="800" b="0" i="1" u="none" strike="noStrike" dirty="0">
                        <a:solidFill>
                          <a:srgbClr val="000000"/>
                        </a:solidFill>
                        <a:effectLst/>
                        <a:latin typeface="Calibri" panose="020F0502020204030204" pitchFamily="34" charset="0"/>
                      </a:endParaRPr>
                    </a:p>
                  </a:txBody>
                  <a:tcPr marL="2799" marR="2799" marT="2799" marB="0" anchor="b"/>
                </a:tc>
                <a:tc gridSpan="15">
                  <a:txBody>
                    <a:bodyPr/>
                    <a:lstStyle/>
                    <a:p>
                      <a:pPr algn="l" fontAlgn="b"/>
                      <a:r>
                        <a:rPr lang="en-US" sz="800" u="none" strike="noStrike" dirty="0">
                          <a:effectLst/>
                        </a:rPr>
                        <a:t>Schreiber: Visualization should apply facility for different methods (plots, charts, heat maps) that relate to the specific SysML diagram types</a:t>
                      </a:r>
                      <a:br>
                        <a:rPr lang="en-US" sz="800" u="none" strike="noStrike" dirty="0">
                          <a:effectLst/>
                        </a:rPr>
                      </a:br>
                      <a:endParaRPr lang="en-US" sz="800" b="0" i="0" u="none" strike="noStrike" dirty="0">
                        <a:solidFill>
                          <a:srgbClr val="000000"/>
                        </a:solidFill>
                        <a:effectLst/>
                        <a:latin typeface="Calibri" panose="020F0502020204030204" pitchFamily="34" charset="0"/>
                      </a:endParaRPr>
                    </a:p>
                  </a:txBody>
                  <a:tcPr marL="2799" marR="2799" marT="2799"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endParaRPr lang="en-US" sz="800" b="0" i="0" u="none" strike="noStrike" dirty="0">
                        <a:solidFill>
                          <a:srgbClr val="000000"/>
                        </a:solidFill>
                        <a:effectLst/>
                        <a:latin typeface="Calibri" panose="020F0502020204030204" pitchFamily="34" charset="0"/>
                      </a:endParaRPr>
                    </a:p>
                  </a:txBody>
                  <a:tcPr marL="2799" marR="2799" marT="2799" marB="0" anchor="b"/>
                </a:tc>
              </a:tr>
              <a:tr h="150604">
                <a:tc>
                  <a:txBody>
                    <a:bodyPr/>
                    <a:lstStyle/>
                    <a:p>
                      <a:pPr algn="l" fontAlgn="b"/>
                      <a:endParaRPr lang="en-US" sz="800" b="0" i="1"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r>
                        <a:rPr lang="en-US" sz="800" u="none" strike="noStrike" dirty="0">
                          <a:effectLst/>
                        </a:rPr>
                        <a:t>Schreiber: The visualization framework should extend beyond diagrammatic representaions</a:t>
                      </a:r>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endParaRPr lang="en-US" sz="800" b="0" i="0" u="none" strike="noStrike" dirty="0">
                        <a:solidFill>
                          <a:srgbClr val="000000"/>
                        </a:solidFill>
                        <a:effectLst/>
                        <a:latin typeface="Calibri" panose="020F0502020204030204" pitchFamily="34" charset="0"/>
                      </a:endParaRPr>
                    </a:p>
                  </a:txBody>
                  <a:tcPr marL="2799" marR="2799" marT="2799" marB="0" anchor="b"/>
                </a:tc>
              </a:tr>
              <a:tr h="55987">
                <a:tc>
                  <a:txBody>
                    <a:bodyPr/>
                    <a:lstStyle/>
                    <a:p>
                      <a:pPr algn="l" fontAlgn="b"/>
                      <a:endParaRPr lang="en-US" sz="800" b="0" i="1" u="none" strike="noStrike" dirty="0">
                        <a:solidFill>
                          <a:srgbClr val="000000"/>
                        </a:solidFill>
                        <a:effectLst/>
                        <a:latin typeface="Calibri" panose="020F0502020204030204" pitchFamily="34" charset="0"/>
                      </a:endParaRPr>
                    </a:p>
                  </a:txBody>
                  <a:tcPr marL="2799" marR="2799" marT="2799" marB="0" anchor="b"/>
                </a:tc>
                <a:tc gridSpan="14">
                  <a:txBody>
                    <a:bodyPr/>
                    <a:lstStyle/>
                    <a:p>
                      <a:pPr algn="l" fontAlgn="b"/>
                      <a:r>
                        <a:rPr lang="en-US" sz="800" u="none" strike="noStrike" dirty="0">
                          <a:effectLst/>
                        </a:rPr>
                        <a:t>Schreiber: For Define Viewpoint service, thin and thick views.  For thin, need only the ability to define the artifact.</a:t>
                      </a:r>
                      <a:endParaRPr lang="en-US" sz="800" b="0" i="0" u="none" strike="noStrike" dirty="0">
                        <a:solidFill>
                          <a:srgbClr val="000000"/>
                        </a:solidFill>
                        <a:effectLst/>
                        <a:latin typeface="Calibri" panose="020F0502020204030204" pitchFamily="34" charset="0"/>
                      </a:endParaRPr>
                    </a:p>
                  </a:txBody>
                  <a:tcPr marL="2799" marR="2799" marT="2799"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endParaRPr lang="en-US" sz="800" b="0" i="0" u="none" strike="noStrike" dirty="0">
                        <a:solidFill>
                          <a:srgbClr val="000000"/>
                        </a:solidFill>
                        <a:effectLst/>
                        <a:latin typeface="Calibri" panose="020F0502020204030204" pitchFamily="34" charset="0"/>
                      </a:endParaRPr>
                    </a:p>
                  </a:txBody>
                  <a:tcPr marL="2799" marR="2799" marT="2799" marB="0" anchor="b"/>
                </a:tc>
              </a:tr>
              <a:tr h="55987">
                <a:tc>
                  <a:txBody>
                    <a:bodyPr/>
                    <a:lstStyle/>
                    <a:p>
                      <a:pPr algn="l" fontAlgn="b"/>
                      <a:endParaRPr lang="en-US" sz="800" b="0" i="1" u="none" strike="noStrike" dirty="0">
                        <a:solidFill>
                          <a:srgbClr val="000000"/>
                        </a:solidFill>
                        <a:effectLst/>
                        <a:latin typeface="Calibri" panose="020F0502020204030204" pitchFamily="34" charset="0"/>
                      </a:endParaRPr>
                    </a:p>
                  </a:txBody>
                  <a:tcPr marL="2799" marR="2799" marT="2799" marB="0" anchor="b"/>
                </a:tc>
                <a:tc gridSpan="16">
                  <a:txBody>
                    <a:bodyPr/>
                    <a:lstStyle/>
                    <a:p>
                      <a:pPr algn="l" fontAlgn="b"/>
                      <a:r>
                        <a:rPr lang="en-US" sz="800" u="none" strike="noStrike" dirty="0">
                          <a:effectLst/>
                        </a:rPr>
                        <a:t>Schreiber: For Define Thin View Artifact service. Similar to a PDF export that is a transient operation and doesn't require management of the view</a:t>
                      </a:r>
                      <a:endParaRPr lang="en-US" sz="800" b="0" i="0" u="none" strike="noStrike" dirty="0">
                        <a:solidFill>
                          <a:srgbClr val="000000"/>
                        </a:solidFill>
                        <a:effectLst/>
                        <a:latin typeface="Calibri" panose="020F0502020204030204" pitchFamily="34" charset="0"/>
                      </a:endParaRPr>
                    </a:p>
                  </a:txBody>
                  <a:tcPr marL="2799" marR="2799" marT="2799"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800" b="0" i="0" u="none" strike="noStrike" dirty="0">
                        <a:solidFill>
                          <a:srgbClr val="000000"/>
                        </a:solidFill>
                        <a:effectLst/>
                        <a:latin typeface="Calibri" panose="020F0502020204030204" pitchFamily="34" charset="0"/>
                      </a:endParaRPr>
                    </a:p>
                  </a:txBody>
                  <a:tcPr marL="2799" marR="2799" marT="2799" marB="0" anchor="b"/>
                </a:tc>
              </a:tr>
              <a:tr h="101336">
                <a:tc>
                  <a:txBody>
                    <a:bodyPr/>
                    <a:lstStyle/>
                    <a:p>
                      <a:pPr algn="l" fontAlgn="b"/>
                      <a:endParaRPr lang="en-US" sz="800" b="0" i="1" u="none" strike="noStrike" dirty="0">
                        <a:solidFill>
                          <a:srgbClr val="000000"/>
                        </a:solidFill>
                        <a:effectLst/>
                        <a:latin typeface="Calibri" panose="020F0502020204030204" pitchFamily="34" charset="0"/>
                      </a:endParaRPr>
                    </a:p>
                  </a:txBody>
                  <a:tcPr marL="2799" marR="2799" marT="2799" marB="0" anchor="b"/>
                </a:tc>
                <a:tc gridSpan="17">
                  <a:txBody>
                    <a:bodyPr/>
                    <a:lstStyle/>
                    <a:p>
                      <a:pPr algn="l" fontAlgn="b"/>
                      <a:r>
                        <a:rPr lang="en-US" sz="800" u="none" strike="noStrike" dirty="0">
                          <a:effectLst/>
                        </a:rPr>
                        <a:t>Sarrel: For Re-baseline Branch service, the Git version control system has a powerful concept called re-baselining that could be applied to model version control to work in a branch, and keep up with the latest changes in the trunk in a clean way.</a:t>
                      </a:r>
                      <a:endParaRPr lang="en-US" sz="800" b="0" i="0" u="none" strike="noStrike" dirty="0">
                        <a:solidFill>
                          <a:srgbClr val="000000"/>
                        </a:solidFill>
                        <a:effectLst/>
                        <a:latin typeface="Calibri" panose="020F0502020204030204" pitchFamily="34" charset="0"/>
                      </a:endParaRPr>
                    </a:p>
                  </a:txBody>
                  <a:tcPr marL="2799" marR="2799" marT="2799"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55987">
                <a:tc>
                  <a:txBody>
                    <a:bodyPr/>
                    <a:lstStyle/>
                    <a:p>
                      <a:pPr algn="l" fontAlgn="b"/>
                      <a:endParaRPr lang="en-US" sz="800" b="0" i="1" u="none" strike="noStrike" dirty="0">
                        <a:solidFill>
                          <a:srgbClr val="000000"/>
                        </a:solidFill>
                        <a:effectLst/>
                        <a:latin typeface="Calibri" panose="020F0502020204030204" pitchFamily="34" charset="0"/>
                      </a:endParaRPr>
                    </a:p>
                  </a:txBody>
                  <a:tcPr marL="2799" marR="2799" marT="2799" marB="0" anchor="b"/>
                </a:tc>
                <a:tc gridSpan="11">
                  <a:txBody>
                    <a:bodyPr/>
                    <a:lstStyle/>
                    <a:p>
                      <a:pPr algn="l" fontAlgn="b"/>
                      <a:r>
                        <a:rPr lang="en-US" sz="800" u="none" strike="noStrike" dirty="0">
                          <a:effectLst/>
                        </a:rPr>
                        <a:t>Sarrel: For Diff services, use cases should include both ephemeral and persistent views</a:t>
                      </a:r>
                      <a:endParaRPr lang="en-US" sz="800" b="0" i="0" u="none" strike="noStrike" dirty="0">
                        <a:solidFill>
                          <a:srgbClr val="000000"/>
                        </a:solidFill>
                        <a:effectLst/>
                        <a:latin typeface="Calibri" panose="020F0502020204030204" pitchFamily="34" charset="0"/>
                      </a:endParaRPr>
                    </a:p>
                  </a:txBody>
                  <a:tcPr marL="2799" marR="2799" marT="2799"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endParaRPr lang="en-US" sz="800" b="0" i="0" u="none" strike="noStrike" dirty="0">
                        <a:solidFill>
                          <a:srgbClr val="000000"/>
                        </a:solidFill>
                        <a:effectLst/>
                        <a:latin typeface="Calibri" panose="020F0502020204030204" pitchFamily="34" charset="0"/>
                      </a:endParaRPr>
                    </a:p>
                  </a:txBody>
                  <a:tcPr marL="2799" marR="2799" marT="2799" marB="0" anchor="b"/>
                </a:tc>
                <a:tc>
                  <a:txBody>
                    <a:bodyPr/>
                    <a:lstStyle/>
                    <a:p>
                      <a:pPr algn="l" fontAlgn="b"/>
                      <a:endParaRPr lang="en-US" sz="800" b="0" i="0" u="none" strike="noStrike" dirty="0">
                        <a:solidFill>
                          <a:srgbClr val="000000"/>
                        </a:solidFill>
                        <a:effectLst/>
                        <a:latin typeface="Calibri" panose="020F0502020204030204" pitchFamily="34" charset="0"/>
                      </a:endParaRPr>
                    </a:p>
                  </a:txBody>
                  <a:tcPr marL="2799" marR="2799" marT="2799" marB="0" anchor="b"/>
                </a:tc>
              </a:tr>
            </a:tbl>
          </a:graphicData>
        </a:graphic>
      </p:graphicFrame>
    </p:spTree>
    <p:extLst>
      <p:ext uri="{BB962C8B-B14F-4D97-AF65-F5344CB8AC3E}">
        <p14:creationId xmlns:p14="http://schemas.microsoft.com/office/powerpoint/2010/main" val="2649880860"/>
      </p:ext>
    </p:extLst>
  </p:cSld>
  <p:clrMapOvr>
    <a:masterClrMapping/>
  </p:clrMapOvr>
  <p:transition>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Stakeholder Context for Visualization</a:t>
            </a:r>
            <a:endParaRPr lang="en-US" dirty="0"/>
          </a:p>
        </p:txBody>
      </p:sp>
      <p:sp>
        <p:nvSpPr>
          <p:cNvPr id="5" name="Date Placeholder 4"/>
          <p:cNvSpPr>
            <a:spLocks noGrp="1"/>
          </p:cNvSpPr>
          <p:nvPr>
            <p:ph type="dt" sz="half" idx="10"/>
          </p:nvPr>
        </p:nvSpPr>
        <p:spPr/>
        <p:txBody>
          <a:bodyPr/>
          <a:lstStyle/>
          <a:p>
            <a:fld id="{D78C322A-2CDA-45E0-AD6E-1642B6DA8D34}" type="datetime1">
              <a:rPr lang="en-US" smtClean="0"/>
              <a:pPr/>
              <a:t>12/8/2015</a:t>
            </a:fld>
            <a:endParaRPr lang="en-US" dirty="0"/>
          </a:p>
        </p:txBody>
      </p:sp>
      <p:sp>
        <p:nvSpPr>
          <p:cNvPr id="6" name="Slide Number Placeholder 5"/>
          <p:cNvSpPr>
            <a:spLocks noGrp="1"/>
          </p:cNvSpPr>
          <p:nvPr>
            <p:ph type="sldNum" sz="quarter" idx="12"/>
          </p:nvPr>
        </p:nvSpPr>
        <p:spPr/>
        <p:txBody>
          <a:bodyPr/>
          <a:lstStyle/>
          <a:p>
            <a:fld id="{8D57DBB9-07C6-49AB-BFD5-E737C7E241F6}" type="slidenum">
              <a:rPr lang="en-US" smtClean="0"/>
              <a:pPr/>
              <a:t>21</a:t>
            </a:fld>
            <a:endParaRPr lang="en-US" dirty="0"/>
          </a:p>
        </p:txBody>
      </p:sp>
      <p:grpSp>
        <p:nvGrpSpPr>
          <p:cNvPr id="13" name="Group 12"/>
          <p:cNvGrpSpPr/>
          <p:nvPr/>
        </p:nvGrpSpPr>
        <p:grpSpPr>
          <a:xfrm>
            <a:off x="384220" y="1678147"/>
            <a:ext cx="2514600" cy="4437844"/>
            <a:chOff x="654676" y="1911440"/>
            <a:chExt cx="2514600" cy="3665111"/>
          </a:xfrm>
        </p:grpSpPr>
        <p:sp>
          <p:nvSpPr>
            <p:cNvPr id="9" name="Oval 8"/>
            <p:cNvSpPr/>
            <p:nvPr/>
          </p:nvSpPr>
          <p:spPr>
            <a:xfrm>
              <a:off x="654676" y="1911440"/>
              <a:ext cx="2514600" cy="3665111"/>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a:p>
              <a:pPr algn="ctr"/>
              <a:endParaRPr lang="en-US" dirty="0" smtClean="0">
                <a:solidFill>
                  <a:prstClr val="white"/>
                </a:solidFill>
              </a:endParaRPr>
            </a:p>
            <a:p>
              <a:pPr algn="ctr"/>
              <a:endParaRPr lang="en-US" dirty="0">
                <a:solidFill>
                  <a:prstClr val="white"/>
                </a:solidFill>
              </a:endParaRPr>
            </a:p>
            <a:p>
              <a:pPr algn="ctr"/>
              <a:endParaRPr lang="en-US" dirty="0" smtClean="0">
                <a:solidFill>
                  <a:prstClr val="white"/>
                </a:solidFill>
              </a:endParaRPr>
            </a:p>
            <a:p>
              <a:pPr algn="ctr"/>
              <a:endParaRPr lang="en-US" dirty="0">
                <a:solidFill>
                  <a:prstClr val="white"/>
                </a:solidFill>
              </a:endParaRPr>
            </a:p>
            <a:p>
              <a:pPr algn="ctr"/>
              <a:endParaRPr lang="en-US" dirty="0" smtClean="0">
                <a:solidFill>
                  <a:prstClr val="white"/>
                </a:solidFill>
              </a:endParaRPr>
            </a:p>
            <a:p>
              <a:pPr algn="ctr"/>
              <a:endParaRPr lang="en-US" dirty="0" smtClean="0">
                <a:solidFill>
                  <a:prstClr val="white"/>
                </a:solidFill>
              </a:endParaRPr>
            </a:p>
            <a:p>
              <a:pPr algn="ctr"/>
              <a:endParaRPr lang="en-US" dirty="0">
                <a:solidFill>
                  <a:prstClr val="white"/>
                </a:solidFill>
              </a:endParaRPr>
            </a:p>
            <a:p>
              <a:pPr algn="ctr"/>
              <a:r>
                <a:rPr lang="en-US" dirty="0" smtClean="0">
                  <a:solidFill>
                    <a:prstClr val="white"/>
                  </a:solidFill>
                </a:rPr>
                <a:t>Model Data</a:t>
              </a:r>
            </a:p>
            <a:p>
              <a:pPr algn="ctr"/>
              <a:r>
                <a:rPr lang="en-US" dirty="0" smtClean="0">
                  <a:solidFill>
                    <a:prstClr val="white"/>
                  </a:solidFill>
                </a:rPr>
                <a:t>User</a:t>
              </a:r>
            </a:p>
          </p:txBody>
        </p:sp>
        <p:sp>
          <p:nvSpPr>
            <p:cNvPr id="10" name="Oval 9"/>
            <p:cNvSpPr/>
            <p:nvPr/>
          </p:nvSpPr>
          <p:spPr>
            <a:xfrm>
              <a:off x="928110" y="1911441"/>
              <a:ext cx="2012566" cy="233858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a:p>
              <a:pPr algn="ctr"/>
              <a:endParaRPr lang="en-US" dirty="0">
                <a:solidFill>
                  <a:prstClr val="white"/>
                </a:solidFill>
              </a:endParaRPr>
            </a:p>
            <a:p>
              <a:pPr algn="ctr"/>
              <a:endParaRPr lang="en-US" dirty="0">
                <a:solidFill>
                  <a:prstClr val="white"/>
                </a:solidFill>
              </a:endParaRPr>
            </a:p>
            <a:p>
              <a:pPr algn="ctr"/>
              <a:endParaRPr lang="en-US" dirty="0">
                <a:solidFill>
                  <a:prstClr val="white"/>
                </a:solidFill>
              </a:endParaRPr>
            </a:p>
          </p:txBody>
        </p:sp>
        <p:sp>
          <p:nvSpPr>
            <p:cNvPr id="11" name="TextBox 10"/>
            <p:cNvSpPr txBox="1"/>
            <p:nvPr/>
          </p:nvSpPr>
          <p:spPr>
            <a:xfrm>
              <a:off x="1321648" y="3307865"/>
              <a:ext cx="1233030" cy="686301"/>
            </a:xfrm>
            <a:prstGeom prst="rect">
              <a:avLst/>
            </a:prstGeom>
            <a:noFill/>
          </p:spPr>
          <p:txBody>
            <a:bodyPr wrap="none" rtlCol="0">
              <a:spAutoFit/>
            </a:bodyPr>
            <a:lstStyle/>
            <a:p>
              <a:pPr algn="ctr"/>
              <a:endParaRPr lang="en-US" sz="1600" dirty="0" smtClean="0">
                <a:solidFill>
                  <a:prstClr val="white"/>
                </a:solidFill>
              </a:endParaRPr>
            </a:p>
            <a:p>
              <a:pPr algn="ctr"/>
              <a:r>
                <a:rPr lang="en-US" sz="1600" dirty="0" smtClean="0">
                  <a:solidFill>
                    <a:prstClr val="white"/>
                  </a:solidFill>
                </a:rPr>
                <a:t>Model Data</a:t>
              </a:r>
            </a:p>
            <a:p>
              <a:pPr algn="ctr"/>
              <a:r>
                <a:rPr lang="en-US" sz="1600" dirty="0" smtClean="0">
                  <a:solidFill>
                    <a:prstClr val="white"/>
                  </a:solidFill>
                </a:rPr>
                <a:t>Contributor</a:t>
              </a:r>
              <a:endParaRPr lang="en-US" sz="1600" dirty="0">
                <a:solidFill>
                  <a:prstClr val="white"/>
                </a:solidFill>
              </a:endParaRPr>
            </a:p>
          </p:txBody>
        </p:sp>
        <p:sp>
          <p:nvSpPr>
            <p:cNvPr id="12" name="Oval 11"/>
            <p:cNvSpPr/>
            <p:nvPr/>
          </p:nvSpPr>
          <p:spPr>
            <a:xfrm>
              <a:off x="1135708" y="1911441"/>
              <a:ext cx="1576368" cy="1396424"/>
            </a:xfrm>
            <a:prstGeom prst="ellips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prstClr val="black"/>
                  </a:solidFill>
                </a:rPr>
                <a:t>System Modeler</a:t>
              </a:r>
              <a:endParaRPr lang="en-US" sz="1600" dirty="0">
                <a:solidFill>
                  <a:prstClr val="black"/>
                </a:solidFill>
              </a:endParaRPr>
            </a:p>
          </p:txBody>
        </p:sp>
      </p:grpSp>
      <p:pic>
        <p:nvPicPr>
          <p:cNvPr id="2" name="Picture 1"/>
          <p:cNvPicPr>
            <a:picLocks noChangeAspect="1"/>
          </p:cNvPicPr>
          <p:nvPr/>
        </p:nvPicPr>
        <p:blipFill>
          <a:blip r:embed="rId2"/>
          <a:stretch>
            <a:fillRect/>
          </a:stretch>
        </p:blipFill>
        <p:spPr>
          <a:xfrm>
            <a:off x="4151531" y="1678147"/>
            <a:ext cx="1271118" cy="1271118"/>
          </a:xfrm>
          <a:prstGeom prst="rect">
            <a:avLst/>
          </a:prstGeom>
        </p:spPr>
      </p:pic>
      <p:pic>
        <p:nvPicPr>
          <p:cNvPr id="14" name="Picture 13"/>
          <p:cNvPicPr>
            <a:picLocks noChangeAspect="1"/>
          </p:cNvPicPr>
          <p:nvPr/>
        </p:nvPicPr>
        <p:blipFill>
          <a:blip r:embed="rId2"/>
          <a:stretch>
            <a:fillRect/>
          </a:stretch>
        </p:blipFill>
        <p:spPr>
          <a:xfrm>
            <a:off x="4151531" y="3234981"/>
            <a:ext cx="1271118" cy="1271118"/>
          </a:xfrm>
          <a:prstGeom prst="rect">
            <a:avLst/>
          </a:prstGeom>
        </p:spPr>
      </p:pic>
      <p:pic>
        <p:nvPicPr>
          <p:cNvPr id="15" name="Picture 14"/>
          <p:cNvPicPr>
            <a:picLocks noChangeAspect="1"/>
          </p:cNvPicPr>
          <p:nvPr/>
        </p:nvPicPr>
        <p:blipFill>
          <a:blip r:embed="rId2"/>
          <a:stretch>
            <a:fillRect/>
          </a:stretch>
        </p:blipFill>
        <p:spPr>
          <a:xfrm>
            <a:off x="4151531" y="4791815"/>
            <a:ext cx="1271118" cy="1271118"/>
          </a:xfrm>
          <a:prstGeom prst="rect">
            <a:avLst/>
          </a:prstGeom>
        </p:spPr>
      </p:pic>
      <p:cxnSp>
        <p:nvCxnSpPr>
          <p:cNvPr id="25" name="Straight Arrow Connector 24"/>
          <p:cNvCxnSpPr/>
          <p:nvPr/>
        </p:nvCxnSpPr>
        <p:spPr>
          <a:xfrm>
            <a:off x="3030711" y="2455372"/>
            <a:ext cx="1120820" cy="0"/>
          </a:xfrm>
          <a:prstGeom prst="straightConnector1">
            <a:avLst/>
          </a:prstGeom>
          <a:ln w="635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a:off x="3030711" y="3808007"/>
            <a:ext cx="1120820" cy="0"/>
          </a:xfrm>
          <a:prstGeom prst="straightConnector1">
            <a:avLst/>
          </a:prstGeom>
          <a:ln w="635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a:off x="3030711" y="5299457"/>
            <a:ext cx="1120820" cy="0"/>
          </a:xfrm>
          <a:prstGeom prst="straightConnector1">
            <a:avLst/>
          </a:prstGeom>
          <a:ln w="635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29" name="TextBox 28"/>
          <p:cNvSpPr txBox="1"/>
          <p:nvPr/>
        </p:nvSpPr>
        <p:spPr>
          <a:xfrm>
            <a:off x="5640946" y="1678147"/>
            <a:ext cx="3168203" cy="1323439"/>
          </a:xfrm>
          <a:prstGeom prst="rect">
            <a:avLst/>
          </a:prstGeom>
          <a:noFill/>
        </p:spPr>
        <p:txBody>
          <a:bodyPr wrap="square" rtlCol="0">
            <a:spAutoFit/>
          </a:bodyPr>
          <a:lstStyle/>
          <a:p>
            <a:pPr marL="342900" indent="-342900">
              <a:buFontTx/>
              <a:buChar char="-"/>
            </a:pPr>
            <a:r>
              <a:rPr lang="en-US" sz="1600" dirty="0" smtClean="0">
                <a:latin typeface="Arial" pitchFamily="34" charset="0"/>
                <a:cs typeface="Arial" pitchFamily="34" charset="0"/>
              </a:rPr>
              <a:t>Heavy Model User</a:t>
            </a:r>
          </a:p>
          <a:p>
            <a:pPr marL="342900" indent="-342900">
              <a:buFontTx/>
              <a:buChar char="-"/>
            </a:pPr>
            <a:r>
              <a:rPr lang="en-US" sz="1600" dirty="0" smtClean="0">
                <a:latin typeface="Arial" pitchFamily="34" charset="0"/>
                <a:cs typeface="Arial" pitchFamily="34" charset="0"/>
              </a:rPr>
              <a:t>Modeling Tool and Language</a:t>
            </a:r>
          </a:p>
          <a:p>
            <a:pPr marL="342900" indent="-342900">
              <a:buFontTx/>
              <a:buChar char="-"/>
            </a:pPr>
            <a:r>
              <a:rPr lang="en-US" sz="1600" dirty="0" smtClean="0">
                <a:latin typeface="Arial" pitchFamily="34" charset="0"/>
                <a:cs typeface="Arial" pitchFamily="34" charset="0"/>
              </a:rPr>
              <a:t>Traditional System Definition</a:t>
            </a:r>
          </a:p>
          <a:p>
            <a:pPr marL="342900" indent="-342900">
              <a:buFontTx/>
              <a:buChar char="-"/>
            </a:pPr>
            <a:r>
              <a:rPr lang="en-US" sz="1600" dirty="0" smtClean="0">
                <a:latin typeface="Arial" pitchFamily="34" charset="0"/>
                <a:cs typeface="Arial" pitchFamily="34" charset="0"/>
              </a:rPr>
              <a:t>Pattern and Ontology Development</a:t>
            </a:r>
          </a:p>
        </p:txBody>
      </p:sp>
      <p:sp>
        <p:nvSpPr>
          <p:cNvPr id="30" name="TextBox 29"/>
          <p:cNvSpPr txBox="1"/>
          <p:nvPr/>
        </p:nvSpPr>
        <p:spPr>
          <a:xfrm>
            <a:off x="5640946" y="3223232"/>
            <a:ext cx="3168203" cy="1323439"/>
          </a:xfrm>
          <a:prstGeom prst="rect">
            <a:avLst/>
          </a:prstGeom>
          <a:noFill/>
        </p:spPr>
        <p:txBody>
          <a:bodyPr wrap="square" rtlCol="0">
            <a:spAutoFit/>
          </a:bodyPr>
          <a:lstStyle/>
          <a:p>
            <a:pPr marL="342900" indent="-342900">
              <a:buFontTx/>
              <a:buChar char="-"/>
            </a:pPr>
            <a:r>
              <a:rPr lang="en-US" sz="1600" dirty="0" smtClean="0">
                <a:latin typeface="Arial" pitchFamily="34" charset="0"/>
                <a:cs typeface="Arial" pitchFamily="34" charset="0"/>
              </a:rPr>
              <a:t>Light Model User</a:t>
            </a:r>
          </a:p>
          <a:p>
            <a:pPr marL="342900" indent="-342900">
              <a:buFontTx/>
              <a:buChar char="-"/>
            </a:pPr>
            <a:r>
              <a:rPr lang="en-US" sz="1600" dirty="0" smtClean="0">
                <a:latin typeface="Arial" pitchFamily="34" charset="0"/>
                <a:cs typeface="Arial" pitchFamily="34" charset="0"/>
              </a:rPr>
              <a:t>Contextual Interaction and Modification</a:t>
            </a:r>
          </a:p>
          <a:p>
            <a:pPr marL="342900" indent="-342900">
              <a:buFontTx/>
              <a:buChar char="-"/>
            </a:pPr>
            <a:r>
              <a:rPr lang="en-US" sz="1600" dirty="0" smtClean="0">
                <a:latin typeface="Arial" pitchFamily="34" charset="0"/>
                <a:cs typeface="Arial" pitchFamily="34" charset="0"/>
              </a:rPr>
              <a:t>Attribute and Value Definition</a:t>
            </a:r>
          </a:p>
          <a:p>
            <a:pPr marL="342900" indent="-342900">
              <a:buFontTx/>
              <a:buChar char="-"/>
            </a:pPr>
            <a:r>
              <a:rPr lang="en-US" sz="1600" dirty="0" smtClean="0">
                <a:latin typeface="Arial" pitchFamily="34" charset="0"/>
                <a:cs typeface="Arial" pitchFamily="34" charset="0"/>
              </a:rPr>
              <a:t>Analysis </a:t>
            </a:r>
          </a:p>
        </p:txBody>
      </p:sp>
      <p:sp>
        <p:nvSpPr>
          <p:cNvPr id="32" name="TextBox 31"/>
          <p:cNvSpPr txBox="1"/>
          <p:nvPr/>
        </p:nvSpPr>
        <p:spPr>
          <a:xfrm>
            <a:off x="5640945" y="4848724"/>
            <a:ext cx="3168203" cy="1569660"/>
          </a:xfrm>
          <a:prstGeom prst="rect">
            <a:avLst/>
          </a:prstGeom>
          <a:noFill/>
        </p:spPr>
        <p:txBody>
          <a:bodyPr wrap="square" rtlCol="0">
            <a:spAutoFit/>
          </a:bodyPr>
          <a:lstStyle/>
          <a:p>
            <a:pPr marL="342900" indent="-342900">
              <a:buFontTx/>
              <a:buChar char="-"/>
            </a:pPr>
            <a:r>
              <a:rPr lang="en-US" sz="1600" dirty="0" smtClean="0">
                <a:latin typeface="Arial" pitchFamily="34" charset="0"/>
                <a:cs typeface="Arial" pitchFamily="34" charset="0"/>
              </a:rPr>
              <a:t>Data Consumer</a:t>
            </a:r>
          </a:p>
          <a:p>
            <a:pPr marL="342900" indent="-342900">
              <a:buFontTx/>
              <a:buChar char="-"/>
            </a:pPr>
            <a:r>
              <a:rPr lang="en-US" sz="1600" dirty="0" smtClean="0">
                <a:latin typeface="Arial" pitchFamily="34" charset="0"/>
                <a:cs typeface="Arial" pitchFamily="34" charset="0"/>
              </a:rPr>
              <a:t>Read-Only Use</a:t>
            </a:r>
          </a:p>
          <a:p>
            <a:pPr marL="342900" indent="-342900">
              <a:buFontTx/>
              <a:buChar char="-"/>
            </a:pPr>
            <a:r>
              <a:rPr lang="en-US" sz="1600" dirty="0" smtClean="0">
                <a:latin typeface="Arial" pitchFamily="34" charset="0"/>
                <a:cs typeface="Arial" pitchFamily="34" charset="0"/>
              </a:rPr>
              <a:t>Data Association and Connection</a:t>
            </a:r>
          </a:p>
          <a:p>
            <a:pPr marL="342900" indent="-342900">
              <a:buFontTx/>
              <a:buChar char="-"/>
            </a:pPr>
            <a:r>
              <a:rPr lang="en-US" sz="1600" dirty="0" smtClean="0">
                <a:latin typeface="Arial" pitchFamily="34" charset="0"/>
                <a:cs typeface="Arial" pitchFamily="34" charset="0"/>
              </a:rPr>
              <a:t> Ad-hoc and Alternative Viewing</a:t>
            </a:r>
          </a:p>
        </p:txBody>
      </p:sp>
    </p:spTree>
    <p:extLst>
      <p:ext uri="{BB962C8B-B14F-4D97-AF65-F5344CB8AC3E}">
        <p14:creationId xmlns:p14="http://schemas.microsoft.com/office/powerpoint/2010/main" val="3239721232"/>
      </p:ext>
    </p:extLst>
  </p:cSld>
  <p:clrMapOvr>
    <a:masterClrMapping/>
  </p:clrMapOvr>
  <p:transition>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3"/>
          <p:cNvSpPr>
            <a:spLocks noGrp="1"/>
          </p:cNvSpPr>
          <p:nvPr>
            <p:ph type="title"/>
          </p:nvPr>
        </p:nvSpPr>
        <p:spPr>
          <a:xfrm>
            <a:off x="301625" y="228321"/>
            <a:ext cx="8842375" cy="759199"/>
          </a:xfrm>
        </p:spPr>
        <p:txBody>
          <a:bodyPr>
            <a:normAutofit fontScale="90000"/>
          </a:bodyPr>
          <a:lstStyle/>
          <a:p>
            <a:r>
              <a:rPr lang="en-US" altLang="en-US" sz="3200" dirty="0" smtClean="0"/>
              <a:t>Systems Modeling Environment</a:t>
            </a:r>
            <a:br>
              <a:rPr lang="en-US" altLang="en-US" sz="3200" dirty="0" smtClean="0"/>
            </a:br>
            <a:r>
              <a:rPr lang="en-US" altLang="en-US" sz="3200" dirty="0" smtClean="0"/>
              <a:t>Conceptual Architecture</a:t>
            </a:r>
          </a:p>
        </p:txBody>
      </p:sp>
      <p:pic>
        <p:nvPicPr>
          <p:cNvPr id="30724" name="Picture 5"/>
          <p:cNvPicPr>
            <a:picLocks noChangeAspect="1" noChangeArrowheads="1"/>
          </p:cNvPicPr>
          <p:nvPr/>
        </p:nvPicPr>
        <p:blipFill>
          <a:blip r:embed="rId2"/>
          <a:srcRect/>
          <a:stretch>
            <a:fillRect/>
          </a:stretch>
        </p:blipFill>
        <p:spPr bwMode="auto">
          <a:xfrm>
            <a:off x="116898" y="1239651"/>
            <a:ext cx="8888556" cy="4542584"/>
          </a:xfrm>
          <a:prstGeom prst="rect">
            <a:avLst/>
          </a:prstGeom>
          <a:noFill/>
          <a:ln w="9525" algn="ctr">
            <a:noFill/>
            <a:miter lim="800000"/>
            <a:headEnd/>
            <a:tailEnd/>
          </a:ln>
        </p:spPr>
      </p:pic>
      <p:sp>
        <p:nvSpPr>
          <p:cNvPr id="30725" name="Slide Number Placeholder 4"/>
          <p:cNvSpPr>
            <a:spLocks noGrp="1"/>
          </p:cNvSpPr>
          <p:nvPr>
            <p:ph type="sldNum" sz="quarter" idx="12"/>
          </p:nvPr>
        </p:nvSpPr>
        <p:spPr>
          <a:noFill/>
          <a:ln>
            <a:miter lim="800000"/>
            <a:headEnd/>
            <a:tailEnd/>
          </a:ln>
        </p:spPr>
        <p:txBody>
          <a:bodyPr/>
          <a:lstStyle/>
          <a:p>
            <a:fld id="{3890E9BC-6FF3-4C3B-B582-670D2C5E2081}" type="slidenum">
              <a:rPr lang="x-none" altLang="en-US" smtClean="0"/>
              <a:pPr/>
              <a:t>22</a:t>
            </a:fld>
            <a:endParaRPr lang="en-US" altLang="en-US" dirty="0" smtClean="0"/>
          </a:p>
        </p:txBody>
      </p:sp>
      <p:sp>
        <p:nvSpPr>
          <p:cNvPr id="2" name="Rounded Rectangle 1"/>
          <p:cNvSpPr/>
          <p:nvPr/>
        </p:nvSpPr>
        <p:spPr bwMode="auto">
          <a:xfrm>
            <a:off x="3106057" y="1567542"/>
            <a:ext cx="1349829" cy="566057"/>
          </a:xfrm>
          <a:prstGeom prst="roundRect">
            <a:avLst/>
          </a:prstGeom>
          <a:noFill/>
          <a:ln w="38100" algn="ctr">
            <a:solidFill>
              <a:srgbClr val="FF0000"/>
            </a:solidFill>
            <a:miter lim="800000"/>
            <a:headEnd/>
            <a:tailEnd/>
          </a:ln>
        </p:spPr>
        <p:txBody>
          <a:bodyPr wrap="none" rtlCol="0" anchor="ctr"/>
          <a:lstStyle/>
          <a:p>
            <a:pPr algn="ctr"/>
            <a:endParaRPr lang="en-US" dirty="0" smtClean="0"/>
          </a:p>
        </p:txBody>
      </p:sp>
      <p:sp>
        <p:nvSpPr>
          <p:cNvPr id="7" name="Rounded Rectangle 6"/>
          <p:cNvSpPr/>
          <p:nvPr/>
        </p:nvSpPr>
        <p:spPr bwMode="auto">
          <a:xfrm>
            <a:off x="3106057" y="3186790"/>
            <a:ext cx="1349829" cy="566057"/>
          </a:xfrm>
          <a:prstGeom prst="roundRect">
            <a:avLst/>
          </a:prstGeom>
          <a:noFill/>
          <a:ln w="38100" algn="ctr">
            <a:solidFill>
              <a:srgbClr val="FF0000"/>
            </a:solidFill>
            <a:miter lim="800000"/>
            <a:headEnd/>
            <a:tailEnd/>
          </a:ln>
        </p:spPr>
        <p:txBody>
          <a:bodyPr wrap="none" rtlCol="0" anchor="ctr"/>
          <a:lstStyle/>
          <a:p>
            <a:pPr algn="ctr"/>
            <a:endParaRPr lang="en-US" dirty="0" smtClean="0"/>
          </a:p>
        </p:txBody>
      </p:sp>
      <p:sp>
        <p:nvSpPr>
          <p:cNvPr id="3" name="TextBox 2"/>
          <p:cNvSpPr txBox="1"/>
          <p:nvPr/>
        </p:nvSpPr>
        <p:spPr>
          <a:xfrm>
            <a:off x="3455853" y="5182070"/>
            <a:ext cx="5205547" cy="1200329"/>
          </a:xfrm>
          <a:prstGeom prst="rect">
            <a:avLst/>
          </a:prstGeom>
          <a:noFill/>
        </p:spPr>
        <p:txBody>
          <a:bodyPr wrap="square" rtlCol="0">
            <a:spAutoFit/>
          </a:bodyPr>
          <a:lstStyle/>
          <a:p>
            <a:r>
              <a:rPr lang="en-US" sz="2400" i="1" dirty="0" smtClean="0">
                <a:solidFill>
                  <a:srgbClr val="FF0000"/>
                </a:solidFill>
                <a:latin typeface="Arial" pitchFamily="34" charset="0"/>
                <a:cs typeface="Arial" pitchFamily="34" charset="0"/>
              </a:rPr>
              <a:t>Need to refine definition of the conceptual architecture to account for additional stakeholders and uses</a:t>
            </a:r>
          </a:p>
        </p:txBody>
      </p:sp>
      <p:cxnSp>
        <p:nvCxnSpPr>
          <p:cNvPr id="8" name="Straight Connector 7"/>
          <p:cNvCxnSpPr>
            <a:stCxn id="2" idx="3"/>
          </p:cNvCxnSpPr>
          <p:nvPr/>
        </p:nvCxnSpPr>
        <p:spPr>
          <a:xfrm>
            <a:off x="4455886" y="1850571"/>
            <a:ext cx="747179" cy="3331499"/>
          </a:xfrm>
          <a:prstGeom prst="line">
            <a:avLst/>
          </a:prstGeom>
          <a:ln w="349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a:stCxn id="7" idx="2"/>
          </p:cNvCxnSpPr>
          <p:nvPr/>
        </p:nvCxnSpPr>
        <p:spPr>
          <a:xfrm>
            <a:off x="3780972" y="3752847"/>
            <a:ext cx="1422093" cy="1429223"/>
          </a:xfrm>
          <a:prstGeom prst="line">
            <a:avLst/>
          </a:prstGeom>
          <a:ln w="34925">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MVC - OpenMBEE Example</a:t>
            </a:r>
            <a:endParaRPr lang="en-US" dirty="0"/>
          </a:p>
        </p:txBody>
      </p:sp>
      <p:sp>
        <p:nvSpPr>
          <p:cNvPr id="3" name="Date Placeholder 2"/>
          <p:cNvSpPr>
            <a:spLocks noGrp="1"/>
          </p:cNvSpPr>
          <p:nvPr>
            <p:ph type="dt" sz="half" idx="10"/>
          </p:nvPr>
        </p:nvSpPr>
        <p:spPr/>
        <p:txBody>
          <a:bodyPr/>
          <a:lstStyle/>
          <a:p>
            <a:fld id="{1620389F-DE1D-44C7-B37E-89BCC2F680BE}" type="datetime1">
              <a:rPr lang="en-US" smtClean="0"/>
              <a:pPr/>
              <a:t>12/8/2015</a:t>
            </a:fld>
            <a:endParaRPr lang="en-US" dirty="0"/>
          </a:p>
        </p:txBody>
      </p:sp>
      <p:sp>
        <p:nvSpPr>
          <p:cNvPr id="4" name="Slide Number Placeholder 3"/>
          <p:cNvSpPr>
            <a:spLocks noGrp="1"/>
          </p:cNvSpPr>
          <p:nvPr>
            <p:ph type="sldNum" sz="quarter" idx="12"/>
          </p:nvPr>
        </p:nvSpPr>
        <p:spPr/>
        <p:txBody>
          <a:bodyPr/>
          <a:lstStyle/>
          <a:p>
            <a:fld id="{8D57DBB9-07C6-49AB-BFD5-E737C7E241F6}" type="slidenum">
              <a:rPr lang="en-US" smtClean="0"/>
              <a:pPr/>
              <a:t>23</a:t>
            </a:fld>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0563" y="1164066"/>
            <a:ext cx="7762875" cy="5276850"/>
          </a:xfrm>
          <a:prstGeom prst="rect">
            <a:avLst/>
          </a:prstGeom>
        </p:spPr>
      </p:pic>
    </p:spTree>
    <p:extLst>
      <p:ext uri="{BB962C8B-B14F-4D97-AF65-F5344CB8AC3E}">
        <p14:creationId xmlns:p14="http://schemas.microsoft.com/office/powerpoint/2010/main" val="280391086"/>
      </p:ext>
    </p:extLst>
  </p:cSld>
  <p:clrMapOvr>
    <a:masterClrMapping/>
  </p:clrMapOvr>
  <p:transition>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SME Requirement #3 - Visualization</a:t>
            </a:r>
            <a:endParaRPr lang="en-US" dirty="0"/>
          </a:p>
        </p:txBody>
      </p:sp>
      <p:sp>
        <p:nvSpPr>
          <p:cNvPr id="5" name="Date Placeholder 4"/>
          <p:cNvSpPr>
            <a:spLocks noGrp="1"/>
          </p:cNvSpPr>
          <p:nvPr>
            <p:ph type="dt" sz="half" idx="10"/>
          </p:nvPr>
        </p:nvSpPr>
        <p:spPr/>
        <p:txBody>
          <a:bodyPr/>
          <a:lstStyle/>
          <a:p>
            <a:fld id="{D78C322A-2CDA-45E0-AD6E-1642B6DA8D34}" type="datetime1">
              <a:rPr lang="en-US" smtClean="0"/>
              <a:pPr/>
              <a:t>12/8/2015</a:t>
            </a:fld>
            <a:endParaRPr lang="en-US" dirty="0"/>
          </a:p>
        </p:txBody>
      </p:sp>
      <p:sp>
        <p:nvSpPr>
          <p:cNvPr id="6" name="Slide Number Placeholder 5"/>
          <p:cNvSpPr>
            <a:spLocks noGrp="1"/>
          </p:cNvSpPr>
          <p:nvPr>
            <p:ph type="sldNum" sz="quarter" idx="12"/>
          </p:nvPr>
        </p:nvSpPr>
        <p:spPr/>
        <p:txBody>
          <a:bodyPr/>
          <a:lstStyle/>
          <a:p>
            <a:fld id="{8D57DBB9-07C6-49AB-BFD5-E737C7E241F6}" type="slidenum">
              <a:rPr lang="en-US" smtClean="0"/>
              <a:pPr/>
              <a:t>24</a:t>
            </a:fld>
            <a:endParaRPr lang="en-US" dirty="0"/>
          </a:p>
        </p:txBody>
      </p:sp>
      <p:sp>
        <p:nvSpPr>
          <p:cNvPr id="9" name="Content Placeholder 8"/>
          <p:cNvSpPr>
            <a:spLocks noGrp="1"/>
          </p:cNvSpPr>
          <p:nvPr>
            <p:ph idx="1"/>
          </p:nvPr>
        </p:nvSpPr>
        <p:spPr>
          <a:xfrm>
            <a:off x="236538" y="1039813"/>
            <a:ext cx="8667750" cy="4093428"/>
          </a:xfrm>
          <a:prstGeom prst="rect">
            <a:avLst/>
          </a:prstGeom>
        </p:spPr>
        <p:txBody>
          <a:bodyPr>
            <a:spAutoFit/>
          </a:bodyPr>
          <a:lstStyle/>
          <a:p>
            <a:r>
              <a:rPr lang="en-US" sz="2000" dirty="0">
                <a:solidFill>
                  <a:srgbClr val="000000"/>
                </a:solidFill>
                <a:latin typeface="Lucida Grande"/>
              </a:rPr>
              <a:t>3. The next-generation modeling language and tools must provide flexible and rich visualization and reporting capabilities to support a broad range of model users. SysML currently includes concepts for view and viewpoint. Tool vendors and end users have been able to apply this capability to query the model and provide flexible reporting capability. The next generation must extend this capability with advanced visualization techniques that include dynamic zoom, filtering, and traversal of model relationships, and visualizing the dynamic behavior of a system, such as provided by simulations. The modeling language must also support symbol libraries that extend well beyond the current SysML notations. It is also expected that the modeling environment will provide a simplified web interface to dynamically view the model from a diverse set of viewpoints.</a:t>
            </a:r>
            <a:endParaRPr lang="en-US" sz="2000" dirty="0"/>
          </a:p>
        </p:txBody>
      </p:sp>
    </p:spTree>
    <p:extLst>
      <p:ext uri="{BB962C8B-B14F-4D97-AF65-F5344CB8AC3E}">
        <p14:creationId xmlns:p14="http://schemas.microsoft.com/office/powerpoint/2010/main" val="501813509"/>
      </p:ext>
    </p:extLst>
  </p:cSld>
  <p:clrMapOvr>
    <a:masterClrMapping/>
  </p:clrMapOvr>
  <p:transition>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MBSE Capability:  Visualize Model Data</a:t>
            </a:r>
            <a:endParaRPr lang="en-US" dirty="0"/>
          </a:p>
        </p:txBody>
      </p:sp>
      <p:sp>
        <p:nvSpPr>
          <p:cNvPr id="3" name="Content Placeholder 2"/>
          <p:cNvSpPr>
            <a:spLocks noGrp="1"/>
          </p:cNvSpPr>
          <p:nvPr>
            <p:ph idx="1"/>
          </p:nvPr>
        </p:nvSpPr>
        <p:spPr>
          <a:xfrm>
            <a:off x="236538" y="1039813"/>
            <a:ext cx="8667750" cy="5341109"/>
          </a:xfrm>
        </p:spPr>
        <p:txBody>
          <a:bodyPr>
            <a:normAutofit fontScale="70000" lnSpcReduction="20000"/>
          </a:bodyPr>
          <a:lstStyle/>
          <a:p>
            <a:r>
              <a:rPr lang="en-US" b="1" dirty="0" smtClean="0">
                <a:solidFill>
                  <a:srgbClr val="FF0000"/>
                </a:solidFill>
              </a:rPr>
              <a:t>Task objective</a:t>
            </a:r>
          </a:p>
          <a:p>
            <a:pPr lvl="1"/>
            <a:r>
              <a:rPr lang="en-US" dirty="0" smtClean="0">
                <a:solidFill>
                  <a:srgbClr val="FF0000"/>
                </a:solidFill>
              </a:rPr>
              <a:t>Elaborate concepts, requirements, and metrics for effective model construction that support the next generation system modeling language (SysML v2)</a:t>
            </a:r>
          </a:p>
          <a:p>
            <a:r>
              <a:rPr lang="en-US" b="1" dirty="0" smtClean="0"/>
              <a:t>Use Cases</a:t>
            </a:r>
          </a:p>
          <a:p>
            <a:pPr lvl="1"/>
            <a:r>
              <a:rPr lang="en-US" dirty="0" smtClean="0">
                <a:solidFill>
                  <a:srgbClr val="FF0000"/>
                </a:solidFill>
              </a:rPr>
              <a:t>Systems engineers, other discipline engineers, and systems engineering data consumers visualize system model data throughout the lifecycle to support system specification, design, analysis, and verification activities.</a:t>
            </a:r>
          </a:p>
          <a:p>
            <a:r>
              <a:rPr lang="en-US" b="1" dirty="0" smtClean="0"/>
              <a:t>MoE</a:t>
            </a:r>
          </a:p>
          <a:p>
            <a:pPr lvl="1"/>
            <a:r>
              <a:rPr lang="en-US" dirty="0" smtClean="0"/>
              <a:t>Ability to represent model data in a variety of forms</a:t>
            </a:r>
          </a:p>
          <a:p>
            <a:pPr lvl="1"/>
            <a:r>
              <a:rPr lang="en-US" dirty="0" smtClean="0"/>
              <a:t>Ability to navigate between model views</a:t>
            </a:r>
          </a:p>
          <a:p>
            <a:pPr lvl="1"/>
            <a:r>
              <a:rPr lang="en-US" dirty="0" smtClean="0"/>
              <a:t>Ability to navigate to model views from other disciplines (Engineering and other)</a:t>
            </a:r>
          </a:p>
          <a:p>
            <a:pPr lvl="1"/>
            <a:r>
              <a:rPr lang="en-US" dirty="0" smtClean="0"/>
              <a:t>Ability to define ad hoc views of model data</a:t>
            </a:r>
          </a:p>
          <a:p>
            <a:r>
              <a:rPr lang="en-US" b="1" dirty="0"/>
              <a:t>High Level Intent/Driving Requirement:  </a:t>
            </a:r>
            <a:endParaRPr lang="en-US" b="1" dirty="0" smtClean="0"/>
          </a:p>
          <a:p>
            <a:pPr lvl="1"/>
            <a:r>
              <a:rPr lang="en-US" dirty="0" smtClean="0"/>
              <a:t>The </a:t>
            </a:r>
            <a:r>
              <a:rPr lang="en-US" dirty="0"/>
              <a:t>next-generation modeling language and tools must </a:t>
            </a:r>
            <a:r>
              <a:rPr lang="en-US" dirty="0" smtClean="0"/>
              <a:t>enable visual representation of model data in a variety of forms. </a:t>
            </a:r>
            <a:r>
              <a:rPr lang="en-US" dirty="0" smtClean="0">
                <a:solidFill>
                  <a:srgbClr val="008000"/>
                </a:solidFill>
              </a:rPr>
              <a:t>(now in back end)</a:t>
            </a:r>
          </a:p>
          <a:p>
            <a:pPr lvl="1"/>
            <a:r>
              <a:rPr lang="en-US" dirty="0" smtClean="0"/>
              <a:t>Visualization must easily navigate to/from model data to other visualizations from other Engineering (and Program Disciplines) </a:t>
            </a:r>
            <a:r>
              <a:rPr lang="en-US" dirty="0" smtClean="0">
                <a:solidFill>
                  <a:srgbClr val="008000"/>
                </a:solidFill>
              </a:rPr>
              <a:t>(tool requirement, partially captured in front end)</a:t>
            </a:r>
          </a:p>
          <a:p>
            <a:pPr lvl="1"/>
            <a:r>
              <a:rPr lang="en-US" dirty="0" smtClean="0"/>
              <a:t>Visualization must include non-diagrammatic views (tables, matrices, etc.) </a:t>
            </a:r>
            <a:r>
              <a:rPr lang="en-US" dirty="0" smtClean="0">
                <a:solidFill>
                  <a:srgbClr val="008000"/>
                </a:solidFill>
              </a:rPr>
              <a:t>(need to determine if this is a tool issue or whether spec wants to be this broad)</a:t>
            </a:r>
          </a:p>
          <a:p>
            <a:pPr lvl="1"/>
            <a:r>
              <a:rPr lang="en-US" dirty="0" smtClean="0"/>
              <a:t>Visualization must support both static and dynamic representations </a:t>
            </a:r>
            <a:r>
              <a:rPr lang="en-US" dirty="0" smtClean="0">
                <a:solidFill>
                  <a:srgbClr val="008000"/>
                </a:solidFill>
              </a:rPr>
              <a:t>(likely a tool requirement)</a:t>
            </a:r>
          </a:p>
          <a:p>
            <a:pPr lvl="1"/>
            <a:r>
              <a:rPr lang="en-US" dirty="0" smtClean="0"/>
              <a:t>Visualization must support SE Use Cases</a:t>
            </a:r>
          </a:p>
          <a:p>
            <a:pPr lvl="1"/>
            <a:r>
              <a:rPr lang="en-US" dirty="0" smtClean="0"/>
              <a:t>Visualizations should be initially simple </a:t>
            </a:r>
            <a:r>
              <a:rPr lang="en-US" dirty="0" smtClean="0">
                <a:solidFill>
                  <a:srgbClr val="008000"/>
                </a:solidFill>
              </a:rPr>
              <a:t>(made more explicit in translation layer)</a:t>
            </a:r>
          </a:p>
          <a:p>
            <a:pPr lvl="1"/>
            <a:r>
              <a:rPr lang="en-US" dirty="0" smtClean="0"/>
              <a:t>Visualizations should provide easy access to associated data (meta data) </a:t>
            </a:r>
            <a:r>
              <a:rPr lang="en-US" dirty="0" smtClean="0">
                <a:solidFill>
                  <a:srgbClr val="008000"/>
                </a:solidFill>
              </a:rPr>
              <a:t>(decomposed into per-layer requirements)</a:t>
            </a:r>
          </a:p>
          <a:p>
            <a:pPr lvl="1"/>
            <a:r>
              <a:rPr lang="en-US" dirty="0" smtClean="0"/>
              <a:t>Visualization should provide some ability to manage appropriate data from the visualization back to the model</a:t>
            </a:r>
            <a:r>
              <a:rPr lang="en-US" dirty="0"/>
              <a:t> </a:t>
            </a:r>
            <a:r>
              <a:rPr lang="en-US" dirty="0" smtClean="0">
                <a:solidFill>
                  <a:srgbClr val="008000"/>
                </a:solidFill>
              </a:rPr>
              <a:t>(this is a tool requirement, but also addressed to some extent in translation layer - unambiguous)</a:t>
            </a:r>
          </a:p>
        </p:txBody>
      </p:sp>
      <p:sp>
        <p:nvSpPr>
          <p:cNvPr id="4" name="Date Placeholder 3"/>
          <p:cNvSpPr>
            <a:spLocks noGrp="1"/>
          </p:cNvSpPr>
          <p:nvPr>
            <p:ph type="dt" sz="half" idx="10"/>
          </p:nvPr>
        </p:nvSpPr>
        <p:spPr/>
        <p:txBody>
          <a:bodyPr/>
          <a:lstStyle/>
          <a:p>
            <a:fld id="{373724D0-DD0F-42EF-84DE-838DB5D26951}" type="datetime1">
              <a:rPr lang="en-US" smtClean="0"/>
              <a:pPr/>
              <a:t>12/8/2015</a:t>
            </a:fld>
            <a:endParaRPr lang="en-US" dirty="0"/>
          </a:p>
        </p:txBody>
      </p:sp>
      <p:sp>
        <p:nvSpPr>
          <p:cNvPr id="5" name="Slide Number Placeholder 4"/>
          <p:cNvSpPr>
            <a:spLocks noGrp="1"/>
          </p:cNvSpPr>
          <p:nvPr>
            <p:ph type="sldNum" sz="quarter" idx="12"/>
          </p:nvPr>
        </p:nvSpPr>
        <p:spPr/>
        <p:txBody>
          <a:bodyPr/>
          <a:lstStyle/>
          <a:p>
            <a:fld id="{8D57DBB9-07C6-49AB-BFD5-E737C7E241F6}" type="slidenum">
              <a:rPr lang="en-US" smtClean="0"/>
              <a:pPr/>
              <a:t>25</a:t>
            </a:fld>
            <a:endParaRPr lang="en-US" dirty="0"/>
          </a:p>
        </p:txBody>
      </p:sp>
    </p:spTree>
    <p:extLst>
      <p:ext uri="{BB962C8B-B14F-4D97-AF65-F5344CB8AC3E}">
        <p14:creationId xmlns:p14="http://schemas.microsoft.com/office/powerpoint/2010/main" val="153420245"/>
      </p:ext>
    </p:extLst>
  </p:cSld>
  <p:clrMapOvr>
    <a:masterClrMapping/>
  </p:clrMapOvr>
  <p:transition>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Stakeholder Visualization Drivers</a:t>
            </a:r>
            <a:endParaRPr lang="en-US" dirty="0"/>
          </a:p>
        </p:txBody>
      </p:sp>
      <p:sp>
        <p:nvSpPr>
          <p:cNvPr id="6" name="Content Placeholder 5"/>
          <p:cNvSpPr>
            <a:spLocks noGrp="1"/>
          </p:cNvSpPr>
          <p:nvPr>
            <p:ph idx="1"/>
          </p:nvPr>
        </p:nvSpPr>
        <p:spPr/>
        <p:txBody>
          <a:bodyPr/>
          <a:lstStyle/>
          <a:p>
            <a:pPr marL="342900" indent="-342900">
              <a:buFontTx/>
              <a:buChar char="-"/>
            </a:pPr>
            <a:r>
              <a:rPr lang="en-US" dirty="0">
                <a:cs typeface="Arial" pitchFamily="34" charset="0"/>
              </a:rPr>
              <a:t>Visualization </a:t>
            </a:r>
            <a:r>
              <a:rPr lang="en-US" dirty="0" smtClean="0">
                <a:cs typeface="Arial" pitchFamily="34" charset="0"/>
              </a:rPr>
              <a:t>Paradigm – Purpose for visualization by stakeholder type</a:t>
            </a:r>
            <a:endParaRPr lang="en-US" dirty="0">
              <a:cs typeface="Arial" pitchFamily="34" charset="0"/>
            </a:endParaRPr>
          </a:p>
          <a:p>
            <a:pPr marL="342900" indent="-342900">
              <a:buFontTx/>
              <a:buChar char="-"/>
            </a:pPr>
            <a:r>
              <a:rPr lang="en-US" dirty="0">
                <a:cs typeface="Arial" pitchFamily="34" charset="0"/>
              </a:rPr>
              <a:t>Interaction </a:t>
            </a:r>
            <a:r>
              <a:rPr lang="en-US" dirty="0" smtClean="0">
                <a:cs typeface="Arial" pitchFamily="34" charset="0"/>
              </a:rPr>
              <a:t>Constraint – Extent to which stakeholder input should be constrained by language</a:t>
            </a:r>
            <a:endParaRPr lang="en-US" dirty="0">
              <a:cs typeface="Arial" pitchFamily="34" charset="0"/>
            </a:endParaRPr>
          </a:p>
          <a:p>
            <a:pPr marL="342900" indent="-342900">
              <a:buFontTx/>
              <a:buChar char="-"/>
            </a:pPr>
            <a:r>
              <a:rPr lang="en-US" dirty="0" smtClean="0">
                <a:cs typeface="Arial" pitchFamily="34" charset="0"/>
              </a:rPr>
              <a:t>Contribution - </a:t>
            </a:r>
            <a:r>
              <a:rPr lang="en-US" dirty="0">
                <a:cs typeface="Arial" pitchFamily="34" charset="0"/>
              </a:rPr>
              <a:t>Ability to modify model data during interaction with </a:t>
            </a:r>
            <a:r>
              <a:rPr lang="en-US" dirty="0" smtClean="0">
                <a:cs typeface="Arial" pitchFamily="34" charset="0"/>
              </a:rPr>
              <a:t>visualization</a:t>
            </a:r>
            <a:endParaRPr lang="en-US" dirty="0">
              <a:cs typeface="Arial" pitchFamily="34" charset="0"/>
            </a:endParaRPr>
          </a:p>
          <a:p>
            <a:pPr marL="342900" indent="-342900">
              <a:buFontTx/>
              <a:buChar char="-"/>
            </a:pPr>
            <a:r>
              <a:rPr lang="en-US" dirty="0" smtClean="0">
                <a:cs typeface="Arial" pitchFamily="34" charset="0"/>
              </a:rPr>
              <a:t>Extension – Possible additional needs for visualization beyond pure system engineering process </a:t>
            </a:r>
            <a:endParaRPr lang="en-US" dirty="0">
              <a:cs typeface="Arial" pitchFamily="34" charset="0"/>
            </a:endParaRPr>
          </a:p>
        </p:txBody>
      </p:sp>
      <p:sp>
        <p:nvSpPr>
          <p:cNvPr id="3" name="Date Placeholder 2"/>
          <p:cNvSpPr>
            <a:spLocks noGrp="1"/>
          </p:cNvSpPr>
          <p:nvPr>
            <p:ph type="dt" sz="half" idx="10"/>
          </p:nvPr>
        </p:nvSpPr>
        <p:spPr/>
        <p:txBody>
          <a:bodyPr/>
          <a:lstStyle/>
          <a:p>
            <a:fld id="{1620389F-DE1D-44C7-B37E-89BCC2F680BE}" type="datetime1">
              <a:rPr lang="en-US" smtClean="0"/>
              <a:pPr/>
              <a:t>12/8/2015</a:t>
            </a:fld>
            <a:endParaRPr lang="en-US" dirty="0"/>
          </a:p>
        </p:txBody>
      </p:sp>
      <p:sp>
        <p:nvSpPr>
          <p:cNvPr id="4" name="Slide Number Placeholder 3"/>
          <p:cNvSpPr>
            <a:spLocks noGrp="1"/>
          </p:cNvSpPr>
          <p:nvPr>
            <p:ph type="sldNum" sz="quarter" idx="12"/>
          </p:nvPr>
        </p:nvSpPr>
        <p:spPr/>
        <p:txBody>
          <a:bodyPr/>
          <a:lstStyle/>
          <a:p>
            <a:fld id="{8D57DBB9-07C6-49AB-BFD5-E737C7E241F6}" type="slidenum">
              <a:rPr lang="en-US" smtClean="0"/>
              <a:pPr/>
              <a:t>26</a:t>
            </a:fld>
            <a:endParaRPr lang="en-US" dirty="0"/>
          </a:p>
        </p:txBody>
      </p:sp>
    </p:spTree>
    <p:extLst>
      <p:ext uri="{BB962C8B-B14F-4D97-AF65-F5344CB8AC3E}">
        <p14:creationId xmlns:p14="http://schemas.microsoft.com/office/powerpoint/2010/main" val="3839138936"/>
      </p:ext>
    </p:extLst>
  </p:cSld>
  <p:clrMapOvr>
    <a:masterClrMapping/>
  </p:clrMapOvr>
  <p:transition>
    <p:fad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endParaRPr lang="en-US" dirty="0"/>
          </a:p>
        </p:txBody>
      </p:sp>
      <p:sp>
        <p:nvSpPr>
          <p:cNvPr id="8" name="Content Placeholder 7"/>
          <p:cNvSpPr>
            <a:spLocks noGrp="1"/>
          </p:cNvSpPr>
          <p:nvPr>
            <p:ph idx="1"/>
          </p:nvPr>
        </p:nvSpPr>
        <p:spPr/>
        <p:txBody>
          <a:bodyPr>
            <a:normAutofit fontScale="92500" lnSpcReduction="10000"/>
          </a:bodyPr>
          <a:lstStyle/>
          <a:p>
            <a:r>
              <a:rPr lang="en-US" dirty="0" smtClean="0"/>
              <a:t>Informed by SE Use Cases</a:t>
            </a:r>
          </a:p>
          <a:p>
            <a:r>
              <a:rPr lang="en-US" dirty="0" smtClean="0"/>
              <a:t>Visualization Stakeholders</a:t>
            </a:r>
          </a:p>
          <a:p>
            <a:pPr lvl="1"/>
            <a:r>
              <a:rPr lang="en-US" dirty="0" smtClean="0"/>
              <a:t>Modeling User – includes users with requirements for CRUD access including multiple manipulation modes (GUI, bulk-load, etc.)</a:t>
            </a:r>
          </a:p>
          <a:p>
            <a:pPr lvl="1"/>
            <a:r>
              <a:rPr lang="en-US" dirty="0" smtClean="0"/>
              <a:t>Domain User – includes users with requirements for limited or access controlled CRUD access and unlimited view-only access (other SE’s, other Eng domains)</a:t>
            </a:r>
          </a:p>
          <a:p>
            <a:pPr lvl="1"/>
            <a:r>
              <a:rPr lang="en-US" dirty="0" smtClean="0"/>
              <a:t>Casual User – includes all users with requirements for view-only access</a:t>
            </a:r>
          </a:p>
          <a:p>
            <a:r>
              <a:rPr lang="en-US" dirty="0" smtClean="0"/>
              <a:t>Visualization Types Taxonomy</a:t>
            </a:r>
          </a:p>
          <a:p>
            <a:r>
              <a:rPr lang="en-US" dirty="0" smtClean="0"/>
              <a:t> Applicable Standards</a:t>
            </a:r>
          </a:p>
          <a:p>
            <a:pPr lvl="1"/>
            <a:r>
              <a:rPr lang="en-US" dirty="0" smtClean="0"/>
              <a:t>ISO10303</a:t>
            </a:r>
          </a:p>
          <a:p>
            <a:r>
              <a:rPr lang="en-US" dirty="0" smtClean="0"/>
              <a:t>Special Discussion on the Requirement to Use SysML Syntax (Diagramming Conventions) in Visualizations</a:t>
            </a:r>
          </a:p>
          <a:p>
            <a:r>
              <a:rPr lang="en-US" dirty="0" smtClean="0"/>
              <a:t>Special Discussion on the Use of SysML Extensions and Domain-Specific Views (i.e. iconography, Safety views, etc.)</a:t>
            </a:r>
          </a:p>
        </p:txBody>
      </p:sp>
      <p:sp>
        <p:nvSpPr>
          <p:cNvPr id="5" name="Date Placeholder 4"/>
          <p:cNvSpPr>
            <a:spLocks noGrp="1"/>
          </p:cNvSpPr>
          <p:nvPr>
            <p:ph type="dt" sz="half" idx="10"/>
          </p:nvPr>
        </p:nvSpPr>
        <p:spPr/>
        <p:txBody>
          <a:bodyPr/>
          <a:lstStyle/>
          <a:p>
            <a:fld id="{D78C322A-2CDA-45E0-AD6E-1642B6DA8D34}" type="datetime1">
              <a:rPr lang="en-US" smtClean="0"/>
              <a:pPr/>
              <a:t>12/8/2015</a:t>
            </a:fld>
            <a:endParaRPr lang="en-US" dirty="0"/>
          </a:p>
        </p:txBody>
      </p:sp>
      <p:sp>
        <p:nvSpPr>
          <p:cNvPr id="6" name="Slide Number Placeholder 5"/>
          <p:cNvSpPr>
            <a:spLocks noGrp="1"/>
          </p:cNvSpPr>
          <p:nvPr>
            <p:ph type="sldNum" sz="quarter" idx="12"/>
          </p:nvPr>
        </p:nvSpPr>
        <p:spPr/>
        <p:txBody>
          <a:bodyPr/>
          <a:lstStyle/>
          <a:p>
            <a:fld id="{8D57DBB9-07C6-49AB-BFD5-E737C7E241F6}" type="slidenum">
              <a:rPr lang="en-US" smtClean="0"/>
              <a:pPr/>
              <a:t>27</a:t>
            </a:fld>
            <a:endParaRPr lang="en-US" dirty="0"/>
          </a:p>
        </p:txBody>
      </p:sp>
    </p:spTree>
    <p:extLst>
      <p:ext uri="{BB962C8B-B14F-4D97-AF65-F5344CB8AC3E}">
        <p14:creationId xmlns:p14="http://schemas.microsoft.com/office/powerpoint/2010/main" val="3699111978"/>
      </p:ext>
    </p:extLst>
  </p:cSld>
  <p:clrMapOvr>
    <a:masterClrMapping/>
  </p:clrMapOvr>
  <p:transition>
    <p:fad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236538" y="274638"/>
            <a:ext cx="7789862" cy="685800"/>
          </a:xfrm>
        </p:spPr>
        <p:txBody>
          <a:bodyPr>
            <a:normAutofit/>
          </a:bodyPr>
          <a:lstStyle/>
          <a:p>
            <a:r>
              <a:rPr lang="en-US" dirty="0" smtClean="0"/>
              <a:t>Categorizations of Data Visualization Types</a:t>
            </a:r>
            <a:endParaRPr lang="en-US" dirty="0"/>
          </a:p>
        </p:txBody>
      </p:sp>
      <p:sp>
        <p:nvSpPr>
          <p:cNvPr id="8" name="Content Placeholder 7"/>
          <p:cNvSpPr>
            <a:spLocks noGrp="1"/>
          </p:cNvSpPr>
          <p:nvPr>
            <p:ph idx="1"/>
          </p:nvPr>
        </p:nvSpPr>
        <p:spPr>
          <a:xfrm>
            <a:off x="236538" y="1039813"/>
            <a:ext cx="8667750" cy="5681662"/>
          </a:xfrm>
        </p:spPr>
        <p:txBody>
          <a:bodyPr>
            <a:normAutofit fontScale="62500" lnSpcReduction="20000"/>
          </a:bodyPr>
          <a:lstStyle/>
          <a:p>
            <a:r>
              <a:rPr lang="en-US" dirty="0" smtClean="0"/>
              <a:t>2D-Planar</a:t>
            </a:r>
          </a:p>
          <a:p>
            <a:pPr lvl="1"/>
            <a:r>
              <a:rPr lang="en-US" dirty="0" smtClean="0"/>
              <a:t>Examples – </a:t>
            </a:r>
          </a:p>
          <a:p>
            <a:pPr lvl="2"/>
            <a:r>
              <a:rPr lang="en-US" dirty="0" smtClean="0"/>
              <a:t>Cartograms</a:t>
            </a:r>
          </a:p>
          <a:p>
            <a:pPr lvl="2"/>
            <a:r>
              <a:rPr lang="en-US" dirty="0" smtClean="0"/>
              <a:t>Point Distributions</a:t>
            </a:r>
          </a:p>
          <a:p>
            <a:pPr lvl="2"/>
            <a:r>
              <a:rPr lang="en-US" dirty="0" smtClean="0"/>
              <a:t>Contour Maps</a:t>
            </a:r>
          </a:p>
          <a:p>
            <a:r>
              <a:rPr lang="en-US" dirty="0"/>
              <a:t>3</a:t>
            </a:r>
            <a:r>
              <a:rPr lang="en-US" dirty="0" smtClean="0"/>
              <a:t>D-Volumetric</a:t>
            </a:r>
          </a:p>
          <a:p>
            <a:pPr lvl="1"/>
            <a:r>
              <a:rPr lang="en-US" dirty="0" smtClean="0"/>
              <a:t>Examples – </a:t>
            </a:r>
          </a:p>
          <a:p>
            <a:pPr lvl="2"/>
            <a:r>
              <a:rPr lang="en-US" dirty="0" smtClean="0"/>
              <a:t>CAD</a:t>
            </a:r>
          </a:p>
          <a:p>
            <a:pPr lvl="2"/>
            <a:r>
              <a:rPr lang="en-US" dirty="0" smtClean="0"/>
              <a:t>Surface and Volume Geometries</a:t>
            </a:r>
          </a:p>
          <a:p>
            <a:pPr lvl="2"/>
            <a:r>
              <a:rPr lang="en-US" dirty="0" smtClean="0"/>
              <a:t>Point Cloud and Heat Map (MRI)</a:t>
            </a:r>
          </a:p>
          <a:p>
            <a:r>
              <a:rPr lang="en-US" dirty="0" smtClean="0"/>
              <a:t>Temporal (not just Time!)</a:t>
            </a:r>
          </a:p>
          <a:p>
            <a:pPr lvl="1"/>
            <a:r>
              <a:rPr lang="en-US" dirty="0" smtClean="0"/>
              <a:t>Examples – </a:t>
            </a:r>
          </a:p>
          <a:p>
            <a:pPr lvl="2"/>
            <a:r>
              <a:rPr lang="en-US" dirty="0" smtClean="0"/>
              <a:t>Timeline/Time Series/Alluvial</a:t>
            </a:r>
          </a:p>
          <a:p>
            <a:pPr lvl="2"/>
            <a:r>
              <a:rPr lang="en-US" dirty="0" smtClean="0"/>
              <a:t>Flow, Sankey, Arc</a:t>
            </a:r>
          </a:p>
          <a:p>
            <a:r>
              <a:rPr lang="en-US" dirty="0" smtClean="0"/>
              <a:t>Multi-Dimensional</a:t>
            </a:r>
          </a:p>
          <a:p>
            <a:pPr lvl="1"/>
            <a:r>
              <a:rPr lang="en-US" dirty="0" smtClean="0"/>
              <a:t>Examples – </a:t>
            </a:r>
          </a:p>
          <a:p>
            <a:pPr lvl="2"/>
            <a:r>
              <a:rPr lang="en-US" dirty="0" smtClean="0"/>
              <a:t>Categorization – Pie Chart, Histogram, Bar Chart, Tree Map, Stacked Area</a:t>
            </a:r>
          </a:p>
          <a:p>
            <a:pPr lvl="2"/>
            <a:r>
              <a:rPr lang="en-US" dirty="0" smtClean="0"/>
              <a:t>Relationship – Parallel Set, Spider</a:t>
            </a:r>
          </a:p>
          <a:p>
            <a:r>
              <a:rPr lang="en-US" dirty="0" smtClean="0"/>
              <a:t>Hierarchical</a:t>
            </a:r>
          </a:p>
          <a:p>
            <a:pPr lvl="1"/>
            <a:r>
              <a:rPr lang="en-US" dirty="0" smtClean="0"/>
              <a:t>Examples – </a:t>
            </a:r>
          </a:p>
          <a:p>
            <a:pPr lvl="2"/>
            <a:r>
              <a:rPr lang="en-US" dirty="0" smtClean="0"/>
              <a:t>General Tree, Dendrogram, Radial Tree, Hyperbolic Tree, Stack Map</a:t>
            </a:r>
          </a:p>
          <a:p>
            <a:r>
              <a:rPr lang="en-US" dirty="0" smtClean="0"/>
              <a:t>Network</a:t>
            </a:r>
          </a:p>
          <a:p>
            <a:pPr lvl="1"/>
            <a:r>
              <a:rPr lang="en-US" dirty="0" smtClean="0"/>
              <a:t>Examples – </a:t>
            </a:r>
          </a:p>
          <a:p>
            <a:pPr lvl="2"/>
            <a:r>
              <a:rPr lang="en-US" dirty="0" smtClean="0"/>
              <a:t>Node Link</a:t>
            </a:r>
          </a:p>
          <a:p>
            <a:pPr lvl="2"/>
            <a:r>
              <a:rPr lang="en-US" dirty="0" smtClean="0"/>
              <a:t>Matrix</a:t>
            </a:r>
          </a:p>
          <a:p>
            <a:pPr lvl="2"/>
            <a:r>
              <a:rPr lang="en-US" dirty="0" smtClean="0"/>
              <a:t>Radial Dependency</a:t>
            </a:r>
          </a:p>
          <a:p>
            <a:pPr lvl="2"/>
            <a:r>
              <a:rPr lang="en-US" dirty="0" smtClean="0"/>
              <a:t>Hive Plot</a:t>
            </a:r>
          </a:p>
          <a:p>
            <a:endParaRPr lang="en-US" dirty="0"/>
          </a:p>
        </p:txBody>
      </p:sp>
      <p:sp>
        <p:nvSpPr>
          <p:cNvPr id="5" name="Date Placeholder 4"/>
          <p:cNvSpPr>
            <a:spLocks noGrp="1"/>
          </p:cNvSpPr>
          <p:nvPr>
            <p:ph type="dt" sz="half" idx="10"/>
          </p:nvPr>
        </p:nvSpPr>
        <p:spPr/>
        <p:txBody>
          <a:bodyPr/>
          <a:lstStyle/>
          <a:p>
            <a:fld id="{D78C322A-2CDA-45E0-AD6E-1642B6DA8D34}" type="datetime1">
              <a:rPr lang="en-US" smtClean="0"/>
              <a:pPr/>
              <a:t>12/8/2015</a:t>
            </a:fld>
            <a:endParaRPr lang="en-US" dirty="0"/>
          </a:p>
        </p:txBody>
      </p:sp>
      <p:sp>
        <p:nvSpPr>
          <p:cNvPr id="6" name="Slide Number Placeholder 5"/>
          <p:cNvSpPr>
            <a:spLocks noGrp="1"/>
          </p:cNvSpPr>
          <p:nvPr>
            <p:ph type="sldNum" sz="quarter" idx="12"/>
          </p:nvPr>
        </p:nvSpPr>
        <p:spPr/>
        <p:txBody>
          <a:bodyPr/>
          <a:lstStyle/>
          <a:p>
            <a:fld id="{8D57DBB9-07C6-49AB-BFD5-E737C7E241F6}" type="slidenum">
              <a:rPr lang="en-US" smtClean="0"/>
              <a:pPr/>
              <a:t>28</a:t>
            </a:fld>
            <a:endParaRPr lang="en-US" dirty="0"/>
          </a:p>
        </p:txBody>
      </p:sp>
    </p:spTree>
    <p:extLst>
      <p:ext uri="{BB962C8B-B14F-4D97-AF65-F5344CB8AC3E}">
        <p14:creationId xmlns:p14="http://schemas.microsoft.com/office/powerpoint/2010/main" val="4076662555"/>
      </p:ext>
    </p:extLst>
  </p:cSld>
  <p:clrMapOvr>
    <a:masterClrMapping/>
  </p:clrMapOvr>
  <p:transition>
    <p:fad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SE Data Uses – The “V”</a:t>
            </a:r>
            <a:endParaRPr lang="en-US" dirty="0"/>
          </a:p>
        </p:txBody>
      </p:sp>
      <p:sp>
        <p:nvSpPr>
          <p:cNvPr id="8" name="Content Placeholder 7"/>
          <p:cNvSpPr>
            <a:spLocks noGrp="1"/>
          </p:cNvSpPr>
          <p:nvPr>
            <p:ph idx="1"/>
          </p:nvPr>
        </p:nvSpPr>
        <p:spPr>
          <a:xfrm>
            <a:off x="236538" y="1039813"/>
            <a:ext cx="8667750" cy="5316537"/>
          </a:xfrm>
        </p:spPr>
        <p:txBody>
          <a:bodyPr>
            <a:normAutofit fontScale="85000" lnSpcReduction="20000"/>
          </a:bodyPr>
          <a:lstStyle/>
          <a:p>
            <a:r>
              <a:rPr lang="en-US" dirty="0" smtClean="0"/>
              <a:t>Stakeholder Needs</a:t>
            </a:r>
          </a:p>
          <a:p>
            <a:pPr lvl="1"/>
            <a:r>
              <a:rPr lang="en-US" dirty="0" smtClean="0"/>
              <a:t>CONOPS</a:t>
            </a:r>
          </a:p>
          <a:p>
            <a:pPr lvl="2"/>
            <a:r>
              <a:rPr lang="en-US" dirty="0" smtClean="0"/>
              <a:t>Mission Timelines/Events/Scenarios – Timeline, Hierarchical, Network, 2D and 3D Visualization</a:t>
            </a:r>
          </a:p>
          <a:p>
            <a:pPr lvl="1"/>
            <a:r>
              <a:rPr lang="en-US" dirty="0" smtClean="0"/>
              <a:t>Mission Needs – Hierarchical, nDimensional</a:t>
            </a:r>
          </a:p>
          <a:p>
            <a:r>
              <a:rPr lang="en-US" dirty="0" smtClean="0"/>
              <a:t>Requirements Development and Management</a:t>
            </a:r>
          </a:p>
          <a:p>
            <a:pPr lvl="1"/>
            <a:r>
              <a:rPr lang="en-US" dirty="0" smtClean="0"/>
              <a:t>Requirements – Hierarchical, Network, 3D, Temporal</a:t>
            </a:r>
          </a:p>
          <a:p>
            <a:r>
              <a:rPr lang="en-US" dirty="0" smtClean="0"/>
              <a:t>Architecture</a:t>
            </a:r>
          </a:p>
          <a:p>
            <a:pPr lvl="1"/>
            <a:r>
              <a:rPr lang="en-US" dirty="0" smtClean="0"/>
              <a:t>Functional Architecture – Hierarchical, nD, Temporal, Network</a:t>
            </a:r>
          </a:p>
          <a:p>
            <a:pPr lvl="1"/>
            <a:r>
              <a:rPr lang="en-US" dirty="0" smtClean="0"/>
              <a:t>Physical Architecture – Hierarchical, Temporal, 3D, nD, Network</a:t>
            </a:r>
          </a:p>
          <a:p>
            <a:pPr lvl="1"/>
            <a:r>
              <a:rPr lang="en-US" dirty="0" smtClean="0"/>
              <a:t>Mission Critical Event/Item/Process – Timeline, Hierarchical, Temporal, Network, 2D, 3D, nD</a:t>
            </a:r>
          </a:p>
          <a:p>
            <a:pPr lvl="1"/>
            <a:r>
              <a:rPr lang="en-US" dirty="0" smtClean="0"/>
              <a:t>Budgets and Allocation – Hierarchical, Temporal, Network</a:t>
            </a:r>
          </a:p>
          <a:p>
            <a:r>
              <a:rPr lang="en-US" dirty="0" smtClean="0"/>
              <a:t>Implementation – covered mainly in Detail Design Discipline Tools</a:t>
            </a:r>
          </a:p>
          <a:p>
            <a:r>
              <a:rPr lang="en-US" dirty="0" smtClean="0"/>
              <a:t>Integration – </a:t>
            </a:r>
          </a:p>
          <a:p>
            <a:pPr lvl="1"/>
            <a:r>
              <a:rPr lang="en-US" dirty="0" smtClean="0"/>
              <a:t>Assembly Sequence – Timeline, Hierarchical, 2D, 3D, nD, Temporal</a:t>
            </a:r>
          </a:p>
          <a:p>
            <a:r>
              <a:rPr lang="en-US" dirty="0" smtClean="0"/>
              <a:t>Verification – </a:t>
            </a:r>
          </a:p>
          <a:p>
            <a:pPr lvl="1"/>
            <a:r>
              <a:rPr lang="en-US" dirty="0" smtClean="0"/>
              <a:t>Verification Plan – Timeline, Network, Hierarchical, Temporal</a:t>
            </a:r>
          </a:p>
          <a:p>
            <a:r>
              <a:rPr lang="en-US" dirty="0" smtClean="0"/>
              <a:t>Validation</a:t>
            </a:r>
          </a:p>
          <a:p>
            <a:pPr lvl="1"/>
            <a:r>
              <a:rPr lang="en-US" dirty="0" smtClean="0"/>
              <a:t>Validation Plan – Timeline, Network, Hierarchical, Temporal</a:t>
            </a:r>
          </a:p>
          <a:p>
            <a:pPr lvl="1"/>
            <a:endParaRPr lang="en-US" dirty="0" smtClean="0"/>
          </a:p>
          <a:p>
            <a:pPr lvl="2"/>
            <a:endParaRPr lang="en-US" dirty="0" smtClean="0"/>
          </a:p>
          <a:p>
            <a:pPr lvl="2"/>
            <a:endParaRPr lang="en-US" dirty="0"/>
          </a:p>
        </p:txBody>
      </p:sp>
      <p:sp>
        <p:nvSpPr>
          <p:cNvPr id="5" name="Date Placeholder 4"/>
          <p:cNvSpPr>
            <a:spLocks noGrp="1"/>
          </p:cNvSpPr>
          <p:nvPr>
            <p:ph type="dt" sz="half" idx="10"/>
          </p:nvPr>
        </p:nvSpPr>
        <p:spPr/>
        <p:txBody>
          <a:bodyPr/>
          <a:lstStyle/>
          <a:p>
            <a:fld id="{D78C322A-2CDA-45E0-AD6E-1642B6DA8D34}" type="datetime1">
              <a:rPr lang="en-US" smtClean="0"/>
              <a:pPr/>
              <a:t>12/8/2015</a:t>
            </a:fld>
            <a:endParaRPr lang="en-US" dirty="0"/>
          </a:p>
        </p:txBody>
      </p:sp>
      <p:sp>
        <p:nvSpPr>
          <p:cNvPr id="6" name="Slide Number Placeholder 5"/>
          <p:cNvSpPr>
            <a:spLocks noGrp="1"/>
          </p:cNvSpPr>
          <p:nvPr>
            <p:ph type="sldNum" sz="quarter" idx="12"/>
          </p:nvPr>
        </p:nvSpPr>
        <p:spPr/>
        <p:txBody>
          <a:bodyPr/>
          <a:lstStyle/>
          <a:p>
            <a:fld id="{8D57DBB9-07C6-49AB-BFD5-E737C7E241F6}" type="slidenum">
              <a:rPr lang="en-US" smtClean="0"/>
              <a:pPr/>
              <a:t>29</a:t>
            </a:fld>
            <a:endParaRPr lang="en-US" dirty="0"/>
          </a:p>
        </p:txBody>
      </p:sp>
    </p:spTree>
    <p:extLst>
      <p:ext uri="{BB962C8B-B14F-4D97-AF65-F5344CB8AC3E}">
        <p14:creationId xmlns:p14="http://schemas.microsoft.com/office/powerpoint/2010/main" val="1783479100"/>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MBSE Capability:  Visualize Model Data</a:t>
            </a:r>
            <a:endParaRPr lang="en-US" dirty="0"/>
          </a:p>
        </p:txBody>
      </p:sp>
      <p:sp>
        <p:nvSpPr>
          <p:cNvPr id="3" name="Content Placeholder 2"/>
          <p:cNvSpPr>
            <a:spLocks noGrp="1"/>
          </p:cNvSpPr>
          <p:nvPr>
            <p:ph idx="1"/>
          </p:nvPr>
        </p:nvSpPr>
        <p:spPr>
          <a:xfrm>
            <a:off x="236538" y="1039813"/>
            <a:ext cx="8667750" cy="5341109"/>
          </a:xfrm>
        </p:spPr>
        <p:txBody>
          <a:bodyPr>
            <a:normAutofit fontScale="92500" lnSpcReduction="20000"/>
          </a:bodyPr>
          <a:lstStyle/>
          <a:p>
            <a:r>
              <a:rPr lang="en-US" b="1" dirty="0" smtClean="0"/>
              <a:t>Task objective</a:t>
            </a:r>
          </a:p>
          <a:p>
            <a:pPr lvl="1"/>
            <a:r>
              <a:rPr lang="en-US" dirty="0" smtClean="0"/>
              <a:t>Elaborate concepts, requirements, and metrics for effective model construction that support the next generation system modeling language (SysML v2)</a:t>
            </a:r>
          </a:p>
          <a:p>
            <a:r>
              <a:rPr lang="en-US" b="1" dirty="0" smtClean="0"/>
              <a:t>Use Cases</a:t>
            </a:r>
          </a:p>
          <a:p>
            <a:pPr lvl="1"/>
            <a:r>
              <a:rPr lang="en-US" dirty="0" smtClean="0"/>
              <a:t>Systems engineers, other discipline engineers, and systems engineering data consumers visualize system model data throughout the lifecycle to support system specification, design, analysis, and verification activities.</a:t>
            </a:r>
          </a:p>
          <a:p>
            <a:r>
              <a:rPr lang="en-US" b="1" dirty="0" smtClean="0"/>
              <a:t>MoE</a:t>
            </a:r>
          </a:p>
          <a:p>
            <a:pPr lvl="1"/>
            <a:r>
              <a:rPr lang="en-US" dirty="0" smtClean="0"/>
              <a:t>Ability to represent model data in a variety of forms</a:t>
            </a:r>
          </a:p>
          <a:p>
            <a:pPr lvl="1"/>
            <a:r>
              <a:rPr lang="en-US" dirty="0" smtClean="0"/>
              <a:t>Ability to navigate between model views</a:t>
            </a:r>
          </a:p>
          <a:p>
            <a:pPr lvl="1"/>
            <a:r>
              <a:rPr lang="en-US" dirty="0" smtClean="0"/>
              <a:t>Ability to navigate to model views from other disciplines (Engineering and other)</a:t>
            </a:r>
          </a:p>
          <a:p>
            <a:pPr lvl="1"/>
            <a:r>
              <a:rPr lang="en-US" dirty="0" smtClean="0"/>
              <a:t>Ability to define ad hoc views of model data</a:t>
            </a:r>
          </a:p>
          <a:p>
            <a:r>
              <a:rPr lang="en-US" b="1" dirty="0" smtClean="0"/>
              <a:t>Driving Requirement &amp; Associated Requirements: </a:t>
            </a:r>
            <a:r>
              <a:rPr lang="en-US" b="1" dirty="0"/>
              <a:t> </a:t>
            </a:r>
            <a:endParaRPr lang="en-US" b="1" dirty="0" smtClean="0"/>
          </a:p>
          <a:p>
            <a:pPr lvl="1"/>
            <a:r>
              <a:rPr lang="en-US" dirty="0" smtClean="0">
                <a:solidFill>
                  <a:srgbClr val="000000"/>
                </a:solidFill>
                <a:latin typeface="Lucida Grande"/>
              </a:rPr>
              <a:t>(R3) The </a:t>
            </a:r>
            <a:r>
              <a:rPr lang="en-US" dirty="0">
                <a:solidFill>
                  <a:srgbClr val="000000"/>
                </a:solidFill>
                <a:latin typeface="Lucida Grande"/>
              </a:rPr>
              <a:t>next-generation modeling language and tools must provide flexible and rich visualization and reporting capabilities to support a broad range of model users</a:t>
            </a:r>
            <a:r>
              <a:rPr lang="en-US" dirty="0" smtClean="0">
                <a:solidFill>
                  <a:srgbClr val="000000"/>
                </a:solidFill>
                <a:latin typeface="Lucida Grande"/>
              </a:rPr>
              <a:t>.</a:t>
            </a:r>
          </a:p>
          <a:p>
            <a:pPr lvl="1"/>
            <a:r>
              <a:rPr lang="en-US" dirty="0" smtClean="0">
                <a:solidFill>
                  <a:srgbClr val="000000"/>
                </a:solidFill>
                <a:latin typeface="Lucida Grande"/>
              </a:rPr>
              <a:t>Also . . . </a:t>
            </a:r>
          </a:p>
          <a:p>
            <a:pPr lvl="1"/>
            <a:r>
              <a:rPr lang="en-US" dirty="0" smtClean="0">
                <a:solidFill>
                  <a:srgbClr val="000000"/>
                </a:solidFill>
                <a:latin typeface="Lucida Grande"/>
              </a:rPr>
              <a:t>(R5) Support broader context of MBE</a:t>
            </a:r>
          </a:p>
          <a:p>
            <a:pPr lvl="1"/>
            <a:r>
              <a:rPr lang="en-US" dirty="0" smtClean="0">
                <a:solidFill>
                  <a:srgbClr val="000000"/>
                </a:solidFill>
                <a:latin typeface="Lucida Grande"/>
              </a:rPr>
              <a:t>(R8) Efficient and intuitive to a broad range of users</a:t>
            </a:r>
          </a:p>
          <a:p>
            <a:pPr lvl="1"/>
            <a:r>
              <a:rPr lang="en-US" dirty="0" smtClean="0">
                <a:solidFill>
                  <a:srgbClr val="000000"/>
                </a:solidFill>
                <a:latin typeface="Lucida Grande"/>
              </a:rPr>
              <a:t>(R11) Modular and extensible for future technology</a:t>
            </a:r>
            <a:endParaRPr lang="en-US" dirty="0" smtClean="0"/>
          </a:p>
        </p:txBody>
      </p:sp>
      <p:sp>
        <p:nvSpPr>
          <p:cNvPr id="4" name="Date Placeholder 3"/>
          <p:cNvSpPr>
            <a:spLocks noGrp="1"/>
          </p:cNvSpPr>
          <p:nvPr>
            <p:ph type="dt" sz="half" idx="10"/>
          </p:nvPr>
        </p:nvSpPr>
        <p:spPr/>
        <p:txBody>
          <a:bodyPr/>
          <a:lstStyle/>
          <a:p>
            <a:fld id="{373724D0-DD0F-42EF-84DE-838DB5D26951}" type="datetime1">
              <a:rPr lang="en-US" smtClean="0"/>
              <a:pPr/>
              <a:t>12/8/2015</a:t>
            </a:fld>
            <a:endParaRPr lang="en-US" dirty="0"/>
          </a:p>
        </p:txBody>
      </p:sp>
      <p:sp>
        <p:nvSpPr>
          <p:cNvPr id="5" name="Slide Number Placeholder 4"/>
          <p:cNvSpPr>
            <a:spLocks noGrp="1"/>
          </p:cNvSpPr>
          <p:nvPr>
            <p:ph type="sldNum" sz="quarter" idx="12"/>
          </p:nvPr>
        </p:nvSpPr>
        <p:spPr/>
        <p:txBody>
          <a:bodyPr/>
          <a:lstStyle/>
          <a:p>
            <a:fld id="{8D57DBB9-07C6-49AB-BFD5-E737C7E241F6}" type="slidenum">
              <a:rPr lang="en-US" smtClean="0"/>
              <a:pPr/>
              <a:t>3</a:t>
            </a:fld>
            <a:endParaRPr lang="en-US" dirty="0"/>
          </a:p>
        </p:txBody>
      </p:sp>
    </p:spTree>
    <p:extLst>
      <p:ext uri="{BB962C8B-B14F-4D97-AF65-F5344CB8AC3E}">
        <p14:creationId xmlns:p14="http://schemas.microsoft.com/office/powerpoint/2010/main" val="4227220119"/>
      </p:ext>
    </p:extLst>
  </p:cSld>
  <p:clrMapOvr>
    <a:masterClrMapping/>
  </p:clrMapOvr>
  <p:transition>
    <p:fad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 Data Uses - Other</a:t>
            </a:r>
            <a:endParaRPr lang="en-US" dirty="0"/>
          </a:p>
        </p:txBody>
      </p:sp>
      <p:sp>
        <p:nvSpPr>
          <p:cNvPr id="7" name="Content Placeholder 6"/>
          <p:cNvSpPr>
            <a:spLocks noGrp="1"/>
          </p:cNvSpPr>
          <p:nvPr>
            <p:ph idx="1"/>
          </p:nvPr>
        </p:nvSpPr>
        <p:spPr/>
        <p:txBody>
          <a:bodyPr/>
          <a:lstStyle/>
          <a:p>
            <a:r>
              <a:rPr lang="en-US" dirty="0" smtClean="0"/>
              <a:t>Operation/Sustainment - </a:t>
            </a:r>
          </a:p>
          <a:p>
            <a:r>
              <a:rPr lang="en-US" dirty="0" smtClean="0"/>
              <a:t>Disposal – Timeline, Temporal, 3D</a:t>
            </a:r>
          </a:p>
          <a:p>
            <a:r>
              <a:rPr lang="en-US" dirty="0" smtClean="0"/>
              <a:t>Analysis</a:t>
            </a:r>
            <a:r>
              <a:rPr lang="en-US" dirty="0"/>
              <a:t> </a:t>
            </a:r>
            <a:r>
              <a:rPr lang="en-US" dirty="0" smtClean="0"/>
              <a:t>(System Level)</a:t>
            </a:r>
          </a:p>
          <a:p>
            <a:pPr lvl="1"/>
            <a:r>
              <a:rPr lang="en-US" dirty="0" smtClean="0"/>
              <a:t>System Performance</a:t>
            </a:r>
          </a:p>
          <a:p>
            <a:pPr lvl="1"/>
            <a:r>
              <a:rPr lang="en-US" dirty="0" smtClean="0"/>
              <a:t>Decision Analysis</a:t>
            </a:r>
          </a:p>
          <a:p>
            <a:pPr lvl="1"/>
            <a:r>
              <a:rPr lang="en-US" dirty="0" smtClean="0"/>
              <a:t>Risk</a:t>
            </a:r>
            <a:endParaRPr lang="en-US" dirty="0"/>
          </a:p>
          <a:p>
            <a:r>
              <a:rPr lang="en-US" dirty="0" smtClean="0"/>
              <a:t>Specialties</a:t>
            </a:r>
          </a:p>
          <a:p>
            <a:pPr lvl="1"/>
            <a:r>
              <a:rPr lang="en-US" dirty="0" smtClean="0"/>
              <a:t>Reliability</a:t>
            </a:r>
          </a:p>
          <a:p>
            <a:pPr lvl="1"/>
            <a:r>
              <a:rPr lang="en-US" dirty="0" smtClean="0"/>
              <a:t>System Safety</a:t>
            </a:r>
            <a:endParaRPr lang="en-US" dirty="0"/>
          </a:p>
          <a:p>
            <a:pPr lvl="1"/>
            <a:r>
              <a:rPr lang="en-US" dirty="0" smtClean="0"/>
              <a:t>Etc.</a:t>
            </a:r>
          </a:p>
        </p:txBody>
      </p:sp>
      <p:sp>
        <p:nvSpPr>
          <p:cNvPr id="5" name="Date Placeholder 4"/>
          <p:cNvSpPr>
            <a:spLocks noGrp="1"/>
          </p:cNvSpPr>
          <p:nvPr>
            <p:ph type="dt" sz="half" idx="10"/>
          </p:nvPr>
        </p:nvSpPr>
        <p:spPr/>
        <p:txBody>
          <a:bodyPr/>
          <a:lstStyle/>
          <a:p>
            <a:fld id="{D78C322A-2CDA-45E0-AD6E-1642B6DA8D34}" type="datetime1">
              <a:rPr lang="en-US" smtClean="0"/>
              <a:pPr/>
              <a:t>12/8/2015</a:t>
            </a:fld>
            <a:endParaRPr lang="en-US" dirty="0"/>
          </a:p>
        </p:txBody>
      </p:sp>
      <p:sp>
        <p:nvSpPr>
          <p:cNvPr id="6" name="Slide Number Placeholder 5"/>
          <p:cNvSpPr>
            <a:spLocks noGrp="1"/>
          </p:cNvSpPr>
          <p:nvPr>
            <p:ph type="sldNum" sz="quarter" idx="12"/>
          </p:nvPr>
        </p:nvSpPr>
        <p:spPr/>
        <p:txBody>
          <a:bodyPr/>
          <a:lstStyle/>
          <a:p>
            <a:fld id="{8D57DBB9-07C6-49AB-BFD5-E737C7E241F6}" type="slidenum">
              <a:rPr lang="en-US" smtClean="0"/>
              <a:pPr/>
              <a:t>30</a:t>
            </a:fld>
            <a:endParaRPr lang="en-US" dirty="0"/>
          </a:p>
        </p:txBody>
      </p:sp>
    </p:spTree>
    <p:extLst>
      <p:ext uri="{BB962C8B-B14F-4D97-AF65-F5344CB8AC3E}">
        <p14:creationId xmlns:p14="http://schemas.microsoft.com/office/powerpoint/2010/main" val="4279200359"/>
      </p:ext>
    </p:extLst>
  </p:cSld>
  <p:clrMapOvr>
    <a:masterClrMapping/>
  </p:clrMapOvr>
  <p:transition>
    <p:fad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SE Use Cases - Abstract</a:t>
            </a:r>
            <a:endParaRPr lang="en-US" dirty="0"/>
          </a:p>
        </p:txBody>
      </p:sp>
      <p:sp>
        <p:nvSpPr>
          <p:cNvPr id="8" name="Content Placeholder 7"/>
          <p:cNvSpPr>
            <a:spLocks noGrp="1"/>
          </p:cNvSpPr>
          <p:nvPr>
            <p:ph idx="1"/>
          </p:nvPr>
        </p:nvSpPr>
        <p:spPr/>
        <p:txBody>
          <a:bodyPr/>
          <a:lstStyle/>
          <a:p>
            <a:r>
              <a:rPr lang="en-US" dirty="0" smtClean="0"/>
              <a:t>SE Process/Practice</a:t>
            </a:r>
          </a:p>
          <a:p>
            <a:pPr lvl="1"/>
            <a:r>
              <a:rPr lang="en-US" dirty="0" smtClean="0"/>
              <a:t>Process Output</a:t>
            </a:r>
            <a:r>
              <a:rPr lang="en-US" dirty="0"/>
              <a:t> </a:t>
            </a:r>
            <a:r>
              <a:rPr lang="en-US" dirty="0" smtClean="0"/>
              <a:t>– Visualization Type</a:t>
            </a:r>
          </a:p>
          <a:p>
            <a:endParaRPr lang="en-US" dirty="0" smtClean="0"/>
          </a:p>
        </p:txBody>
      </p:sp>
      <p:sp>
        <p:nvSpPr>
          <p:cNvPr id="5" name="Date Placeholder 4"/>
          <p:cNvSpPr>
            <a:spLocks noGrp="1"/>
          </p:cNvSpPr>
          <p:nvPr>
            <p:ph type="dt" sz="half" idx="10"/>
          </p:nvPr>
        </p:nvSpPr>
        <p:spPr/>
        <p:txBody>
          <a:bodyPr/>
          <a:lstStyle/>
          <a:p>
            <a:fld id="{D78C322A-2CDA-45E0-AD6E-1642B6DA8D34}" type="datetime1">
              <a:rPr lang="en-US" smtClean="0"/>
              <a:pPr/>
              <a:t>12/8/2015</a:t>
            </a:fld>
            <a:endParaRPr lang="en-US" dirty="0"/>
          </a:p>
        </p:txBody>
      </p:sp>
      <p:sp>
        <p:nvSpPr>
          <p:cNvPr id="6" name="Slide Number Placeholder 5"/>
          <p:cNvSpPr>
            <a:spLocks noGrp="1"/>
          </p:cNvSpPr>
          <p:nvPr>
            <p:ph type="sldNum" sz="quarter" idx="12"/>
          </p:nvPr>
        </p:nvSpPr>
        <p:spPr/>
        <p:txBody>
          <a:bodyPr/>
          <a:lstStyle/>
          <a:p>
            <a:fld id="{8D57DBB9-07C6-49AB-BFD5-E737C7E241F6}" type="slidenum">
              <a:rPr lang="en-US" smtClean="0"/>
              <a:pPr/>
              <a:t>31</a:t>
            </a:fld>
            <a:endParaRPr lang="en-US" dirty="0"/>
          </a:p>
        </p:txBody>
      </p:sp>
    </p:spTree>
    <p:extLst>
      <p:ext uri="{BB962C8B-B14F-4D97-AF65-F5344CB8AC3E}">
        <p14:creationId xmlns:p14="http://schemas.microsoft.com/office/powerpoint/2010/main" val="31259078"/>
      </p:ext>
    </p:extLst>
  </p:cSld>
  <p:clrMapOvr>
    <a:masterClrMapping/>
  </p:clrMapOvr>
  <p:transition>
    <p:fad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462"/>
          <p:cNvPicPr>
            <a:picLocks noChangeAspect="1" noChangeArrowheads="1"/>
          </p:cNvPicPr>
          <p:nvPr/>
        </p:nvPicPr>
        <p:blipFill>
          <a:blip r:embed="rId3"/>
          <a:srcRect/>
          <a:stretch>
            <a:fillRect/>
          </a:stretch>
        </p:blipFill>
        <p:spPr bwMode="auto">
          <a:xfrm>
            <a:off x="183285" y="1042147"/>
            <a:ext cx="8001000" cy="4657445"/>
          </a:xfrm>
          <a:prstGeom prst="rect">
            <a:avLst/>
          </a:prstGeom>
          <a:noFill/>
          <a:ln w="12699">
            <a:noFill/>
            <a:miter lim="800000"/>
            <a:headEnd/>
            <a:tailEnd/>
          </a:ln>
        </p:spPr>
      </p:pic>
      <p:pic>
        <p:nvPicPr>
          <p:cNvPr id="280" name="Picture 279" descr="Montage.jpg"/>
          <p:cNvPicPr>
            <a:picLocks noChangeAspect="1"/>
          </p:cNvPicPr>
          <p:nvPr/>
        </p:nvPicPr>
        <p:blipFill>
          <a:blip r:embed="rId4" cstate="print"/>
          <a:stretch>
            <a:fillRect/>
          </a:stretch>
        </p:blipFill>
        <p:spPr>
          <a:xfrm>
            <a:off x="7345448" y="1281999"/>
            <a:ext cx="1493887" cy="9030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468" name="TextBox 467"/>
          <p:cNvSpPr txBox="1"/>
          <p:nvPr/>
        </p:nvSpPr>
        <p:spPr>
          <a:xfrm>
            <a:off x="4987637" y="5446059"/>
            <a:ext cx="4114512" cy="830985"/>
          </a:xfrm>
          <a:prstGeom prst="rect">
            <a:avLst/>
          </a:prstGeom>
          <a:noFill/>
        </p:spPr>
        <p:txBody>
          <a:bodyPr lIns="91429" tIns="45714" rIns="91429" bIns="45714">
            <a:spAutoFit/>
          </a:bodyPr>
          <a:lstStyle/>
          <a:p>
            <a:pPr algn="ctr">
              <a:defRPr/>
            </a:pPr>
            <a:r>
              <a:rPr lang="en-US" sz="1600" i="1" dirty="0">
                <a:solidFill>
                  <a:srgbClr val="00B050"/>
                </a:solidFill>
                <a:cs typeface="Calibri" pitchFamily="34" charset="0"/>
              </a:rPr>
              <a:t>MBE Enhances Affordability, </a:t>
            </a:r>
          </a:p>
          <a:p>
            <a:pPr algn="ctr">
              <a:defRPr/>
            </a:pPr>
            <a:r>
              <a:rPr lang="en-US" sz="1600" i="1" dirty="0">
                <a:solidFill>
                  <a:srgbClr val="00B050"/>
                </a:solidFill>
                <a:cs typeface="Calibri" pitchFamily="34" charset="0"/>
              </a:rPr>
              <a:t>Shortens Delivery and Reduces Risk Across the Acquisition Life Cycle</a:t>
            </a:r>
          </a:p>
        </p:txBody>
      </p:sp>
      <p:sp>
        <p:nvSpPr>
          <p:cNvPr id="8197" name="Title 277"/>
          <p:cNvSpPr>
            <a:spLocks noGrp="1"/>
          </p:cNvSpPr>
          <p:nvPr>
            <p:ph type="title"/>
          </p:nvPr>
        </p:nvSpPr>
        <p:spPr>
          <a:xfrm>
            <a:off x="1066512" y="75640"/>
            <a:ext cx="6743988" cy="448235"/>
          </a:xfrm>
        </p:spPr>
        <p:txBody>
          <a:bodyPr>
            <a:normAutofit fontScale="90000"/>
          </a:bodyPr>
          <a:lstStyle/>
          <a:p>
            <a:r>
              <a:rPr lang="en-US" altLang="en-US" sz="3200" dirty="0" smtClean="0"/>
              <a:t>MBE To-Be State</a:t>
            </a:r>
          </a:p>
        </p:txBody>
      </p:sp>
      <p:sp>
        <p:nvSpPr>
          <p:cNvPr id="39942" name="Freeform 589"/>
          <p:cNvSpPr>
            <a:spLocks/>
          </p:cNvSpPr>
          <p:nvPr/>
        </p:nvSpPr>
        <p:spPr bwMode="auto">
          <a:xfrm>
            <a:off x="1018886" y="2220167"/>
            <a:ext cx="6350000" cy="2776257"/>
          </a:xfrm>
          <a:custGeom>
            <a:avLst/>
            <a:gdLst>
              <a:gd name="T0" fmla="*/ 4237 w 4237"/>
              <a:gd name="T1" fmla="*/ 0 h 1853"/>
              <a:gd name="T2" fmla="*/ 3500 w 4237"/>
              <a:gd name="T3" fmla="*/ 15 h 1853"/>
              <a:gd name="T4" fmla="*/ 3695 w 4237"/>
              <a:gd name="T5" fmla="*/ 100 h 1853"/>
              <a:gd name="T6" fmla="*/ 0 w 4237"/>
              <a:gd name="T7" fmla="*/ 1657 h 1853"/>
              <a:gd name="T8" fmla="*/ 289 w 4237"/>
              <a:gd name="T9" fmla="*/ 1853 h 1853"/>
              <a:gd name="T10" fmla="*/ 4016 w 4237"/>
              <a:gd name="T11" fmla="*/ 247 h 1853"/>
              <a:gd name="T12" fmla="*/ 4219 w 4237"/>
              <a:gd name="T13" fmla="*/ 340 h 1853"/>
              <a:gd name="T14" fmla="*/ 4237 w 4237"/>
              <a:gd name="T15" fmla="*/ 0 h 1853"/>
              <a:gd name="T16" fmla="*/ 4237 w 4237"/>
              <a:gd name="T17" fmla="*/ 0 h 185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4237" h="1853">
                <a:moveTo>
                  <a:pt x="4237" y="0"/>
                </a:moveTo>
                <a:lnTo>
                  <a:pt x="3500" y="15"/>
                </a:lnTo>
                <a:lnTo>
                  <a:pt x="3695" y="100"/>
                </a:lnTo>
                <a:lnTo>
                  <a:pt x="0" y="1657"/>
                </a:lnTo>
                <a:lnTo>
                  <a:pt x="289" y="1853"/>
                </a:lnTo>
                <a:lnTo>
                  <a:pt x="4016" y="247"/>
                </a:lnTo>
                <a:lnTo>
                  <a:pt x="4219" y="340"/>
                </a:lnTo>
                <a:lnTo>
                  <a:pt x="4237" y="0"/>
                </a:lnTo>
                <a:close/>
              </a:path>
            </a:pathLst>
          </a:custGeom>
          <a:solidFill>
            <a:srgbClr val="93CDDD"/>
          </a:solidFill>
          <a:ln w="9525">
            <a:noFill/>
            <a:round/>
            <a:headEnd/>
            <a:tailEnd/>
          </a:ln>
          <a:effectLst>
            <a:outerShdw dist="25400" dir="5400000" algn="t" rotWithShape="0">
              <a:srgbClr val="000000">
                <a:alpha val="50000"/>
              </a:srgbClr>
            </a:outerShdw>
          </a:effectLst>
        </p:spPr>
        <p:txBody>
          <a:bodyPr lIns="91429" tIns="45714" rIns="91429" bIns="45714"/>
          <a:lstStyle/>
          <a:p>
            <a:pPr>
              <a:defRPr/>
            </a:pPr>
            <a:endParaRPr lang="en-US" dirty="0"/>
          </a:p>
        </p:txBody>
      </p:sp>
      <p:sp>
        <p:nvSpPr>
          <p:cNvPr id="55303" name="Freeform 590"/>
          <p:cNvSpPr>
            <a:spLocks/>
          </p:cNvSpPr>
          <p:nvPr/>
        </p:nvSpPr>
        <p:spPr bwMode="auto">
          <a:xfrm>
            <a:off x="2506807" y="2949948"/>
            <a:ext cx="6348556" cy="3183872"/>
          </a:xfrm>
          <a:custGeom>
            <a:avLst/>
            <a:gdLst>
              <a:gd name="T0" fmla="*/ 2147483647 w 4235"/>
              <a:gd name="T1" fmla="*/ 2147483647 h 2124"/>
              <a:gd name="T2" fmla="*/ 2147483647 w 4235"/>
              <a:gd name="T3" fmla="*/ 2147483647 h 2124"/>
              <a:gd name="T4" fmla="*/ 0 w 4235"/>
              <a:gd name="T5" fmla="*/ 2147483647 h 2124"/>
              <a:gd name="T6" fmla="*/ 2147483647 w 4235"/>
              <a:gd name="T7" fmla="*/ 0 h 2124"/>
              <a:gd name="T8" fmla="*/ 2147483647 w 4235"/>
              <a:gd name="T9" fmla="*/ 2147483647 h 2124"/>
              <a:gd name="T10" fmla="*/ 0 60000 65536"/>
              <a:gd name="T11" fmla="*/ 0 60000 65536"/>
              <a:gd name="T12" fmla="*/ 0 60000 65536"/>
              <a:gd name="T13" fmla="*/ 0 60000 65536"/>
              <a:gd name="T14" fmla="*/ 0 60000 65536"/>
              <a:gd name="T15" fmla="*/ 0 w 4235"/>
              <a:gd name="T16" fmla="*/ 0 h 2124"/>
              <a:gd name="T17" fmla="*/ 4235 w 4235"/>
              <a:gd name="T18" fmla="*/ 2124 h 2124"/>
            </a:gdLst>
            <a:ahLst/>
            <a:cxnLst>
              <a:cxn ang="T10">
                <a:pos x="T0" y="T1"/>
              </a:cxn>
              <a:cxn ang="T11">
                <a:pos x="T2" y="T3"/>
              </a:cxn>
              <a:cxn ang="T12">
                <a:pos x="T4" y="T5"/>
              </a:cxn>
              <a:cxn ang="T13">
                <a:pos x="T6" y="T7"/>
              </a:cxn>
              <a:cxn ang="T14">
                <a:pos x="T8" y="T9"/>
              </a:cxn>
            </a:cxnLst>
            <a:rect l="T15" t="T16" r="T17" b="T18"/>
            <a:pathLst>
              <a:path w="4235" h="2124">
                <a:moveTo>
                  <a:pt x="4235" y="348"/>
                </a:moveTo>
                <a:lnTo>
                  <a:pt x="731" y="2124"/>
                </a:lnTo>
                <a:lnTo>
                  <a:pt x="0" y="1638"/>
                </a:lnTo>
                <a:lnTo>
                  <a:pt x="3453" y="0"/>
                </a:lnTo>
                <a:lnTo>
                  <a:pt x="4235" y="348"/>
                </a:lnTo>
                <a:close/>
              </a:path>
            </a:pathLst>
          </a:custGeom>
          <a:solidFill>
            <a:srgbClr val="2C5C6A"/>
          </a:solidFill>
          <a:ln w="9525">
            <a:noFill/>
            <a:round/>
            <a:headEnd/>
            <a:tailEnd/>
          </a:ln>
        </p:spPr>
        <p:txBody>
          <a:bodyPr lIns="91429" tIns="45714" rIns="91429" bIns="45714"/>
          <a:lstStyle/>
          <a:p>
            <a:endParaRPr lang="en-US" dirty="0"/>
          </a:p>
        </p:txBody>
      </p:sp>
      <p:grpSp>
        <p:nvGrpSpPr>
          <p:cNvPr id="2" name="Group 873"/>
          <p:cNvGrpSpPr/>
          <p:nvPr/>
        </p:nvGrpSpPr>
        <p:grpSpPr>
          <a:xfrm>
            <a:off x="3107046" y="4842661"/>
            <a:ext cx="2561565" cy="1342986"/>
            <a:chOff x="3042061" y="4651045"/>
            <a:chExt cx="2601850" cy="1364106"/>
          </a:xfrm>
          <a:effectLst>
            <a:outerShdw blurRad="50800" dist="38100" dir="5400000" algn="t" rotWithShape="0">
              <a:prstClr val="black">
                <a:alpha val="40000"/>
              </a:prstClr>
            </a:outerShdw>
          </a:effectLst>
        </p:grpSpPr>
        <p:sp>
          <p:nvSpPr>
            <p:cNvPr id="353" name="Freeform 593"/>
            <p:cNvSpPr>
              <a:spLocks/>
            </p:cNvSpPr>
            <p:nvPr/>
          </p:nvSpPr>
          <p:spPr bwMode="auto">
            <a:xfrm>
              <a:off x="3042061" y="4651045"/>
              <a:ext cx="2601850" cy="1364106"/>
            </a:xfrm>
            <a:custGeom>
              <a:avLst/>
              <a:gdLst/>
              <a:ahLst/>
              <a:cxnLst>
                <a:cxn ang="0">
                  <a:pos x="1238" y="0"/>
                </a:cxn>
                <a:cxn ang="0">
                  <a:pos x="0" y="589"/>
                </a:cxn>
                <a:cxn ang="0">
                  <a:pos x="464" y="896"/>
                </a:cxn>
                <a:cxn ang="0">
                  <a:pos x="1709" y="271"/>
                </a:cxn>
                <a:cxn ang="0">
                  <a:pos x="1238" y="0"/>
                </a:cxn>
              </a:cxnLst>
              <a:rect l="0" t="0" r="r" b="b"/>
              <a:pathLst>
                <a:path w="1709" h="896">
                  <a:moveTo>
                    <a:pt x="1238" y="0"/>
                  </a:moveTo>
                  <a:lnTo>
                    <a:pt x="0" y="589"/>
                  </a:lnTo>
                  <a:lnTo>
                    <a:pt x="464" y="896"/>
                  </a:lnTo>
                  <a:lnTo>
                    <a:pt x="1709" y="271"/>
                  </a:lnTo>
                  <a:lnTo>
                    <a:pt x="1238" y="0"/>
                  </a:lnTo>
                  <a:close/>
                </a:path>
              </a:pathLst>
            </a:custGeom>
            <a:solidFill>
              <a:srgbClr val="5EA3B6"/>
            </a:solidFill>
            <a:ln w="9525">
              <a:noFill/>
              <a:round/>
              <a:headEnd/>
              <a:tailEnd/>
            </a:ln>
          </p:spPr>
          <p:txBody>
            <a:bodyPr/>
            <a:lstStyle/>
            <a:p>
              <a:pPr>
                <a:defRPr/>
              </a:pPr>
              <a:endParaRPr lang="en-US" dirty="0">
                <a:latin typeface="Arial" charset="0"/>
              </a:endParaRPr>
            </a:p>
          </p:txBody>
        </p:sp>
        <p:grpSp>
          <p:nvGrpSpPr>
            <p:cNvPr id="3" name="Group 870"/>
            <p:cNvGrpSpPr/>
            <p:nvPr/>
          </p:nvGrpSpPr>
          <p:grpSpPr>
            <a:xfrm>
              <a:off x="3769787" y="5077328"/>
              <a:ext cx="1108336" cy="526764"/>
              <a:chOff x="3769787" y="5077328"/>
              <a:chExt cx="1108336" cy="526764"/>
            </a:xfrm>
          </p:grpSpPr>
          <p:sp>
            <p:nvSpPr>
              <p:cNvPr id="354" name="Freeform 594"/>
              <p:cNvSpPr>
                <a:spLocks/>
              </p:cNvSpPr>
              <p:nvPr/>
            </p:nvSpPr>
            <p:spPr bwMode="auto">
              <a:xfrm>
                <a:off x="3769787" y="5479252"/>
                <a:ext cx="235978" cy="124840"/>
              </a:xfrm>
              <a:custGeom>
                <a:avLst/>
                <a:gdLst/>
                <a:ahLst/>
                <a:cxnLst>
                  <a:cxn ang="0">
                    <a:pos x="82" y="28"/>
                  </a:cxn>
                  <a:cxn ang="0">
                    <a:pos x="85" y="30"/>
                  </a:cxn>
                  <a:cxn ang="0">
                    <a:pos x="86" y="31"/>
                  </a:cxn>
                  <a:cxn ang="0">
                    <a:pos x="87" y="31"/>
                  </a:cxn>
                  <a:cxn ang="0">
                    <a:pos x="87" y="32"/>
                  </a:cxn>
                  <a:cxn ang="0">
                    <a:pos x="87" y="34"/>
                  </a:cxn>
                  <a:cxn ang="0">
                    <a:pos x="86" y="36"/>
                  </a:cxn>
                  <a:cxn ang="0">
                    <a:pos x="83" y="39"/>
                  </a:cxn>
                  <a:cxn ang="0">
                    <a:pos x="78" y="42"/>
                  </a:cxn>
                  <a:cxn ang="0">
                    <a:pos x="66" y="46"/>
                  </a:cxn>
                  <a:cxn ang="0">
                    <a:pos x="53" y="46"/>
                  </a:cxn>
                  <a:cxn ang="0">
                    <a:pos x="37" y="42"/>
                  </a:cxn>
                  <a:cxn ang="0">
                    <a:pos x="21" y="35"/>
                  </a:cxn>
                  <a:cxn ang="0">
                    <a:pos x="7" y="26"/>
                  </a:cxn>
                  <a:cxn ang="0">
                    <a:pos x="1" y="18"/>
                  </a:cxn>
                  <a:cxn ang="0">
                    <a:pos x="2" y="10"/>
                  </a:cxn>
                  <a:cxn ang="0">
                    <a:pos x="9" y="4"/>
                  </a:cxn>
                  <a:cxn ang="0">
                    <a:pos x="14" y="2"/>
                  </a:cxn>
                  <a:cxn ang="0">
                    <a:pos x="19" y="1"/>
                  </a:cxn>
                  <a:cxn ang="0">
                    <a:pos x="24" y="0"/>
                  </a:cxn>
                  <a:cxn ang="0">
                    <a:pos x="27" y="0"/>
                  </a:cxn>
                  <a:cxn ang="0">
                    <a:pos x="29" y="1"/>
                  </a:cxn>
                  <a:cxn ang="0">
                    <a:pos x="31" y="1"/>
                  </a:cxn>
                  <a:cxn ang="0">
                    <a:pos x="33" y="2"/>
                  </a:cxn>
                  <a:cxn ang="0">
                    <a:pos x="35" y="3"/>
                  </a:cxn>
                  <a:cxn ang="0">
                    <a:pos x="38" y="5"/>
                  </a:cxn>
                  <a:cxn ang="0">
                    <a:pos x="39" y="6"/>
                  </a:cxn>
                  <a:cxn ang="0">
                    <a:pos x="40" y="7"/>
                  </a:cxn>
                  <a:cxn ang="0">
                    <a:pos x="40" y="7"/>
                  </a:cxn>
                  <a:cxn ang="0">
                    <a:pos x="37" y="7"/>
                  </a:cxn>
                  <a:cxn ang="0">
                    <a:pos x="33" y="7"/>
                  </a:cxn>
                  <a:cxn ang="0">
                    <a:pos x="27" y="8"/>
                  </a:cxn>
                  <a:cxn ang="0">
                    <a:pos x="21" y="10"/>
                  </a:cxn>
                  <a:cxn ang="0">
                    <a:pos x="17" y="14"/>
                  </a:cxn>
                  <a:cxn ang="0">
                    <a:pos x="18" y="18"/>
                  </a:cxn>
                  <a:cxn ang="0">
                    <a:pos x="23" y="24"/>
                  </a:cxn>
                  <a:cxn ang="0">
                    <a:pos x="31" y="29"/>
                  </a:cxn>
                  <a:cxn ang="0">
                    <a:pos x="43" y="34"/>
                  </a:cxn>
                  <a:cxn ang="0">
                    <a:pos x="53" y="37"/>
                  </a:cxn>
                  <a:cxn ang="0">
                    <a:pos x="61" y="37"/>
                  </a:cxn>
                  <a:cxn ang="0">
                    <a:pos x="68" y="35"/>
                  </a:cxn>
                  <a:cxn ang="0">
                    <a:pos x="72" y="32"/>
                  </a:cxn>
                  <a:cxn ang="0">
                    <a:pos x="74" y="29"/>
                  </a:cxn>
                  <a:cxn ang="0">
                    <a:pos x="75" y="27"/>
                  </a:cxn>
                  <a:cxn ang="0">
                    <a:pos x="75" y="26"/>
                  </a:cxn>
                  <a:cxn ang="0">
                    <a:pos x="76" y="26"/>
                  </a:cxn>
                  <a:cxn ang="0">
                    <a:pos x="77" y="26"/>
                  </a:cxn>
                  <a:cxn ang="0">
                    <a:pos x="79" y="27"/>
                  </a:cxn>
                  <a:cxn ang="0">
                    <a:pos x="82" y="28"/>
                  </a:cxn>
                </a:cxnLst>
                <a:rect l="0" t="0" r="r" b="b"/>
                <a:pathLst>
                  <a:path w="87" h="46">
                    <a:moveTo>
                      <a:pt x="82" y="28"/>
                    </a:moveTo>
                    <a:cubicBezTo>
                      <a:pt x="83" y="29"/>
                      <a:pt x="84" y="29"/>
                      <a:pt x="85" y="30"/>
                    </a:cubicBezTo>
                    <a:cubicBezTo>
                      <a:pt x="85" y="30"/>
                      <a:pt x="86" y="30"/>
                      <a:pt x="86" y="31"/>
                    </a:cubicBezTo>
                    <a:cubicBezTo>
                      <a:pt x="86" y="31"/>
                      <a:pt x="87" y="31"/>
                      <a:pt x="87" y="31"/>
                    </a:cubicBezTo>
                    <a:cubicBezTo>
                      <a:pt x="87" y="32"/>
                      <a:pt x="87" y="32"/>
                      <a:pt x="87" y="32"/>
                    </a:cubicBezTo>
                    <a:cubicBezTo>
                      <a:pt x="87" y="33"/>
                      <a:pt x="87" y="33"/>
                      <a:pt x="87" y="34"/>
                    </a:cubicBezTo>
                    <a:cubicBezTo>
                      <a:pt x="87" y="35"/>
                      <a:pt x="86" y="36"/>
                      <a:pt x="86" y="36"/>
                    </a:cubicBezTo>
                    <a:cubicBezTo>
                      <a:pt x="85" y="37"/>
                      <a:pt x="84" y="38"/>
                      <a:pt x="83" y="39"/>
                    </a:cubicBezTo>
                    <a:cubicBezTo>
                      <a:pt x="82" y="40"/>
                      <a:pt x="80" y="41"/>
                      <a:pt x="78" y="42"/>
                    </a:cubicBezTo>
                    <a:cubicBezTo>
                      <a:pt x="75" y="44"/>
                      <a:pt x="71" y="45"/>
                      <a:pt x="66" y="46"/>
                    </a:cubicBezTo>
                    <a:cubicBezTo>
                      <a:pt x="62" y="46"/>
                      <a:pt x="57" y="46"/>
                      <a:pt x="53" y="46"/>
                    </a:cubicBezTo>
                    <a:cubicBezTo>
                      <a:pt x="48" y="45"/>
                      <a:pt x="42" y="44"/>
                      <a:pt x="37" y="42"/>
                    </a:cubicBezTo>
                    <a:cubicBezTo>
                      <a:pt x="32" y="41"/>
                      <a:pt x="26" y="38"/>
                      <a:pt x="21" y="35"/>
                    </a:cubicBezTo>
                    <a:cubicBezTo>
                      <a:pt x="15" y="32"/>
                      <a:pt x="10" y="29"/>
                      <a:pt x="7" y="26"/>
                    </a:cubicBezTo>
                    <a:cubicBezTo>
                      <a:pt x="4" y="23"/>
                      <a:pt x="2" y="20"/>
                      <a:pt x="1" y="18"/>
                    </a:cubicBezTo>
                    <a:cubicBezTo>
                      <a:pt x="0" y="15"/>
                      <a:pt x="0" y="12"/>
                      <a:pt x="2" y="10"/>
                    </a:cubicBezTo>
                    <a:cubicBezTo>
                      <a:pt x="3" y="8"/>
                      <a:pt x="6" y="6"/>
                      <a:pt x="9" y="4"/>
                    </a:cubicBezTo>
                    <a:cubicBezTo>
                      <a:pt x="11" y="3"/>
                      <a:pt x="12" y="3"/>
                      <a:pt x="14" y="2"/>
                    </a:cubicBezTo>
                    <a:cubicBezTo>
                      <a:pt x="16" y="2"/>
                      <a:pt x="17" y="1"/>
                      <a:pt x="19" y="1"/>
                    </a:cubicBezTo>
                    <a:cubicBezTo>
                      <a:pt x="21" y="1"/>
                      <a:pt x="22" y="1"/>
                      <a:pt x="24" y="0"/>
                    </a:cubicBezTo>
                    <a:cubicBezTo>
                      <a:pt x="25" y="0"/>
                      <a:pt x="27" y="0"/>
                      <a:pt x="27" y="0"/>
                    </a:cubicBezTo>
                    <a:cubicBezTo>
                      <a:pt x="28" y="0"/>
                      <a:pt x="29" y="1"/>
                      <a:pt x="29" y="1"/>
                    </a:cubicBezTo>
                    <a:cubicBezTo>
                      <a:pt x="30" y="1"/>
                      <a:pt x="30" y="1"/>
                      <a:pt x="31" y="1"/>
                    </a:cubicBezTo>
                    <a:cubicBezTo>
                      <a:pt x="31" y="1"/>
                      <a:pt x="32" y="2"/>
                      <a:pt x="33" y="2"/>
                    </a:cubicBezTo>
                    <a:cubicBezTo>
                      <a:pt x="34" y="2"/>
                      <a:pt x="34" y="3"/>
                      <a:pt x="35" y="3"/>
                    </a:cubicBezTo>
                    <a:cubicBezTo>
                      <a:pt x="36" y="4"/>
                      <a:pt x="37" y="4"/>
                      <a:pt x="38" y="5"/>
                    </a:cubicBezTo>
                    <a:cubicBezTo>
                      <a:pt x="39" y="5"/>
                      <a:pt x="39" y="6"/>
                      <a:pt x="39" y="6"/>
                    </a:cubicBezTo>
                    <a:cubicBezTo>
                      <a:pt x="40" y="6"/>
                      <a:pt x="40" y="6"/>
                      <a:pt x="40" y="7"/>
                    </a:cubicBezTo>
                    <a:cubicBezTo>
                      <a:pt x="40" y="7"/>
                      <a:pt x="40" y="7"/>
                      <a:pt x="40" y="7"/>
                    </a:cubicBezTo>
                    <a:cubicBezTo>
                      <a:pt x="39" y="7"/>
                      <a:pt x="38" y="7"/>
                      <a:pt x="37" y="7"/>
                    </a:cubicBezTo>
                    <a:cubicBezTo>
                      <a:pt x="36" y="7"/>
                      <a:pt x="34" y="7"/>
                      <a:pt x="33" y="7"/>
                    </a:cubicBezTo>
                    <a:cubicBezTo>
                      <a:pt x="31" y="8"/>
                      <a:pt x="29" y="8"/>
                      <a:pt x="27" y="8"/>
                    </a:cubicBezTo>
                    <a:cubicBezTo>
                      <a:pt x="25" y="8"/>
                      <a:pt x="23" y="9"/>
                      <a:pt x="21" y="10"/>
                    </a:cubicBezTo>
                    <a:cubicBezTo>
                      <a:pt x="19" y="11"/>
                      <a:pt x="18" y="12"/>
                      <a:pt x="17" y="14"/>
                    </a:cubicBezTo>
                    <a:cubicBezTo>
                      <a:pt x="17" y="15"/>
                      <a:pt x="17" y="17"/>
                      <a:pt x="18" y="18"/>
                    </a:cubicBezTo>
                    <a:cubicBezTo>
                      <a:pt x="19" y="20"/>
                      <a:pt x="20" y="22"/>
                      <a:pt x="23" y="24"/>
                    </a:cubicBezTo>
                    <a:cubicBezTo>
                      <a:pt x="25" y="25"/>
                      <a:pt x="28" y="27"/>
                      <a:pt x="31" y="29"/>
                    </a:cubicBezTo>
                    <a:cubicBezTo>
                      <a:pt x="35" y="31"/>
                      <a:pt x="39" y="33"/>
                      <a:pt x="43" y="34"/>
                    </a:cubicBezTo>
                    <a:cubicBezTo>
                      <a:pt x="46" y="36"/>
                      <a:pt x="50" y="36"/>
                      <a:pt x="53" y="37"/>
                    </a:cubicBezTo>
                    <a:cubicBezTo>
                      <a:pt x="56" y="37"/>
                      <a:pt x="59" y="37"/>
                      <a:pt x="61" y="37"/>
                    </a:cubicBezTo>
                    <a:cubicBezTo>
                      <a:pt x="64" y="37"/>
                      <a:pt x="66" y="36"/>
                      <a:pt x="68" y="35"/>
                    </a:cubicBezTo>
                    <a:cubicBezTo>
                      <a:pt x="70" y="34"/>
                      <a:pt x="72" y="33"/>
                      <a:pt x="72" y="32"/>
                    </a:cubicBezTo>
                    <a:cubicBezTo>
                      <a:pt x="73" y="31"/>
                      <a:pt x="74" y="30"/>
                      <a:pt x="74" y="29"/>
                    </a:cubicBezTo>
                    <a:cubicBezTo>
                      <a:pt x="74" y="29"/>
                      <a:pt x="75" y="28"/>
                      <a:pt x="75" y="27"/>
                    </a:cubicBezTo>
                    <a:cubicBezTo>
                      <a:pt x="75" y="27"/>
                      <a:pt x="75" y="26"/>
                      <a:pt x="75" y="26"/>
                    </a:cubicBezTo>
                    <a:cubicBezTo>
                      <a:pt x="76" y="26"/>
                      <a:pt x="76" y="26"/>
                      <a:pt x="76" y="26"/>
                    </a:cubicBezTo>
                    <a:cubicBezTo>
                      <a:pt x="76" y="26"/>
                      <a:pt x="77" y="26"/>
                      <a:pt x="77" y="26"/>
                    </a:cubicBezTo>
                    <a:cubicBezTo>
                      <a:pt x="78" y="26"/>
                      <a:pt x="79" y="26"/>
                      <a:pt x="79" y="27"/>
                    </a:cubicBezTo>
                    <a:cubicBezTo>
                      <a:pt x="80" y="27"/>
                      <a:pt x="81" y="28"/>
                      <a:pt x="82" y="28"/>
                    </a:cubicBezTo>
                    <a:close/>
                  </a:path>
                </a:pathLst>
              </a:custGeom>
              <a:solidFill>
                <a:srgbClr val="FFFFFF"/>
              </a:solidFill>
              <a:ln w="9525">
                <a:noFill/>
                <a:round/>
                <a:headEnd/>
                <a:tailEnd/>
              </a:ln>
            </p:spPr>
            <p:txBody>
              <a:bodyPr/>
              <a:lstStyle/>
              <a:p>
                <a:pPr>
                  <a:defRPr/>
                </a:pPr>
                <a:endParaRPr lang="en-US" dirty="0">
                  <a:latin typeface="Arial" charset="0"/>
                </a:endParaRPr>
              </a:p>
            </p:txBody>
          </p:sp>
          <p:sp>
            <p:nvSpPr>
              <p:cNvPr id="355" name="Freeform 595"/>
              <p:cNvSpPr>
                <a:spLocks/>
              </p:cNvSpPr>
              <p:nvPr/>
            </p:nvSpPr>
            <p:spPr bwMode="auto">
              <a:xfrm>
                <a:off x="3905284" y="5444236"/>
                <a:ext cx="228366" cy="108093"/>
              </a:xfrm>
              <a:custGeom>
                <a:avLst/>
                <a:gdLst/>
                <a:ahLst/>
                <a:cxnLst>
                  <a:cxn ang="0">
                    <a:pos x="83" y="26"/>
                  </a:cxn>
                  <a:cxn ang="0">
                    <a:pos x="83" y="26"/>
                  </a:cxn>
                  <a:cxn ang="0">
                    <a:pos x="83" y="27"/>
                  </a:cxn>
                  <a:cxn ang="0">
                    <a:pos x="82" y="28"/>
                  </a:cxn>
                  <a:cxn ang="0">
                    <a:pos x="80" y="29"/>
                  </a:cxn>
                  <a:cxn ang="0">
                    <a:pos x="78" y="30"/>
                  </a:cxn>
                  <a:cxn ang="0">
                    <a:pos x="76" y="30"/>
                  </a:cxn>
                  <a:cxn ang="0">
                    <a:pos x="75" y="30"/>
                  </a:cxn>
                  <a:cxn ang="0">
                    <a:pos x="74" y="30"/>
                  </a:cxn>
                  <a:cxn ang="0">
                    <a:pos x="68" y="27"/>
                  </a:cxn>
                  <a:cxn ang="0">
                    <a:pos x="69" y="33"/>
                  </a:cxn>
                  <a:cxn ang="0">
                    <a:pos x="64" y="38"/>
                  </a:cxn>
                  <a:cxn ang="0">
                    <a:pos x="56" y="40"/>
                  </a:cxn>
                  <a:cxn ang="0">
                    <a:pos x="48" y="40"/>
                  </a:cxn>
                  <a:cxn ang="0">
                    <a:pos x="39" y="37"/>
                  </a:cxn>
                  <a:cxn ang="0">
                    <a:pos x="30" y="33"/>
                  </a:cxn>
                  <a:cxn ang="0">
                    <a:pos x="1" y="17"/>
                  </a:cxn>
                  <a:cxn ang="0">
                    <a:pos x="0" y="17"/>
                  </a:cxn>
                  <a:cxn ang="0">
                    <a:pos x="1" y="16"/>
                  </a:cxn>
                  <a:cxn ang="0">
                    <a:pos x="2" y="15"/>
                  </a:cxn>
                  <a:cxn ang="0">
                    <a:pos x="4" y="14"/>
                  </a:cxn>
                  <a:cxn ang="0">
                    <a:pos x="7" y="13"/>
                  </a:cxn>
                  <a:cxn ang="0">
                    <a:pos x="9" y="12"/>
                  </a:cxn>
                  <a:cxn ang="0">
                    <a:pos x="10" y="12"/>
                  </a:cxn>
                  <a:cxn ang="0">
                    <a:pos x="11" y="12"/>
                  </a:cxn>
                  <a:cxn ang="0">
                    <a:pos x="38" y="27"/>
                  </a:cxn>
                  <a:cxn ang="0">
                    <a:pos x="44" y="30"/>
                  </a:cxn>
                  <a:cxn ang="0">
                    <a:pos x="48" y="31"/>
                  </a:cxn>
                  <a:cxn ang="0">
                    <a:pos x="52" y="31"/>
                  </a:cxn>
                  <a:cxn ang="0">
                    <a:pos x="56" y="30"/>
                  </a:cxn>
                  <a:cxn ang="0">
                    <a:pos x="58" y="27"/>
                  </a:cxn>
                  <a:cxn ang="0">
                    <a:pos x="57" y="22"/>
                  </a:cxn>
                  <a:cxn ang="0">
                    <a:pos x="26" y="6"/>
                  </a:cxn>
                  <a:cxn ang="0">
                    <a:pos x="25" y="5"/>
                  </a:cxn>
                  <a:cxn ang="0">
                    <a:pos x="25" y="4"/>
                  </a:cxn>
                  <a:cxn ang="0">
                    <a:pos x="26" y="3"/>
                  </a:cxn>
                  <a:cxn ang="0">
                    <a:pos x="29" y="2"/>
                  </a:cxn>
                  <a:cxn ang="0">
                    <a:pos x="31" y="1"/>
                  </a:cxn>
                  <a:cxn ang="0">
                    <a:pos x="33" y="0"/>
                  </a:cxn>
                  <a:cxn ang="0">
                    <a:pos x="35" y="0"/>
                  </a:cxn>
                  <a:cxn ang="0">
                    <a:pos x="36" y="1"/>
                  </a:cxn>
                  <a:cxn ang="0">
                    <a:pos x="83" y="26"/>
                  </a:cxn>
                </a:cxnLst>
                <a:rect l="0" t="0" r="r" b="b"/>
                <a:pathLst>
                  <a:path w="84" h="40">
                    <a:moveTo>
                      <a:pt x="83" y="26"/>
                    </a:moveTo>
                    <a:cubicBezTo>
                      <a:pt x="83" y="26"/>
                      <a:pt x="83" y="26"/>
                      <a:pt x="83" y="26"/>
                    </a:cubicBezTo>
                    <a:cubicBezTo>
                      <a:pt x="84" y="26"/>
                      <a:pt x="83" y="27"/>
                      <a:pt x="83" y="27"/>
                    </a:cubicBezTo>
                    <a:cubicBezTo>
                      <a:pt x="83" y="27"/>
                      <a:pt x="83" y="28"/>
                      <a:pt x="82" y="28"/>
                    </a:cubicBezTo>
                    <a:cubicBezTo>
                      <a:pt x="82" y="28"/>
                      <a:pt x="81" y="29"/>
                      <a:pt x="80" y="29"/>
                    </a:cubicBezTo>
                    <a:cubicBezTo>
                      <a:pt x="80" y="29"/>
                      <a:pt x="79" y="30"/>
                      <a:pt x="78" y="30"/>
                    </a:cubicBezTo>
                    <a:cubicBezTo>
                      <a:pt x="77" y="30"/>
                      <a:pt x="77" y="30"/>
                      <a:pt x="76" y="30"/>
                    </a:cubicBezTo>
                    <a:cubicBezTo>
                      <a:pt x="76" y="30"/>
                      <a:pt x="75" y="30"/>
                      <a:pt x="75" y="30"/>
                    </a:cubicBezTo>
                    <a:cubicBezTo>
                      <a:pt x="75" y="30"/>
                      <a:pt x="74" y="30"/>
                      <a:pt x="74" y="30"/>
                    </a:cubicBezTo>
                    <a:cubicBezTo>
                      <a:pt x="68" y="27"/>
                      <a:pt x="68" y="27"/>
                      <a:pt x="68" y="27"/>
                    </a:cubicBezTo>
                    <a:cubicBezTo>
                      <a:pt x="69" y="30"/>
                      <a:pt x="69" y="32"/>
                      <a:pt x="69" y="33"/>
                    </a:cubicBezTo>
                    <a:cubicBezTo>
                      <a:pt x="68" y="35"/>
                      <a:pt x="66" y="37"/>
                      <a:pt x="64" y="38"/>
                    </a:cubicBezTo>
                    <a:cubicBezTo>
                      <a:pt x="62" y="39"/>
                      <a:pt x="59" y="40"/>
                      <a:pt x="56" y="40"/>
                    </a:cubicBezTo>
                    <a:cubicBezTo>
                      <a:pt x="54" y="40"/>
                      <a:pt x="51" y="40"/>
                      <a:pt x="48" y="40"/>
                    </a:cubicBezTo>
                    <a:cubicBezTo>
                      <a:pt x="45" y="39"/>
                      <a:pt x="42" y="38"/>
                      <a:pt x="39" y="37"/>
                    </a:cubicBezTo>
                    <a:cubicBezTo>
                      <a:pt x="37" y="36"/>
                      <a:pt x="33" y="35"/>
                      <a:pt x="30" y="33"/>
                    </a:cubicBezTo>
                    <a:cubicBezTo>
                      <a:pt x="1" y="17"/>
                      <a:pt x="1" y="17"/>
                      <a:pt x="1" y="17"/>
                    </a:cubicBezTo>
                    <a:cubicBezTo>
                      <a:pt x="1" y="17"/>
                      <a:pt x="1" y="17"/>
                      <a:pt x="0" y="17"/>
                    </a:cubicBezTo>
                    <a:cubicBezTo>
                      <a:pt x="0" y="17"/>
                      <a:pt x="0" y="16"/>
                      <a:pt x="1" y="16"/>
                    </a:cubicBezTo>
                    <a:cubicBezTo>
                      <a:pt x="1" y="16"/>
                      <a:pt x="1" y="16"/>
                      <a:pt x="2" y="15"/>
                    </a:cubicBezTo>
                    <a:cubicBezTo>
                      <a:pt x="2" y="15"/>
                      <a:pt x="3" y="14"/>
                      <a:pt x="4" y="14"/>
                    </a:cubicBezTo>
                    <a:cubicBezTo>
                      <a:pt x="5" y="13"/>
                      <a:pt x="6" y="13"/>
                      <a:pt x="7" y="13"/>
                    </a:cubicBezTo>
                    <a:cubicBezTo>
                      <a:pt x="7" y="12"/>
                      <a:pt x="8" y="12"/>
                      <a:pt x="9" y="12"/>
                    </a:cubicBezTo>
                    <a:cubicBezTo>
                      <a:pt x="9" y="12"/>
                      <a:pt x="10" y="12"/>
                      <a:pt x="10" y="12"/>
                    </a:cubicBezTo>
                    <a:cubicBezTo>
                      <a:pt x="11" y="12"/>
                      <a:pt x="11" y="12"/>
                      <a:pt x="11" y="12"/>
                    </a:cubicBezTo>
                    <a:cubicBezTo>
                      <a:pt x="38" y="27"/>
                      <a:pt x="38" y="27"/>
                      <a:pt x="38" y="27"/>
                    </a:cubicBezTo>
                    <a:cubicBezTo>
                      <a:pt x="40" y="28"/>
                      <a:pt x="42" y="29"/>
                      <a:pt x="44" y="30"/>
                    </a:cubicBezTo>
                    <a:cubicBezTo>
                      <a:pt x="45" y="30"/>
                      <a:pt x="47" y="31"/>
                      <a:pt x="48" y="31"/>
                    </a:cubicBezTo>
                    <a:cubicBezTo>
                      <a:pt x="50" y="31"/>
                      <a:pt x="51" y="31"/>
                      <a:pt x="52" y="31"/>
                    </a:cubicBezTo>
                    <a:cubicBezTo>
                      <a:pt x="54" y="31"/>
                      <a:pt x="55" y="31"/>
                      <a:pt x="56" y="30"/>
                    </a:cubicBezTo>
                    <a:cubicBezTo>
                      <a:pt x="57" y="29"/>
                      <a:pt x="58" y="28"/>
                      <a:pt x="58" y="27"/>
                    </a:cubicBezTo>
                    <a:cubicBezTo>
                      <a:pt x="58" y="26"/>
                      <a:pt x="58" y="24"/>
                      <a:pt x="57" y="22"/>
                    </a:cubicBezTo>
                    <a:cubicBezTo>
                      <a:pt x="26" y="6"/>
                      <a:pt x="26" y="6"/>
                      <a:pt x="26" y="6"/>
                    </a:cubicBezTo>
                    <a:cubicBezTo>
                      <a:pt x="25" y="5"/>
                      <a:pt x="25" y="5"/>
                      <a:pt x="25" y="5"/>
                    </a:cubicBezTo>
                    <a:cubicBezTo>
                      <a:pt x="25" y="5"/>
                      <a:pt x="25" y="4"/>
                      <a:pt x="25" y="4"/>
                    </a:cubicBezTo>
                    <a:cubicBezTo>
                      <a:pt x="25" y="4"/>
                      <a:pt x="26" y="4"/>
                      <a:pt x="26" y="3"/>
                    </a:cubicBezTo>
                    <a:cubicBezTo>
                      <a:pt x="27" y="3"/>
                      <a:pt x="28" y="2"/>
                      <a:pt x="29" y="2"/>
                    </a:cubicBezTo>
                    <a:cubicBezTo>
                      <a:pt x="30" y="1"/>
                      <a:pt x="31" y="1"/>
                      <a:pt x="31" y="1"/>
                    </a:cubicBezTo>
                    <a:cubicBezTo>
                      <a:pt x="32" y="0"/>
                      <a:pt x="33" y="0"/>
                      <a:pt x="33" y="0"/>
                    </a:cubicBezTo>
                    <a:cubicBezTo>
                      <a:pt x="34" y="0"/>
                      <a:pt x="34" y="0"/>
                      <a:pt x="35" y="0"/>
                    </a:cubicBezTo>
                    <a:cubicBezTo>
                      <a:pt x="35" y="0"/>
                      <a:pt x="36" y="0"/>
                      <a:pt x="36" y="1"/>
                    </a:cubicBezTo>
                    <a:lnTo>
                      <a:pt x="83" y="26"/>
                    </a:lnTo>
                    <a:close/>
                  </a:path>
                </a:pathLst>
              </a:custGeom>
              <a:solidFill>
                <a:srgbClr val="FFFFFF"/>
              </a:solidFill>
              <a:ln w="9525">
                <a:noFill/>
                <a:round/>
                <a:headEnd/>
                <a:tailEnd/>
              </a:ln>
            </p:spPr>
            <p:txBody>
              <a:bodyPr/>
              <a:lstStyle/>
              <a:p>
                <a:pPr>
                  <a:defRPr/>
                </a:pPr>
                <a:endParaRPr lang="en-US" dirty="0">
                  <a:latin typeface="Arial" charset="0"/>
                </a:endParaRPr>
              </a:p>
            </p:txBody>
          </p:sp>
          <p:sp>
            <p:nvSpPr>
              <p:cNvPr id="356" name="Freeform 596"/>
              <p:cNvSpPr>
                <a:spLocks/>
              </p:cNvSpPr>
              <p:nvPr/>
            </p:nvSpPr>
            <p:spPr bwMode="auto">
              <a:xfrm>
                <a:off x="4037737" y="5403130"/>
                <a:ext cx="175081" cy="98959"/>
              </a:xfrm>
              <a:custGeom>
                <a:avLst/>
                <a:gdLst/>
                <a:ahLst/>
                <a:cxnLst>
                  <a:cxn ang="0">
                    <a:pos x="56" y="16"/>
                  </a:cxn>
                  <a:cxn ang="0">
                    <a:pos x="62" y="20"/>
                  </a:cxn>
                  <a:cxn ang="0">
                    <a:pos x="64" y="25"/>
                  </a:cxn>
                  <a:cxn ang="0">
                    <a:pos x="62" y="29"/>
                  </a:cxn>
                  <a:cxn ang="0">
                    <a:pos x="57" y="32"/>
                  </a:cxn>
                  <a:cxn ang="0">
                    <a:pos x="53" y="34"/>
                  </a:cxn>
                  <a:cxn ang="0">
                    <a:pos x="48" y="35"/>
                  </a:cxn>
                  <a:cxn ang="0">
                    <a:pos x="45" y="36"/>
                  </a:cxn>
                  <a:cxn ang="0">
                    <a:pos x="42" y="36"/>
                  </a:cxn>
                  <a:cxn ang="0">
                    <a:pos x="40" y="35"/>
                  </a:cxn>
                  <a:cxn ang="0">
                    <a:pos x="36" y="33"/>
                  </a:cxn>
                  <a:cxn ang="0">
                    <a:pos x="33" y="32"/>
                  </a:cxn>
                  <a:cxn ang="0">
                    <a:pos x="32" y="31"/>
                  </a:cxn>
                  <a:cxn ang="0">
                    <a:pos x="32" y="31"/>
                  </a:cxn>
                  <a:cxn ang="0">
                    <a:pos x="32" y="30"/>
                  </a:cxn>
                  <a:cxn ang="0">
                    <a:pos x="34" y="30"/>
                  </a:cxn>
                  <a:cxn ang="0">
                    <a:pos x="38" y="30"/>
                  </a:cxn>
                  <a:cxn ang="0">
                    <a:pos x="42" y="29"/>
                  </a:cxn>
                  <a:cxn ang="0">
                    <a:pos x="47" y="27"/>
                  </a:cxn>
                  <a:cxn ang="0">
                    <a:pos x="49" y="26"/>
                  </a:cxn>
                  <a:cxn ang="0">
                    <a:pos x="50" y="24"/>
                  </a:cxn>
                  <a:cxn ang="0">
                    <a:pos x="49" y="23"/>
                  </a:cxn>
                  <a:cxn ang="0">
                    <a:pos x="47" y="21"/>
                  </a:cxn>
                  <a:cxn ang="0">
                    <a:pos x="44" y="20"/>
                  </a:cxn>
                  <a:cxn ang="0">
                    <a:pos x="40" y="20"/>
                  </a:cxn>
                  <a:cxn ang="0">
                    <a:pos x="36" y="21"/>
                  </a:cxn>
                  <a:cxn ang="0">
                    <a:pos x="31" y="22"/>
                  </a:cxn>
                  <a:cxn ang="0">
                    <a:pos x="26" y="22"/>
                  </a:cxn>
                  <a:cxn ang="0">
                    <a:pos x="20" y="22"/>
                  </a:cxn>
                  <a:cxn ang="0">
                    <a:pos x="14" y="21"/>
                  </a:cxn>
                  <a:cxn ang="0">
                    <a:pos x="7" y="18"/>
                  </a:cxn>
                  <a:cxn ang="0">
                    <a:pos x="2" y="14"/>
                  </a:cxn>
                  <a:cxn ang="0">
                    <a:pos x="0" y="10"/>
                  </a:cxn>
                  <a:cxn ang="0">
                    <a:pos x="2" y="6"/>
                  </a:cxn>
                  <a:cxn ang="0">
                    <a:pos x="7" y="3"/>
                  </a:cxn>
                  <a:cxn ang="0">
                    <a:pos x="11" y="1"/>
                  </a:cxn>
                  <a:cxn ang="0">
                    <a:pos x="14" y="0"/>
                  </a:cxn>
                  <a:cxn ang="0">
                    <a:pos x="18" y="0"/>
                  </a:cxn>
                  <a:cxn ang="0">
                    <a:pos x="20" y="0"/>
                  </a:cxn>
                  <a:cxn ang="0">
                    <a:pos x="21" y="0"/>
                  </a:cxn>
                  <a:cxn ang="0">
                    <a:pos x="22" y="0"/>
                  </a:cxn>
                  <a:cxn ang="0">
                    <a:pos x="24" y="1"/>
                  </a:cxn>
                  <a:cxn ang="0">
                    <a:pos x="26" y="2"/>
                  </a:cxn>
                  <a:cxn ang="0">
                    <a:pos x="28" y="3"/>
                  </a:cxn>
                  <a:cxn ang="0">
                    <a:pos x="29" y="4"/>
                  </a:cxn>
                  <a:cxn ang="0">
                    <a:pos x="30" y="4"/>
                  </a:cxn>
                  <a:cxn ang="0">
                    <a:pos x="29" y="5"/>
                  </a:cxn>
                  <a:cxn ang="0">
                    <a:pos x="28" y="5"/>
                  </a:cxn>
                  <a:cxn ang="0">
                    <a:pos x="25" y="5"/>
                  </a:cxn>
                  <a:cxn ang="0">
                    <a:pos x="21" y="6"/>
                  </a:cxn>
                  <a:cxn ang="0">
                    <a:pos x="17" y="8"/>
                  </a:cxn>
                  <a:cxn ang="0">
                    <a:pos x="15" y="9"/>
                  </a:cxn>
                  <a:cxn ang="0">
                    <a:pos x="14" y="10"/>
                  </a:cxn>
                  <a:cxn ang="0">
                    <a:pos x="15" y="12"/>
                  </a:cxn>
                  <a:cxn ang="0">
                    <a:pos x="16" y="13"/>
                  </a:cxn>
                  <a:cxn ang="0">
                    <a:pos x="20" y="14"/>
                  </a:cxn>
                  <a:cxn ang="0">
                    <a:pos x="24" y="14"/>
                  </a:cxn>
                  <a:cxn ang="0">
                    <a:pos x="28" y="13"/>
                  </a:cxn>
                  <a:cxn ang="0">
                    <a:pos x="33" y="13"/>
                  </a:cxn>
                  <a:cxn ang="0">
                    <a:pos x="38" y="12"/>
                  </a:cxn>
                  <a:cxn ang="0">
                    <a:pos x="44" y="12"/>
                  </a:cxn>
                  <a:cxn ang="0">
                    <a:pos x="50" y="13"/>
                  </a:cxn>
                  <a:cxn ang="0">
                    <a:pos x="56" y="16"/>
                  </a:cxn>
                </a:cxnLst>
                <a:rect l="0" t="0" r="r" b="b"/>
                <a:pathLst>
                  <a:path w="64" h="36">
                    <a:moveTo>
                      <a:pt x="56" y="16"/>
                    </a:moveTo>
                    <a:cubicBezTo>
                      <a:pt x="59" y="17"/>
                      <a:pt x="61" y="19"/>
                      <a:pt x="62" y="20"/>
                    </a:cubicBezTo>
                    <a:cubicBezTo>
                      <a:pt x="64" y="22"/>
                      <a:pt x="64" y="23"/>
                      <a:pt x="64" y="25"/>
                    </a:cubicBezTo>
                    <a:cubicBezTo>
                      <a:pt x="64" y="26"/>
                      <a:pt x="63" y="28"/>
                      <a:pt x="62" y="29"/>
                    </a:cubicBezTo>
                    <a:cubicBezTo>
                      <a:pt x="61" y="30"/>
                      <a:pt x="59" y="31"/>
                      <a:pt x="57" y="32"/>
                    </a:cubicBezTo>
                    <a:cubicBezTo>
                      <a:pt x="56" y="33"/>
                      <a:pt x="54" y="34"/>
                      <a:pt x="53" y="34"/>
                    </a:cubicBezTo>
                    <a:cubicBezTo>
                      <a:pt x="51" y="35"/>
                      <a:pt x="50" y="35"/>
                      <a:pt x="48" y="35"/>
                    </a:cubicBezTo>
                    <a:cubicBezTo>
                      <a:pt x="47" y="35"/>
                      <a:pt x="46" y="36"/>
                      <a:pt x="45" y="36"/>
                    </a:cubicBezTo>
                    <a:cubicBezTo>
                      <a:pt x="44" y="36"/>
                      <a:pt x="43" y="36"/>
                      <a:pt x="42" y="36"/>
                    </a:cubicBezTo>
                    <a:cubicBezTo>
                      <a:pt x="41" y="36"/>
                      <a:pt x="41" y="36"/>
                      <a:pt x="40" y="35"/>
                    </a:cubicBezTo>
                    <a:cubicBezTo>
                      <a:pt x="39" y="35"/>
                      <a:pt x="37" y="34"/>
                      <a:pt x="36" y="33"/>
                    </a:cubicBezTo>
                    <a:cubicBezTo>
                      <a:pt x="35" y="33"/>
                      <a:pt x="34" y="32"/>
                      <a:pt x="33" y="32"/>
                    </a:cubicBezTo>
                    <a:cubicBezTo>
                      <a:pt x="33" y="32"/>
                      <a:pt x="32" y="31"/>
                      <a:pt x="32" y="31"/>
                    </a:cubicBezTo>
                    <a:cubicBezTo>
                      <a:pt x="32" y="31"/>
                      <a:pt x="32" y="31"/>
                      <a:pt x="32" y="31"/>
                    </a:cubicBezTo>
                    <a:cubicBezTo>
                      <a:pt x="32" y="30"/>
                      <a:pt x="32" y="30"/>
                      <a:pt x="32" y="30"/>
                    </a:cubicBezTo>
                    <a:cubicBezTo>
                      <a:pt x="33" y="30"/>
                      <a:pt x="33" y="30"/>
                      <a:pt x="34" y="30"/>
                    </a:cubicBezTo>
                    <a:cubicBezTo>
                      <a:pt x="35" y="30"/>
                      <a:pt x="37" y="30"/>
                      <a:pt x="38" y="30"/>
                    </a:cubicBezTo>
                    <a:cubicBezTo>
                      <a:pt x="39" y="29"/>
                      <a:pt x="41" y="29"/>
                      <a:pt x="42" y="29"/>
                    </a:cubicBezTo>
                    <a:cubicBezTo>
                      <a:pt x="44" y="29"/>
                      <a:pt x="46" y="28"/>
                      <a:pt x="47" y="27"/>
                    </a:cubicBezTo>
                    <a:cubicBezTo>
                      <a:pt x="48" y="27"/>
                      <a:pt x="49" y="26"/>
                      <a:pt x="49" y="26"/>
                    </a:cubicBezTo>
                    <a:cubicBezTo>
                      <a:pt x="50" y="25"/>
                      <a:pt x="50" y="25"/>
                      <a:pt x="50" y="24"/>
                    </a:cubicBezTo>
                    <a:cubicBezTo>
                      <a:pt x="50" y="24"/>
                      <a:pt x="50" y="23"/>
                      <a:pt x="49" y="23"/>
                    </a:cubicBezTo>
                    <a:cubicBezTo>
                      <a:pt x="49" y="22"/>
                      <a:pt x="48" y="22"/>
                      <a:pt x="47" y="21"/>
                    </a:cubicBezTo>
                    <a:cubicBezTo>
                      <a:pt x="46" y="21"/>
                      <a:pt x="45" y="21"/>
                      <a:pt x="44" y="20"/>
                    </a:cubicBezTo>
                    <a:cubicBezTo>
                      <a:pt x="43" y="20"/>
                      <a:pt x="41" y="20"/>
                      <a:pt x="40" y="20"/>
                    </a:cubicBezTo>
                    <a:cubicBezTo>
                      <a:pt x="39" y="20"/>
                      <a:pt x="37" y="21"/>
                      <a:pt x="36" y="21"/>
                    </a:cubicBezTo>
                    <a:cubicBezTo>
                      <a:pt x="34" y="21"/>
                      <a:pt x="33" y="21"/>
                      <a:pt x="31" y="22"/>
                    </a:cubicBezTo>
                    <a:cubicBezTo>
                      <a:pt x="29" y="22"/>
                      <a:pt x="27" y="22"/>
                      <a:pt x="26" y="22"/>
                    </a:cubicBezTo>
                    <a:cubicBezTo>
                      <a:pt x="24" y="22"/>
                      <a:pt x="22" y="22"/>
                      <a:pt x="20" y="22"/>
                    </a:cubicBezTo>
                    <a:cubicBezTo>
                      <a:pt x="18" y="22"/>
                      <a:pt x="16" y="21"/>
                      <a:pt x="14" y="21"/>
                    </a:cubicBezTo>
                    <a:cubicBezTo>
                      <a:pt x="12" y="20"/>
                      <a:pt x="10" y="19"/>
                      <a:pt x="7" y="18"/>
                    </a:cubicBezTo>
                    <a:cubicBezTo>
                      <a:pt x="5" y="17"/>
                      <a:pt x="3" y="16"/>
                      <a:pt x="2" y="14"/>
                    </a:cubicBezTo>
                    <a:cubicBezTo>
                      <a:pt x="1" y="13"/>
                      <a:pt x="0" y="12"/>
                      <a:pt x="0" y="10"/>
                    </a:cubicBezTo>
                    <a:cubicBezTo>
                      <a:pt x="0" y="9"/>
                      <a:pt x="1" y="8"/>
                      <a:pt x="2" y="6"/>
                    </a:cubicBezTo>
                    <a:cubicBezTo>
                      <a:pt x="3" y="5"/>
                      <a:pt x="5" y="4"/>
                      <a:pt x="7" y="3"/>
                    </a:cubicBezTo>
                    <a:cubicBezTo>
                      <a:pt x="8" y="2"/>
                      <a:pt x="9" y="2"/>
                      <a:pt x="11" y="1"/>
                    </a:cubicBezTo>
                    <a:cubicBezTo>
                      <a:pt x="12" y="1"/>
                      <a:pt x="13" y="0"/>
                      <a:pt x="14" y="0"/>
                    </a:cubicBezTo>
                    <a:cubicBezTo>
                      <a:pt x="16" y="0"/>
                      <a:pt x="17" y="0"/>
                      <a:pt x="18" y="0"/>
                    </a:cubicBezTo>
                    <a:cubicBezTo>
                      <a:pt x="19" y="0"/>
                      <a:pt x="19" y="0"/>
                      <a:pt x="20" y="0"/>
                    </a:cubicBezTo>
                    <a:cubicBezTo>
                      <a:pt x="20" y="0"/>
                      <a:pt x="21" y="0"/>
                      <a:pt x="21" y="0"/>
                    </a:cubicBezTo>
                    <a:cubicBezTo>
                      <a:pt x="22" y="0"/>
                      <a:pt x="22" y="0"/>
                      <a:pt x="22" y="0"/>
                    </a:cubicBezTo>
                    <a:cubicBezTo>
                      <a:pt x="23" y="0"/>
                      <a:pt x="23" y="0"/>
                      <a:pt x="24" y="1"/>
                    </a:cubicBezTo>
                    <a:cubicBezTo>
                      <a:pt x="25" y="1"/>
                      <a:pt x="25" y="1"/>
                      <a:pt x="26" y="2"/>
                    </a:cubicBezTo>
                    <a:cubicBezTo>
                      <a:pt x="27" y="2"/>
                      <a:pt x="28" y="3"/>
                      <a:pt x="28" y="3"/>
                    </a:cubicBezTo>
                    <a:cubicBezTo>
                      <a:pt x="29" y="3"/>
                      <a:pt x="29" y="4"/>
                      <a:pt x="29" y="4"/>
                    </a:cubicBezTo>
                    <a:cubicBezTo>
                      <a:pt x="30" y="4"/>
                      <a:pt x="30" y="4"/>
                      <a:pt x="30" y="4"/>
                    </a:cubicBezTo>
                    <a:cubicBezTo>
                      <a:pt x="30" y="5"/>
                      <a:pt x="30" y="5"/>
                      <a:pt x="29" y="5"/>
                    </a:cubicBezTo>
                    <a:cubicBezTo>
                      <a:pt x="29" y="5"/>
                      <a:pt x="29" y="5"/>
                      <a:pt x="28" y="5"/>
                    </a:cubicBezTo>
                    <a:cubicBezTo>
                      <a:pt x="27" y="5"/>
                      <a:pt x="26" y="5"/>
                      <a:pt x="25" y="5"/>
                    </a:cubicBezTo>
                    <a:cubicBezTo>
                      <a:pt x="23" y="6"/>
                      <a:pt x="22" y="6"/>
                      <a:pt x="21" y="6"/>
                    </a:cubicBezTo>
                    <a:cubicBezTo>
                      <a:pt x="19" y="6"/>
                      <a:pt x="18" y="7"/>
                      <a:pt x="17" y="8"/>
                    </a:cubicBezTo>
                    <a:cubicBezTo>
                      <a:pt x="16" y="8"/>
                      <a:pt x="15" y="8"/>
                      <a:pt x="15" y="9"/>
                    </a:cubicBezTo>
                    <a:cubicBezTo>
                      <a:pt x="14" y="9"/>
                      <a:pt x="14" y="10"/>
                      <a:pt x="14" y="10"/>
                    </a:cubicBezTo>
                    <a:cubicBezTo>
                      <a:pt x="14" y="11"/>
                      <a:pt x="14" y="11"/>
                      <a:pt x="15" y="12"/>
                    </a:cubicBezTo>
                    <a:cubicBezTo>
                      <a:pt x="15" y="12"/>
                      <a:pt x="16" y="12"/>
                      <a:pt x="16" y="13"/>
                    </a:cubicBezTo>
                    <a:cubicBezTo>
                      <a:pt x="17" y="13"/>
                      <a:pt x="19" y="14"/>
                      <a:pt x="20" y="14"/>
                    </a:cubicBezTo>
                    <a:cubicBezTo>
                      <a:pt x="21" y="14"/>
                      <a:pt x="22" y="14"/>
                      <a:pt x="24" y="14"/>
                    </a:cubicBezTo>
                    <a:cubicBezTo>
                      <a:pt x="25" y="14"/>
                      <a:pt x="27" y="14"/>
                      <a:pt x="28" y="13"/>
                    </a:cubicBezTo>
                    <a:cubicBezTo>
                      <a:pt x="30" y="13"/>
                      <a:pt x="31" y="13"/>
                      <a:pt x="33" y="13"/>
                    </a:cubicBezTo>
                    <a:cubicBezTo>
                      <a:pt x="35" y="12"/>
                      <a:pt x="37" y="12"/>
                      <a:pt x="38" y="12"/>
                    </a:cubicBezTo>
                    <a:cubicBezTo>
                      <a:pt x="40" y="12"/>
                      <a:pt x="42" y="12"/>
                      <a:pt x="44" y="12"/>
                    </a:cubicBezTo>
                    <a:cubicBezTo>
                      <a:pt x="46" y="12"/>
                      <a:pt x="48" y="13"/>
                      <a:pt x="50" y="13"/>
                    </a:cubicBezTo>
                    <a:cubicBezTo>
                      <a:pt x="52" y="14"/>
                      <a:pt x="54" y="15"/>
                      <a:pt x="56" y="16"/>
                    </a:cubicBezTo>
                    <a:close/>
                  </a:path>
                </a:pathLst>
              </a:custGeom>
              <a:solidFill>
                <a:srgbClr val="FFFFFF"/>
              </a:solidFill>
              <a:ln w="9525">
                <a:noFill/>
                <a:round/>
                <a:headEnd/>
                <a:tailEnd/>
              </a:ln>
            </p:spPr>
            <p:txBody>
              <a:bodyPr/>
              <a:lstStyle/>
              <a:p>
                <a:pPr>
                  <a:defRPr/>
                </a:pPr>
                <a:endParaRPr lang="en-US" dirty="0">
                  <a:latin typeface="Arial" charset="0"/>
                </a:endParaRPr>
              </a:p>
            </p:txBody>
          </p:sp>
          <p:sp>
            <p:nvSpPr>
              <p:cNvPr id="357" name="Freeform 597"/>
              <p:cNvSpPr>
                <a:spLocks/>
              </p:cNvSpPr>
              <p:nvPr/>
            </p:nvSpPr>
            <p:spPr bwMode="auto">
              <a:xfrm>
                <a:off x="4087977" y="5354412"/>
                <a:ext cx="216186" cy="95914"/>
              </a:xfrm>
              <a:custGeom>
                <a:avLst/>
                <a:gdLst/>
                <a:ahLst/>
                <a:cxnLst>
                  <a:cxn ang="0">
                    <a:pos x="75" y="25"/>
                  </a:cxn>
                  <a:cxn ang="0">
                    <a:pos x="79" y="27"/>
                  </a:cxn>
                  <a:cxn ang="0">
                    <a:pos x="80" y="28"/>
                  </a:cxn>
                  <a:cxn ang="0">
                    <a:pos x="80" y="29"/>
                  </a:cxn>
                  <a:cxn ang="0">
                    <a:pos x="79" y="30"/>
                  </a:cxn>
                  <a:cxn ang="0">
                    <a:pos x="77" y="32"/>
                  </a:cxn>
                  <a:cxn ang="0">
                    <a:pos x="75" y="33"/>
                  </a:cxn>
                  <a:cxn ang="0">
                    <a:pos x="69" y="35"/>
                  </a:cxn>
                  <a:cxn ang="0">
                    <a:pos x="62" y="35"/>
                  </a:cxn>
                  <a:cxn ang="0">
                    <a:pos x="54" y="33"/>
                  </a:cxn>
                  <a:cxn ang="0">
                    <a:pos x="46" y="30"/>
                  </a:cxn>
                  <a:cxn ang="0">
                    <a:pos x="22" y="17"/>
                  </a:cxn>
                  <a:cxn ang="0">
                    <a:pos x="18" y="19"/>
                  </a:cxn>
                  <a:cxn ang="0">
                    <a:pos x="16" y="19"/>
                  </a:cxn>
                  <a:cxn ang="0">
                    <a:pos x="11" y="17"/>
                  </a:cxn>
                  <a:cxn ang="0">
                    <a:pos x="9" y="15"/>
                  </a:cxn>
                  <a:cxn ang="0">
                    <a:pos x="7" y="14"/>
                  </a:cxn>
                  <a:cxn ang="0">
                    <a:pos x="7" y="13"/>
                  </a:cxn>
                  <a:cxn ang="0">
                    <a:pos x="7" y="13"/>
                  </a:cxn>
                  <a:cxn ang="0">
                    <a:pos x="12" y="11"/>
                  </a:cxn>
                  <a:cxn ang="0">
                    <a:pos x="1" y="5"/>
                  </a:cxn>
                  <a:cxn ang="0">
                    <a:pos x="0" y="5"/>
                  </a:cxn>
                  <a:cxn ang="0">
                    <a:pos x="1" y="4"/>
                  </a:cxn>
                  <a:cxn ang="0">
                    <a:pos x="2" y="3"/>
                  </a:cxn>
                  <a:cxn ang="0">
                    <a:pos x="4" y="2"/>
                  </a:cxn>
                  <a:cxn ang="0">
                    <a:pos x="7" y="0"/>
                  </a:cxn>
                  <a:cxn ang="0">
                    <a:pos x="9" y="0"/>
                  </a:cxn>
                  <a:cxn ang="0">
                    <a:pos x="10" y="0"/>
                  </a:cxn>
                  <a:cxn ang="0">
                    <a:pos x="11" y="0"/>
                  </a:cxn>
                  <a:cxn ang="0">
                    <a:pos x="22" y="6"/>
                  </a:cxn>
                  <a:cxn ang="0">
                    <a:pos x="30" y="2"/>
                  </a:cxn>
                  <a:cxn ang="0">
                    <a:pos x="31" y="2"/>
                  </a:cxn>
                  <a:cxn ang="0">
                    <a:pos x="32" y="2"/>
                  </a:cxn>
                  <a:cxn ang="0">
                    <a:pos x="34" y="3"/>
                  </a:cxn>
                  <a:cxn ang="0">
                    <a:pos x="37" y="4"/>
                  </a:cxn>
                  <a:cxn ang="0">
                    <a:pos x="41" y="7"/>
                  </a:cxn>
                  <a:cxn ang="0">
                    <a:pos x="41" y="8"/>
                  </a:cxn>
                  <a:cxn ang="0">
                    <a:pos x="33" y="12"/>
                  </a:cxn>
                  <a:cxn ang="0">
                    <a:pos x="55" y="23"/>
                  </a:cxn>
                  <a:cxn ang="0">
                    <a:pos x="61" y="26"/>
                  </a:cxn>
                  <a:cxn ang="0">
                    <a:pos x="67" y="25"/>
                  </a:cxn>
                  <a:cxn ang="0">
                    <a:pos x="68" y="25"/>
                  </a:cxn>
                  <a:cxn ang="0">
                    <a:pos x="69" y="24"/>
                  </a:cxn>
                  <a:cxn ang="0">
                    <a:pos x="69" y="23"/>
                  </a:cxn>
                  <a:cxn ang="0">
                    <a:pos x="69" y="23"/>
                  </a:cxn>
                  <a:cxn ang="0">
                    <a:pos x="70" y="23"/>
                  </a:cxn>
                  <a:cxn ang="0">
                    <a:pos x="71" y="23"/>
                  </a:cxn>
                  <a:cxn ang="0">
                    <a:pos x="73" y="24"/>
                  </a:cxn>
                  <a:cxn ang="0">
                    <a:pos x="75" y="25"/>
                  </a:cxn>
                </a:cxnLst>
                <a:rect l="0" t="0" r="r" b="b"/>
                <a:pathLst>
                  <a:path w="80" h="35">
                    <a:moveTo>
                      <a:pt x="75" y="25"/>
                    </a:moveTo>
                    <a:cubicBezTo>
                      <a:pt x="77" y="26"/>
                      <a:pt x="78" y="26"/>
                      <a:pt x="79" y="27"/>
                    </a:cubicBezTo>
                    <a:cubicBezTo>
                      <a:pt x="79" y="27"/>
                      <a:pt x="80" y="28"/>
                      <a:pt x="80" y="28"/>
                    </a:cubicBezTo>
                    <a:cubicBezTo>
                      <a:pt x="80" y="28"/>
                      <a:pt x="80" y="29"/>
                      <a:pt x="80" y="29"/>
                    </a:cubicBezTo>
                    <a:cubicBezTo>
                      <a:pt x="79" y="29"/>
                      <a:pt x="79" y="30"/>
                      <a:pt x="79" y="30"/>
                    </a:cubicBezTo>
                    <a:cubicBezTo>
                      <a:pt x="78" y="31"/>
                      <a:pt x="78" y="31"/>
                      <a:pt x="77" y="32"/>
                    </a:cubicBezTo>
                    <a:cubicBezTo>
                      <a:pt x="76" y="32"/>
                      <a:pt x="76" y="32"/>
                      <a:pt x="75" y="33"/>
                    </a:cubicBezTo>
                    <a:cubicBezTo>
                      <a:pt x="73" y="34"/>
                      <a:pt x="71" y="34"/>
                      <a:pt x="69" y="35"/>
                    </a:cubicBezTo>
                    <a:cubicBezTo>
                      <a:pt x="66" y="35"/>
                      <a:pt x="64" y="35"/>
                      <a:pt x="62" y="35"/>
                    </a:cubicBezTo>
                    <a:cubicBezTo>
                      <a:pt x="59" y="35"/>
                      <a:pt x="57" y="34"/>
                      <a:pt x="54" y="33"/>
                    </a:cubicBezTo>
                    <a:cubicBezTo>
                      <a:pt x="52" y="32"/>
                      <a:pt x="49" y="31"/>
                      <a:pt x="46" y="30"/>
                    </a:cubicBezTo>
                    <a:cubicBezTo>
                      <a:pt x="22" y="17"/>
                      <a:pt x="22" y="17"/>
                      <a:pt x="22" y="17"/>
                    </a:cubicBezTo>
                    <a:cubicBezTo>
                      <a:pt x="18" y="19"/>
                      <a:pt x="18" y="19"/>
                      <a:pt x="18" y="19"/>
                    </a:cubicBezTo>
                    <a:cubicBezTo>
                      <a:pt x="17" y="19"/>
                      <a:pt x="17" y="19"/>
                      <a:pt x="16" y="19"/>
                    </a:cubicBezTo>
                    <a:cubicBezTo>
                      <a:pt x="14" y="18"/>
                      <a:pt x="13" y="18"/>
                      <a:pt x="11" y="17"/>
                    </a:cubicBezTo>
                    <a:cubicBezTo>
                      <a:pt x="10" y="16"/>
                      <a:pt x="9" y="16"/>
                      <a:pt x="9" y="15"/>
                    </a:cubicBezTo>
                    <a:cubicBezTo>
                      <a:pt x="8" y="15"/>
                      <a:pt x="7" y="14"/>
                      <a:pt x="7" y="14"/>
                    </a:cubicBezTo>
                    <a:cubicBezTo>
                      <a:pt x="7" y="14"/>
                      <a:pt x="7" y="14"/>
                      <a:pt x="7" y="13"/>
                    </a:cubicBezTo>
                    <a:cubicBezTo>
                      <a:pt x="7" y="13"/>
                      <a:pt x="7" y="13"/>
                      <a:pt x="7" y="13"/>
                    </a:cubicBezTo>
                    <a:cubicBezTo>
                      <a:pt x="12" y="11"/>
                      <a:pt x="12" y="11"/>
                      <a:pt x="12" y="11"/>
                    </a:cubicBezTo>
                    <a:cubicBezTo>
                      <a:pt x="1" y="5"/>
                      <a:pt x="1" y="5"/>
                      <a:pt x="1" y="5"/>
                    </a:cubicBezTo>
                    <a:cubicBezTo>
                      <a:pt x="1" y="5"/>
                      <a:pt x="1" y="5"/>
                      <a:pt x="0" y="5"/>
                    </a:cubicBezTo>
                    <a:cubicBezTo>
                      <a:pt x="0" y="4"/>
                      <a:pt x="0" y="4"/>
                      <a:pt x="1" y="4"/>
                    </a:cubicBezTo>
                    <a:cubicBezTo>
                      <a:pt x="1" y="4"/>
                      <a:pt x="1" y="3"/>
                      <a:pt x="2" y="3"/>
                    </a:cubicBezTo>
                    <a:cubicBezTo>
                      <a:pt x="2" y="3"/>
                      <a:pt x="3" y="2"/>
                      <a:pt x="4" y="2"/>
                    </a:cubicBezTo>
                    <a:cubicBezTo>
                      <a:pt x="5" y="1"/>
                      <a:pt x="6" y="1"/>
                      <a:pt x="7" y="0"/>
                    </a:cubicBezTo>
                    <a:cubicBezTo>
                      <a:pt x="7" y="0"/>
                      <a:pt x="8" y="0"/>
                      <a:pt x="9" y="0"/>
                    </a:cubicBezTo>
                    <a:cubicBezTo>
                      <a:pt x="9" y="0"/>
                      <a:pt x="10" y="0"/>
                      <a:pt x="10" y="0"/>
                    </a:cubicBezTo>
                    <a:cubicBezTo>
                      <a:pt x="11" y="0"/>
                      <a:pt x="11" y="0"/>
                      <a:pt x="11" y="0"/>
                    </a:cubicBezTo>
                    <a:cubicBezTo>
                      <a:pt x="22" y="6"/>
                      <a:pt x="22" y="6"/>
                      <a:pt x="22" y="6"/>
                    </a:cubicBezTo>
                    <a:cubicBezTo>
                      <a:pt x="30" y="2"/>
                      <a:pt x="30" y="2"/>
                      <a:pt x="30" y="2"/>
                    </a:cubicBezTo>
                    <a:cubicBezTo>
                      <a:pt x="30" y="2"/>
                      <a:pt x="30" y="2"/>
                      <a:pt x="31" y="2"/>
                    </a:cubicBezTo>
                    <a:cubicBezTo>
                      <a:pt x="31" y="2"/>
                      <a:pt x="32" y="2"/>
                      <a:pt x="32" y="2"/>
                    </a:cubicBezTo>
                    <a:cubicBezTo>
                      <a:pt x="33" y="2"/>
                      <a:pt x="33" y="2"/>
                      <a:pt x="34" y="3"/>
                    </a:cubicBezTo>
                    <a:cubicBezTo>
                      <a:pt x="35" y="3"/>
                      <a:pt x="36" y="4"/>
                      <a:pt x="37" y="4"/>
                    </a:cubicBezTo>
                    <a:cubicBezTo>
                      <a:pt x="39" y="5"/>
                      <a:pt x="40" y="6"/>
                      <a:pt x="41" y="7"/>
                    </a:cubicBezTo>
                    <a:cubicBezTo>
                      <a:pt x="41" y="7"/>
                      <a:pt x="41" y="7"/>
                      <a:pt x="41" y="8"/>
                    </a:cubicBezTo>
                    <a:cubicBezTo>
                      <a:pt x="33" y="12"/>
                      <a:pt x="33" y="12"/>
                      <a:pt x="33" y="12"/>
                    </a:cubicBezTo>
                    <a:cubicBezTo>
                      <a:pt x="55" y="23"/>
                      <a:pt x="55" y="23"/>
                      <a:pt x="55" y="23"/>
                    </a:cubicBezTo>
                    <a:cubicBezTo>
                      <a:pt x="57" y="25"/>
                      <a:pt x="59" y="26"/>
                      <a:pt x="61" y="26"/>
                    </a:cubicBezTo>
                    <a:cubicBezTo>
                      <a:pt x="63" y="26"/>
                      <a:pt x="65" y="26"/>
                      <a:pt x="67" y="25"/>
                    </a:cubicBezTo>
                    <a:cubicBezTo>
                      <a:pt x="67" y="25"/>
                      <a:pt x="68" y="25"/>
                      <a:pt x="68" y="25"/>
                    </a:cubicBezTo>
                    <a:cubicBezTo>
                      <a:pt x="68" y="24"/>
                      <a:pt x="68" y="24"/>
                      <a:pt x="69" y="24"/>
                    </a:cubicBezTo>
                    <a:cubicBezTo>
                      <a:pt x="69" y="24"/>
                      <a:pt x="69" y="23"/>
                      <a:pt x="69" y="23"/>
                    </a:cubicBezTo>
                    <a:cubicBezTo>
                      <a:pt x="69" y="23"/>
                      <a:pt x="69" y="23"/>
                      <a:pt x="69" y="23"/>
                    </a:cubicBezTo>
                    <a:cubicBezTo>
                      <a:pt x="70" y="23"/>
                      <a:pt x="70" y="23"/>
                      <a:pt x="70" y="23"/>
                    </a:cubicBezTo>
                    <a:cubicBezTo>
                      <a:pt x="70" y="23"/>
                      <a:pt x="71" y="23"/>
                      <a:pt x="71" y="23"/>
                    </a:cubicBezTo>
                    <a:cubicBezTo>
                      <a:pt x="72" y="23"/>
                      <a:pt x="72" y="23"/>
                      <a:pt x="73" y="24"/>
                    </a:cubicBezTo>
                    <a:cubicBezTo>
                      <a:pt x="74" y="24"/>
                      <a:pt x="74" y="24"/>
                      <a:pt x="75" y="25"/>
                    </a:cubicBezTo>
                    <a:close/>
                  </a:path>
                </a:pathLst>
              </a:custGeom>
              <a:solidFill>
                <a:srgbClr val="FFFFFF"/>
              </a:solidFill>
              <a:ln w="9525">
                <a:noFill/>
                <a:round/>
                <a:headEnd/>
                <a:tailEnd/>
              </a:ln>
            </p:spPr>
            <p:txBody>
              <a:bodyPr/>
              <a:lstStyle/>
              <a:p>
                <a:pPr>
                  <a:defRPr/>
                </a:pPr>
                <a:endParaRPr lang="en-US" dirty="0">
                  <a:latin typeface="Arial" charset="0"/>
                </a:endParaRPr>
              </a:p>
            </p:txBody>
          </p:sp>
          <p:sp>
            <p:nvSpPr>
              <p:cNvPr id="358" name="Freeform 598"/>
              <p:cNvSpPr>
                <a:spLocks noEditPoints="1"/>
              </p:cNvSpPr>
              <p:nvPr/>
            </p:nvSpPr>
            <p:spPr bwMode="auto">
              <a:xfrm>
                <a:off x="4212817" y="5313306"/>
                <a:ext cx="187260" cy="98959"/>
              </a:xfrm>
              <a:custGeom>
                <a:avLst/>
                <a:gdLst/>
                <a:ahLst/>
                <a:cxnLst>
                  <a:cxn ang="0">
                    <a:pos x="54" y="8"/>
                  </a:cxn>
                  <a:cxn ang="0">
                    <a:pos x="63" y="15"/>
                  </a:cxn>
                  <a:cxn ang="0">
                    <a:pos x="68" y="21"/>
                  </a:cxn>
                  <a:cxn ang="0">
                    <a:pos x="67" y="27"/>
                  </a:cxn>
                  <a:cxn ang="0">
                    <a:pos x="61" y="32"/>
                  </a:cxn>
                  <a:cxn ang="0">
                    <a:pos x="50" y="36"/>
                  </a:cxn>
                  <a:cxn ang="0">
                    <a:pos x="39" y="36"/>
                  </a:cxn>
                  <a:cxn ang="0">
                    <a:pos x="28" y="33"/>
                  </a:cxn>
                  <a:cxn ang="0">
                    <a:pos x="16" y="28"/>
                  </a:cxn>
                  <a:cxn ang="0">
                    <a:pos x="6" y="21"/>
                  </a:cxn>
                  <a:cxn ang="0">
                    <a:pos x="1" y="15"/>
                  </a:cxn>
                  <a:cxn ang="0">
                    <a:pos x="2" y="9"/>
                  </a:cxn>
                  <a:cxn ang="0">
                    <a:pos x="9" y="4"/>
                  </a:cxn>
                  <a:cxn ang="0">
                    <a:pos x="19" y="0"/>
                  </a:cxn>
                  <a:cxn ang="0">
                    <a:pos x="30" y="0"/>
                  </a:cxn>
                  <a:cxn ang="0">
                    <a:pos x="41" y="3"/>
                  </a:cxn>
                  <a:cxn ang="0">
                    <a:pos x="54" y="8"/>
                  </a:cxn>
                  <a:cxn ang="0">
                    <a:pos x="44" y="14"/>
                  </a:cxn>
                  <a:cxn ang="0">
                    <a:pos x="37" y="11"/>
                  </a:cxn>
                  <a:cxn ang="0">
                    <a:pos x="30" y="9"/>
                  </a:cxn>
                  <a:cxn ang="0">
                    <a:pos x="24" y="8"/>
                  </a:cxn>
                  <a:cxn ang="0">
                    <a:pos x="19" y="9"/>
                  </a:cxn>
                  <a:cxn ang="0">
                    <a:pos x="16" y="12"/>
                  </a:cxn>
                  <a:cxn ang="0">
                    <a:pos x="16" y="15"/>
                  </a:cxn>
                  <a:cxn ang="0">
                    <a:pos x="19" y="19"/>
                  </a:cxn>
                  <a:cxn ang="0">
                    <a:pos x="26" y="22"/>
                  </a:cxn>
                  <a:cxn ang="0">
                    <a:pos x="32" y="26"/>
                  </a:cxn>
                  <a:cxn ang="0">
                    <a:pos x="39" y="28"/>
                  </a:cxn>
                  <a:cxn ang="0">
                    <a:pos x="45" y="28"/>
                  </a:cxn>
                  <a:cxn ang="0">
                    <a:pos x="50" y="27"/>
                  </a:cxn>
                  <a:cxn ang="0">
                    <a:pos x="53" y="24"/>
                  </a:cxn>
                  <a:cxn ang="0">
                    <a:pos x="53" y="21"/>
                  </a:cxn>
                  <a:cxn ang="0">
                    <a:pos x="50" y="18"/>
                  </a:cxn>
                  <a:cxn ang="0">
                    <a:pos x="44" y="14"/>
                  </a:cxn>
                </a:cxnLst>
                <a:rect l="0" t="0" r="r" b="b"/>
                <a:pathLst>
                  <a:path w="69" h="36">
                    <a:moveTo>
                      <a:pt x="54" y="8"/>
                    </a:moveTo>
                    <a:cubicBezTo>
                      <a:pt x="58" y="10"/>
                      <a:pt x="61" y="13"/>
                      <a:pt x="63" y="15"/>
                    </a:cubicBezTo>
                    <a:cubicBezTo>
                      <a:pt x="66" y="17"/>
                      <a:pt x="67" y="19"/>
                      <a:pt x="68" y="21"/>
                    </a:cubicBezTo>
                    <a:cubicBezTo>
                      <a:pt x="69" y="23"/>
                      <a:pt x="69" y="25"/>
                      <a:pt x="67" y="27"/>
                    </a:cubicBezTo>
                    <a:cubicBezTo>
                      <a:pt x="66" y="29"/>
                      <a:pt x="64" y="31"/>
                      <a:pt x="61" y="32"/>
                    </a:cubicBezTo>
                    <a:cubicBezTo>
                      <a:pt x="57" y="34"/>
                      <a:pt x="54" y="35"/>
                      <a:pt x="50" y="36"/>
                    </a:cubicBezTo>
                    <a:cubicBezTo>
                      <a:pt x="47" y="36"/>
                      <a:pt x="43" y="36"/>
                      <a:pt x="39" y="36"/>
                    </a:cubicBezTo>
                    <a:cubicBezTo>
                      <a:pt x="36" y="35"/>
                      <a:pt x="32" y="35"/>
                      <a:pt x="28" y="33"/>
                    </a:cubicBezTo>
                    <a:cubicBezTo>
                      <a:pt x="24" y="32"/>
                      <a:pt x="20" y="30"/>
                      <a:pt x="16" y="28"/>
                    </a:cubicBezTo>
                    <a:cubicBezTo>
                      <a:pt x="12" y="26"/>
                      <a:pt x="8" y="24"/>
                      <a:pt x="6" y="21"/>
                    </a:cubicBezTo>
                    <a:cubicBezTo>
                      <a:pt x="3" y="19"/>
                      <a:pt x="2" y="17"/>
                      <a:pt x="1" y="15"/>
                    </a:cubicBezTo>
                    <a:cubicBezTo>
                      <a:pt x="0" y="13"/>
                      <a:pt x="1" y="11"/>
                      <a:pt x="2" y="9"/>
                    </a:cubicBezTo>
                    <a:cubicBezTo>
                      <a:pt x="3" y="7"/>
                      <a:pt x="5" y="5"/>
                      <a:pt x="9" y="4"/>
                    </a:cubicBezTo>
                    <a:cubicBezTo>
                      <a:pt x="12" y="2"/>
                      <a:pt x="15" y="1"/>
                      <a:pt x="19" y="0"/>
                    </a:cubicBezTo>
                    <a:cubicBezTo>
                      <a:pt x="22" y="0"/>
                      <a:pt x="26" y="0"/>
                      <a:pt x="30" y="0"/>
                    </a:cubicBezTo>
                    <a:cubicBezTo>
                      <a:pt x="34" y="1"/>
                      <a:pt x="37" y="2"/>
                      <a:pt x="41" y="3"/>
                    </a:cubicBezTo>
                    <a:cubicBezTo>
                      <a:pt x="45" y="4"/>
                      <a:pt x="49" y="6"/>
                      <a:pt x="54" y="8"/>
                    </a:cubicBezTo>
                    <a:close/>
                    <a:moveTo>
                      <a:pt x="44" y="14"/>
                    </a:moveTo>
                    <a:cubicBezTo>
                      <a:pt x="41" y="13"/>
                      <a:pt x="39" y="11"/>
                      <a:pt x="37" y="11"/>
                    </a:cubicBezTo>
                    <a:cubicBezTo>
                      <a:pt x="35" y="10"/>
                      <a:pt x="32" y="9"/>
                      <a:pt x="30" y="9"/>
                    </a:cubicBezTo>
                    <a:cubicBezTo>
                      <a:pt x="28" y="8"/>
                      <a:pt x="26" y="8"/>
                      <a:pt x="24" y="8"/>
                    </a:cubicBezTo>
                    <a:cubicBezTo>
                      <a:pt x="22" y="8"/>
                      <a:pt x="20" y="9"/>
                      <a:pt x="19" y="9"/>
                    </a:cubicBezTo>
                    <a:cubicBezTo>
                      <a:pt x="17" y="10"/>
                      <a:pt x="16" y="11"/>
                      <a:pt x="16" y="12"/>
                    </a:cubicBezTo>
                    <a:cubicBezTo>
                      <a:pt x="15" y="13"/>
                      <a:pt x="15" y="14"/>
                      <a:pt x="16" y="15"/>
                    </a:cubicBezTo>
                    <a:cubicBezTo>
                      <a:pt x="17" y="16"/>
                      <a:pt x="18" y="17"/>
                      <a:pt x="19" y="19"/>
                    </a:cubicBezTo>
                    <a:cubicBezTo>
                      <a:pt x="21" y="20"/>
                      <a:pt x="23" y="21"/>
                      <a:pt x="26" y="22"/>
                    </a:cubicBezTo>
                    <a:cubicBezTo>
                      <a:pt x="28" y="24"/>
                      <a:pt x="30" y="25"/>
                      <a:pt x="32" y="26"/>
                    </a:cubicBezTo>
                    <a:cubicBezTo>
                      <a:pt x="35" y="26"/>
                      <a:pt x="37" y="27"/>
                      <a:pt x="39" y="28"/>
                    </a:cubicBezTo>
                    <a:cubicBezTo>
                      <a:pt x="41" y="28"/>
                      <a:pt x="43" y="28"/>
                      <a:pt x="45" y="28"/>
                    </a:cubicBezTo>
                    <a:cubicBezTo>
                      <a:pt x="47" y="28"/>
                      <a:pt x="49" y="27"/>
                      <a:pt x="50" y="27"/>
                    </a:cubicBezTo>
                    <a:cubicBezTo>
                      <a:pt x="52" y="26"/>
                      <a:pt x="53" y="25"/>
                      <a:pt x="53" y="24"/>
                    </a:cubicBezTo>
                    <a:cubicBezTo>
                      <a:pt x="54" y="23"/>
                      <a:pt x="54" y="22"/>
                      <a:pt x="53" y="21"/>
                    </a:cubicBezTo>
                    <a:cubicBezTo>
                      <a:pt x="52" y="20"/>
                      <a:pt x="51" y="19"/>
                      <a:pt x="50" y="18"/>
                    </a:cubicBezTo>
                    <a:cubicBezTo>
                      <a:pt x="48" y="16"/>
                      <a:pt x="46" y="15"/>
                      <a:pt x="44" y="14"/>
                    </a:cubicBezTo>
                    <a:close/>
                  </a:path>
                </a:pathLst>
              </a:custGeom>
              <a:solidFill>
                <a:srgbClr val="FFFFFF"/>
              </a:solidFill>
              <a:ln w="9525">
                <a:noFill/>
                <a:round/>
                <a:headEnd/>
                <a:tailEnd/>
              </a:ln>
            </p:spPr>
            <p:txBody>
              <a:bodyPr/>
              <a:lstStyle/>
              <a:p>
                <a:pPr>
                  <a:defRPr/>
                </a:pPr>
                <a:endParaRPr lang="en-US" dirty="0">
                  <a:latin typeface="Arial" charset="0"/>
                </a:endParaRPr>
              </a:p>
            </p:txBody>
          </p:sp>
          <p:sp>
            <p:nvSpPr>
              <p:cNvPr id="359" name="Freeform 599"/>
              <p:cNvSpPr>
                <a:spLocks/>
              </p:cNvSpPr>
              <p:nvPr/>
            </p:nvSpPr>
            <p:spPr bwMode="auto">
              <a:xfrm>
                <a:off x="4316343" y="5221960"/>
                <a:ext cx="287741" cy="141587"/>
              </a:xfrm>
              <a:custGeom>
                <a:avLst/>
                <a:gdLst/>
                <a:ahLst/>
                <a:cxnLst>
                  <a:cxn ang="0">
                    <a:pos x="106" y="24"/>
                  </a:cxn>
                  <a:cxn ang="0">
                    <a:pos x="105" y="25"/>
                  </a:cxn>
                  <a:cxn ang="0">
                    <a:pos x="100" y="28"/>
                  </a:cxn>
                  <a:cxn ang="0">
                    <a:pos x="97" y="28"/>
                  </a:cxn>
                  <a:cxn ang="0">
                    <a:pos x="68" y="13"/>
                  </a:cxn>
                  <a:cxn ang="0">
                    <a:pos x="59" y="10"/>
                  </a:cxn>
                  <a:cxn ang="0">
                    <a:pos x="51" y="10"/>
                  </a:cxn>
                  <a:cxn ang="0">
                    <a:pos x="51" y="18"/>
                  </a:cxn>
                  <a:cxn ang="0">
                    <a:pos x="82" y="35"/>
                  </a:cxn>
                  <a:cxn ang="0">
                    <a:pos x="81" y="37"/>
                  </a:cxn>
                  <a:cxn ang="0">
                    <a:pos x="76" y="39"/>
                  </a:cxn>
                  <a:cxn ang="0">
                    <a:pos x="73" y="40"/>
                  </a:cxn>
                  <a:cxn ang="0">
                    <a:pos x="44" y="25"/>
                  </a:cxn>
                  <a:cxn ang="0">
                    <a:pos x="35" y="21"/>
                  </a:cxn>
                  <a:cxn ang="0">
                    <a:pos x="27" y="22"/>
                  </a:cxn>
                  <a:cxn ang="0">
                    <a:pos x="27" y="29"/>
                  </a:cxn>
                  <a:cxn ang="0">
                    <a:pos x="59" y="47"/>
                  </a:cxn>
                  <a:cxn ang="0">
                    <a:pos x="57" y="48"/>
                  </a:cxn>
                  <a:cxn ang="0">
                    <a:pos x="52" y="51"/>
                  </a:cxn>
                  <a:cxn ang="0">
                    <a:pos x="49" y="52"/>
                  </a:cxn>
                  <a:cxn ang="0">
                    <a:pos x="1" y="26"/>
                  </a:cxn>
                  <a:cxn ang="0">
                    <a:pos x="0" y="25"/>
                  </a:cxn>
                  <a:cxn ang="0">
                    <a:pos x="3" y="23"/>
                  </a:cxn>
                  <a:cxn ang="0">
                    <a:pos x="7" y="21"/>
                  </a:cxn>
                  <a:cxn ang="0">
                    <a:pos x="10" y="22"/>
                  </a:cxn>
                  <a:cxn ang="0">
                    <a:pos x="15" y="18"/>
                  </a:cxn>
                  <a:cxn ang="0">
                    <a:pos x="24" y="12"/>
                  </a:cxn>
                  <a:cxn ang="0">
                    <a:pos x="34" y="12"/>
                  </a:cxn>
                  <a:cxn ang="0">
                    <a:pos x="38" y="10"/>
                  </a:cxn>
                  <a:cxn ang="0">
                    <a:pos x="40" y="4"/>
                  </a:cxn>
                  <a:cxn ang="0">
                    <a:pos x="51" y="0"/>
                  </a:cxn>
                  <a:cxn ang="0">
                    <a:pos x="67" y="3"/>
                  </a:cxn>
                  <a:cxn ang="0">
                    <a:pos x="106" y="23"/>
                  </a:cxn>
                </a:cxnLst>
                <a:rect l="0" t="0" r="r" b="b"/>
                <a:pathLst>
                  <a:path w="106" h="52">
                    <a:moveTo>
                      <a:pt x="106" y="23"/>
                    </a:moveTo>
                    <a:cubicBezTo>
                      <a:pt x="106" y="23"/>
                      <a:pt x="106" y="23"/>
                      <a:pt x="106" y="24"/>
                    </a:cubicBezTo>
                    <a:cubicBezTo>
                      <a:pt x="106" y="24"/>
                      <a:pt x="106" y="24"/>
                      <a:pt x="106" y="24"/>
                    </a:cubicBezTo>
                    <a:cubicBezTo>
                      <a:pt x="106" y="25"/>
                      <a:pt x="106" y="25"/>
                      <a:pt x="105" y="25"/>
                    </a:cubicBezTo>
                    <a:cubicBezTo>
                      <a:pt x="104" y="26"/>
                      <a:pt x="104" y="26"/>
                      <a:pt x="103" y="27"/>
                    </a:cubicBezTo>
                    <a:cubicBezTo>
                      <a:pt x="102" y="27"/>
                      <a:pt x="101" y="27"/>
                      <a:pt x="100" y="28"/>
                    </a:cubicBezTo>
                    <a:cubicBezTo>
                      <a:pt x="99" y="28"/>
                      <a:pt x="99" y="28"/>
                      <a:pt x="98" y="28"/>
                    </a:cubicBezTo>
                    <a:cubicBezTo>
                      <a:pt x="97" y="28"/>
                      <a:pt x="97" y="28"/>
                      <a:pt x="97" y="28"/>
                    </a:cubicBezTo>
                    <a:cubicBezTo>
                      <a:pt x="96" y="28"/>
                      <a:pt x="96" y="28"/>
                      <a:pt x="95" y="28"/>
                    </a:cubicBezTo>
                    <a:cubicBezTo>
                      <a:pt x="68" y="13"/>
                      <a:pt x="68" y="13"/>
                      <a:pt x="68" y="13"/>
                    </a:cubicBezTo>
                    <a:cubicBezTo>
                      <a:pt x="66" y="12"/>
                      <a:pt x="65" y="11"/>
                      <a:pt x="63" y="11"/>
                    </a:cubicBezTo>
                    <a:cubicBezTo>
                      <a:pt x="61" y="10"/>
                      <a:pt x="60" y="10"/>
                      <a:pt x="59" y="10"/>
                    </a:cubicBezTo>
                    <a:cubicBezTo>
                      <a:pt x="57" y="9"/>
                      <a:pt x="56" y="9"/>
                      <a:pt x="55" y="9"/>
                    </a:cubicBezTo>
                    <a:cubicBezTo>
                      <a:pt x="53" y="9"/>
                      <a:pt x="52" y="10"/>
                      <a:pt x="51" y="10"/>
                    </a:cubicBezTo>
                    <a:cubicBezTo>
                      <a:pt x="50" y="11"/>
                      <a:pt x="49" y="12"/>
                      <a:pt x="49" y="13"/>
                    </a:cubicBezTo>
                    <a:cubicBezTo>
                      <a:pt x="49" y="14"/>
                      <a:pt x="50" y="16"/>
                      <a:pt x="51" y="18"/>
                    </a:cubicBezTo>
                    <a:cubicBezTo>
                      <a:pt x="82" y="35"/>
                      <a:pt x="82" y="35"/>
                      <a:pt x="82" y="35"/>
                    </a:cubicBezTo>
                    <a:cubicBezTo>
                      <a:pt x="82" y="35"/>
                      <a:pt x="82" y="35"/>
                      <a:pt x="82" y="35"/>
                    </a:cubicBezTo>
                    <a:cubicBezTo>
                      <a:pt x="83" y="35"/>
                      <a:pt x="83" y="36"/>
                      <a:pt x="82" y="36"/>
                    </a:cubicBezTo>
                    <a:cubicBezTo>
                      <a:pt x="82" y="36"/>
                      <a:pt x="82" y="37"/>
                      <a:pt x="81" y="37"/>
                    </a:cubicBezTo>
                    <a:cubicBezTo>
                      <a:pt x="81" y="37"/>
                      <a:pt x="80" y="38"/>
                      <a:pt x="79" y="38"/>
                    </a:cubicBezTo>
                    <a:cubicBezTo>
                      <a:pt x="78" y="39"/>
                      <a:pt x="77" y="39"/>
                      <a:pt x="76" y="39"/>
                    </a:cubicBezTo>
                    <a:cubicBezTo>
                      <a:pt x="75" y="40"/>
                      <a:pt x="75" y="40"/>
                      <a:pt x="74" y="40"/>
                    </a:cubicBezTo>
                    <a:cubicBezTo>
                      <a:pt x="74" y="40"/>
                      <a:pt x="73" y="40"/>
                      <a:pt x="73" y="40"/>
                    </a:cubicBezTo>
                    <a:cubicBezTo>
                      <a:pt x="72" y="40"/>
                      <a:pt x="72" y="40"/>
                      <a:pt x="72" y="40"/>
                    </a:cubicBezTo>
                    <a:cubicBezTo>
                      <a:pt x="44" y="25"/>
                      <a:pt x="44" y="25"/>
                      <a:pt x="44" y="25"/>
                    </a:cubicBezTo>
                    <a:cubicBezTo>
                      <a:pt x="42" y="24"/>
                      <a:pt x="41" y="23"/>
                      <a:pt x="39" y="22"/>
                    </a:cubicBezTo>
                    <a:cubicBezTo>
                      <a:pt x="38" y="22"/>
                      <a:pt x="36" y="21"/>
                      <a:pt x="35" y="21"/>
                    </a:cubicBezTo>
                    <a:cubicBezTo>
                      <a:pt x="33" y="21"/>
                      <a:pt x="32" y="21"/>
                      <a:pt x="31" y="21"/>
                    </a:cubicBezTo>
                    <a:cubicBezTo>
                      <a:pt x="30" y="21"/>
                      <a:pt x="28" y="21"/>
                      <a:pt x="27" y="22"/>
                    </a:cubicBezTo>
                    <a:cubicBezTo>
                      <a:pt x="26" y="22"/>
                      <a:pt x="26" y="23"/>
                      <a:pt x="26" y="25"/>
                    </a:cubicBezTo>
                    <a:cubicBezTo>
                      <a:pt x="26" y="26"/>
                      <a:pt x="26" y="27"/>
                      <a:pt x="27" y="29"/>
                    </a:cubicBezTo>
                    <a:cubicBezTo>
                      <a:pt x="58" y="46"/>
                      <a:pt x="58" y="46"/>
                      <a:pt x="58" y="46"/>
                    </a:cubicBezTo>
                    <a:cubicBezTo>
                      <a:pt x="58" y="46"/>
                      <a:pt x="59" y="47"/>
                      <a:pt x="59" y="47"/>
                    </a:cubicBezTo>
                    <a:cubicBezTo>
                      <a:pt x="59" y="47"/>
                      <a:pt x="59" y="47"/>
                      <a:pt x="58" y="48"/>
                    </a:cubicBezTo>
                    <a:cubicBezTo>
                      <a:pt x="58" y="48"/>
                      <a:pt x="58" y="48"/>
                      <a:pt x="57" y="48"/>
                    </a:cubicBezTo>
                    <a:cubicBezTo>
                      <a:pt x="57" y="49"/>
                      <a:pt x="56" y="49"/>
                      <a:pt x="55" y="50"/>
                    </a:cubicBezTo>
                    <a:cubicBezTo>
                      <a:pt x="54" y="50"/>
                      <a:pt x="53" y="51"/>
                      <a:pt x="52" y="51"/>
                    </a:cubicBezTo>
                    <a:cubicBezTo>
                      <a:pt x="52" y="51"/>
                      <a:pt x="51" y="51"/>
                      <a:pt x="50" y="51"/>
                    </a:cubicBezTo>
                    <a:cubicBezTo>
                      <a:pt x="50" y="52"/>
                      <a:pt x="49" y="52"/>
                      <a:pt x="49" y="52"/>
                    </a:cubicBezTo>
                    <a:cubicBezTo>
                      <a:pt x="48" y="51"/>
                      <a:pt x="48" y="51"/>
                      <a:pt x="48" y="51"/>
                    </a:cubicBezTo>
                    <a:cubicBezTo>
                      <a:pt x="1" y="26"/>
                      <a:pt x="1" y="26"/>
                      <a:pt x="1" y="26"/>
                    </a:cubicBezTo>
                    <a:cubicBezTo>
                      <a:pt x="1" y="26"/>
                      <a:pt x="0" y="26"/>
                      <a:pt x="0" y="25"/>
                    </a:cubicBezTo>
                    <a:cubicBezTo>
                      <a:pt x="0" y="25"/>
                      <a:pt x="0" y="25"/>
                      <a:pt x="0" y="25"/>
                    </a:cubicBezTo>
                    <a:cubicBezTo>
                      <a:pt x="0" y="24"/>
                      <a:pt x="1" y="24"/>
                      <a:pt x="1" y="24"/>
                    </a:cubicBezTo>
                    <a:cubicBezTo>
                      <a:pt x="2" y="24"/>
                      <a:pt x="2" y="23"/>
                      <a:pt x="3" y="23"/>
                    </a:cubicBezTo>
                    <a:cubicBezTo>
                      <a:pt x="4" y="22"/>
                      <a:pt x="5" y="22"/>
                      <a:pt x="5" y="22"/>
                    </a:cubicBezTo>
                    <a:cubicBezTo>
                      <a:pt x="6" y="22"/>
                      <a:pt x="7" y="21"/>
                      <a:pt x="7" y="21"/>
                    </a:cubicBezTo>
                    <a:cubicBezTo>
                      <a:pt x="8" y="21"/>
                      <a:pt x="8" y="21"/>
                      <a:pt x="9" y="21"/>
                    </a:cubicBezTo>
                    <a:cubicBezTo>
                      <a:pt x="9" y="21"/>
                      <a:pt x="9" y="22"/>
                      <a:pt x="10" y="22"/>
                    </a:cubicBezTo>
                    <a:cubicBezTo>
                      <a:pt x="15" y="25"/>
                      <a:pt x="15" y="25"/>
                      <a:pt x="15" y="25"/>
                    </a:cubicBezTo>
                    <a:cubicBezTo>
                      <a:pt x="14" y="22"/>
                      <a:pt x="14" y="20"/>
                      <a:pt x="15" y="18"/>
                    </a:cubicBezTo>
                    <a:cubicBezTo>
                      <a:pt x="15" y="17"/>
                      <a:pt x="17" y="15"/>
                      <a:pt x="19" y="14"/>
                    </a:cubicBezTo>
                    <a:cubicBezTo>
                      <a:pt x="20" y="13"/>
                      <a:pt x="22" y="13"/>
                      <a:pt x="24" y="12"/>
                    </a:cubicBezTo>
                    <a:cubicBezTo>
                      <a:pt x="25" y="12"/>
                      <a:pt x="27" y="12"/>
                      <a:pt x="29" y="12"/>
                    </a:cubicBezTo>
                    <a:cubicBezTo>
                      <a:pt x="30" y="12"/>
                      <a:pt x="32" y="12"/>
                      <a:pt x="34" y="12"/>
                    </a:cubicBezTo>
                    <a:cubicBezTo>
                      <a:pt x="35" y="12"/>
                      <a:pt x="37" y="13"/>
                      <a:pt x="39" y="13"/>
                    </a:cubicBezTo>
                    <a:cubicBezTo>
                      <a:pt x="38" y="12"/>
                      <a:pt x="38" y="11"/>
                      <a:pt x="38" y="10"/>
                    </a:cubicBezTo>
                    <a:cubicBezTo>
                      <a:pt x="38" y="8"/>
                      <a:pt x="38" y="7"/>
                      <a:pt x="39" y="7"/>
                    </a:cubicBezTo>
                    <a:cubicBezTo>
                      <a:pt x="39" y="6"/>
                      <a:pt x="40" y="5"/>
                      <a:pt x="40" y="4"/>
                    </a:cubicBezTo>
                    <a:cubicBezTo>
                      <a:pt x="41" y="4"/>
                      <a:pt x="42" y="3"/>
                      <a:pt x="43" y="2"/>
                    </a:cubicBezTo>
                    <a:cubicBezTo>
                      <a:pt x="45" y="1"/>
                      <a:pt x="48" y="1"/>
                      <a:pt x="51" y="0"/>
                    </a:cubicBezTo>
                    <a:cubicBezTo>
                      <a:pt x="53" y="0"/>
                      <a:pt x="56" y="0"/>
                      <a:pt x="59" y="1"/>
                    </a:cubicBezTo>
                    <a:cubicBezTo>
                      <a:pt x="62" y="1"/>
                      <a:pt x="65" y="2"/>
                      <a:pt x="67" y="3"/>
                    </a:cubicBezTo>
                    <a:cubicBezTo>
                      <a:pt x="70" y="4"/>
                      <a:pt x="73" y="5"/>
                      <a:pt x="76" y="7"/>
                    </a:cubicBezTo>
                    <a:lnTo>
                      <a:pt x="106" y="23"/>
                    </a:lnTo>
                    <a:close/>
                  </a:path>
                </a:pathLst>
              </a:custGeom>
              <a:solidFill>
                <a:srgbClr val="FFFFFF"/>
              </a:solidFill>
              <a:ln w="9525">
                <a:noFill/>
                <a:round/>
                <a:headEnd/>
                <a:tailEnd/>
              </a:ln>
            </p:spPr>
            <p:txBody>
              <a:bodyPr/>
              <a:lstStyle/>
              <a:p>
                <a:pPr>
                  <a:defRPr/>
                </a:pPr>
                <a:endParaRPr lang="en-US" dirty="0">
                  <a:latin typeface="Arial" charset="0"/>
                </a:endParaRPr>
              </a:p>
            </p:txBody>
          </p:sp>
          <p:sp>
            <p:nvSpPr>
              <p:cNvPr id="360" name="Freeform 600"/>
              <p:cNvSpPr>
                <a:spLocks noEditPoints="1"/>
              </p:cNvSpPr>
              <p:nvPr/>
            </p:nvSpPr>
            <p:spPr bwMode="auto">
              <a:xfrm>
                <a:off x="4518828" y="5167152"/>
                <a:ext cx="193350" cy="94391"/>
              </a:xfrm>
              <a:custGeom>
                <a:avLst/>
                <a:gdLst/>
                <a:ahLst/>
                <a:cxnLst>
                  <a:cxn ang="0">
                    <a:pos x="50" y="8"/>
                  </a:cxn>
                  <a:cxn ang="0">
                    <a:pos x="52" y="11"/>
                  </a:cxn>
                  <a:cxn ang="0">
                    <a:pos x="51" y="12"/>
                  </a:cxn>
                  <a:cxn ang="0">
                    <a:pos x="29" y="23"/>
                  </a:cxn>
                  <a:cxn ang="0">
                    <a:pos x="35" y="26"/>
                  </a:cxn>
                  <a:cxn ang="0">
                    <a:pos x="41" y="27"/>
                  </a:cxn>
                  <a:cxn ang="0">
                    <a:pos x="47" y="27"/>
                  </a:cxn>
                  <a:cxn ang="0">
                    <a:pos x="52" y="25"/>
                  </a:cxn>
                  <a:cxn ang="0">
                    <a:pos x="56" y="23"/>
                  </a:cxn>
                  <a:cxn ang="0">
                    <a:pos x="59" y="20"/>
                  </a:cxn>
                  <a:cxn ang="0">
                    <a:pos x="60" y="19"/>
                  </a:cxn>
                  <a:cxn ang="0">
                    <a:pos x="61" y="18"/>
                  </a:cxn>
                  <a:cxn ang="0">
                    <a:pos x="62" y="17"/>
                  </a:cxn>
                  <a:cxn ang="0">
                    <a:pos x="63" y="18"/>
                  </a:cxn>
                  <a:cxn ang="0">
                    <a:pos x="65" y="18"/>
                  </a:cxn>
                  <a:cxn ang="0">
                    <a:pos x="67" y="19"/>
                  </a:cxn>
                  <a:cxn ang="0">
                    <a:pos x="69" y="20"/>
                  </a:cxn>
                  <a:cxn ang="0">
                    <a:pos x="70" y="21"/>
                  </a:cxn>
                  <a:cxn ang="0">
                    <a:pos x="71" y="22"/>
                  </a:cxn>
                  <a:cxn ang="0">
                    <a:pos x="71" y="22"/>
                  </a:cxn>
                  <a:cxn ang="0">
                    <a:pos x="71" y="24"/>
                  </a:cxn>
                  <a:cxn ang="0">
                    <a:pos x="69" y="26"/>
                  </a:cxn>
                  <a:cxn ang="0">
                    <a:pos x="66" y="28"/>
                  </a:cxn>
                  <a:cxn ang="0">
                    <a:pos x="61" y="31"/>
                  </a:cxn>
                  <a:cxn ang="0">
                    <a:pos x="51" y="34"/>
                  </a:cxn>
                  <a:cxn ang="0">
                    <a:pos x="40" y="35"/>
                  </a:cxn>
                  <a:cxn ang="0">
                    <a:pos x="28" y="32"/>
                  </a:cxn>
                  <a:cxn ang="0">
                    <a:pos x="16" y="27"/>
                  </a:cxn>
                  <a:cxn ang="0">
                    <a:pos x="6" y="20"/>
                  </a:cxn>
                  <a:cxn ang="0">
                    <a:pos x="1" y="14"/>
                  </a:cxn>
                  <a:cxn ang="0">
                    <a:pos x="1" y="8"/>
                  </a:cxn>
                  <a:cxn ang="0">
                    <a:pos x="7" y="3"/>
                  </a:cxn>
                  <a:cxn ang="0">
                    <a:pos x="17" y="0"/>
                  </a:cxn>
                  <a:cxn ang="0">
                    <a:pos x="27" y="0"/>
                  </a:cxn>
                  <a:cxn ang="0">
                    <a:pos x="37" y="3"/>
                  </a:cxn>
                  <a:cxn ang="0">
                    <a:pos x="48" y="7"/>
                  </a:cxn>
                  <a:cxn ang="0">
                    <a:pos x="50" y="8"/>
                  </a:cxn>
                  <a:cxn ang="0">
                    <a:pos x="36" y="11"/>
                  </a:cxn>
                  <a:cxn ang="0">
                    <a:pos x="25" y="7"/>
                  </a:cxn>
                  <a:cxn ang="0">
                    <a:pos x="17" y="8"/>
                  </a:cxn>
                  <a:cxn ang="0">
                    <a:pos x="14" y="11"/>
                  </a:cxn>
                  <a:cxn ang="0">
                    <a:pos x="14" y="13"/>
                  </a:cxn>
                  <a:cxn ang="0">
                    <a:pos x="16" y="16"/>
                  </a:cxn>
                  <a:cxn ang="0">
                    <a:pos x="21" y="19"/>
                  </a:cxn>
                  <a:cxn ang="0">
                    <a:pos x="36" y="11"/>
                  </a:cxn>
                </a:cxnLst>
                <a:rect l="0" t="0" r="r" b="b"/>
                <a:pathLst>
                  <a:path w="71" h="35">
                    <a:moveTo>
                      <a:pt x="50" y="8"/>
                    </a:moveTo>
                    <a:cubicBezTo>
                      <a:pt x="51" y="9"/>
                      <a:pt x="52" y="10"/>
                      <a:pt x="52" y="11"/>
                    </a:cubicBezTo>
                    <a:cubicBezTo>
                      <a:pt x="53" y="11"/>
                      <a:pt x="52" y="12"/>
                      <a:pt x="51" y="12"/>
                    </a:cubicBezTo>
                    <a:cubicBezTo>
                      <a:pt x="29" y="23"/>
                      <a:pt x="29" y="23"/>
                      <a:pt x="29" y="23"/>
                    </a:cubicBezTo>
                    <a:cubicBezTo>
                      <a:pt x="31" y="24"/>
                      <a:pt x="33" y="25"/>
                      <a:pt x="35" y="26"/>
                    </a:cubicBezTo>
                    <a:cubicBezTo>
                      <a:pt x="37" y="26"/>
                      <a:pt x="39" y="27"/>
                      <a:pt x="41" y="27"/>
                    </a:cubicBezTo>
                    <a:cubicBezTo>
                      <a:pt x="43" y="27"/>
                      <a:pt x="45" y="27"/>
                      <a:pt x="47" y="27"/>
                    </a:cubicBezTo>
                    <a:cubicBezTo>
                      <a:pt x="48" y="27"/>
                      <a:pt x="50" y="26"/>
                      <a:pt x="52" y="25"/>
                    </a:cubicBezTo>
                    <a:cubicBezTo>
                      <a:pt x="54" y="24"/>
                      <a:pt x="55" y="24"/>
                      <a:pt x="56" y="23"/>
                    </a:cubicBezTo>
                    <a:cubicBezTo>
                      <a:pt x="57" y="22"/>
                      <a:pt x="58" y="21"/>
                      <a:pt x="59" y="20"/>
                    </a:cubicBezTo>
                    <a:cubicBezTo>
                      <a:pt x="59" y="20"/>
                      <a:pt x="60" y="19"/>
                      <a:pt x="60" y="19"/>
                    </a:cubicBezTo>
                    <a:cubicBezTo>
                      <a:pt x="60" y="18"/>
                      <a:pt x="61" y="18"/>
                      <a:pt x="61" y="18"/>
                    </a:cubicBezTo>
                    <a:cubicBezTo>
                      <a:pt x="61" y="17"/>
                      <a:pt x="62" y="17"/>
                      <a:pt x="62" y="17"/>
                    </a:cubicBezTo>
                    <a:cubicBezTo>
                      <a:pt x="62" y="17"/>
                      <a:pt x="63" y="17"/>
                      <a:pt x="63" y="18"/>
                    </a:cubicBezTo>
                    <a:cubicBezTo>
                      <a:pt x="64" y="18"/>
                      <a:pt x="64" y="18"/>
                      <a:pt x="65" y="18"/>
                    </a:cubicBezTo>
                    <a:cubicBezTo>
                      <a:pt x="65" y="18"/>
                      <a:pt x="66" y="19"/>
                      <a:pt x="67" y="19"/>
                    </a:cubicBezTo>
                    <a:cubicBezTo>
                      <a:pt x="68" y="20"/>
                      <a:pt x="68" y="20"/>
                      <a:pt x="69" y="20"/>
                    </a:cubicBezTo>
                    <a:cubicBezTo>
                      <a:pt x="69" y="21"/>
                      <a:pt x="70" y="21"/>
                      <a:pt x="70" y="21"/>
                    </a:cubicBezTo>
                    <a:cubicBezTo>
                      <a:pt x="70" y="21"/>
                      <a:pt x="71" y="22"/>
                      <a:pt x="71" y="22"/>
                    </a:cubicBezTo>
                    <a:cubicBezTo>
                      <a:pt x="71" y="22"/>
                      <a:pt x="71" y="22"/>
                      <a:pt x="71" y="22"/>
                    </a:cubicBezTo>
                    <a:cubicBezTo>
                      <a:pt x="71" y="23"/>
                      <a:pt x="71" y="23"/>
                      <a:pt x="71" y="24"/>
                    </a:cubicBezTo>
                    <a:cubicBezTo>
                      <a:pt x="70" y="24"/>
                      <a:pt x="70" y="25"/>
                      <a:pt x="69" y="26"/>
                    </a:cubicBezTo>
                    <a:cubicBezTo>
                      <a:pt x="68" y="27"/>
                      <a:pt x="67" y="27"/>
                      <a:pt x="66" y="28"/>
                    </a:cubicBezTo>
                    <a:cubicBezTo>
                      <a:pt x="64" y="29"/>
                      <a:pt x="63" y="30"/>
                      <a:pt x="61" y="31"/>
                    </a:cubicBezTo>
                    <a:cubicBezTo>
                      <a:pt x="58" y="33"/>
                      <a:pt x="55" y="34"/>
                      <a:pt x="51" y="34"/>
                    </a:cubicBezTo>
                    <a:cubicBezTo>
                      <a:pt x="48" y="35"/>
                      <a:pt x="44" y="35"/>
                      <a:pt x="40" y="35"/>
                    </a:cubicBezTo>
                    <a:cubicBezTo>
                      <a:pt x="36" y="34"/>
                      <a:pt x="32" y="34"/>
                      <a:pt x="28" y="32"/>
                    </a:cubicBezTo>
                    <a:cubicBezTo>
                      <a:pt x="24" y="31"/>
                      <a:pt x="20" y="29"/>
                      <a:pt x="16" y="27"/>
                    </a:cubicBezTo>
                    <a:cubicBezTo>
                      <a:pt x="12" y="24"/>
                      <a:pt x="8" y="22"/>
                      <a:pt x="6" y="20"/>
                    </a:cubicBezTo>
                    <a:cubicBezTo>
                      <a:pt x="3" y="18"/>
                      <a:pt x="2" y="16"/>
                      <a:pt x="1" y="14"/>
                    </a:cubicBezTo>
                    <a:cubicBezTo>
                      <a:pt x="0" y="12"/>
                      <a:pt x="0" y="10"/>
                      <a:pt x="1" y="8"/>
                    </a:cubicBezTo>
                    <a:cubicBezTo>
                      <a:pt x="3" y="6"/>
                      <a:pt x="5" y="5"/>
                      <a:pt x="7" y="3"/>
                    </a:cubicBezTo>
                    <a:cubicBezTo>
                      <a:pt x="10" y="2"/>
                      <a:pt x="14" y="1"/>
                      <a:pt x="17" y="0"/>
                    </a:cubicBezTo>
                    <a:cubicBezTo>
                      <a:pt x="20" y="0"/>
                      <a:pt x="24" y="0"/>
                      <a:pt x="27" y="0"/>
                    </a:cubicBezTo>
                    <a:cubicBezTo>
                      <a:pt x="31" y="1"/>
                      <a:pt x="34" y="2"/>
                      <a:pt x="37" y="3"/>
                    </a:cubicBezTo>
                    <a:cubicBezTo>
                      <a:pt x="41" y="4"/>
                      <a:pt x="44" y="5"/>
                      <a:pt x="48" y="7"/>
                    </a:cubicBezTo>
                    <a:lnTo>
                      <a:pt x="50" y="8"/>
                    </a:lnTo>
                    <a:close/>
                    <a:moveTo>
                      <a:pt x="36" y="11"/>
                    </a:moveTo>
                    <a:cubicBezTo>
                      <a:pt x="32" y="9"/>
                      <a:pt x="29" y="8"/>
                      <a:pt x="25" y="7"/>
                    </a:cubicBezTo>
                    <a:cubicBezTo>
                      <a:pt x="22" y="7"/>
                      <a:pt x="19" y="7"/>
                      <a:pt x="17" y="8"/>
                    </a:cubicBezTo>
                    <a:cubicBezTo>
                      <a:pt x="15" y="9"/>
                      <a:pt x="14" y="10"/>
                      <a:pt x="14" y="11"/>
                    </a:cubicBezTo>
                    <a:cubicBezTo>
                      <a:pt x="14" y="11"/>
                      <a:pt x="14" y="12"/>
                      <a:pt x="14" y="13"/>
                    </a:cubicBezTo>
                    <a:cubicBezTo>
                      <a:pt x="15" y="14"/>
                      <a:pt x="15" y="15"/>
                      <a:pt x="16" y="16"/>
                    </a:cubicBezTo>
                    <a:cubicBezTo>
                      <a:pt x="18" y="17"/>
                      <a:pt x="19" y="18"/>
                      <a:pt x="21" y="19"/>
                    </a:cubicBezTo>
                    <a:lnTo>
                      <a:pt x="36" y="11"/>
                    </a:lnTo>
                    <a:close/>
                  </a:path>
                </a:pathLst>
              </a:custGeom>
              <a:solidFill>
                <a:srgbClr val="FFFFFF"/>
              </a:solidFill>
              <a:ln w="9525">
                <a:noFill/>
                <a:round/>
                <a:headEnd/>
                <a:tailEnd/>
              </a:ln>
            </p:spPr>
            <p:txBody>
              <a:bodyPr/>
              <a:lstStyle/>
              <a:p>
                <a:pPr>
                  <a:defRPr/>
                </a:pPr>
                <a:endParaRPr lang="en-US" dirty="0">
                  <a:latin typeface="Arial" charset="0"/>
                </a:endParaRPr>
              </a:p>
            </p:txBody>
          </p:sp>
          <p:sp>
            <p:nvSpPr>
              <p:cNvPr id="361" name="Freeform 601"/>
              <p:cNvSpPr>
                <a:spLocks/>
              </p:cNvSpPr>
              <p:nvPr/>
            </p:nvSpPr>
            <p:spPr bwMode="auto">
              <a:xfrm>
                <a:off x="4614741" y="5112344"/>
                <a:ext cx="159856" cy="103526"/>
              </a:xfrm>
              <a:custGeom>
                <a:avLst/>
                <a:gdLst/>
                <a:ahLst/>
                <a:cxnLst>
                  <a:cxn ang="0">
                    <a:pos x="29" y="3"/>
                  </a:cxn>
                  <a:cxn ang="0">
                    <a:pos x="32" y="5"/>
                  </a:cxn>
                  <a:cxn ang="0">
                    <a:pos x="34" y="6"/>
                  </a:cxn>
                  <a:cxn ang="0">
                    <a:pos x="34" y="7"/>
                  </a:cxn>
                  <a:cxn ang="0">
                    <a:pos x="34" y="7"/>
                  </a:cxn>
                  <a:cxn ang="0">
                    <a:pos x="33" y="8"/>
                  </a:cxn>
                  <a:cxn ang="0">
                    <a:pos x="31" y="8"/>
                  </a:cxn>
                  <a:cxn ang="0">
                    <a:pos x="30" y="8"/>
                  </a:cxn>
                  <a:cxn ang="0">
                    <a:pos x="28" y="9"/>
                  </a:cxn>
                  <a:cxn ang="0">
                    <a:pos x="27" y="10"/>
                  </a:cxn>
                  <a:cxn ang="0">
                    <a:pos x="27" y="11"/>
                  </a:cxn>
                  <a:cxn ang="0">
                    <a:pos x="27" y="14"/>
                  </a:cxn>
                  <a:cxn ang="0">
                    <a:pos x="29" y="17"/>
                  </a:cxn>
                  <a:cxn ang="0">
                    <a:pos x="58" y="32"/>
                  </a:cxn>
                  <a:cxn ang="0">
                    <a:pos x="59" y="33"/>
                  </a:cxn>
                  <a:cxn ang="0">
                    <a:pos x="59" y="34"/>
                  </a:cxn>
                  <a:cxn ang="0">
                    <a:pos x="58" y="35"/>
                  </a:cxn>
                  <a:cxn ang="0">
                    <a:pos x="55" y="36"/>
                  </a:cxn>
                  <a:cxn ang="0">
                    <a:pos x="53" y="37"/>
                  </a:cxn>
                  <a:cxn ang="0">
                    <a:pos x="51" y="38"/>
                  </a:cxn>
                  <a:cxn ang="0">
                    <a:pos x="49" y="38"/>
                  </a:cxn>
                  <a:cxn ang="0">
                    <a:pos x="48" y="37"/>
                  </a:cxn>
                  <a:cxn ang="0">
                    <a:pos x="1" y="12"/>
                  </a:cxn>
                  <a:cxn ang="0">
                    <a:pos x="0" y="12"/>
                  </a:cxn>
                  <a:cxn ang="0">
                    <a:pos x="0" y="11"/>
                  </a:cxn>
                  <a:cxn ang="0">
                    <a:pos x="1" y="10"/>
                  </a:cxn>
                  <a:cxn ang="0">
                    <a:pos x="3" y="9"/>
                  </a:cxn>
                  <a:cxn ang="0">
                    <a:pos x="6" y="8"/>
                  </a:cxn>
                  <a:cxn ang="0">
                    <a:pos x="7" y="8"/>
                  </a:cxn>
                  <a:cxn ang="0">
                    <a:pos x="9" y="8"/>
                  </a:cxn>
                  <a:cxn ang="0">
                    <a:pos x="10" y="8"/>
                  </a:cxn>
                  <a:cxn ang="0">
                    <a:pos x="16" y="11"/>
                  </a:cxn>
                  <a:cxn ang="0">
                    <a:pos x="14" y="8"/>
                  </a:cxn>
                  <a:cxn ang="0">
                    <a:pos x="14" y="5"/>
                  </a:cxn>
                  <a:cxn ang="0">
                    <a:pos x="15" y="3"/>
                  </a:cxn>
                  <a:cxn ang="0">
                    <a:pos x="17" y="2"/>
                  </a:cxn>
                  <a:cxn ang="0">
                    <a:pos x="18" y="1"/>
                  </a:cxn>
                  <a:cxn ang="0">
                    <a:pos x="19" y="1"/>
                  </a:cxn>
                  <a:cxn ang="0">
                    <a:pos x="21" y="0"/>
                  </a:cxn>
                  <a:cxn ang="0">
                    <a:pos x="22" y="0"/>
                  </a:cxn>
                  <a:cxn ang="0">
                    <a:pos x="23" y="0"/>
                  </a:cxn>
                  <a:cxn ang="0">
                    <a:pos x="24" y="1"/>
                  </a:cxn>
                  <a:cxn ang="0">
                    <a:pos x="26" y="2"/>
                  </a:cxn>
                  <a:cxn ang="0">
                    <a:pos x="29" y="3"/>
                  </a:cxn>
                </a:cxnLst>
                <a:rect l="0" t="0" r="r" b="b"/>
                <a:pathLst>
                  <a:path w="59" h="38">
                    <a:moveTo>
                      <a:pt x="29" y="3"/>
                    </a:moveTo>
                    <a:cubicBezTo>
                      <a:pt x="30" y="4"/>
                      <a:pt x="31" y="4"/>
                      <a:pt x="32" y="5"/>
                    </a:cubicBezTo>
                    <a:cubicBezTo>
                      <a:pt x="33" y="5"/>
                      <a:pt x="33" y="6"/>
                      <a:pt x="34" y="6"/>
                    </a:cubicBezTo>
                    <a:cubicBezTo>
                      <a:pt x="34" y="6"/>
                      <a:pt x="34" y="7"/>
                      <a:pt x="34" y="7"/>
                    </a:cubicBezTo>
                    <a:cubicBezTo>
                      <a:pt x="34" y="7"/>
                      <a:pt x="34" y="7"/>
                      <a:pt x="34" y="7"/>
                    </a:cubicBezTo>
                    <a:cubicBezTo>
                      <a:pt x="33" y="7"/>
                      <a:pt x="33" y="7"/>
                      <a:pt x="33" y="8"/>
                    </a:cubicBezTo>
                    <a:cubicBezTo>
                      <a:pt x="32" y="8"/>
                      <a:pt x="32" y="8"/>
                      <a:pt x="31" y="8"/>
                    </a:cubicBezTo>
                    <a:cubicBezTo>
                      <a:pt x="31" y="8"/>
                      <a:pt x="30" y="8"/>
                      <a:pt x="30" y="8"/>
                    </a:cubicBezTo>
                    <a:cubicBezTo>
                      <a:pt x="29" y="8"/>
                      <a:pt x="29" y="8"/>
                      <a:pt x="28" y="9"/>
                    </a:cubicBezTo>
                    <a:cubicBezTo>
                      <a:pt x="28" y="9"/>
                      <a:pt x="27" y="9"/>
                      <a:pt x="27" y="10"/>
                    </a:cubicBezTo>
                    <a:cubicBezTo>
                      <a:pt x="27" y="10"/>
                      <a:pt x="27" y="11"/>
                      <a:pt x="27" y="11"/>
                    </a:cubicBezTo>
                    <a:cubicBezTo>
                      <a:pt x="27" y="12"/>
                      <a:pt x="27" y="13"/>
                      <a:pt x="27" y="14"/>
                    </a:cubicBezTo>
                    <a:cubicBezTo>
                      <a:pt x="28" y="15"/>
                      <a:pt x="28" y="16"/>
                      <a:pt x="29" y="17"/>
                    </a:cubicBezTo>
                    <a:cubicBezTo>
                      <a:pt x="58" y="32"/>
                      <a:pt x="58" y="32"/>
                      <a:pt x="58" y="32"/>
                    </a:cubicBezTo>
                    <a:cubicBezTo>
                      <a:pt x="59" y="33"/>
                      <a:pt x="59" y="33"/>
                      <a:pt x="59" y="33"/>
                    </a:cubicBezTo>
                    <a:cubicBezTo>
                      <a:pt x="59" y="33"/>
                      <a:pt x="59" y="34"/>
                      <a:pt x="59" y="34"/>
                    </a:cubicBezTo>
                    <a:cubicBezTo>
                      <a:pt x="58" y="34"/>
                      <a:pt x="58" y="34"/>
                      <a:pt x="58" y="35"/>
                    </a:cubicBezTo>
                    <a:cubicBezTo>
                      <a:pt x="57" y="35"/>
                      <a:pt x="56" y="36"/>
                      <a:pt x="55" y="36"/>
                    </a:cubicBezTo>
                    <a:cubicBezTo>
                      <a:pt x="54" y="37"/>
                      <a:pt x="53" y="37"/>
                      <a:pt x="53" y="37"/>
                    </a:cubicBezTo>
                    <a:cubicBezTo>
                      <a:pt x="52" y="37"/>
                      <a:pt x="51" y="38"/>
                      <a:pt x="51" y="38"/>
                    </a:cubicBezTo>
                    <a:cubicBezTo>
                      <a:pt x="50" y="38"/>
                      <a:pt x="49" y="38"/>
                      <a:pt x="49" y="38"/>
                    </a:cubicBezTo>
                    <a:cubicBezTo>
                      <a:pt x="49" y="38"/>
                      <a:pt x="48" y="38"/>
                      <a:pt x="48" y="37"/>
                    </a:cubicBezTo>
                    <a:cubicBezTo>
                      <a:pt x="1" y="12"/>
                      <a:pt x="1" y="12"/>
                      <a:pt x="1" y="12"/>
                    </a:cubicBezTo>
                    <a:cubicBezTo>
                      <a:pt x="1" y="12"/>
                      <a:pt x="0" y="12"/>
                      <a:pt x="0" y="12"/>
                    </a:cubicBezTo>
                    <a:cubicBezTo>
                      <a:pt x="0" y="12"/>
                      <a:pt x="0" y="11"/>
                      <a:pt x="0" y="11"/>
                    </a:cubicBezTo>
                    <a:cubicBezTo>
                      <a:pt x="1" y="11"/>
                      <a:pt x="1" y="10"/>
                      <a:pt x="1" y="10"/>
                    </a:cubicBezTo>
                    <a:cubicBezTo>
                      <a:pt x="2" y="10"/>
                      <a:pt x="3" y="9"/>
                      <a:pt x="3" y="9"/>
                    </a:cubicBezTo>
                    <a:cubicBezTo>
                      <a:pt x="4" y="9"/>
                      <a:pt x="5" y="8"/>
                      <a:pt x="6" y="8"/>
                    </a:cubicBezTo>
                    <a:cubicBezTo>
                      <a:pt x="6" y="8"/>
                      <a:pt x="7" y="8"/>
                      <a:pt x="7" y="8"/>
                    </a:cubicBezTo>
                    <a:cubicBezTo>
                      <a:pt x="8" y="8"/>
                      <a:pt x="8" y="8"/>
                      <a:pt x="9" y="8"/>
                    </a:cubicBezTo>
                    <a:cubicBezTo>
                      <a:pt x="9" y="8"/>
                      <a:pt x="10" y="8"/>
                      <a:pt x="10" y="8"/>
                    </a:cubicBezTo>
                    <a:cubicBezTo>
                      <a:pt x="16" y="11"/>
                      <a:pt x="16" y="11"/>
                      <a:pt x="16" y="11"/>
                    </a:cubicBezTo>
                    <a:cubicBezTo>
                      <a:pt x="15" y="10"/>
                      <a:pt x="14" y="9"/>
                      <a:pt x="14" y="8"/>
                    </a:cubicBezTo>
                    <a:cubicBezTo>
                      <a:pt x="14" y="6"/>
                      <a:pt x="14" y="6"/>
                      <a:pt x="14" y="5"/>
                    </a:cubicBezTo>
                    <a:cubicBezTo>
                      <a:pt x="14" y="4"/>
                      <a:pt x="14" y="4"/>
                      <a:pt x="15" y="3"/>
                    </a:cubicBezTo>
                    <a:cubicBezTo>
                      <a:pt x="15" y="3"/>
                      <a:pt x="16" y="2"/>
                      <a:pt x="17" y="2"/>
                    </a:cubicBezTo>
                    <a:cubicBezTo>
                      <a:pt x="17" y="2"/>
                      <a:pt x="17" y="1"/>
                      <a:pt x="18" y="1"/>
                    </a:cubicBezTo>
                    <a:cubicBezTo>
                      <a:pt x="18" y="1"/>
                      <a:pt x="19" y="1"/>
                      <a:pt x="19" y="1"/>
                    </a:cubicBezTo>
                    <a:cubicBezTo>
                      <a:pt x="20" y="1"/>
                      <a:pt x="20" y="0"/>
                      <a:pt x="21" y="0"/>
                    </a:cubicBezTo>
                    <a:cubicBezTo>
                      <a:pt x="21" y="0"/>
                      <a:pt x="22" y="0"/>
                      <a:pt x="22" y="0"/>
                    </a:cubicBezTo>
                    <a:cubicBezTo>
                      <a:pt x="22" y="0"/>
                      <a:pt x="23" y="0"/>
                      <a:pt x="23" y="0"/>
                    </a:cubicBezTo>
                    <a:cubicBezTo>
                      <a:pt x="23" y="1"/>
                      <a:pt x="24" y="1"/>
                      <a:pt x="24" y="1"/>
                    </a:cubicBezTo>
                    <a:cubicBezTo>
                      <a:pt x="24" y="1"/>
                      <a:pt x="25" y="1"/>
                      <a:pt x="26" y="2"/>
                    </a:cubicBezTo>
                    <a:cubicBezTo>
                      <a:pt x="27" y="2"/>
                      <a:pt x="28" y="3"/>
                      <a:pt x="29" y="3"/>
                    </a:cubicBezTo>
                    <a:close/>
                  </a:path>
                </a:pathLst>
              </a:custGeom>
              <a:solidFill>
                <a:srgbClr val="FFFFFF"/>
              </a:solidFill>
              <a:ln w="9525">
                <a:noFill/>
                <a:round/>
                <a:headEnd/>
                <a:tailEnd/>
              </a:ln>
            </p:spPr>
            <p:txBody>
              <a:bodyPr/>
              <a:lstStyle/>
              <a:p>
                <a:pPr>
                  <a:defRPr/>
                </a:pPr>
                <a:endParaRPr lang="en-US" dirty="0">
                  <a:latin typeface="Arial" charset="0"/>
                </a:endParaRPr>
              </a:p>
            </p:txBody>
          </p:sp>
          <p:sp>
            <p:nvSpPr>
              <p:cNvPr id="362" name="Freeform 602"/>
              <p:cNvSpPr>
                <a:spLocks/>
              </p:cNvSpPr>
              <p:nvPr/>
            </p:nvSpPr>
            <p:spPr bwMode="auto">
              <a:xfrm>
                <a:off x="4704565" y="5077328"/>
                <a:ext cx="173558" cy="100481"/>
              </a:xfrm>
              <a:custGeom>
                <a:avLst/>
                <a:gdLst/>
                <a:ahLst/>
                <a:cxnLst>
                  <a:cxn ang="0">
                    <a:pos x="56" y="17"/>
                  </a:cxn>
                  <a:cxn ang="0">
                    <a:pos x="62" y="21"/>
                  </a:cxn>
                  <a:cxn ang="0">
                    <a:pos x="64" y="26"/>
                  </a:cxn>
                  <a:cxn ang="0">
                    <a:pos x="62" y="30"/>
                  </a:cxn>
                  <a:cxn ang="0">
                    <a:pos x="57" y="33"/>
                  </a:cxn>
                  <a:cxn ang="0">
                    <a:pos x="52" y="35"/>
                  </a:cxn>
                  <a:cxn ang="0">
                    <a:pos x="48" y="36"/>
                  </a:cxn>
                  <a:cxn ang="0">
                    <a:pos x="44" y="37"/>
                  </a:cxn>
                  <a:cxn ang="0">
                    <a:pos x="42" y="37"/>
                  </a:cxn>
                  <a:cxn ang="0">
                    <a:pos x="39" y="36"/>
                  </a:cxn>
                  <a:cxn ang="0">
                    <a:pos x="35" y="34"/>
                  </a:cxn>
                  <a:cxn ang="0">
                    <a:pos x="33" y="33"/>
                  </a:cxn>
                  <a:cxn ang="0">
                    <a:pos x="32" y="32"/>
                  </a:cxn>
                  <a:cxn ang="0">
                    <a:pos x="32" y="31"/>
                  </a:cxn>
                  <a:cxn ang="0">
                    <a:pos x="32" y="31"/>
                  </a:cxn>
                  <a:cxn ang="0">
                    <a:pos x="34" y="31"/>
                  </a:cxn>
                  <a:cxn ang="0">
                    <a:pos x="38" y="30"/>
                  </a:cxn>
                  <a:cxn ang="0">
                    <a:pos x="42" y="30"/>
                  </a:cxn>
                  <a:cxn ang="0">
                    <a:pos x="47" y="28"/>
                  </a:cxn>
                  <a:cxn ang="0">
                    <a:pos x="49" y="27"/>
                  </a:cxn>
                  <a:cxn ang="0">
                    <a:pos x="50" y="25"/>
                  </a:cxn>
                  <a:cxn ang="0">
                    <a:pos x="49" y="24"/>
                  </a:cxn>
                  <a:cxn ang="0">
                    <a:pos x="47" y="22"/>
                  </a:cxn>
                  <a:cxn ang="0">
                    <a:pos x="44" y="21"/>
                  </a:cxn>
                  <a:cxn ang="0">
                    <a:pos x="40" y="21"/>
                  </a:cxn>
                  <a:cxn ang="0">
                    <a:pos x="35" y="22"/>
                  </a:cxn>
                  <a:cxn ang="0">
                    <a:pos x="30" y="22"/>
                  </a:cxn>
                  <a:cxn ang="0">
                    <a:pos x="25" y="23"/>
                  </a:cxn>
                  <a:cxn ang="0">
                    <a:pos x="19" y="23"/>
                  </a:cxn>
                  <a:cxn ang="0">
                    <a:pos x="13" y="21"/>
                  </a:cxn>
                  <a:cxn ang="0">
                    <a:pos x="7" y="19"/>
                  </a:cxn>
                  <a:cxn ang="0">
                    <a:pos x="2" y="15"/>
                  </a:cxn>
                  <a:cxn ang="0">
                    <a:pos x="0" y="11"/>
                  </a:cxn>
                  <a:cxn ang="0">
                    <a:pos x="2" y="7"/>
                  </a:cxn>
                  <a:cxn ang="0">
                    <a:pos x="7" y="3"/>
                  </a:cxn>
                  <a:cxn ang="0">
                    <a:pos x="10" y="2"/>
                  </a:cxn>
                  <a:cxn ang="0">
                    <a:pos x="14" y="1"/>
                  </a:cxn>
                  <a:cxn ang="0">
                    <a:pos x="17" y="0"/>
                  </a:cxn>
                  <a:cxn ang="0">
                    <a:pos x="20" y="0"/>
                  </a:cxn>
                  <a:cxn ang="0">
                    <a:pos x="21" y="0"/>
                  </a:cxn>
                  <a:cxn ang="0">
                    <a:pos x="22" y="1"/>
                  </a:cxn>
                  <a:cxn ang="0">
                    <a:pos x="24" y="2"/>
                  </a:cxn>
                  <a:cxn ang="0">
                    <a:pos x="26" y="3"/>
                  </a:cxn>
                  <a:cxn ang="0">
                    <a:pos x="28" y="4"/>
                  </a:cxn>
                  <a:cxn ang="0">
                    <a:pos x="29" y="5"/>
                  </a:cxn>
                  <a:cxn ang="0">
                    <a:pos x="29" y="5"/>
                  </a:cxn>
                  <a:cxn ang="0">
                    <a:pos x="29" y="6"/>
                  </a:cxn>
                  <a:cxn ang="0">
                    <a:pos x="27" y="6"/>
                  </a:cxn>
                  <a:cxn ang="0">
                    <a:pos x="24" y="6"/>
                  </a:cxn>
                  <a:cxn ang="0">
                    <a:pos x="20" y="7"/>
                  </a:cxn>
                  <a:cxn ang="0">
                    <a:pos x="16" y="8"/>
                  </a:cxn>
                  <a:cxn ang="0">
                    <a:pos x="14" y="10"/>
                  </a:cxn>
                  <a:cxn ang="0">
                    <a:pos x="14" y="11"/>
                  </a:cxn>
                  <a:cxn ang="0">
                    <a:pos x="14" y="12"/>
                  </a:cxn>
                  <a:cxn ang="0">
                    <a:pos x="16" y="14"/>
                  </a:cxn>
                  <a:cxn ang="0">
                    <a:pos x="19" y="15"/>
                  </a:cxn>
                  <a:cxn ang="0">
                    <a:pos x="23" y="15"/>
                  </a:cxn>
                  <a:cxn ang="0">
                    <a:pos x="28" y="14"/>
                  </a:cxn>
                  <a:cxn ang="0">
                    <a:pos x="33" y="13"/>
                  </a:cxn>
                  <a:cxn ang="0">
                    <a:pos x="38" y="13"/>
                  </a:cxn>
                  <a:cxn ang="0">
                    <a:pos x="44" y="13"/>
                  </a:cxn>
                  <a:cxn ang="0">
                    <a:pos x="50" y="14"/>
                  </a:cxn>
                  <a:cxn ang="0">
                    <a:pos x="56" y="17"/>
                  </a:cxn>
                </a:cxnLst>
                <a:rect l="0" t="0" r="r" b="b"/>
                <a:pathLst>
                  <a:path w="64" h="37">
                    <a:moveTo>
                      <a:pt x="56" y="17"/>
                    </a:moveTo>
                    <a:cubicBezTo>
                      <a:pt x="59" y="18"/>
                      <a:pt x="61" y="20"/>
                      <a:pt x="62" y="21"/>
                    </a:cubicBezTo>
                    <a:cubicBezTo>
                      <a:pt x="63" y="23"/>
                      <a:pt x="64" y="24"/>
                      <a:pt x="64" y="26"/>
                    </a:cubicBezTo>
                    <a:cubicBezTo>
                      <a:pt x="64" y="27"/>
                      <a:pt x="63" y="28"/>
                      <a:pt x="62" y="30"/>
                    </a:cubicBezTo>
                    <a:cubicBezTo>
                      <a:pt x="61" y="31"/>
                      <a:pt x="59" y="32"/>
                      <a:pt x="57" y="33"/>
                    </a:cubicBezTo>
                    <a:cubicBezTo>
                      <a:pt x="55" y="34"/>
                      <a:pt x="54" y="34"/>
                      <a:pt x="52" y="35"/>
                    </a:cubicBezTo>
                    <a:cubicBezTo>
                      <a:pt x="51" y="35"/>
                      <a:pt x="49" y="36"/>
                      <a:pt x="48" y="36"/>
                    </a:cubicBezTo>
                    <a:cubicBezTo>
                      <a:pt x="46" y="36"/>
                      <a:pt x="45" y="36"/>
                      <a:pt x="44" y="37"/>
                    </a:cubicBezTo>
                    <a:cubicBezTo>
                      <a:pt x="43" y="37"/>
                      <a:pt x="42" y="37"/>
                      <a:pt x="42" y="37"/>
                    </a:cubicBezTo>
                    <a:cubicBezTo>
                      <a:pt x="41" y="37"/>
                      <a:pt x="40" y="36"/>
                      <a:pt x="39" y="36"/>
                    </a:cubicBezTo>
                    <a:cubicBezTo>
                      <a:pt x="38" y="36"/>
                      <a:pt x="37" y="35"/>
                      <a:pt x="35" y="34"/>
                    </a:cubicBezTo>
                    <a:cubicBezTo>
                      <a:pt x="34" y="34"/>
                      <a:pt x="34" y="33"/>
                      <a:pt x="33" y="33"/>
                    </a:cubicBezTo>
                    <a:cubicBezTo>
                      <a:pt x="33" y="33"/>
                      <a:pt x="32" y="32"/>
                      <a:pt x="32" y="32"/>
                    </a:cubicBezTo>
                    <a:cubicBezTo>
                      <a:pt x="32" y="32"/>
                      <a:pt x="31" y="32"/>
                      <a:pt x="32" y="31"/>
                    </a:cubicBezTo>
                    <a:cubicBezTo>
                      <a:pt x="32" y="31"/>
                      <a:pt x="32" y="31"/>
                      <a:pt x="32" y="31"/>
                    </a:cubicBezTo>
                    <a:cubicBezTo>
                      <a:pt x="32" y="31"/>
                      <a:pt x="33" y="31"/>
                      <a:pt x="34" y="31"/>
                    </a:cubicBezTo>
                    <a:cubicBezTo>
                      <a:pt x="35" y="31"/>
                      <a:pt x="36" y="31"/>
                      <a:pt x="38" y="30"/>
                    </a:cubicBezTo>
                    <a:cubicBezTo>
                      <a:pt x="39" y="30"/>
                      <a:pt x="40" y="30"/>
                      <a:pt x="42" y="30"/>
                    </a:cubicBezTo>
                    <a:cubicBezTo>
                      <a:pt x="44" y="29"/>
                      <a:pt x="45" y="29"/>
                      <a:pt x="47" y="28"/>
                    </a:cubicBezTo>
                    <a:cubicBezTo>
                      <a:pt x="48" y="28"/>
                      <a:pt x="48" y="27"/>
                      <a:pt x="49" y="27"/>
                    </a:cubicBezTo>
                    <a:cubicBezTo>
                      <a:pt x="49" y="26"/>
                      <a:pt x="50" y="26"/>
                      <a:pt x="50" y="25"/>
                    </a:cubicBezTo>
                    <a:cubicBezTo>
                      <a:pt x="50" y="25"/>
                      <a:pt x="50" y="24"/>
                      <a:pt x="49" y="24"/>
                    </a:cubicBezTo>
                    <a:cubicBezTo>
                      <a:pt x="49" y="23"/>
                      <a:pt x="48" y="23"/>
                      <a:pt x="47" y="22"/>
                    </a:cubicBezTo>
                    <a:cubicBezTo>
                      <a:pt x="46" y="22"/>
                      <a:pt x="45" y="21"/>
                      <a:pt x="44" y="21"/>
                    </a:cubicBezTo>
                    <a:cubicBezTo>
                      <a:pt x="42" y="21"/>
                      <a:pt x="41" y="21"/>
                      <a:pt x="40" y="21"/>
                    </a:cubicBezTo>
                    <a:cubicBezTo>
                      <a:pt x="38" y="21"/>
                      <a:pt x="37" y="21"/>
                      <a:pt x="35" y="22"/>
                    </a:cubicBezTo>
                    <a:cubicBezTo>
                      <a:pt x="34" y="22"/>
                      <a:pt x="32" y="22"/>
                      <a:pt x="30" y="22"/>
                    </a:cubicBezTo>
                    <a:cubicBezTo>
                      <a:pt x="29" y="23"/>
                      <a:pt x="27" y="23"/>
                      <a:pt x="25" y="23"/>
                    </a:cubicBezTo>
                    <a:cubicBezTo>
                      <a:pt x="23" y="23"/>
                      <a:pt x="21" y="23"/>
                      <a:pt x="19" y="23"/>
                    </a:cubicBezTo>
                    <a:cubicBezTo>
                      <a:pt x="18" y="22"/>
                      <a:pt x="16" y="22"/>
                      <a:pt x="13" y="21"/>
                    </a:cubicBezTo>
                    <a:cubicBezTo>
                      <a:pt x="11" y="21"/>
                      <a:pt x="9" y="20"/>
                      <a:pt x="7" y="19"/>
                    </a:cubicBezTo>
                    <a:cubicBezTo>
                      <a:pt x="5" y="18"/>
                      <a:pt x="3" y="16"/>
                      <a:pt x="2" y="15"/>
                    </a:cubicBezTo>
                    <a:cubicBezTo>
                      <a:pt x="1" y="14"/>
                      <a:pt x="0" y="12"/>
                      <a:pt x="0" y="11"/>
                    </a:cubicBezTo>
                    <a:cubicBezTo>
                      <a:pt x="0" y="10"/>
                      <a:pt x="1" y="8"/>
                      <a:pt x="2" y="7"/>
                    </a:cubicBezTo>
                    <a:cubicBezTo>
                      <a:pt x="3" y="6"/>
                      <a:pt x="4" y="5"/>
                      <a:pt x="7" y="3"/>
                    </a:cubicBezTo>
                    <a:cubicBezTo>
                      <a:pt x="8" y="3"/>
                      <a:pt x="9" y="2"/>
                      <a:pt x="10" y="2"/>
                    </a:cubicBezTo>
                    <a:cubicBezTo>
                      <a:pt x="12" y="2"/>
                      <a:pt x="13" y="1"/>
                      <a:pt x="14" y="1"/>
                    </a:cubicBezTo>
                    <a:cubicBezTo>
                      <a:pt x="15" y="1"/>
                      <a:pt x="16" y="1"/>
                      <a:pt x="17" y="0"/>
                    </a:cubicBezTo>
                    <a:cubicBezTo>
                      <a:pt x="18" y="0"/>
                      <a:pt x="19" y="0"/>
                      <a:pt x="20" y="0"/>
                    </a:cubicBezTo>
                    <a:cubicBezTo>
                      <a:pt x="20" y="0"/>
                      <a:pt x="20" y="0"/>
                      <a:pt x="21" y="0"/>
                    </a:cubicBezTo>
                    <a:cubicBezTo>
                      <a:pt x="21" y="1"/>
                      <a:pt x="22" y="1"/>
                      <a:pt x="22" y="1"/>
                    </a:cubicBezTo>
                    <a:cubicBezTo>
                      <a:pt x="22" y="1"/>
                      <a:pt x="23" y="1"/>
                      <a:pt x="24" y="2"/>
                    </a:cubicBezTo>
                    <a:cubicBezTo>
                      <a:pt x="24" y="2"/>
                      <a:pt x="25" y="2"/>
                      <a:pt x="26" y="3"/>
                    </a:cubicBezTo>
                    <a:cubicBezTo>
                      <a:pt x="27" y="3"/>
                      <a:pt x="27" y="4"/>
                      <a:pt x="28" y="4"/>
                    </a:cubicBezTo>
                    <a:cubicBezTo>
                      <a:pt x="28" y="4"/>
                      <a:pt x="29" y="4"/>
                      <a:pt x="29" y="5"/>
                    </a:cubicBezTo>
                    <a:cubicBezTo>
                      <a:pt x="29" y="5"/>
                      <a:pt x="29" y="5"/>
                      <a:pt x="29" y="5"/>
                    </a:cubicBezTo>
                    <a:cubicBezTo>
                      <a:pt x="29" y="5"/>
                      <a:pt x="29" y="6"/>
                      <a:pt x="29" y="6"/>
                    </a:cubicBezTo>
                    <a:cubicBezTo>
                      <a:pt x="29" y="6"/>
                      <a:pt x="28" y="6"/>
                      <a:pt x="27" y="6"/>
                    </a:cubicBezTo>
                    <a:cubicBezTo>
                      <a:pt x="26" y="6"/>
                      <a:pt x="25" y="6"/>
                      <a:pt x="24" y="6"/>
                    </a:cubicBezTo>
                    <a:cubicBezTo>
                      <a:pt x="23" y="6"/>
                      <a:pt x="22" y="7"/>
                      <a:pt x="20" y="7"/>
                    </a:cubicBezTo>
                    <a:cubicBezTo>
                      <a:pt x="19" y="7"/>
                      <a:pt x="18" y="8"/>
                      <a:pt x="16" y="8"/>
                    </a:cubicBezTo>
                    <a:cubicBezTo>
                      <a:pt x="15" y="9"/>
                      <a:pt x="15" y="9"/>
                      <a:pt x="14" y="10"/>
                    </a:cubicBezTo>
                    <a:cubicBezTo>
                      <a:pt x="14" y="10"/>
                      <a:pt x="14" y="11"/>
                      <a:pt x="14" y="11"/>
                    </a:cubicBezTo>
                    <a:cubicBezTo>
                      <a:pt x="14" y="12"/>
                      <a:pt x="14" y="12"/>
                      <a:pt x="14" y="12"/>
                    </a:cubicBezTo>
                    <a:cubicBezTo>
                      <a:pt x="15" y="13"/>
                      <a:pt x="15" y="13"/>
                      <a:pt x="16" y="14"/>
                    </a:cubicBezTo>
                    <a:cubicBezTo>
                      <a:pt x="17" y="14"/>
                      <a:pt x="18" y="15"/>
                      <a:pt x="19" y="15"/>
                    </a:cubicBezTo>
                    <a:cubicBezTo>
                      <a:pt x="21" y="15"/>
                      <a:pt x="22" y="15"/>
                      <a:pt x="23" y="15"/>
                    </a:cubicBezTo>
                    <a:cubicBezTo>
                      <a:pt x="25" y="15"/>
                      <a:pt x="26" y="14"/>
                      <a:pt x="28" y="14"/>
                    </a:cubicBezTo>
                    <a:cubicBezTo>
                      <a:pt x="29" y="14"/>
                      <a:pt x="31" y="14"/>
                      <a:pt x="33" y="13"/>
                    </a:cubicBezTo>
                    <a:cubicBezTo>
                      <a:pt x="34" y="13"/>
                      <a:pt x="36" y="13"/>
                      <a:pt x="38" y="13"/>
                    </a:cubicBezTo>
                    <a:cubicBezTo>
                      <a:pt x="40" y="13"/>
                      <a:pt x="42" y="13"/>
                      <a:pt x="44" y="13"/>
                    </a:cubicBezTo>
                    <a:cubicBezTo>
                      <a:pt x="46" y="13"/>
                      <a:pt x="48" y="14"/>
                      <a:pt x="50" y="14"/>
                    </a:cubicBezTo>
                    <a:cubicBezTo>
                      <a:pt x="52" y="15"/>
                      <a:pt x="54" y="16"/>
                      <a:pt x="56" y="17"/>
                    </a:cubicBezTo>
                    <a:close/>
                  </a:path>
                </a:pathLst>
              </a:custGeom>
              <a:solidFill>
                <a:srgbClr val="FFFFFF"/>
              </a:solidFill>
              <a:ln w="9525">
                <a:noFill/>
                <a:round/>
                <a:headEnd/>
                <a:tailEnd/>
              </a:ln>
            </p:spPr>
            <p:txBody>
              <a:bodyPr/>
              <a:lstStyle/>
              <a:p>
                <a:pPr>
                  <a:defRPr/>
                </a:pPr>
                <a:endParaRPr lang="en-US" dirty="0">
                  <a:latin typeface="Arial" charset="0"/>
                </a:endParaRPr>
              </a:p>
            </p:txBody>
          </p:sp>
        </p:grpSp>
      </p:grpSp>
      <p:grpSp>
        <p:nvGrpSpPr>
          <p:cNvPr id="4" name="Group 872"/>
          <p:cNvGrpSpPr/>
          <p:nvPr/>
        </p:nvGrpSpPr>
        <p:grpSpPr>
          <a:xfrm>
            <a:off x="5000116" y="4073500"/>
            <a:ext cx="2455145" cy="1233568"/>
            <a:chOff x="4964903" y="3792389"/>
            <a:chExt cx="2493756" cy="1252968"/>
          </a:xfrm>
          <a:effectLst>
            <a:outerShdw blurRad="50800" dist="38100" dir="5400000" algn="t" rotWithShape="0">
              <a:prstClr val="black">
                <a:alpha val="40000"/>
              </a:prstClr>
            </a:outerShdw>
          </a:effectLst>
        </p:grpSpPr>
        <p:sp>
          <p:nvSpPr>
            <p:cNvPr id="352" name="Freeform 592"/>
            <p:cNvSpPr>
              <a:spLocks/>
            </p:cNvSpPr>
            <p:nvPr/>
          </p:nvSpPr>
          <p:spPr bwMode="auto">
            <a:xfrm>
              <a:off x="4964903" y="3792389"/>
              <a:ext cx="2493756" cy="1252968"/>
            </a:xfrm>
            <a:custGeom>
              <a:avLst/>
              <a:gdLst/>
              <a:ahLst/>
              <a:cxnLst>
                <a:cxn ang="0">
                  <a:pos x="473" y="823"/>
                </a:cxn>
                <a:cxn ang="0">
                  <a:pos x="1638" y="239"/>
                </a:cxn>
                <a:cxn ang="0">
                  <a:pos x="1164" y="0"/>
                </a:cxn>
                <a:cxn ang="0">
                  <a:pos x="0" y="551"/>
                </a:cxn>
                <a:cxn ang="0">
                  <a:pos x="473" y="823"/>
                </a:cxn>
              </a:cxnLst>
              <a:rect l="0" t="0" r="r" b="b"/>
              <a:pathLst>
                <a:path w="1638" h="823">
                  <a:moveTo>
                    <a:pt x="473" y="823"/>
                  </a:moveTo>
                  <a:lnTo>
                    <a:pt x="1638" y="239"/>
                  </a:lnTo>
                  <a:lnTo>
                    <a:pt x="1164" y="0"/>
                  </a:lnTo>
                  <a:lnTo>
                    <a:pt x="0" y="551"/>
                  </a:lnTo>
                  <a:lnTo>
                    <a:pt x="473" y="823"/>
                  </a:lnTo>
                  <a:close/>
                </a:path>
              </a:pathLst>
            </a:custGeom>
            <a:solidFill>
              <a:srgbClr val="5EA3B6"/>
            </a:solidFill>
            <a:ln w="9525">
              <a:noFill/>
              <a:round/>
              <a:headEnd/>
              <a:tailEnd/>
            </a:ln>
          </p:spPr>
          <p:txBody>
            <a:bodyPr/>
            <a:lstStyle/>
            <a:p>
              <a:pPr>
                <a:defRPr/>
              </a:pPr>
              <a:endParaRPr lang="en-US" dirty="0">
                <a:latin typeface="Arial" charset="0"/>
              </a:endParaRPr>
            </a:p>
          </p:txBody>
        </p:sp>
        <p:grpSp>
          <p:nvGrpSpPr>
            <p:cNvPr id="5" name="Group 869"/>
            <p:cNvGrpSpPr/>
            <p:nvPr/>
          </p:nvGrpSpPr>
          <p:grpSpPr>
            <a:xfrm>
              <a:off x="5595193" y="4124281"/>
              <a:ext cx="1233176" cy="569393"/>
              <a:chOff x="5595193" y="4124281"/>
              <a:chExt cx="1233176" cy="569393"/>
            </a:xfrm>
          </p:grpSpPr>
          <p:sp>
            <p:nvSpPr>
              <p:cNvPr id="363" name="Freeform 603"/>
              <p:cNvSpPr>
                <a:spLocks/>
              </p:cNvSpPr>
              <p:nvPr/>
            </p:nvSpPr>
            <p:spPr bwMode="auto">
              <a:xfrm>
                <a:off x="5595193" y="4567311"/>
                <a:ext cx="248158" cy="126363"/>
              </a:xfrm>
              <a:custGeom>
                <a:avLst/>
                <a:gdLst/>
                <a:ahLst/>
                <a:cxnLst>
                  <a:cxn ang="0">
                    <a:pos x="45" y="2"/>
                  </a:cxn>
                  <a:cxn ang="0">
                    <a:pos x="48" y="4"/>
                  </a:cxn>
                  <a:cxn ang="0">
                    <a:pos x="49" y="5"/>
                  </a:cxn>
                  <a:cxn ang="0">
                    <a:pos x="50" y="5"/>
                  </a:cxn>
                  <a:cxn ang="0">
                    <a:pos x="49" y="6"/>
                  </a:cxn>
                  <a:cxn ang="0">
                    <a:pos x="36" y="12"/>
                  </a:cxn>
                  <a:cxn ang="0">
                    <a:pos x="91" y="42"/>
                  </a:cxn>
                  <a:cxn ang="0">
                    <a:pos x="91" y="42"/>
                  </a:cxn>
                  <a:cxn ang="0">
                    <a:pos x="91" y="43"/>
                  </a:cxn>
                  <a:cxn ang="0">
                    <a:pos x="90" y="44"/>
                  </a:cxn>
                  <a:cxn ang="0">
                    <a:pos x="87" y="46"/>
                  </a:cxn>
                  <a:cxn ang="0">
                    <a:pos x="85" y="47"/>
                  </a:cxn>
                  <a:cxn ang="0">
                    <a:pos x="83" y="47"/>
                  </a:cxn>
                  <a:cxn ang="0">
                    <a:pos x="81" y="47"/>
                  </a:cxn>
                  <a:cxn ang="0">
                    <a:pos x="80" y="47"/>
                  </a:cxn>
                  <a:cxn ang="0">
                    <a:pos x="25" y="18"/>
                  </a:cxn>
                  <a:cxn ang="0">
                    <a:pos x="12" y="24"/>
                  </a:cxn>
                  <a:cxn ang="0">
                    <a:pos x="11" y="24"/>
                  </a:cxn>
                  <a:cxn ang="0">
                    <a:pos x="10" y="24"/>
                  </a:cxn>
                  <a:cxn ang="0">
                    <a:pos x="8" y="23"/>
                  </a:cxn>
                  <a:cxn ang="0">
                    <a:pos x="5" y="22"/>
                  </a:cxn>
                  <a:cxn ang="0">
                    <a:pos x="2" y="20"/>
                  </a:cxn>
                  <a:cxn ang="0">
                    <a:pos x="1" y="19"/>
                  </a:cxn>
                  <a:cxn ang="0">
                    <a:pos x="0" y="19"/>
                  </a:cxn>
                  <a:cxn ang="0">
                    <a:pos x="1" y="18"/>
                  </a:cxn>
                  <a:cxn ang="0">
                    <a:pos x="38" y="0"/>
                  </a:cxn>
                  <a:cxn ang="0">
                    <a:pos x="39" y="0"/>
                  </a:cxn>
                  <a:cxn ang="0">
                    <a:pos x="40" y="0"/>
                  </a:cxn>
                  <a:cxn ang="0">
                    <a:pos x="42" y="1"/>
                  </a:cxn>
                  <a:cxn ang="0">
                    <a:pos x="45" y="2"/>
                  </a:cxn>
                </a:cxnLst>
                <a:rect l="0" t="0" r="r" b="b"/>
                <a:pathLst>
                  <a:path w="91" h="47">
                    <a:moveTo>
                      <a:pt x="45" y="2"/>
                    </a:moveTo>
                    <a:cubicBezTo>
                      <a:pt x="46" y="3"/>
                      <a:pt x="47" y="3"/>
                      <a:pt x="48" y="4"/>
                    </a:cubicBezTo>
                    <a:cubicBezTo>
                      <a:pt x="48" y="4"/>
                      <a:pt x="49" y="4"/>
                      <a:pt x="49" y="5"/>
                    </a:cubicBezTo>
                    <a:cubicBezTo>
                      <a:pt x="49" y="5"/>
                      <a:pt x="50" y="5"/>
                      <a:pt x="50" y="5"/>
                    </a:cubicBezTo>
                    <a:cubicBezTo>
                      <a:pt x="50" y="6"/>
                      <a:pt x="49" y="6"/>
                      <a:pt x="49" y="6"/>
                    </a:cubicBezTo>
                    <a:cubicBezTo>
                      <a:pt x="36" y="12"/>
                      <a:pt x="36" y="12"/>
                      <a:pt x="36" y="12"/>
                    </a:cubicBezTo>
                    <a:cubicBezTo>
                      <a:pt x="91" y="42"/>
                      <a:pt x="91" y="42"/>
                      <a:pt x="91" y="42"/>
                    </a:cubicBezTo>
                    <a:cubicBezTo>
                      <a:pt x="91" y="42"/>
                      <a:pt x="91" y="42"/>
                      <a:pt x="91" y="42"/>
                    </a:cubicBezTo>
                    <a:cubicBezTo>
                      <a:pt x="91" y="43"/>
                      <a:pt x="91" y="43"/>
                      <a:pt x="91" y="43"/>
                    </a:cubicBezTo>
                    <a:cubicBezTo>
                      <a:pt x="91" y="43"/>
                      <a:pt x="90" y="44"/>
                      <a:pt x="90" y="44"/>
                    </a:cubicBezTo>
                    <a:cubicBezTo>
                      <a:pt x="89" y="45"/>
                      <a:pt x="88" y="45"/>
                      <a:pt x="87" y="46"/>
                    </a:cubicBezTo>
                    <a:cubicBezTo>
                      <a:pt x="86" y="46"/>
                      <a:pt x="85" y="46"/>
                      <a:pt x="85" y="47"/>
                    </a:cubicBezTo>
                    <a:cubicBezTo>
                      <a:pt x="84" y="47"/>
                      <a:pt x="83" y="47"/>
                      <a:pt x="83" y="47"/>
                    </a:cubicBezTo>
                    <a:cubicBezTo>
                      <a:pt x="82" y="47"/>
                      <a:pt x="81" y="47"/>
                      <a:pt x="81" y="47"/>
                    </a:cubicBezTo>
                    <a:cubicBezTo>
                      <a:pt x="81" y="47"/>
                      <a:pt x="80" y="47"/>
                      <a:pt x="80" y="47"/>
                    </a:cubicBezTo>
                    <a:cubicBezTo>
                      <a:pt x="25" y="18"/>
                      <a:pt x="25" y="18"/>
                      <a:pt x="25" y="18"/>
                    </a:cubicBezTo>
                    <a:cubicBezTo>
                      <a:pt x="12" y="24"/>
                      <a:pt x="12" y="24"/>
                      <a:pt x="12" y="24"/>
                    </a:cubicBezTo>
                    <a:cubicBezTo>
                      <a:pt x="12" y="24"/>
                      <a:pt x="11" y="24"/>
                      <a:pt x="11" y="24"/>
                    </a:cubicBezTo>
                    <a:cubicBezTo>
                      <a:pt x="11" y="24"/>
                      <a:pt x="10" y="24"/>
                      <a:pt x="10" y="24"/>
                    </a:cubicBezTo>
                    <a:cubicBezTo>
                      <a:pt x="9" y="24"/>
                      <a:pt x="8" y="24"/>
                      <a:pt x="8" y="23"/>
                    </a:cubicBezTo>
                    <a:cubicBezTo>
                      <a:pt x="7" y="23"/>
                      <a:pt x="6" y="22"/>
                      <a:pt x="5" y="22"/>
                    </a:cubicBezTo>
                    <a:cubicBezTo>
                      <a:pt x="4" y="21"/>
                      <a:pt x="3" y="21"/>
                      <a:pt x="2" y="20"/>
                    </a:cubicBezTo>
                    <a:cubicBezTo>
                      <a:pt x="2" y="20"/>
                      <a:pt x="1" y="20"/>
                      <a:pt x="1" y="19"/>
                    </a:cubicBezTo>
                    <a:cubicBezTo>
                      <a:pt x="1" y="19"/>
                      <a:pt x="0" y="19"/>
                      <a:pt x="0" y="19"/>
                    </a:cubicBezTo>
                    <a:cubicBezTo>
                      <a:pt x="0" y="18"/>
                      <a:pt x="1" y="18"/>
                      <a:pt x="1" y="18"/>
                    </a:cubicBezTo>
                    <a:cubicBezTo>
                      <a:pt x="38" y="0"/>
                      <a:pt x="38" y="0"/>
                      <a:pt x="38" y="0"/>
                    </a:cubicBezTo>
                    <a:cubicBezTo>
                      <a:pt x="38" y="0"/>
                      <a:pt x="39" y="0"/>
                      <a:pt x="39" y="0"/>
                    </a:cubicBezTo>
                    <a:cubicBezTo>
                      <a:pt x="39" y="0"/>
                      <a:pt x="40" y="0"/>
                      <a:pt x="40" y="0"/>
                    </a:cubicBezTo>
                    <a:cubicBezTo>
                      <a:pt x="41" y="0"/>
                      <a:pt x="42" y="0"/>
                      <a:pt x="42" y="1"/>
                    </a:cubicBezTo>
                    <a:cubicBezTo>
                      <a:pt x="43" y="1"/>
                      <a:pt x="44" y="2"/>
                      <a:pt x="45" y="2"/>
                    </a:cubicBezTo>
                    <a:close/>
                  </a:path>
                </a:pathLst>
              </a:custGeom>
              <a:solidFill>
                <a:srgbClr val="FFFFFF"/>
              </a:solidFill>
              <a:ln w="9525">
                <a:noFill/>
                <a:round/>
                <a:headEnd/>
                <a:tailEnd/>
              </a:ln>
            </p:spPr>
            <p:txBody>
              <a:bodyPr/>
              <a:lstStyle/>
              <a:p>
                <a:pPr>
                  <a:defRPr/>
                </a:pPr>
                <a:endParaRPr lang="en-US" dirty="0">
                  <a:latin typeface="Arial" charset="0"/>
                </a:endParaRPr>
              </a:p>
            </p:txBody>
          </p:sp>
          <p:sp>
            <p:nvSpPr>
              <p:cNvPr id="364" name="Freeform 604"/>
              <p:cNvSpPr>
                <a:spLocks noEditPoints="1"/>
              </p:cNvSpPr>
              <p:nvPr/>
            </p:nvSpPr>
            <p:spPr bwMode="auto">
              <a:xfrm>
                <a:off x="5768751" y="4558176"/>
                <a:ext cx="190305" cy="95914"/>
              </a:xfrm>
              <a:custGeom>
                <a:avLst/>
                <a:gdLst/>
                <a:ahLst/>
                <a:cxnLst>
                  <a:cxn ang="0">
                    <a:pos x="49" y="8"/>
                  </a:cxn>
                  <a:cxn ang="0">
                    <a:pos x="52" y="11"/>
                  </a:cxn>
                  <a:cxn ang="0">
                    <a:pos x="50" y="13"/>
                  </a:cxn>
                  <a:cxn ang="0">
                    <a:pos x="28" y="23"/>
                  </a:cxn>
                  <a:cxn ang="0">
                    <a:pos x="34" y="26"/>
                  </a:cxn>
                  <a:cxn ang="0">
                    <a:pos x="40" y="27"/>
                  </a:cxn>
                  <a:cxn ang="0">
                    <a:pos x="46" y="27"/>
                  </a:cxn>
                  <a:cxn ang="0">
                    <a:pos x="51" y="26"/>
                  </a:cxn>
                  <a:cxn ang="0">
                    <a:pos x="55" y="23"/>
                  </a:cxn>
                  <a:cxn ang="0">
                    <a:pos x="58" y="21"/>
                  </a:cxn>
                  <a:cxn ang="0">
                    <a:pos x="59" y="19"/>
                  </a:cxn>
                  <a:cxn ang="0">
                    <a:pos x="60" y="18"/>
                  </a:cxn>
                  <a:cxn ang="0">
                    <a:pos x="61" y="18"/>
                  </a:cxn>
                  <a:cxn ang="0">
                    <a:pos x="62" y="18"/>
                  </a:cxn>
                  <a:cxn ang="0">
                    <a:pos x="64" y="18"/>
                  </a:cxn>
                  <a:cxn ang="0">
                    <a:pos x="66" y="19"/>
                  </a:cxn>
                  <a:cxn ang="0">
                    <a:pos x="68" y="21"/>
                  </a:cxn>
                  <a:cxn ang="0">
                    <a:pos x="69" y="21"/>
                  </a:cxn>
                  <a:cxn ang="0">
                    <a:pos x="70" y="22"/>
                  </a:cxn>
                  <a:cxn ang="0">
                    <a:pos x="70" y="23"/>
                  </a:cxn>
                  <a:cxn ang="0">
                    <a:pos x="70" y="24"/>
                  </a:cxn>
                  <a:cxn ang="0">
                    <a:pos x="68" y="26"/>
                  </a:cxn>
                  <a:cxn ang="0">
                    <a:pos x="65" y="29"/>
                  </a:cxn>
                  <a:cxn ang="0">
                    <a:pos x="60" y="31"/>
                  </a:cxn>
                  <a:cxn ang="0">
                    <a:pos x="50" y="35"/>
                  </a:cxn>
                  <a:cxn ang="0">
                    <a:pos x="39" y="35"/>
                  </a:cxn>
                  <a:cxn ang="0">
                    <a:pos x="28" y="33"/>
                  </a:cxn>
                  <a:cxn ang="0">
                    <a:pos x="15" y="27"/>
                  </a:cxn>
                  <a:cxn ang="0">
                    <a:pos x="5" y="20"/>
                  </a:cxn>
                  <a:cxn ang="0">
                    <a:pos x="0" y="14"/>
                  </a:cxn>
                  <a:cxn ang="0">
                    <a:pos x="1" y="8"/>
                  </a:cxn>
                  <a:cxn ang="0">
                    <a:pos x="7" y="3"/>
                  </a:cxn>
                  <a:cxn ang="0">
                    <a:pos x="16" y="1"/>
                  </a:cxn>
                  <a:cxn ang="0">
                    <a:pos x="26" y="1"/>
                  </a:cxn>
                  <a:cxn ang="0">
                    <a:pos x="37" y="3"/>
                  </a:cxn>
                  <a:cxn ang="0">
                    <a:pos x="47" y="7"/>
                  </a:cxn>
                  <a:cxn ang="0">
                    <a:pos x="49" y="8"/>
                  </a:cxn>
                  <a:cxn ang="0">
                    <a:pos x="35" y="11"/>
                  </a:cxn>
                  <a:cxn ang="0">
                    <a:pos x="25" y="7"/>
                  </a:cxn>
                  <a:cxn ang="0">
                    <a:pos x="16" y="9"/>
                  </a:cxn>
                  <a:cxn ang="0">
                    <a:pos x="13" y="11"/>
                  </a:cxn>
                  <a:cxn ang="0">
                    <a:pos x="13" y="13"/>
                  </a:cxn>
                  <a:cxn ang="0">
                    <a:pos x="16" y="16"/>
                  </a:cxn>
                  <a:cxn ang="0">
                    <a:pos x="20" y="19"/>
                  </a:cxn>
                  <a:cxn ang="0">
                    <a:pos x="35" y="11"/>
                  </a:cxn>
                </a:cxnLst>
                <a:rect l="0" t="0" r="r" b="b"/>
                <a:pathLst>
                  <a:path w="70" h="35">
                    <a:moveTo>
                      <a:pt x="49" y="8"/>
                    </a:moveTo>
                    <a:cubicBezTo>
                      <a:pt x="50" y="9"/>
                      <a:pt x="51" y="10"/>
                      <a:pt x="52" y="11"/>
                    </a:cubicBezTo>
                    <a:cubicBezTo>
                      <a:pt x="52" y="11"/>
                      <a:pt x="51" y="12"/>
                      <a:pt x="50" y="13"/>
                    </a:cubicBezTo>
                    <a:cubicBezTo>
                      <a:pt x="28" y="23"/>
                      <a:pt x="28" y="23"/>
                      <a:pt x="28" y="23"/>
                    </a:cubicBezTo>
                    <a:cubicBezTo>
                      <a:pt x="30" y="24"/>
                      <a:pt x="32" y="25"/>
                      <a:pt x="34" y="26"/>
                    </a:cubicBezTo>
                    <a:cubicBezTo>
                      <a:pt x="36" y="27"/>
                      <a:pt x="38" y="27"/>
                      <a:pt x="40" y="27"/>
                    </a:cubicBezTo>
                    <a:cubicBezTo>
                      <a:pt x="42" y="28"/>
                      <a:pt x="44" y="28"/>
                      <a:pt x="46" y="27"/>
                    </a:cubicBezTo>
                    <a:cubicBezTo>
                      <a:pt x="48" y="27"/>
                      <a:pt x="49" y="26"/>
                      <a:pt x="51" y="26"/>
                    </a:cubicBezTo>
                    <a:cubicBezTo>
                      <a:pt x="53" y="25"/>
                      <a:pt x="54" y="24"/>
                      <a:pt x="55" y="23"/>
                    </a:cubicBezTo>
                    <a:cubicBezTo>
                      <a:pt x="57" y="22"/>
                      <a:pt x="57" y="21"/>
                      <a:pt x="58" y="21"/>
                    </a:cubicBezTo>
                    <a:cubicBezTo>
                      <a:pt x="58" y="20"/>
                      <a:pt x="59" y="19"/>
                      <a:pt x="59" y="19"/>
                    </a:cubicBezTo>
                    <a:cubicBezTo>
                      <a:pt x="60" y="18"/>
                      <a:pt x="60" y="18"/>
                      <a:pt x="60" y="18"/>
                    </a:cubicBezTo>
                    <a:cubicBezTo>
                      <a:pt x="61" y="18"/>
                      <a:pt x="61" y="18"/>
                      <a:pt x="61" y="18"/>
                    </a:cubicBezTo>
                    <a:cubicBezTo>
                      <a:pt x="61" y="18"/>
                      <a:pt x="62" y="18"/>
                      <a:pt x="62" y="18"/>
                    </a:cubicBezTo>
                    <a:cubicBezTo>
                      <a:pt x="63" y="18"/>
                      <a:pt x="63" y="18"/>
                      <a:pt x="64" y="18"/>
                    </a:cubicBezTo>
                    <a:cubicBezTo>
                      <a:pt x="64" y="19"/>
                      <a:pt x="65" y="19"/>
                      <a:pt x="66" y="19"/>
                    </a:cubicBezTo>
                    <a:cubicBezTo>
                      <a:pt x="67" y="20"/>
                      <a:pt x="67" y="20"/>
                      <a:pt x="68" y="21"/>
                    </a:cubicBezTo>
                    <a:cubicBezTo>
                      <a:pt x="68" y="21"/>
                      <a:pt x="69" y="21"/>
                      <a:pt x="69" y="21"/>
                    </a:cubicBezTo>
                    <a:cubicBezTo>
                      <a:pt x="70" y="22"/>
                      <a:pt x="70" y="22"/>
                      <a:pt x="70" y="22"/>
                    </a:cubicBezTo>
                    <a:cubicBezTo>
                      <a:pt x="70" y="22"/>
                      <a:pt x="70" y="22"/>
                      <a:pt x="70" y="23"/>
                    </a:cubicBezTo>
                    <a:cubicBezTo>
                      <a:pt x="70" y="23"/>
                      <a:pt x="70" y="23"/>
                      <a:pt x="70" y="24"/>
                    </a:cubicBezTo>
                    <a:cubicBezTo>
                      <a:pt x="69" y="24"/>
                      <a:pt x="69" y="25"/>
                      <a:pt x="68" y="26"/>
                    </a:cubicBezTo>
                    <a:cubicBezTo>
                      <a:pt x="67" y="27"/>
                      <a:pt x="66" y="28"/>
                      <a:pt x="65" y="29"/>
                    </a:cubicBezTo>
                    <a:cubicBezTo>
                      <a:pt x="64" y="30"/>
                      <a:pt x="62" y="30"/>
                      <a:pt x="60" y="31"/>
                    </a:cubicBezTo>
                    <a:cubicBezTo>
                      <a:pt x="57" y="33"/>
                      <a:pt x="54" y="34"/>
                      <a:pt x="50" y="35"/>
                    </a:cubicBezTo>
                    <a:cubicBezTo>
                      <a:pt x="47" y="35"/>
                      <a:pt x="43" y="35"/>
                      <a:pt x="39" y="35"/>
                    </a:cubicBezTo>
                    <a:cubicBezTo>
                      <a:pt x="36" y="35"/>
                      <a:pt x="32" y="34"/>
                      <a:pt x="28" y="33"/>
                    </a:cubicBezTo>
                    <a:cubicBezTo>
                      <a:pt x="24" y="31"/>
                      <a:pt x="19" y="29"/>
                      <a:pt x="15" y="27"/>
                    </a:cubicBezTo>
                    <a:cubicBezTo>
                      <a:pt x="11" y="25"/>
                      <a:pt x="8" y="23"/>
                      <a:pt x="5" y="20"/>
                    </a:cubicBezTo>
                    <a:cubicBezTo>
                      <a:pt x="3" y="18"/>
                      <a:pt x="1" y="16"/>
                      <a:pt x="0" y="14"/>
                    </a:cubicBezTo>
                    <a:cubicBezTo>
                      <a:pt x="0" y="12"/>
                      <a:pt x="0" y="10"/>
                      <a:pt x="1" y="8"/>
                    </a:cubicBezTo>
                    <a:cubicBezTo>
                      <a:pt x="2" y="6"/>
                      <a:pt x="4" y="5"/>
                      <a:pt x="7" y="3"/>
                    </a:cubicBezTo>
                    <a:cubicBezTo>
                      <a:pt x="10" y="2"/>
                      <a:pt x="13" y="1"/>
                      <a:pt x="16" y="1"/>
                    </a:cubicBezTo>
                    <a:cubicBezTo>
                      <a:pt x="20" y="0"/>
                      <a:pt x="23" y="0"/>
                      <a:pt x="26" y="1"/>
                    </a:cubicBezTo>
                    <a:cubicBezTo>
                      <a:pt x="30" y="1"/>
                      <a:pt x="33" y="2"/>
                      <a:pt x="37" y="3"/>
                    </a:cubicBezTo>
                    <a:cubicBezTo>
                      <a:pt x="40" y="4"/>
                      <a:pt x="43" y="6"/>
                      <a:pt x="47" y="7"/>
                    </a:cubicBezTo>
                    <a:lnTo>
                      <a:pt x="49" y="8"/>
                    </a:lnTo>
                    <a:close/>
                    <a:moveTo>
                      <a:pt x="35" y="11"/>
                    </a:moveTo>
                    <a:cubicBezTo>
                      <a:pt x="32" y="9"/>
                      <a:pt x="28" y="8"/>
                      <a:pt x="25" y="7"/>
                    </a:cubicBezTo>
                    <a:cubicBezTo>
                      <a:pt x="21" y="7"/>
                      <a:pt x="18" y="7"/>
                      <a:pt x="16" y="9"/>
                    </a:cubicBezTo>
                    <a:cubicBezTo>
                      <a:pt x="14" y="9"/>
                      <a:pt x="14" y="10"/>
                      <a:pt x="13" y="11"/>
                    </a:cubicBezTo>
                    <a:cubicBezTo>
                      <a:pt x="13" y="12"/>
                      <a:pt x="13" y="12"/>
                      <a:pt x="13" y="13"/>
                    </a:cubicBezTo>
                    <a:cubicBezTo>
                      <a:pt x="14" y="14"/>
                      <a:pt x="15" y="15"/>
                      <a:pt x="16" y="16"/>
                    </a:cubicBezTo>
                    <a:cubicBezTo>
                      <a:pt x="17" y="17"/>
                      <a:pt x="18" y="18"/>
                      <a:pt x="20" y="19"/>
                    </a:cubicBezTo>
                    <a:lnTo>
                      <a:pt x="35" y="11"/>
                    </a:lnTo>
                    <a:close/>
                  </a:path>
                </a:pathLst>
              </a:custGeom>
              <a:solidFill>
                <a:srgbClr val="FFFFFF"/>
              </a:solidFill>
              <a:ln w="9525">
                <a:noFill/>
                <a:round/>
                <a:headEnd/>
                <a:tailEnd/>
              </a:ln>
            </p:spPr>
            <p:txBody>
              <a:bodyPr/>
              <a:lstStyle/>
              <a:p>
                <a:pPr>
                  <a:defRPr/>
                </a:pPr>
                <a:endParaRPr lang="en-US" dirty="0">
                  <a:latin typeface="Arial" charset="0"/>
                </a:endParaRPr>
              </a:p>
            </p:txBody>
          </p:sp>
          <p:sp>
            <p:nvSpPr>
              <p:cNvPr id="365" name="Freeform 605"/>
              <p:cNvSpPr>
                <a:spLocks noEditPoints="1"/>
              </p:cNvSpPr>
              <p:nvPr/>
            </p:nvSpPr>
            <p:spPr bwMode="auto">
              <a:xfrm>
                <a:off x="5872277" y="4503368"/>
                <a:ext cx="207052" cy="98959"/>
              </a:xfrm>
              <a:custGeom>
                <a:avLst/>
                <a:gdLst/>
                <a:ahLst/>
                <a:cxnLst>
                  <a:cxn ang="0">
                    <a:pos x="75" y="22"/>
                  </a:cxn>
                  <a:cxn ang="0">
                    <a:pos x="76" y="23"/>
                  </a:cxn>
                  <a:cxn ang="0">
                    <a:pos x="75" y="24"/>
                  </a:cxn>
                  <a:cxn ang="0">
                    <a:pos x="73" y="26"/>
                  </a:cxn>
                  <a:cxn ang="0">
                    <a:pos x="70" y="27"/>
                  </a:cxn>
                  <a:cxn ang="0">
                    <a:pos x="68" y="27"/>
                  </a:cxn>
                  <a:cxn ang="0">
                    <a:pos x="67" y="27"/>
                  </a:cxn>
                  <a:cxn ang="0">
                    <a:pos x="63" y="25"/>
                  </a:cxn>
                  <a:cxn ang="0">
                    <a:pos x="63" y="30"/>
                  </a:cxn>
                  <a:cxn ang="0">
                    <a:pos x="58" y="34"/>
                  </a:cxn>
                  <a:cxn ang="0">
                    <a:pos x="52" y="36"/>
                  </a:cxn>
                  <a:cxn ang="0">
                    <a:pos x="45" y="36"/>
                  </a:cxn>
                  <a:cxn ang="0">
                    <a:pos x="37" y="35"/>
                  </a:cxn>
                  <a:cxn ang="0">
                    <a:pos x="30" y="32"/>
                  </a:cxn>
                  <a:cxn ang="0">
                    <a:pos x="24" y="28"/>
                  </a:cxn>
                  <a:cxn ang="0">
                    <a:pos x="22" y="23"/>
                  </a:cxn>
                  <a:cxn ang="0">
                    <a:pos x="26" y="19"/>
                  </a:cxn>
                  <a:cxn ang="0">
                    <a:pos x="33" y="14"/>
                  </a:cxn>
                  <a:cxn ang="0">
                    <a:pos x="37" y="12"/>
                  </a:cxn>
                  <a:cxn ang="0">
                    <a:pos x="34" y="11"/>
                  </a:cxn>
                  <a:cxn ang="0">
                    <a:pos x="30" y="9"/>
                  </a:cxn>
                  <a:cxn ang="0">
                    <a:pos x="26" y="8"/>
                  </a:cxn>
                  <a:cxn ang="0">
                    <a:pos x="22" y="8"/>
                  </a:cxn>
                  <a:cxn ang="0">
                    <a:pos x="18" y="9"/>
                  </a:cxn>
                  <a:cxn ang="0">
                    <a:pos x="14" y="12"/>
                  </a:cxn>
                  <a:cxn ang="0">
                    <a:pos x="13" y="15"/>
                  </a:cxn>
                  <a:cxn ang="0">
                    <a:pos x="12" y="17"/>
                  </a:cxn>
                  <a:cxn ang="0">
                    <a:pos x="11" y="18"/>
                  </a:cxn>
                  <a:cxn ang="0">
                    <a:pos x="9" y="18"/>
                  </a:cxn>
                  <a:cxn ang="0">
                    <a:pos x="8" y="18"/>
                  </a:cxn>
                  <a:cxn ang="0">
                    <a:pos x="6" y="17"/>
                  </a:cxn>
                  <a:cxn ang="0">
                    <a:pos x="3" y="16"/>
                  </a:cxn>
                  <a:cxn ang="0">
                    <a:pos x="1" y="15"/>
                  </a:cxn>
                  <a:cxn ang="0">
                    <a:pos x="0" y="13"/>
                  </a:cxn>
                  <a:cxn ang="0">
                    <a:pos x="1" y="11"/>
                  </a:cxn>
                  <a:cxn ang="0">
                    <a:pos x="2" y="9"/>
                  </a:cxn>
                  <a:cxn ang="0">
                    <a:pos x="5" y="6"/>
                  </a:cxn>
                  <a:cxn ang="0">
                    <a:pos x="9" y="4"/>
                  </a:cxn>
                  <a:cxn ang="0">
                    <a:pos x="18" y="0"/>
                  </a:cxn>
                  <a:cxn ang="0">
                    <a:pos x="26" y="0"/>
                  </a:cxn>
                  <a:cxn ang="0">
                    <a:pos x="35" y="1"/>
                  </a:cxn>
                  <a:cxn ang="0">
                    <a:pos x="44" y="6"/>
                  </a:cxn>
                  <a:cxn ang="0">
                    <a:pos x="75" y="22"/>
                  </a:cxn>
                  <a:cxn ang="0">
                    <a:pos x="45" y="17"/>
                  </a:cxn>
                  <a:cxn ang="0">
                    <a:pos x="41" y="19"/>
                  </a:cxn>
                  <a:cxn ang="0">
                    <a:pos x="37" y="21"/>
                  </a:cxn>
                  <a:cxn ang="0">
                    <a:pos x="36" y="23"/>
                  </a:cxn>
                  <a:cxn ang="0">
                    <a:pos x="37" y="25"/>
                  </a:cxn>
                  <a:cxn ang="0">
                    <a:pos x="39" y="27"/>
                  </a:cxn>
                  <a:cxn ang="0">
                    <a:pos x="45" y="29"/>
                  </a:cxn>
                  <a:cxn ang="0">
                    <a:pos x="51" y="28"/>
                  </a:cxn>
                  <a:cxn ang="0">
                    <a:pos x="53" y="25"/>
                  </a:cxn>
                  <a:cxn ang="0">
                    <a:pos x="53" y="21"/>
                  </a:cxn>
                  <a:cxn ang="0">
                    <a:pos x="45" y="17"/>
                  </a:cxn>
                </a:cxnLst>
                <a:rect l="0" t="0" r="r" b="b"/>
                <a:pathLst>
                  <a:path w="76" h="36">
                    <a:moveTo>
                      <a:pt x="75" y="22"/>
                    </a:moveTo>
                    <a:cubicBezTo>
                      <a:pt x="76" y="23"/>
                      <a:pt x="76" y="23"/>
                      <a:pt x="76" y="23"/>
                    </a:cubicBezTo>
                    <a:cubicBezTo>
                      <a:pt x="76" y="23"/>
                      <a:pt x="76" y="24"/>
                      <a:pt x="75" y="24"/>
                    </a:cubicBezTo>
                    <a:cubicBezTo>
                      <a:pt x="75" y="25"/>
                      <a:pt x="74" y="25"/>
                      <a:pt x="73" y="26"/>
                    </a:cubicBezTo>
                    <a:cubicBezTo>
                      <a:pt x="72" y="26"/>
                      <a:pt x="71" y="27"/>
                      <a:pt x="70" y="27"/>
                    </a:cubicBezTo>
                    <a:cubicBezTo>
                      <a:pt x="69" y="27"/>
                      <a:pt x="69" y="27"/>
                      <a:pt x="68" y="27"/>
                    </a:cubicBezTo>
                    <a:cubicBezTo>
                      <a:pt x="68" y="27"/>
                      <a:pt x="67" y="27"/>
                      <a:pt x="67" y="27"/>
                    </a:cubicBezTo>
                    <a:cubicBezTo>
                      <a:pt x="63" y="25"/>
                      <a:pt x="63" y="25"/>
                      <a:pt x="63" y="25"/>
                    </a:cubicBezTo>
                    <a:cubicBezTo>
                      <a:pt x="64" y="26"/>
                      <a:pt x="63" y="28"/>
                      <a:pt x="63" y="30"/>
                    </a:cubicBezTo>
                    <a:cubicBezTo>
                      <a:pt x="62" y="31"/>
                      <a:pt x="60" y="33"/>
                      <a:pt x="58" y="34"/>
                    </a:cubicBezTo>
                    <a:cubicBezTo>
                      <a:pt x="56" y="35"/>
                      <a:pt x="54" y="35"/>
                      <a:pt x="52" y="36"/>
                    </a:cubicBezTo>
                    <a:cubicBezTo>
                      <a:pt x="49" y="36"/>
                      <a:pt x="47" y="36"/>
                      <a:pt x="45" y="36"/>
                    </a:cubicBezTo>
                    <a:cubicBezTo>
                      <a:pt x="42" y="36"/>
                      <a:pt x="40" y="36"/>
                      <a:pt x="37" y="35"/>
                    </a:cubicBezTo>
                    <a:cubicBezTo>
                      <a:pt x="35" y="34"/>
                      <a:pt x="32" y="33"/>
                      <a:pt x="30" y="32"/>
                    </a:cubicBezTo>
                    <a:cubicBezTo>
                      <a:pt x="27" y="31"/>
                      <a:pt x="25" y="29"/>
                      <a:pt x="24" y="28"/>
                    </a:cubicBezTo>
                    <a:cubicBezTo>
                      <a:pt x="23" y="26"/>
                      <a:pt x="22" y="25"/>
                      <a:pt x="22" y="23"/>
                    </a:cubicBezTo>
                    <a:cubicBezTo>
                      <a:pt x="23" y="22"/>
                      <a:pt x="24" y="20"/>
                      <a:pt x="26" y="19"/>
                    </a:cubicBezTo>
                    <a:cubicBezTo>
                      <a:pt x="27" y="17"/>
                      <a:pt x="30" y="15"/>
                      <a:pt x="33" y="14"/>
                    </a:cubicBezTo>
                    <a:cubicBezTo>
                      <a:pt x="37" y="12"/>
                      <a:pt x="37" y="12"/>
                      <a:pt x="37" y="12"/>
                    </a:cubicBezTo>
                    <a:cubicBezTo>
                      <a:pt x="34" y="11"/>
                      <a:pt x="34" y="11"/>
                      <a:pt x="34" y="11"/>
                    </a:cubicBezTo>
                    <a:cubicBezTo>
                      <a:pt x="33" y="10"/>
                      <a:pt x="31" y="9"/>
                      <a:pt x="30" y="9"/>
                    </a:cubicBezTo>
                    <a:cubicBezTo>
                      <a:pt x="28" y="8"/>
                      <a:pt x="27" y="8"/>
                      <a:pt x="26" y="8"/>
                    </a:cubicBezTo>
                    <a:cubicBezTo>
                      <a:pt x="25" y="8"/>
                      <a:pt x="23" y="8"/>
                      <a:pt x="22" y="8"/>
                    </a:cubicBezTo>
                    <a:cubicBezTo>
                      <a:pt x="21" y="8"/>
                      <a:pt x="20" y="9"/>
                      <a:pt x="18" y="9"/>
                    </a:cubicBezTo>
                    <a:cubicBezTo>
                      <a:pt x="17" y="10"/>
                      <a:pt x="15" y="11"/>
                      <a:pt x="14" y="12"/>
                    </a:cubicBezTo>
                    <a:cubicBezTo>
                      <a:pt x="14" y="13"/>
                      <a:pt x="13" y="14"/>
                      <a:pt x="13" y="15"/>
                    </a:cubicBezTo>
                    <a:cubicBezTo>
                      <a:pt x="12" y="15"/>
                      <a:pt x="12" y="16"/>
                      <a:pt x="12" y="17"/>
                    </a:cubicBezTo>
                    <a:cubicBezTo>
                      <a:pt x="11" y="17"/>
                      <a:pt x="11" y="18"/>
                      <a:pt x="11" y="18"/>
                    </a:cubicBezTo>
                    <a:cubicBezTo>
                      <a:pt x="10" y="18"/>
                      <a:pt x="10" y="18"/>
                      <a:pt x="9" y="18"/>
                    </a:cubicBezTo>
                    <a:cubicBezTo>
                      <a:pt x="9" y="18"/>
                      <a:pt x="8" y="18"/>
                      <a:pt x="8" y="18"/>
                    </a:cubicBezTo>
                    <a:cubicBezTo>
                      <a:pt x="7" y="18"/>
                      <a:pt x="7" y="17"/>
                      <a:pt x="6" y="17"/>
                    </a:cubicBezTo>
                    <a:cubicBezTo>
                      <a:pt x="5" y="17"/>
                      <a:pt x="4" y="16"/>
                      <a:pt x="3" y="16"/>
                    </a:cubicBezTo>
                    <a:cubicBezTo>
                      <a:pt x="2" y="15"/>
                      <a:pt x="2" y="15"/>
                      <a:pt x="1" y="15"/>
                    </a:cubicBezTo>
                    <a:cubicBezTo>
                      <a:pt x="1" y="14"/>
                      <a:pt x="0" y="14"/>
                      <a:pt x="0" y="13"/>
                    </a:cubicBezTo>
                    <a:cubicBezTo>
                      <a:pt x="0" y="13"/>
                      <a:pt x="0" y="12"/>
                      <a:pt x="1" y="11"/>
                    </a:cubicBezTo>
                    <a:cubicBezTo>
                      <a:pt x="1" y="11"/>
                      <a:pt x="1" y="10"/>
                      <a:pt x="2" y="9"/>
                    </a:cubicBezTo>
                    <a:cubicBezTo>
                      <a:pt x="3" y="8"/>
                      <a:pt x="4" y="7"/>
                      <a:pt x="5" y="6"/>
                    </a:cubicBezTo>
                    <a:cubicBezTo>
                      <a:pt x="6" y="5"/>
                      <a:pt x="8" y="4"/>
                      <a:pt x="9" y="4"/>
                    </a:cubicBezTo>
                    <a:cubicBezTo>
                      <a:pt x="12" y="2"/>
                      <a:pt x="15" y="1"/>
                      <a:pt x="18" y="0"/>
                    </a:cubicBezTo>
                    <a:cubicBezTo>
                      <a:pt x="20" y="0"/>
                      <a:pt x="23" y="0"/>
                      <a:pt x="26" y="0"/>
                    </a:cubicBezTo>
                    <a:cubicBezTo>
                      <a:pt x="29" y="0"/>
                      <a:pt x="32" y="1"/>
                      <a:pt x="35" y="1"/>
                    </a:cubicBezTo>
                    <a:cubicBezTo>
                      <a:pt x="37" y="2"/>
                      <a:pt x="41" y="4"/>
                      <a:pt x="44" y="6"/>
                    </a:cubicBezTo>
                    <a:lnTo>
                      <a:pt x="75" y="22"/>
                    </a:lnTo>
                    <a:close/>
                    <a:moveTo>
                      <a:pt x="45" y="17"/>
                    </a:moveTo>
                    <a:cubicBezTo>
                      <a:pt x="41" y="19"/>
                      <a:pt x="41" y="19"/>
                      <a:pt x="41" y="19"/>
                    </a:cubicBezTo>
                    <a:cubicBezTo>
                      <a:pt x="40" y="19"/>
                      <a:pt x="38" y="20"/>
                      <a:pt x="37" y="21"/>
                    </a:cubicBezTo>
                    <a:cubicBezTo>
                      <a:pt x="37" y="22"/>
                      <a:pt x="36" y="22"/>
                      <a:pt x="36" y="23"/>
                    </a:cubicBezTo>
                    <a:cubicBezTo>
                      <a:pt x="36" y="24"/>
                      <a:pt x="36" y="24"/>
                      <a:pt x="37" y="25"/>
                    </a:cubicBezTo>
                    <a:cubicBezTo>
                      <a:pt x="37" y="26"/>
                      <a:pt x="38" y="26"/>
                      <a:pt x="39" y="27"/>
                    </a:cubicBezTo>
                    <a:cubicBezTo>
                      <a:pt x="41" y="28"/>
                      <a:pt x="43" y="29"/>
                      <a:pt x="45" y="29"/>
                    </a:cubicBezTo>
                    <a:cubicBezTo>
                      <a:pt x="47" y="29"/>
                      <a:pt x="49" y="28"/>
                      <a:pt x="51" y="28"/>
                    </a:cubicBezTo>
                    <a:cubicBezTo>
                      <a:pt x="52" y="27"/>
                      <a:pt x="53" y="26"/>
                      <a:pt x="53" y="25"/>
                    </a:cubicBezTo>
                    <a:cubicBezTo>
                      <a:pt x="54" y="24"/>
                      <a:pt x="54" y="22"/>
                      <a:pt x="53" y="21"/>
                    </a:cubicBezTo>
                    <a:lnTo>
                      <a:pt x="45" y="17"/>
                    </a:lnTo>
                    <a:close/>
                  </a:path>
                </a:pathLst>
              </a:custGeom>
              <a:solidFill>
                <a:srgbClr val="FFFFFF"/>
              </a:solidFill>
              <a:ln w="9525">
                <a:noFill/>
                <a:round/>
                <a:headEnd/>
                <a:tailEnd/>
              </a:ln>
            </p:spPr>
            <p:txBody>
              <a:bodyPr/>
              <a:lstStyle/>
              <a:p>
                <a:pPr>
                  <a:defRPr/>
                </a:pPr>
                <a:endParaRPr lang="en-US" dirty="0">
                  <a:latin typeface="Arial" charset="0"/>
                </a:endParaRPr>
              </a:p>
            </p:txBody>
          </p:sp>
          <p:sp>
            <p:nvSpPr>
              <p:cNvPr id="366" name="Freeform 606"/>
              <p:cNvSpPr>
                <a:spLocks/>
              </p:cNvSpPr>
              <p:nvPr/>
            </p:nvSpPr>
            <p:spPr bwMode="auto">
              <a:xfrm>
                <a:off x="5975803" y="4412022"/>
                <a:ext cx="287741" cy="141587"/>
              </a:xfrm>
              <a:custGeom>
                <a:avLst/>
                <a:gdLst/>
                <a:ahLst/>
                <a:cxnLst>
                  <a:cxn ang="0">
                    <a:pos x="106" y="23"/>
                  </a:cxn>
                  <a:cxn ang="0">
                    <a:pos x="104" y="25"/>
                  </a:cxn>
                  <a:cxn ang="0">
                    <a:pos x="99" y="28"/>
                  </a:cxn>
                  <a:cxn ang="0">
                    <a:pos x="96" y="28"/>
                  </a:cxn>
                  <a:cxn ang="0">
                    <a:pos x="67" y="13"/>
                  </a:cxn>
                  <a:cxn ang="0">
                    <a:pos x="58" y="10"/>
                  </a:cxn>
                  <a:cxn ang="0">
                    <a:pos x="51" y="10"/>
                  </a:cxn>
                  <a:cxn ang="0">
                    <a:pos x="50" y="18"/>
                  </a:cxn>
                  <a:cxn ang="0">
                    <a:pos x="82" y="35"/>
                  </a:cxn>
                  <a:cxn ang="0">
                    <a:pos x="81" y="37"/>
                  </a:cxn>
                  <a:cxn ang="0">
                    <a:pos x="76" y="39"/>
                  </a:cxn>
                  <a:cxn ang="0">
                    <a:pos x="72" y="40"/>
                  </a:cxn>
                  <a:cxn ang="0">
                    <a:pos x="43" y="25"/>
                  </a:cxn>
                  <a:cxn ang="0">
                    <a:pos x="34" y="21"/>
                  </a:cxn>
                  <a:cxn ang="0">
                    <a:pos x="27" y="22"/>
                  </a:cxn>
                  <a:cxn ang="0">
                    <a:pos x="26" y="30"/>
                  </a:cxn>
                  <a:cxn ang="0">
                    <a:pos x="58" y="47"/>
                  </a:cxn>
                  <a:cxn ang="0">
                    <a:pos x="57" y="49"/>
                  </a:cxn>
                  <a:cxn ang="0">
                    <a:pos x="52" y="51"/>
                  </a:cxn>
                  <a:cxn ang="0">
                    <a:pos x="48" y="52"/>
                  </a:cxn>
                  <a:cxn ang="0">
                    <a:pos x="1" y="26"/>
                  </a:cxn>
                  <a:cxn ang="0">
                    <a:pos x="0" y="25"/>
                  </a:cxn>
                  <a:cxn ang="0">
                    <a:pos x="3" y="23"/>
                  </a:cxn>
                  <a:cxn ang="0">
                    <a:pos x="7" y="21"/>
                  </a:cxn>
                  <a:cxn ang="0">
                    <a:pos x="9" y="22"/>
                  </a:cxn>
                  <a:cxn ang="0">
                    <a:pos x="14" y="18"/>
                  </a:cxn>
                  <a:cxn ang="0">
                    <a:pos x="23" y="13"/>
                  </a:cxn>
                  <a:cxn ang="0">
                    <a:pos x="33" y="12"/>
                  </a:cxn>
                  <a:cxn ang="0">
                    <a:pos x="38" y="10"/>
                  </a:cxn>
                  <a:cxn ang="0">
                    <a:pos x="40" y="4"/>
                  </a:cxn>
                  <a:cxn ang="0">
                    <a:pos x="50" y="0"/>
                  </a:cxn>
                  <a:cxn ang="0">
                    <a:pos x="67" y="3"/>
                  </a:cxn>
                  <a:cxn ang="0">
                    <a:pos x="105" y="23"/>
                  </a:cxn>
                </a:cxnLst>
                <a:rect l="0" t="0" r="r" b="b"/>
                <a:pathLst>
                  <a:path w="106" h="52">
                    <a:moveTo>
                      <a:pt x="105" y="23"/>
                    </a:moveTo>
                    <a:cubicBezTo>
                      <a:pt x="105" y="23"/>
                      <a:pt x="106" y="23"/>
                      <a:pt x="106" y="23"/>
                    </a:cubicBezTo>
                    <a:cubicBezTo>
                      <a:pt x="106" y="24"/>
                      <a:pt x="106" y="24"/>
                      <a:pt x="106" y="24"/>
                    </a:cubicBezTo>
                    <a:cubicBezTo>
                      <a:pt x="105" y="24"/>
                      <a:pt x="105" y="25"/>
                      <a:pt x="104" y="25"/>
                    </a:cubicBezTo>
                    <a:cubicBezTo>
                      <a:pt x="104" y="25"/>
                      <a:pt x="103" y="26"/>
                      <a:pt x="102" y="26"/>
                    </a:cubicBezTo>
                    <a:cubicBezTo>
                      <a:pt x="101" y="27"/>
                      <a:pt x="100" y="27"/>
                      <a:pt x="99" y="28"/>
                    </a:cubicBezTo>
                    <a:cubicBezTo>
                      <a:pt x="99" y="28"/>
                      <a:pt x="98" y="28"/>
                      <a:pt x="97" y="28"/>
                    </a:cubicBezTo>
                    <a:cubicBezTo>
                      <a:pt x="97" y="28"/>
                      <a:pt x="96" y="28"/>
                      <a:pt x="96" y="28"/>
                    </a:cubicBezTo>
                    <a:cubicBezTo>
                      <a:pt x="96" y="28"/>
                      <a:pt x="95" y="28"/>
                      <a:pt x="95" y="28"/>
                    </a:cubicBezTo>
                    <a:cubicBezTo>
                      <a:pt x="67" y="13"/>
                      <a:pt x="67" y="13"/>
                      <a:pt x="67" y="13"/>
                    </a:cubicBezTo>
                    <a:cubicBezTo>
                      <a:pt x="66" y="12"/>
                      <a:pt x="64" y="11"/>
                      <a:pt x="63" y="11"/>
                    </a:cubicBezTo>
                    <a:cubicBezTo>
                      <a:pt x="61" y="10"/>
                      <a:pt x="60" y="10"/>
                      <a:pt x="58" y="10"/>
                    </a:cubicBezTo>
                    <a:cubicBezTo>
                      <a:pt x="57" y="9"/>
                      <a:pt x="55" y="9"/>
                      <a:pt x="54" y="9"/>
                    </a:cubicBezTo>
                    <a:cubicBezTo>
                      <a:pt x="53" y="9"/>
                      <a:pt x="52" y="10"/>
                      <a:pt x="51" y="10"/>
                    </a:cubicBezTo>
                    <a:cubicBezTo>
                      <a:pt x="50" y="11"/>
                      <a:pt x="49" y="12"/>
                      <a:pt x="49" y="13"/>
                    </a:cubicBezTo>
                    <a:cubicBezTo>
                      <a:pt x="49" y="14"/>
                      <a:pt x="49" y="16"/>
                      <a:pt x="50" y="18"/>
                    </a:cubicBezTo>
                    <a:cubicBezTo>
                      <a:pt x="81" y="35"/>
                      <a:pt x="81" y="35"/>
                      <a:pt x="81" y="35"/>
                    </a:cubicBezTo>
                    <a:cubicBezTo>
                      <a:pt x="82" y="35"/>
                      <a:pt x="82" y="35"/>
                      <a:pt x="82" y="35"/>
                    </a:cubicBezTo>
                    <a:cubicBezTo>
                      <a:pt x="82" y="35"/>
                      <a:pt x="82" y="36"/>
                      <a:pt x="82" y="36"/>
                    </a:cubicBezTo>
                    <a:cubicBezTo>
                      <a:pt x="82" y="36"/>
                      <a:pt x="81" y="36"/>
                      <a:pt x="81" y="37"/>
                    </a:cubicBezTo>
                    <a:cubicBezTo>
                      <a:pt x="80" y="37"/>
                      <a:pt x="79" y="38"/>
                      <a:pt x="78" y="38"/>
                    </a:cubicBezTo>
                    <a:cubicBezTo>
                      <a:pt x="77" y="39"/>
                      <a:pt x="76" y="39"/>
                      <a:pt x="76" y="39"/>
                    </a:cubicBezTo>
                    <a:cubicBezTo>
                      <a:pt x="75" y="40"/>
                      <a:pt x="74" y="40"/>
                      <a:pt x="74" y="40"/>
                    </a:cubicBezTo>
                    <a:cubicBezTo>
                      <a:pt x="73" y="40"/>
                      <a:pt x="73" y="40"/>
                      <a:pt x="72" y="40"/>
                    </a:cubicBezTo>
                    <a:cubicBezTo>
                      <a:pt x="72" y="40"/>
                      <a:pt x="71" y="40"/>
                      <a:pt x="71" y="40"/>
                    </a:cubicBezTo>
                    <a:cubicBezTo>
                      <a:pt x="43" y="25"/>
                      <a:pt x="43" y="25"/>
                      <a:pt x="43" y="25"/>
                    </a:cubicBezTo>
                    <a:cubicBezTo>
                      <a:pt x="42" y="24"/>
                      <a:pt x="40" y="23"/>
                      <a:pt x="39" y="23"/>
                    </a:cubicBezTo>
                    <a:cubicBezTo>
                      <a:pt x="37" y="22"/>
                      <a:pt x="36" y="22"/>
                      <a:pt x="34" y="21"/>
                    </a:cubicBezTo>
                    <a:cubicBezTo>
                      <a:pt x="33" y="21"/>
                      <a:pt x="32" y="21"/>
                      <a:pt x="30" y="21"/>
                    </a:cubicBezTo>
                    <a:cubicBezTo>
                      <a:pt x="29" y="21"/>
                      <a:pt x="28" y="21"/>
                      <a:pt x="27" y="22"/>
                    </a:cubicBezTo>
                    <a:cubicBezTo>
                      <a:pt x="26" y="22"/>
                      <a:pt x="25" y="23"/>
                      <a:pt x="25" y="25"/>
                    </a:cubicBezTo>
                    <a:cubicBezTo>
                      <a:pt x="25" y="26"/>
                      <a:pt x="26" y="28"/>
                      <a:pt x="26" y="30"/>
                    </a:cubicBezTo>
                    <a:cubicBezTo>
                      <a:pt x="58" y="46"/>
                      <a:pt x="58" y="46"/>
                      <a:pt x="58" y="46"/>
                    </a:cubicBezTo>
                    <a:cubicBezTo>
                      <a:pt x="58" y="46"/>
                      <a:pt x="58" y="47"/>
                      <a:pt x="58" y="47"/>
                    </a:cubicBezTo>
                    <a:cubicBezTo>
                      <a:pt x="58" y="47"/>
                      <a:pt x="58" y="47"/>
                      <a:pt x="58" y="48"/>
                    </a:cubicBezTo>
                    <a:cubicBezTo>
                      <a:pt x="58" y="48"/>
                      <a:pt x="57" y="48"/>
                      <a:pt x="57" y="49"/>
                    </a:cubicBezTo>
                    <a:cubicBezTo>
                      <a:pt x="56" y="49"/>
                      <a:pt x="55" y="49"/>
                      <a:pt x="54" y="50"/>
                    </a:cubicBezTo>
                    <a:cubicBezTo>
                      <a:pt x="53" y="50"/>
                      <a:pt x="53" y="51"/>
                      <a:pt x="52" y="51"/>
                    </a:cubicBezTo>
                    <a:cubicBezTo>
                      <a:pt x="51" y="51"/>
                      <a:pt x="50" y="51"/>
                      <a:pt x="50" y="52"/>
                    </a:cubicBezTo>
                    <a:cubicBezTo>
                      <a:pt x="49" y="52"/>
                      <a:pt x="49" y="52"/>
                      <a:pt x="48" y="52"/>
                    </a:cubicBezTo>
                    <a:cubicBezTo>
                      <a:pt x="48" y="52"/>
                      <a:pt x="48" y="51"/>
                      <a:pt x="47" y="51"/>
                    </a:cubicBezTo>
                    <a:cubicBezTo>
                      <a:pt x="1" y="26"/>
                      <a:pt x="1" y="26"/>
                      <a:pt x="1" y="26"/>
                    </a:cubicBezTo>
                    <a:cubicBezTo>
                      <a:pt x="0" y="26"/>
                      <a:pt x="0" y="26"/>
                      <a:pt x="0" y="26"/>
                    </a:cubicBezTo>
                    <a:cubicBezTo>
                      <a:pt x="0" y="25"/>
                      <a:pt x="0" y="25"/>
                      <a:pt x="0" y="25"/>
                    </a:cubicBezTo>
                    <a:cubicBezTo>
                      <a:pt x="0" y="25"/>
                      <a:pt x="0" y="24"/>
                      <a:pt x="1" y="24"/>
                    </a:cubicBezTo>
                    <a:cubicBezTo>
                      <a:pt x="1" y="24"/>
                      <a:pt x="2" y="23"/>
                      <a:pt x="3" y="23"/>
                    </a:cubicBezTo>
                    <a:cubicBezTo>
                      <a:pt x="4" y="22"/>
                      <a:pt x="4" y="22"/>
                      <a:pt x="5" y="22"/>
                    </a:cubicBezTo>
                    <a:cubicBezTo>
                      <a:pt x="6" y="22"/>
                      <a:pt x="6" y="22"/>
                      <a:pt x="7" y="21"/>
                    </a:cubicBezTo>
                    <a:cubicBezTo>
                      <a:pt x="7" y="21"/>
                      <a:pt x="8" y="21"/>
                      <a:pt x="8" y="21"/>
                    </a:cubicBezTo>
                    <a:cubicBezTo>
                      <a:pt x="9" y="22"/>
                      <a:pt x="9" y="22"/>
                      <a:pt x="9" y="22"/>
                    </a:cubicBezTo>
                    <a:cubicBezTo>
                      <a:pt x="15" y="25"/>
                      <a:pt x="15" y="25"/>
                      <a:pt x="15" y="25"/>
                    </a:cubicBezTo>
                    <a:cubicBezTo>
                      <a:pt x="14" y="22"/>
                      <a:pt x="14" y="20"/>
                      <a:pt x="14" y="18"/>
                    </a:cubicBezTo>
                    <a:cubicBezTo>
                      <a:pt x="15" y="17"/>
                      <a:pt x="16" y="15"/>
                      <a:pt x="19" y="14"/>
                    </a:cubicBezTo>
                    <a:cubicBezTo>
                      <a:pt x="20" y="13"/>
                      <a:pt x="22" y="13"/>
                      <a:pt x="23" y="13"/>
                    </a:cubicBezTo>
                    <a:cubicBezTo>
                      <a:pt x="25" y="12"/>
                      <a:pt x="26" y="12"/>
                      <a:pt x="28" y="12"/>
                    </a:cubicBezTo>
                    <a:cubicBezTo>
                      <a:pt x="30" y="12"/>
                      <a:pt x="32" y="12"/>
                      <a:pt x="33" y="12"/>
                    </a:cubicBezTo>
                    <a:cubicBezTo>
                      <a:pt x="35" y="12"/>
                      <a:pt x="37" y="13"/>
                      <a:pt x="39" y="13"/>
                    </a:cubicBezTo>
                    <a:cubicBezTo>
                      <a:pt x="38" y="12"/>
                      <a:pt x="38" y="11"/>
                      <a:pt x="38" y="10"/>
                    </a:cubicBezTo>
                    <a:cubicBezTo>
                      <a:pt x="38" y="8"/>
                      <a:pt x="38" y="7"/>
                      <a:pt x="38" y="7"/>
                    </a:cubicBezTo>
                    <a:cubicBezTo>
                      <a:pt x="39" y="6"/>
                      <a:pt x="39" y="5"/>
                      <a:pt x="40" y="4"/>
                    </a:cubicBezTo>
                    <a:cubicBezTo>
                      <a:pt x="41" y="4"/>
                      <a:pt x="41" y="3"/>
                      <a:pt x="42" y="2"/>
                    </a:cubicBezTo>
                    <a:cubicBezTo>
                      <a:pt x="45" y="1"/>
                      <a:pt x="47" y="1"/>
                      <a:pt x="50" y="0"/>
                    </a:cubicBezTo>
                    <a:cubicBezTo>
                      <a:pt x="53" y="0"/>
                      <a:pt x="56" y="0"/>
                      <a:pt x="58" y="1"/>
                    </a:cubicBezTo>
                    <a:cubicBezTo>
                      <a:pt x="61" y="1"/>
                      <a:pt x="64" y="2"/>
                      <a:pt x="67" y="3"/>
                    </a:cubicBezTo>
                    <a:cubicBezTo>
                      <a:pt x="70" y="4"/>
                      <a:pt x="73" y="5"/>
                      <a:pt x="75" y="7"/>
                    </a:cubicBezTo>
                    <a:lnTo>
                      <a:pt x="105" y="23"/>
                    </a:lnTo>
                    <a:close/>
                  </a:path>
                </a:pathLst>
              </a:custGeom>
              <a:solidFill>
                <a:srgbClr val="FFFFFF"/>
              </a:solidFill>
              <a:ln w="9525">
                <a:noFill/>
                <a:round/>
                <a:headEnd/>
                <a:tailEnd/>
              </a:ln>
            </p:spPr>
            <p:txBody>
              <a:bodyPr/>
              <a:lstStyle/>
              <a:p>
                <a:pPr>
                  <a:defRPr/>
                </a:pPr>
                <a:endParaRPr lang="en-US" dirty="0">
                  <a:latin typeface="Arial" charset="0"/>
                </a:endParaRPr>
              </a:p>
            </p:txBody>
          </p:sp>
          <p:sp>
            <p:nvSpPr>
              <p:cNvPr id="367" name="Freeform 607"/>
              <p:cNvSpPr>
                <a:spLocks/>
              </p:cNvSpPr>
              <p:nvPr/>
            </p:nvSpPr>
            <p:spPr bwMode="auto">
              <a:xfrm>
                <a:off x="6160018" y="4322198"/>
                <a:ext cx="289264" cy="138542"/>
              </a:xfrm>
              <a:custGeom>
                <a:avLst/>
                <a:gdLst/>
                <a:ahLst/>
                <a:cxnLst>
                  <a:cxn ang="0">
                    <a:pos x="106" y="23"/>
                  </a:cxn>
                  <a:cxn ang="0">
                    <a:pos x="104" y="25"/>
                  </a:cxn>
                  <a:cxn ang="0">
                    <a:pos x="99" y="27"/>
                  </a:cxn>
                  <a:cxn ang="0">
                    <a:pos x="96" y="28"/>
                  </a:cxn>
                  <a:cxn ang="0">
                    <a:pos x="67" y="13"/>
                  </a:cxn>
                  <a:cxn ang="0">
                    <a:pos x="58" y="9"/>
                  </a:cxn>
                  <a:cxn ang="0">
                    <a:pos x="51" y="10"/>
                  </a:cxn>
                  <a:cxn ang="0">
                    <a:pos x="50" y="17"/>
                  </a:cxn>
                  <a:cxn ang="0">
                    <a:pos x="82" y="35"/>
                  </a:cxn>
                  <a:cxn ang="0">
                    <a:pos x="81" y="36"/>
                  </a:cxn>
                  <a:cxn ang="0">
                    <a:pos x="76" y="39"/>
                  </a:cxn>
                  <a:cxn ang="0">
                    <a:pos x="72" y="39"/>
                  </a:cxn>
                  <a:cxn ang="0">
                    <a:pos x="43" y="24"/>
                  </a:cxn>
                  <a:cxn ang="0">
                    <a:pos x="34" y="21"/>
                  </a:cxn>
                  <a:cxn ang="0">
                    <a:pos x="27" y="21"/>
                  </a:cxn>
                  <a:cxn ang="0">
                    <a:pos x="26" y="29"/>
                  </a:cxn>
                  <a:cxn ang="0">
                    <a:pos x="58" y="46"/>
                  </a:cxn>
                  <a:cxn ang="0">
                    <a:pos x="57" y="48"/>
                  </a:cxn>
                  <a:cxn ang="0">
                    <a:pos x="52" y="51"/>
                  </a:cxn>
                  <a:cxn ang="0">
                    <a:pos x="48" y="51"/>
                  </a:cxn>
                  <a:cxn ang="0">
                    <a:pos x="1" y="26"/>
                  </a:cxn>
                  <a:cxn ang="0">
                    <a:pos x="0" y="24"/>
                  </a:cxn>
                  <a:cxn ang="0">
                    <a:pos x="3" y="22"/>
                  </a:cxn>
                  <a:cxn ang="0">
                    <a:pos x="7" y="21"/>
                  </a:cxn>
                  <a:cxn ang="0">
                    <a:pos x="9" y="21"/>
                  </a:cxn>
                  <a:cxn ang="0">
                    <a:pos x="14" y="18"/>
                  </a:cxn>
                  <a:cxn ang="0">
                    <a:pos x="23" y="12"/>
                  </a:cxn>
                  <a:cxn ang="0">
                    <a:pos x="33" y="12"/>
                  </a:cxn>
                  <a:cxn ang="0">
                    <a:pos x="38" y="9"/>
                  </a:cxn>
                  <a:cxn ang="0">
                    <a:pos x="40" y="4"/>
                  </a:cxn>
                  <a:cxn ang="0">
                    <a:pos x="50" y="0"/>
                  </a:cxn>
                  <a:cxn ang="0">
                    <a:pos x="67" y="3"/>
                  </a:cxn>
                  <a:cxn ang="0">
                    <a:pos x="105" y="22"/>
                  </a:cxn>
                </a:cxnLst>
                <a:rect l="0" t="0" r="r" b="b"/>
                <a:pathLst>
                  <a:path w="106" h="51">
                    <a:moveTo>
                      <a:pt x="105" y="22"/>
                    </a:moveTo>
                    <a:cubicBezTo>
                      <a:pt x="105" y="23"/>
                      <a:pt x="106" y="23"/>
                      <a:pt x="106" y="23"/>
                    </a:cubicBezTo>
                    <a:cubicBezTo>
                      <a:pt x="106" y="23"/>
                      <a:pt x="106" y="23"/>
                      <a:pt x="106" y="24"/>
                    </a:cubicBezTo>
                    <a:cubicBezTo>
                      <a:pt x="105" y="24"/>
                      <a:pt x="105" y="24"/>
                      <a:pt x="104" y="25"/>
                    </a:cubicBezTo>
                    <a:cubicBezTo>
                      <a:pt x="104" y="25"/>
                      <a:pt x="103" y="25"/>
                      <a:pt x="102" y="26"/>
                    </a:cubicBezTo>
                    <a:cubicBezTo>
                      <a:pt x="101" y="26"/>
                      <a:pt x="100" y="27"/>
                      <a:pt x="99" y="27"/>
                    </a:cubicBezTo>
                    <a:cubicBezTo>
                      <a:pt x="99" y="27"/>
                      <a:pt x="98" y="28"/>
                      <a:pt x="97" y="28"/>
                    </a:cubicBezTo>
                    <a:cubicBezTo>
                      <a:pt x="97" y="28"/>
                      <a:pt x="96" y="28"/>
                      <a:pt x="96" y="28"/>
                    </a:cubicBezTo>
                    <a:cubicBezTo>
                      <a:pt x="96" y="28"/>
                      <a:pt x="95" y="28"/>
                      <a:pt x="95" y="27"/>
                    </a:cubicBezTo>
                    <a:cubicBezTo>
                      <a:pt x="67" y="13"/>
                      <a:pt x="67" y="13"/>
                      <a:pt x="67" y="13"/>
                    </a:cubicBezTo>
                    <a:cubicBezTo>
                      <a:pt x="66" y="12"/>
                      <a:pt x="64" y="11"/>
                      <a:pt x="63" y="10"/>
                    </a:cubicBezTo>
                    <a:cubicBezTo>
                      <a:pt x="61" y="10"/>
                      <a:pt x="60" y="9"/>
                      <a:pt x="58" y="9"/>
                    </a:cubicBezTo>
                    <a:cubicBezTo>
                      <a:pt x="57" y="9"/>
                      <a:pt x="55" y="9"/>
                      <a:pt x="54" y="9"/>
                    </a:cubicBezTo>
                    <a:cubicBezTo>
                      <a:pt x="53" y="9"/>
                      <a:pt x="52" y="9"/>
                      <a:pt x="51" y="10"/>
                    </a:cubicBezTo>
                    <a:cubicBezTo>
                      <a:pt x="50" y="10"/>
                      <a:pt x="49" y="11"/>
                      <a:pt x="49" y="13"/>
                    </a:cubicBezTo>
                    <a:cubicBezTo>
                      <a:pt x="49" y="14"/>
                      <a:pt x="49" y="15"/>
                      <a:pt x="50" y="17"/>
                    </a:cubicBezTo>
                    <a:cubicBezTo>
                      <a:pt x="81" y="34"/>
                      <a:pt x="81" y="34"/>
                      <a:pt x="81" y="34"/>
                    </a:cubicBezTo>
                    <a:cubicBezTo>
                      <a:pt x="82" y="34"/>
                      <a:pt x="82" y="34"/>
                      <a:pt x="82" y="35"/>
                    </a:cubicBezTo>
                    <a:cubicBezTo>
                      <a:pt x="82" y="35"/>
                      <a:pt x="82" y="35"/>
                      <a:pt x="82" y="35"/>
                    </a:cubicBezTo>
                    <a:cubicBezTo>
                      <a:pt x="82" y="36"/>
                      <a:pt x="81" y="36"/>
                      <a:pt x="81" y="36"/>
                    </a:cubicBezTo>
                    <a:cubicBezTo>
                      <a:pt x="80" y="37"/>
                      <a:pt x="79" y="37"/>
                      <a:pt x="78" y="38"/>
                    </a:cubicBezTo>
                    <a:cubicBezTo>
                      <a:pt x="77" y="38"/>
                      <a:pt x="76" y="39"/>
                      <a:pt x="76" y="39"/>
                    </a:cubicBezTo>
                    <a:cubicBezTo>
                      <a:pt x="75" y="39"/>
                      <a:pt x="74" y="39"/>
                      <a:pt x="74" y="39"/>
                    </a:cubicBezTo>
                    <a:cubicBezTo>
                      <a:pt x="73" y="40"/>
                      <a:pt x="73" y="40"/>
                      <a:pt x="72" y="39"/>
                    </a:cubicBezTo>
                    <a:cubicBezTo>
                      <a:pt x="72" y="39"/>
                      <a:pt x="71" y="39"/>
                      <a:pt x="71" y="39"/>
                    </a:cubicBezTo>
                    <a:cubicBezTo>
                      <a:pt x="43" y="24"/>
                      <a:pt x="43" y="24"/>
                      <a:pt x="43" y="24"/>
                    </a:cubicBezTo>
                    <a:cubicBezTo>
                      <a:pt x="42" y="23"/>
                      <a:pt x="40" y="23"/>
                      <a:pt x="39" y="22"/>
                    </a:cubicBezTo>
                    <a:cubicBezTo>
                      <a:pt x="37" y="22"/>
                      <a:pt x="36" y="21"/>
                      <a:pt x="34" y="21"/>
                    </a:cubicBezTo>
                    <a:cubicBezTo>
                      <a:pt x="33" y="21"/>
                      <a:pt x="32" y="20"/>
                      <a:pt x="30" y="21"/>
                    </a:cubicBezTo>
                    <a:cubicBezTo>
                      <a:pt x="29" y="21"/>
                      <a:pt x="28" y="21"/>
                      <a:pt x="27" y="21"/>
                    </a:cubicBezTo>
                    <a:cubicBezTo>
                      <a:pt x="26" y="22"/>
                      <a:pt x="25" y="23"/>
                      <a:pt x="25" y="24"/>
                    </a:cubicBezTo>
                    <a:cubicBezTo>
                      <a:pt x="25" y="26"/>
                      <a:pt x="26" y="27"/>
                      <a:pt x="26" y="29"/>
                    </a:cubicBezTo>
                    <a:cubicBezTo>
                      <a:pt x="57" y="46"/>
                      <a:pt x="57" y="46"/>
                      <a:pt x="57" y="46"/>
                    </a:cubicBezTo>
                    <a:cubicBezTo>
                      <a:pt x="58" y="46"/>
                      <a:pt x="58" y="46"/>
                      <a:pt x="58" y="46"/>
                    </a:cubicBezTo>
                    <a:cubicBezTo>
                      <a:pt x="58" y="47"/>
                      <a:pt x="58" y="47"/>
                      <a:pt x="58" y="47"/>
                    </a:cubicBezTo>
                    <a:cubicBezTo>
                      <a:pt x="58" y="47"/>
                      <a:pt x="57" y="48"/>
                      <a:pt x="57" y="48"/>
                    </a:cubicBezTo>
                    <a:cubicBezTo>
                      <a:pt x="56" y="48"/>
                      <a:pt x="55" y="49"/>
                      <a:pt x="54" y="49"/>
                    </a:cubicBezTo>
                    <a:cubicBezTo>
                      <a:pt x="53" y="50"/>
                      <a:pt x="53" y="50"/>
                      <a:pt x="52" y="51"/>
                    </a:cubicBezTo>
                    <a:cubicBezTo>
                      <a:pt x="51" y="51"/>
                      <a:pt x="50" y="51"/>
                      <a:pt x="50" y="51"/>
                    </a:cubicBezTo>
                    <a:cubicBezTo>
                      <a:pt x="49" y="51"/>
                      <a:pt x="49" y="51"/>
                      <a:pt x="48" y="51"/>
                    </a:cubicBezTo>
                    <a:cubicBezTo>
                      <a:pt x="48" y="51"/>
                      <a:pt x="48" y="51"/>
                      <a:pt x="47" y="51"/>
                    </a:cubicBezTo>
                    <a:cubicBezTo>
                      <a:pt x="1" y="26"/>
                      <a:pt x="1" y="26"/>
                      <a:pt x="1" y="26"/>
                    </a:cubicBezTo>
                    <a:cubicBezTo>
                      <a:pt x="0" y="26"/>
                      <a:pt x="0" y="25"/>
                      <a:pt x="0" y="25"/>
                    </a:cubicBezTo>
                    <a:cubicBezTo>
                      <a:pt x="0" y="25"/>
                      <a:pt x="0" y="25"/>
                      <a:pt x="0" y="24"/>
                    </a:cubicBezTo>
                    <a:cubicBezTo>
                      <a:pt x="0" y="24"/>
                      <a:pt x="0" y="24"/>
                      <a:pt x="1" y="24"/>
                    </a:cubicBezTo>
                    <a:cubicBezTo>
                      <a:pt x="1" y="23"/>
                      <a:pt x="2" y="23"/>
                      <a:pt x="3" y="22"/>
                    </a:cubicBezTo>
                    <a:cubicBezTo>
                      <a:pt x="4" y="22"/>
                      <a:pt x="4" y="22"/>
                      <a:pt x="5" y="21"/>
                    </a:cubicBezTo>
                    <a:cubicBezTo>
                      <a:pt x="6" y="21"/>
                      <a:pt x="6" y="21"/>
                      <a:pt x="7" y="21"/>
                    </a:cubicBezTo>
                    <a:cubicBezTo>
                      <a:pt x="7" y="21"/>
                      <a:pt x="8" y="21"/>
                      <a:pt x="8" y="21"/>
                    </a:cubicBezTo>
                    <a:cubicBezTo>
                      <a:pt x="9" y="21"/>
                      <a:pt x="9" y="21"/>
                      <a:pt x="9" y="21"/>
                    </a:cubicBezTo>
                    <a:cubicBezTo>
                      <a:pt x="15" y="24"/>
                      <a:pt x="15" y="24"/>
                      <a:pt x="15" y="24"/>
                    </a:cubicBezTo>
                    <a:cubicBezTo>
                      <a:pt x="14" y="22"/>
                      <a:pt x="14" y="20"/>
                      <a:pt x="14" y="18"/>
                    </a:cubicBezTo>
                    <a:cubicBezTo>
                      <a:pt x="15" y="16"/>
                      <a:pt x="16" y="15"/>
                      <a:pt x="19" y="14"/>
                    </a:cubicBezTo>
                    <a:cubicBezTo>
                      <a:pt x="20" y="13"/>
                      <a:pt x="22" y="12"/>
                      <a:pt x="23" y="12"/>
                    </a:cubicBezTo>
                    <a:cubicBezTo>
                      <a:pt x="25" y="12"/>
                      <a:pt x="26" y="12"/>
                      <a:pt x="28" y="11"/>
                    </a:cubicBezTo>
                    <a:cubicBezTo>
                      <a:pt x="30" y="11"/>
                      <a:pt x="32" y="12"/>
                      <a:pt x="33" y="12"/>
                    </a:cubicBezTo>
                    <a:cubicBezTo>
                      <a:pt x="35" y="12"/>
                      <a:pt x="37" y="12"/>
                      <a:pt x="38" y="13"/>
                    </a:cubicBezTo>
                    <a:cubicBezTo>
                      <a:pt x="38" y="11"/>
                      <a:pt x="38" y="10"/>
                      <a:pt x="38" y="9"/>
                    </a:cubicBezTo>
                    <a:cubicBezTo>
                      <a:pt x="38" y="8"/>
                      <a:pt x="38" y="7"/>
                      <a:pt x="38" y="6"/>
                    </a:cubicBezTo>
                    <a:cubicBezTo>
                      <a:pt x="39" y="5"/>
                      <a:pt x="39" y="5"/>
                      <a:pt x="40" y="4"/>
                    </a:cubicBezTo>
                    <a:cubicBezTo>
                      <a:pt x="41" y="3"/>
                      <a:pt x="41" y="3"/>
                      <a:pt x="42" y="2"/>
                    </a:cubicBezTo>
                    <a:cubicBezTo>
                      <a:pt x="45" y="1"/>
                      <a:pt x="47" y="0"/>
                      <a:pt x="50" y="0"/>
                    </a:cubicBezTo>
                    <a:cubicBezTo>
                      <a:pt x="53" y="0"/>
                      <a:pt x="56" y="0"/>
                      <a:pt x="58" y="0"/>
                    </a:cubicBezTo>
                    <a:cubicBezTo>
                      <a:pt x="61" y="1"/>
                      <a:pt x="64" y="1"/>
                      <a:pt x="67" y="3"/>
                    </a:cubicBezTo>
                    <a:cubicBezTo>
                      <a:pt x="70" y="4"/>
                      <a:pt x="73" y="5"/>
                      <a:pt x="75" y="6"/>
                    </a:cubicBezTo>
                    <a:lnTo>
                      <a:pt x="105" y="22"/>
                    </a:lnTo>
                    <a:close/>
                  </a:path>
                </a:pathLst>
              </a:custGeom>
              <a:solidFill>
                <a:srgbClr val="FFFFFF"/>
              </a:solidFill>
              <a:ln w="9525">
                <a:noFill/>
                <a:round/>
                <a:headEnd/>
                <a:tailEnd/>
              </a:ln>
            </p:spPr>
            <p:txBody>
              <a:bodyPr/>
              <a:lstStyle/>
              <a:p>
                <a:pPr>
                  <a:defRPr/>
                </a:pPr>
                <a:endParaRPr lang="en-US" dirty="0">
                  <a:latin typeface="Arial" charset="0"/>
                </a:endParaRPr>
              </a:p>
            </p:txBody>
          </p:sp>
          <p:sp>
            <p:nvSpPr>
              <p:cNvPr id="368" name="Freeform 608"/>
              <p:cNvSpPr>
                <a:spLocks noEditPoints="1"/>
              </p:cNvSpPr>
              <p:nvPr/>
            </p:nvSpPr>
            <p:spPr bwMode="auto">
              <a:xfrm>
                <a:off x="6353368" y="4264345"/>
                <a:ext cx="207052" cy="100481"/>
              </a:xfrm>
              <a:custGeom>
                <a:avLst/>
                <a:gdLst/>
                <a:ahLst/>
                <a:cxnLst>
                  <a:cxn ang="0">
                    <a:pos x="75" y="23"/>
                  </a:cxn>
                  <a:cxn ang="0">
                    <a:pos x="76" y="24"/>
                  </a:cxn>
                  <a:cxn ang="0">
                    <a:pos x="75" y="25"/>
                  </a:cxn>
                  <a:cxn ang="0">
                    <a:pos x="73" y="26"/>
                  </a:cxn>
                  <a:cxn ang="0">
                    <a:pos x="70" y="28"/>
                  </a:cxn>
                  <a:cxn ang="0">
                    <a:pos x="68" y="28"/>
                  </a:cxn>
                  <a:cxn ang="0">
                    <a:pos x="67" y="27"/>
                  </a:cxn>
                  <a:cxn ang="0">
                    <a:pos x="63" y="25"/>
                  </a:cxn>
                  <a:cxn ang="0">
                    <a:pos x="63" y="31"/>
                  </a:cxn>
                  <a:cxn ang="0">
                    <a:pos x="58" y="35"/>
                  </a:cxn>
                  <a:cxn ang="0">
                    <a:pos x="52" y="37"/>
                  </a:cxn>
                  <a:cxn ang="0">
                    <a:pos x="45" y="37"/>
                  </a:cxn>
                  <a:cxn ang="0">
                    <a:pos x="37" y="36"/>
                  </a:cxn>
                  <a:cxn ang="0">
                    <a:pos x="30" y="33"/>
                  </a:cxn>
                  <a:cxn ang="0">
                    <a:pos x="24" y="29"/>
                  </a:cxn>
                  <a:cxn ang="0">
                    <a:pos x="23" y="24"/>
                  </a:cxn>
                  <a:cxn ang="0">
                    <a:pos x="26" y="19"/>
                  </a:cxn>
                  <a:cxn ang="0">
                    <a:pos x="33" y="15"/>
                  </a:cxn>
                  <a:cxn ang="0">
                    <a:pos x="37" y="13"/>
                  </a:cxn>
                  <a:cxn ang="0">
                    <a:pos x="34" y="11"/>
                  </a:cxn>
                  <a:cxn ang="0">
                    <a:pos x="30" y="10"/>
                  </a:cxn>
                  <a:cxn ang="0">
                    <a:pos x="26" y="9"/>
                  </a:cxn>
                  <a:cxn ang="0">
                    <a:pos x="22" y="9"/>
                  </a:cxn>
                  <a:cxn ang="0">
                    <a:pos x="19" y="10"/>
                  </a:cxn>
                  <a:cxn ang="0">
                    <a:pos x="15" y="13"/>
                  </a:cxn>
                  <a:cxn ang="0">
                    <a:pos x="13" y="15"/>
                  </a:cxn>
                  <a:cxn ang="0">
                    <a:pos x="12" y="18"/>
                  </a:cxn>
                  <a:cxn ang="0">
                    <a:pos x="11" y="19"/>
                  </a:cxn>
                  <a:cxn ang="0">
                    <a:pos x="10" y="19"/>
                  </a:cxn>
                  <a:cxn ang="0">
                    <a:pos x="8" y="19"/>
                  </a:cxn>
                  <a:cxn ang="0">
                    <a:pos x="6" y="18"/>
                  </a:cxn>
                  <a:cxn ang="0">
                    <a:pos x="4" y="17"/>
                  </a:cxn>
                  <a:cxn ang="0">
                    <a:pos x="1" y="15"/>
                  </a:cxn>
                  <a:cxn ang="0">
                    <a:pos x="0" y="14"/>
                  </a:cxn>
                  <a:cxn ang="0">
                    <a:pos x="1" y="12"/>
                  </a:cxn>
                  <a:cxn ang="0">
                    <a:pos x="2" y="10"/>
                  </a:cxn>
                  <a:cxn ang="0">
                    <a:pos x="5" y="7"/>
                  </a:cxn>
                  <a:cxn ang="0">
                    <a:pos x="9" y="4"/>
                  </a:cxn>
                  <a:cxn ang="0">
                    <a:pos x="18" y="1"/>
                  </a:cxn>
                  <a:cxn ang="0">
                    <a:pos x="26" y="1"/>
                  </a:cxn>
                  <a:cxn ang="0">
                    <a:pos x="35" y="2"/>
                  </a:cxn>
                  <a:cxn ang="0">
                    <a:pos x="44" y="6"/>
                  </a:cxn>
                  <a:cxn ang="0">
                    <a:pos x="75" y="23"/>
                  </a:cxn>
                  <a:cxn ang="0">
                    <a:pos x="45" y="17"/>
                  </a:cxn>
                  <a:cxn ang="0">
                    <a:pos x="41" y="19"/>
                  </a:cxn>
                  <a:cxn ang="0">
                    <a:pos x="38" y="22"/>
                  </a:cxn>
                  <a:cxn ang="0">
                    <a:pos x="36" y="24"/>
                  </a:cxn>
                  <a:cxn ang="0">
                    <a:pos x="37" y="26"/>
                  </a:cxn>
                  <a:cxn ang="0">
                    <a:pos x="39" y="28"/>
                  </a:cxn>
                  <a:cxn ang="0">
                    <a:pos x="45" y="30"/>
                  </a:cxn>
                  <a:cxn ang="0">
                    <a:pos x="51" y="28"/>
                  </a:cxn>
                  <a:cxn ang="0">
                    <a:pos x="54" y="26"/>
                  </a:cxn>
                  <a:cxn ang="0">
                    <a:pos x="53" y="22"/>
                  </a:cxn>
                  <a:cxn ang="0">
                    <a:pos x="45" y="17"/>
                  </a:cxn>
                </a:cxnLst>
                <a:rect l="0" t="0" r="r" b="b"/>
                <a:pathLst>
                  <a:path w="76" h="37">
                    <a:moveTo>
                      <a:pt x="75" y="23"/>
                    </a:moveTo>
                    <a:cubicBezTo>
                      <a:pt x="76" y="23"/>
                      <a:pt x="76" y="24"/>
                      <a:pt x="76" y="24"/>
                    </a:cubicBezTo>
                    <a:cubicBezTo>
                      <a:pt x="76" y="24"/>
                      <a:pt x="76" y="25"/>
                      <a:pt x="75" y="25"/>
                    </a:cubicBezTo>
                    <a:cubicBezTo>
                      <a:pt x="75" y="25"/>
                      <a:pt x="74" y="26"/>
                      <a:pt x="73" y="26"/>
                    </a:cubicBezTo>
                    <a:cubicBezTo>
                      <a:pt x="72" y="27"/>
                      <a:pt x="71" y="27"/>
                      <a:pt x="70" y="28"/>
                    </a:cubicBezTo>
                    <a:cubicBezTo>
                      <a:pt x="69" y="28"/>
                      <a:pt x="69" y="28"/>
                      <a:pt x="68" y="28"/>
                    </a:cubicBezTo>
                    <a:cubicBezTo>
                      <a:pt x="68" y="28"/>
                      <a:pt x="67" y="28"/>
                      <a:pt x="67" y="27"/>
                    </a:cubicBezTo>
                    <a:cubicBezTo>
                      <a:pt x="63" y="25"/>
                      <a:pt x="63" y="25"/>
                      <a:pt x="63" y="25"/>
                    </a:cubicBezTo>
                    <a:cubicBezTo>
                      <a:pt x="64" y="27"/>
                      <a:pt x="64" y="29"/>
                      <a:pt x="63" y="31"/>
                    </a:cubicBezTo>
                    <a:cubicBezTo>
                      <a:pt x="62" y="32"/>
                      <a:pt x="60" y="33"/>
                      <a:pt x="58" y="35"/>
                    </a:cubicBezTo>
                    <a:cubicBezTo>
                      <a:pt x="56" y="36"/>
                      <a:pt x="54" y="36"/>
                      <a:pt x="52" y="37"/>
                    </a:cubicBezTo>
                    <a:cubicBezTo>
                      <a:pt x="50" y="37"/>
                      <a:pt x="47" y="37"/>
                      <a:pt x="45" y="37"/>
                    </a:cubicBezTo>
                    <a:cubicBezTo>
                      <a:pt x="42" y="37"/>
                      <a:pt x="40" y="37"/>
                      <a:pt x="37" y="36"/>
                    </a:cubicBezTo>
                    <a:cubicBezTo>
                      <a:pt x="35" y="35"/>
                      <a:pt x="32" y="34"/>
                      <a:pt x="30" y="33"/>
                    </a:cubicBezTo>
                    <a:cubicBezTo>
                      <a:pt x="27" y="31"/>
                      <a:pt x="25" y="30"/>
                      <a:pt x="24" y="29"/>
                    </a:cubicBezTo>
                    <a:cubicBezTo>
                      <a:pt x="23" y="27"/>
                      <a:pt x="22" y="26"/>
                      <a:pt x="23" y="24"/>
                    </a:cubicBezTo>
                    <a:cubicBezTo>
                      <a:pt x="23" y="23"/>
                      <a:pt x="24" y="21"/>
                      <a:pt x="26" y="19"/>
                    </a:cubicBezTo>
                    <a:cubicBezTo>
                      <a:pt x="28" y="18"/>
                      <a:pt x="30" y="16"/>
                      <a:pt x="33" y="15"/>
                    </a:cubicBezTo>
                    <a:cubicBezTo>
                      <a:pt x="37" y="13"/>
                      <a:pt x="37" y="13"/>
                      <a:pt x="37" y="13"/>
                    </a:cubicBezTo>
                    <a:cubicBezTo>
                      <a:pt x="34" y="11"/>
                      <a:pt x="34" y="11"/>
                      <a:pt x="34" y="11"/>
                    </a:cubicBezTo>
                    <a:cubicBezTo>
                      <a:pt x="33" y="11"/>
                      <a:pt x="31" y="10"/>
                      <a:pt x="30" y="10"/>
                    </a:cubicBezTo>
                    <a:cubicBezTo>
                      <a:pt x="29" y="9"/>
                      <a:pt x="27" y="9"/>
                      <a:pt x="26" y="9"/>
                    </a:cubicBezTo>
                    <a:cubicBezTo>
                      <a:pt x="25" y="9"/>
                      <a:pt x="24" y="9"/>
                      <a:pt x="22" y="9"/>
                    </a:cubicBezTo>
                    <a:cubicBezTo>
                      <a:pt x="21" y="9"/>
                      <a:pt x="20" y="10"/>
                      <a:pt x="19" y="10"/>
                    </a:cubicBezTo>
                    <a:cubicBezTo>
                      <a:pt x="17" y="11"/>
                      <a:pt x="16" y="12"/>
                      <a:pt x="15" y="13"/>
                    </a:cubicBezTo>
                    <a:cubicBezTo>
                      <a:pt x="14" y="14"/>
                      <a:pt x="13" y="15"/>
                      <a:pt x="13" y="15"/>
                    </a:cubicBezTo>
                    <a:cubicBezTo>
                      <a:pt x="12" y="16"/>
                      <a:pt x="12" y="17"/>
                      <a:pt x="12" y="18"/>
                    </a:cubicBezTo>
                    <a:cubicBezTo>
                      <a:pt x="12" y="18"/>
                      <a:pt x="11" y="19"/>
                      <a:pt x="11" y="19"/>
                    </a:cubicBezTo>
                    <a:cubicBezTo>
                      <a:pt x="10" y="19"/>
                      <a:pt x="10" y="19"/>
                      <a:pt x="10" y="19"/>
                    </a:cubicBezTo>
                    <a:cubicBezTo>
                      <a:pt x="9" y="19"/>
                      <a:pt x="9" y="19"/>
                      <a:pt x="8" y="19"/>
                    </a:cubicBezTo>
                    <a:cubicBezTo>
                      <a:pt x="7" y="19"/>
                      <a:pt x="7" y="18"/>
                      <a:pt x="6" y="18"/>
                    </a:cubicBezTo>
                    <a:cubicBezTo>
                      <a:pt x="5" y="18"/>
                      <a:pt x="4" y="17"/>
                      <a:pt x="4" y="17"/>
                    </a:cubicBezTo>
                    <a:cubicBezTo>
                      <a:pt x="3" y="16"/>
                      <a:pt x="2" y="16"/>
                      <a:pt x="1" y="15"/>
                    </a:cubicBezTo>
                    <a:cubicBezTo>
                      <a:pt x="1" y="15"/>
                      <a:pt x="1" y="15"/>
                      <a:pt x="0" y="14"/>
                    </a:cubicBezTo>
                    <a:cubicBezTo>
                      <a:pt x="0" y="14"/>
                      <a:pt x="0" y="13"/>
                      <a:pt x="1" y="12"/>
                    </a:cubicBezTo>
                    <a:cubicBezTo>
                      <a:pt x="1" y="11"/>
                      <a:pt x="2" y="11"/>
                      <a:pt x="2" y="10"/>
                    </a:cubicBezTo>
                    <a:cubicBezTo>
                      <a:pt x="3" y="9"/>
                      <a:pt x="4" y="8"/>
                      <a:pt x="5" y="7"/>
                    </a:cubicBezTo>
                    <a:cubicBezTo>
                      <a:pt x="6" y="6"/>
                      <a:pt x="8" y="5"/>
                      <a:pt x="9" y="4"/>
                    </a:cubicBezTo>
                    <a:cubicBezTo>
                      <a:pt x="12" y="3"/>
                      <a:pt x="15" y="2"/>
                      <a:pt x="18" y="1"/>
                    </a:cubicBezTo>
                    <a:cubicBezTo>
                      <a:pt x="21" y="1"/>
                      <a:pt x="23" y="0"/>
                      <a:pt x="26" y="1"/>
                    </a:cubicBezTo>
                    <a:cubicBezTo>
                      <a:pt x="29" y="1"/>
                      <a:pt x="32" y="1"/>
                      <a:pt x="35" y="2"/>
                    </a:cubicBezTo>
                    <a:cubicBezTo>
                      <a:pt x="38" y="3"/>
                      <a:pt x="41" y="5"/>
                      <a:pt x="44" y="6"/>
                    </a:cubicBezTo>
                    <a:lnTo>
                      <a:pt x="75" y="23"/>
                    </a:lnTo>
                    <a:close/>
                    <a:moveTo>
                      <a:pt x="45" y="17"/>
                    </a:moveTo>
                    <a:cubicBezTo>
                      <a:pt x="41" y="19"/>
                      <a:pt x="41" y="19"/>
                      <a:pt x="41" y="19"/>
                    </a:cubicBezTo>
                    <a:cubicBezTo>
                      <a:pt x="40" y="20"/>
                      <a:pt x="38" y="21"/>
                      <a:pt x="38" y="22"/>
                    </a:cubicBezTo>
                    <a:cubicBezTo>
                      <a:pt x="37" y="22"/>
                      <a:pt x="36" y="23"/>
                      <a:pt x="36" y="24"/>
                    </a:cubicBezTo>
                    <a:cubicBezTo>
                      <a:pt x="36" y="25"/>
                      <a:pt x="36" y="25"/>
                      <a:pt x="37" y="26"/>
                    </a:cubicBezTo>
                    <a:cubicBezTo>
                      <a:pt x="37" y="27"/>
                      <a:pt x="38" y="27"/>
                      <a:pt x="39" y="28"/>
                    </a:cubicBezTo>
                    <a:cubicBezTo>
                      <a:pt x="41" y="29"/>
                      <a:pt x="43" y="29"/>
                      <a:pt x="45" y="30"/>
                    </a:cubicBezTo>
                    <a:cubicBezTo>
                      <a:pt x="47" y="30"/>
                      <a:pt x="49" y="29"/>
                      <a:pt x="51" y="28"/>
                    </a:cubicBezTo>
                    <a:cubicBezTo>
                      <a:pt x="53" y="28"/>
                      <a:pt x="53" y="27"/>
                      <a:pt x="54" y="26"/>
                    </a:cubicBezTo>
                    <a:cubicBezTo>
                      <a:pt x="54" y="25"/>
                      <a:pt x="54" y="23"/>
                      <a:pt x="53" y="22"/>
                    </a:cubicBezTo>
                    <a:lnTo>
                      <a:pt x="45" y="17"/>
                    </a:lnTo>
                    <a:close/>
                  </a:path>
                </a:pathLst>
              </a:custGeom>
              <a:solidFill>
                <a:srgbClr val="FFFFFF"/>
              </a:solidFill>
              <a:ln w="9525">
                <a:noFill/>
                <a:round/>
                <a:headEnd/>
                <a:tailEnd/>
              </a:ln>
            </p:spPr>
            <p:txBody>
              <a:bodyPr/>
              <a:lstStyle/>
              <a:p>
                <a:pPr>
                  <a:defRPr/>
                </a:pPr>
                <a:endParaRPr lang="en-US" dirty="0">
                  <a:latin typeface="Arial" charset="0"/>
                </a:endParaRPr>
              </a:p>
            </p:txBody>
          </p:sp>
          <p:sp>
            <p:nvSpPr>
              <p:cNvPr id="369" name="Freeform 609"/>
              <p:cNvSpPr>
                <a:spLocks/>
              </p:cNvSpPr>
              <p:nvPr/>
            </p:nvSpPr>
            <p:spPr bwMode="auto">
              <a:xfrm>
                <a:off x="6426445" y="4211060"/>
                <a:ext cx="214664" cy="97436"/>
              </a:xfrm>
              <a:custGeom>
                <a:avLst/>
                <a:gdLst/>
                <a:ahLst/>
                <a:cxnLst>
                  <a:cxn ang="0">
                    <a:pos x="75" y="25"/>
                  </a:cxn>
                  <a:cxn ang="0">
                    <a:pos x="78" y="27"/>
                  </a:cxn>
                  <a:cxn ang="0">
                    <a:pos x="79" y="29"/>
                  </a:cxn>
                  <a:cxn ang="0">
                    <a:pos x="79" y="30"/>
                  </a:cxn>
                  <a:cxn ang="0">
                    <a:pos x="78" y="31"/>
                  </a:cxn>
                  <a:cxn ang="0">
                    <a:pos x="76" y="32"/>
                  </a:cxn>
                  <a:cxn ang="0">
                    <a:pos x="74" y="33"/>
                  </a:cxn>
                  <a:cxn ang="0">
                    <a:pos x="68" y="35"/>
                  </a:cxn>
                  <a:cxn ang="0">
                    <a:pos x="61" y="36"/>
                  </a:cxn>
                  <a:cxn ang="0">
                    <a:pos x="54" y="34"/>
                  </a:cxn>
                  <a:cxn ang="0">
                    <a:pos x="46" y="30"/>
                  </a:cxn>
                  <a:cxn ang="0">
                    <a:pos x="22" y="17"/>
                  </a:cxn>
                  <a:cxn ang="0">
                    <a:pos x="17" y="19"/>
                  </a:cxn>
                  <a:cxn ang="0">
                    <a:pos x="15" y="19"/>
                  </a:cxn>
                  <a:cxn ang="0">
                    <a:pos x="10" y="17"/>
                  </a:cxn>
                  <a:cxn ang="0">
                    <a:pos x="8" y="16"/>
                  </a:cxn>
                  <a:cxn ang="0">
                    <a:pos x="6" y="15"/>
                  </a:cxn>
                  <a:cxn ang="0">
                    <a:pos x="6" y="14"/>
                  </a:cxn>
                  <a:cxn ang="0">
                    <a:pos x="7" y="14"/>
                  </a:cxn>
                  <a:cxn ang="0">
                    <a:pos x="11" y="12"/>
                  </a:cxn>
                  <a:cxn ang="0">
                    <a:pos x="0" y="6"/>
                  </a:cxn>
                  <a:cxn ang="0">
                    <a:pos x="0" y="5"/>
                  </a:cxn>
                  <a:cxn ang="0">
                    <a:pos x="0" y="5"/>
                  </a:cxn>
                  <a:cxn ang="0">
                    <a:pos x="1" y="4"/>
                  </a:cxn>
                  <a:cxn ang="0">
                    <a:pos x="3" y="2"/>
                  </a:cxn>
                  <a:cxn ang="0">
                    <a:pos x="6" y="1"/>
                  </a:cxn>
                  <a:cxn ang="0">
                    <a:pos x="8" y="1"/>
                  </a:cxn>
                  <a:cxn ang="0">
                    <a:pos x="10" y="1"/>
                  </a:cxn>
                  <a:cxn ang="0">
                    <a:pos x="11" y="1"/>
                  </a:cxn>
                  <a:cxn ang="0">
                    <a:pos x="21" y="7"/>
                  </a:cxn>
                  <a:cxn ang="0">
                    <a:pos x="29" y="3"/>
                  </a:cxn>
                  <a:cxn ang="0">
                    <a:pos x="30" y="2"/>
                  </a:cxn>
                  <a:cxn ang="0">
                    <a:pos x="31" y="3"/>
                  </a:cxn>
                  <a:cxn ang="0">
                    <a:pos x="33" y="3"/>
                  </a:cxn>
                  <a:cxn ang="0">
                    <a:pos x="36" y="5"/>
                  </a:cxn>
                  <a:cxn ang="0">
                    <a:pos x="40" y="7"/>
                  </a:cxn>
                  <a:cxn ang="0">
                    <a:pos x="40" y="8"/>
                  </a:cxn>
                  <a:cxn ang="0">
                    <a:pos x="32" y="12"/>
                  </a:cxn>
                  <a:cxn ang="0">
                    <a:pos x="54" y="24"/>
                  </a:cxn>
                  <a:cxn ang="0">
                    <a:pos x="60" y="27"/>
                  </a:cxn>
                  <a:cxn ang="0">
                    <a:pos x="66" y="26"/>
                  </a:cxn>
                  <a:cxn ang="0">
                    <a:pos x="67" y="25"/>
                  </a:cxn>
                  <a:cxn ang="0">
                    <a:pos x="68" y="24"/>
                  </a:cxn>
                  <a:cxn ang="0">
                    <a:pos x="68" y="24"/>
                  </a:cxn>
                  <a:cxn ang="0">
                    <a:pos x="69" y="23"/>
                  </a:cxn>
                  <a:cxn ang="0">
                    <a:pos x="69" y="23"/>
                  </a:cxn>
                  <a:cxn ang="0">
                    <a:pos x="70" y="23"/>
                  </a:cxn>
                  <a:cxn ang="0">
                    <a:pos x="72" y="24"/>
                  </a:cxn>
                  <a:cxn ang="0">
                    <a:pos x="75" y="25"/>
                  </a:cxn>
                </a:cxnLst>
                <a:rect l="0" t="0" r="r" b="b"/>
                <a:pathLst>
                  <a:path w="79" h="36">
                    <a:moveTo>
                      <a:pt x="75" y="25"/>
                    </a:moveTo>
                    <a:cubicBezTo>
                      <a:pt x="76" y="26"/>
                      <a:pt x="77" y="27"/>
                      <a:pt x="78" y="27"/>
                    </a:cubicBezTo>
                    <a:cubicBezTo>
                      <a:pt x="79" y="28"/>
                      <a:pt x="79" y="28"/>
                      <a:pt x="79" y="29"/>
                    </a:cubicBezTo>
                    <a:cubicBezTo>
                      <a:pt x="79" y="29"/>
                      <a:pt x="79" y="29"/>
                      <a:pt x="79" y="30"/>
                    </a:cubicBezTo>
                    <a:cubicBezTo>
                      <a:pt x="79" y="30"/>
                      <a:pt x="78" y="30"/>
                      <a:pt x="78" y="31"/>
                    </a:cubicBezTo>
                    <a:cubicBezTo>
                      <a:pt x="77" y="31"/>
                      <a:pt x="77" y="32"/>
                      <a:pt x="76" y="32"/>
                    </a:cubicBezTo>
                    <a:cubicBezTo>
                      <a:pt x="76" y="33"/>
                      <a:pt x="75" y="33"/>
                      <a:pt x="74" y="33"/>
                    </a:cubicBezTo>
                    <a:cubicBezTo>
                      <a:pt x="72" y="34"/>
                      <a:pt x="70" y="35"/>
                      <a:pt x="68" y="35"/>
                    </a:cubicBezTo>
                    <a:cubicBezTo>
                      <a:pt x="66" y="36"/>
                      <a:pt x="63" y="36"/>
                      <a:pt x="61" y="36"/>
                    </a:cubicBezTo>
                    <a:cubicBezTo>
                      <a:pt x="59" y="35"/>
                      <a:pt x="56" y="35"/>
                      <a:pt x="54" y="34"/>
                    </a:cubicBezTo>
                    <a:cubicBezTo>
                      <a:pt x="51" y="33"/>
                      <a:pt x="48" y="32"/>
                      <a:pt x="46" y="30"/>
                    </a:cubicBezTo>
                    <a:cubicBezTo>
                      <a:pt x="22" y="17"/>
                      <a:pt x="22" y="17"/>
                      <a:pt x="22" y="17"/>
                    </a:cubicBezTo>
                    <a:cubicBezTo>
                      <a:pt x="17" y="19"/>
                      <a:pt x="17" y="19"/>
                      <a:pt x="17" y="19"/>
                    </a:cubicBezTo>
                    <a:cubicBezTo>
                      <a:pt x="17" y="20"/>
                      <a:pt x="16" y="20"/>
                      <a:pt x="15" y="19"/>
                    </a:cubicBezTo>
                    <a:cubicBezTo>
                      <a:pt x="14" y="19"/>
                      <a:pt x="12" y="18"/>
                      <a:pt x="10" y="17"/>
                    </a:cubicBezTo>
                    <a:cubicBezTo>
                      <a:pt x="9" y="17"/>
                      <a:pt x="8" y="16"/>
                      <a:pt x="8" y="16"/>
                    </a:cubicBezTo>
                    <a:cubicBezTo>
                      <a:pt x="7" y="16"/>
                      <a:pt x="7" y="15"/>
                      <a:pt x="6" y="15"/>
                    </a:cubicBezTo>
                    <a:cubicBezTo>
                      <a:pt x="6" y="15"/>
                      <a:pt x="6" y="14"/>
                      <a:pt x="6" y="14"/>
                    </a:cubicBezTo>
                    <a:cubicBezTo>
                      <a:pt x="6" y="14"/>
                      <a:pt x="6" y="14"/>
                      <a:pt x="7" y="14"/>
                    </a:cubicBezTo>
                    <a:cubicBezTo>
                      <a:pt x="11" y="12"/>
                      <a:pt x="11" y="12"/>
                      <a:pt x="11" y="12"/>
                    </a:cubicBezTo>
                    <a:cubicBezTo>
                      <a:pt x="0" y="6"/>
                      <a:pt x="0" y="6"/>
                      <a:pt x="0" y="6"/>
                    </a:cubicBezTo>
                    <a:cubicBezTo>
                      <a:pt x="0" y="6"/>
                      <a:pt x="0" y="6"/>
                      <a:pt x="0" y="5"/>
                    </a:cubicBezTo>
                    <a:cubicBezTo>
                      <a:pt x="0" y="5"/>
                      <a:pt x="0" y="5"/>
                      <a:pt x="0" y="5"/>
                    </a:cubicBezTo>
                    <a:cubicBezTo>
                      <a:pt x="0" y="4"/>
                      <a:pt x="0" y="4"/>
                      <a:pt x="1" y="4"/>
                    </a:cubicBezTo>
                    <a:cubicBezTo>
                      <a:pt x="2" y="3"/>
                      <a:pt x="2" y="3"/>
                      <a:pt x="3" y="2"/>
                    </a:cubicBezTo>
                    <a:cubicBezTo>
                      <a:pt x="4" y="2"/>
                      <a:pt x="5" y="1"/>
                      <a:pt x="6" y="1"/>
                    </a:cubicBezTo>
                    <a:cubicBezTo>
                      <a:pt x="7" y="1"/>
                      <a:pt x="7" y="1"/>
                      <a:pt x="8" y="1"/>
                    </a:cubicBezTo>
                    <a:cubicBezTo>
                      <a:pt x="9" y="1"/>
                      <a:pt x="9" y="0"/>
                      <a:pt x="10" y="1"/>
                    </a:cubicBezTo>
                    <a:cubicBezTo>
                      <a:pt x="10" y="1"/>
                      <a:pt x="10" y="1"/>
                      <a:pt x="11" y="1"/>
                    </a:cubicBezTo>
                    <a:cubicBezTo>
                      <a:pt x="21" y="7"/>
                      <a:pt x="21" y="7"/>
                      <a:pt x="21" y="7"/>
                    </a:cubicBezTo>
                    <a:cubicBezTo>
                      <a:pt x="29" y="3"/>
                      <a:pt x="29" y="3"/>
                      <a:pt x="29" y="3"/>
                    </a:cubicBezTo>
                    <a:cubicBezTo>
                      <a:pt x="29" y="3"/>
                      <a:pt x="30" y="2"/>
                      <a:pt x="30" y="2"/>
                    </a:cubicBezTo>
                    <a:cubicBezTo>
                      <a:pt x="30" y="2"/>
                      <a:pt x="31" y="3"/>
                      <a:pt x="31" y="3"/>
                    </a:cubicBezTo>
                    <a:cubicBezTo>
                      <a:pt x="32" y="3"/>
                      <a:pt x="33" y="3"/>
                      <a:pt x="33" y="3"/>
                    </a:cubicBezTo>
                    <a:cubicBezTo>
                      <a:pt x="34" y="4"/>
                      <a:pt x="35" y="4"/>
                      <a:pt x="36" y="5"/>
                    </a:cubicBezTo>
                    <a:cubicBezTo>
                      <a:pt x="38" y="6"/>
                      <a:pt x="39" y="7"/>
                      <a:pt x="40" y="7"/>
                    </a:cubicBezTo>
                    <a:cubicBezTo>
                      <a:pt x="40" y="8"/>
                      <a:pt x="40" y="8"/>
                      <a:pt x="40" y="8"/>
                    </a:cubicBezTo>
                    <a:cubicBezTo>
                      <a:pt x="32" y="12"/>
                      <a:pt x="32" y="12"/>
                      <a:pt x="32" y="12"/>
                    </a:cubicBezTo>
                    <a:cubicBezTo>
                      <a:pt x="54" y="24"/>
                      <a:pt x="54" y="24"/>
                      <a:pt x="54" y="24"/>
                    </a:cubicBezTo>
                    <a:cubicBezTo>
                      <a:pt x="56" y="25"/>
                      <a:pt x="59" y="26"/>
                      <a:pt x="60" y="27"/>
                    </a:cubicBezTo>
                    <a:cubicBezTo>
                      <a:pt x="62" y="27"/>
                      <a:pt x="64" y="27"/>
                      <a:pt x="66" y="26"/>
                    </a:cubicBezTo>
                    <a:cubicBezTo>
                      <a:pt x="66" y="26"/>
                      <a:pt x="67" y="26"/>
                      <a:pt x="67" y="25"/>
                    </a:cubicBezTo>
                    <a:cubicBezTo>
                      <a:pt x="67" y="25"/>
                      <a:pt x="68" y="25"/>
                      <a:pt x="68" y="24"/>
                    </a:cubicBezTo>
                    <a:cubicBezTo>
                      <a:pt x="68" y="24"/>
                      <a:pt x="68" y="24"/>
                      <a:pt x="68" y="24"/>
                    </a:cubicBezTo>
                    <a:cubicBezTo>
                      <a:pt x="68" y="24"/>
                      <a:pt x="68" y="23"/>
                      <a:pt x="69" y="23"/>
                    </a:cubicBezTo>
                    <a:cubicBezTo>
                      <a:pt x="69" y="23"/>
                      <a:pt x="69" y="23"/>
                      <a:pt x="69" y="23"/>
                    </a:cubicBezTo>
                    <a:cubicBezTo>
                      <a:pt x="70" y="23"/>
                      <a:pt x="70" y="23"/>
                      <a:pt x="70" y="23"/>
                    </a:cubicBezTo>
                    <a:cubicBezTo>
                      <a:pt x="71" y="24"/>
                      <a:pt x="71" y="24"/>
                      <a:pt x="72" y="24"/>
                    </a:cubicBezTo>
                    <a:cubicBezTo>
                      <a:pt x="73" y="24"/>
                      <a:pt x="74" y="25"/>
                      <a:pt x="75" y="25"/>
                    </a:cubicBezTo>
                    <a:close/>
                  </a:path>
                </a:pathLst>
              </a:custGeom>
              <a:solidFill>
                <a:srgbClr val="FFFFFF"/>
              </a:solidFill>
              <a:ln w="9525">
                <a:noFill/>
                <a:round/>
                <a:headEnd/>
                <a:tailEnd/>
              </a:ln>
            </p:spPr>
            <p:txBody>
              <a:bodyPr/>
              <a:lstStyle/>
              <a:p>
                <a:pPr>
                  <a:defRPr/>
                </a:pPr>
                <a:endParaRPr lang="en-US" dirty="0">
                  <a:latin typeface="Arial" charset="0"/>
                </a:endParaRPr>
              </a:p>
            </p:txBody>
          </p:sp>
          <p:sp>
            <p:nvSpPr>
              <p:cNvPr id="370" name="Freeform 610"/>
              <p:cNvSpPr>
                <a:spLocks noEditPoints="1"/>
              </p:cNvSpPr>
              <p:nvPr/>
            </p:nvSpPr>
            <p:spPr bwMode="auto">
              <a:xfrm>
                <a:off x="6549762" y="4174521"/>
                <a:ext cx="191827" cy="95914"/>
              </a:xfrm>
              <a:custGeom>
                <a:avLst/>
                <a:gdLst/>
                <a:ahLst/>
                <a:cxnLst>
                  <a:cxn ang="0">
                    <a:pos x="49" y="8"/>
                  </a:cxn>
                  <a:cxn ang="0">
                    <a:pos x="52" y="10"/>
                  </a:cxn>
                  <a:cxn ang="0">
                    <a:pos x="51" y="12"/>
                  </a:cxn>
                  <a:cxn ang="0">
                    <a:pos x="29" y="23"/>
                  </a:cxn>
                  <a:cxn ang="0">
                    <a:pos x="35" y="26"/>
                  </a:cxn>
                  <a:cxn ang="0">
                    <a:pos x="41" y="27"/>
                  </a:cxn>
                  <a:cxn ang="0">
                    <a:pos x="46" y="27"/>
                  </a:cxn>
                  <a:cxn ang="0">
                    <a:pos x="52" y="25"/>
                  </a:cxn>
                  <a:cxn ang="0">
                    <a:pos x="56" y="22"/>
                  </a:cxn>
                  <a:cxn ang="0">
                    <a:pos x="59" y="20"/>
                  </a:cxn>
                  <a:cxn ang="0">
                    <a:pos x="60" y="18"/>
                  </a:cxn>
                  <a:cxn ang="0">
                    <a:pos x="61" y="17"/>
                  </a:cxn>
                  <a:cxn ang="0">
                    <a:pos x="62" y="17"/>
                  </a:cxn>
                  <a:cxn ang="0">
                    <a:pos x="63" y="17"/>
                  </a:cxn>
                  <a:cxn ang="0">
                    <a:pos x="64" y="18"/>
                  </a:cxn>
                  <a:cxn ang="0">
                    <a:pos x="67" y="19"/>
                  </a:cxn>
                  <a:cxn ang="0">
                    <a:pos x="69" y="20"/>
                  </a:cxn>
                  <a:cxn ang="0">
                    <a:pos x="70" y="21"/>
                  </a:cxn>
                  <a:cxn ang="0">
                    <a:pos x="71" y="21"/>
                  </a:cxn>
                  <a:cxn ang="0">
                    <a:pos x="71" y="22"/>
                  </a:cxn>
                  <a:cxn ang="0">
                    <a:pos x="70" y="23"/>
                  </a:cxn>
                  <a:cxn ang="0">
                    <a:pos x="69" y="25"/>
                  </a:cxn>
                  <a:cxn ang="0">
                    <a:pos x="65" y="28"/>
                  </a:cxn>
                  <a:cxn ang="0">
                    <a:pos x="61" y="31"/>
                  </a:cxn>
                  <a:cxn ang="0">
                    <a:pos x="51" y="34"/>
                  </a:cxn>
                  <a:cxn ang="0">
                    <a:pos x="40" y="35"/>
                  </a:cxn>
                  <a:cxn ang="0">
                    <a:pos x="28" y="32"/>
                  </a:cxn>
                  <a:cxn ang="0">
                    <a:pos x="16" y="27"/>
                  </a:cxn>
                  <a:cxn ang="0">
                    <a:pos x="6" y="20"/>
                  </a:cxn>
                  <a:cxn ang="0">
                    <a:pos x="1" y="14"/>
                  </a:cxn>
                  <a:cxn ang="0">
                    <a:pos x="1" y="8"/>
                  </a:cxn>
                  <a:cxn ang="0">
                    <a:pos x="7" y="3"/>
                  </a:cxn>
                  <a:cxn ang="0">
                    <a:pos x="17" y="0"/>
                  </a:cxn>
                  <a:cxn ang="0">
                    <a:pos x="27" y="0"/>
                  </a:cxn>
                  <a:cxn ang="0">
                    <a:pos x="37" y="2"/>
                  </a:cxn>
                  <a:cxn ang="0">
                    <a:pos x="47" y="7"/>
                  </a:cxn>
                  <a:cxn ang="0">
                    <a:pos x="49" y="8"/>
                  </a:cxn>
                  <a:cxn ang="0">
                    <a:pos x="36" y="11"/>
                  </a:cxn>
                  <a:cxn ang="0">
                    <a:pos x="25" y="7"/>
                  </a:cxn>
                  <a:cxn ang="0">
                    <a:pos x="16" y="8"/>
                  </a:cxn>
                  <a:cxn ang="0">
                    <a:pos x="14" y="10"/>
                  </a:cxn>
                  <a:cxn ang="0">
                    <a:pos x="14" y="13"/>
                  </a:cxn>
                  <a:cxn ang="0">
                    <a:pos x="16" y="16"/>
                  </a:cxn>
                  <a:cxn ang="0">
                    <a:pos x="20" y="18"/>
                  </a:cxn>
                  <a:cxn ang="0">
                    <a:pos x="36" y="11"/>
                  </a:cxn>
                </a:cxnLst>
                <a:rect l="0" t="0" r="r" b="b"/>
                <a:pathLst>
                  <a:path w="71" h="35">
                    <a:moveTo>
                      <a:pt x="49" y="8"/>
                    </a:moveTo>
                    <a:cubicBezTo>
                      <a:pt x="51" y="9"/>
                      <a:pt x="52" y="10"/>
                      <a:pt x="52" y="10"/>
                    </a:cubicBezTo>
                    <a:cubicBezTo>
                      <a:pt x="52" y="11"/>
                      <a:pt x="52" y="12"/>
                      <a:pt x="51" y="12"/>
                    </a:cubicBezTo>
                    <a:cubicBezTo>
                      <a:pt x="29" y="23"/>
                      <a:pt x="29" y="23"/>
                      <a:pt x="29" y="23"/>
                    </a:cubicBezTo>
                    <a:cubicBezTo>
                      <a:pt x="31" y="24"/>
                      <a:pt x="33" y="25"/>
                      <a:pt x="35" y="26"/>
                    </a:cubicBezTo>
                    <a:cubicBezTo>
                      <a:pt x="37" y="26"/>
                      <a:pt x="39" y="27"/>
                      <a:pt x="41" y="27"/>
                    </a:cubicBezTo>
                    <a:cubicBezTo>
                      <a:pt x="43" y="27"/>
                      <a:pt x="45" y="27"/>
                      <a:pt x="46" y="27"/>
                    </a:cubicBezTo>
                    <a:cubicBezTo>
                      <a:pt x="48" y="26"/>
                      <a:pt x="50" y="26"/>
                      <a:pt x="52" y="25"/>
                    </a:cubicBezTo>
                    <a:cubicBezTo>
                      <a:pt x="54" y="24"/>
                      <a:pt x="55" y="23"/>
                      <a:pt x="56" y="22"/>
                    </a:cubicBezTo>
                    <a:cubicBezTo>
                      <a:pt x="57" y="22"/>
                      <a:pt x="58" y="21"/>
                      <a:pt x="59" y="20"/>
                    </a:cubicBezTo>
                    <a:cubicBezTo>
                      <a:pt x="59" y="19"/>
                      <a:pt x="60" y="19"/>
                      <a:pt x="60" y="18"/>
                    </a:cubicBezTo>
                    <a:cubicBezTo>
                      <a:pt x="60" y="18"/>
                      <a:pt x="61" y="17"/>
                      <a:pt x="61" y="17"/>
                    </a:cubicBezTo>
                    <a:cubicBezTo>
                      <a:pt x="61" y="17"/>
                      <a:pt x="62" y="17"/>
                      <a:pt x="62" y="17"/>
                    </a:cubicBezTo>
                    <a:cubicBezTo>
                      <a:pt x="62" y="17"/>
                      <a:pt x="62" y="17"/>
                      <a:pt x="63" y="17"/>
                    </a:cubicBezTo>
                    <a:cubicBezTo>
                      <a:pt x="63" y="17"/>
                      <a:pt x="64" y="17"/>
                      <a:pt x="64" y="18"/>
                    </a:cubicBezTo>
                    <a:cubicBezTo>
                      <a:pt x="65" y="18"/>
                      <a:pt x="66" y="18"/>
                      <a:pt x="67" y="19"/>
                    </a:cubicBezTo>
                    <a:cubicBezTo>
                      <a:pt x="67" y="19"/>
                      <a:pt x="68" y="20"/>
                      <a:pt x="69" y="20"/>
                    </a:cubicBezTo>
                    <a:cubicBezTo>
                      <a:pt x="69" y="20"/>
                      <a:pt x="70" y="21"/>
                      <a:pt x="70" y="21"/>
                    </a:cubicBezTo>
                    <a:cubicBezTo>
                      <a:pt x="70" y="21"/>
                      <a:pt x="70" y="21"/>
                      <a:pt x="71" y="21"/>
                    </a:cubicBezTo>
                    <a:cubicBezTo>
                      <a:pt x="71" y="22"/>
                      <a:pt x="71" y="22"/>
                      <a:pt x="71" y="22"/>
                    </a:cubicBezTo>
                    <a:cubicBezTo>
                      <a:pt x="71" y="22"/>
                      <a:pt x="71" y="23"/>
                      <a:pt x="70" y="23"/>
                    </a:cubicBezTo>
                    <a:cubicBezTo>
                      <a:pt x="70" y="24"/>
                      <a:pt x="69" y="25"/>
                      <a:pt x="69" y="25"/>
                    </a:cubicBezTo>
                    <a:cubicBezTo>
                      <a:pt x="68" y="26"/>
                      <a:pt x="67" y="27"/>
                      <a:pt x="65" y="28"/>
                    </a:cubicBezTo>
                    <a:cubicBezTo>
                      <a:pt x="64" y="29"/>
                      <a:pt x="63" y="30"/>
                      <a:pt x="61" y="31"/>
                    </a:cubicBezTo>
                    <a:cubicBezTo>
                      <a:pt x="58" y="32"/>
                      <a:pt x="54" y="34"/>
                      <a:pt x="51" y="34"/>
                    </a:cubicBezTo>
                    <a:cubicBezTo>
                      <a:pt x="47" y="35"/>
                      <a:pt x="44" y="35"/>
                      <a:pt x="40" y="35"/>
                    </a:cubicBezTo>
                    <a:cubicBezTo>
                      <a:pt x="36" y="34"/>
                      <a:pt x="32" y="33"/>
                      <a:pt x="28" y="32"/>
                    </a:cubicBezTo>
                    <a:cubicBezTo>
                      <a:pt x="24" y="31"/>
                      <a:pt x="20" y="29"/>
                      <a:pt x="16" y="27"/>
                    </a:cubicBezTo>
                    <a:cubicBezTo>
                      <a:pt x="11" y="24"/>
                      <a:pt x="8" y="22"/>
                      <a:pt x="6" y="20"/>
                    </a:cubicBezTo>
                    <a:cubicBezTo>
                      <a:pt x="3" y="18"/>
                      <a:pt x="2" y="16"/>
                      <a:pt x="1" y="14"/>
                    </a:cubicBezTo>
                    <a:cubicBezTo>
                      <a:pt x="0" y="11"/>
                      <a:pt x="0" y="10"/>
                      <a:pt x="1" y="8"/>
                    </a:cubicBezTo>
                    <a:cubicBezTo>
                      <a:pt x="2" y="6"/>
                      <a:pt x="4" y="4"/>
                      <a:pt x="7" y="3"/>
                    </a:cubicBezTo>
                    <a:cubicBezTo>
                      <a:pt x="10" y="1"/>
                      <a:pt x="14" y="0"/>
                      <a:pt x="17" y="0"/>
                    </a:cubicBezTo>
                    <a:cubicBezTo>
                      <a:pt x="20" y="0"/>
                      <a:pt x="24" y="0"/>
                      <a:pt x="27" y="0"/>
                    </a:cubicBezTo>
                    <a:cubicBezTo>
                      <a:pt x="30" y="0"/>
                      <a:pt x="34" y="1"/>
                      <a:pt x="37" y="2"/>
                    </a:cubicBezTo>
                    <a:cubicBezTo>
                      <a:pt x="41" y="4"/>
                      <a:pt x="44" y="5"/>
                      <a:pt x="47" y="7"/>
                    </a:cubicBezTo>
                    <a:lnTo>
                      <a:pt x="49" y="8"/>
                    </a:lnTo>
                    <a:close/>
                    <a:moveTo>
                      <a:pt x="36" y="11"/>
                    </a:moveTo>
                    <a:cubicBezTo>
                      <a:pt x="32" y="9"/>
                      <a:pt x="29" y="7"/>
                      <a:pt x="25" y="7"/>
                    </a:cubicBezTo>
                    <a:cubicBezTo>
                      <a:pt x="22" y="6"/>
                      <a:pt x="19" y="7"/>
                      <a:pt x="16" y="8"/>
                    </a:cubicBezTo>
                    <a:cubicBezTo>
                      <a:pt x="15" y="9"/>
                      <a:pt x="14" y="9"/>
                      <a:pt x="14" y="10"/>
                    </a:cubicBezTo>
                    <a:cubicBezTo>
                      <a:pt x="14" y="11"/>
                      <a:pt x="14" y="12"/>
                      <a:pt x="14" y="13"/>
                    </a:cubicBezTo>
                    <a:cubicBezTo>
                      <a:pt x="15" y="14"/>
                      <a:pt x="15" y="15"/>
                      <a:pt x="16" y="16"/>
                    </a:cubicBezTo>
                    <a:cubicBezTo>
                      <a:pt x="17" y="17"/>
                      <a:pt x="19" y="17"/>
                      <a:pt x="20" y="18"/>
                    </a:cubicBezTo>
                    <a:lnTo>
                      <a:pt x="36" y="11"/>
                    </a:lnTo>
                    <a:close/>
                  </a:path>
                </a:pathLst>
              </a:custGeom>
              <a:solidFill>
                <a:srgbClr val="FFFFFF"/>
              </a:solidFill>
              <a:ln w="9525">
                <a:noFill/>
                <a:round/>
                <a:headEnd/>
                <a:tailEnd/>
              </a:ln>
            </p:spPr>
            <p:txBody>
              <a:bodyPr/>
              <a:lstStyle/>
              <a:p>
                <a:pPr>
                  <a:defRPr/>
                </a:pPr>
                <a:endParaRPr lang="en-US" dirty="0">
                  <a:latin typeface="Arial" charset="0"/>
                </a:endParaRPr>
              </a:p>
            </p:txBody>
          </p:sp>
          <p:sp>
            <p:nvSpPr>
              <p:cNvPr id="371" name="Freeform 611"/>
              <p:cNvSpPr>
                <a:spLocks/>
              </p:cNvSpPr>
              <p:nvPr/>
            </p:nvSpPr>
            <p:spPr bwMode="auto">
              <a:xfrm>
                <a:off x="6654811" y="4124281"/>
                <a:ext cx="173558" cy="97436"/>
              </a:xfrm>
              <a:custGeom>
                <a:avLst/>
                <a:gdLst/>
                <a:ahLst/>
                <a:cxnLst>
                  <a:cxn ang="0">
                    <a:pos x="56" y="16"/>
                  </a:cxn>
                  <a:cxn ang="0">
                    <a:pos x="62" y="21"/>
                  </a:cxn>
                  <a:cxn ang="0">
                    <a:pos x="64" y="25"/>
                  </a:cxn>
                  <a:cxn ang="0">
                    <a:pos x="62" y="29"/>
                  </a:cxn>
                  <a:cxn ang="0">
                    <a:pos x="56" y="33"/>
                  </a:cxn>
                  <a:cxn ang="0">
                    <a:pos x="52" y="34"/>
                  </a:cxn>
                  <a:cxn ang="0">
                    <a:pos x="48" y="36"/>
                  </a:cxn>
                  <a:cxn ang="0">
                    <a:pos x="44" y="36"/>
                  </a:cxn>
                  <a:cxn ang="0">
                    <a:pos x="42" y="36"/>
                  </a:cxn>
                  <a:cxn ang="0">
                    <a:pos x="39" y="36"/>
                  </a:cxn>
                  <a:cxn ang="0">
                    <a:pos x="35" y="34"/>
                  </a:cxn>
                  <a:cxn ang="0">
                    <a:pos x="33" y="33"/>
                  </a:cxn>
                  <a:cxn ang="0">
                    <a:pos x="32" y="32"/>
                  </a:cxn>
                  <a:cxn ang="0">
                    <a:pos x="32" y="31"/>
                  </a:cxn>
                  <a:cxn ang="0">
                    <a:pos x="32" y="31"/>
                  </a:cxn>
                  <a:cxn ang="0">
                    <a:pos x="34" y="30"/>
                  </a:cxn>
                  <a:cxn ang="0">
                    <a:pos x="38" y="30"/>
                  </a:cxn>
                  <a:cxn ang="0">
                    <a:pos x="42" y="29"/>
                  </a:cxn>
                  <a:cxn ang="0">
                    <a:pos x="47" y="28"/>
                  </a:cxn>
                  <a:cxn ang="0">
                    <a:pos x="49" y="26"/>
                  </a:cxn>
                  <a:cxn ang="0">
                    <a:pos x="50" y="25"/>
                  </a:cxn>
                  <a:cxn ang="0">
                    <a:pos x="49" y="23"/>
                  </a:cxn>
                  <a:cxn ang="0">
                    <a:pos x="47" y="22"/>
                  </a:cxn>
                  <a:cxn ang="0">
                    <a:pos x="44" y="21"/>
                  </a:cxn>
                  <a:cxn ang="0">
                    <a:pos x="40" y="21"/>
                  </a:cxn>
                  <a:cxn ang="0">
                    <a:pos x="35" y="21"/>
                  </a:cxn>
                  <a:cxn ang="0">
                    <a:pos x="30" y="22"/>
                  </a:cxn>
                  <a:cxn ang="0">
                    <a:pos x="25" y="22"/>
                  </a:cxn>
                  <a:cxn ang="0">
                    <a:pos x="20" y="22"/>
                  </a:cxn>
                  <a:cxn ang="0">
                    <a:pos x="14" y="21"/>
                  </a:cxn>
                  <a:cxn ang="0">
                    <a:pos x="7" y="18"/>
                  </a:cxn>
                  <a:cxn ang="0">
                    <a:pos x="2" y="15"/>
                  </a:cxn>
                  <a:cxn ang="0">
                    <a:pos x="0" y="11"/>
                  </a:cxn>
                  <a:cxn ang="0">
                    <a:pos x="2" y="7"/>
                  </a:cxn>
                  <a:cxn ang="0">
                    <a:pos x="7" y="3"/>
                  </a:cxn>
                  <a:cxn ang="0">
                    <a:pos x="10" y="2"/>
                  </a:cxn>
                  <a:cxn ang="0">
                    <a:pos x="14" y="1"/>
                  </a:cxn>
                  <a:cxn ang="0">
                    <a:pos x="17" y="0"/>
                  </a:cxn>
                  <a:cxn ang="0">
                    <a:pos x="20" y="0"/>
                  </a:cxn>
                  <a:cxn ang="0">
                    <a:pos x="21" y="0"/>
                  </a:cxn>
                  <a:cxn ang="0">
                    <a:pos x="22" y="0"/>
                  </a:cxn>
                  <a:cxn ang="0">
                    <a:pos x="24" y="1"/>
                  </a:cxn>
                  <a:cxn ang="0">
                    <a:pos x="26" y="2"/>
                  </a:cxn>
                  <a:cxn ang="0">
                    <a:pos x="28" y="3"/>
                  </a:cxn>
                  <a:cxn ang="0">
                    <a:pos x="29" y="4"/>
                  </a:cxn>
                  <a:cxn ang="0">
                    <a:pos x="29" y="5"/>
                  </a:cxn>
                  <a:cxn ang="0">
                    <a:pos x="29" y="5"/>
                  </a:cxn>
                  <a:cxn ang="0">
                    <a:pos x="27" y="5"/>
                  </a:cxn>
                  <a:cxn ang="0">
                    <a:pos x="24" y="6"/>
                  </a:cxn>
                  <a:cxn ang="0">
                    <a:pos x="20" y="7"/>
                  </a:cxn>
                  <a:cxn ang="0">
                    <a:pos x="16" y="8"/>
                  </a:cxn>
                  <a:cxn ang="0">
                    <a:pos x="14" y="9"/>
                  </a:cxn>
                  <a:cxn ang="0">
                    <a:pos x="14" y="11"/>
                  </a:cxn>
                  <a:cxn ang="0">
                    <a:pos x="14" y="12"/>
                  </a:cxn>
                  <a:cxn ang="0">
                    <a:pos x="16" y="13"/>
                  </a:cxn>
                  <a:cxn ang="0">
                    <a:pos x="19" y="14"/>
                  </a:cxn>
                  <a:cxn ang="0">
                    <a:pos x="23" y="14"/>
                  </a:cxn>
                  <a:cxn ang="0">
                    <a:pos x="28" y="14"/>
                  </a:cxn>
                  <a:cxn ang="0">
                    <a:pos x="33" y="13"/>
                  </a:cxn>
                  <a:cxn ang="0">
                    <a:pos x="38" y="13"/>
                  </a:cxn>
                  <a:cxn ang="0">
                    <a:pos x="44" y="13"/>
                  </a:cxn>
                  <a:cxn ang="0">
                    <a:pos x="50" y="14"/>
                  </a:cxn>
                  <a:cxn ang="0">
                    <a:pos x="56" y="16"/>
                  </a:cxn>
                </a:cxnLst>
                <a:rect l="0" t="0" r="r" b="b"/>
                <a:pathLst>
                  <a:path w="64" h="36">
                    <a:moveTo>
                      <a:pt x="56" y="16"/>
                    </a:moveTo>
                    <a:cubicBezTo>
                      <a:pt x="59" y="18"/>
                      <a:pt x="61" y="19"/>
                      <a:pt x="62" y="21"/>
                    </a:cubicBezTo>
                    <a:cubicBezTo>
                      <a:pt x="63" y="22"/>
                      <a:pt x="64" y="24"/>
                      <a:pt x="64" y="25"/>
                    </a:cubicBezTo>
                    <a:cubicBezTo>
                      <a:pt x="64" y="26"/>
                      <a:pt x="63" y="28"/>
                      <a:pt x="62" y="29"/>
                    </a:cubicBezTo>
                    <a:cubicBezTo>
                      <a:pt x="60" y="30"/>
                      <a:pt x="59" y="32"/>
                      <a:pt x="56" y="33"/>
                    </a:cubicBezTo>
                    <a:cubicBezTo>
                      <a:pt x="55" y="33"/>
                      <a:pt x="54" y="34"/>
                      <a:pt x="52" y="34"/>
                    </a:cubicBezTo>
                    <a:cubicBezTo>
                      <a:pt x="51" y="35"/>
                      <a:pt x="49" y="35"/>
                      <a:pt x="48" y="36"/>
                    </a:cubicBezTo>
                    <a:cubicBezTo>
                      <a:pt x="46" y="36"/>
                      <a:pt x="45" y="36"/>
                      <a:pt x="44" y="36"/>
                    </a:cubicBezTo>
                    <a:cubicBezTo>
                      <a:pt x="43" y="36"/>
                      <a:pt x="42" y="36"/>
                      <a:pt x="42" y="36"/>
                    </a:cubicBezTo>
                    <a:cubicBezTo>
                      <a:pt x="41" y="36"/>
                      <a:pt x="40" y="36"/>
                      <a:pt x="39" y="36"/>
                    </a:cubicBezTo>
                    <a:cubicBezTo>
                      <a:pt x="38" y="35"/>
                      <a:pt x="37" y="35"/>
                      <a:pt x="35" y="34"/>
                    </a:cubicBezTo>
                    <a:cubicBezTo>
                      <a:pt x="34" y="33"/>
                      <a:pt x="34" y="33"/>
                      <a:pt x="33" y="33"/>
                    </a:cubicBezTo>
                    <a:cubicBezTo>
                      <a:pt x="33" y="32"/>
                      <a:pt x="32" y="32"/>
                      <a:pt x="32" y="32"/>
                    </a:cubicBezTo>
                    <a:cubicBezTo>
                      <a:pt x="32" y="31"/>
                      <a:pt x="32" y="31"/>
                      <a:pt x="32" y="31"/>
                    </a:cubicBezTo>
                    <a:cubicBezTo>
                      <a:pt x="32" y="31"/>
                      <a:pt x="32" y="31"/>
                      <a:pt x="32" y="31"/>
                    </a:cubicBezTo>
                    <a:cubicBezTo>
                      <a:pt x="32" y="30"/>
                      <a:pt x="33" y="30"/>
                      <a:pt x="34" y="30"/>
                    </a:cubicBezTo>
                    <a:cubicBezTo>
                      <a:pt x="35" y="30"/>
                      <a:pt x="36" y="30"/>
                      <a:pt x="38" y="30"/>
                    </a:cubicBezTo>
                    <a:cubicBezTo>
                      <a:pt x="39" y="30"/>
                      <a:pt x="40" y="30"/>
                      <a:pt x="42" y="29"/>
                    </a:cubicBezTo>
                    <a:cubicBezTo>
                      <a:pt x="44" y="29"/>
                      <a:pt x="45" y="28"/>
                      <a:pt x="47" y="28"/>
                    </a:cubicBezTo>
                    <a:cubicBezTo>
                      <a:pt x="48" y="27"/>
                      <a:pt x="48" y="27"/>
                      <a:pt x="49" y="26"/>
                    </a:cubicBezTo>
                    <a:cubicBezTo>
                      <a:pt x="49" y="26"/>
                      <a:pt x="50" y="25"/>
                      <a:pt x="50" y="25"/>
                    </a:cubicBezTo>
                    <a:cubicBezTo>
                      <a:pt x="50" y="24"/>
                      <a:pt x="50" y="24"/>
                      <a:pt x="49" y="23"/>
                    </a:cubicBezTo>
                    <a:cubicBezTo>
                      <a:pt x="49" y="23"/>
                      <a:pt x="48" y="22"/>
                      <a:pt x="47" y="22"/>
                    </a:cubicBezTo>
                    <a:cubicBezTo>
                      <a:pt x="46" y="21"/>
                      <a:pt x="45" y="21"/>
                      <a:pt x="44" y="21"/>
                    </a:cubicBezTo>
                    <a:cubicBezTo>
                      <a:pt x="42" y="21"/>
                      <a:pt x="41" y="21"/>
                      <a:pt x="40" y="21"/>
                    </a:cubicBezTo>
                    <a:cubicBezTo>
                      <a:pt x="38" y="21"/>
                      <a:pt x="37" y="21"/>
                      <a:pt x="35" y="21"/>
                    </a:cubicBezTo>
                    <a:cubicBezTo>
                      <a:pt x="34" y="21"/>
                      <a:pt x="32" y="22"/>
                      <a:pt x="30" y="22"/>
                    </a:cubicBezTo>
                    <a:cubicBezTo>
                      <a:pt x="29" y="22"/>
                      <a:pt x="27" y="22"/>
                      <a:pt x="25" y="22"/>
                    </a:cubicBezTo>
                    <a:cubicBezTo>
                      <a:pt x="23" y="23"/>
                      <a:pt x="22" y="22"/>
                      <a:pt x="20" y="22"/>
                    </a:cubicBezTo>
                    <a:cubicBezTo>
                      <a:pt x="18" y="22"/>
                      <a:pt x="16" y="22"/>
                      <a:pt x="14" y="21"/>
                    </a:cubicBezTo>
                    <a:cubicBezTo>
                      <a:pt x="11" y="21"/>
                      <a:pt x="9" y="20"/>
                      <a:pt x="7" y="18"/>
                    </a:cubicBezTo>
                    <a:cubicBezTo>
                      <a:pt x="5" y="17"/>
                      <a:pt x="3" y="16"/>
                      <a:pt x="2" y="15"/>
                    </a:cubicBezTo>
                    <a:cubicBezTo>
                      <a:pt x="1" y="13"/>
                      <a:pt x="0" y="12"/>
                      <a:pt x="0" y="11"/>
                    </a:cubicBezTo>
                    <a:cubicBezTo>
                      <a:pt x="0" y="9"/>
                      <a:pt x="1" y="8"/>
                      <a:pt x="2" y="7"/>
                    </a:cubicBezTo>
                    <a:cubicBezTo>
                      <a:pt x="3" y="5"/>
                      <a:pt x="5" y="4"/>
                      <a:pt x="7" y="3"/>
                    </a:cubicBezTo>
                    <a:cubicBezTo>
                      <a:pt x="8" y="2"/>
                      <a:pt x="9" y="2"/>
                      <a:pt x="10" y="2"/>
                    </a:cubicBezTo>
                    <a:cubicBezTo>
                      <a:pt x="12" y="1"/>
                      <a:pt x="13" y="1"/>
                      <a:pt x="14" y="1"/>
                    </a:cubicBezTo>
                    <a:cubicBezTo>
                      <a:pt x="15" y="0"/>
                      <a:pt x="16" y="0"/>
                      <a:pt x="17" y="0"/>
                    </a:cubicBezTo>
                    <a:cubicBezTo>
                      <a:pt x="18" y="0"/>
                      <a:pt x="19" y="0"/>
                      <a:pt x="20" y="0"/>
                    </a:cubicBezTo>
                    <a:cubicBezTo>
                      <a:pt x="20" y="0"/>
                      <a:pt x="21" y="0"/>
                      <a:pt x="21" y="0"/>
                    </a:cubicBezTo>
                    <a:cubicBezTo>
                      <a:pt x="21" y="0"/>
                      <a:pt x="22" y="0"/>
                      <a:pt x="22" y="0"/>
                    </a:cubicBezTo>
                    <a:cubicBezTo>
                      <a:pt x="23" y="1"/>
                      <a:pt x="23" y="1"/>
                      <a:pt x="24" y="1"/>
                    </a:cubicBezTo>
                    <a:cubicBezTo>
                      <a:pt x="24" y="1"/>
                      <a:pt x="25" y="2"/>
                      <a:pt x="26" y="2"/>
                    </a:cubicBezTo>
                    <a:cubicBezTo>
                      <a:pt x="27" y="3"/>
                      <a:pt x="27" y="3"/>
                      <a:pt x="28" y="3"/>
                    </a:cubicBezTo>
                    <a:cubicBezTo>
                      <a:pt x="28" y="4"/>
                      <a:pt x="29" y="4"/>
                      <a:pt x="29" y="4"/>
                    </a:cubicBezTo>
                    <a:cubicBezTo>
                      <a:pt x="29" y="5"/>
                      <a:pt x="30" y="5"/>
                      <a:pt x="29" y="5"/>
                    </a:cubicBezTo>
                    <a:cubicBezTo>
                      <a:pt x="29" y="5"/>
                      <a:pt x="29" y="5"/>
                      <a:pt x="29" y="5"/>
                    </a:cubicBezTo>
                    <a:cubicBezTo>
                      <a:pt x="29" y="5"/>
                      <a:pt x="28" y="5"/>
                      <a:pt x="27" y="5"/>
                    </a:cubicBezTo>
                    <a:cubicBezTo>
                      <a:pt x="27" y="6"/>
                      <a:pt x="25" y="6"/>
                      <a:pt x="24" y="6"/>
                    </a:cubicBezTo>
                    <a:cubicBezTo>
                      <a:pt x="23" y="6"/>
                      <a:pt x="22" y="6"/>
                      <a:pt x="20" y="7"/>
                    </a:cubicBezTo>
                    <a:cubicBezTo>
                      <a:pt x="19" y="7"/>
                      <a:pt x="18" y="7"/>
                      <a:pt x="16" y="8"/>
                    </a:cubicBezTo>
                    <a:cubicBezTo>
                      <a:pt x="15" y="8"/>
                      <a:pt x="15" y="9"/>
                      <a:pt x="14" y="9"/>
                    </a:cubicBezTo>
                    <a:cubicBezTo>
                      <a:pt x="14" y="10"/>
                      <a:pt x="14" y="10"/>
                      <a:pt x="14" y="11"/>
                    </a:cubicBezTo>
                    <a:cubicBezTo>
                      <a:pt x="14" y="11"/>
                      <a:pt x="14" y="12"/>
                      <a:pt x="14" y="12"/>
                    </a:cubicBezTo>
                    <a:cubicBezTo>
                      <a:pt x="15" y="12"/>
                      <a:pt x="15" y="13"/>
                      <a:pt x="16" y="13"/>
                    </a:cubicBezTo>
                    <a:cubicBezTo>
                      <a:pt x="17" y="14"/>
                      <a:pt x="18" y="14"/>
                      <a:pt x="19" y="14"/>
                    </a:cubicBezTo>
                    <a:cubicBezTo>
                      <a:pt x="21" y="14"/>
                      <a:pt x="22" y="14"/>
                      <a:pt x="23" y="14"/>
                    </a:cubicBezTo>
                    <a:cubicBezTo>
                      <a:pt x="25" y="14"/>
                      <a:pt x="26" y="14"/>
                      <a:pt x="28" y="14"/>
                    </a:cubicBezTo>
                    <a:cubicBezTo>
                      <a:pt x="29" y="14"/>
                      <a:pt x="31" y="13"/>
                      <a:pt x="33" y="13"/>
                    </a:cubicBezTo>
                    <a:cubicBezTo>
                      <a:pt x="34" y="13"/>
                      <a:pt x="36" y="13"/>
                      <a:pt x="38" y="13"/>
                    </a:cubicBezTo>
                    <a:cubicBezTo>
                      <a:pt x="40" y="12"/>
                      <a:pt x="42" y="12"/>
                      <a:pt x="44" y="13"/>
                    </a:cubicBezTo>
                    <a:cubicBezTo>
                      <a:pt x="46" y="13"/>
                      <a:pt x="48" y="13"/>
                      <a:pt x="50" y="14"/>
                    </a:cubicBezTo>
                    <a:cubicBezTo>
                      <a:pt x="52" y="14"/>
                      <a:pt x="54" y="15"/>
                      <a:pt x="56" y="16"/>
                    </a:cubicBezTo>
                    <a:close/>
                  </a:path>
                </a:pathLst>
              </a:custGeom>
              <a:solidFill>
                <a:srgbClr val="FFFFFF"/>
              </a:solidFill>
              <a:ln w="9525">
                <a:noFill/>
                <a:round/>
                <a:headEnd/>
                <a:tailEnd/>
              </a:ln>
            </p:spPr>
            <p:txBody>
              <a:bodyPr/>
              <a:lstStyle/>
              <a:p>
                <a:pPr>
                  <a:defRPr/>
                </a:pPr>
                <a:endParaRPr lang="en-US" dirty="0">
                  <a:latin typeface="Arial" charset="0"/>
                </a:endParaRPr>
              </a:p>
            </p:txBody>
          </p:sp>
        </p:grpSp>
      </p:grpSp>
      <p:grpSp>
        <p:nvGrpSpPr>
          <p:cNvPr id="6" name="Group 871"/>
          <p:cNvGrpSpPr/>
          <p:nvPr/>
        </p:nvGrpSpPr>
        <p:grpSpPr>
          <a:xfrm>
            <a:off x="6779272" y="3345051"/>
            <a:ext cx="2212329" cy="1067194"/>
            <a:chOff x="6772039" y="3052483"/>
            <a:chExt cx="2247121" cy="1083977"/>
          </a:xfrm>
          <a:effectLst>
            <a:outerShdw blurRad="50800" dist="38100" dir="5400000" algn="t" rotWithShape="0">
              <a:prstClr val="black">
                <a:alpha val="40000"/>
              </a:prstClr>
            </a:outerShdw>
          </a:effectLst>
        </p:grpSpPr>
        <p:sp>
          <p:nvSpPr>
            <p:cNvPr id="351" name="Freeform 591"/>
            <p:cNvSpPr>
              <a:spLocks/>
            </p:cNvSpPr>
            <p:nvPr/>
          </p:nvSpPr>
          <p:spPr bwMode="auto">
            <a:xfrm>
              <a:off x="6772039" y="3052483"/>
              <a:ext cx="2247121" cy="1083977"/>
            </a:xfrm>
            <a:custGeom>
              <a:avLst/>
              <a:gdLst/>
              <a:ahLst/>
              <a:cxnLst>
                <a:cxn ang="0">
                  <a:pos x="475" y="712"/>
                </a:cxn>
                <a:cxn ang="0">
                  <a:pos x="1476" y="213"/>
                </a:cxn>
                <a:cxn ang="0">
                  <a:pos x="1001" y="0"/>
                </a:cxn>
                <a:cxn ang="0">
                  <a:pos x="0" y="475"/>
                </a:cxn>
                <a:cxn ang="0">
                  <a:pos x="475" y="712"/>
                </a:cxn>
              </a:cxnLst>
              <a:rect l="0" t="0" r="r" b="b"/>
              <a:pathLst>
                <a:path w="1476" h="712">
                  <a:moveTo>
                    <a:pt x="475" y="712"/>
                  </a:moveTo>
                  <a:lnTo>
                    <a:pt x="1476" y="213"/>
                  </a:lnTo>
                  <a:lnTo>
                    <a:pt x="1001" y="0"/>
                  </a:lnTo>
                  <a:lnTo>
                    <a:pt x="0" y="475"/>
                  </a:lnTo>
                  <a:lnTo>
                    <a:pt x="475" y="712"/>
                  </a:lnTo>
                  <a:close/>
                </a:path>
              </a:pathLst>
            </a:custGeom>
            <a:solidFill>
              <a:srgbClr val="5EA3B6"/>
            </a:solidFill>
            <a:ln w="9525">
              <a:noFill/>
              <a:round/>
              <a:headEnd/>
              <a:tailEnd/>
            </a:ln>
          </p:spPr>
          <p:txBody>
            <a:bodyPr/>
            <a:lstStyle/>
            <a:p>
              <a:pPr>
                <a:defRPr/>
              </a:pPr>
              <a:endParaRPr lang="en-US" dirty="0">
                <a:latin typeface="Arial" charset="0"/>
              </a:endParaRPr>
            </a:p>
          </p:txBody>
        </p:sp>
        <p:grpSp>
          <p:nvGrpSpPr>
            <p:cNvPr id="7" name="Group 868"/>
            <p:cNvGrpSpPr/>
            <p:nvPr/>
          </p:nvGrpSpPr>
          <p:grpSpPr>
            <a:xfrm>
              <a:off x="7396239" y="3370673"/>
              <a:ext cx="978929" cy="473479"/>
              <a:chOff x="7396239" y="3370673"/>
              <a:chExt cx="978929" cy="473479"/>
            </a:xfrm>
          </p:grpSpPr>
          <p:sp>
            <p:nvSpPr>
              <p:cNvPr id="372" name="Freeform 612"/>
              <p:cNvSpPr>
                <a:spLocks/>
              </p:cNvSpPr>
              <p:nvPr/>
            </p:nvSpPr>
            <p:spPr bwMode="auto">
              <a:xfrm>
                <a:off x="7396239" y="3723879"/>
                <a:ext cx="220754" cy="120273"/>
              </a:xfrm>
              <a:custGeom>
                <a:avLst/>
                <a:gdLst/>
                <a:ahLst/>
                <a:cxnLst>
                  <a:cxn ang="0">
                    <a:pos x="71" y="19"/>
                  </a:cxn>
                  <a:cxn ang="0">
                    <a:pos x="78" y="25"/>
                  </a:cxn>
                  <a:cxn ang="0">
                    <a:pos x="81" y="30"/>
                  </a:cxn>
                  <a:cxn ang="0">
                    <a:pos x="79" y="35"/>
                  </a:cxn>
                  <a:cxn ang="0">
                    <a:pos x="72" y="39"/>
                  </a:cxn>
                  <a:cxn ang="0">
                    <a:pos x="67" y="42"/>
                  </a:cxn>
                  <a:cxn ang="0">
                    <a:pos x="61" y="43"/>
                  </a:cxn>
                  <a:cxn ang="0">
                    <a:pos x="57" y="44"/>
                  </a:cxn>
                  <a:cxn ang="0">
                    <a:pos x="53" y="44"/>
                  </a:cxn>
                  <a:cxn ang="0">
                    <a:pos x="51" y="43"/>
                  </a:cxn>
                  <a:cxn ang="0">
                    <a:pos x="47" y="41"/>
                  </a:cxn>
                  <a:cxn ang="0">
                    <a:pos x="44" y="40"/>
                  </a:cxn>
                  <a:cxn ang="0">
                    <a:pos x="43" y="39"/>
                  </a:cxn>
                  <a:cxn ang="0">
                    <a:pos x="42" y="38"/>
                  </a:cxn>
                  <a:cxn ang="0">
                    <a:pos x="43" y="38"/>
                  </a:cxn>
                  <a:cxn ang="0">
                    <a:pos x="45" y="38"/>
                  </a:cxn>
                  <a:cxn ang="0">
                    <a:pos x="50" y="37"/>
                  </a:cxn>
                  <a:cxn ang="0">
                    <a:pos x="56" y="36"/>
                  </a:cxn>
                  <a:cxn ang="0">
                    <a:pos x="62" y="34"/>
                  </a:cxn>
                  <a:cxn ang="0">
                    <a:pos x="64" y="32"/>
                  </a:cxn>
                  <a:cxn ang="0">
                    <a:pos x="65" y="30"/>
                  </a:cxn>
                  <a:cxn ang="0">
                    <a:pos x="64" y="28"/>
                  </a:cxn>
                  <a:cxn ang="0">
                    <a:pos x="61" y="26"/>
                  </a:cxn>
                  <a:cxn ang="0">
                    <a:pos x="57" y="24"/>
                  </a:cxn>
                  <a:cxn ang="0">
                    <a:pos x="51" y="24"/>
                  </a:cxn>
                  <a:cxn ang="0">
                    <a:pos x="45" y="25"/>
                  </a:cxn>
                  <a:cxn ang="0">
                    <a:pos x="39" y="26"/>
                  </a:cxn>
                  <a:cxn ang="0">
                    <a:pos x="32" y="26"/>
                  </a:cxn>
                  <a:cxn ang="0">
                    <a:pos x="25" y="26"/>
                  </a:cxn>
                  <a:cxn ang="0">
                    <a:pos x="17" y="25"/>
                  </a:cxn>
                  <a:cxn ang="0">
                    <a:pos x="9" y="22"/>
                  </a:cxn>
                  <a:cxn ang="0">
                    <a:pos x="2" y="17"/>
                  </a:cxn>
                  <a:cxn ang="0">
                    <a:pos x="0" y="12"/>
                  </a:cxn>
                  <a:cxn ang="0">
                    <a:pos x="2" y="8"/>
                  </a:cxn>
                  <a:cxn ang="0">
                    <a:pos x="7" y="4"/>
                  </a:cxn>
                  <a:cxn ang="0">
                    <a:pos x="12" y="2"/>
                  </a:cxn>
                  <a:cxn ang="0">
                    <a:pos x="16" y="1"/>
                  </a:cxn>
                  <a:cxn ang="0">
                    <a:pos x="20" y="0"/>
                  </a:cxn>
                  <a:cxn ang="0">
                    <a:pos x="23" y="0"/>
                  </a:cxn>
                  <a:cxn ang="0">
                    <a:pos x="25" y="0"/>
                  </a:cxn>
                  <a:cxn ang="0">
                    <a:pos x="26" y="0"/>
                  </a:cxn>
                  <a:cxn ang="0">
                    <a:pos x="27" y="1"/>
                  </a:cxn>
                  <a:cxn ang="0">
                    <a:pos x="30" y="2"/>
                  </a:cxn>
                  <a:cxn ang="0">
                    <a:pos x="32" y="3"/>
                  </a:cxn>
                  <a:cxn ang="0">
                    <a:pos x="34" y="4"/>
                  </a:cxn>
                  <a:cxn ang="0">
                    <a:pos x="34" y="5"/>
                  </a:cxn>
                  <a:cxn ang="0">
                    <a:pos x="34" y="5"/>
                  </a:cxn>
                  <a:cxn ang="0">
                    <a:pos x="32" y="6"/>
                  </a:cxn>
                  <a:cxn ang="0">
                    <a:pos x="28" y="6"/>
                  </a:cxn>
                  <a:cxn ang="0">
                    <a:pos x="23" y="7"/>
                  </a:cxn>
                  <a:cxn ang="0">
                    <a:pos x="18" y="9"/>
                  </a:cxn>
                  <a:cxn ang="0">
                    <a:pos x="16" y="10"/>
                  </a:cxn>
                  <a:cxn ang="0">
                    <a:pos x="15" y="12"/>
                  </a:cxn>
                  <a:cxn ang="0">
                    <a:pos x="16" y="14"/>
                  </a:cxn>
                  <a:cxn ang="0">
                    <a:pos x="18" y="16"/>
                  </a:cxn>
                  <a:cxn ang="0">
                    <a:pos x="23" y="17"/>
                  </a:cxn>
                  <a:cxn ang="0">
                    <a:pos x="28" y="17"/>
                  </a:cxn>
                  <a:cxn ang="0">
                    <a:pos x="34" y="17"/>
                  </a:cxn>
                  <a:cxn ang="0">
                    <a:pos x="41" y="16"/>
                  </a:cxn>
                  <a:cxn ang="0">
                    <a:pos x="48" y="15"/>
                  </a:cxn>
                  <a:cxn ang="0">
                    <a:pos x="55" y="15"/>
                  </a:cxn>
                  <a:cxn ang="0">
                    <a:pos x="63" y="16"/>
                  </a:cxn>
                  <a:cxn ang="0">
                    <a:pos x="71" y="19"/>
                  </a:cxn>
                </a:cxnLst>
                <a:rect l="0" t="0" r="r" b="b"/>
                <a:pathLst>
                  <a:path w="81" h="44">
                    <a:moveTo>
                      <a:pt x="71" y="19"/>
                    </a:moveTo>
                    <a:cubicBezTo>
                      <a:pt x="74" y="21"/>
                      <a:pt x="77" y="23"/>
                      <a:pt x="78" y="25"/>
                    </a:cubicBezTo>
                    <a:cubicBezTo>
                      <a:pt x="80" y="27"/>
                      <a:pt x="81" y="28"/>
                      <a:pt x="81" y="30"/>
                    </a:cubicBezTo>
                    <a:cubicBezTo>
                      <a:pt x="81" y="32"/>
                      <a:pt x="80" y="33"/>
                      <a:pt x="79" y="35"/>
                    </a:cubicBezTo>
                    <a:cubicBezTo>
                      <a:pt x="77" y="37"/>
                      <a:pt x="75" y="38"/>
                      <a:pt x="72" y="39"/>
                    </a:cubicBezTo>
                    <a:cubicBezTo>
                      <a:pt x="71" y="40"/>
                      <a:pt x="69" y="41"/>
                      <a:pt x="67" y="42"/>
                    </a:cubicBezTo>
                    <a:cubicBezTo>
                      <a:pt x="65" y="42"/>
                      <a:pt x="63" y="43"/>
                      <a:pt x="61" y="43"/>
                    </a:cubicBezTo>
                    <a:cubicBezTo>
                      <a:pt x="60" y="43"/>
                      <a:pt x="58" y="43"/>
                      <a:pt x="57" y="44"/>
                    </a:cubicBezTo>
                    <a:cubicBezTo>
                      <a:pt x="55" y="44"/>
                      <a:pt x="54" y="44"/>
                      <a:pt x="53" y="44"/>
                    </a:cubicBezTo>
                    <a:cubicBezTo>
                      <a:pt x="53" y="44"/>
                      <a:pt x="52" y="43"/>
                      <a:pt x="51" y="43"/>
                    </a:cubicBezTo>
                    <a:cubicBezTo>
                      <a:pt x="50" y="43"/>
                      <a:pt x="48" y="42"/>
                      <a:pt x="47" y="41"/>
                    </a:cubicBezTo>
                    <a:cubicBezTo>
                      <a:pt x="46" y="41"/>
                      <a:pt x="45" y="40"/>
                      <a:pt x="44" y="40"/>
                    </a:cubicBezTo>
                    <a:cubicBezTo>
                      <a:pt x="44" y="40"/>
                      <a:pt x="43" y="39"/>
                      <a:pt x="43" y="39"/>
                    </a:cubicBezTo>
                    <a:cubicBezTo>
                      <a:pt x="43" y="39"/>
                      <a:pt x="42" y="39"/>
                      <a:pt x="42" y="38"/>
                    </a:cubicBezTo>
                    <a:cubicBezTo>
                      <a:pt x="42" y="38"/>
                      <a:pt x="43" y="38"/>
                      <a:pt x="43" y="38"/>
                    </a:cubicBezTo>
                    <a:cubicBezTo>
                      <a:pt x="43" y="38"/>
                      <a:pt x="44" y="38"/>
                      <a:pt x="45" y="38"/>
                    </a:cubicBezTo>
                    <a:cubicBezTo>
                      <a:pt x="47" y="37"/>
                      <a:pt x="48" y="37"/>
                      <a:pt x="50" y="37"/>
                    </a:cubicBezTo>
                    <a:cubicBezTo>
                      <a:pt x="52" y="37"/>
                      <a:pt x="53" y="37"/>
                      <a:pt x="56" y="36"/>
                    </a:cubicBezTo>
                    <a:cubicBezTo>
                      <a:pt x="58" y="36"/>
                      <a:pt x="60" y="35"/>
                      <a:pt x="62" y="34"/>
                    </a:cubicBezTo>
                    <a:cubicBezTo>
                      <a:pt x="63" y="33"/>
                      <a:pt x="64" y="33"/>
                      <a:pt x="64" y="32"/>
                    </a:cubicBezTo>
                    <a:cubicBezTo>
                      <a:pt x="65" y="31"/>
                      <a:pt x="65" y="31"/>
                      <a:pt x="65" y="30"/>
                    </a:cubicBezTo>
                    <a:cubicBezTo>
                      <a:pt x="65" y="29"/>
                      <a:pt x="65" y="28"/>
                      <a:pt x="64" y="28"/>
                    </a:cubicBezTo>
                    <a:cubicBezTo>
                      <a:pt x="64" y="27"/>
                      <a:pt x="63" y="26"/>
                      <a:pt x="61" y="26"/>
                    </a:cubicBezTo>
                    <a:cubicBezTo>
                      <a:pt x="60" y="25"/>
                      <a:pt x="58" y="24"/>
                      <a:pt x="57" y="24"/>
                    </a:cubicBezTo>
                    <a:cubicBezTo>
                      <a:pt x="55" y="24"/>
                      <a:pt x="53" y="24"/>
                      <a:pt x="51" y="24"/>
                    </a:cubicBezTo>
                    <a:cubicBezTo>
                      <a:pt x="49" y="24"/>
                      <a:pt x="47" y="24"/>
                      <a:pt x="45" y="25"/>
                    </a:cubicBezTo>
                    <a:cubicBezTo>
                      <a:pt x="43" y="25"/>
                      <a:pt x="41" y="25"/>
                      <a:pt x="39" y="26"/>
                    </a:cubicBezTo>
                    <a:cubicBezTo>
                      <a:pt x="37" y="26"/>
                      <a:pt x="34" y="26"/>
                      <a:pt x="32" y="26"/>
                    </a:cubicBezTo>
                    <a:cubicBezTo>
                      <a:pt x="30" y="26"/>
                      <a:pt x="27" y="26"/>
                      <a:pt x="25" y="26"/>
                    </a:cubicBezTo>
                    <a:cubicBezTo>
                      <a:pt x="22" y="26"/>
                      <a:pt x="20" y="25"/>
                      <a:pt x="17" y="25"/>
                    </a:cubicBezTo>
                    <a:cubicBezTo>
                      <a:pt x="14" y="24"/>
                      <a:pt x="12" y="23"/>
                      <a:pt x="9" y="22"/>
                    </a:cubicBezTo>
                    <a:cubicBezTo>
                      <a:pt x="6" y="20"/>
                      <a:pt x="4" y="19"/>
                      <a:pt x="2" y="17"/>
                    </a:cubicBezTo>
                    <a:cubicBezTo>
                      <a:pt x="1" y="15"/>
                      <a:pt x="0" y="14"/>
                      <a:pt x="0" y="12"/>
                    </a:cubicBezTo>
                    <a:cubicBezTo>
                      <a:pt x="0" y="10"/>
                      <a:pt x="0" y="9"/>
                      <a:pt x="2" y="8"/>
                    </a:cubicBezTo>
                    <a:cubicBezTo>
                      <a:pt x="3" y="6"/>
                      <a:pt x="5" y="5"/>
                      <a:pt x="7" y="4"/>
                    </a:cubicBezTo>
                    <a:cubicBezTo>
                      <a:pt x="9" y="3"/>
                      <a:pt x="10" y="2"/>
                      <a:pt x="12" y="2"/>
                    </a:cubicBezTo>
                    <a:cubicBezTo>
                      <a:pt x="13" y="1"/>
                      <a:pt x="15" y="1"/>
                      <a:pt x="16" y="1"/>
                    </a:cubicBezTo>
                    <a:cubicBezTo>
                      <a:pt x="17" y="0"/>
                      <a:pt x="19" y="0"/>
                      <a:pt x="20" y="0"/>
                    </a:cubicBezTo>
                    <a:cubicBezTo>
                      <a:pt x="22" y="0"/>
                      <a:pt x="23" y="0"/>
                      <a:pt x="23" y="0"/>
                    </a:cubicBezTo>
                    <a:cubicBezTo>
                      <a:pt x="24" y="0"/>
                      <a:pt x="24" y="0"/>
                      <a:pt x="25" y="0"/>
                    </a:cubicBezTo>
                    <a:cubicBezTo>
                      <a:pt x="25" y="0"/>
                      <a:pt x="25" y="0"/>
                      <a:pt x="26" y="0"/>
                    </a:cubicBezTo>
                    <a:cubicBezTo>
                      <a:pt x="26" y="0"/>
                      <a:pt x="27" y="1"/>
                      <a:pt x="27" y="1"/>
                    </a:cubicBezTo>
                    <a:cubicBezTo>
                      <a:pt x="28" y="1"/>
                      <a:pt x="29" y="2"/>
                      <a:pt x="30" y="2"/>
                    </a:cubicBezTo>
                    <a:cubicBezTo>
                      <a:pt x="31" y="2"/>
                      <a:pt x="31" y="3"/>
                      <a:pt x="32" y="3"/>
                    </a:cubicBezTo>
                    <a:cubicBezTo>
                      <a:pt x="33" y="4"/>
                      <a:pt x="33" y="4"/>
                      <a:pt x="34" y="4"/>
                    </a:cubicBezTo>
                    <a:cubicBezTo>
                      <a:pt x="34" y="4"/>
                      <a:pt x="34" y="5"/>
                      <a:pt x="34" y="5"/>
                    </a:cubicBezTo>
                    <a:cubicBezTo>
                      <a:pt x="34" y="5"/>
                      <a:pt x="34" y="5"/>
                      <a:pt x="34" y="5"/>
                    </a:cubicBezTo>
                    <a:cubicBezTo>
                      <a:pt x="33" y="6"/>
                      <a:pt x="33" y="6"/>
                      <a:pt x="32" y="6"/>
                    </a:cubicBezTo>
                    <a:cubicBezTo>
                      <a:pt x="31" y="6"/>
                      <a:pt x="29" y="6"/>
                      <a:pt x="28" y="6"/>
                    </a:cubicBezTo>
                    <a:cubicBezTo>
                      <a:pt x="26" y="6"/>
                      <a:pt x="25" y="7"/>
                      <a:pt x="23" y="7"/>
                    </a:cubicBezTo>
                    <a:cubicBezTo>
                      <a:pt x="21" y="7"/>
                      <a:pt x="20" y="8"/>
                      <a:pt x="18" y="9"/>
                    </a:cubicBezTo>
                    <a:cubicBezTo>
                      <a:pt x="17" y="9"/>
                      <a:pt x="16" y="10"/>
                      <a:pt x="16" y="10"/>
                    </a:cubicBezTo>
                    <a:cubicBezTo>
                      <a:pt x="15" y="11"/>
                      <a:pt x="15" y="12"/>
                      <a:pt x="15" y="12"/>
                    </a:cubicBezTo>
                    <a:cubicBezTo>
                      <a:pt x="15" y="13"/>
                      <a:pt x="15" y="13"/>
                      <a:pt x="16" y="14"/>
                    </a:cubicBezTo>
                    <a:cubicBezTo>
                      <a:pt x="17" y="15"/>
                      <a:pt x="17" y="15"/>
                      <a:pt x="18" y="16"/>
                    </a:cubicBezTo>
                    <a:cubicBezTo>
                      <a:pt x="20" y="16"/>
                      <a:pt x="21" y="17"/>
                      <a:pt x="23" y="17"/>
                    </a:cubicBezTo>
                    <a:cubicBezTo>
                      <a:pt x="25" y="17"/>
                      <a:pt x="27" y="17"/>
                      <a:pt x="28" y="17"/>
                    </a:cubicBezTo>
                    <a:cubicBezTo>
                      <a:pt x="30" y="17"/>
                      <a:pt x="32" y="17"/>
                      <a:pt x="34" y="17"/>
                    </a:cubicBezTo>
                    <a:cubicBezTo>
                      <a:pt x="37" y="16"/>
                      <a:pt x="39" y="16"/>
                      <a:pt x="41" y="16"/>
                    </a:cubicBezTo>
                    <a:cubicBezTo>
                      <a:pt x="43" y="15"/>
                      <a:pt x="45" y="15"/>
                      <a:pt x="48" y="15"/>
                    </a:cubicBezTo>
                    <a:cubicBezTo>
                      <a:pt x="50" y="15"/>
                      <a:pt x="53" y="15"/>
                      <a:pt x="55" y="15"/>
                    </a:cubicBezTo>
                    <a:cubicBezTo>
                      <a:pt x="58" y="15"/>
                      <a:pt x="60" y="16"/>
                      <a:pt x="63" y="16"/>
                    </a:cubicBezTo>
                    <a:cubicBezTo>
                      <a:pt x="65" y="17"/>
                      <a:pt x="68" y="18"/>
                      <a:pt x="71" y="19"/>
                    </a:cubicBezTo>
                    <a:close/>
                  </a:path>
                </a:pathLst>
              </a:custGeom>
              <a:solidFill>
                <a:srgbClr val="FFFFFF"/>
              </a:solidFill>
              <a:ln w="9525">
                <a:noFill/>
                <a:round/>
                <a:headEnd/>
                <a:tailEnd/>
              </a:ln>
            </p:spPr>
            <p:txBody>
              <a:bodyPr/>
              <a:lstStyle/>
              <a:p>
                <a:pPr>
                  <a:defRPr/>
                </a:pPr>
                <a:endParaRPr lang="en-US" dirty="0">
                  <a:latin typeface="Arial" charset="0"/>
                </a:endParaRPr>
              </a:p>
            </p:txBody>
          </p:sp>
          <p:sp>
            <p:nvSpPr>
              <p:cNvPr id="373" name="Freeform 613"/>
              <p:cNvSpPr>
                <a:spLocks/>
              </p:cNvSpPr>
              <p:nvPr/>
            </p:nvSpPr>
            <p:spPr bwMode="auto">
              <a:xfrm>
                <a:off x="7533259" y="3682773"/>
                <a:ext cx="219231" cy="100481"/>
              </a:xfrm>
              <a:custGeom>
                <a:avLst/>
                <a:gdLst/>
                <a:ahLst/>
                <a:cxnLst>
                  <a:cxn ang="0">
                    <a:pos x="80" y="23"/>
                  </a:cxn>
                  <a:cxn ang="0">
                    <a:pos x="81" y="23"/>
                  </a:cxn>
                  <a:cxn ang="0">
                    <a:pos x="81" y="24"/>
                  </a:cxn>
                  <a:cxn ang="0">
                    <a:pos x="80" y="25"/>
                  </a:cxn>
                  <a:cxn ang="0">
                    <a:pos x="78" y="26"/>
                  </a:cxn>
                  <a:cxn ang="0">
                    <a:pos x="76" y="27"/>
                  </a:cxn>
                  <a:cxn ang="0">
                    <a:pos x="74" y="27"/>
                  </a:cxn>
                  <a:cxn ang="0">
                    <a:pos x="73" y="27"/>
                  </a:cxn>
                  <a:cxn ang="0">
                    <a:pos x="72" y="27"/>
                  </a:cxn>
                  <a:cxn ang="0">
                    <a:pos x="67" y="24"/>
                  </a:cxn>
                  <a:cxn ang="0">
                    <a:pos x="67" y="30"/>
                  </a:cxn>
                  <a:cxn ang="0">
                    <a:pos x="62" y="35"/>
                  </a:cxn>
                  <a:cxn ang="0">
                    <a:pos x="54" y="37"/>
                  </a:cxn>
                  <a:cxn ang="0">
                    <a:pos x="46" y="37"/>
                  </a:cxn>
                  <a:cxn ang="0">
                    <a:pos x="38" y="35"/>
                  </a:cxn>
                  <a:cxn ang="0">
                    <a:pos x="28" y="31"/>
                  </a:cxn>
                  <a:cxn ang="0">
                    <a:pos x="1" y="17"/>
                  </a:cxn>
                  <a:cxn ang="0">
                    <a:pos x="0" y="17"/>
                  </a:cxn>
                  <a:cxn ang="0">
                    <a:pos x="0" y="16"/>
                  </a:cxn>
                  <a:cxn ang="0">
                    <a:pos x="1" y="15"/>
                  </a:cxn>
                  <a:cxn ang="0">
                    <a:pos x="4" y="14"/>
                  </a:cxn>
                  <a:cxn ang="0">
                    <a:pos x="6" y="12"/>
                  </a:cxn>
                  <a:cxn ang="0">
                    <a:pos x="8" y="12"/>
                  </a:cxn>
                  <a:cxn ang="0">
                    <a:pos x="10" y="12"/>
                  </a:cxn>
                  <a:cxn ang="0">
                    <a:pos x="11" y="12"/>
                  </a:cxn>
                  <a:cxn ang="0">
                    <a:pos x="36" y="25"/>
                  </a:cxn>
                  <a:cxn ang="0">
                    <a:pos x="42" y="27"/>
                  </a:cxn>
                  <a:cxn ang="0">
                    <a:pos x="47" y="28"/>
                  </a:cxn>
                  <a:cxn ang="0">
                    <a:pos x="51" y="29"/>
                  </a:cxn>
                  <a:cxn ang="0">
                    <a:pos x="54" y="28"/>
                  </a:cxn>
                  <a:cxn ang="0">
                    <a:pos x="56" y="25"/>
                  </a:cxn>
                  <a:cxn ang="0">
                    <a:pos x="55" y="20"/>
                  </a:cxn>
                  <a:cxn ang="0">
                    <a:pos x="25" y="5"/>
                  </a:cxn>
                  <a:cxn ang="0">
                    <a:pos x="24" y="5"/>
                  </a:cxn>
                  <a:cxn ang="0">
                    <a:pos x="24" y="4"/>
                  </a:cxn>
                  <a:cxn ang="0">
                    <a:pos x="25" y="3"/>
                  </a:cxn>
                  <a:cxn ang="0">
                    <a:pos x="28" y="2"/>
                  </a:cxn>
                  <a:cxn ang="0">
                    <a:pos x="30" y="0"/>
                  </a:cxn>
                  <a:cxn ang="0">
                    <a:pos x="32" y="0"/>
                  </a:cxn>
                  <a:cxn ang="0">
                    <a:pos x="34" y="0"/>
                  </a:cxn>
                  <a:cxn ang="0">
                    <a:pos x="35" y="0"/>
                  </a:cxn>
                  <a:cxn ang="0">
                    <a:pos x="80" y="23"/>
                  </a:cxn>
                </a:cxnLst>
                <a:rect l="0" t="0" r="r" b="b"/>
                <a:pathLst>
                  <a:path w="81" h="37">
                    <a:moveTo>
                      <a:pt x="80" y="23"/>
                    </a:moveTo>
                    <a:cubicBezTo>
                      <a:pt x="81" y="23"/>
                      <a:pt x="81" y="23"/>
                      <a:pt x="81" y="23"/>
                    </a:cubicBezTo>
                    <a:cubicBezTo>
                      <a:pt x="81" y="24"/>
                      <a:pt x="81" y="24"/>
                      <a:pt x="81" y="24"/>
                    </a:cubicBezTo>
                    <a:cubicBezTo>
                      <a:pt x="81" y="24"/>
                      <a:pt x="81" y="25"/>
                      <a:pt x="80" y="25"/>
                    </a:cubicBezTo>
                    <a:cubicBezTo>
                      <a:pt x="80" y="25"/>
                      <a:pt x="79" y="26"/>
                      <a:pt x="78" y="26"/>
                    </a:cubicBezTo>
                    <a:cubicBezTo>
                      <a:pt x="77" y="26"/>
                      <a:pt x="77" y="27"/>
                      <a:pt x="76" y="27"/>
                    </a:cubicBezTo>
                    <a:cubicBezTo>
                      <a:pt x="75" y="27"/>
                      <a:pt x="75" y="27"/>
                      <a:pt x="74" y="27"/>
                    </a:cubicBezTo>
                    <a:cubicBezTo>
                      <a:pt x="74" y="27"/>
                      <a:pt x="73" y="27"/>
                      <a:pt x="73" y="27"/>
                    </a:cubicBezTo>
                    <a:cubicBezTo>
                      <a:pt x="73" y="27"/>
                      <a:pt x="72" y="27"/>
                      <a:pt x="72" y="27"/>
                    </a:cubicBezTo>
                    <a:cubicBezTo>
                      <a:pt x="67" y="24"/>
                      <a:pt x="67" y="24"/>
                      <a:pt x="67" y="24"/>
                    </a:cubicBezTo>
                    <a:cubicBezTo>
                      <a:pt x="67" y="27"/>
                      <a:pt x="67" y="29"/>
                      <a:pt x="67" y="30"/>
                    </a:cubicBezTo>
                    <a:cubicBezTo>
                      <a:pt x="66" y="32"/>
                      <a:pt x="64" y="34"/>
                      <a:pt x="62" y="35"/>
                    </a:cubicBezTo>
                    <a:cubicBezTo>
                      <a:pt x="60" y="36"/>
                      <a:pt x="57" y="37"/>
                      <a:pt x="54" y="37"/>
                    </a:cubicBezTo>
                    <a:cubicBezTo>
                      <a:pt x="52" y="37"/>
                      <a:pt x="49" y="37"/>
                      <a:pt x="46" y="37"/>
                    </a:cubicBezTo>
                    <a:cubicBezTo>
                      <a:pt x="43" y="37"/>
                      <a:pt x="41" y="36"/>
                      <a:pt x="38" y="35"/>
                    </a:cubicBezTo>
                    <a:cubicBezTo>
                      <a:pt x="35" y="34"/>
                      <a:pt x="32" y="33"/>
                      <a:pt x="28" y="31"/>
                    </a:cubicBezTo>
                    <a:cubicBezTo>
                      <a:pt x="1" y="17"/>
                      <a:pt x="1" y="17"/>
                      <a:pt x="1" y="17"/>
                    </a:cubicBezTo>
                    <a:cubicBezTo>
                      <a:pt x="0" y="17"/>
                      <a:pt x="0" y="17"/>
                      <a:pt x="0" y="17"/>
                    </a:cubicBezTo>
                    <a:cubicBezTo>
                      <a:pt x="0" y="16"/>
                      <a:pt x="0" y="16"/>
                      <a:pt x="0" y="16"/>
                    </a:cubicBezTo>
                    <a:cubicBezTo>
                      <a:pt x="0" y="16"/>
                      <a:pt x="1" y="15"/>
                      <a:pt x="1" y="15"/>
                    </a:cubicBezTo>
                    <a:cubicBezTo>
                      <a:pt x="2" y="14"/>
                      <a:pt x="3" y="14"/>
                      <a:pt x="4" y="14"/>
                    </a:cubicBezTo>
                    <a:cubicBezTo>
                      <a:pt x="5" y="13"/>
                      <a:pt x="5" y="13"/>
                      <a:pt x="6" y="12"/>
                    </a:cubicBezTo>
                    <a:cubicBezTo>
                      <a:pt x="7" y="12"/>
                      <a:pt x="7" y="12"/>
                      <a:pt x="8" y="12"/>
                    </a:cubicBezTo>
                    <a:cubicBezTo>
                      <a:pt x="9" y="12"/>
                      <a:pt x="9" y="12"/>
                      <a:pt x="10" y="12"/>
                    </a:cubicBezTo>
                    <a:cubicBezTo>
                      <a:pt x="10" y="12"/>
                      <a:pt x="10" y="12"/>
                      <a:pt x="11" y="12"/>
                    </a:cubicBezTo>
                    <a:cubicBezTo>
                      <a:pt x="36" y="25"/>
                      <a:pt x="36" y="25"/>
                      <a:pt x="36" y="25"/>
                    </a:cubicBezTo>
                    <a:cubicBezTo>
                      <a:pt x="39" y="26"/>
                      <a:pt x="41" y="27"/>
                      <a:pt x="42" y="27"/>
                    </a:cubicBezTo>
                    <a:cubicBezTo>
                      <a:pt x="44" y="28"/>
                      <a:pt x="45" y="28"/>
                      <a:pt x="47" y="28"/>
                    </a:cubicBezTo>
                    <a:cubicBezTo>
                      <a:pt x="48" y="29"/>
                      <a:pt x="49" y="29"/>
                      <a:pt x="51" y="29"/>
                    </a:cubicBezTo>
                    <a:cubicBezTo>
                      <a:pt x="52" y="28"/>
                      <a:pt x="53" y="28"/>
                      <a:pt x="54" y="28"/>
                    </a:cubicBezTo>
                    <a:cubicBezTo>
                      <a:pt x="55" y="27"/>
                      <a:pt x="56" y="26"/>
                      <a:pt x="56" y="25"/>
                    </a:cubicBezTo>
                    <a:cubicBezTo>
                      <a:pt x="56" y="24"/>
                      <a:pt x="56" y="22"/>
                      <a:pt x="55" y="20"/>
                    </a:cubicBezTo>
                    <a:cubicBezTo>
                      <a:pt x="25" y="5"/>
                      <a:pt x="25" y="5"/>
                      <a:pt x="25" y="5"/>
                    </a:cubicBezTo>
                    <a:cubicBezTo>
                      <a:pt x="24" y="5"/>
                      <a:pt x="24" y="5"/>
                      <a:pt x="24" y="5"/>
                    </a:cubicBezTo>
                    <a:cubicBezTo>
                      <a:pt x="24" y="4"/>
                      <a:pt x="24" y="4"/>
                      <a:pt x="24" y="4"/>
                    </a:cubicBezTo>
                    <a:cubicBezTo>
                      <a:pt x="25" y="4"/>
                      <a:pt x="25" y="3"/>
                      <a:pt x="25" y="3"/>
                    </a:cubicBezTo>
                    <a:cubicBezTo>
                      <a:pt x="26" y="3"/>
                      <a:pt x="27" y="2"/>
                      <a:pt x="28" y="2"/>
                    </a:cubicBezTo>
                    <a:cubicBezTo>
                      <a:pt x="29" y="1"/>
                      <a:pt x="30" y="1"/>
                      <a:pt x="30" y="0"/>
                    </a:cubicBezTo>
                    <a:cubicBezTo>
                      <a:pt x="31" y="0"/>
                      <a:pt x="32" y="0"/>
                      <a:pt x="32" y="0"/>
                    </a:cubicBezTo>
                    <a:cubicBezTo>
                      <a:pt x="33" y="0"/>
                      <a:pt x="33" y="0"/>
                      <a:pt x="34" y="0"/>
                    </a:cubicBezTo>
                    <a:cubicBezTo>
                      <a:pt x="34" y="0"/>
                      <a:pt x="35" y="0"/>
                      <a:pt x="35" y="0"/>
                    </a:cubicBezTo>
                    <a:lnTo>
                      <a:pt x="80" y="23"/>
                    </a:lnTo>
                    <a:close/>
                  </a:path>
                </a:pathLst>
              </a:custGeom>
              <a:solidFill>
                <a:srgbClr val="FFFFFF"/>
              </a:solidFill>
              <a:ln w="9525">
                <a:noFill/>
                <a:round/>
                <a:headEnd/>
                <a:tailEnd/>
              </a:ln>
            </p:spPr>
            <p:txBody>
              <a:bodyPr/>
              <a:lstStyle/>
              <a:p>
                <a:pPr>
                  <a:defRPr/>
                </a:pPr>
                <a:endParaRPr lang="en-US" dirty="0">
                  <a:latin typeface="Arial" charset="0"/>
                </a:endParaRPr>
              </a:p>
            </p:txBody>
          </p:sp>
          <p:sp>
            <p:nvSpPr>
              <p:cNvPr id="374" name="Freeform 614"/>
              <p:cNvSpPr>
                <a:spLocks noEditPoints="1"/>
              </p:cNvSpPr>
              <p:nvPr/>
            </p:nvSpPr>
            <p:spPr bwMode="auto">
              <a:xfrm>
                <a:off x="7652009" y="3629488"/>
                <a:ext cx="207052" cy="127885"/>
              </a:xfrm>
              <a:custGeom>
                <a:avLst/>
                <a:gdLst/>
                <a:ahLst/>
                <a:cxnLst>
                  <a:cxn ang="0">
                    <a:pos x="60" y="8"/>
                  </a:cxn>
                  <a:cxn ang="0">
                    <a:pos x="69" y="14"/>
                  </a:cxn>
                  <a:cxn ang="0">
                    <a:pos x="75" y="20"/>
                  </a:cxn>
                  <a:cxn ang="0">
                    <a:pos x="75" y="25"/>
                  </a:cxn>
                  <a:cxn ang="0">
                    <a:pos x="70" y="29"/>
                  </a:cxn>
                  <a:cxn ang="0">
                    <a:pos x="67" y="30"/>
                  </a:cxn>
                  <a:cxn ang="0">
                    <a:pos x="63" y="31"/>
                  </a:cxn>
                  <a:cxn ang="0">
                    <a:pos x="59" y="31"/>
                  </a:cxn>
                  <a:cxn ang="0">
                    <a:pos x="54" y="31"/>
                  </a:cxn>
                  <a:cxn ang="0">
                    <a:pos x="75" y="42"/>
                  </a:cxn>
                  <a:cxn ang="0">
                    <a:pos x="76" y="42"/>
                  </a:cxn>
                  <a:cxn ang="0">
                    <a:pos x="76" y="43"/>
                  </a:cxn>
                  <a:cxn ang="0">
                    <a:pos x="74" y="44"/>
                  </a:cxn>
                  <a:cxn ang="0">
                    <a:pos x="72" y="45"/>
                  </a:cxn>
                  <a:cxn ang="0">
                    <a:pos x="69" y="46"/>
                  </a:cxn>
                  <a:cxn ang="0">
                    <a:pos x="68" y="47"/>
                  </a:cxn>
                  <a:cxn ang="0">
                    <a:pos x="66" y="47"/>
                  </a:cxn>
                  <a:cxn ang="0">
                    <a:pos x="65" y="47"/>
                  </a:cxn>
                  <a:cxn ang="0">
                    <a:pos x="1" y="15"/>
                  </a:cxn>
                  <a:cxn ang="0">
                    <a:pos x="0" y="15"/>
                  </a:cxn>
                  <a:cxn ang="0">
                    <a:pos x="1" y="14"/>
                  </a:cxn>
                  <a:cxn ang="0">
                    <a:pos x="1" y="13"/>
                  </a:cxn>
                  <a:cxn ang="0">
                    <a:pos x="3" y="12"/>
                  </a:cxn>
                  <a:cxn ang="0">
                    <a:pos x="6" y="11"/>
                  </a:cxn>
                  <a:cxn ang="0">
                    <a:pos x="7" y="10"/>
                  </a:cxn>
                  <a:cxn ang="0">
                    <a:pos x="9" y="10"/>
                  </a:cxn>
                  <a:cxn ang="0">
                    <a:pos x="10" y="11"/>
                  </a:cxn>
                  <a:cxn ang="0">
                    <a:pos x="15" y="13"/>
                  </a:cxn>
                  <a:cxn ang="0">
                    <a:pos x="15" y="10"/>
                  </a:cxn>
                  <a:cxn ang="0">
                    <a:pos x="15" y="7"/>
                  </a:cxn>
                  <a:cxn ang="0">
                    <a:pos x="17" y="5"/>
                  </a:cxn>
                  <a:cxn ang="0">
                    <a:pos x="20" y="3"/>
                  </a:cxn>
                  <a:cxn ang="0">
                    <a:pos x="29" y="1"/>
                  </a:cxn>
                  <a:cxn ang="0">
                    <a:pos x="38" y="1"/>
                  </a:cxn>
                  <a:cxn ang="0">
                    <a:pos x="49" y="4"/>
                  </a:cxn>
                  <a:cxn ang="0">
                    <a:pos x="60" y="8"/>
                  </a:cxn>
                  <a:cxn ang="0">
                    <a:pos x="50" y="14"/>
                  </a:cxn>
                  <a:cxn ang="0">
                    <a:pos x="44" y="11"/>
                  </a:cxn>
                  <a:cxn ang="0">
                    <a:pos x="38" y="9"/>
                  </a:cxn>
                  <a:cxn ang="0">
                    <a:pos x="32" y="9"/>
                  </a:cxn>
                  <a:cxn ang="0">
                    <a:pos x="28" y="10"/>
                  </a:cxn>
                  <a:cxn ang="0">
                    <a:pos x="26" y="11"/>
                  </a:cxn>
                  <a:cxn ang="0">
                    <a:pos x="25" y="13"/>
                  </a:cxn>
                  <a:cxn ang="0">
                    <a:pos x="26" y="15"/>
                  </a:cxn>
                  <a:cxn ang="0">
                    <a:pos x="27" y="18"/>
                  </a:cxn>
                  <a:cxn ang="0">
                    <a:pos x="42" y="25"/>
                  </a:cxn>
                  <a:cxn ang="0">
                    <a:pos x="51" y="26"/>
                  </a:cxn>
                  <a:cxn ang="0">
                    <a:pos x="57" y="25"/>
                  </a:cxn>
                  <a:cxn ang="0">
                    <a:pos x="59" y="22"/>
                  </a:cxn>
                  <a:cxn ang="0">
                    <a:pos x="58" y="20"/>
                  </a:cxn>
                  <a:cxn ang="0">
                    <a:pos x="55" y="17"/>
                  </a:cxn>
                  <a:cxn ang="0">
                    <a:pos x="50" y="14"/>
                  </a:cxn>
                </a:cxnLst>
                <a:rect l="0" t="0" r="r" b="b"/>
                <a:pathLst>
                  <a:path w="76" h="47">
                    <a:moveTo>
                      <a:pt x="60" y="8"/>
                    </a:moveTo>
                    <a:cubicBezTo>
                      <a:pt x="64" y="10"/>
                      <a:pt x="67" y="12"/>
                      <a:pt x="69" y="14"/>
                    </a:cubicBezTo>
                    <a:cubicBezTo>
                      <a:pt x="72" y="16"/>
                      <a:pt x="74" y="18"/>
                      <a:pt x="75" y="20"/>
                    </a:cubicBezTo>
                    <a:cubicBezTo>
                      <a:pt x="76" y="21"/>
                      <a:pt x="76" y="23"/>
                      <a:pt x="75" y="25"/>
                    </a:cubicBezTo>
                    <a:cubicBezTo>
                      <a:pt x="74" y="26"/>
                      <a:pt x="73" y="28"/>
                      <a:pt x="70" y="29"/>
                    </a:cubicBezTo>
                    <a:cubicBezTo>
                      <a:pt x="69" y="30"/>
                      <a:pt x="68" y="30"/>
                      <a:pt x="67" y="30"/>
                    </a:cubicBezTo>
                    <a:cubicBezTo>
                      <a:pt x="66" y="31"/>
                      <a:pt x="65" y="31"/>
                      <a:pt x="63" y="31"/>
                    </a:cubicBezTo>
                    <a:cubicBezTo>
                      <a:pt x="62" y="31"/>
                      <a:pt x="60" y="31"/>
                      <a:pt x="59" y="31"/>
                    </a:cubicBezTo>
                    <a:cubicBezTo>
                      <a:pt x="57" y="31"/>
                      <a:pt x="55" y="31"/>
                      <a:pt x="54" y="31"/>
                    </a:cubicBezTo>
                    <a:cubicBezTo>
                      <a:pt x="75" y="42"/>
                      <a:pt x="75" y="42"/>
                      <a:pt x="75" y="42"/>
                    </a:cubicBezTo>
                    <a:cubicBezTo>
                      <a:pt x="75" y="42"/>
                      <a:pt x="76" y="42"/>
                      <a:pt x="76" y="42"/>
                    </a:cubicBezTo>
                    <a:cubicBezTo>
                      <a:pt x="76" y="42"/>
                      <a:pt x="76" y="43"/>
                      <a:pt x="76" y="43"/>
                    </a:cubicBezTo>
                    <a:cubicBezTo>
                      <a:pt x="75" y="43"/>
                      <a:pt x="75" y="44"/>
                      <a:pt x="74" y="44"/>
                    </a:cubicBezTo>
                    <a:cubicBezTo>
                      <a:pt x="74" y="44"/>
                      <a:pt x="73" y="45"/>
                      <a:pt x="72" y="45"/>
                    </a:cubicBezTo>
                    <a:cubicBezTo>
                      <a:pt x="71" y="46"/>
                      <a:pt x="70" y="46"/>
                      <a:pt x="69" y="46"/>
                    </a:cubicBezTo>
                    <a:cubicBezTo>
                      <a:pt x="69" y="47"/>
                      <a:pt x="68" y="47"/>
                      <a:pt x="68" y="47"/>
                    </a:cubicBezTo>
                    <a:cubicBezTo>
                      <a:pt x="67" y="47"/>
                      <a:pt x="66" y="47"/>
                      <a:pt x="66" y="47"/>
                    </a:cubicBezTo>
                    <a:cubicBezTo>
                      <a:pt x="66" y="47"/>
                      <a:pt x="65" y="47"/>
                      <a:pt x="65" y="47"/>
                    </a:cubicBezTo>
                    <a:cubicBezTo>
                      <a:pt x="1" y="15"/>
                      <a:pt x="1" y="15"/>
                      <a:pt x="1" y="15"/>
                    </a:cubicBezTo>
                    <a:cubicBezTo>
                      <a:pt x="1" y="15"/>
                      <a:pt x="1" y="15"/>
                      <a:pt x="0" y="15"/>
                    </a:cubicBezTo>
                    <a:cubicBezTo>
                      <a:pt x="0" y="14"/>
                      <a:pt x="0" y="14"/>
                      <a:pt x="1" y="14"/>
                    </a:cubicBezTo>
                    <a:cubicBezTo>
                      <a:pt x="1" y="14"/>
                      <a:pt x="1" y="13"/>
                      <a:pt x="1" y="13"/>
                    </a:cubicBezTo>
                    <a:cubicBezTo>
                      <a:pt x="2" y="13"/>
                      <a:pt x="3" y="12"/>
                      <a:pt x="3" y="12"/>
                    </a:cubicBezTo>
                    <a:cubicBezTo>
                      <a:pt x="4" y="11"/>
                      <a:pt x="5" y="11"/>
                      <a:pt x="6" y="11"/>
                    </a:cubicBezTo>
                    <a:cubicBezTo>
                      <a:pt x="6" y="11"/>
                      <a:pt x="7" y="11"/>
                      <a:pt x="7" y="10"/>
                    </a:cubicBezTo>
                    <a:cubicBezTo>
                      <a:pt x="8" y="10"/>
                      <a:pt x="8" y="10"/>
                      <a:pt x="9" y="10"/>
                    </a:cubicBezTo>
                    <a:cubicBezTo>
                      <a:pt x="9" y="11"/>
                      <a:pt x="9" y="11"/>
                      <a:pt x="10" y="11"/>
                    </a:cubicBezTo>
                    <a:cubicBezTo>
                      <a:pt x="15" y="13"/>
                      <a:pt x="15" y="13"/>
                      <a:pt x="15" y="13"/>
                    </a:cubicBezTo>
                    <a:cubicBezTo>
                      <a:pt x="15" y="12"/>
                      <a:pt x="15" y="11"/>
                      <a:pt x="15" y="10"/>
                    </a:cubicBezTo>
                    <a:cubicBezTo>
                      <a:pt x="15" y="9"/>
                      <a:pt x="15" y="8"/>
                      <a:pt x="15" y="7"/>
                    </a:cubicBezTo>
                    <a:cubicBezTo>
                      <a:pt x="15" y="6"/>
                      <a:pt x="16" y="6"/>
                      <a:pt x="17" y="5"/>
                    </a:cubicBezTo>
                    <a:cubicBezTo>
                      <a:pt x="18" y="4"/>
                      <a:pt x="19" y="4"/>
                      <a:pt x="20" y="3"/>
                    </a:cubicBezTo>
                    <a:cubicBezTo>
                      <a:pt x="22" y="2"/>
                      <a:pt x="25" y="1"/>
                      <a:pt x="29" y="1"/>
                    </a:cubicBezTo>
                    <a:cubicBezTo>
                      <a:pt x="32" y="0"/>
                      <a:pt x="35" y="0"/>
                      <a:pt x="38" y="1"/>
                    </a:cubicBezTo>
                    <a:cubicBezTo>
                      <a:pt x="42" y="2"/>
                      <a:pt x="45" y="2"/>
                      <a:pt x="49" y="4"/>
                    </a:cubicBezTo>
                    <a:cubicBezTo>
                      <a:pt x="53" y="5"/>
                      <a:pt x="56" y="6"/>
                      <a:pt x="60" y="8"/>
                    </a:cubicBezTo>
                    <a:close/>
                    <a:moveTo>
                      <a:pt x="50" y="14"/>
                    </a:moveTo>
                    <a:cubicBezTo>
                      <a:pt x="48" y="13"/>
                      <a:pt x="46" y="12"/>
                      <a:pt x="44" y="11"/>
                    </a:cubicBezTo>
                    <a:cubicBezTo>
                      <a:pt x="42" y="10"/>
                      <a:pt x="40" y="10"/>
                      <a:pt x="38" y="9"/>
                    </a:cubicBezTo>
                    <a:cubicBezTo>
                      <a:pt x="36" y="9"/>
                      <a:pt x="34" y="9"/>
                      <a:pt x="32" y="9"/>
                    </a:cubicBezTo>
                    <a:cubicBezTo>
                      <a:pt x="31" y="9"/>
                      <a:pt x="29" y="9"/>
                      <a:pt x="28" y="10"/>
                    </a:cubicBezTo>
                    <a:cubicBezTo>
                      <a:pt x="27" y="10"/>
                      <a:pt x="27" y="11"/>
                      <a:pt x="26" y="11"/>
                    </a:cubicBezTo>
                    <a:cubicBezTo>
                      <a:pt x="26" y="11"/>
                      <a:pt x="26" y="12"/>
                      <a:pt x="25" y="13"/>
                    </a:cubicBezTo>
                    <a:cubicBezTo>
                      <a:pt x="25" y="13"/>
                      <a:pt x="25" y="14"/>
                      <a:pt x="26" y="15"/>
                    </a:cubicBezTo>
                    <a:cubicBezTo>
                      <a:pt x="26" y="16"/>
                      <a:pt x="26" y="17"/>
                      <a:pt x="27" y="18"/>
                    </a:cubicBezTo>
                    <a:cubicBezTo>
                      <a:pt x="42" y="25"/>
                      <a:pt x="42" y="25"/>
                      <a:pt x="42" y="25"/>
                    </a:cubicBezTo>
                    <a:cubicBezTo>
                      <a:pt x="45" y="26"/>
                      <a:pt x="49" y="26"/>
                      <a:pt x="51" y="26"/>
                    </a:cubicBezTo>
                    <a:cubicBezTo>
                      <a:pt x="54" y="26"/>
                      <a:pt x="56" y="25"/>
                      <a:pt x="57" y="25"/>
                    </a:cubicBezTo>
                    <a:cubicBezTo>
                      <a:pt x="58" y="24"/>
                      <a:pt x="59" y="23"/>
                      <a:pt x="59" y="22"/>
                    </a:cubicBezTo>
                    <a:cubicBezTo>
                      <a:pt x="59" y="21"/>
                      <a:pt x="59" y="21"/>
                      <a:pt x="58" y="20"/>
                    </a:cubicBezTo>
                    <a:cubicBezTo>
                      <a:pt x="57" y="19"/>
                      <a:pt x="56" y="18"/>
                      <a:pt x="55" y="17"/>
                    </a:cubicBezTo>
                    <a:cubicBezTo>
                      <a:pt x="53" y="16"/>
                      <a:pt x="52" y="15"/>
                      <a:pt x="50" y="14"/>
                    </a:cubicBezTo>
                    <a:close/>
                  </a:path>
                </a:pathLst>
              </a:custGeom>
              <a:solidFill>
                <a:srgbClr val="FFFFFF"/>
              </a:solidFill>
              <a:ln w="9525">
                <a:noFill/>
                <a:round/>
                <a:headEnd/>
                <a:tailEnd/>
              </a:ln>
            </p:spPr>
            <p:txBody>
              <a:bodyPr/>
              <a:lstStyle/>
              <a:p>
                <a:pPr>
                  <a:defRPr/>
                </a:pPr>
                <a:endParaRPr lang="en-US" dirty="0">
                  <a:latin typeface="Arial" charset="0"/>
                </a:endParaRPr>
              </a:p>
            </p:txBody>
          </p:sp>
          <p:sp>
            <p:nvSpPr>
              <p:cNvPr id="375" name="Freeform 615"/>
              <p:cNvSpPr>
                <a:spLocks noEditPoints="1"/>
              </p:cNvSpPr>
              <p:nvPr/>
            </p:nvSpPr>
            <p:spPr bwMode="auto">
              <a:xfrm>
                <a:off x="7773804" y="3568590"/>
                <a:ext cx="204007" cy="127885"/>
              </a:xfrm>
              <a:custGeom>
                <a:avLst/>
                <a:gdLst/>
                <a:ahLst/>
                <a:cxnLst>
                  <a:cxn ang="0">
                    <a:pos x="59" y="8"/>
                  </a:cxn>
                  <a:cxn ang="0">
                    <a:pos x="69" y="14"/>
                  </a:cxn>
                  <a:cxn ang="0">
                    <a:pos x="74" y="20"/>
                  </a:cxn>
                  <a:cxn ang="0">
                    <a:pos x="75" y="25"/>
                  </a:cxn>
                  <a:cxn ang="0">
                    <a:pos x="70" y="29"/>
                  </a:cxn>
                  <a:cxn ang="0">
                    <a:pos x="66" y="30"/>
                  </a:cxn>
                  <a:cxn ang="0">
                    <a:pos x="63" y="31"/>
                  </a:cxn>
                  <a:cxn ang="0">
                    <a:pos x="58" y="31"/>
                  </a:cxn>
                  <a:cxn ang="0">
                    <a:pos x="53" y="31"/>
                  </a:cxn>
                  <a:cxn ang="0">
                    <a:pos x="74" y="42"/>
                  </a:cxn>
                  <a:cxn ang="0">
                    <a:pos x="75" y="42"/>
                  </a:cxn>
                  <a:cxn ang="0">
                    <a:pos x="75" y="43"/>
                  </a:cxn>
                  <a:cxn ang="0">
                    <a:pos x="74" y="44"/>
                  </a:cxn>
                  <a:cxn ang="0">
                    <a:pos x="72" y="45"/>
                  </a:cxn>
                  <a:cxn ang="0">
                    <a:pos x="69" y="46"/>
                  </a:cxn>
                  <a:cxn ang="0">
                    <a:pos x="67" y="47"/>
                  </a:cxn>
                  <a:cxn ang="0">
                    <a:pos x="65" y="47"/>
                  </a:cxn>
                  <a:cxn ang="0">
                    <a:pos x="64" y="47"/>
                  </a:cxn>
                  <a:cxn ang="0">
                    <a:pos x="1" y="15"/>
                  </a:cxn>
                  <a:cxn ang="0">
                    <a:pos x="0" y="15"/>
                  </a:cxn>
                  <a:cxn ang="0">
                    <a:pos x="0" y="14"/>
                  </a:cxn>
                  <a:cxn ang="0">
                    <a:pos x="1" y="13"/>
                  </a:cxn>
                  <a:cxn ang="0">
                    <a:pos x="3" y="12"/>
                  </a:cxn>
                  <a:cxn ang="0">
                    <a:pos x="5" y="11"/>
                  </a:cxn>
                  <a:cxn ang="0">
                    <a:pos x="7" y="11"/>
                  </a:cxn>
                  <a:cxn ang="0">
                    <a:pos x="8" y="10"/>
                  </a:cxn>
                  <a:cxn ang="0">
                    <a:pos x="9" y="11"/>
                  </a:cxn>
                  <a:cxn ang="0">
                    <a:pos x="15" y="14"/>
                  </a:cxn>
                  <a:cxn ang="0">
                    <a:pos x="14" y="10"/>
                  </a:cxn>
                  <a:cxn ang="0">
                    <a:pos x="14" y="7"/>
                  </a:cxn>
                  <a:cxn ang="0">
                    <a:pos x="16" y="5"/>
                  </a:cxn>
                  <a:cxn ang="0">
                    <a:pos x="19" y="3"/>
                  </a:cxn>
                  <a:cxn ang="0">
                    <a:pos x="28" y="1"/>
                  </a:cxn>
                  <a:cxn ang="0">
                    <a:pos x="38" y="1"/>
                  </a:cxn>
                  <a:cxn ang="0">
                    <a:pos x="48" y="4"/>
                  </a:cxn>
                  <a:cxn ang="0">
                    <a:pos x="59" y="8"/>
                  </a:cxn>
                  <a:cxn ang="0">
                    <a:pos x="49" y="14"/>
                  </a:cxn>
                  <a:cxn ang="0">
                    <a:pos x="43" y="11"/>
                  </a:cxn>
                  <a:cxn ang="0">
                    <a:pos x="37" y="9"/>
                  </a:cxn>
                  <a:cxn ang="0">
                    <a:pos x="32" y="9"/>
                  </a:cxn>
                  <a:cxn ang="0">
                    <a:pos x="27" y="10"/>
                  </a:cxn>
                  <a:cxn ang="0">
                    <a:pos x="26" y="11"/>
                  </a:cxn>
                  <a:cxn ang="0">
                    <a:pos x="25" y="13"/>
                  </a:cxn>
                  <a:cxn ang="0">
                    <a:pos x="25" y="15"/>
                  </a:cxn>
                  <a:cxn ang="0">
                    <a:pos x="26" y="18"/>
                  </a:cxn>
                  <a:cxn ang="0">
                    <a:pos x="41" y="25"/>
                  </a:cxn>
                  <a:cxn ang="0">
                    <a:pos x="51" y="26"/>
                  </a:cxn>
                  <a:cxn ang="0">
                    <a:pos x="56" y="25"/>
                  </a:cxn>
                  <a:cxn ang="0">
                    <a:pos x="59" y="22"/>
                  </a:cxn>
                  <a:cxn ang="0">
                    <a:pos x="57" y="20"/>
                  </a:cxn>
                  <a:cxn ang="0">
                    <a:pos x="54" y="17"/>
                  </a:cxn>
                  <a:cxn ang="0">
                    <a:pos x="49" y="14"/>
                  </a:cxn>
                </a:cxnLst>
                <a:rect l="0" t="0" r="r" b="b"/>
                <a:pathLst>
                  <a:path w="75" h="47">
                    <a:moveTo>
                      <a:pt x="59" y="8"/>
                    </a:moveTo>
                    <a:cubicBezTo>
                      <a:pt x="63" y="10"/>
                      <a:pt x="66" y="12"/>
                      <a:pt x="69" y="14"/>
                    </a:cubicBezTo>
                    <a:cubicBezTo>
                      <a:pt x="71" y="16"/>
                      <a:pt x="73" y="18"/>
                      <a:pt x="74" y="20"/>
                    </a:cubicBezTo>
                    <a:cubicBezTo>
                      <a:pt x="75" y="22"/>
                      <a:pt x="75" y="23"/>
                      <a:pt x="75" y="25"/>
                    </a:cubicBezTo>
                    <a:cubicBezTo>
                      <a:pt x="74" y="26"/>
                      <a:pt x="72" y="28"/>
                      <a:pt x="70" y="29"/>
                    </a:cubicBezTo>
                    <a:cubicBezTo>
                      <a:pt x="69" y="30"/>
                      <a:pt x="67" y="30"/>
                      <a:pt x="66" y="30"/>
                    </a:cubicBezTo>
                    <a:cubicBezTo>
                      <a:pt x="65" y="31"/>
                      <a:pt x="64" y="31"/>
                      <a:pt x="63" y="31"/>
                    </a:cubicBezTo>
                    <a:cubicBezTo>
                      <a:pt x="61" y="31"/>
                      <a:pt x="60" y="31"/>
                      <a:pt x="58" y="31"/>
                    </a:cubicBezTo>
                    <a:cubicBezTo>
                      <a:pt x="57" y="31"/>
                      <a:pt x="55" y="31"/>
                      <a:pt x="53" y="31"/>
                    </a:cubicBezTo>
                    <a:cubicBezTo>
                      <a:pt x="74" y="42"/>
                      <a:pt x="74" y="42"/>
                      <a:pt x="74" y="42"/>
                    </a:cubicBezTo>
                    <a:cubicBezTo>
                      <a:pt x="75" y="42"/>
                      <a:pt x="75" y="42"/>
                      <a:pt x="75" y="42"/>
                    </a:cubicBezTo>
                    <a:cubicBezTo>
                      <a:pt x="75" y="43"/>
                      <a:pt x="75" y="43"/>
                      <a:pt x="75" y="43"/>
                    </a:cubicBezTo>
                    <a:cubicBezTo>
                      <a:pt x="75" y="43"/>
                      <a:pt x="74" y="44"/>
                      <a:pt x="74" y="44"/>
                    </a:cubicBezTo>
                    <a:cubicBezTo>
                      <a:pt x="73" y="44"/>
                      <a:pt x="73" y="45"/>
                      <a:pt x="72" y="45"/>
                    </a:cubicBezTo>
                    <a:cubicBezTo>
                      <a:pt x="71" y="46"/>
                      <a:pt x="70" y="46"/>
                      <a:pt x="69" y="46"/>
                    </a:cubicBezTo>
                    <a:cubicBezTo>
                      <a:pt x="68" y="47"/>
                      <a:pt x="68" y="47"/>
                      <a:pt x="67" y="47"/>
                    </a:cubicBezTo>
                    <a:cubicBezTo>
                      <a:pt x="66" y="47"/>
                      <a:pt x="66" y="47"/>
                      <a:pt x="65" y="47"/>
                    </a:cubicBezTo>
                    <a:cubicBezTo>
                      <a:pt x="65" y="47"/>
                      <a:pt x="65" y="47"/>
                      <a:pt x="64" y="47"/>
                    </a:cubicBezTo>
                    <a:cubicBezTo>
                      <a:pt x="1" y="15"/>
                      <a:pt x="1" y="15"/>
                      <a:pt x="1" y="15"/>
                    </a:cubicBezTo>
                    <a:cubicBezTo>
                      <a:pt x="0" y="15"/>
                      <a:pt x="0" y="15"/>
                      <a:pt x="0" y="15"/>
                    </a:cubicBezTo>
                    <a:cubicBezTo>
                      <a:pt x="0" y="14"/>
                      <a:pt x="0" y="14"/>
                      <a:pt x="0" y="14"/>
                    </a:cubicBezTo>
                    <a:cubicBezTo>
                      <a:pt x="0" y="14"/>
                      <a:pt x="0" y="13"/>
                      <a:pt x="1" y="13"/>
                    </a:cubicBezTo>
                    <a:cubicBezTo>
                      <a:pt x="1" y="13"/>
                      <a:pt x="2" y="12"/>
                      <a:pt x="3" y="12"/>
                    </a:cubicBezTo>
                    <a:cubicBezTo>
                      <a:pt x="4" y="12"/>
                      <a:pt x="4" y="11"/>
                      <a:pt x="5" y="11"/>
                    </a:cubicBezTo>
                    <a:cubicBezTo>
                      <a:pt x="6" y="11"/>
                      <a:pt x="6" y="11"/>
                      <a:pt x="7" y="11"/>
                    </a:cubicBezTo>
                    <a:cubicBezTo>
                      <a:pt x="7" y="10"/>
                      <a:pt x="8" y="10"/>
                      <a:pt x="8" y="10"/>
                    </a:cubicBezTo>
                    <a:cubicBezTo>
                      <a:pt x="8" y="11"/>
                      <a:pt x="9" y="11"/>
                      <a:pt x="9" y="11"/>
                    </a:cubicBezTo>
                    <a:cubicBezTo>
                      <a:pt x="15" y="14"/>
                      <a:pt x="15" y="14"/>
                      <a:pt x="15" y="14"/>
                    </a:cubicBezTo>
                    <a:cubicBezTo>
                      <a:pt x="14" y="12"/>
                      <a:pt x="14" y="11"/>
                      <a:pt x="14" y="10"/>
                    </a:cubicBezTo>
                    <a:cubicBezTo>
                      <a:pt x="14" y="9"/>
                      <a:pt x="14" y="8"/>
                      <a:pt x="14" y="7"/>
                    </a:cubicBezTo>
                    <a:cubicBezTo>
                      <a:pt x="15" y="6"/>
                      <a:pt x="15" y="6"/>
                      <a:pt x="16" y="5"/>
                    </a:cubicBezTo>
                    <a:cubicBezTo>
                      <a:pt x="17" y="4"/>
                      <a:pt x="18" y="4"/>
                      <a:pt x="19" y="3"/>
                    </a:cubicBezTo>
                    <a:cubicBezTo>
                      <a:pt x="22" y="2"/>
                      <a:pt x="25" y="1"/>
                      <a:pt x="28" y="1"/>
                    </a:cubicBezTo>
                    <a:cubicBezTo>
                      <a:pt x="31" y="0"/>
                      <a:pt x="34" y="0"/>
                      <a:pt x="38" y="1"/>
                    </a:cubicBezTo>
                    <a:cubicBezTo>
                      <a:pt x="41" y="2"/>
                      <a:pt x="45" y="2"/>
                      <a:pt x="48" y="4"/>
                    </a:cubicBezTo>
                    <a:cubicBezTo>
                      <a:pt x="52" y="5"/>
                      <a:pt x="56" y="6"/>
                      <a:pt x="59" y="8"/>
                    </a:cubicBezTo>
                    <a:close/>
                    <a:moveTo>
                      <a:pt x="49" y="14"/>
                    </a:moveTo>
                    <a:cubicBezTo>
                      <a:pt x="47" y="13"/>
                      <a:pt x="45" y="12"/>
                      <a:pt x="43" y="11"/>
                    </a:cubicBezTo>
                    <a:cubicBezTo>
                      <a:pt x="41" y="10"/>
                      <a:pt x="39" y="10"/>
                      <a:pt x="37" y="9"/>
                    </a:cubicBezTo>
                    <a:cubicBezTo>
                      <a:pt x="35" y="9"/>
                      <a:pt x="34" y="9"/>
                      <a:pt x="32" y="9"/>
                    </a:cubicBezTo>
                    <a:cubicBezTo>
                      <a:pt x="30" y="9"/>
                      <a:pt x="29" y="9"/>
                      <a:pt x="27" y="10"/>
                    </a:cubicBezTo>
                    <a:cubicBezTo>
                      <a:pt x="27" y="10"/>
                      <a:pt x="26" y="11"/>
                      <a:pt x="26" y="11"/>
                    </a:cubicBezTo>
                    <a:cubicBezTo>
                      <a:pt x="25" y="12"/>
                      <a:pt x="25" y="12"/>
                      <a:pt x="25" y="13"/>
                    </a:cubicBezTo>
                    <a:cubicBezTo>
                      <a:pt x="25" y="13"/>
                      <a:pt x="25" y="14"/>
                      <a:pt x="25" y="15"/>
                    </a:cubicBezTo>
                    <a:cubicBezTo>
                      <a:pt x="25" y="16"/>
                      <a:pt x="26" y="17"/>
                      <a:pt x="26" y="18"/>
                    </a:cubicBezTo>
                    <a:cubicBezTo>
                      <a:pt x="41" y="25"/>
                      <a:pt x="41" y="25"/>
                      <a:pt x="41" y="25"/>
                    </a:cubicBezTo>
                    <a:cubicBezTo>
                      <a:pt x="45" y="26"/>
                      <a:pt x="48" y="26"/>
                      <a:pt x="51" y="26"/>
                    </a:cubicBezTo>
                    <a:cubicBezTo>
                      <a:pt x="53" y="26"/>
                      <a:pt x="55" y="25"/>
                      <a:pt x="56" y="25"/>
                    </a:cubicBezTo>
                    <a:cubicBezTo>
                      <a:pt x="58" y="24"/>
                      <a:pt x="58" y="23"/>
                      <a:pt x="59" y="22"/>
                    </a:cubicBezTo>
                    <a:cubicBezTo>
                      <a:pt x="59" y="22"/>
                      <a:pt x="58" y="21"/>
                      <a:pt x="57" y="20"/>
                    </a:cubicBezTo>
                    <a:cubicBezTo>
                      <a:pt x="57" y="19"/>
                      <a:pt x="56" y="18"/>
                      <a:pt x="54" y="17"/>
                    </a:cubicBezTo>
                    <a:cubicBezTo>
                      <a:pt x="53" y="16"/>
                      <a:pt x="51" y="15"/>
                      <a:pt x="49" y="14"/>
                    </a:cubicBezTo>
                    <a:close/>
                  </a:path>
                </a:pathLst>
              </a:custGeom>
              <a:solidFill>
                <a:srgbClr val="FFFFFF"/>
              </a:solidFill>
              <a:ln w="9525">
                <a:noFill/>
                <a:round/>
                <a:headEnd/>
                <a:tailEnd/>
              </a:ln>
            </p:spPr>
            <p:txBody>
              <a:bodyPr/>
              <a:lstStyle/>
              <a:p>
                <a:pPr>
                  <a:defRPr/>
                </a:pPr>
                <a:endParaRPr lang="en-US" dirty="0">
                  <a:latin typeface="Arial" charset="0"/>
                </a:endParaRPr>
              </a:p>
            </p:txBody>
          </p:sp>
          <p:sp>
            <p:nvSpPr>
              <p:cNvPr id="376" name="Freeform 616"/>
              <p:cNvSpPr>
                <a:spLocks/>
              </p:cNvSpPr>
              <p:nvPr/>
            </p:nvSpPr>
            <p:spPr bwMode="auto">
              <a:xfrm>
                <a:off x="7836224" y="3506170"/>
                <a:ext cx="214664" cy="106571"/>
              </a:xfrm>
              <a:custGeom>
                <a:avLst/>
                <a:gdLst/>
                <a:ahLst/>
                <a:cxnLst>
                  <a:cxn ang="0">
                    <a:pos x="78" y="34"/>
                  </a:cxn>
                  <a:cxn ang="0">
                    <a:pos x="78" y="34"/>
                  </a:cxn>
                  <a:cxn ang="0">
                    <a:pos x="78" y="35"/>
                  </a:cxn>
                  <a:cxn ang="0">
                    <a:pos x="77" y="36"/>
                  </a:cxn>
                  <a:cxn ang="0">
                    <a:pos x="75" y="37"/>
                  </a:cxn>
                  <a:cxn ang="0">
                    <a:pos x="72" y="38"/>
                  </a:cxn>
                  <a:cxn ang="0">
                    <a:pos x="70" y="39"/>
                  </a:cxn>
                  <a:cxn ang="0">
                    <a:pos x="69" y="39"/>
                  </a:cxn>
                  <a:cxn ang="0">
                    <a:pos x="68" y="39"/>
                  </a:cxn>
                  <a:cxn ang="0">
                    <a:pos x="0" y="5"/>
                  </a:cxn>
                  <a:cxn ang="0">
                    <a:pos x="0" y="5"/>
                  </a:cxn>
                  <a:cxn ang="0">
                    <a:pos x="0" y="4"/>
                  </a:cxn>
                  <a:cxn ang="0">
                    <a:pos x="1" y="3"/>
                  </a:cxn>
                  <a:cxn ang="0">
                    <a:pos x="3" y="2"/>
                  </a:cxn>
                  <a:cxn ang="0">
                    <a:pos x="6" y="1"/>
                  </a:cxn>
                  <a:cxn ang="0">
                    <a:pos x="8" y="0"/>
                  </a:cxn>
                  <a:cxn ang="0">
                    <a:pos x="9" y="0"/>
                  </a:cxn>
                  <a:cxn ang="0">
                    <a:pos x="11" y="0"/>
                  </a:cxn>
                  <a:cxn ang="0">
                    <a:pos x="78" y="34"/>
                  </a:cxn>
                </a:cxnLst>
                <a:rect l="0" t="0" r="r" b="b"/>
                <a:pathLst>
                  <a:path w="79" h="39">
                    <a:moveTo>
                      <a:pt x="78" y="34"/>
                    </a:moveTo>
                    <a:cubicBezTo>
                      <a:pt x="78" y="34"/>
                      <a:pt x="78" y="34"/>
                      <a:pt x="78" y="34"/>
                    </a:cubicBezTo>
                    <a:cubicBezTo>
                      <a:pt x="79" y="35"/>
                      <a:pt x="78" y="35"/>
                      <a:pt x="78" y="35"/>
                    </a:cubicBezTo>
                    <a:cubicBezTo>
                      <a:pt x="78" y="35"/>
                      <a:pt x="78" y="36"/>
                      <a:pt x="77" y="36"/>
                    </a:cubicBezTo>
                    <a:cubicBezTo>
                      <a:pt x="76" y="36"/>
                      <a:pt x="76" y="37"/>
                      <a:pt x="75" y="37"/>
                    </a:cubicBezTo>
                    <a:cubicBezTo>
                      <a:pt x="74" y="38"/>
                      <a:pt x="73" y="38"/>
                      <a:pt x="72" y="38"/>
                    </a:cubicBezTo>
                    <a:cubicBezTo>
                      <a:pt x="71" y="39"/>
                      <a:pt x="71" y="39"/>
                      <a:pt x="70" y="39"/>
                    </a:cubicBezTo>
                    <a:cubicBezTo>
                      <a:pt x="70" y="39"/>
                      <a:pt x="69" y="39"/>
                      <a:pt x="69" y="39"/>
                    </a:cubicBezTo>
                    <a:cubicBezTo>
                      <a:pt x="68" y="39"/>
                      <a:pt x="68" y="39"/>
                      <a:pt x="68" y="39"/>
                    </a:cubicBezTo>
                    <a:cubicBezTo>
                      <a:pt x="0" y="5"/>
                      <a:pt x="0" y="5"/>
                      <a:pt x="0" y="5"/>
                    </a:cubicBezTo>
                    <a:cubicBezTo>
                      <a:pt x="0" y="5"/>
                      <a:pt x="0" y="5"/>
                      <a:pt x="0" y="5"/>
                    </a:cubicBezTo>
                    <a:cubicBezTo>
                      <a:pt x="0" y="5"/>
                      <a:pt x="0" y="4"/>
                      <a:pt x="0" y="4"/>
                    </a:cubicBezTo>
                    <a:cubicBezTo>
                      <a:pt x="0" y="4"/>
                      <a:pt x="0" y="3"/>
                      <a:pt x="1" y="3"/>
                    </a:cubicBezTo>
                    <a:cubicBezTo>
                      <a:pt x="1" y="3"/>
                      <a:pt x="2" y="2"/>
                      <a:pt x="3" y="2"/>
                    </a:cubicBezTo>
                    <a:cubicBezTo>
                      <a:pt x="4" y="1"/>
                      <a:pt x="5" y="1"/>
                      <a:pt x="6" y="1"/>
                    </a:cubicBezTo>
                    <a:cubicBezTo>
                      <a:pt x="7" y="0"/>
                      <a:pt x="7" y="0"/>
                      <a:pt x="8" y="0"/>
                    </a:cubicBezTo>
                    <a:cubicBezTo>
                      <a:pt x="8" y="0"/>
                      <a:pt x="9" y="0"/>
                      <a:pt x="9" y="0"/>
                    </a:cubicBezTo>
                    <a:cubicBezTo>
                      <a:pt x="10" y="0"/>
                      <a:pt x="10" y="0"/>
                      <a:pt x="11" y="0"/>
                    </a:cubicBezTo>
                    <a:lnTo>
                      <a:pt x="78" y="34"/>
                    </a:lnTo>
                    <a:close/>
                  </a:path>
                </a:pathLst>
              </a:custGeom>
              <a:solidFill>
                <a:srgbClr val="FFFFFF"/>
              </a:solidFill>
              <a:ln w="9525">
                <a:noFill/>
                <a:round/>
                <a:headEnd/>
                <a:tailEnd/>
              </a:ln>
            </p:spPr>
            <p:txBody>
              <a:bodyPr/>
              <a:lstStyle/>
              <a:p>
                <a:pPr>
                  <a:defRPr/>
                </a:pPr>
                <a:endParaRPr lang="en-US" dirty="0">
                  <a:latin typeface="Arial" charset="0"/>
                </a:endParaRPr>
              </a:p>
            </p:txBody>
          </p:sp>
          <p:sp>
            <p:nvSpPr>
              <p:cNvPr id="377" name="Freeform 617"/>
              <p:cNvSpPr>
                <a:spLocks noEditPoints="1"/>
              </p:cNvSpPr>
              <p:nvPr/>
            </p:nvSpPr>
            <p:spPr bwMode="auto">
              <a:xfrm>
                <a:off x="7897122" y="3481811"/>
                <a:ext cx="208574" cy="103526"/>
              </a:xfrm>
              <a:custGeom>
                <a:avLst/>
                <a:gdLst/>
                <a:ahLst/>
                <a:cxnLst>
                  <a:cxn ang="0">
                    <a:pos x="16" y="2"/>
                  </a:cxn>
                  <a:cxn ang="0">
                    <a:pos x="20" y="5"/>
                  </a:cxn>
                  <a:cxn ang="0">
                    <a:pos x="17" y="8"/>
                  </a:cxn>
                  <a:cxn ang="0">
                    <a:pos x="11" y="10"/>
                  </a:cxn>
                  <a:cxn ang="0">
                    <a:pos x="4" y="8"/>
                  </a:cxn>
                  <a:cxn ang="0">
                    <a:pos x="0" y="5"/>
                  </a:cxn>
                  <a:cxn ang="0">
                    <a:pos x="3" y="2"/>
                  </a:cxn>
                  <a:cxn ang="0">
                    <a:pos x="9" y="0"/>
                  </a:cxn>
                  <a:cxn ang="0">
                    <a:pos x="16" y="2"/>
                  </a:cxn>
                  <a:cxn ang="0">
                    <a:pos x="76" y="33"/>
                  </a:cxn>
                  <a:cxn ang="0">
                    <a:pos x="77" y="33"/>
                  </a:cxn>
                  <a:cxn ang="0">
                    <a:pos x="77" y="34"/>
                  </a:cxn>
                  <a:cxn ang="0">
                    <a:pos x="75" y="35"/>
                  </a:cxn>
                  <a:cxn ang="0">
                    <a:pos x="73" y="36"/>
                  </a:cxn>
                  <a:cxn ang="0">
                    <a:pos x="70" y="37"/>
                  </a:cxn>
                  <a:cxn ang="0">
                    <a:pos x="69" y="38"/>
                  </a:cxn>
                  <a:cxn ang="0">
                    <a:pos x="67" y="38"/>
                  </a:cxn>
                  <a:cxn ang="0">
                    <a:pos x="66" y="38"/>
                  </a:cxn>
                  <a:cxn ang="0">
                    <a:pos x="20" y="15"/>
                  </a:cxn>
                  <a:cxn ang="0">
                    <a:pos x="20" y="15"/>
                  </a:cxn>
                  <a:cxn ang="0">
                    <a:pos x="20" y="14"/>
                  </a:cxn>
                  <a:cxn ang="0">
                    <a:pos x="21" y="13"/>
                  </a:cxn>
                  <a:cxn ang="0">
                    <a:pos x="23" y="12"/>
                  </a:cxn>
                  <a:cxn ang="0">
                    <a:pos x="26" y="10"/>
                  </a:cxn>
                  <a:cxn ang="0">
                    <a:pos x="28" y="10"/>
                  </a:cxn>
                  <a:cxn ang="0">
                    <a:pos x="29" y="10"/>
                  </a:cxn>
                  <a:cxn ang="0">
                    <a:pos x="31" y="10"/>
                  </a:cxn>
                  <a:cxn ang="0">
                    <a:pos x="76" y="33"/>
                  </a:cxn>
                </a:cxnLst>
                <a:rect l="0" t="0" r="r" b="b"/>
                <a:pathLst>
                  <a:path w="77" h="38">
                    <a:moveTo>
                      <a:pt x="16" y="2"/>
                    </a:moveTo>
                    <a:cubicBezTo>
                      <a:pt x="18" y="3"/>
                      <a:pt x="20" y="4"/>
                      <a:pt x="20" y="5"/>
                    </a:cubicBezTo>
                    <a:cubicBezTo>
                      <a:pt x="20" y="6"/>
                      <a:pt x="19" y="7"/>
                      <a:pt x="17" y="8"/>
                    </a:cubicBezTo>
                    <a:cubicBezTo>
                      <a:pt x="14" y="9"/>
                      <a:pt x="12" y="10"/>
                      <a:pt x="11" y="10"/>
                    </a:cubicBezTo>
                    <a:cubicBezTo>
                      <a:pt x="9" y="10"/>
                      <a:pt x="7" y="9"/>
                      <a:pt x="4" y="8"/>
                    </a:cubicBezTo>
                    <a:cubicBezTo>
                      <a:pt x="2" y="7"/>
                      <a:pt x="0" y="6"/>
                      <a:pt x="0" y="5"/>
                    </a:cubicBezTo>
                    <a:cubicBezTo>
                      <a:pt x="0" y="4"/>
                      <a:pt x="1" y="3"/>
                      <a:pt x="3" y="2"/>
                    </a:cubicBezTo>
                    <a:cubicBezTo>
                      <a:pt x="6" y="0"/>
                      <a:pt x="8" y="0"/>
                      <a:pt x="9" y="0"/>
                    </a:cubicBezTo>
                    <a:cubicBezTo>
                      <a:pt x="11" y="0"/>
                      <a:pt x="13" y="1"/>
                      <a:pt x="16" y="2"/>
                    </a:cubicBezTo>
                    <a:close/>
                    <a:moveTo>
                      <a:pt x="76" y="33"/>
                    </a:moveTo>
                    <a:cubicBezTo>
                      <a:pt x="76" y="33"/>
                      <a:pt x="77" y="33"/>
                      <a:pt x="77" y="33"/>
                    </a:cubicBezTo>
                    <a:cubicBezTo>
                      <a:pt x="77" y="33"/>
                      <a:pt x="77" y="34"/>
                      <a:pt x="77" y="34"/>
                    </a:cubicBezTo>
                    <a:cubicBezTo>
                      <a:pt x="76" y="34"/>
                      <a:pt x="76" y="35"/>
                      <a:pt x="75" y="35"/>
                    </a:cubicBezTo>
                    <a:cubicBezTo>
                      <a:pt x="75" y="35"/>
                      <a:pt x="74" y="36"/>
                      <a:pt x="73" y="36"/>
                    </a:cubicBezTo>
                    <a:cubicBezTo>
                      <a:pt x="72" y="37"/>
                      <a:pt x="71" y="37"/>
                      <a:pt x="70" y="37"/>
                    </a:cubicBezTo>
                    <a:cubicBezTo>
                      <a:pt x="70" y="38"/>
                      <a:pt x="69" y="38"/>
                      <a:pt x="69" y="38"/>
                    </a:cubicBezTo>
                    <a:cubicBezTo>
                      <a:pt x="68" y="38"/>
                      <a:pt x="67" y="38"/>
                      <a:pt x="67" y="38"/>
                    </a:cubicBezTo>
                    <a:cubicBezTo>
                      <a:pt x="67" y="38"/>
                      <a:pt x="66" y="38"/>
                      <a:pt x="66" y="38"/>
                    </a:cubicBezTo>
                    <a:cubicBezTo>
                      <a:pt x="20" y="15"/>
                      <a:pt x="20" y="15"/>
                      <a:pt x="20" y="15"/>
                    </a:cubicBezTo>
                    <a:cubicBezTo>
                      <a:pt x="20" y="15"/>
                      <a:pt x="20" y="15"/>
                      <a:pt x="20" y="15"/>
                    </a:cubicBezTo>
                    <a:cubicBezTo>
                      <a:pt x="20" y="14"/>
                      <a:pt x="20" y="14"/>
                      <a:pt x="20" y="14"/>
                    </a:cubicBezTo>
                    <a:cubicBezTo>
                      <a:pt x="20" y="14"/>
                      <a:pt x="20" y="13"/>
                      <a:pt x="21" y="13"/>
                    </a:cubicBezTo>
                    <a:cubicBezTo>
                      <a:pt x="22" y="12"/>
                      <a:pt x="22" y="12"/>
                      <a:pt x="23" y="12"/>
                    </a:cubicBezTo>
                    <a:cubicBezTo>
                      <a:pt x="24" y="11"/>
                      <a:pt x="25" y="11"/>
                      <a:pt x="26" y="10"/>
                    </a:cubicBezTo>
                    <a:cubicBezTo>
                      <a:pt x="27" y="10"/>
                      <a:pt x="27" y="10"/>
                      <a:pt x="28" y="10"/>
                    </a:cubicBezTo>
                    <a:cubicBezTo>
                      <a:pt x="29" y="10"/>
                      <a:pt x="29" y="10"/>
                      <a:pt x="29" y="10"/>
                    </a:cubicBezTo>
                    <a:cubicBezTo>
                      <a:pt x="30" y="10"/>
                      <a:pt x="30" y="10"/>
                      <a:pt x="31" y="10"/>
                    </a:cubicBezTo>
                    <a:lnTo>
                      <a:pt x="76" y="33"/>
                    </a:lnTo>
                    <a:close/>
                  </a:path>
                </a:pathLst>
              </a:custGeom>
              <a:solidFill>
                <a:srgbClr val="FFFFFF"/>
              </a:solidFill>
              <a:ln w="9525">
                <a:noFill/>
                <a:round/>
                <a:headEnd/>
                <a:tailEnd/>
              </a:ln>
            </p:spPr>
            <p:txBody>
              <a:bodyPr/>
              <a:lstStyle/>
              <a:p>
                <a:pPr>
                  <a:defRPr/>
                </a:pPr>
                <a:endParaRPr lang="en-US" dirty="0">
                  <a:latin typeface="Arial" charset="0"/>
                </a:endParaRPr>
              </a:p>
            </p:txBody>
          </p:sp>
          <p:sp>
            <p:nvSpPr>
              <p:cNvPr id="378" name="Freeform 618"/>
              <p:cNvSpPr>
                <a:spLocks noEditPoints="1"/>
              </p:cNvSpPr>
              <p:nvPr/>
            </p:nvSpPr>
            <p:spPr bwMode="auto">
              <a:xfrm>
                <a:off x="8025007" y="3460497"/>
                <a:ext cx="187260" cy="89824"/>
              </a:xfrm>
              <a:custGeom>
                <a:avLst/>
                <a:gdLst/>
                <a:ahLst/>
                <a:cxnLst>
                  <a:cxn ang="0">
                    <a:pos x="48" y="7"/>
                  </a:cxn>
                  <a:cxn ang="0">
                    <a:pos x="51" y="9"/>
                  </a:cxn>
                  <a:cxn ang="0">
                    <a:pos x="50" y="11"/>
                  </a:cxn>
                  <a:cxn ang="0">
                    <a:pos x="28" y="22"/>
                  </a:cxn>
                  <a:cxn ang="0">
                    <a:pos x="34" y="24"/>
                  </a:cxn>
                  <a:cxn ang="0">
                    <a:pos x="40" y="25"/>
                  </a:cxn>
                  <a:cxn ang="0">
                    <a:pos x="45" y="25"/>
                  </a:cxn>
                  <a:cxn ang="0">
                    <a:pos x="51" y="23"/>
                  </a:cxn>
                  <a:cxn ang="0">
                    <a:pos x="55" y="21"/>
                  </a:cxn>
                  <a:cxn ang="0">
                    <a:pos x="57" y="19"/>
                  </a:cxn>
                  <a:cxn ang="0">
                    <a:pos x="59" y="17"/>
                  </a:cxn>
                  <a:cxn ang="0">
                    <a:pos x="60" y="16"/>
                  </a:cxn>
                  <a:cxn ang="0">
                    <a:pos x="60" y="16"/>
                  </a:cxn>
                  <a:cxn ang="0">
                    <a:pos x="61" y="16"/>
                  </a:cxn>
                  <a:cxn ang="0">
                    <a:pos x="63" y="16"/>
                  </a:cxn>
                  <a:cxn ang="0">
                    <a:pos x="65" y="17"/>
                  </a:cxn>
                  <a:cxn ang="0">
                    <a:pos x="67" y="18"/>
                  </a:cxn>
                  <a:cxn ang="0">
                    <a:pos x="68" y="19"/>
                  </a:cxn>
                  <a:cxn ang="0">
                    <a:pos x="69" y="20"/>
                  </a:cxn>
                  <a:cxn ang="0">
                    <a:pos x="69" y="20"/>
                  </a:cxn>
                  <a:cxn ang="0">
                    <a:pos x="69" y="21"/>
                  </a:cxn>
                  <a:cxn ang="0">
                    <a:pos x="67" y="23"/>
                  </a:cxn>
                  <a:cxn ang="0">
                    <a:pos x="64" y="26"/>
                  </a:cxn>
                  <a:cxn ang="0">
                    <a:pos x="59" y="29"/>
                  </a:cxn>
                  <a:cxn ang="0">
                    <a:pos x="49" y="32"/>
                  </a:cxn>
                  <a:cxn ang="0">
                    <a:pos x="39" y="33"/>
                  </a:cxn>
                  <a:cxn ang="0">
                    <a:pos x="27" y="31"/>
                  </a:cxn>
                  <a:cxn ang="0">
                    <a:pos x="15" y="26"/>
                  </a:cxn>
                  <a:cxn ang="0">
                    <a:pos x="5" y="20"/>
                  </a:cxn>
                  <a:cxn ang="0">
                    <a:pos x="0" y="14"/>
                  </a:cxn>
                  <a:cxn ang="0">
                    <a:pos x="1" y="8"/>
                  </a:cxn>
                  <a:cxn ang="0">
                    <a:pos x="7" y="4"/>
                  </a:cxn>
                  <a:cxn ang="0">
                    <a:pos x="16" y="1"/>
                  </a:cxn>
                  <a:cxn ang="0">
                    <a:pos x="26" y="0"/>
                  </a:cxn>
                  <a:cxn ang="0">
                    <a:pos x="37" y="2"/>
                  </a:cxn>
                  <a:cxn ang="0">
                    <a:pos x="46" y="6"/>
                  </a:cxn>
                  <a:cxn ang="0">
                    <a:pos x="48" y="7"/>
                  </a:cxn>
                  <a:cxn ang="0">
                    <a:pos x="35" y="10"/>
                  </a:cxn>
                  <a:cxn ang="0">
                    <a:pos x="25" y="7"/>
                  </a:cxn>
                  <a:cxn ang="0">
                    <a:pos x="16" y="8"/>
                  </a:cxn>
                  <a:cxn ang="0">
                    <a:pos x="13" y="10"/>
                  </a:cxn>
                  <a:cxn ang="0">
                    <a:pos x="14" y="13"/>
                  </a:cxn>
                  <a:cxn ang="0">
                    <a:pos x="16" y="15"/>
                  </a:cxn>
                  <a:cxn ang="0">
                    <a:pos x="20" y="18"/>
                  </a:cxn>
                  <a:cxn ang="0">
                    <a:pos x="35" y="10"/>
                  </a:cxn>
                </a:cxnLst>
                <a:rect l="0" t="0" r="r" b="b"/>
                <a:pathLst>
                  <a:path w="69" h="33">
                    <a:moveTo>
                      <a:pt x="48" y="7"/>
                    </a:moveTo>
                    <a:cubicBezTo>
                      <a:pt x="50" y="8"/>
                      <a:pt x="51" y="9"/>
                      <a:pt x="51" y="9"/>
                    </a:cubicBezTo>
                    <a:cubicBezTo>
                      <a:pt x="51" y="10"/>
                      <a:pt x="51" y="11"/>
                      <a:pt x="50" y="11"/>
                    </a:cubicBezTo>
                    <a:cubicBezTo>
                      <a:pt x="28" y="22"/>
                      <a:pt x="28" y="22"/>
                      <a:pt x="28" y="22"/>
                    </a:cubicBezTo>
                    <a:cubicBezTo>
                      <a:pt x="30" y="23"/>
                      <a:pt x="32" y="24"/>
                      <a:pt x="34" y="24"/>
                    </a:cubicBezTo>
                    <a:cubicBezTo>
                      <a:pt x="36" y="25"/>
                      <a:pt x="38" y="25"/>
                      <a:pt x="40" y="25"/>
                    </a:cubicBezTo>
                    <a:cubicBezTo>
                      <a:pt x="41" y="26"/>
                      <a:pt x="43" y="26"/>
                      <a:pt x="45" y="25"/>
                    </a:cubicBezTo>
                    <a:cubicBezTo>
                      <a:pt x="47" y="25"/>
                      <a:pt x="49" y="24"/>
                      <a:pt x="51" y="23"/>
                    </a:cubicBezTo>
                    <a:cubicBezTo>
                      <a:pt x="52" y="22"/>
                      <a:pt x="54" y="22"/>
                      <a:pt x="55" y="21"/>
                    </a:cubicBezTo>
                    <a:cubicBezTo>
                      <a:pt x="56" y="20"/>
                      <a:pt x="57" y="19"/>
                      <a:pt x="57" y="19"/>
                    </a:cubicBezTo>
                    <a:cubicBezTo>
                      <a:pt x="58" y="18"/>
                      <a:pt x="58" y="17"/>
                      <a:pt x="59" y="17"/>
                    </a:cubicBezTo>
                    <a:cubicBezTo>
                      <a:pt x="59" y="16"/>
                      <a:pt x="59" y="16"/>
                      <a:pt x="60" y="16"/>
                    </a:cubicBezTo>
                    <a:cubicBezTo>
                      <a:pt x="60" y="16"/>
                      <a:pt x="60" y="16"/>
                      <a:pt x="60" y="16"/>
                    </a:cubicBezTo>
                    <a:cubicBezTo>
                      <a:pt x="61" y="16"/>
                      <a:pt x="61" y="16"/>
                      <a:pt x="61" y="16"/>
                    </a:cubicBezTo>
                    <a:cubicBezTo>
                      <a:pt x="62" y="16"/>
                      <a:pt x="62" y="16"/>
                      <a:pt x="63" y="16"/>
                    </a:cubicBezTo>
                    <a:cubicBezTo>
                      <a:pt x="64" y="16"/>
                      <a:pt x="64" y="17"/>
                      <a:pt x="65" y="17"/>
                    </a:cubicBezTo>
                    <a:cubicBezTo>
                      <a:pt x="66" y="18"/>
                      <a:pt x="67" y="18"/>
                      <a:pt x="67" y="18"/>
                    </a:cubicBezTo>
                    <a:cubicBezTo>
                      <a:pt x="68" y="19"/>
                      <a:pt x="68" y="19"/>
                      <a:pt x="68" y="19"/>
                    </a:cubicBezTo>
                    <a:cubicBezTo>
                      <a:pt x="69" y="19"/>
                      <a:pt x="69" y="19"/>
                      <a:pt x="69" y="20"/>
                    </a:cubicBezTo>
                    <a:cubicBezTo>
                      <a:pt x="69" y="20"/>
                      <a:pt x="69" y="20"/>
                      <a:pt x="69" y="20"/>
                    </a:cubicBezTo>
                    <a:cubicBezTo>
                      <a:pt x="69" y="20"/>
                      <a:pt x="69" y="21"/>
                      <a:pt x="69" y="21"/>
                    </a:cubicBezTo>
                    <a:cubicBezTo>
                      <a:pt x="68" y="22"/>
                      <a:pt x="68" y="23"/>
                      <a:pt x="67" y="23"/>
                    </a:cubicBezTo>
                    <a:cubicBezTo>
                      <a:pt x="66" y="24"/>
                      <a:pt x="65" y="25"/>
                      <a:pt x="64" y="26"/>
                    </a:cubicBezTo>
                    <a:cubicBezTo>
                      <a:pt x="63" y="27"/>
                      <a:pt x="61" y="28"/>
                      <a:pt x="59" y="29"/>
                    </a:cubicBezTo>
                    <a:cubicBezTo>
                      <a:pt x="56" y="30"/>
                      <a:pt x="53" y="31"/>
                      <a:pt x="49" y="32"/>
                    </a:cubicBezTo>
                    <a:cubicBezTo>
                      <a:pt x="46" y="33"/>
                      <a:pt x="42" y="33"/>
                      <a:pt x="39" y="33"/>
                    </a:cubicBezTo>
                    <a:cubicBezTo>
                      <a:pt x="35" y="33"/>
                      <a:pt x="31" y="32"/>
                      <a:pt x="27" y="31"/>
                    </a:cubicBezTo>
                    <a:cubicBezTo>
                      <a:pt x="23" y="29"/>
                      <a:pt x="19" y="28"/>
                      <a:pt x="15" y="26"/>
                    </a:cubicBezTo>
                    <a:cubicBezTo>
                      <a:pt x="11" y="24"/>
                      <a:pt x="8" y="22"/>
                      <a:pt x="5" y="20"/>
                    </a:cubicBezTo>
                    <a:cubicBezTo>
                      <a:pt x="3" y="18"/>
                      <a:pt x="1" y="16"/>
                      <a:pt x="0" y="14"/>
                    </a:cubicBezTo>
                    <a:cubicBezTo>
                      <a:pt x="0" y="12"/>
                      <a:pt x="0" y="10"/>
                      <a:pt x="1" y="8"/>
                    </a:cubicBezTo>
                    <a:cubicBezTo>
                      <a:pt x="2" y="7"/>
                      <a:pt x="4" y="5"/>
                      <a:pt x="7" y="4"/>
                    </a:cubicBezTo>
                    <a:cubicBezTo>
                      <a:pt x="10" y="2"/>
                      <a:pt x="13" y="1"/>
                      <a:pt x="16" y="1"/>
                    </a:cubicBezTo>
                    <a:cubicBezTo>
                      <a:pt x="20" y="0"/>
                      <a:pt x="23" y="0"/>
                      <a:pt x="26" y="0"/>
                    </a:cubicBezTo>
                    <a:cubicBezTo>
                      <a:pt x="30" y="1"/>
                      <a:pt x="33" y="1"/>
                      <a:pt x="37" y="2"/>
                    </a:cubicBezTo>
                    <a:cubicBezTo>
                      <a:pt x="40" y="3"/>
                      <a:pt x="43" y="5"/>
                      <a:pt x="46" y="6"/>
                    </a:cubicBezTo>
                    <a:lnTo>
                      <a:pt x="48" y="7"/>
                    </a:lnTo>
                    <a:close/>
                    <a:moveTo>
                      <a:pt x="35" y="10"/>
                    </a:moveTo>
                    <a:cubicBezTo>
                      <a:pt x="31" y="8"/>
                      <a:pt x="28" y="7"/>
                      <a:pt x="25" y="7"/>
                    </a:cubicBezTo>
                    <a:cubicBezTo>
                      <a:pt x="21" y="6"/>
                      <a:pt x="18" y="7"/>
                      <a:pt x="16" y="8"/>
                    </a:cubicBezTo>
                    <a:cubicBezTo>
                      <a:pt x="15" y="9"/>
                      <a:pt x="14" y="10"/>
                      <a:pt x="13" y="10"/>
                    </a:cubicBezTo>
                    <a:cubicBezTo>
                      <a:pt x="13" y="11"/>
                      <a:pt x="13" y="12"/>
                      <a:pt x="14" y="13"/>
                    </a:cubicBezTo>
                    <a:cubicBezTo>
                      <a:pt x="14" y="14"/>
                      <a:pt x="15" y="14"/>
                      <a:pt x="16" y="15"/>
                    </a:cubicBezTo>
                    <a:cubicBezTo>
                      <a:pt x="17" y="16"/>
                      <a:pt x="18" y="17"/>
                      <a:pt x="20" y="18"/>
                    </a:cubicBezTo>
                    <a:lnTo>
                      <a:pt x="35" y="10"/>
                    </a:lnTo>
                    <a:close/>
                  </a:path>
                </a:pathLst>
              </a:custGeom>
              <a:solidFill>
                <a:srgbClr val="FFFFFF"/>
              </a:solidFill>
              <a:ln w="9525">
                <a:noFill/>
                <a:round/>
                <a:headEnd/>
                <a:tailEnd/>
              </a:ln>
            </p:spPr>
            <p:txBody>
              <a:bodyPr/>
              <a:lstStyle/>
              <a:p>
                <a:pPr>
                  <a:defRPr/>
                </a:pPr>
                <a:endParaRPr lang="en-US" dirty="0">
                  <a:latin typeface="Arial" charset="0"/>
                </a:endParaRPr>
              </a:p>
            </p:txBody>
          </p:sp>
          <p:sp>
            <p:nvSpPr>
              <p:cNvPr id="379" name="Freeform 619"/>
              <p:cNvSpPr>
                <a:spLocks/>
              </p:cNvSpPr>
              <p:nvPr/>
            </p:nvSpPr>
            <p:spPr bwMode="auto">
              <a:xfrm>
                <a:off x="8116353" y="3405689"/>
                <a:ext cx="158334" cy="95914"/>
              </a:xfrm>
              <a:custGeom>
                <a:avLst/>
                <a:gdLst/>
                <a:ahLst/>
                <a:cxnLst>
                  <a:cxn ang="0">
                    <a:pos x="29" y="3"/>
                  </a:cxn>
                  <a:cxn ang="0">
                    <a:pos x="32" y="5"/>
                  </a:cxn>
                  <a:cxn ang="0">
                    <a:pos x="33" y="6"/>
                  </a:cxn>
                  <a:cxn ang="0">
                    <a:pos x="34" y="6"/>
                  </a:cxn>
                  <a:cxn ang="0">
                    <a:pos x="33" y="7"/>
                  </a:cxn>
                  <a:cxn ang="0">
                    <a:pos x="32" y="7"/>
                  </a:cxn>
                  <a:cxn ang="0">
                    <a:pos x="31" y="7"/>
                  </a:cxn>
                  <a:cxn ang="0">
                    <a:pos x="30" y="8"/>
                  </a:cxn>
                  <a:cxn ang="0">
                    <a:pos x="28" y="8"/>
                  </a:cxn>
                  <a:cxn ang="0">
                    <a:pos x="27" y="9"/>
                  </a:cxn>
                  <a:cxn ang="0">
                    <a:pos x="26" y="11"/>
                  </a:cxn>
                  <a:cxn ang="0">
                    <a:pos x="27" y="13"/>
                  </a:cxn>
                  <a:cxn ang="0">
                    <a:pos x="29" y="16"/>
                  </a:cxn>
                  <a:cxn ang="0">
                    <a:pos x="57" y="30"/>
                  </a:cxn>
                  <a:cxn ang="0">
                    <a:pos x="58" y="31"/>
                  </a:cxn>
                  <a:cxn ang="0">
                    <a:pos x="58" y="31"/>
                  </a:cxn>
                  <a:cxn ang="0">
                    <a:pos x="56" y="32"/>
                  </a:cxn>
                  <a:cxn ang="0">
                    <a:pos x="54" y="34"/>
                  </a:cxn>
                  <a:cxn ang="0">
                    <a:pos x="51" y="35"/>
                  </a:cxn>
                  <a:cxn ang="0">
                    <a:pos x="50" y="35"/>
                  </a:cxn>
                  <a:cxn ang="0">
                    <a:pos x="48" y="35"/>
                  </a:cxn>
                  <a:cxn ang="0">
                    <a:pos x="47" y="35"/>
                  </a:cxn>
                  <a:cxn ang="0">
                    <a:pos x="1" y="12"/>
                  </a:cxn>
                  <a:cxn ang="0">
                    <a:pos x="1" y="12"/>
                  </a:cxn>
                  <a:cxn ang="0">
                    <a:pos x="1" y="11"/>
                  </a:cxn>
                  <a:cxn ang="0">
                    <a:pos x="2" y="10"/>
                  </a:cxn>
                  <a:cxn ang="0">
                    <a:pos x="4" y="9"/>
                  </a:cxn>
                  <a:cxn ang="0">
                    <a:pos x="6" y="8"/>
                  </a:cxn>
                  <a:cxn ang="0">
                    <a:pos x="8" y="8"/>
                  </a:cxn>
                  <a:cxn ang="0">
                    <a:pos x="9" y="8"/>
                  </a:cxn>
                  <a:cxn ang="0">
                    <a:pos x="10" y="8"/>
                  </a:cxn>
                  <a:cxn ang="0">
                    <a:pos x="16" y="11"/>
                  </a:cxn>
                  <a:cxn ang="0">
                    <a:pos x="14" y="8"/>
                  </a:cxn>
                  <a:cxn ang="0">
                    <a:pos x="14" y="5"/>
                  </a:cxn>
                  <a:cxn ang="0">
                    <a:pos x="15" y="3"/>
                  </a:cxn>
                  <a:cxn ang="0">
                    <a:pos x="17" y="2"/>
                  </a:cxn>
                  <a:cxn ang="0">
                    <a:pos x="18" y="1"/>
                  </a:cxn>
                  <a:cxn ang="0">
                    <a:pos x="19" y="1"/>
                  </a:cxn>
                  <a:cxn ang="0">
                    <a:pos x="21" y="1"/>
                  </a:cxn>
                  <a:cxn ang="0">
                    <a:pos x="22" y="0"/>
                  </a:cxn>
                  <a:cxn ang="0">
                    <a:pos x="23" y="1"/>
                  </a:cxn>
                  <a:cxn ang="0">
                    <a:pos x="24" y="1"/>
                  </a:cxn>
                  <a:cxn ang="0">
                    <a:pos x="26" y="2"/>
                  </a:cxn>
                  <a:cxn ang="0">
                    <a:pos x="29" y="3"/>
                  </a:cxn>
                </a:cxnLst>
                <a:rect l="0" t="0" r="r" b="b"/>
                <a:pathLst>
                  <a:path w="58" h="35">
                    <a:moveTo>
                      <a:pt x="29" y="3"/>
                    </a:moveTo>
                    <a:cubicBezTo>
                      <a:pt x="30" y="4"/>
                      <a:pt x="31" y="4"/>
                      <a:pt x="32" y="5"/>
                    </a:cubicBezTo>
                    <a:cubicBezTo>
                      <a:pt x="32" y="5"/>
                      <a:pt x="33" y="5"/>
                      <a:pt x="33" y="6"/>
                    </a:cubicBezTo>
                    <a:cubicBezTo>
                      <a:pt x="34" y="6"/>
                      <a:pt x="34" y="6"/>
                      <a:pt x="34" y="6"/>
                    </a:cubicBezTo>
                    <a:cubicBezTo>
                      <a:pt x="34" y="7"/>
                      <a:pt x="34" y="7"/>
                      <a:pt x="33" y="7"/>
                    </a:cubicBezTo>
                    <a:cubicBezTo>
                      <a:pt x="33" y="7"/>
                      <a:pt x="33" y="7"/>
                      <a:pt x="32" y="7"/>
                    </a:cubicBezTo>
                    <a:cubicBezTo>
                      <a:pt x="32" y="7"/>
                      <a:pt x="32" y="7"/>
                      <a:pt x="31" y="7"/>
                    </a:cubicBezTo>
                    <a:cubicBezTo>
                      <a:pt x="31" y="7"/>
                      <a:pt x="30" y="8"/>
                      <a:pt x="30" y="8"/>
                    </a:cubicBezTo>
                    <a:cubicBezTo>
                      <a:pt x="29" y="8"/>
                      <a:pt x="29" y="8"/>
                      <a:pt x="28" y="8"/>
                    </a:cubicBezTo>
                    <a:cubicBezTo>
                      <a:pt x="28" y="9"/>
                      <a:pt x="27" y="9"/>
                      <a:pt x="27" y="9"/>
                    </a:cubicBezTo>
                    <a:cubicBezTo>
                      <a:pt x="27" y="10"/>
                      <a:pt x="26" y="10"/>
                      <a:pt x="26" y="11"/>
                    </a:cubicBezTo>
                    <a:cubicBezTo>
                      <a:pt x="26" y="11"/>
                      <a:pt x="27" y="12"/>
                      <a:pt x="27" y="13"/>
                    </a:cubicBezTo>
                    <a:cubicBezTo>
                      <a:pt x="27" y="14"/>
                      <a:pt x="28" y="15"/>
                      <a:pt x="29" y="16"/>
                    </a:cubicBezTo>
                    <a:cubicBezTo>
                      <a:pt x="57" y="30"/>
                      <a:pt x="57" y="30"/>
                      <a:pt x="57" y="30"/>
                    </a:cubicBezTo>
                    <a:cubicBezTo>
                      <a:pt x="57" y="30"/>
                      <a:pt x="58" y="30"/>
                      <a:pt x="58" y="31"/>
                    </a:cubicBezTo>
                    <a:cubicBezTo>
                      <a:pt x="58" y="31"/>
                      <a:pt x="58" y="31"/>
                      <a:pt x="58" y="31"/>
                    </a:cubicBezTo>
                    <a:cubicBezTo>
                      <a:pt x="57" y="32"/>
                      <a:pt x="57" y="32"/>
                      <a:pt x="56" y="32"/>
                    </a:cubicBezTo>
                    <a:cubicBezTo>
                      <a:pt x="56" y="33"/>
                      <a:pt x="55" y="33"/>
                      <a:pt x="54" y="34"/>
                    </a:cubicBezTo>
                    <a:cubicBezTo>
                      <a:pt x="53" y="34"/>
                      <a:pt x="52" y="34"/>
                      <a:pt x="51" y="35"/>
                    </a:cubicBezTo>
                    <a:cubicBezTo>
                      <a:pt x="51" y="35"/>
                      <a:pt x="50" y="35"/>
                      <a:pt x="50" y="35"/>
                    </a:cubicBezTo>
                    <a:cubicBezTo>
                      <a:pt x="49" y="35"/>
                      <a:pt x="48" y="35"/>
                      <a:pt x="48" y="35"/>
                    </a:cubicBezTo>
                    <a:cubicBezTo>
                      <a:pt x="48" y="35"/>
                      <a:pt x="47" y="35"/>
                      <a:pt x="47" y="35"/>
                    </a:cubicBezTo>
                    <a:cubicBezTo>
                      <a:pt x="1" y="12"/>
                      <a:pt x="1" y="12"/>
                      <a:pt x="1" y="12"/>
                    </a:cubicBezTo>
                    <a:cubicBezTo>
                      <a:pt x="1" y="12"/>
                      <a:pt x="1" y="12"/>
                      <a:pt x="1" y="12"/>
                    </a:cubicBezTo>
                    <a:cubicBezTo>
                      <a:pt x="0" y="12"/>
                      <a:pt x="1" y="11"/>
                      <a:pt x="1" y="11"/>
                    </a:cubicBezTo>
                    <a:cubicBezTo>
                      <a:pt x="1" y="11"/>
                      <a:pt x="1" y="11"/>
                      <a:pt x="2" y="10"/>
                    </a:cubicBezTo>
                    <a:cubicBezTo>
                      <a:pt x="2" y="10"/>
                      <a:pt x="3" y="10"/>
                      <a:pt x="4" y="9"/>
                    </a:cubicBezTo>
                    <a:cubicBezTo>
                      <a:pt x="4" y="9"/>
                      <a:pt x="5" y="9"/>
                      <a:pt x="6" y="8"/>
                    </a:cubicBezTo>
                    <a:cubicBezTo>
                      <a:pt x="7" y="8"/>
                      <a:pt x="7" y="8"/>
                      <a:pt x="8" y="8"/>
                    </a:cubicBezTo>
                    <a:cubicBezTo>
                      <a:pt x="8" y="8"/>
                      <a:pt x="9" y="8"/>
                      <a:pt x="9" y="8"/>
                    </a:cubicBezTo>
                    <a:cubicBezTo>
                      <a:pt x="9" y="8"/>
                      <a:pt x="10" y="8"/>
                      <a:pt x="10" y="8"/>
                    </a:cubicBezTo>
                    <a:cubicBezTo>
                      <a:pt x="16" y="11"/>
                      <a:pt x="16" y="11"/>
                      <a:pt x="16" y="11"/>
                    </a:cubicBezTo>
                    <a:cubicBezTo>
                      <a:pt x="15" y="10"/>
                      <a:pt x="14" y="9"/>
                      <a:pt x="14" y="8"/>
                    </a:cubicBezTo>
                    <a:cubicBezTo>
                      <a:pt x="14" y="7"/>
                      <a:pt x="14" y="6"/>
                      <a:pt x="14" y="5"/>
                    </a:cubicBezTo>
                    <a:cubicBezTo>
                      <a:pt x="14" y="4"/>
                      <a:pt x="14" y="4"/>
                      <a:pt x="15" y="3"/>
                    </a:cubicBezTo>
                    <a:cubicBezTo>
                      <a:pt x="15" y="3"/>
                      <a:pt x="16" y="2"/>
                      <a:pt x="17" y="2"/>
                    </a:cubicBezTo>
                    <a:cubicBezTo>
                      <a:pt x="17" y="2"/>
                      <a:pt x="17" y="2"/>
                      <a:pt x="18" y="1"/>
                    </a:cubicBezTo>
                    <a:cubicBezTo>
                      <a:pt x="18" y="1"/>
                      <a:pt x="19" y="1"/>
                      <a:pt x="19" y="1"/>
                    </a:cubicBezTo>
                    <a:cubicBezTo>
                      <a:pt x="20" y="1"/>
                      <a:pt x="20" y="1"/>
                      <a:pt x="21" y="1"/>
                    </a:cubicBezTo>
                    <a:cubicBezTo>
                      <a:pt x="21" y="1"/>
                      <a:pt x="22" y="0"/>
                      <a:pt x="22" y="0"/>
                    </a:cubicBezTo>
                    <a:cubicBezTo>
                      <a:pt x="22" y="1"/>
                      <a:pt x="23" y="1"/>
                      <a:pt x="23" y="1"/>
                    </a:cubicBezTo>
                    <a:cubicBezTo>
                      <a:pt x="23" y="1"/>
                      <a:pt x="24" y="1"/>
                      <a:pt x="24" y="1"/>
                    </a:cubicBezTo>
                    <a:cubicBezTo>
                      <a:pt x="24" y="1"/>
                      <a:pt x="25" y="1"/>
                      <a:pt x="26" y="2"/>
                    </a:cubicBezTo>
                    <a:cubicBezTo>
                      <a:pt x="26" y="2"/>
                      <a:pt x="27" y="2"/>
                      <a:pt x="29" y="3"/>
                    </a:cubicBezTo>
                    <a:close/>
                  </a:path>
                </a:pathLst>
              </a:custGeom>
              <a:solidFill>
                <a:srgbClr val="FFFFFF"/>
              </a:solidFill>
              <a:ln w="9525">
                <a:noFill/>
                <a:round/>
                <a:headEnd/>
                <a:tailEnd/>
              </a:ln>
            </p:spPr>
            <p:txBody>
              <a:bodyPr/>
              <a:lstStyle/>
              <a:p>
                <a:pPr>
                  <a:defRPr/>
                </a:pPr>
                <a:endParaRPr lang="en-US" dirty="0">
                  <a:latin typeface="Arial" charset="0"/>
                </a:endParaRPr>
              </a:p>
            </p:txBody>
          </p:sp>
          <p:sp>
            <p:nvSpPr>
              <p:cNvPr id="380" name="Freeform 620"/>
              <p:cNvSpPr>
                <a:spLocks/>
              </p:cNvSpPr>
              <p:nvPr/>
            </p:nvSpPr>
            <p:spPr bwMode="auto">
              <a:xfrm>
                <a:off x="8206177" y="3370673"/>
                <a:ext cx="168991" cy="92869"/>
              </a:xfrm>
              <a:custGeom>
                <a:avLst/>
                <a:gdLst/>
                <a:ahLst/>
                <a:cxnLst>
                  <a:cxn ang="0">
                    <a:pos x="55" y="15"/>
                  </a:cxn>
                  <a:cxn ang="0">
                    <a:pos x="61" y="19"/>
                  </a:cxn>
                  <a:cxn ang="0">
                    <a:pos x="62" y="23"/>
                  </a:cxn>
                  <a:cxn ang="0">
                    <a:pos x="60" y="27"/>
                  </a:cxn>
                  <a:cxn ang="0">
                    <a:pos x="55" y="31"/>
                  </a:cxn>
                  <a:cxn ang="0">
                    <a:pos x="51" y="32"/>
                  </a:cxn>
                  <a:cxn ang="0">
                    <a:pos x="47" y="34"/>
                  </a:cxn>
                  <a:cxn ang="0">
                    <a:pos x="43" y="34"/>
                  </a:cxn>
                  <a:cxn ang="0">
                    <a:pos x="40" y="34"/>
                  </a:cxn>
                  <a:cxn ang="0">
                    <a:pos x="38" y="34"/>
                  </a:cxn>
                  <a:cxn ang="0">
                    <a:pos x="34" y="32"/>
                  </a:cxn>
                  <a:cxn ang="0">
                    <a:pos x="32" y="31"/>
                  </a:cxn>
                  <a:cxn ang="0">
                    <a:pos x="31" y="30"/>
                  </a:cxn>
                  <a:cxn ang="0">
                    <a:pos x="31" y="30"/>
                  </a:cxn>
                  <a:cxn ang="0">
                    <a:pos x="31" y="29"/>
                  </a:cxn>
                  <a:cxn ang="0">
                    <a:pos x="33" y="29"/>
                  </a:cxn>
                  <a:cxn ang="0">
                    <a:pos x="36" y="29"/>
                  </a:cxn>
                  <a:cxn ang="0">
                    <a:pos x="41" y="28"/>
                  </a:cxn>
                  <a:cxn ang="0">
                    <a:pos x="45" y="26"/>
                  </a:cxn>
                  <a:cxn ang="0">
                    <a:pos x="48" y="25"/>
                  </a:cxn>
                  <a:cxn ang="0">
                    <a:pos x="48" y="23"/>
                  </a:cxn>
                  <a:cxn ang="0">
                    <a:pos x="48" y="22"/>
                  </a:cxn>
                  <a:cxn ang="0">
                    <a:pos x="46" y="21"/>
                  </a:cxn>
                  <a:cxn ang="0">
                    <a:pos x="43" y="20"/>
                  </a:cxn>
                  <a:cxn ang="0">
                    <a:pos x="39" y="20"/>
                  </a:cxn>
                  <a:cxn ang="0">
                    <a:pos x="34" y="20"/>
                  </a:cxn>
                  <a:cxn ang="0">
                    <a:pos x="30" y="21"/>
                  </a:cxn>
                  <a:cxn ang="0">
                    <a:pos x="24" y="22"/>
                  </a:cxn>
                  <a:cxn ang="0">
                    <a:pos x="19" y="22"/>
                  </a:cxn>
                  <a:cxn ang="0">
                    <a:pos x="13" y="21"/>
                  </a:cxn>
                  <a:cxn ang="0">
                    <a:pos x="7" y="18"/>
                  </a:cxn>
                  <a:cxn ang="0">
                    <a:pos x="2" y="15"/>
                  </a:cxn>
                  <a:cxn ang="0">
                    <a:pos x="0" y="11"/>
                  </a:cxn>
                  <a:cxn ang="0">
                    <a:pos x="1" y="7"/>
                  </a:cxn>
                  <a:cxn ang="0">
                    <a:pos x="7" y="4"/>
                  </a:cxn>
                  <a:cxn ang="0">
                    <a:pos x="10" y="2"/>
                  </a:cxn>
                  <a:cxn ang="0">
                    <a:pos x="14" y="1"/>
                  </a:cxn>
                  <a:cxn ang="0">
                    <a:pos x="17" y="1"/>
                  </a:cxn>
                  <a:cxn ang="0">
                    <a:pos x="19" y="0"/>
                  </a:cxn>
                  <a:cxn ang="0">
                    <a:pos x="20" y="0"/>
                  </a:cxn>
                  <a:cxn ang="0">
                    <a:pos x="22" y="1"/>
                  </a:cxn>
                  <a:cxn ang="0">
                    <a:pos x="23" y="1"/>
                  </a:cxn>
                  <a:cxn ang="0">
                    <a:pos x="25" y="2"/>
                  </a:cxn>
                  <a:cxn ang="0">
                    <a:pos x="27" y="4"/>
                  </a:cxn>
                  <a:cxn ang="0">
                    <a:pos x="29" y="4"/>
                  </a:cxn>
                  <a:cxn ang="0">
                    <a:pos x="29" y="5"/>
                  </a:cxn>
                  <a:cxn ang="0">
                    <a:pos x="28" y="5"/>
                  </a:cxn>
                  <a:cxn ang="0">
                    <a:pos x="27" y="5"/>
                  </a:cxn>
                  <a:cxn ang="0">
                    <a:pos x="24" y="6"/>
                  </a:cxn>
                  <a:cxn ang="0">
                    <a:pos x="20" y="7"/>
                  </a:cxn>
                  <a:cxn ang="0">
                    <a:pos x="16" y="8"/>
                  </a:cxn>
                  <a:cxn ang="0">
                    <a:pos x="14" y="9"/>
                  </a:cxn>
                  <a:cxn ang="0">
                    <a:pos x="13" y="11"/>
                  </a:cxn>
                  <a:cxn ang="0">
                    <a:pos x="14" y="12"/>
                  </a:cxn>
                  <a:cxn ang="0">
                    <a:pos x="15" y="13"/>
                  </a:cxn>
                  <a:cxn ang="0">
                    <a:pos x="19" y="14"/>
                  </a:cxn>
                  <a:cxn ang="0">
                    <a:pos x="23" y="14"/>
                  </a:cxn>
                  <a:cxn ang="0">
                    <a:pos x="27" y="13"/>
                  </a:cxn>
                  <a:cxn ang="0">
                    <a:pos x="32" y="13"/>
                  </a:cxn>
                  <a:cxn ang="0">
                    <a:pos x="37" y="12"/>
                  </a:cxn>
                  <a:cxn ang="0">
                    <a:pos x="43" y="12"/>
                  </a:cxn>
                  <a:cxn ang="0">
                    <a:pos x="49" y="13"/>
                  </a:cxn>
                  <a:cxn ang="0">
                    <a:pos x="55" y="15"/>
                  </a:cxn>
                </a:cxnLst>
                <a:rect l="0" t="0" r="r" b="b"/>
                <a:pathLst>
                  <a:path w="62" h="34">
                    <a:moveTo>
                      <a:pt x="55" y="15"/>
                    </a:moveTo>
                    <a:cubicBezTo>
                      <a:pt x="57" y="16"/>
                      <a:pt x="59" y="18"/>
                      <a:pt x="61" y="19"/>
                    </a:cubicBezTo>
                    <a:cubicBezTo>
                      <a:pt x="62" y="20"/>
                      <a:pt x="62" y="22"/>
                      <a:pt x="62" y="23"/>
                    </a:cubicBezTo>
                    <a:cubicBezTo>
                      <a:pt x="62" y="25"/>
                      <a:pt x="61" y="26"/>
                      <a:pt x="60" y="27"/>
                    </a:cubicBezTo>
                    <a:cubicBezTo>
                      <a:pt x="59" y="28"/>
                      <a:pt x="57" y="30"/>
                      <a:pt x="55" y="31"/>
                    </a:cubicBezTo>
                    <a:cubicBezTo>
                      <a:pt x="54" y="31"/>
                      <a:pt x="52" y="32"/>
                      <a:pt x="51" y="32"/>
                    </a:cubicBezTo>
                    <a:cubicBezTo>
                      <a:pt x="49" y="33"/>
                      <a:pt x="48" y="33"/>
                      <a:pt x="47" y="34"/>
                    </a:cubicBezTo>
                    <a:cubicBezTo>
                      <a:pt x="45" y="34"/>
                      <a:pt x="44" y="34"/>
                      <a:pt x="43" y="34"/>
                    </a:cubicBezTo>
                    <a:cubicBezTo>
                      <a:pt x="42" y="34"/>
                      <a:pt x="41" y="34"/>
                      <a:pt x="40" y="34"/>
                    </a:cubicBezTo>
                    <a:cubicBezTo>
                      <a:pt x="40" y="34"/>
                      <a:pt x="39" y="34"/>
                      <a:pt x="38" y="34"/>
                    </a:cubicBezTo>
                    <a:cubicBezTo>
                      <a:pt x="37" y="33"/>
                      <a:pt x="36" y="33"/>
                      <a:pt x="34" y="32"/>
                    </a:cubicBezTo>
                    <a:cubicBezTo>
                      <a:pt x="33" y="32"/>
                      <a:pt x="33" y="31"/>
                      <a:pt x="32" y="31"/>
                    </a:cubicBezTo>
                    <a:cubicBezTo>
                      <a:pt x="31" y="31"/>
                      <a:pt x="31" y="30"/>
                      <a:pt x="31" y="30"/>
                    </a:cubicBezTo>
                    <a:cubicBezTo>
                      <a:pt x="31" y="30"/>
                      <a:pt x="30" y="30"/>
                      <a:pt x="31" y="30"/>
                    </a:cubicBezTo>
                    <a:cubicBezTo>
                      <a:pt x="31" y="29"/>
                      <a:pt x="31" y="29"/>
                      <a:pt x="31" y="29"/>
                    </a:cubicBezTo>
                    <a:cubicBezTo>
                      <a:pt x="31" y="29"/>
                      <a:pt x="32" y="29"/>
                      <a:pt x="33" y="29"/>
                    </a:cubicBezTo>
                    <a:cubicBezTo>
                      <a:pt x="34" y="29"/>
                      <a:pt x="35" y="29"/>
                      <a:pt x="36" y="29"/>
                    </a:cubicBezTo>
                    <a:cubicBezTo>
                      <a:pt x="38" y="28"/>
                      <a:pt x="39" y="28"/>
                      <a:pt x="41" y="28"/>
                    </a:cubicBezTo>
                    <a:cubicBezTo>
                      <a:pt x="42" y="27"/>
                      <a:pt x="44" y="27"/>
                      <a:pt x="45" y="26"/>
                    </a:cubicBezTo>
                    <a:cubicBezTo>
                      <a:pt x="46" y="26"/>
                      <a:pt x="47" y="25"/>
                      <a:pt x="48" y="25"/>
                    </a:cubicBezTo>
                    <a:cubicBezTo>
                      <a:pt x="48" y="24"/>
                      <a:pt x="48" y="24"/>
                      <a:pt x="48" y="23"/>
                    </a:cubicBezTo>
                    <a:cubicBezTo>
                      <a:pt x="48" y="23"/>
                      <a:pt x="48" y="22"/>
                      <a:pt x="48" y="22"/>
                    </a:cubicBezTo>
                    <a:cubicBezTo>
                      <a:pt x="47" y="21"/>
                      <a:pt x="47" y="21"/>
                      <a:pt x="46" y="21"/>
                    </a:cubicBezTo>
                    <a:cubicBezTo>
                      <a:pt x="45" y="20"/>
                      <a:pt x="44" y="20"/>
                      <a:pt x="43" y="20"/>
                    </a:cubicBezTo>
                    <a:cubicBezTo>
                      <a:pt x="41" y="19"/>
                      <a:pt x="40" y="19"/>
                      <a:pt x="39" y="20"/>
                    </a:cubicBezTo>
                    <a:cubicBezTo>
                      <a:pt x="37" y="20"/>
                      <a:pt x="36" y="20"/>
                      <a:pt x="34" y="20"/>
                    </a:cubicBezTo>
                    <a:cubicBezTo>
                      <a:pt x="33" y="20"/>
                      <a:pt x="31" y="21"/>
                      <a:pt x="30" y="21"/>
                    </a:cubicBezTo>
                    <a:cubicBezTo>
                      <a:pt x="28" y="21"/>
                      <a:pt x="26" y="21"/>
                      <a:pt x="24" y="22"/>
                    </a:cubicBezTo>
                    <a:cubicBezTo>
                      <a:pt x="23" y="22"/>
                      <a:pt x="21" y="22"/>
                      <a:pt x="19" y="22"/>
                    </a:cubicBezTo>
                    <a:cubicBezTo>
                      <a:pt x="17" y="21"/>
                      <a:pt x="15" y="21"/>
                      <a:pt x="13" y="21"/>
                    </a:cubicBezTo>
                    <a:cubicBezTo>
                      <a:pt x="11" y="20"/>
                      <a:pt x="9" y="19"/>
                      <a:pt x="7" y="18"/>
                    </a:cubicBezTo>
                    <a:cubicBezTo>
                      <a:pt x="4" y="17"/>
                      <a:pt x="3" y="16"/>
                      <a:pt x="2" y="15"/>
                    </a:cubicBezTo>
                    <a:cubicBezTo>
                      <a:pt x="0" y="14"/>
                      <a:pt x="0" y="12"/>
                      <a:pt x="0" y="11"/>
                    </a:cubicBezTo>
                    <a:cubicBezTo>
                      <a:pt x="0" y="10"/>
                      <a:pt x="0" y="8"/>
                      <a:pt x="1" y="7"/>
                    </a:cubicBezTo>
                    <a:cubicBezTo>
                      <a:pt x="3" y="6"/>
                      <a:pt x="4" y="5"/>
                      <a:pt x="7" y="4"/>
                    </a:cubicBezTo>
                    <a:cubicBezTo>
                      <a:pt x="8" y="3"/>
                      <a:pt x="9" y="3"/>
                      <a:pt x="10" y="2"/>
                    </a:cubicBezTo>
                    <a:cubicBezTo>
                      <a:pt x="11" y="2"/>
                      <a:pt x="13" y="1"/>
                      <a:pt x="14" y="1"/>
                    </a:cubicBezTo>
                    <a:cubicBezTo>
                      <a:pt x="15" y="1"/>
                      <a:pt x="16" y="1"/>
                      <a:pt x="17" y="1"/>
                    </a:cubicBezTo>
                    <a:cubicBezTo>
                      <a:pt x="18" y="0"/>
                      <a:pt x="19" y="0"/>
                      <a:pt x="19" y="0"/>
                    </a:cubicBezTo>
                    <a:cubicBezTo>
                      <a:pt x="20" y="0"/>
                      <a:pt x="20" y="0"/>
                      <a:pt x="20" y="0"/>
                    </a:cubicBezTo>
                    <a:cubicBezTo>
                      <a:pt x="21" y="1"/>
                      <a:pt x="21" y="1"/>
                      <a:pt x="22" y="1"/>
                    </a:cubicBezTo>
                    <a:cubicBezTo>
                      <a:pt x="22" y="1"/>
                      <a:pt x="23" y="1"/>
                      <a:pt x="23" y="1"/>
                    </a:cubicBezTo>
                    <a:cubicBezTo>
                      <a:pt x="24" y="2"/>
                      <a:pt x="24" y="2"/>
                      <a:pt x="25" y="2"/>
                    </a:cubicBezTo>
                    <a:cubicBezTo>
                      <a:pt x="26" y="3"/>
                      <a:pt x="27" y="3"/>
                      <a:pt x="27" y="4"/>
                    </a:cubicBezTo>
                    <a:cubicBezTo>
                      <a:pt x="28" y="4"/>
                      <a:pt x="28" y="4"/>
                      <a:pt x="29" y="4"/>
                    </a:cubicBezTo>
                    <a:cubicBezTo>
                      <a:pt x="29" y="5"/>
                      <a:pt x="29" y="5"/>
                      <a:pt x="29" y="5"/>
                    </a:cubicBezTo>
                    <a:cubicBezTo>
                      <a:pt x="29" y="5"/>
                      <a:pt x="29" y="5"/>
                      <a:pt x="28" y="5"/>
                    </a:cubicBezTo>
                    <a:cubicBezTo>
                      <a:pt x="28" y="5"/>
                      <a:pt x="28" y="5"/>
                      <a:pt x="27" y="5"/>
                    </a:cubicBezTo>
                    <a:cubicBezTo>
                      <a:pt x="26" y="6"/>
                      <a:pt x="25" y="6"/>
                      <a:pt x="24" y="6"/>
                    </a:cubicBezTo>
                    <a:cubicBezTo>
                      <a:pt x="23" y="6"/>
                      <a:pt x="21" y="6"/>
                      <a:pt x="20" y="7"/>
                    </a:cubicBezTo>
                    <a:cubicBezTo>
                      <a:pt x="19" y="7"/>
                      <a:pt x="17" y="7"/>
                      <a:pt x="16" y="8"/>
                    </a:cubicBezTo>
                    <a:cubicBezTo>
                      <a:pt x="15" y="9"/>
                      <a:pt x="14" y="9"/>
                      <a:pt x="14" y="9"/>
                    </a:cubicBezTo>
                    <a:cubicBezTo>
                      <a:pt x="13" y="10"/>
                      <a:pt x="13" y="10"/>
                      <a:pt x="13" y="11"/>
                    </a:cubicBezTo>
                    <a:cubicBezTo>
                      <a:pt x="13" y="11"/>
                      <a:pt x="13" y="12"/>
                      <a:pt x="14" y="12"/>
                    </a:cubicBezTo>
                    <a:cubicBezTo>
                      <a:pt x="14" y="12"/>
                      <a:pt x="15" y="13"/>
                      <a:pt x="15" y="13"/>
                    </a:cubicBezTo>
                    <a:cubicBezTo>
                      <a:pt x="16" y="14"/>
                      <a:pt x="18" y="14"/>
                      <a:pt x="19" y="14"/>
                    </a:cubicBezTo>
                    <a:cubicBezTo>
                      <a:pt x="20" y="14"/>
                      <a:pt x="21" y="14"/>
                      <a:pt x="23" y="14"/>
                    </a:cubicBezTo>
                    <a:cubicBezTo>
                      <a:pt x="24" y="14"/>
                      <a:pt x="26" y="14"/>
                      <a:pt x="27" y="13"/>
                    </a:cubicBezTo>
                    <a:cubicBezTo>
                      <a:pt x="29" y="13"/>
                      <a:pt x="30" y="13"/>
                      <a:pt x="32" y="13"/>
                    </a:cubicBezTo>
                    <a:cubicBezTo>
                      <a:pt x="34" y="12"/>
                      <a:pt x="35" y="12"/>
                      <a:pt x="37" y="12"/>
                    </a:cubicBezTo>
                    <a:cubicBezTo>
                      <a:pt x="39" y="12"/>
                      <a:pt x="41" y="12"/>
                      <a:pt x="43" y="12"/>
                    </a:cubicBezTo>
                    <a:cubicBezTo>
                      <a:pt x="45" y="12"/>
                      <a:pt x="47" y="12"/>
                      <a:pt x="49" y="13"/>
                    </a:cubicBezTo>
                    <a:cubicBezTo>
                      <a:pt x="51" y="13"/>
                      <a:pt x="53" y="14"/>
                      <a:pt x="55" y="15"/>
                    </a:cubicBezTo>
                    <a:close/>
                  </a:path>
                </a:pathLst>
              </a:custGeom>
              <a:solidFill>
                <a:srgbClr val="FFFFFF"/>
              </a:solidFill>
              <a:ln w="9525">
                <a:noFill/>
                <a:round/>
                <a:headEnd/>
                <a:tailEnd/>
              </a:ln>
            </p:spPr>
            <p:txBody>
              <a:bodyPr/>
              <a:lstStyle/>
              <a:p>
                <a:pPr>
                  <a:defRPr/>
                </a:pPr>
                <a:endParaRPr lang="en-US" dirty="0">
                  <a:latin typeface="Arial" charset="0"/>
                </a:endParaRPr>
              </a:p>
            </p:txBody>
          </p:sp>
        </p:grpSp>
      </p:grpSp>
      <p:sp>
        <p:nvSpPr>
          <p:cNvPr id="381" name="Freeform 621"/>
          <p:cNvSpPr>
            <a:spLocks/>
          </p:cNvSpPr>
          <p:nvPr/>
        </p:nvSpPr>
        <p:spPr bwMode="auto">
          <a:xfrm>
            <a:off x="2361045" y="4550990"/>
            <a:ext cx="1115580" cy="802621"/>
          </a:xfrm>
          <a:custGeom>
            <a:avLst/>
            <a:gdLst/>
            <a:ahLst/>
            <a:cxnLst>
              <a:cxn ang="0">
                <a:pos x="322" y="260"/>
              </a:cxn>
              <a:cxn ang="0">
                <a:pos x="265" y="76"/>
              </a:cxn>
              <a:cxn ang="0">
                <a:pos x="0" y="11"/>
              </a:cxn>
              <a:cxn ang="0">
                <a:pos x="24" y="38"/>
              </a:cxn>
              <a:cxn ang="0">
                <a:pos x="234" y="90"/>
              </a:cxn>
              <a:cxn ang="0">
                <a:pos x="283" y="229"/>
              </a:cxn>
              <a:cxn ang="0">
                <a:pos x="274" y="183"/>
              </a:cxn>
              <a:cxn ang="0">
                <a:pos x="228" y="204"/>
              </a:cxn>
              <a:cxn ang="0">
                <a:pos x="242" y="275"/>
              </a:cxn>
              <a:cxn ang="0">
                <a:pos x="370" y="300"/>
              </a:cxn>
              <a:cxn ang="0">
                <a:pos x="417" y="278"/>
              </a:cxn>
              <a:cxn ang="0">
                <a:pos x="322" y="260"/>
              </a:cxn>
            </a:cxnLst>
            <a:rect l="0" t="0" r="r" b="b"/>
            <a:pathLst>
              <a:path w="417" h="300">
                <a:moveTo>
                  <a:pt x="322" y="260"/>
                </a:moveTo>
                <a:cubicBezTo>
                  <a:pt x="401" y="203"/>
                  <a:pt x="321" y="110"/>
                  <a:pt x="265" y="76"/>
                </a:cubicBezTo>
                <a:cubicBezTo>
                  <a:pt x="188" y="29"/>
                  <a:pt x="90" y="0"/>
                  <a:pt x="0" y="11"/>
                </a:cubicBezTo>
                <a:cubicBezTo>
                  <a:pt x="10" y="22"/>
                  <a:pt x="14" y="27"/>
                  <a:pt x="24" y="38"/>
                </a:cubicBezTo>
                <a:cubicBezTo>
                  <a:pt x="96" y="30"/>
                  <a:pt x="173" y="52"/>
                  <a:pt x="234" y="90"/>
                </a:cubicBezTo>
                <a:cubicBezTo>
                  <a:pt x="277" y="116"/>
                  <a:pt x="334" y="182"/>
                  <a:pt x="283" y="229"/>
                </a:cubicBezTo>
                <a:cubicBezTo>
                  <a:pt x="279" y="210"/>
                  <a:pt x="277" y="201"/>
                  <a:pt x="274" y="183"/>
                </a:cubicBezTo>
                <a:cubicBezTo>
                  <a:pt x="256" y="191"/>
                  <a:pt x="246" y="196"/>
                  <a:pt x="228" y="204"/>
                </a:cubicBezTo>
                <a:cubicBezTo>
                  <a:pt x="232" y="232"/>
                  <a:pt x="235" y="246"/>
                  <a:pt x="242" y="275"/>
                </a:cubicBezTo>
                <a:cubicBezTo>
                  <a:pt x="285" y="283"/>
                  <a:pt x="327" y="291"/>
                  <a:pt x="370" y="300"/>
                </a:cubicBezTo>
                <a:cubicBezTo>
                  <a:pt x="389" y="291"/>
                  <a:pt x="398" y="287"/>
                  <a:pt x="417" y="278"/>
                </a:cubicBezTo>
                <a:cubicBezTo>
                  <a:pt x="378" y="270"/>
                  <a:pt x="359" y="267"/>
                  <a:pt x="322" y="260"/>
                </a:cubicBezTo>
                <a:close/>
              </a:path>
            </a:pathLst>
          </a:custGeom>
          <a:ln>
            <a:headEnd/>
            <a:tailEnd/>
          </a:ln>
        </p:spPr>
        <p:style>
          <a:lnRef idx="3">
            <a:schemeClr val="lt1"/>
          </a:lnRef>
          <a:fillRef idx="1">
            <a:schemeClr val="accent4"/>
          </a:fillRef>
          <a:effectRef idx="1">
            <a:schemeClr val="accent4"/>
          </a:effectRef>
          <a:fontRef idx="minor">
            <a:schemeClr val="lt1"/>
          </a:fontRef>
        </p:style>
        <p:txBody>
          <a:bodyPr lIns="91429" tIns="45714" rIns="91429" bIns="45714"/>
          <a:lstStyle/>
          <a:p>
            <a:pPr>
              <a:defRPr/>
            </a:pPr>
            <a:endParaRPr lang="en-US" dirty="0"/>
          </a:p>
        </p:txBody>
      </p:sp>
      <p:sp>
        <p:nvSpPr>
          <p:cNvPr id="382" name="Freeform 622"/>
          <p:cNvSpPr>
            <a:spLocks/>
          </p:cNvSpPr>
          <p:nvPr/>
        </p:nvSpPr>
        <p:spPr bwMode="auto">
          <a:xfrm>
            <a:off x="1894899" y="4557993"/>
            <a:ext cx="1082386" cy="781610"/>
          </a:xfrm>
          <a:custGeom>
            <a:avLst/>
            <a:gdLst/>
            <a:ahLst/>
            <a:cxnLst>
              <a:cxn ang="0">
                <a:pos x="159" y="198"/>
              </a:cxn>
              <a:cxn ang="0">
                <a:pos x="124" y="63"/>
              </a:cxn>
              <a:cxn ang="0">
                <a:pos x="127" y="106"/>
              </a:cxn>
              <a:cxn ang="0">
                <a:pos x="175" y="85"/>
              </a:cxn>
              <a:cxn ang="0">
                <a:pos x="170" y="19"/>
              </a:cxn>
              <a:cxn ang="0">
                <a:pos x="50" y="0"/>
              </a:cxn>
              <a:cxn ang="0">
                <a:pos x="0" y="22"/>
              </a:cxn>
              <a:cxn ang="0">
                <a:pos x="91" y="35"/>
              </a:cxn>
              <a:cxn ang="0">
                <a:pos x="124" y="213"/>
              </a:cxn>
              <a:cxn ang="0">
                <a:pos x="404" y="286"/>
              </a:cxn>
              <a:cxn ang="0">
                <a:pos x="377" y="254"/>
              </a:cxn>
              <a:cxn ang="0">
                <a:pos x="159" y="198"/>
              </a:cxn>
            </a:cxnLst>
            <a:rect l="0" t="0" r="r" b="b"/>
            <a:pathLst>
              <a:path w="404" h="292">
                <a:moveTo>
                  <a:pt x="159" y="198"/>
                </a:moveTo>
                <a:cubicBezTo>
                  <a:pt x="115" y="171"/>
                  <a:pt x="68" y="104"/>
                  <a:pt x="124" y="63"/>
                </a:cubicBezTo>
                <a:cubicBezTo>
                  <a:pt x="125" y="80"/>
                  <a:pt x="126" y="89"/>
                  <a:pt x="127" y="106"/>
                </a:cubicBezTo>
                <a:cubicBezTo>
                  <a:pt x="146" y="97"/>
                  <a:pt x="156" y="93"/>
                  <a:pt x="175" y="85"/>
                </a:cubicBezTo>
                <a:cubicBezTo>
                  <a:pt x="174" y="58"/>
                  <a:pt x="173" y="45"/>
                  <a:pt x="170" y="19"/>
                </a:cubicBezTo>
                <a:cubicBezTo>
                  <a:pt x="130" y="13"/>
                  <a:pt x="90" y="6"/>
                  <a:pt x="50" y="0"/>
                </a:cubicBezTo>
                <a:cubicBezTo>
                  <a:pt x="31" y="9"/>
                  <a:pt x="21" y="13"/>
                  <a:pt x="0" y="22"/>
                </a:cubicBezTo>
                <a:cubicBezTo>
                  <a:pt x="37" y="27"/>
                  <a:pt x="55" y="30"/>
                  <a:pt x="91" y="35"/>
                </a:cubicBezTo>
                <a:cubicBezTo>
                  <a:pt x="1" y="88"/>
                  <a:pt x="71" y="175"/>
                  <a:pt x="124" y="213"/>
                </a:cubicBezTo>
                <a:cubicBezTo>
                  <a:pt x="198" y="267"/>
                  <a:pt x="309" y="292"/>
                  <a:pt x="404" y="286"/>
                </a:cubicBezTo>
                <a:cubicBezTo>
                  <a:pt x="393" y="273"/>
                  <a:pt x="388" y="267"/>
                  <a:pt x="377" y="254"/>
                </a:cubicBezTo>
                <a:cubicBezTo>
                  <a:pt x="302" y="260"/>
                  <a:pt x="221" y="238"/>
                  <a:pt x="159" y="198"/>
                </a:cubicBezTo>
                <a:close/>
              </a:path>
            </a:pathLst>
          </a:custGeom>
          <a:ln>
            <a:headEnd/>
            <a:tailEnd/>
          </a:ln>
        </p:spPr>
        <p:style>
          <a:lnRef idx="3">
            <a:schemeClr val="lt1"/>
          </a:lnRef>
          <a:fillRef idx="1">
            <a:schemeClr val="accent4"/>
          </a:fillRef>
          <a:effectRef idx="1">
            <a:schemeClr val="accent4"/>
          </a:effectRef>
          <a:fontRef idx="minor">
            <a:schemeClr val="lt1"/>
          </a:fontRef>
        </p:style>
        <p:txBody>
          <a:bodyPr lIns="91429" tIns="45714" rIns="91429" bIns="45714"/>
          <a:lstStyle/>
          <a:p>
            <a:pPr>
              <a:defRPr/>
            </a:pPr>
            <a:endParaRPr lang="en-US" dirty="0"/>
          </a:p>
        </p:txBody>
      </p:sp>
      <p:sp>
        <p:nvSpPr>
          <p:cNvPr id="383" name="Freeform 623"/>
          <p:cNvSpPr>
            <a:spLocks/>
          </p:cNvSpPr>
          <p:nvPr/>
        </p:nvSpPr>
        <p:spPr bwMode="auto">
          <a:xfrm>
            <a:off x="6575137" y="2717427"/>
            <a:ext cx="1137227" cy="633132"/>
          </a:xfrm>
          <a:custGeom>
            <a:avLst/>
            <a:gdLst/>
            <a:ahLst/>
            <a:cxnLst>
              <a:cxn ang="0">
                <a:pos x="327" y="206"/>
              </a:cxn>
              <a:cxn ang="0">
                <a:pos x="270" y="51"/>
              </a:cxn>
              <a:cxn ang="0">
                <a:pos x="0" y="15"/>
              </a:cxn>
              <a:cxn ang="0">
                <a:pos x="24" y="37"/>
              </a:cxn>
              <a:cxn ang="0">
                <a:pos x="240" y="65"/>
              </a:cxn>
              <a:cxn ang="0">
                <a:pos x="287" y="182"/>
              </a:cxn>
              <a:cxn ang="0">
                <a:pos x="279" y="142"/>
              </a:cxn>
              <a:cxn ang="0">
                <a:pos x="231" y="165"/>
              </a:cxn>
              <a:cxn ang="0">
                <a:pos x="243" y="226"/>
              </a:cxn>
              <a:cxn ang="0">
                <a:pos x="376" y="236"/>
              </a:cxn>
              <a:cxn ang="0">
                <a:pos x="425" y="213"/>
              </a:cxn>
              <a:cxn ang="0">
                <a:pos x="327" y="206"/>
              </a:cxn>
            </a:cxnLst>
            <a:rect l="0" t="0" r="r" b="b"/>
            <a:pathLst>
              <a:path w="425" h="236">
                <a:moveTo>
                  <a:pt x="327" y="206"/>
                </a:moveTo>
                <a:cubicBezTo>
                  <a:pt x="414" y="151"/>
                  <a:pt x="322" y="76"/>
                  <a:pt x="270" y="51"/>
                </a:cubicBezTo>
                <a:cubicBezTo>
                  <a:pt x="192" y="13"/>
                  <a:pt x="90" y="0"/>
                  <a:pt x="0" y="15"/>
                </a:cubicBezTo>
                <a:cubicBezTo>
                  <a:pt x="10" y="24"/>
                  <a:pt x="14" y="28"/>
                  <a:pt x="24" y="37"/>
                </a:cubicBezTo>
                <a:cubicBezTo>
                  <a:pt x="95" y="25"/>
                  <a:pt x="174" y="36"/>
                  <a:pt x="240" y="65"/>
                </a:cubicBezTo>
                <a:cubicBezTo>
                  <a:pt x="281" y="83"/>
                  <a:pt x="342" y="140"/>
                  <a:pt x="287" y="182"/>
                </a:cubicBezTo>
                <a:cubicBezTo>
                  <a:pt x="284" y="166"/>
                  <a:pt x="282" y="158"/>
                  <a:pt x="279" y="142"/>
                </a:cubicBezTo>
                <a:cubicBezTo>
                  <a:pt x="260" y="151"/>
                  <a:pt x="250" y="156"/>
                  <a:pt x="231" y="165"/>
                </a:cubicBezTo>
                <a:cubicBezTo>
                  <a:pt x="235" y="189"/>
                  <a:pt x="237" y="201"/>
                  <a:pt x="243" y="226"/>
                </a:cubicBezTo>
                <a:cubicBezTo>
                  <a:pt x="287" y="229"/>
                  <a:pt x="332" y="232"/>
                  <a:pt x="376" y="236"/>
                </a:cubicBezTo>
                <a:cubicBezTo>
                  <a:pt x="395" y="227"/>
                  <a:pt x="405" y="222"/>
                  <a:pt x="425" y="213"/>
                </a:cubicBezTo>
                <a:cubicBezTo>
                  <a:pt x="385" y="210"/>
                  <a:pt x="365" y="208"/>
                  <a:pt x="327" y="206"/>
                </a:cubicBezTo>
                <a:close/>
              </a:path>
            </a:pathLst>
          </a:custGeom>
          <a:ln>
            <a:headEnd/>
            <a:tailEnd/>
          </a:ln>
        </p:spPr>
        <p:style>
          <a:lnRef idx="3">
            <a:schemeClr val="lt1"/>
          </a:lnRef>
          <a:fillRef idx="1">
            <a:schemeClr val="accent4"/>
          </a:fillRef>
          <a:effectRef idx="1">
            <a:schemeClr val="accent4"/>
          </a:effectRef>
          <a:fontRef idx="minor">
            <a:schemeClr val="lt1"/>
          </a:fontRef>
        </p:style>
        <p:txBody>
          <a:bodyPr lIns="91429" tIns="45714" rIns="91429" bIns="45714"/>
          <a:lstStyle/>
          <a:p>
            <a:pPr>
              <a:defRPr/>
            </a:pPr>
            <a:endParaRPr lang="en-US" dirty="0"/>
          </a:p>
        </p:txBody>
      </p:sp>
      <p:sp>
        <p:nvSpPr>
          <p:cNvPr id="384" name="Freeform 624"/>
          <p:cNvSpPr>
            <a:spLocks/>
          </p:cNvSpPr>
          <p:nvPr/>
        </p:nvSpPr>
        <p:spPr bwMode="auto">
          <a:xfrm>
            <a:off x="6100330" y="2765052"/>
            <a:ext cx="1091045" cy="626129"/>
          </a:xfrm>
          <a:custGeom>
            <a:avLst/>
            <a:gdLst/>
            <a:ahLst/>
            <a:cxnLst>
              <a:cxn ang="0">
                <a:pos x="157" y="165"/>
              </a:cxn>
              <a:cxn ang="0">
                <a:pos x="125" y="49"/>
              </a:cxn>
              <a:cxn ang="0">
                <a:pos x="126" y="87"/>
              </a:cxn>
              <a:cxn ang="0">
                <a:pos x="177" y="65"/>
              </a:cxn>
              <a:cxn ang="0">
                <a:pos x="173" y="8"/>
              </a:cxn>
              <a:cxn ang="0">
                <a:pos x="51" y="0"/>
              </a:cxn>
              <a:cxn ang="0">
                <a:pos x="0" y="22"/>
              </a:cxn>
              <a:cxn ang="0">
                <a:pos x="91" y="27"/>
              </a:cxn>
              <a:cxn ang="0">
                <a:pos x="122" y="180"/>
              </a:cxn>
              <a:cxn ang="0">
                <a:pos x="407" y="222"/>
              </a:cxn>
              <a:cxn ang="0">
                <a:pos x="381" y="196"/>
              </a:cxn>
              <a:cxn ang="0">
                <a:pos x="157" y="165"/>
              </a:cxn>
            </a:cxnLst>
            <a:rect l="0" t="0" r="r" b="b"/>
            <a:pathLst>
              <a:path w="407" h="235">
                <a:moveTo>
                  <a:pt x="157" y="165"/>
                </a:moveTo>
                <a:cubicBezTo>
                  <a:pt x="120" y="144"/>
                  <a:pt x="60" y="90"/>
                  <a:pt x="125" y="49"/>
                </a:cubicBezTo>
                <a:cubicBezTo>
                  <a:pt x="125" y="64"/>
                  <a:pt x="125" y="72"/>
                  <a:pt x="126" y="87"/>
                </a:cubicBezTo>
                <a:cubicBezTo>
                  <a:pt x="146" y="78"/>
                  <a:pt x="156" y="73"/>
                  <a:pt x="177" y="65"/>
                </a:cubicBezTo>
                <a:cubicBezTo>
                  <a:pt x="176" y="42"/>
                  <a:pt x="175" y="30"/>
                  <a:pt x="173" y="8"/>
                </a:cubicBezTo>
                <a:cubicBezTo>
                  <a:pt x="132" y="5"/>
                  <a:pt x="92" y="3"/>
                  <a:pt x="51" y="0"/>
                </a:cubicBezTo>
                <a:cubicBezTo>
                  <a:pt x="31" y="9"/>
                  <a:pt x="21" y="13"/>
                  <a:pt x="0" y="22"/>
                </a:cubicBezTo>
                <a:cubicBezTo>
                  <a:pt x="37" y="24"/>
                  <a:pt x="55" y="25"/>
                  <a:pt x="91" y="27"/>
                </a:cubicBezTo>
                <a:cubicBezTo>
                  <a:pt x="2" y="75"/>
                  <a:pt x="66" y="149"/>
                  <a:pt x="122" y="180"/>
                </a:cubicBezTo>
                <a:cubicBezTo>
                  <a:pt x="202" y="224"/>
                  <a:pt x="313" y="235"/>
                  <a:pt x="407" y="222"/>
                </a:cubicBezTo>
                <a:cubicBezTo>
                  <a:pt x="396" y="211"/>
                  <a:pt x="391" y="206"/>
                  <a:pt x="381" y="196"/>
                </a:cubicBezTo>
                <a:cubicBezTo>
                  <a:pt x="306" y="207"/>
                  <a:pt x="217" y="200"/>
                  <a:pt x="157" y="165"/>
                </a:cubicBezTo>
                <a:close/>
              </a:path>
            </a:pathLst>
          </a:custGeom>
          <a:ln>
            <a:headEnd/>
            <a:tailEnd/>
          </a:ln>
        </p:spPr>
        <p:style>
          <a:lnRef idx="3">
            <a:schemeClr val="lt1"/>
          </a:lnRef>
          <a:fillRef idx="1">
            <a:schemeClr val="accent4"/>
          </a:fillRef>
          <a:effectRef idx="1">
            <a:schemeClr val="accent4"/>
          </a:effectRef>
          <a:fontRef idx="minor">
            <a:schemeClr val="lt1"/>
          </a:fontRef>
        </p:style>
        <p:txBody>
          <a:bodyPr lIns="91429" tIns="45714" rIns="91429" bIns="45714"/>
          <a:lstStyle/>
          <a:p>
            <a:pPr>
              <a:defRPr/>
            </a:pPr>
            <a:endParaRPr lang="en-US" dirty="0"/>
          </a:p>
        </p:txBody>
      </p:sp>
      <p:sp>
        <p:nvSpPr>
          <p:cNvPr id="385" name="Freeform 625"/>
          <p:cNvSpPr>
            <a:spLocks/>
          </p:cNvSpPr>
          <p:nvPr/>
        </p:nvSpPr>
        <p:spPr bwMode="auto">
          <a:xfrm>
            <a:off x="5414819" y="3216088"/>
            <a:ext cx="1128568" cy="683559"/>
          </a:xfrm>
          <a:custGeom>
            <a:avLst/>
            <a:gdLst/>
            <a:ahLst/>
            <a:cxnLst>
              <a:cxn ang="0">
                <a:pos x="324" y="223"/>
              </a:cxn>
              <a:cxn ang="0">
                <a:pos x="272" y="55"/>
              </a:cxn>
              <a:cxn ang="0">
                <a:pos x="0" y="14"/>
              </a:cxn>
              <a:cxn ang="0">
                <a:pos x="24" y="38"/>
              </a:cxn>
              <a:cxn ang="0">
                <a:pos x="241" y="70"/>
              </a:cxn>
              <a:cxn ang="0">
                <a:pos x="285" y="197"/>
              </a:cxn>
              <a:cxn ang="0">
                <a:pos x="280" y="154"/>
              </a:cxn>
              <a:cxn ang="0">
                <a:pos x="230" y="178"/>
              </a:cxn>
              <a:cxn ang="0">
                <a:pos x="239" y="243"/>
              </a:cxn>
              <a:cxn ang="0">
                <a:pos x="372" y="256"/>
              </a:cxn>
              <a:cxn ang="0">
                <a:pos x="422" y="233"/>
              </a:cxn>
              <a:cxn ang="0">
                <a:pos x="324" y="223"/>
              </a:cxn>
            </a:cxnLst>
            <a:rect l="0" t="0" r="r" b="b"/>
            <a:pathLst>
              <a:path w="422" h="256">
                <a:moveTo>
                  <a:pt x="324" y="223"/>
                </a:moveTo>
                <a:cubicBezTo>
                  <a:pt x="415" y="167"/>
                  <a:pt x="326" y="85"/>
                  <a:pt x="272" y="55"/>
                </a:cubicBezTo>
                <a:cubicBezTo>
                  <a:pt x="195" y="14"/>
                  <a:pt x="90" y="0"/>
                  <a:pt x="0" y="14"/>
                </a:cubicBezTo>
                <a:cubicBezTo>
                  <a:pt x="10" y="24"/>
                  <a:pt x="15" y="28"/>
                  <a:pt x="24" y="38"/>
                </a:cubicBezTo>
                <a:cubicBezTo>
                  <a:pt x="97" y="26"/>
                  <a:pt x="176" y="39"/>
                  <a:pt x="241" y="70"/>
                </a:cubicBezTo>
                <a:cubicBezTo>
                  <a:pt x="285" y="91"/>
                  <a:pt x="343" y="153"/>
                  <a:pt x="285" y="197"/>
                </a:cubicBezTo>
                <a:cubicBezTo>
                  <a:pt x="283" y="180"/>
                  <a:pt x="282" y="171"/>
                  <a:pt x="280" y="154"/>
                </a:cubicBezTo>
                <a:cubicBezTo>
                  <a:pt x="260" y="164"/>
                  <a:pt x="250" y="168"/>
                  <a:pt x="230" y="178"/>
                </a:cubicBezTo>
                <a:cubicBezTo>
                  <a:pt x="233" y="203"/>
                  <a:pt x="234" y="216"/>
                  <a:pt x="239" y="243"/>
                </a:cubicBezTo>
                <a:cubicBezTo>
                  <a:pt x="283" y="247"/>
                  <a:pt x="327" y="251"/>
                  <a:pt x="372" y="256"/>
                </a:cubicBezTo>
                <a:cubicBezTo>
                  <a:pt x="392" y="246"/>
                  <a:pt x="402" y="242"/>
                  <a:pt x="422" y="233"/>
                </a:cubicBezTo>
                <a:cubicBezTo>
                  <a:pt x="382" y="228"/>
                  <a:pt x="362" y="226"/>
                  <a:pt x="324" y="223"/>
                </a:cubicBezTo>
                <a:close/>
              </a:path>
            </a:pathLst>
          </a:custGeom>
          <a:ln>
            <a:headEnd/>
            <a:tailEnd/>
          </a:ln>
        </p:spPr>
        <p:style>
          <a:lnRef idx="3">
            <a:schemeClr val="lt1"/>
          </a:lnRef>
          <a:fillRef idx="1">
            <a:schemeClr val="accent4"/>
          </a:fillRef>
          <a:effectRef idx="1">
            <a:schemeClr val="accent4"/>
          </a:effectRef>
          <a:fontRef idx="minor">
            <a:schemeClr val="lt1"/>
          </a:fontRef>
        </p:style>
        <p:txBody>
          <a:bodyPr lIns="91429" tIns="45714" rIns="91429" bIns="45714"/>
          <a:lstStyle/>
          <a:p>
            <a:pPr>
              <a:defRPr/>
            </a:pPr>
            <a:endParaRPr lang="en-US" dirty="0"/>
          </a:p>
        </p:txBody>
      </p:sp>
      <p:sp>
        <p:nvSpPr>
          <p:cNvPr id="386" name="Freeform 626"/>
          <p:cNvSpPr>
            <a:spLocks/>
          </p:cNvSpPr>
          <p:nvPr/>
        </p:nvSpPr>
        <p:spPr bwMode="auto">
          <a:xfrm>
            <a:off x="4938569" y="3255309"/>
            <a:ext cx="1078057" cy="677956"/>
          </a:xfrm>
          <a:custGeom>
            <a:avLst/>
            <a:gdLst/>
            <a:ahLst/>
            <a:cxnLst>
              <a:cxn ang="0">
                <a:pos x="157" y="177"/>
              </a:cxn>
              <a:cxn ang="0">
                <a:pos x="126" y="52"/>
              </a:cxn>
              <a:cxn ang="0">
                <a:pos x="128" y="92"/>
              </a:cxn>
              <a:cxn ang="0">
                <a:pos x="179" y="69"/>
              </a:cxn>
              <a:cxn ang="0">
                <a:pos x="174" y="10"/>
              </a:cxn>
              <a:cxn ang="0">
                <a:pos x="51" y="0"/>
              </a:cxn>
              <a:cxn ang="0">
                <a:pos x="0" y="22"/>
              </a:cxn>
              <a:cxn ang="0">
                <a:pos x="92" y="29"/>
              </a:cxn>
              <a:cxn ang="0">
                <a:pos x="122" y="193"/>
              </a:cxn>
              <a:cxn ang="0">
                <a:pos x="403" y="241"/>
              </a:cxn>
              <a:cxn ang="0">
                <a:pos x="378" y="214"/>
              </a:cxn>
              <a:cxn ang="0">
                <a:pos x="157" y="177"/>
              </a:cxn>
            </a:cxnLst>
            <a:rect l="0" t="0" r="r" b="b"/>
            <a:pathLst>
              <a:path w="403" h="253">
                <a:moveTo>
                  <a:pt x="157" y="177"/>
                </a:moveTo>
                <a:cubicBezTo>
                  <a:pt x="112" y="153"/>
                  <a:pt x="70" y="91"/>
                  <a:pt x="126" y="52"/>
                </a:cubicBezTo>
                <a:cubicBezTo>
                  <a:pt x="127" y="68"/>
                  <a:pt x="128" y="76"/>
                  <a:pt x="128" y="92"/>
                </a:cubicBezTo>
                <a:cubicBezTo>
                  <a:pt x="148" y="83"/>
                  <a:pt x="159" y="79"/>
                  <a:pt x="179" y="69"/>
                </a:cubicBezTo>
                <a:cubicBezTo>
                  <a:pt x="178" y="45"/>
                  <a:pt x="177" y="33"/>
                  <a:pt x="174" y="10"/>
                </a:cubicBezTo>
                <a:cubicBezTo>
                  <a:pt x="133" y="7"/>
                  <a:pt x="92" y="4"/>
                  <a:pt x="51" y="0"/>
                </a:cubicBezTo>
                <a:cubicBezTo>
                  <a:pt x="31" y="9"/>
                  <a:pt x="21" y="13"/>
                  <a:pt x="0" y="22"/>
                </a:cubicBezTo>
                <a:cubicBezTo>
                  <a:pt x="38" y="25"/>
                  <a:pt x="56" y="26"/>
                  <a:pt x="92" y="29"/>
                </a:cubicBezTo>
                <a:cubicBezTo>
                  <a:pt x="4" y="78"/>
                  <a:pt x="68" y="158"/>
                  <a:pt x="122" y="193"/>
                </a:cubicBezTo>
                <a:cubicBezTo>
                  <a:pt x="198" y="242"/>
                  <a:pt x="310" y="253"/>
                  <a:pt x="403" y="241"/>
                </a:cubicBezTo>
                <a:cubicBezTo>
                  <a:pt x="393" y="230"/>
                  <a:pt x="388" y="224"/>
                  <a:pt x="378" y="214"/>
                </a:cubicBezTo>
                <a:cubicBezTo>
                  <a:pt x="304" y="224"/>
                  <a:pt x="222" y="212"/>
                  <a:pt x="157" y="177"/>
                </a:cubicBezTo>
                <a:close/>
              </a:path>
            </a:pathLst>
          </a:custGeom>
          <a:ln>
            <a:headEnd/>
            <a:tailEnd/>
          </a:ln>
        </p:spPr>
        <p:style>
          <a:lnRef idx="3">
            <a:schemeClr val="lt1"/>
          </a:lnRef>
          <a:fillRef idx="1">
            <a:schemeClr val="accent4"/>
          </a:fillRef>
          <a:effectRef idx="1">
            <a:schemeClr val="accent4"/>
          </a:effectRef>
          <a:fontRef idx="minor">
            <a:schemeClr val="lt1"/>
          </a:fontRef>
        </p:style>
        <p:txBody>
          <a:bodyPr lIns="91429" tIns="45714" rIns="91429" bIns="45714"/>
          <a:lstStyle/>
          <a:p>
            <a:pPr>
              <a:defRPr/>
            </a:pPr>
            <a:endParaRPr lang="en-US" dirty="0"/>
          </a:p>
        </p:txBody>
      </p:sp>
      <p:sp>
        <p:nvSpPr>
          <p:cNvPr id="387" name="Freeform 627"/>
          <p:cNvSpPr>
            <a:spLocks/>
          </p:cNvSpPr>
          <p:nvPr/>
        </p:nvSpPr>
        <p:spPr bwMode="auto">
          <a:xfrm>
            <a:off x="4242955" y="3742765"/>
            <a:ext cx="1122795" cy="715776"/>
          </a:xfrm>
          <a:custGeom>
            <a:avLst/>
            <a:gdLst/>
            <a:ahLst/>
            <a:cxnLst>
              <a:cxn ang="0">
                <a:pos x="320" y="233"/>
              </a:cxn>
              <a:cxn ang="0">
                <a:pos x="271" y="62"/>
              </a:cxn>
              <a:cxn ang="0">
                <a:pos x="0" y="12"/>
              </a:cxn>
              <a:cxn ang="0">
                <a:pos x="24" y="37"/>
              </a:cxn>
              <a:cxn ang="0">
                <a:pos x="240" y="76"/>
              </a:cxn>
              <a:cxn ang="0">
                <a:pos x="282" y="205"/>
              </a:cxn>
              <a:cxn ang="0">
                <a:pos x="276" y="162"/>
              </a:cxn>
              <a:cxn ang="0">
                <a:pos x="226" y="184"/>
              </a:cxn>
              <a:cxn ang="0">
                <a:pos x="234" y="251"/>
              </a:cxn>
              <a:cxn ang="0">
                <a:pos x="368" y="268"/>
              </a:cxn>
              <a:cxn ang="0">
                <a:pos x="420" y="245"/>
              </a:cxn>
              <a:cxn ang="0">
                <a:pos x="320" y="233"/>
              </a:cxn>
            </a:cxnLst>
            <a:rect l="0" t="0" r="r" b="b"/>
            <a:pathLst>
              <a:path w="420" h="268">
                <a:moveTo>
                  <a:pt x="320" y="233"/>
                </a:moveTo>
                <a:cubicBezTo>
                  <a:pt x="410" y="178"/>
                  <a:pt x="324" y="94"/>
                  <a:pt x="271" y="62"/>
                </a:cubicBezTo>
                <a:cubicBezTo>
                  <a:pt x="195" y="18"/>
                  <a:pt x="91" y="0"/>
                  <a:pt x="0" y="12"/>
                </a:cubicBezTo>
                <a:cubicBezTo>
                  <a:pt x="10" y="22"/>
                  <a:pt x="15" y="27"/>
                  <a:pt x="24" y="37"/>
                </a:cubicBezTo>
                <a:cubicBezTo>
                  <a:pt x="97" y="26"/>
                  <a:pt x="176" y="42"/>
                  <a:pt x="240" y="76"/>
                </a:cubicBezTo>
                <a:cubicBezTo>
                  <a:pt x="283" y="99"/>
                  <a:pt x="338" y="162"/>
                  <a:pt x="282" y="205"/>
                </a:cubicBezTo>
                <a:cubicBezTo>
                  <a:pt x="279" y="187"/>
                  <a:pt x="278" y="179"/>
                  <a:pt x="276" y="162"/>
                </a:cubicBezTo>
                <a:cubicBezTo>
                  <a:pt x="256" y="170"/>
                  <a:pt x="246" y="175"/>
                  <a:pt x="226" y="184"/>
                </a:cubicBezTo>
                <a:cubicBezTo>
                  <a:pt x="229" y="210"/>
                  <a:pt x="230" y="224"/>
                  <a:pt x="234" y="251"/>
                </a:cubicBezTo>
                <a:cubicBezTo>
                  <a:pt x="279" y="257"/>
                  <a:pt x="324" y="263"/>
                  <a:pt x="368" y="268"/>
                </a:cubicBezTo>
                <a:cubicBezTo>
                  <a:pt x="389" y="259"/>
                  <a:pt x="399" y="254"/>
                  <a:pt x="420" y="245"/>
                </a:cubicBezTo>
                <a:cubicBezTo>
                  <a:pt x="379" y="240"/>
                  <a:pt x="359" y="238"/>
                  <a:pt x="320" y="233"/>
                </a:cubicBezTo>
                <a:close/>
              </a:path>
            </a:pathLst>
          </a:custGeom>
          <a:ln>
            <a:headEnd/>
            <a:tailEnd/>
          </a:ln>
        </p:spPr>
        <p:style>
          <a:lnRef idx="3">
            <a:schemeClr val="lt1"/>
          </a:lnRef>
          <a:fillRef idx="1">
            <a:schemeClr val="accent4"/>
          </a:fillRef>
          <a:effectRef idx="1">
            <a:schemeClr val="accent4"/>
          </a:effectRef>
          <a:fontRef idx="minor">
            <a:schemeClr val="lt1"/>
          </a:fontRef>
        </p:style>
        <p:txBody>
          <a:bodyPr lIns="91429" tIns="45714" rIns="91429" bIns="45714"/>
          <a:lstStyle/>
          <a:p>
            <a:pPr>
              <a:defRPr/>
            </a:pPr>
            <a:endParaRPr lang="en-US" dirty="0"/>
          </a:p>
        </p:txBody>
      </p:sp>
      <p:sp>
        <p:nvSpPr>
          <p:cNvPr id="388" name="Freeform 628"/>
          <p:cNvSpPr>
            <a:spLocks/>
          </p:cNvSpPr>
          <p:nvPr/>
        </p:nvSpPr>
        <p:spPr bwMode="auto">
          <a:xfrm>
            <a:off x="3763819" y="3773581"/>
            <a:ext cx="1070841" cy="701769"/>
          </a:xfrm>
          <a:custGeom>
            <a:avLst/>
            <a:gdLst/>
            <a:ahLst/>
            <a:cxnLst>
              <a:cxn ang="0">
                <a:pos x="154" y="178"/>
              </a:cxn>
              <a:cxn ang="0">
                <a:pos x="126" y="53"/>
              </a:cxn>
              <a:cxn ang="0">
                <a:pos x="126" y="92"/>
              </a:cxn>
              <a:cxn ang="0">
                <a:pos x="178" y="71"/>
              </a:cxn>
              <a:cxn ang="0">
                <a:pos x="175" y="11"/>
              </a:cxn>
              <a:cxn ang="0">
                <a:pos x="51" y="0"/>
              </a:cxn>
              <a:cxn ang="0">
                <a:pos x="0" y="21"/>
              </a:cxn>
              <a:cxn ang="0">
                <a:pos x="92" y="29"/>
              </a:cxn>
              <a:cxn ang="0">
                <a:pos x="119" y="192"/>
              </a:cxn>
              <a:cxn ang="0">
                <a:pos x="400" y="252"/>
              </a:cxn>
              <a:cxn ang="0">
                <a:pos x="375" y="224"/>
              </a:cxn>
              <a:cxn ang="0">
                <a:pos x="154" y="178"/>
              </a:cxn>
            </a:cxnLst>
            <a:rect l="0" t="0" r="r" b="b"/>
            <a:pathLst>
              <a:path w="400" h="262">
                <a:moveTo>
                  <a:pt x="154" y="178"/>
                </a:moveTo>
                <a:cubicBezTo>
                  <a:pt x="109" y="152"/>
                  <a:pt x="67" y="90"/>
                  <a:pt x="126" y="53"/>
                </a:cubicBezTo>
                <a:cubicBezTo>
                  <a:pt x="126" y="68"/>
                  <a:pt x="126" y="76"/>
                  <a:pt x="126" y="92"/>
                </a:cubicBezTo>
                <a:cubicBezTo>
                  <a:pt x="147" y="84"/>
                  <a:pt x="157" y="79"/>
                  <a:pt x="178" y="71"/>
                </a:cubicBezTo>
                <a:cubicBezTo>
                  <a:pt x="178" y="46"/>
                  <a:pt x="177" y="34"/>
                  <a:pt x="175" y="11"/>
                </a:cubicBezTo>
                <a:cubicBezTo>
                  <a:pt x="134" y="7"/>
                  <a:pt x="92" y="3"/>
                  <a:pt x="51" y="0"/>
                </a:cubicBezTo>
                <a:cubicBezTo>
                  <a:pt x="31" y="8"/>
                  <a:pt x="21" y="13"/>
                  <a:pt x="0" y="21"/>
                </a:cubicBezTo>
                <a:cubicBezTo>
                  <a:pt x="37" y="24"/>
                  <a:pt x="56" y="26"/>
                  <a:pt x="92" y="29"/>
                </a:cubicBezTo>
                <a:cubicBezTo>
                  <a:pt x="2" y="77"/>
                  <a:pt x="64" y="156"/>
                  <a:pt x="119" y="192"/>
                </a:cubicBezTo>
                <a:cubicBezTo>
                  <a:pt x="195" y="243"/>
                  <a:pt x="305" y="262"/>
                  <a:pt x="400" y="252"/>
                </a:cubicBezTo>
                <a:cubicBezTo>
                  <a:pt x="389" y="241"/>
                  <a:pt x="384" y="235"/>
                  <a:pt x="375" y="224"/>
                </a:cubicBezTo>
                <a:cubicBezTo>
                  <a:pt x="300" y="232"/>
                  <a:pt x="218" y="214"/>
                  <a:pt x="154" y="178"/>
                </a:cubicBezTo>
                <a:close/>
              </a:path>
            </a:pathLst>
          </a:custGeom>
          <a:ln>
            <a:headEnd/>
            <a:tailEnd/>
          </a:ln>
        </p:spPr>
        <p:style>
          <a:lnRef idx="3">
            <a:schemeClr val="lt1"/>
          </a:lnRef>
          <a:fillRef idx="1">
            <a:schemeClr val="accent4"/>
          </a:fillRef>
          <a:effectRef idx="1">
            <a:schemeClr val="accent4"/>
          </a:effectRef>
          <a:fontRef idx="minor">
            <a:schemeClr val="lt1"/>
          </a:fontRef>
        </p:style>
        <p:txBody>
          <a:bodyPr lIns="91429" tIns="45714" rIns="91429" bIns="45714"/>
          <a:lstStyle/>
          <a:p>
            <a:pPr>
              <a:defRPr/>
            </a:pPr>
            <a:endParaRPr lang="en-US" dirty="0"/>
          </a:p>
        </p:txBody>
      </p:sp>
      <p:grpSp>
        <p:nvGrpSpPr>
          <p:cNvPr id="8" name="Group 874"/>
          <p:cNvGrpSpPr>
            <a:grpSpLocks/>
          </p:cNvGrpSpPr>
          <p:nvPr/>
        </p:nvGrpSpPr>
        <p:grpSpPr bwMode="auto">
          <a:xfrm>
            <a:off x="4481080" y="3845019"/>
            <a:ext cx="2499591" cy="1162610"/>
            <a:chOff x="4438138" y="3560978"/>
            <a:chExt cx="2537908" cy="1179891"/>
          </a:xfrm>
        </p:grpSpPr>
        <p:sp>
          <p:nvSpPr>
            <p:cNvPr id="8388" name="Freeform 631"/>
            <p:cNvSpPr>
              <a:spLocks/>
            </p:cNvSpPr>
            <p:nvPr/>
          </p:nvSpPr>
          <p:spPr bwMode="auto">
            <a:xfrm>
              <a:off x="4438138" y="4616029"/>
              <a:ext cx="239023" cy="124840"/>
            </a:xfrm>
            <a:custGeom>
              <a:avLst/>
              <a:gdLst>
                <a:gd name="T0" fmla="*/ 2147483647 w 88"/>
                <a:gd name="T1" fmla="*/ 2147483647 h 46"/>
                <a:gd name="T2" fmla="*/ 2147483647 w 88"/>
                <a:gd name="T3" fmla="*/ 2147483647 h 46"/>
                <a:gd name="T4" fmla="*/ 2147483647 w 88"/>
                <a:gd name="T5" fmla="*/ 2147483647 h 46"/>
                <a:gd name="T6" fmla="*/ 2147483647 w 88"/>
                <a:gd name="T7" fmla="*/ 2147483647 h 46"/>
                <a:gd name="T8" fmla="*/ 2147483647 w 88"/>
                <a:gd name="T9" fmla="*/ 2147483647 h 46"/>
                <a:gd name="T10" fmla="*/ 2147483647 w 88"/>
                <a:gd name="T11" fmla="*/ 2147483647 h 46"/>
                <a:gd name="T12" fmla="*/ 2147483647 w 88"/>
                <a:gd name="T13" fmla="*/ 2147483647 h 46"/>
                <a:gd name="T14" fmla="*/ 2147483647 w 88"/>
                <a:gd name="T15" fmla="*/ 2147483647 h 46"/>
                <a:gd name="T16" fmla="*/ 2147483647 w 88"/>
                <a:gd name="T17" fmla="*/ 2147483647 h 46"/>
                <a:gd name="T18" fmla="*/ 2147483647 w 88"/>
                <a:gd name="T19" fmla="*/ 2147483647 h 46"/>
                <a:gd name="T20" fmla="*/ 2147483647 w 88"/>
                <a:gd name="T21" fmla="*/ 2147483647 h 46"/>
                <a:gd name="T22" fmla="*/ 2147483647 w 88"/>
                <a:gd name="T23" fmla="*/ 2147483647 h 46"/>
                <a:gd name="T24" fmla="*/ 2147483647 w 88"/>
                <a:gd name="T25" fmla="*/ 2147483647 h 46"/>
                <a:gd name="T26" fmla="*/ 2147483647 w 88"/>
                <a:gd name="T27" fmla="*/ 2147483647 h 46"/>
                <a:gd name="T28" fmla="*/ 2147483647 w 88"/>
                <a:gd name="T29" fmla="*/ 2147483647 h 46"/>
                <a:gd name="T30" fmla="*/ 2147483647 w 88"/>
                <a:gd name="T31" fmla="*/ 2147483647 h 46"/>
                <a:gd name="T32" fmla="*/ 2147483647 w 88"/>
                <a:gd name="T33" fmla="*/ 2147483647 h 46"/>
                <a:gd name="T34" fmla="*/ 2147483647 w 88"/>
                <a:gd name="T35" fmla="*/ 2147483647 h 46"/>
                <a:gd name="T36" fmla="*/ 2147483647 w 88"/>
                <a:gd name="T37" fmla="*/ 0 h 46"/>
                <a:gd name="T38" fmla="*/ 2147483647 w 88"/>
                <a:gd name="T39" fmla="*/ 0 h 46"/>
                <a:gd name="T40" fmla="*/ 2147483647 w 88"/>
                <a:gd name="T41" fmla="*/ 0 h 46"/>
                <a:gd name="T42" fmla="*/ 2147483647 w 88"/>
                <a:gd name="T43" fmla="*/ 0 h 46"/>
                <a:gd name="T44" fmla="*/ 2147483647 w 88"/>
                <a:gd name="T45" fmla="*/ 2147483647 h 46"/>
                <a:gd name="T46" fmla="*/ 2147483647 w 88"/>
                <a:gd name="T47" fmla="*/ 2147483647 h 46"/>
                <a:gd name="T48" fmla="*/ 2147483647 w 88"/>
                <a:gd name="T49" fmla="*/ 2147483647 h 46"/>
                <a:gd name="T50" fmla="*/ 2147483647 w 88"/>
                <a:gd name="T51" fmla="*/ 2147483647 h 46"/>
                <a:gd name="T52" fmla="*/ 2147483647 w 88"/>
                <a:gd name="T53" fmla="*/ 2147483647 h 46"/>
                <a:gd name="T54" fmla="*/ 2147483647 w 88"/>
                <a:gd name="T55" fmla="*/ 2147483647 h 46"/>
                <a:gd name="T56" fmla="*/ 2147483647 w 88"/>
                <a:gd name="T57" fmla="*/ 2147483647 h 46"/>
                <a:gd name="T58" fmla="*/ 2147483647 w 88"/>
                <a:gd name="T59" fmla="*/ 2147483647 h 46"/>
                <a:gd name="T60" fmla="*/ 2147483647 w 88"/>
                <a:gd name="T61" fmla="*/ 2147483647 h 46"/>
                <a:gd name="T62" fmla="*/ 2147483647 w 88"/>
                <a:gd name="T63" fmla="*/ 2147483647 h 46"/>
                <a:gd name="T64" fmla="*/ 2147483647 w 88"/>
                <a:gd name="T65" fmla="*/ 2147483647 h 46"/>
                <a:gd name="T66" fmla="*/ 2147483647 w 88"/>
                <a:gd name="T67" fmla="*/ 2147483647 h 46"/>
                <a:gd name="T68" fmla="*/ 2147483647 w 88"/>
                <a:gd name="T69" fmla="*/ 2147483647 h 46"/>
                <a:gd name="T70" fmla="*/ 2147483647 w 88"/>
                <a:gd name="T71" fmla="*/ 2147483647 h 46"/>
                <a:gd name="T72" fmla="*/ 2147483647 w 88"/>
                <a:gd name="T73" fmla="*/ 2147483647 h 46"/>
                <a:gd name="T74" fmla="*/ 2147483647 w 88"/>
                <a:gd name="T75" fmla="*/ 2147483647 h 46"/>
                <a:gd name="T76" fmla="*/ 2147483647 w 88"/>
                <a:gd name="T77" fmla="*/ 2147483647 h 46"/>
                <a:gd name="T78" fmla="*/ 2147483647 w 88"/>
                <a:gd name="T79" fmla="*/ 2147483647 h 46"/>
                <a:gd name="T80" fmla="*/ 2147483647 w 88"/>
                <a:gd name="T81" fmla="*/ 2147483647 h 46"/>
                <a:gd name="T82" fmla="*/ 2147483647 w 88"/>
                <a:gd name="T83" fmla="*/ 2147483647 h 46"/>
                <a:gd name="T84" fmla="*/ 2147483647 w 88"/>
                <a:gd name="T85" fmla="*/ 2147483647 h 46"/>
                <a:gd name="T86" fmla="*/ 2147483647 w 88"/>
                <a:gd name="T87" fmla="*/ 2147483647 h 46"/>
                <a:gd name="T88" fmla="*/ 2147483647 w 88"/>
                <a:gd name="T89" fmla="*/ 2147483647 h 46"/>
                <a:gd name="T90" fmla="*/ 2147483647 w 88"/>
                <a:gd name="T91" fmla="*/ 2147483647 h 46"/>
                <a:gd name="T92" fmla="*/ 2147483647 w 88"/>
                <a:gd name="T93" fmla="*/ 2147483647 h 46"/>
                <a:gd name="T94" fmla="*/ 2147483647 w 88"/>
                <a:gd name="T95" fmla="*/ 2147483647 h 46"/>
                <a:gd name="T96" fmla="*/ 2147483647 w 88"/>
                <a:gd name="T97" fmla="*/ 2147483647 h 4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88"/>
                <a:gd name="T148" fmla="*/ 0 h 46"/>
                <a:gd name="T149" fmla="*/ 88 w 88"/>
                <a:gd name="T150" fmla="*/ 46 h 4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88" h="46">
                  <a:moveTo>
                    <a:pt x="83" y="28"/>
                  </a:moveTo>
                  <a:cubicBezTo>
                    <a:pt x="84" y="28"/>
                    <a:pt x="85" y="29"/>
                    <a:pt x="85" y="29"/>
                  </a:cubicBezTo>
                  <a:cubicBezTo>
                    <a:pt x="86" y="29"/>
                    <a:pt x="86" y="30"/>
                    <a:pt x="87" y="30"/>
                  </a:cubicBezTo>
                  <a:cubicBezTo>
                    <a:pt x="87" y="30"/>
                    <a:pt x="87" y="30"/>
                    <a:pt x="88" y="31"/>
                  </a:cubicBezTo>
                  <a:cubicBezTo>
                    <a:pt x="88" y="31"/>
                    <a:pt x="88" y="31"/>
                    <a:pt x="88" y="32"/>
                  </a:cubicBezTo>
                  <a:cubicBezTo>
                    <a:pt x="88" y="32"/>
                    <a:pt x="88" y="33"/>
                    <a:pt x="88" y="33"/>
                  </a:cubicBezTo>
                  <a:cubicBezTo>
                    <a:pt x="88" y="34"/>
                    <a:pt x="87" y="35"/>
                    <a:pt x="86" y="36"/>
                  </a:cubicBezTo>
                  <a:cubicBezTo>
                    <a:pt x="86" y="37"/>
                    <a:pt x="85" y="38"/>
                    <a:pt x="84" y="39"/>
                  </a:cubicBezTo>
                  <a:cubicBezTo>
                    <a:pt x="82" y="40"/>
                    <a:pt x="81" y="40"/>
                    <a:pt x="79" y="41"/>
                  </a:cubicBezTo>
                  <a:cubicBezTo>
                    <a:pt x="75" y="43"/>
                    <a:pt x="71" y="44"/>
                    <a:pt x="67" y="45"/>
                  </a:cubicBezTo>
                  <a:cubicBezTo>
                    <a:pt x="62" y="46"/>
                    <a:pt x="58" y="46"/>
                    <a:pt x="53" y="45"/>
                  </a:cubicBezTo>
                  <a:cubicBezTo>
                    <a:pt x="48" y="44"/>
                    <a:pt x="43" y="43"/>
                    <a:pt x="37" y="42"/>
                  </a:cubicBezTo>
                  <a:cubicBezTo>
                    <a:pt x="32" y="40"/>
                    <a:pt x="26" y="37"/>
                    <a:pt x="21" y="34"/>
                  </a:cubicBezTo>
                  <a:cubicBezTo>
                    <a:pt x="15" y="31"/>
                    <a:pt x="11" y="28"/>
                    <a:pt x="7" y="25"/>
                  </a:cubicBezTo>
                  <a:cubicBezTo>
                    <a:pt x="4" y="22"/>
                    <a:pt x="2" y="19"/>
                    <a:pt x="1" y="17"/>
                  </a:cubicBezTo>
                  <a:cubicBezTo>
                    <a:pt x="0" y="14"/>
                    <a:pt x="1" y="12"/>
                    <a:pt x="2" y="9"/>
                  </a:cubicBezTo>
                  <a:cubicBezTo>
                    <a:pt x="4" y="7"/>
                    <a:pt x="6" y="5"/>
                    <a:pt x="10" y="3"/>
                  </a:cubicBezTo>
                  <a:cubicBezTo>
                    <a:pt x="11" y="3"/>
                    <a:pt x="13" y="2"/>
                    <a:pt x="15" y="2"/>
                  </a:cubicBezTo>
                  <a:cubicBezTo>
                    <a:pt x="16" y="1"/>
                    <a:pt x="18" y="1"/>
                    <a:pt x="20" y="0"/>
                  </a:cubicBezTo>
                  <a:cubicBezTo>
                    <a:pt x="21" y="0"/>
                    <a:pt x="23" y="0"/>
                    <a:pt x="25" y="0"/>
                  </a:cubicBezTo>
                  <a:cubicBezTo>
                    <a:pt x="26" y="0"/>
                    <a:pt x="27" y="0"/>
                    <a:pt x="28" y="0"/>
                  </a:cubicBezTo>
                  <a:cubicBezTo>
                    <a:pt x="29" y="0"/>
                    <a:pt x="30" y="0"/>
                    <a:pt x="30" y="0"/>
                  </a:cubicBezTo>
                  <a:cubicBezTo>
                    <a:pt x="31" y="0"/>
                    <a:pt x="31" y="0"/>
                    <a:pt x="32" y="1"/>
                  </a:cubicBezTo>
                  <a:cubicBezTo>
                    <a:pt x="32" y="1"/>
                    <a:pt x="33" y="1"/>
                    <a:pt x="34" y="1"/>
                  </a:cubicBezTo>
                  <a:cubicBezTo>
                    <a:pt x="34" y="2"/>
                    <a:pt x="35" y="2"/>
                    <a:pt x="36" y="3"/>
                  </a:cubicBezTo>
                  <a:cubicBezTo>
                    <a:pt x="37" y="3"/>
                    <a:pt x="38" y="4"/>
                    <a:pt x="39" y="4"/>
                  </a:cubicBezTo>
                  <a:cubicBezTo>
                    <a:pt x="40" y="5"/>
                    <a:pt x="40" y="5"/>
                    <a:pt x="40" y="5"/>
                  </a:cubicBezTo>
                  <a:cubicBezTo>
                    <a:pt x="41" y="6"/>
                    <a:pt x="41" y="6"/>
                    <a:pt x="41" y="6"/>
                  </a:cubicBezTo>
                  <a:cubicBezTo>
                    <a:pt x="41" y="6"/>
                    <a:pt x="41" y="6"/>
                    <a:pt x="40" y="7"/>
                  </a:cubicBezTo>
                  <a:cubicBezTo>
                    <a:pt x="40" y="7"/>
                    <a:pt x="39" y="7"/>
                    <a:pt x="38" y="7"/>
                  </a:cubicBezTo>
                  <a:cubicBezTo>
                    <a:pt x="37" y="7"/>
                    <a:pt x="35" y="7"/>
                    <a:pt x="33" y="7"/>
                  </a:cubicBezTo>
                  <a:cubicBezTo>
                    <a:pt x="32" y="7"/>
                    <a:pt x="30" y="7"/>
                    <a:pt x="28" y="7"/>
                  </a:cubicBezTo>
                  <a:cubicBezTo>
                    <a:pt x="26" y="8"/>
                    <a:pt x="24" y="8"/>
                    <a:pt x="22" y="9"/>
                  </a:cubicBezTo>
                  <a:cubicBezTo>
                    <a:pt x="20" y="10"/>
                    <a:pt x="18" y="12"/>
                    <a:pt x="18" y="13"/>
                  </a:cubicBezTo>
                  <a:cubicBezTo>
                    <a:pt x="17" y="14"/>
                    <a:pt x="17" y="16"/>
                    <a:pt x="18" y="17"/>
                  </a:cubicBezTo>
                  <a:cubicBezTo>
                    <a:pt x="19" y="19"/>
                    <a:pt x="21" y="21"/>
                    <a:pt x="23" y="23"/>
                  </a:cubicBezTo>
                  <a:cubicBezTo>
                    <a:pt x="25" y="25"/>
                    <a:pt x="28" y="26"/>
                    <a:pt x="32" y="28"/>
                  </a:cubicBezTo>
                  <a:cubicBezTo>
                    <a:pt x="36" y="31"/>
                    <a:pt x="40" y="32"/>
                    <a:pt x="43" y="33"/>
                  </a:cubicBezTo>
                  <a:cubicBezTo>
                    <a:pt x="47" y="35"/>
                    <a:pt x="50" y="36"/>
                    <a:pt x="53" y="36"/>
                  </a:cubicBezTo>
                  <a:cubicBezTo>
                    <a:pt x="56" y="36"/>
                    <a:pt x="59" y="37"/>
                    <a:pt x="62" y="36"/>
                  </a:cubicBezTo>
                  <a:cubicBezTo>
                    <a:pt x="64" y="36"/>
                    <a:pt x="67" y="35"/>
                    <a:pt x="69" y="34"/>
                  </a:cubicBezTo>
                  <a:cubicBezTo>
                    <a:pt x="71" y="33"/>
                    <a:pt x="72" y="32"/>
                    <a:pt x="73" y="31"/>
                  </a:cubicBezTo>
                  <a:cubicBezTo>
                    <a:pt x="74" y="30"/>
                    <a:pt x="74" y="30"/>
                    <a:pt x="75" y="29"/>
                  </a:cubicBezTo>
                  <a:cubicBezTo>
                    <a:pt x="75" y="28"/>
                    <a:pt x="75" y="27"/>
                    <a:pt x="75" y="26"/>
                  </a:cubicBezTo>
                  <a:cubicBezTo>
                    <a:pt x="75" y="26"/>
                    <a:pt x="76" y="26"/>
                    <a:pt x="76" y="25"/>
                  </a:cubicBezTo>
                  <a:cubicBezTo>
                    <a:pt x="76" y="25"/>
                    <a:pt x="77" y="25"/>
                    <a:pt x="77" y="25"/>
                  </a:cubicBezTo>
                  <a:cubicBezTo>
                    <a:pt x="77" y="25"/>
                    <a:pt x="78" y="25"/>
                    <a:pt x="78" y="25"/>
                  </a:cubicBezTo>
                  <a:cubicBezTo>
                    <a:pt x="79" y="26"/>
                    <a:pt x="79" y="26"/>
                    <a:pt x="80" y="26"/>
                  </a:cubicBezTo>
                  <a:cubicBezTo>
                    <a:pt x="81" y="27"/>
                    <a:pt x="82" y="27"/>
                    <a:pt x="83" y="28"/>
                  </a:cubicBezTo>
                  <a:close/>
                </a:path>
              </a:pathLst>
            </a:custGeom>
            <a:solidFill>
              <a:srgbClr val="FFFFFF"/>
            </a:solidFill>
            <a:ln w="9525">
              <a:noFill/>
              <a:round/>
              <a:headEnd/>
              <a:tailEnd/>
            </a:ln>
          </p:spPr>
          <p:txBody>
            <a:bodyPr/>
            <a:lstStyle/>
            <a:p>
              <a:endParaRPr lang="en-US" dirty="0"/>
            </a:p>
          </p:txBody>
        </p:sp>
        <p:sp>
          <p:nvSpPr>
            <p:cNvPr id="8389" name="Freeform 632"/>
            <p:cNvSpPr>
              <a:spLocks noEditPoints="1"/>
            </p:cNvSpPr>
            <p:nvPr/>
          </p:nvSpPr>
          <p:spPr bwMode="auto">
            <a:xfrm>
              <a:off x="4597995" y="4588625"/>
              <a:ext cx="187260" cy="97436"/>
            </a:xfrm>
            <a:custGeom>
              <a:avLst/>
              <a:gdLst>
                <a:gd name="T0" fmla="*/ 2147483647 w 69"/>
                <a:gd name="T1" fmla="*/ 2147483647 h 36"/>
                <a:gd name="T2" fmla="*/ 2147483647 w 69"/>
                <a:gd name="T3" fmla="*/ 2147483647 h 36"/>
                <a:gd name="T4" fmla="*/ 2147483647 w 69"/>
                <a:gd name="T5" fmla="*/ 2147483647 h 36"/>
                <a:gd name="T6" fmla="*/ 2147483647 w 69"/>
                <a:gd name="T7" fmla="*/ 2147483647 h 36"/>
                <a:gd name="T8" fmla="*/ 2147483647 w 69"/>
                <a:gd name="T9" fmla="*/ 2147483647 h 36"/>
                <a:gd name="T10" fmla="*/ 2147483647 w 69"/>
                <a:gd name="T11" fmla="*/ 2147483647 h 36"/>
                <a:gd name="T12" fmla="*/ 2147483647 w 69"/>
                <a:gd name="T13" fmla="*/ 2147483647 h 36"/>
                <a:gd name="T14" fmla="*/ 2147483647 w 69"/>
                <a:gd name="T15" fmla="*/ 2147483647 h 36"/>
                <a:gd name="T16" fmla="*/ 2147483647 w 69"/>
                <a:gd name="T17" fmla="*/ 2147483647 h 36"/>
                <a:gd name="T18" fmla="*/ 2147483647 w 69"/>
                <a:gd name="T19" fmla="*/ 2147483647 h 36"/>
                <a:gd name="T20" fmla="*/ 2147483647 w 69"/>
                <a:gd name="T21" fmla="*/ 2147483647 h 36"/>
                <a:gd name="T22" fmla="*/ 2147483647 w 69"/>
                <a:gd name="T23" fmla="*/ 2147483647 h 36"/>
                <a:gd name="T24" fmla="*/ 2147483647 w 69"/>
                <a:gd name="T25" fmla="*/ 2147483647 h 36"/>
                <a:gd name="T26" fmla="*/ 2147483647 w 69"/>
                <a:gd name="T27" fmla="*/ 2147483647 h 36"/>
                <a:gd name="T28" fmla="*/ 2147483647 w 69"/>
                <a:gd name="T29" fmla="*/ 0 h 36"/>
                <a:gd name="T30" fmla="*/ 2147483647 w 69"/>
                <a:gd name="T31" fmla="*/ 2147483647 h 36"/>
                <a:gd name="T32" fmla="*/ 2147483647 w 69"/>
                <a:gd name="T33" fmla="*/ 2147483647 h 36"/>
                <a:gd name="T34" fmla="*/ 2147483647 w 69"/>
                <a:gd name="T35" fmla="*/ 2147483647 h 36"/>
                <a:gd name="T36" fmla="*/ 2147483647 w 69"/>
                <a:gd name="T37" fmla="*/ 2147483647 h 36"/>
                <a:gd name="T38" fmla="*/ 2147483647 w 69"/>
                <a:gd name="T39" fmla="*/ 2147483647 h 36"/>
                <a:gd name="T40" fmla="*/ 2147483647 w 69"/>
                <a:gd name="T41" fmla="*/ 2147483647 h 36"/>
                <a:gd name="T42" fmla="*/ 2147483647 w 69"/>
                <a:gd name="T43" fmla="*/ 2147483647 h 36"/>
                <a:gd name="T44" fmla="*/ 2147483647 w 69"/>
                <a:gd name="T45" fmla="*/ 2147483647 h 36"/>
                <a:gd name="T46" fmla="*/ 2147483647 w 69"/>
                <a:gd name="T47" fmla="*/ 2147483647 h 36"/>
                <a:gd name="T48" fmla="*/ 2147483647 w 69"/>
                <a:gd name="T49" fmla="*/ 2147483647 h 36"/>
                <a:gd name="T50" fmla="*/ 2147483647 w 69"/>
                <a:gd name="T51" fmla="*/ 2147483647 h 36"/>
                <a:gd name="T52" fmla="*/ 2147483647 w 69"/>
                <a:gd name="T53" fmla="*/ 2147483647 h 36"/>
                <a:gd name="T54" fmla="*/ 2147483647 w 69"/>
                <a:gd name="T55" fmla="*/ 2147483647 h 36"/>
                <a:gd name="T56" fmla="*/ 2147483647 w 69"/>
                <a:gd name="T57" fmla="*/ 2147483647 h 36"/>
                <a:gd name="T58" fmla="*/ 2147483647 w 69"/>
                <a:gd name="T59" fmla="*/ 2147483647 h 36"/>
                <a:gd name="T60" fmla="*/ 2147483647 w 69"/>
                <a:gd name="T61" fmla="*/ 2147483647 h 36"/>
                <a:gd name="T62" fmla="*/ 2147483647 w 69"/>
                <a:gd name="T63" fmla="*/ 2147483647 h 36"/>
                <a:gd name="T64" fmla="*/ 2147483647 w 69"/>
                <a:gd name="T65" fmla="*/ 2147483647 h 36"/>
                <a:gd name="T66" fmla="*/ 2147483647 w 69"/>
                <a:gd name="T67" fmla="*/ 2147483647 h 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69"/>
                <a:gd name="T103" fmla="*/ 0 h 36"/>
                <a:gd name="T104" fmla="*/ 69 w 69"/>
                <a:gd name="T105" fmla="*/ 36 h 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69" h="36">
                  <a:moveTo>
                    <a:pt x="54" y="8"/>
                  </a:moveTo>
                  <a:cubicBezTo>
                    <a:pt x="58" y="11"/>
                    <a:pt x="61" y="13"/>
                    <a:pt x="63" y="15"/>
                  </a:cubicBezTo>
                  <a:cubicBezTo>
                    <a:pt x="66" y="17"/>
                    <a:pt x="67" y="19"/>
                    <a:pt x="68" y="21"/>
                  </a:cubicBezTo>
                  <a:cubicBezTo>
                    <a:pt x="69" y="23"/>
                    <a:pt x="68" y="25"/>
                    <a:pt x="67" y="27"/>
                  </a:cubicBezTo>
                  <a:cubicBezTo>
                    <a:pt x="66" y="29"/>
                    <a:pt x="64" y="31"/>
                    <a:pt x="60" y="32"/>
                  </a:cubicBezTo>
                  <a:cubicBezTo>
                    <a:pt x="57" y="34"/>
                    <a:pt x="53" y="35"/>
                    <a:pt x="50" y="36"/>
                  </a:cubicBezTo>
                  <a:cubicBezTo>
                    <a:pt x="46" y="36"/>
                    <a:pt x="43" y="36"/>
                    <a:pt x="39" y="36"/>
                  </a:cubicBezTo>
                  <a:cubicBezTo>
                    <a:pt x="35" y="35"/>
                    <a:pt x="31" y="34"/>
                    <a:pt x="27" y="33"/>
                  </a:cubicBezTo>
                  <a:cubicBezTo>
                    <a:pt x="23" y="32"/>
                    <a:pt x="19" y="30"/>
                    <a:pt x="15" y="28"/>
                  </a:cubicBezTo>
                  <a:cubicBezTo>
                    <a:pt x="11" y="26"/>
                    <a:pt x="8" y="23"/>
                    <a:pt x="5" y="21"/>
                  </a:cubicBezTo>
                  <a:cubicBezTo>
                    <a:pt x="3" y="19"/>
                    <a:pt x="1" y="17"/>
                    <a:pt x="1" y="15"/>
                  </a:cubicBezTo>
                  <a:cubicBezTo>
                    <a:pt x="0" y="13"/>
                    <a:pt x="0" y="11"/>
                    <a:pt x="1" y="9"/>
                  </a:cubicBezTo>
                  <a:cubicBezTo>
                    <a:pt x="3" y="7"/>
                    <a:pt x="5" y="5"/>
                    <a:pt x="8" y="4"/>
                  </a:cubicBezTo>
                  <a:cubicBezTo>
                    <a:pt x="12" y="2"/>
                    <a:pt x="15" y="1"/>
                    <a:pt x="19" y="1"/>
                  </a:cubicBezTo>
                  <a:cubicBezTo>
                    <a:pt x="22" y="0"/>
                    <a:pt x="26" y="0"/>
                    <a:pt x="30" y="0"/>
                  </a:cubicBezTo>
                  <a:cubicBezTo>
                    <a:pt x="34" y="1"/>
                    <a:pt x="37" y="2"/>
                    <a:pt x="41" y="3"/>
                  </a:cubicBezTo>
                  <a:cubicBezTo>
                    <a:pt x="45" y="4"/>
                    <a:pt x="49" y="6"/>
                    <a:pt x="54" y="8"/>
                  </a:cubicBezTo>
                  <a:close/>
                  <a:moveTo>
                    <a:pt x="43" y="14"/>
                  </a:moveTo>
                  <a:cubicBezTo>
                    <a:pt x="41" y="13"/>
                    <a:pt x="39" y="11"/>
                    <a:pt x="37" y="11"/>
                  </a:cubicBezTo>
                  <a:cubicBezTo>
                    <a:pt x="34" y="10"/>
                    <a:pt x="32" y="9"/>
                    <a:pt x="30" y="9"/>
                  </a:cubicBezTo>
                  <a:cubicBezTo>
                    <a:pt x="28" y="8"/>
                    <a:pt x="26" y="8"/>
                    <a:pt x="24" y="8"/>
                  </a:cubicBezTo>
                  <a:cubicBezTo>
                    <a:pt x="22" y="8"/>
                    <a:pt x="20" y="9"/>
                    <a:pt x="18" y="9"/>
                  </a:cubicBezTo>
                  <a:cubicBezTo>
                    <a:pt x="17" y="10"/>
                    <a:pt x="16" y="11"/>
                    <a:pt x="15" y="12"/>
                  </a:cubicBezTo>
                  <a:cubicBezTo>
                    <a:pt x="15" y="13"/>
                    <a:pt x="15" y="14"/>
                    <a:pt x="16" y="15"/>
                  </a:cubicBezTo>
                  <a:cubicBezTo>
                    <a:pt x="16" y="16"/>
                    <a:pt x="17" y="17"/>
                    <a:pt x="19" y="18"/>
                  </a:cubicBezTo>
                  <a:cubicBezTo>
                    <a:pt x="21" y="20"/>
                    <a:pt x="23" y="21"/>
                    <a:pt x="25" y="22"/>
                  </a:cubicBezTo>
                  <a:cubicBezTo>
                    <a:pt x="27" y="24"/>
                    <a:pt x="30" y="25"/>
                    <a:pt x="32" y="26"/>
                  </a:cubicBezTo>
                  <a:cubicBezTo>
                    <a:pt x="34" y="26"/>
                    <a:pt x="36" y="27"/>
                    <a:pt x="38" y="28"/>
                  </a:cubicBezTo>
                  <a:cubicBezTo>
                    <a:pt x="41" y="28"/>
                    <a:pt x="43" y="28"/>
                    <a:pt x="44" y="28"/>
                  </a:cubicBezTo>
                  <a:cubicBezTo>
                    <a:pt x="46" y="28"/>
                    <a:pt x="48" y="27"/>
                    <a:pt x="50" y="27"/>
                  </a:cubicBezTo>
                  <a:cubicBezTo>
                    <a:pt x="52" y="26"/>
                    <a:pt x="53" y="25"/>
                    <a:pt x="53" y="24"/>
                  </a:cubicBezTo>
                  <a:cubicBezTo>
                    <a:pt x="53" y="23"/>
                    <a:pt x="53" y="22"/>
                    <a:pt x="53" y="21"/>
                  </a:cubicBezTo>
                  <a:cubicBezTo>
                    <a:pt x="52" y="20"/>
                    <a:pt x="51" y="19"/>
                    <a:pt x="49" y="18"/>
                  </a:cubicBezTo>
                  <a:cubicBezTo>
                    <a:pt x="48" y="16"/>
                    <a:pt x="46" y="15"/>
                    <a:pt x="43" y="14"/>
                  </a:cubicBezTo>
                  <a:close/>
                </a:path>
              </a:pathLst>
            </a:custGeom>
            <a:solidFill>
              <a:srgbClr val="FFFFFF"/>
            </a:solidFill>
            <a:ln w="9525">
              <a:noFill/>
              <a:round/>
              <a:headEnd/>
              <a:tailEnd/>
            </a:ln>
          </p:spPr>
          <p:txBody>
            <a:bodyPr/>
            <a:lstStyle/>
            <a:p>
              <a:endParaRPr lang="en-US" dirty="0"/>
            </a:p>
          </p:txBody>
        </p:sp>
        <p:sp>
          <p:nvSpPr>
            <p:cNvPr id="8390" name="Freeform 633"/>
            <p:cNvSpPr>
              <a:spLocks/>
            </p:cNvSpPr>
            <p:nvPr/>
          </p:nvSpPr>
          <p:spPr bwMode="auto">
            <a:xfrm>
              <a:off x="4642145" y="4520115"/>
              <a:ext cx="219231" cy="117228"/>
            </a:xfrm>
            <a:custGeom>
              <a:avLst/>
              <a:gdLst>
                <a:gd name="T0" fmla="*/ 2147483647 w 81"/>
                <a:gd name="T1" fmla="*/ 2147483647 h 43"/>
                <a:gd name="T2" fmla="*/ 2147483647 w 81"/>
                <a:gd name="T3" fmla="*/ 2147483647 h 43"/>
                <a:gd name="T4" fmla="*/ 2147483647 w 81"/>
                <a:gd name="T5" fmla="*/ 2147483647 h 43"/>
                <a:gd name="T6" fmla="*/ 2147483647 w 81"/>
                <a:gd name="T7" fmla="*/ 2147483647 h 43"/>
                <a:gd name="T8" fmla="*/ 2147483647 w 81"/>
                <a:gd name="T9" fmla="*/ 2147483647 h 43"/>
                <a:gd name="T10" fmla="*/ 2147483647 w 81"/>
                <a:gd name="T11" fmla="*/ 2147483647 h 43"/>
                <a:gd name="T12" fmla="*/ 2147483647 w 81"/>
                <a:gd name="T13" fmla="*/ 2147483647 h 43"/>
                <a:gd name="T14" fmla="*/ 2147483647 w 81"/>
                <a:gd name="T15" fmla="*/ 2147483647 h 43"/>
                <a:gd name="T16" fmla="*/ 2147483647 w 81"/>
                <a:gd name="T17" fmla="*/ 2147483647 h 43"/>
                <a:gd name="T18" fmla="*/ 2147483647 w 81"/>
                <a:gd name="T19" fmla="*/ 2147483647 h 43"/>
                <a:gd name="T20" fmla="*/ 0 w 81"/>
                <a:gd name="T21" fmla="*/ 2147483647 h 43"/>
                <a:gd name="T22" fmla="*/ 0 w 81"/>
                <a:gd name="T23" fmla="*/ 2147483647 h 43"/>
                <a:gd name="T24" fmla="*/ 2147483647 w 81"/>
                <a:gd name="T25" fmla="*/ 2147483647 h 43"/>
                <a:gd name="T26" fmla="*/ 2147483647 w 81"/>
                <a:gd name="T27" fmla="*/ 2147483647 h 43"/>
                <a:gd name="T28" fmla="*/ 2147483647 w 81"/>
                <a:gd name="T29" fmla="*/ 2147483647 h 43"/>
                <a:gd name="T30" fmla="*/ 2147483647 w 81"/>
                <a:gd name="T31" fmla="*/ 0 h 43"/>
                <a:gd name="T32" fmla="*/ 2147483647 w 81"/>
                <a:gd name="T33" fmla="*/ 0 h 43"/>
                <a:gd name="T34" fmla="*/ 2147483647 w 81"/>
                <a:gd name="T35" fmla="*/ 0 h 43"/>
                <a:gd name="T36" fmla="*/ 2147483647 w 81"/>
                <a:gd name="T37" fmla="*/ 2147483647 h 43"/>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81"/>
                <a:gd name="T58" fmla="*/ 0 h 43"/>
                <a:gd name="T59" fmla="*/ 81 w 81"/>
                <a:gd name="T60" fmla="*/ 43 h 43"/>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81" h="43">
                  <a:moveTo>
                    <a:pt x="80" y="37"/>
                  </a:moveTo>
                  <a:cubicBezTo>
                    <a:pt x="81" y="38"/>
                    <a:pt x="81" y="38"/>
                    <a:pt x="81" y="38"/>
                  </a:cubicBezTo>
                  <a:cubicBezTo>
                    <a:pt x="81" y="38"/>
                    <a:pt x="81" y="38"/>
                    <a:pt x="81" y="39"/>
                  </a:cubicBezTo>
                  <a:cubicBezTo>
                    <a:pt x="80" y="39"/>
                    <a:pt x="80" y="39"/>
                    <a:pt x="79" y="40"/>
                  </a:cubicBezTo>
                  <a:cubicBezTo>
                    <a:pt x="79" y="40"/>
                    <a:pt x="78" y="40"/>
                    <a:pt x="77" y="41"/>
                  </a:cubicBezTo>
                  <a:cubicBezTo>
                    <a:pt x="76" y="41"/>
                    <a:pt x="75" y="42"/>
                    <a:pt x="74" y="42"/>
                  </a:cubicBezTo>
                  <a:cubicBezTo>
                    <a:pt x="74" y="42"/>
                    <a:pt x="73" y="43"/>
                    <a:pt x="72" y="43"/>
                  </a:cubicBezTo>
                  <a:cubicBezTo>
                    <a:pt x="72" y="43"/>
                    <a:pt x="71" y="43"/>
                    <a:pt x="71" y="43"/>
                  </a:cubicBezTo>
                  <a:cubicBezTo>
                    <a:pt x="70" y="43"/>
                    <a:pt x="70" y="43"/>
                    <a:pt x="70" y="42"/>
                  </a:cubicBezTo>
                  <a:cubicBezTo>
                    <a:pt x="1" y="5"/>
                    <a:pt x="1" y="5"/>
                    <a:pt x="1" y="5"/>
                  </a:cubicBezTo>
                  <a:cubicBezTo>
                    <a:pt x="0" y="5"/>
                    <a:pt x="0" y="5"/>
                    <a:pt x="0" y="5"/>
                  </a:cubicBezTo>
                  <a:cubicBezTo>
                    <a:pt x="0" y="4"/>
                    <a:pt x="0" y="4"/>
                    <a:pt x="0" y="4"/>
                  </a:cubicBezTo>
                  <a:cubicBezTo>
                    <a:pt x="1" y="4"/>
                    <a:pt x="1" y="3"/>
                    <a:pt x="1" y="3"/>
                  </a:cubicBezTo>
                  <a:cubicBezTo>
                    <a:pt x="2" y="3"/>
                    <a:pt x="3" y="2"/>
                    <a:pt x="4" y="2"/>
                  </a:cubicBezTo>
                  <a:cubicBezTo>
                    <a:pt x="5" y="1"/>
                    <a:pt x="6" y="1"/>
                    <a:pt x="7" y="1"/>
                  </a:cubicBezTo>
                  <a:cubicBezTo>
                    <a:pt x="7" y="0"/>
                    <a:pt x="8" y="0"/>
                    <a:pt x="9" y="0"/>
                  </a:cubicBezTo>
                  <a:cubicBezTo>
                    <a:pt x="9" y="0"/>
                    <a:pt x="10" y="0"/>
                    <a:pt x="10" y="0"/>
                  </a:cubicBezTo>
                  <a:cubicBezTo>
                    <a:pt x="11" y="0"/>
                    <a:pt x="11" y="0"/>
                    <a:pt x="11" y="0"/>
                  </a:cubicBezTo>
                  <a:lnTo>
                    <a:pt x="80" y="37"/>
                  </a:lnTo>
                  <a:close/>
                </a:path>
              </a:pathLst>
            </a:custGeom>
            <a:solidFill>
              <a:srgbClr val="FFFFFF"/>
            </a:solidFill>
            <a:ln w="9525">
              <a:noFill/>
              <a:round/>
              <a:headEnd/>
              <a:tailEnd/>
            </a:ln>
          </p:spPr>
          <p:txBody>
            <a:bodyPr/>
            <a:lstStyle/>
            <a:p>
              <a:endParaRPr lang="en-US" dirty="0"/>
            </a:p>
          </p:txBody>
        </p:sp>
        <p:sp>
          <p:nvSpPr>
            <p:cNvPr id="8391" name="Freeform 634"/>
            <p:cNvSpPr>
              <a:spLocks/>
            </p:cNvSpPr>
            <p:nvPr/>
          </p:nvSpPr>
          <p:spPr bwMode="auto">
            <a:xfrm>
              <a:off x="4698476" y="4492711"/>
              <a:ext cx="220754" cy="117228"/>
            </a:xfrm>
            <a:custGeom>
              <a:avLst/>
              <a:gdLst>
                <a:gd name="T0" fmla="*/ 2147483647 w 81"/>
                <a:gd name="T1" fmla="*/ 2147483647 h 43"/>
                <a:gd name="T2" fmla="*/ 2147483647 w 81"/>
                <a:gd name="T3" fmla="*/ 2147483647 h 43"/>
                <a:gd name="T4" fmla="*/ 2147483647 w 81"/>
                <a:gd name="T5" fmla="*/ 2147483647 h 43"/>
                <a:gd name="T6" fmla="*/ 2147483647 w 81"/>
                <a:gd name="T7" fmla="*/ 2147483647 h 43"/>
                <a:gd name="T8" fmla="*/ 2147483647 w 81"/>
                <a:gd name="T9" fmla="*/ 2147483647 h 43"/>
                <a:gd name="T10" fmla="*/ 2147483647 w 81"/>
                <a:gd name="T11" fmla="*/ 2147483647 h 43"/>
                <a:gd name="T12" fmla="*/ 2147483647 w 81"/>
                <a:gd name="T13" fmla="*/ 2147483647 h 43"/>
                <a:gd name="T14" fmla="*/ 2147483647 w 81"/>
                <a:gd name="T15" fmla="*/ 2147483647 h 43"/>
                <a:gd name="T16" fmla="*/ 2147483647 w 81"/>
                <a:gd name="T17" fmla="*/ 2147483647 h 43"/>
                <a:gd name="T18" fmla="*/ 2147483647 w 81"/>
                <a:gd name="T19" fmla="*/ 2147483647 h 43"/>
                <a:gd name="T20" fmla="*/ 0 w 81"/>
                <a:gd name="T21" fmla="*/ 2147483647 h 43"/>
                <a:gd name="T22" fmla="*/ 0 w 81"/>
                <a:gd name="T23" fmla="*/ 2147483647 h 43"/>
                <a:gd name="T24" fmla="*/ 2147483647 w 81"/>
                <a:gd name="T25" fmla="*/ 2147483647 h 43"/>
                <a:gd name="T26" fmla="*/ 2147483647 w 81"/>
                <a:gd name="T27" fmla="*/ 2147483647 h 43"/>
                <a:gd name="T28" fmla="*/ 2147483647 w 81"/>
                <a:gd name="T29" fmla="*/ 2147483647 h 43"/>
                <a:gd name="T30" fmla="*/ 2147483647 w 81"/>
                <a:gd name="T31" fmla="*/ 0 h 43"/>
                <a:gd name="T32" fmla="*/ 2147483647 w 81"/>
                <a:gd name="T33" fmla="*/ 0 h 43"/>
                <a:gd name="T34" fmla="*/ 2147483647 w 81"/>
                <a:gd name="T35" fmla="*/ 0 h 43"/>
                <a:gd name="T36" fmla="*/ 2147483647 w 81"/>
                <a:gd name="T37" fmla="*/ 2147483647 h 43"/>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81"/>
                <a:gd name="T58" fmla="*/ 0 h 43"/>
                <a:gd name="T59" fmla="*/ 81 w 81"/>
                <a:gd name="T60" fmla="*/ 43 h 43"/>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81" h="43">
                  <a:moveTo>
                    <a:pt x="80" y="37"/>
                  </a:moveTo>
                  <a:cubicBezTo>
                    <a:pt x="80" y="38"/>
                    <a:pt x="81" y="38"/>
                    <a:pt x="81" y="38"/>
                  </a:cubicBezTo>
                  <a:cubicBezTo>
                    <a:pt x="81" y="38"/>
                    <a:pt x="81" y="39"/>
                    <a:pt x="81" y="39"/>
                  </a:cubicBezTo>
                  <a:cubicBezTo>
                    <a:pt x="80" y="39"/>
                    <a:pt x="80" y="39"/>
                    <a:pt x="79" y="40"/>
                  </a:cubicBezTo>
                  <a:cubicBezTo>
                    <a:pt x="79" y="40"/>
                    <a:pt x="78" y="41"/>
                    <a:pt x="77" y="41"/>
                  </a:cubicBezTo>
                  <a:cubicBezTo>
                    <a:pt x="76" y="42"/>
                    <a:pt x="75" y="42"/>
                    <a:pt x="74" y="42"/>
                  </a:cubicBezTo>
                  <a:cubicBezTo>
                    <a:pt x="74" y="42"/>
                    <a:pt x="73" y="43"/>
                    <a:pt x="72" y="43"/>
                  </a:cubicBezTo>
                  <a:cubicBezTo>
                    <a:pt x="72" y="43"/>
                    <a:pt x="71" y="43"/>
                    <a:pt x="71" y="43"/>
                  </a:cubicBezTo>
                  <a:cubicBezTo>
                    <a:pt x="70" y="43"/>
                    <a:pt x="70" y="43"/>
                    <a:pt x="70" y="42"/>
                  </a:cubicBezTo>
                  <a:cubicBezTo>
                    <a:pt x="1" y="5"/>
                    <a:pt x="1" y="5"/>
                    <a:pt x="1" y="5"/>
                  </a:cubicBezTo>
                  <a:cubicBezTo>
                    <a:pt x="0" y="5"/>
                    <a:pt x="0" y="5"/>
                    <a:pt x="0" y="5"/>
                  </a:cubicBezTo>
                  <a:cubicBezTo>
                    <a:pt x="0" y="5"/>
                    <a:pt x="0" y="4"/>
                    <a:pt x="0" y="4"/>
                  </a:cubicBezTo>
                  <a:cubicBezTo>
                    <a:pt x="0" y="4"/>
                    <a:pt x="1" y="3"/>
                    <a:pt x="1" y="3"/>
                  </a:cubicBezTo>
                  <a:cubicBezTo>
                    <a:pt x="2" y="3"/>
                    <a:pt x="3" y="2"/>
                    <a:pt x="4" y="2"/>
                  </a:cubicBezTo>
                  <a:cubicBezTo>
                    <a:pt x="5" y="1"/>
                    <a:pt x="6" y="1"/>
                    <a:pt x="6" y="1"/>
                  </a:cubicBezTo>
                  <a:cubicBezTo>
                    <a:pt x="7" y="0"/>
                    <a:pt x="8" y="0"/>
                    <a:pt x="8" y="0"/>
                  </a:cubicBezTo>
                  <a:cubicBezTo>
                    <a:pt x="9" y="0"/>
                    <a:pt x="10" y="0"/>
                    <a:pt x="10" y="0"/>
                  </a:cubicBezTo>
                  <a:cubicBezTo>
                    <a:pt x="10" y="0"/>
                    <a:pt x="11" y="0"/>
                    <a:pt x="11" y="0"/>
                  </a:cubicBezTo>
                  <a:lnTo>
                    <a:pt x="80" y="37"/>
                  </a:lnTo>
                  <a:close/>
                </a:path>
              </a:pathLst>
            </a:custGeom>
            <a:solidFill>
              <a:srgbClr val="FFFFFF"/>
            </a:solidFill>
            <a:ln w="9525">
              <a:noFill/>
              <a:round/>
              <a:headEnd/>
              <a:tailEnd/>
            </a:ln>
          </p:spPr>
          <p:txBody>
            <a:bodyPr/>
            <a:lstStyle/>
            <a:p>
              <a:endParaRPr lang="en-US" dirty="0"/>
            </a:p>
          </p:txBody>
        </p:sp>
        <p:sp>
          <p:nvSpPr>
            <p:cNvPr id="8392" name="Freeform 635"/>
            <p:cNvSpPr>
              <a:spLocks noEditPoints="1"/>
            </p:cNvSpPr>
            <p:nvPr/>
          </p:nvSpPr>
          <p:spPr bwMode="auto">
            <a:xfrm>
              <a:off x="4826361" y="4479009"/>
              <a:ext cx="207052" cy="98959"/>
            </a:xfrm>
            <a:custGeom>
              <a:avLst/>
              <a:gdLst>
                <a:gd name="T0" fmla="*/ 2147483647 w 76"/>
                <a:gd name="T1" fmla="*/ 2147483647 h 36"/>
                <a:gd name="T2" fmla="*/ 2147483647 w 76"/>
                <a:gd name="T3" fmla="*/ 2147483647 h 36"/>
                <a:gd name="T4" fmla="*/ 2147483647 w 76"/>
                <a:gd name="T5" fmla="*/ 2147483647 h 36"/>
                <a:gd name="T6" fmla="*/ 2147483647 w 76"/>
                <a:gd name="T7" fmla="*/ 2147483647 h 36"/>
                <a:gd name="T8" fmla="*/ 2147483647 w 76"/>
                <a:gd name="T9" fmla="*/ 2147483647 h 36"/>
                <a:gd name="T10" fmla="*/ 2147483647 w 76"/>
                <a:gd name="T11" fmla="*/ 2147483647 h 36"/>
                <a:gd name="T12" fmla="*/ 2147483647 w 76"/>
                <a:gd name="T13" fmla="*/ 2147483647 h 36"/>
                <a:gd name="T14" fmla="*/ 2147483647 w 76"/>
                <a:gd name="T15" fmla="*/ 2147483647 h 36"/>
                <a:gd name="T16" fmla="*/ 2147483647 w 76"/>
                <a:gd name="T17" fmla="*/ 2147483647 h 36"/>
                <a:gd name="T18" fmla="*/ 2147483647 w 76"/>
                <a:gd name="T19" fmla="*/ 2147483647 h 36"/>
                <a:gd name="T20" fmla="*/ 2147483647 w 76"/>
                <a:gd name="T21" fmla="*/ 2147483647 h 36"/>
                <a:gd name="T22" fmla="*/ 2147483647 w 76"/>
                <a:gd name="T23" fmla="*/ 2147483647 h 36"/>
                <a:gd name="T24" fmla="*/ 2147483647 w 76"/>
                <a:gd name="T25" fmla="*/ 2147483647 h 36"/>
                <a:gd name="T26" fmla="*/ 2147483647 w 76"/>
                <a:gd name="T27" fmla="*/ 2147483647 h 36"/>
                <a:gd name="T28" fmla="*/ 2147483647 w 76"/>
                <a:gd name="T29" fmla="*/ 2147483647 h 36"/>
                <a:gd name="T30" fmla="*/ 2147483647 w 76"/>
                <a:gd name="T31" fmla="*/ 2147483647 h 36"/>
                <a:gd name="T32" fmla="*/ 2147483647 w 76"/>
                <a:gd name="T33" fmla="*/ 2147483647 h 36"/>
                <a:gd name="T34" fmla="*/ 2147483647 w 76"/>
                <a:gd name="T35" fmla="*/ 2147483647 h 36"/>
                <a:gd name="T36" fmla="*/ 2147483647 w 76"/>
                <a:gd name="T37" fmla="*/ 2147483647 h 36"/>
                <a:gd name="T38" fmla="*/ 2147483647 w 76"/>
                <a:gd name="T39" fmla="*/ 2147483647 h 36"/>
                <a:gd name="T40" fmla="*/ 2147483647 w 76"/>
                <a:gd name="T41" fmla="*/ 2147483647 h 36"/>
                <a:gd name="T42" fmla="*/ 2147483647 w 76"/>
                <a:gd name="T43" fmla="*/ 2147483647 h 36"/>
                <a:gd name="T44" fmla="*/ 2147483647 w 76"/>
                <a:gd name="T45" fmla="*/ 2147483647 h 36"/>
                <a:gd name="T46" fmla="*/ 2147483647 w 76"/>
                <a:gd name="T47" fmla="*/ 2147483647 h 36"/>
                <a:gd name="T48" fmla="*/ 2147483647 w 76"/>
                <a:gd name="T49" fmla="*/ 2147483647 h 36"/>
                <a:gd name="T50" fmla="*/ 2147483647 w 76"/>
                <a:gd name="T51" fmla="*/ 2147483647 h 36"/>
                <a:gd name="T52" fmla="*/ 2147483647 w 76"/>
                <a:gd name="T53" fmla="*/ 2147483647 h 36"/>
                <a:gd name="T54" fmla="*/ 2147483647 w 76"/>
                <a:gd name="T55" fmla="*/ 2147483647 h 36"/>
                <a:gd name="T56" fmla="*/ 2147483647 w 76"/>
                <a:gd name="T57" fmla="*/ 2147483647 h 36"/>
                <a:gd name="T58" fmla="*/ 2147483647 w 76"/>
                <a:gd name="T59" fmla="*/ 2147483647 h 36"/>
                <a:gd name="T60" fmla="*/ 2147483647 w 76"/>
                <a:gd name="T61" fmla="*/ 2147483647 h 36"/>
                <a:gd name="T62" fmla="*/ 2147483647 w 76"/>
                <a:gd name="T63" fmla="*/ 2147483647 h 36"/>
                <a:gd name="T64" fmla="*/ 2147483647 w 76"/>
                <a:gd name="T65" fmla="*/ 2147483647 h 36"/>
                <a:gd name="T66" fmla="*/ 0 w 76"/>
                <a:gd name="T67" fmla="*/ 2147483647 h 36"/>
                <a:gd name="T68" fmla="*/ 0 w 76"/>
                <a:gd name="T69" fmla="*/ 2147483647 h 36"/>
                <a:gd name="T70" fmla="*/ 2147483647 w 76"/>
                <a:gd name="T71" fmla="*/ 2147483647 h 36"/>
                <a:gd name="T72" fmla="*/ 2147483647 w 76"/>
                <a:gd name="T73" fmla="*/ 2147483647 h 36"/>
                <a:gd name="T74" fmla="*/ 2147483647 w 76"/>
                <a:gd name="T75" fmla="*/ 2147483647 h 36"/>
                <a:gd name="T76" fmla="*/ 2147483647 w 76"/>
                <a:gd name="T77" fmla="*/ 2147483647 h 36"/>
                <a:gd name="T78" fmla="*/ 2147483647 w 76"/>
                <a:gd name="T79" fmla="*/ 0 h 36"/>
                <a:gd name="T80" fmla="*/ 2147483647 w 76"/>
                <a:gd name="T81" fmla="*/ 2147483647 h 36"/>
                <a:gd name="T82" fmla="*/ 2147483647 w 76"/>
                <a:gd name="T83" fmla="*/ 2147483647 h 36"/>
                <a:gd name="T84" fmla="*/ 2147483647 w 76"/>
                <a:gd name="T85" fmla="*/ 2147483647 h 36"/>
                <a:gd name="T86" fmla="*/ 2147483647 w 76"/>
                <a:gd name="T87" fmla="*/ 2147483647 h 36"/>
                <a:gd name="T88" fmla="*/ 2147483647 w 76"/>
                <a:gd name="T89" fmla="*/ 2147483647 h 36"/>
                <a:gd name="T90" fmla="*/ 2147483647 w 76"/>
                <a:gd name="T91" fmla="*/ 2147483647 h 36"/>
                <a:gd name="T92" fmla="*/ 2147483647 w 76"/>
                <a:gd name="T93" fmla="*/ 2147483647 h 36"/>
                <a:gd name="T94" fmla="*/ 2147483647 w 76"/>
                <a:gd name="T95" fmla="*/ 2147483647 h 36"/>
                <a:gd name="T96" fmla="*/ 2147483647 w 76"/>
                <a:gd name="T97" fmla="*/ 2147483647 h 36"/>
                <a:gd name="T98" fmla="*/ 2147483647 w 76"/>
                <a:gd name="T99" fmla="*/ 2147483647 h 36"/>
                <a:gd name="T100" fmla="*/ 2147483647 w 76"/>
                <a:gd name="T101" fmla="*/ 2147483647 h 36"/>
                <a:gd name="T102" fmla="*/ 2147483647 w 76"/>
                <a:gd name="T103" fmla="*/ 2147483647 h 36"/>
                <a:gd name="T104" fmla="*/ 2147483647 w 76"/>
                <a:gd name="T105" fmla="*/ 2147483647 h 36"/>
                <a:gd name="T106" fmla="*/ 2147483647 w 76"/>
                <a:gd name="T107" fmla="*/ 2147483647 h 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76"/>
                <a:gd name="T163" fmla="*/ 0 h 36"/>
                <a:gd name="T164" fmla="*/ 76 w 76"/>
                <a:gd name="T165" fmla="*/ 36 h 3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76" h="36">
                  <a:moveTo>
                    <a:pt x="75" y="23"/>
                  </a:moveTo>
                  <a:cubicBezTo>
                    <a:pt x="76" y="23"/>
                    <a:pt x="76" y="23"/>
                    <a:pt x="76" y="24"/>
                  </a:cubicBezTo>
                  <a:cubicBezTo>
                    <a:pt x="76" y="24"/>
                    <a:pt x="76" y="24"/>
                    <a:pt x="75" y="24"/>
                  </a:cubicBezTo>
                  <a:cubicBezTo>
                    <a:pt x="75" y="25"/>
                    <a:pt x="74" y="25"/>
                    <a:pt x="73" y="26"/>
                  </a:cubicBezTo>
                  <a:cubicBezTo>
                    <a:pt x="72" y="26"/>
                    <a:pt x="71" y="27"/>
                    <a:pt x="70" y="27"/>
                  </a:cubicBezTo>
                  <a:cubicBezTo>
                    <a:pt x="69" y="27"/>
                    <a:pt x="69" y="27"/>
                    <a:pt x="68" y="27"/>
                  </a:cubicBezTo>
                  <a:cubicBezTo>
                    <a:pt x="68" y="27"/>
                    <a:pt x="67" y="27"/>
                    <a:pt x="67" y="27"/>
                  </a:cubicBezTo>
                  <a:cubicBezTo>
                    <a:pt x="63" y="25"/>
                    <a:pt x="63" y="25"/>
                    <a:pt x="63" y="25"/>
                  </a:cubicBezTo>
                  <a:cubicBezTo>
                    <a:pt x="63" y="27"/>
                    <a:pt x="63" y="28"/>
                    <a:pt x="62" y="30"/>
                  </a:cubicBezTo>
                  <a:cubicBezTo>
                    <a:pt x="62" y="31"/>
                    <a:pt x="60" y="33"/>
                    <a:pt x="58" y="34"/>
                  </a:cubicBezTo>
                  <a:cubicBezTo>
                    <a:pt x="56" y="35"/>
                    <a:pt x="54" y="35"/>
                    <a:pt x="51" y="36"/>
                  </a:cubicBezTo>
                  <a:cubicBezTo>
                    <a:pt x="49" y="36"/>
                    <a:pt x="47" y="36"/>
                    <a:pt x="44" y="36"/>
                  </a:cubicBezTo>
                  <a:cubicBezTo>
                    <a:pt x="42" y="36"/>
                    <a:pt x="39" y="36"/>
                    <a:pt x="37" y="35"/>
                  </a:cubicBezTo>
                  <a:cubicBezTo>
                    <a:pt x="34" y="34"/>
                    <a:pt x="32" y="33"/>
                    <a:pt x="29" y="32"/>
                  </a:cubicBezTo>
                  <a:cubicBezTo>
                    <a:pt x="26" y="31"/>
                    <a:pt x="24" y="29"/>
                    <a:pt x="23" y="28"/>
                  </a:cubicBezTo>
                  <a:cubicBezTo>
                    <a:pt x="22" y="26"/>
                    <a:pt x="22" y="25"/>
                    <a:pt x="22" y="23"/>
                  </a:cubicBezTo>
                  <a:cubicBezTo>
                    <a:pt x="22" y="22"/>
                    <a:pt x="23" y="20"/>
                    <a:pt x="25" y="19"/>
                  </a:cubicBezTo>
                  <a:cubicBezTo>
                    <a:pt x="27" y="17"/>
                    <a:pt x="30" y="16"/>
                    <a:pt x="33" y="14"/>
                  </a:cubicBezTo>
                  <a:cubicBezTo>
                    <a:pt x="37" y="12"/>
                    <a:pt x="37" y="12"/>
                    <a:pt x="37" y="12"/>
                  </a:cubicBezTo>
                  <a:cubicBezTo>
                    <a:pt x="34" y="11"/>
                    <a:pt x="34" y="11"/>
                    <a:pt x="34" y="11"/>
                  </a:cubicBezTo>
                  <a:cubicBezTo>
                    <a:pt x="32" y="10"/>
                    <a:pt x="31" y="9"/>
                    <a:pt x="30" y="9"/>
                  </a:cubicBezTo>
                  <a:cubicBezTo>
                    <a:pt x="28" y="8"/>
                    <a:pt x="27" y="8"/>
                    <a:pt x="26" y="8"/>
                  </a:cubicBezTo>
                  <a:cubicBezTo>
                    <a:pt x="24" y="8"/>
                    <a:pt x="23" y="8"/>
                    <a:pt x="22" y="8"/>
                  </a:cubicBezTo>
                  <a:cubicBezTo>
                    <a:pt x="21" y="8"/>
                    <a:pt x="19" y="9"/>
                    <a:pt x="18" y="9"/>
                  </a:cubicBezTo>
                  <a:cubicBezTo>
                    <a:pt x="16" y="10"/>
                    <a:pt x="15" y="11"/>
                    <a:pt x="14" y="12"/>
                  </a:cubicBezTo>
                  <a:cubicBezTo>
                    <a:pt x="13" y="13"/>
                    <a:pt x="13" y="14"/>
                    <a:pt x="12" y="15"/>
                  </a:cubicBezTo>
                  <a:cubicBezTo>
                    <a:pt x="12" y="15"/>
                    <a:pt x="11" y="16"/>
                    <a:pt x="11" y="17"/>
                  </a:cubicBezTo>
                  <a:cubicBezTo>
                    <a:pt x="11" y="17"/>
                    <a:pt x="11" y="18"/>
                    <a:pt x="10" y="18"/>
                  </a:cubicBezTo>
                  <a:cubicBezTo>
                    <a:pt x="10" y="18"/>
                    <a:pt x="9" y="18"/>
                    <a:pt x="9" y="18"/>
                  </a:cubicBezTo>
                  <a:cubicBezTo>
                    <a:pt x="8" y="18"/>
                    <a:pt x="8" y="18"/>
                    <a:pt x="7" y="18"/>
                  </a:cubicBezTo>
                  <a:cubicBezTo>
                    <a:pt x="7" y="18"/>
                    <a:pt x="6" y="17"/>
                    <a:pt x="5" y="17"/>
                  </a:cubicBezTo>
                  <a:cubicBezTo>
                    <a:pt x="5" y="17"/>
                    <a:pt x="4" y="16"/>
                    <a:pt x="3" y="16"/>
                  </a:cubicBezTo>
                  <a:cubicBezTo>
                    <a:pt x="2" y="15"/>
                    <a:pt x="1" y="15"/>
                    <a:pt x="1" y="15"/>
                  </a:cubicBezTo>
                  <a:cubicBezTo>
                    <a:pt x="0" y="14"/>
                    <a:pt x="0" y="14"/>
                    <a:pt x="0" y="13"/>
                  </a:cubicBezTo>
                  <a:cubicBezTo>
                    <a:pt x="0" y="13"/>
                    <a:pt x="0" y="12"/>
                    <a:pt x="0" y="11"/>
                  </a:cubicBezTo>
                  <a:cubicBezTo>
                    <a:pt x="0" y="11"/>
                    <a:pt x="1" y="10"/>
                    <a:pt x="2" y="9"/>
                  </a:cubicBezTo>
                  <a:cubicBezTo>
                    <a:pt x="3" y="8"/>
                    <a:pt x="4" y="7"/>
                    <a:pt x="5" y="6"/>
                  </a:cubicBezTo>
                  <a:cubicBezTo>
                    <a:pt x="6" y="5"/>
                    <a:pt x="7" y="4"/>
                    <a:pt x="9" y="4"/>
                  </a:cubicBezTo>
                  <a:cubicBezTo>
                    <a:pt x="12" y="2"/>
                    <a:pt x="15" y="1"/>
                    <a:pt x="18" y="1"/>
                  </a:cubicBezTo>
                  <a:cubicBezTo>
                    <a:pt x="20" y="0"/>
                    <a:pt x="23" y="0"/>
                    <a:pt x="26" y="0"/>
                  </a:cubicBezTo>
                  <a:cubicBezTo>
                    <a:pt x="29" y="0"/>
                    <a:pt x="32" y="1"/>
                    <a:pt x="35" y="2"/>
                  </a:cubicBezTo>
                  <a:cubicBezTo>
                    <a:pt x="38" y="3"/>
                    <a:pt x="41" y="4"/>
                    <a:pt x="44" y="6"/>
                  </a:cubicBezTo>
                  <a:lnTo>
                    <a:pt x="75" y="23"/>
                  </a:lnTo>
                  <a:close/>
                  <a:moveTo>
                    <a:pt x="45" y="17"/>
                  </a:moveTo>
                  <a:cubicBezTo>
                    <a:pt x="41" y="19"/>
                    <a:pt x="41" y="19"/>
                    <a:pt x="41" y="19"/>
                  </a:cubicBezTo>
                  <a:cubicBezTo>
                    <a:pt x="39" y="20"/>
                    <a:pt x="38" y="20"/>
                    <a:pt x="37" y="21"/>
                  </a:cubicBezTo>
                  <a:cubicBezTo>
                    <a:pt x="36" y="22"/>
                    <a:pt x="36" y="22"/>
                    <a:pt x="36" y="23"/>
                  </a:cubicBezTo>
                  <a:cubicBezTo>
                    <a:pt x="36" y="24"/>
                    <a:pt x="36" y="24"/>
                    <a:pt x="36" y="25"/>
                  </a:cubicBezTo>
                  <a:cubicBezTo>
                    <a:pt x="37" y="26"/>
                    <a:pt x="38" y="26"/>
                    <a:pt x="39" y="27"/>
                  </a:cubicBezTo>
                  <a:cubicBezTo>
                    <a:pt x="41" y="28"/>
                    <a:pt x="43" y="29"/>
                    <a:pt x="45" y="29"/>
                  </a:cubicBezTo>
                  <a:cubicBezTo>
                    <a:pt x="47" y="29"/>
                    <a:pt x="49" y="29"/>
                    <a:pt x="51" y="28"/>
                  </a:cubicBezTo>
                  <a:cubicBezTo>
                    <a:pt x="52" y="27"/>
                    <a:pt x="53" y="26"/>
                    <a:pt x="53" y="25"/>
                  </a:cubicBezTo>
                  <a:cubicBezTo>
                    <a:pt x="54" y="24"/>
                    <a:pt x="53" y="23"/>
                    <a:pt x="53" y="21"/>
                  </a:cubicBezTo>
                  <a:lnTo>
                    <a:pt x="45" y="17"/>
                  </a:lnTo>
                  <a:close/>
                </a:path>
              </a:pathLst>
            </a:custGeom>
            <a:solidFill>
              <a:srgbClr val="FFFFFF"/>
            </a:solidFill>
            <a:ln w="9525">
              <a:noFill/>
              <a:round/>
              <a:headEnd/>
              <a:tailEnd/>
            </a:ln>
          </p:spPr>
          <p:txBody>
            <a:bodyPr/>
            <a:lstStyle/>
            <a:p>
              <a:endParaRPr lang="en-US" dirty="0"/>
            </a:p>
          </p:txBody>
        </p:sp>
        <p:sp>
          <p:nvSpPr>
            <p:cNvPr id="8393" name="Freeform 636"/>
            <p:cNvSpPr>
              <a:spLocks noEditPoints="1"/>
            </p:cNvSpPr>
            <p:nvPr/>
          </p:nvSpPr>
          <p:spPr bwMode="auto">
            <a:xfrm>
              <a:off x="4870511" y="4412022"/>
              <a:ext cx="267949" cy="117228"/>
            </a:xfrm>
            <a:custGeom>
              <a:avLst/>
              <a:gdLst>
                <a:gd name="T0" fmla="*/ 2147483647 w 99"/>
                <a:gd name="T1" fmla="*/ 2147483647 h 43"/>
                <a:gd name="T2" fmla="*/ 2147483647 w 99"/>
                <a:gd name="T3" fmla="*/ 2147483647 h 43"/>
                <a:gd name="T4" fmla="*/ 2147483647 w 99"/>
                <a:gd name="T5" fmla="*/ 2147483647 h 43"/>
                <a:gd name="T6" fmla="*/ 2147483647 w 99"/>
                <a:gd name="T7" fmla="*/ 2147483647 h 43"/>
                <a:gd name="T8" fmla="*/ 2147483647 w 99"/>
                <a:gd name="T9" fmla="*/ 2147483647 h 43"/>
                <a:gd name="T10" fmla="*/ 2147483647 w 99"/>
                <a:gd name="T11" fmla="*/ 2147483647 h 43"/>
                <a:gd name="T12" fmla="*/ 2147483647 w 99"/>
                <a:gd name="T13" fmla="*/ 2147483647 h 43"/>
                <a:gd name="T14" fmla="*/ 2147483647 w 99"/>
                <a:gd name="T15" fmla="*/ 2147483647 h 43"/>
                <a:gd name="T16" fmla="*/ 2147483647 w 99"/>
                <a:gd name="T17" fmla="*/ 2147483647 h 43"/>
                <a:gd name="T18" fmla="*/ 2147483647 w 99"/>
                <a:gd name="T19" fmla="*/ 2147483647 h 43"/>
                <a:gd name="T20" fmla="*/ 2147483647 w 99"/>
                <a:gd name="T21" fmla="*/ 2147483647 h 43"/>
                <a:gd name="T22" fmla="*/ 2147483647 w 99"/>
                <a:gd name="T23" fmla="*/ 2147483647 h 43"/>
                <a:gd name="T24" fmla="*/ 2147483647 w 99"/>
                <a:gd name="T25" fmla="*/ 2147483647 h 43"/>
                <a:gd name="T26" fmla="*/ 2147483647 w 99"/>
                <a:gd name="T27" fmla="*/ 2147483647 h 43"/>
                <a:gd name="T28" fmla="*/ 2147483647 w 99"/>
                <a:gd name="T29" fmla="*/ 2147483647 h 43"/>
                <a:gd name="T30" fmla="*/ 2147483647 w 99"/>
                <a:gd name="T31" fmla="*/ 2147483647 h 43"/>
                <a:gd name="T32" fmla="*/ 2147483647 w 99"/>
                <a:gd name="T33" fmla="*/ 2147483647 h 43"/>
                <a:gd name="T34" fmla="*/ 2147483647 w 99"/>
                <a:gd name="T35" fmla="*/ 2147483647 h 43"/>
                <a:gd name="T36" fmla="*/ 2147483647 w 99"/>
                <a:gd name="T37" fmla="*/ 2147483647 h 43"/>
                <a:gd name="T38" fmla="*/ 0 w 99"/>
                <a:gd name="T39" fmla="*/ 2147483647 h 43"/>
                <a:gd name="T40" fmla="*/ 0 w 99"/>
                <a:gd name="T41" fmla="*/ 2147483647 h 43"/>
                <a:gd name="T42" fmla="*/ 2147483647 w 99"/>
                <a:gd name="T43" fmla="*/ 2147483647 h 43"/>
                <a:gd name="T44" fmla="*/ 2147483647 w 99"/>
                <a:gd name="T45" fmla="*/ 2147483647 h 43"/>
                <a:gd name="T46" fmla="*/ 2147483647 w 99"/>
                <a:gd name="T47" fmla="*/ 2147483647 h 43"/>
                <a:gd name="T48" fmla="*/ 2147483647 w 99"/>
                <a:gd name="T49" fmla="*/ 0 h 43"/>
                <a:gd name="T50" fmla="*/ 2147483647 w 99"/>
                <a:gd name="T51" fmla="*/ 0 h 43"/>
                <a:gd name="T52" fmla="*/ 2147483647 w 99"/>
                <a:gd name="T53" fmla="*/ 2147483647 h 43"/>
                <a:gd name="T54" fmla="*/ 2147483647 w 99"/>
                <a:gd name="T55" fmla="*/ 2147483647 h 43"/>
                <a:gd name="T56" fmla="*/ 2147483647 w 99"/>
                <a:gd name="T57" fmla="*/ 2147483647 h 43"/>
                <a:gd name="T58" fmla="*/ 2147483647 w 99"/>
                <a:gd name="T59" fmla="*/ 2147483647 h 43"/>
                <a:gd name="T60" fmla="*/ 2147483647 w 99"/>
                <a:gd name="T61" fmla="*/ 2147483647 h 43"/>
                <a:gd name="T62" fmla="*/ 2147483647 w 99"/>
                <a:gd name="T63" fmla="*/ 2147483647 h 43"/>
                <a:gd name="T64" fmla="*/ 2147483647 w 99"/>
                <a:gd name="T65" fmla="*/ 2147483647 h 43"/>
                <a:gd name="T66" fmla="*/ 2147483647 w 99"/>
                <a:gd name="T67" fmla="*/ 2147483647 h 43"/>
                <a:gd name="T68" fmla="*/ 2147483647 w 99"/>
                <a:gd name="T69" fmla="*/ 2147483647 h 43"/>
                <a:gd name="T70" fmla="*/ 2147483647 w 99"/>
                <a:gd name="T71" fmla="*/ 2147483647 h 43"/>
                <a:gd name="T72" fmla="*/ 2147483647 w 99"/>
                <a:gd name="T73" fmla="*/ 2147483647 h 43"/>
                <a:gd name="T74" fmla="*/ 2147483647 w 99"/>
                <a:gd name="T75" fmla="*/ 2147483647 h 43"/>
                <a:gd name="T76" fmla="*/ 2147483647 w 99"/>
                <a:gd name="T77" fmla="*/ 2147483647 h 43"/>
                <a:gd name="T78" fmla="*/ 2147483647 w 99"/>
                <a:gd name="T79" fmla="*/ 2147483647 h 43"/>
                <a:gd name="T80" fmla="*/ 2147483647 w 99"/>
                <a:gd name="T81" fmla="*/ 2147483647 h 43"/>
                <a:gd name="T82" fmla="*/ 2147483647 w 99"/>
                <a:gd name="T83" fmla="*/ 2147483647 h 43"/>
                <a:gd name="T84" fmla="*/ 2147483647 w 99"/>
                <a:gd name="T85" fmla="*/ 2147483647 h 43"/>
                <a:gd name="T86" fmla="*/ 2147483647 w 99"/>
                <a:gd name="T87" fmla="*/ 2147483647 h 43"/>
                <a:gd name="T88" fmla="*/ 2147483647 w 99"/>
                <a:gd name="T89" fmla="*/ 2147483647 h 43"/>
                <a:gd name="T90" fmla="*/ 2147483647 w 99"/>
                <a:gd name="T91" fmla="*/ 2147483647 h 43"/>
                <a:gd name="T92" fmla="*/ 2147483647 w 99"/>
                <a:gd name="T93" fmla="*/ 2147483647 h 43"/>
                <a:gd name="T94" fmla="*/ 2147483647 w 99"/>
                <a:gd name="T95" fmla="*/ 2147483647 h 43"/>
                <a:gd name="T96" fmla="*/ 2147483647 w 99"/>
                <a:gd name="T97" fmla="*/ 2147483647 h 43"/>
                <a:gd name="T98" fmla="*/ 2147483647 w 99"/>
                <a:gd name="T99" fmla="*/ 2147483647 h 43"/>
                <a:gd name="T100" fmla="*/ 2147483647 w 99"/>
                <a:gd name="T101" fmla="*/ 2147483647 h 43"/>
                <a:gd name="T102" fmla="*/ 2147483647 w 99"/>
                <a:gd name="T103" fmla="*/ 2147483647 h 43"/>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99"/>
                <a:gd name="T157" fmla="*/ 0 h 43"/>
                <a:gd name="T158" fmla="*/ 99 w 99"/>
                <a:gd name="T159" fmla="*/ 43 h 43"/>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99" h="43">
                  <a:moveTo>
                    <a:pt x="83" y="12"/>
                  </a:moveTo>
                  <a:cubicBezTo>
                    <a:pt x="87" y="14"/>
                    <a:pt x="90" y="17"/>
                    <a:pt x="93" y="19"/>
                  </a:cubicBezTo>
                  <a:cubicBezTo>
                    <a:pt x="96" y="21"/>
                    <a:pt x="97" y="23"/>
                    <a:pt x="98" y="25"/>
                  </a:cubicBezTo>
                  <a:cubicBezTo>
                    <a:pt x="99" y="27"/>
                    <a:pt x="99" y="28"/>
                    <a:pt x="99" y="30"/>
                  </a:cubicBezTo>
                  <a:cubicBezTo>
                    <a:pt x="98" y="32"/>
                    <a:pt x="96" y="33"/>
                    <a:pt x="94" y="34"/>
                  </a:cubicBezTo>
                  <a:cubicBezTo>
                    <a:pt x="93" y="35"/>
                    <a:pt x="91" y="35"/>
                    <a:pt x="90" y="36"/>
                  </a:cubicBezTo>
                  <a:cubicBezTo>
                    <a:pt x="89" y="36"/>
                    <a:pt x="87" y="36"/>
                    <a:pt x="85" y="36"/>
                  </a:cubicBezTo>
                  <a:cubicBezTo>
                    <a:pt x="84" y="36"/>
                    <a:pt x="82" y="36"/>
                    <a:pt x="80" y="36"/>
                  </a:cubicBezTo>
                  <a:cubicBezTo>
                    <a:pt x="78" y="36"/>
                    <a:pt x="76" y="36"/>
                    <a:pt x="73" y="36"/>
                  </a:cubicBezTo>
                  <a:cubicBezTo>
                    <a:pt x="78" y="38"/>
                    <a:pt x="78" y="38"/>
                    <a:pt x="78" y="38"/>
                  </a:cubicBezTo>
                  <a:cubicBezTo>
                    <a:pt x="79" y="39"/>
                    <a:pt x="79" y="39"/>
                    <a:pt x="79" y="39"/>
                  </a:cubicBezTo>
                  <a:cubicBezTo>
                    <a:pt x="79" y="39"/>
                    <a:pt x="79" y="40"/>
                    <a:pt x="79" y="40"/>
                  </a:cubicBezTo>
                  <a:cubicBezTo>
                    <a:pt x="79" y="40"/>
                    <a:pt x="79" y="40"/>
                    <a:pt x="78" y="41"/>
                  </a:cubicBezTo>
                  <a:cubicBezTo>
                    <a:pt x="78" y="41"/>
                    <a:pt x="77" y="41"/>
                    <a:pt x="76" y="42"/>
                  </a:cubicBezTo>
                  <a:cubicBezTo>
                    <a:pt x="75" y="42"/>
                    <a:pt x="74" y="42"/>
                    <a:pt x="74" y="43"/>
                  </a:cubicBezTo>
                  <a:cubicBezTo>
                    <a:pt x="73" y="43"/>
                    <a:pt x="73" y="43"/>
                    <a:pt x="72" y="43"/>
                  </a:cubicBezTo>
                  <a:cubicBezTo>
                    <a:pt x="72" y="43"/>
                    <a:pt x="71" y="43"/>
                    <a:pt x="71" y="43"/>
                  </a:cubicBezTo>
                  <a:cubicBezTo>
                    <a:pt x="70" y="43"/>
                    <a:pt x="70" y="43"/>
                    <a:pt x="69" y="43"/>
                  </a:cubicBezTo>
                  <a:cubicBezTo>
                    <a:pt x="1" y="6"/>
                    <a:pt x="1" y="6"/>
                    <a:pt x="1" y="6"/>
                  </a:cubicBezTo>
                  <a:cubicBezTo>
                    <a:pt x="0" y="6"/>
                    <a:pt x="0" y="5"/>
                    <a:pt x="0" y="5"/>
                  </a:cubicBezTo>
                  <a:cubicBezTo>
                    <a:pt x="0" y="5"/>
                    <a:pt x="0" y="5"/>
                    <a:pt x="0" y="4"/>
                  </a:cubicBezTo>
                  <a:cubicBezTo>
                    <a:pt x="0" y="4"/>
                    <a:pt x="1" y="4"/>
                    <a:pt x="1" y="3"/>
                  </a:cubicBezTo>
                  <a:cubicBezTo>
                    <a:pt x="2" y="3"/>
                    <a:pt x="3" y="3"/>
                    <a:pt x="4" y="2"/>
                  </a:cubicBezTo>
                  <a:cubicBezTo>
                    <a:pt x="5" y="2"/>
                    <a:pt x="6" y="1"/>
                    <a:pt x="6" y="1"/>
                  </a:cubicBezTo>
                  <a:cubicBezTo>
                    <a:pt x="7" y="1"/>
                    <a:pt x="8" y="0"/>
                    <a:pt x="8" y="0"/>
                  </a:cubicBezTo>
                  <a:cubicBezTo>
                    <a:pt x="9" y="0"/>
                    <a:pt x="9" y="0"/>
                    <a:pt x="10" y="0"/>
                  </a:cubicBezTo>
                  <a:cubicBezTo>
                    <a:pt x="10" y="0"/>
                    <a:pt x="11" y="1"/>
                    <a:pt x="11" y="1"/>
                  </a:cubicBezTo>
                  <a:cubicBezTo>
                    <a:pt x="37" y="15"/>
                    <a:pt x="37" y="15"/>
                    <a:pt x="37" y="15"/>
                  </a:cubicBezTo>
                  <a:cubicBezTo>
                    <a:pt x="37" y="14"/>
                    <a:pt x="37" y="13"/>
                    <a:pt x="37" y="12"/>
                  </a:cubicBezTo>
                  <a:cubicBezTo>
                    <a:pt x="37" y="11"/>
                    <a:pt x="37" y="10"/>
                    <a:pt x="37" y="9"/>
                  </a:cubicBezTo>
                  <a:cubicBezTo>
                    <a:pt x="38" y="8"/>
                    <a:pt x="38" y="8"/>
                    <a:pt x="39" y="7"/>
                  </a:cubicBezTo>
                  <a:cubicBezTo>
                    <a:pt x="40" y="7"/>
                    <a:pt x="41" y="6"/>
                    <a:pt x="42" y="6"/>
                  </a:cubicBezTo>
                  <a:cubicBezTo>
                    <a:pt x="45" y="4"/>
                    <a:pt x="48" y="3"/>
                    <a:pt x="51" y="3"/>
                  </a:cubicBezTo>
                  <a:cubicBezTo>
                    <a:pt x="54" y="3"/>
                    <a:pt x="58" y="3"/>
                    <a:pt x="61" y="4"/>
                  </a:cubicBezTo>
                  <a:cubicBezTo>
                    <a:pt x="65" y="5"/>
                    <a:pt x="68" y="6"/>
                    <a:pt x="72" y="7"/>
                  </a:cubicBezTo>
                  <a:cubicBezTo>
                    <a:pt x="76" y="9"/>
                    <a:pt x="79" y="10"/>
                    <a:pt x="83" y="12"/>
                  </a:cubicBezTo>
                  <a:close/>
                  <a:moveTo>
                    <a:pt x="73" y="18"/>
                  </a:moveTo>
                  <a:cubicBezTo>
                    <a:pt x="71" y="17"/>
                    <a:pt x="69" y="16"/>
                    <a:pt x="67" y="15"/>
                  </a:cubicBezTo>
                  <a:cubicBezTo>
                    <a:pt x="65" y="14"/>
                    <a:pt x="63" y="13"/>
                    <a:pt x="61" y="13"/>
                  </a:cubicBezTo>
                  <a:cubicBezTo>
                    <a:pt x="59" y="12"/>
                    <a:pt x="57" y="12"/>
                    <a:pt x="55" y="12"/>
                  </a:cubicBezTo>
                  <a:cubicBezTo>
                    <a:pt x="53" y="12"/>
                    <a:pt x="52" y="12"/>
                    <a:pt x="50" y="13"/>
                  </a:cubicBezTo>
                  <a:cubicBezTo>
                    <a:pt x="49" y="13"/>
                    <a:pt x="49" y="14"/>
                    <a:pt x="48" y="14"/>
                  </a:cubicBezTo>
                  <a:cubicBezTo>
                    <a:pt x="48" y="15"/>
                    <a:pt x="48" y="15"/>
                    <a:pt x="48" y="16"/>
                  </a:cubicBezTo>
                  <a:cubicBezTo>
                    <a:pt x="48" y="16"/>
                    <a:pt x="48" y="17"/>
                    <a:pt x="48" y="18"/>
                  </a:cubicBezTo>
                  <a:cubicBezTo>
                    <a:pt x="48" y="19"/>
                    <a:pt x="48" y="20"/>
                    <a:pt x="49" y="21"/>
                  </a:cubicBezTo>
                  <a:cubicBezTo>
                    <a:pt x="64" y="29"/>
                    <a:pt x="64" y="29"/>
                    <a:pt x="64" y="29"/>
                  </a:cubicBezTo>
                  <a:cubicBezTo>
                    <a:pt x="68" y="30"/>
                    <a:pt x="72" y="30"/>
                    <a:pt x="74" y="30"/>
                  </a:cubicBezTo>
                  <a:cubicBezTo>
                    <a:pt x="77" y="30"/>
                    <a:pt x="79" y="30"/>
                    <a:pt x="80" y="29"/>
                  </a:cubicBezTo>
                  <a:cubicBezTo>
                    <a:pt x="82" y="29"/>
                    <a:pt x="82" y="28"/>
                    <a:pt x="82" y="27"/>
                  </a:cubicBezTo>
                  <a:cubicBezTo>
                    <a:pt x="82" y="26"/>
                    <a:pt x="82" y="25"/>
                    <a:pt x="81" y="24"/>
                  </a:cubicBezTo>
                  <a:cubicBezTo>
                    <a:pt x="80" y="23"/>
                    <a:pt x="79" y="22"/>
                    <a:pt x="78" y="21"/>
                  </a:cubicBezTo>
                  <a:cubicBezTo>
                    <a:pt x="76" y="20"/>
                    <a:pt x="75" y="19"/>
                    <a:pt x="73" y="18"/>
                  </a:cubicBezTo>
                  <a:close/>
                </a:path>
              </a:pathLst>
            </a:custGeom>
            <a:solidFill>
              <a:srgbClr val="FFFFFF"/>
            </a:solidFill>
            <a:ln w="9525">
              <a:noFill/>
              <a:round/>
              <a:headEnd/>
              <a:tailEnd/>
            </a:ln>
          </p:spPr>
          <p:txBody>
            <a:bodyPr/>
            <a:lstStyle/>
            <a:p>
              <a:endParaRPr lang="en-US" dirty="0"/>
            </a:p>
          </p:txBody>
        </p:sp>
        <p:sp>
          <p:nvSpPr>
            <p:cNvPr id="8394" name="Freeform 637"/>
            <p:cNvSpPr>
              <a:spLocks noEditPoints="1"/>
            </p:cNvSpPr>
            <p:nvPr/>
          </p:nvSpPr>
          <p:spPr bwMode="auto">
            <a:xfrm>
              <a:off x="5072996" y="4363304"/>
              <a:ext cx="188783" cy="97436"/>
            </a:xfrm>
            <a:custGeom>
              <a:avLst/>
              <a:gdLst>
                <a:gd name="T0" fmla="*/ 2147483647 w 69"/>
                <a:gd name="T1" fmla="*/ 2147483647 h 36"/>
                <a:gd name="T2" fmla="*/ 2147483647 w 69"/>
                <a:gd name="T3" fmla="*/ 2147483647 h 36"/>
                <a:gd name="T4" fmla="*/ 2147483647 w 69"/>
                <a:gd name="T5" fmla="*/ 2147483647 h 36"/>
                <a:gd name="T6" fmla="*/ 2147483647 w 69"/>
                <a:gd name="T7" fmla="*/ 2147483647 h 36"/>
                <a:gd name="T8" fmla="*/ 2147483647 w 69"/>
                <a:gd name="T9" fmla="*/ 2147483647 h 36"/>
                <a:gd name="T10" fmla="*/ 2147483647 w 69"/>
                <a:gd name="T11" fmla="*/ 2147483647 h 36"/>
                <a:gd name="T12" fmla="*/ 2147483647 w 69"/>
                <a:gd name="T13" fmla="*/ 2147483647 h 36"/>
                <a:gd name="T14" fmla="*/ 2147483647 w 69"/>
                <a:gd name="T15" fmla="*/ 2147483647 h 36"/>
                <a:gd name="T16" fmla="*/ 2147483647 w 69"/>
                <a:gd name="T17" fmla="*/ 2147483647 h 36"/>
                <a:gd name="T18" fmla="*/ 2147483647 w 69"/>
                <a:gd name="T19" fmla="*/ 2147483647 h 36"/>
                <a:gd name="T20" fmla="*/ 2147483647 w 69"/>
                <a:gd name="T21" fmla="*/ 2147483647 h 36"/>
                <a:gd name="T22" fmla="*/ 2147483647 w 69"/>
                <a:gd name="T23" fmla="*/ 2147483647 h 36"/>
                <a:gd name="T24" fmla="*/ 2147483647 w 69"/>
                <a:gd name="T25" fmla="*/ 2147483647 h 36"/>
                <a:gd name="T26" fmla="*/ 2147483647 w 69"/>
                <a:gd name="T27" fmla="*/ 2147483647 h 36"/>
                <a:gd name="T28" fmla="*/ 2147483647 w 69"/>
                <a:gd name="T29" fmla="*/ 2147483647 h 36"/>
                <a:gd name="T30" fmla="*/ 2147483647 w 69"/>
                <a:gd name="T31" fmla="*/ 2147483647 h 36"/>
                <a:gd name="T32" fmla="*/ 2147483647 w 69"/>
                <a:gd name="T33" fmla="*/ 2147483647 h 36"/>
                <a:gd name="T34" fmla="*/ 2147483647 w 69"/>
                <a:gd name="T35" fmla="*/ 2147483647 h 36"/>
                <a:gd name="T36" fmla="*/ 2147483647 w 69"/>
                <a:gd name="T37" fmla="*/ 2147483647 h 36"/>
                <a:gd name="T38" fmla="*/ 2147483647 w 69"/>
                <a:gd name="T39" fmla="*/ 2147483647 h 36"/>
                <a:gd name="T40" fmla="*/ 2147483647 w 69"/>
                <a:gd name="T41" fmla="*/ 2147483647 h 36"/>
                <a:gd name="T42" fmla="*/ 2147483647 w 69"/>
                <a:gd name="T43" fmla="*/ 2147483647 h 36"/>
                <a:gd name="T44" fmla="*/ 2147483647 w 69"/>
                <a:gd name="T45" fmla="*/ 2147483647 h 36"/>
                <a:gd name="T46" fmla="*/ 2147483647 w 69"/>
                <a:gd name="T47" fmla="*/ 2147483647 h 36"/>
                <a:gd name="T48" fmla="*/ 2147483647 w 69"/>
                <a:gd name="T49" fmla="*/ 2147483647 h 36"/>
                <a:gd name="T50" fmla="*/ 2147483647 w 69"/>
                <a:gd name="T51" fmla="*/ 2147483647 h 36"/>
                <a:gd name="T52" fmla="*/ 2147483647 w 69"/>
                <a:gd name="T53" fmla="*/ 2147483647 h 36"/>
                <a:gd name="T54" fmla="*/ 2147483647 w 69"/>
                <a:gd name="T55" fmla="*/ 2147483647 h 36"/>
                <a:gd name="T56" fmla="*/ 2147483647 w 69"/>
                <a:gd name="T57" fmla="*/ 2147483647 h 36"/>
                <a:gd name="T58" fmla="*/ 2147483647 w 69"/>
                <a:gd name="T59" fmla="*/ 2147483647 h 36"/>
                <a:gd name="T60" fmla="*/ 2147483647 w 69"/>
                <a:gd name="T61" fmla="*/ 2147483647 h 36"/>
                <a:gd name="T62" fmla="*/ 2147483647 w 69"/>
                <a:gd name="T63" fmla="*/ 2147483647 h 36"/>
                <a:gd name="T64" fmla="*/ 2147483647 w 69"/>
                <a:gd name="T65" fmla="*/ 2147483647 h 36"/>
                <a:gd name="T66" fmla="*/ 2147483647 w 69"/>
                <a:gd name="T67" fmla="*/ 2147483647 h 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69"/>
                <a:gd name="T103" fmla="*/ 0 h 36"/>
                <a:gd name="T104" fmla="*/ 69 w 69"/>
                <a:gd name="T105" fmla="*/ 36 h 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69" h="36">
                  <a:moveTo>
                    <a:pt x="54" y="9"/>
                  </a:moveTo>
                  <a:cubicBezTo>
                    <a:pt x="58" y="11"/>
                    <a:pt x="61" y="13"/>
                    <a:pt x="63" y="15"/>
                  </a:cubicBezTo>
                  <a:cubicBezTo>
                    <a:pt x="66" y="17"/>
                    <a:pt x="67" y="19"/>
                    <a:pt x="68" y="21"/>
                  </a:cubicBezTo>
                  <a:cubicBezTo>
                    <a:pt x="69" y="23"/>
                    <a:pt x="69" y="25"/>
                    <a:pt x="67" y="27"/>
                  </a:cubicBezTo>
                  <a:cubicBezTo>
                    <a:pt x="66" y="29"/>
                    <a:pt x="64" y="31"/>
                    <a:pt x="60" y="33"/>
                  </a:cubicBezTo>
                  <a:cubicBezTo>
                    <a:pt x="57" y="34"/>
                    <a:pt x="54" y="35"/>
                    <a:pt x="50" y="36"/>
                  </a:cubicBezTo>
                  <a:cubicBezTo>
                    <a:pt x="46" y="36"/>
                    <a:pt x="43" y="36"/>
                    <a:pt x="39" y="36"/>
                  </a:cubicBezTo>
                  <a:cubicBezTo>
                    <a:pt x="35" y="36"/>
                    <a:pt x="31" y="35"/>
                    <a:pt x="27" y="33"/>
                  </a:cubicBezTo>
                  <a:cubicBezTo>
                    <a:pt x="23" y="32"/>
                    <a:pt x="19" y="30"/>
                    <a:pt x="15" y="28"/>
                  </a:cubicBezTo>
                  <a:cubicBezTo>
                    <a:pt x="11" y="26"/>
                    <a:pt x="8" y="24"/>
                    <a:pt x="5" y="21"/>
                  </a:cubicBezTo>
                  <a:cubicBezTo>
                    <a:pt x="3" y="19"/>
                    <a:pt x="1" y="17"/>
                    <a:pt x="1" y="15"/>
                  </a:cubicBezTo>
                  <a:cubicBezTo>
                    <a:pt x="0" y="13"/>
                    <a:pt x="0" y="11"/>
                    <a:pt x="2" y="9"/>
                  </a:cubicBezTo>
                  <a:cubicBezTo>
                    <a:pt x="3" y="7"/>
                    <a:pt x="5" y="6"/>
                    <a:pt x="9" y="4"/>
                  </a:cubicBezTo>
                  <a:cubicBezTo>
                    <a:pt x="12" y="2"/>
                    <a:pt x="15" y="1"/>
                    <a:pt x="19" y="1"/>
                  </a:cubicBezTo>
                  <a:cubicBezTo>
                    <a:pt x="22" y="0"/>
                    <a:pt x="26" y="0"/>
                    <a:pt x="30" y="1"/>
                  </a:cubicBezTo>
                  <a:cubicBezTo>
                    <a:pt x="34" y="1"/>
                    <a:pt x="38" y="2"/>
                    <a:pt x="42" y="3"/>
                  </a:cubicBezTo>
                  <a:cubicBezTo>
                    <a:pt x="46" y="5"/>
                    <a:pt x="50" y="6"/>
                    <a:pt x="54" y="9"/>
                  </a:cubicBezTo>
                  <a:close/>
                  <a:moveTo>
                    <a:pt x="44" y="14"/>
                  </a:moveTo>
                  <a:cubicBezTo>
                    <a:pt x="41" y="13"/>
                    <a:pt x="39" y="12"/>
                    <a:pt x="37" y="11"/>
                  </a:cubicBezTo>
                  <a:cubicBezTo>
                    <a:pt x="35" y="10"/>
                    <a:pt x="32" y="9"/>
                    <a:pt x="30" y="9"/>
                  </a:cubicBezTo>
                  <a:cubicBezTo>
                    <a:pt x="28" y="8"/>
                    <a:pt x="26" y="8"/>
                    <a:pt x="24" y="8"/>
                  </a:cubicBezTo>
                  <a:cubicBezTo>
                    <a:pt x="22" y="8"/>
                    <a:pt x="20" y="9"/>
                    <a:pt x="19" y="10"/>
                  </a:cubicBezTo>
                  <a:cubicBezTo>
                    <a:pt x="17" y="10"/>
                    <a:pt x="16" y="11"/>
                    <a:pt x="16" y="12"/>
                  </a:cubicBezTo>
                  <a:cubicBezTo>
                    <a:pt x="15" y="13"/>
                    <a:pt x="15" y="14"/>
                    <a:pt x="16" y="15"/>
                  </a:cubicBezTo>
                  <a:cubicBezTo>
                    <a:pt x="16" y="16"/>
                    <a:pt x="18" y="17"/>
                    <a:pt x="19" y="19"/>
                  </a:cubicBezTo>
                  <a:cubicBezTo>
                    <a:pt x="21" y="20"/>
                    <a:pt x="23" y="21"/>
                    <a:pt x="25" y="23"/>
                  </a:cubicBezTo>
                  <a:cubicBezTo>
                    <a:pt x="27" y="24"/>
                    <a:pt x="30" y="25"/>
                    <a:pt x="32" y="26"/>
                  </a:cubicBezTo>
                  <a:cubicBezTo>
                    <a:pt x="34" y="27"/>
                    <a:pt x="36" y="27"/>
                    <a:pt x="39" y="28"/>
                  </a:cubicBezTo>
                  <a:cubicBezTo>
                    <a:pt x="41" y="28"/>
                    <a:pt x="43" y="28"/>
                    <a:pt x="45" y="28"/>
                  </a:cubicBezTo>
                  <a:cubicBezTo>
                    <a:pt x="47" y="28"/>
                    <a:pt x="48" y="28"/>
                    <a:pt x="50" y="27"/>
                  </a:cubicBezTo>
                  <a:cubicBezTo>
                    <a:pt x="52" y="26"/>
                    <a:pt x="53" y="25"/>
                    <a:pt x="53" y="24"/>
                  </a:cubicBezTo>
                  <a:cubicBezTo>
                    <a:pt x="54" y="23"/>
                    <a:pt x="54" y="22"/>
                    <a:pt x="53" y="21"/>
                  </a:cubicBezTo>
                  <a:cubicBezTo>
                    <a:pt x="52" y="20"/>
                    <a:pt x="51" y="19"/>
                    <a:pt x="50" y="18"/>
                  </a:cubicBezTo>
                  <a:cubicBezTo>
                    <a:pt x="48" y="17"/>
                    <a:pt x="46" y="15"/>
                    <a:pt x="44" y="14"/>
                  </a:cubicBezTo>
                  <a:close/>
                </a:path>
              </a:pathLst>
            </a:custGeom>
            <a:solidFill>
              <a:srgbClr val="FFFFFF"/>
            </a:solidFill>
            <a:ln w="9525">
              <a:noFill/>
              <a:round/>
              <a:headEnd/>
              <a:tailEnd/>
            </a:ln>
          </p:spPr>
          <p:txBody>
            <a:bodyPr/>
            <a:lstStyle/>
            <a:p>
              <a:endParaRPr lang="en-US" dirty="0"/>
            </a:p>
          </p:txBody>
        </p:sp>
        <p:sp>
          <p:nvSpPr>
            <p:cNvPr id="8395" name="Freeform 638"/>
            <p:cNvSpPr>
              <a:spLocks/>
            </p:cNvSpPr>
            <p:nvPr/>
          </p:nvSpPr>
          <p:spPr bwMode="auto">
            <a:xfrm>
              <a:off x="5176522" y="4311541"/>
              <a:ext cx="161379" cy="100481"/>
            </a:xfrm>
            <a:custGeom>
              <a:avLst/>
              <a:gdLst>
                <a:gd name="T0" fmla="*/ 2147483647 w 59"/>
                <a:gd name="T1" fmla="*/ 2147483647 h 37"/>
                <a:gd name="T2" fmla="*/ 2147483647 w 59"/>
                <a:gd name="T3" fmla="*/ 2147483647 h 37"/>
                <a:gd name="T4" fmla="*/ 2147483647 w 59"/>
                <a:gd name="T5" fmla="*/ 2147483647 h 37"/>
                <a:gd name="T6" fmla="*/ 2147483647 w 59"/>
                <a:gd name="T7" fmla="*/ 2147483647 h 37"/>
                <a:gd name="T8" fmla="*/ 2147483647 w 59"/>
                <a:gd name="T9" fmla="*/ 2147483647 h 37"/>
                <a:gd name="T10" fmla="*/ 2147483647 w 59"/>
                <a:gd name="T11" fmla="*/ 2147483647 h 37"/>
                <a:gd name="T12" fmla="*/ 2147483647 w 59"/>
                <a:gd name="T13" fmla="*/ 2147483647 h 37"/>
                <a:gd name="T14" fmla="*/ 2147483647 w 59"/>
                <a:gd name="T15" fmla="*/ 2147483647 h 37"/>
                <a:gd name="T16" fmla="*/ 2147483647 w 59"/>
                <a:gd name="T17" fmla="*/ 2147483647 h 37"/>
                <a:gd name="T18" fmla="*/ 2147483647 w 59"/>
                <a:gd name="T19" fmla="*/ 2147483647 h 37"/>
                <a:gd name="T20" fmla="*/ 2147483647 w 59"/>
                <a:gd name="T21" fmla="*/ 2147483647 h 37"/>
                <a:gd name="T22" fmla="*/ 2147483647 w 59"/>
                <a:gd name="T23" fmla="*/ 2147483647 h 37"/>
                <a:gd name="T24" fmla="*/ 2147483647 w 59"/>
                <a:gd name="T25" fmla="*/ 2147483647 h 37"/>
                <a:gd name="T26" fmla="*/ 2147483647 w 59"/>
                <a:gd name="T27" fmla="*/ 2147483647 h 37"/>
                <a:gd name="T28" fmla="*/ 2147483647 w 59"/>
                <a:gd name="T29" fmla="*/ 2147483647 h 37"/>
                <a:gd name="T30" fmla="*/ 2147483647 w 59"/>
                <a:gd name="T31" fmla="*/ 2147483647 h 37"/>
                <a:gd name="T32" fmla="*/ 2147483647 w 59"/>
                <a:gd name="T33" fmla="*/ 2147483647 h 37"/>
                <a:gd name="T34" fmla="*/ 2147483647 w 59"/>
                <a:gd name="T35" fmla="*/ 2147483647 h 37"/>
                <a:gd name="T36" fmla="*/ 2147483647 w 59"/>
                <a:gd name="T37" fmla="*/ 2147483647 h 37"/>
                <a:gd name="T38" fmla="*/ 2147483647 w 59"/>
                <a:gd name="T39" fmla="*/ 2147483647 h 37"/>
                <a:gd name="T40" fmla="*/ 2147483647 w 59"/>
                <a:gd name="T41" fmla="*/ 2147483647 h 37"/>
                <a:gd name="T42" fmla="*/ 2147483647 w 59"/>
                <a:gd name="T43" fmla="*/ 2147483647 h 37"/>
                <a:gd name="T44" fmla="*/ 2147483647 w 59"/>
                <a:gd name="T45" fmla="*/ 2147483647 h 37"/>
                <a:gd name="T46" fmla="*/ 0 w 59"/>
                <a:gd name="T47" fmla="*/ 2147483647 h 37"/>
                <a:gd name="T48" fmla="*/ 2147483647 w 59"/>
                <a:gd name="T49" fmla="*/ 2147483647 h 37"/>
                <a:gd name="T50" fmla="*/ 2147483647 w 59"/>
                <a:gd name="T51" fmla="*/ 2147483647 h 37"/>
                <a:gd name="T52" fmla="*/ 2147483647 w 59"/>
                <a:gd name="T53" fmla="*/ 2147483647 h 37"/>
                <a:gd name="T54" fmla="*/ 2147483647 w 59"/>
                <a:gd name="T55" fmla="*/ 2147483647 h 37"/>
                <a:gd name="T56" fmla="*/ 2147483647 w 59"/>
                <a:gd name="T57" fmla="*/ 2147483647 h 37"/>
                <a:gd name="T58" fmla="*/ 2147483647 w 59"/>
                <a:gd name="T59" fmla="*/ 2147483647 h 37"/>
                <a:gd name="T60" fmla="*/ 2147483647 w 59"/>
                <a:gd name="T61" fmla="*/ 2147483647 h 37"/>
                <a:gd name="T62" fmla="*/ 2147483647 w 59"/>
                <a:gd name="T63" fmla="*/ 2147483647 h 37"/>
                <a:gd name="T64" fmla="*/ 2147483647 w 59"/>
                <a:gd name="T65" fmla="*/ 2147483647 h 37"/>
                <a:gd name="T66" fmla="*/ 2147483647 w 59"/>
                <a:gd name="T67" fmla="*/ 2147483647 h 37"/>
                <a:gd name="T68" fmla="*/ 2147483647 w 59"/>
                <a:gd name="T69" fmla="*/ 2147483647 h 37"/>
                <a:gd name="T70" fmla="*/ 2147483647 w 59"/>
                <a:gd name="T71" fmla="*/ 2147483647 h 37"/>
                <a:gd name="T72" fmla="*/ 2147483647 w 59"/>
                <a:gd name="T73" fmla="*/ 0 h 37"/>
                <a:gd name="T74" fmla="*/ 2147483647 w 59"/>
                <a:gd name="T75" fmla="*/ 0 h 37"/>
                <a:gd name="T76" fmla="*/ 2147483647 w 59"/>
                <a:gd name="T77" fmla="*/ 0 h 37"/>
                <a:gd name="T78" fmla="*/ 2147483647 w 59"/>
                <a:gd name="T79" fmla="*/ 0 h 37"/>
                <a:gd name="T80" fmla="*/ 2147483647 w 59"/>
                <a:gd name="T81" fmla="*/ 0 h 37"/>
                <a:gd name="T82" fmla="*/ 2147483647 w 59"/>
                <a:gd name="T83" fmla="*/ 0 h 37"/>
                <a:gd name="T84" fmla="*/ 2147483647 w 59"/>
                <a:gd name="T85" fmla="*/ 2147483647 h 37"/>
                <a:gd name="T86" fmla="*/ 2147483647 w 59"/>
                <a:gd name="T87" fmla="*/ 2147483647 h 37"/>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59"/>
                <a:gd name="T133" fmla="*/ 0 h 37"/>
                <a:gd name="T134" fmla="*/ 59 w 59"/>
                <a:gd name="T135" fmla="*/ 37 h 37"/>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59" h="37">
                  <a:moveTo>
                    <a:pt x="29" y="3"/>
                  </a:moveTo>
                  <a:cubicBezTo>
                    <a:pt x="31" y="3"/>
                    <a:pt x="32" y="4"/>
                    <a:pt x="32" y="4"/>
                  </a:cubicBezTo>
                  <a:cubicBezTo>
                    <a:pt x="33" y="5"/>
                    <a:pt x="34" y="5"/>
                    <a:pt x="34" y="5"/>
                  </a:cubicBezTo>
                  <a:cubicBezTo>
                    <a:pt x="34" y="6"/>
                    <a:pt x="34" y="6"/>
                    <a:pt x="34" y="6"/>
                  </a:cubicBezTo>
                  <a:cubicBezTo>
                    <a:pt x="34" y="6"/>
                    <a:pt x="34" y="6"/>
                    <a:pt x="34" y="7"/>
                  </a:cubicBezTo>
                  <a:cubicBezTo>
                    <a:pt x="34" y="7"/>
                    <a:pt x="33" y="7"/>
                    <a:pt x="33" y="7"/>
                  </a:cubicBezTo>
                  <a:cubicBezTo>
                    <a:pt x="33" y="7"/>
                    <a:pt x="32" y="7"/>
                    <a:pt x="32" y="7"/>
                  </a:cubicBezTo>
                  <a:cubicBezTo>
                    <a:pt x="31" y="7"/>
                    <a:pt x="31" y="7"/>
                    <a:pt x="30" y="7"/>
                  </a:cubicBezTo>
                  <a:cubicBezTo>
                    <a:pt x="30" y="7"/>
                    <a:pt x="29" y="8"/>
                    <a:pt x="29" y="8"/>
                  </a:cubicBezTo>
                  <a:cubicBezTo>
                    <a:pt x="28" y="8"/>
                    <a:pt x="28" y="9"/>
                    <a:pt x="27" y="9"/>
                  </a:cubicBezTo>
                  <a:cubicBezTo>
                    <a:pt x="27" y="9"/>
                    <a:pt x="27" y="10"/>
                    <a:pt x="27" y="11"/>
                  </a:cubicBezTo>
                  <a:cubicBezTo>
                    <a:pt x="27" y="11"/>
                    <a:pt x="27" y="12"/>
                    <a:pt x="28" y="13"/>
                  </a:cubicBezTo>
                  <a:cubicBezTo>
                    <a:pt x="28" y="14"/>
                    <a:pt x="28" y="15"/>
                    <a:pt x="29" y="16"/>
                  </a:cubicBezTo>
                  <a:cubicBezTo>
                    <a:pt x="58" y="32"/>
                    <a:pt x="58" y="32"/>
                    <a:pt x="58" y="32"/>
                  </a:cubicBezTo>
                  <a:cubicBezTo>
                    <a:pt x="59" y="32"/>
                    <a:pt x="59" y="32"/>
                    <a:pt x="59" y="32"/>
                  </a:cubicBezTo>
                  <a:cubicBezTo>
                    <a:pt x="59" y="32"/>
                    <a:pt x="59" y="33"/>
                    <a:pt x="59" y="33"/>
                  </a:cubicBezTo>
                  <a:cubicBezTo>
                    <a:pt x="59" y="33"/>
                    <a:pt x="58" y="34"/>
                    <a:pt x="58" y="34"/>
                  </a:cubicBezTo>
                  <a:cubicBezTo>
                    <a:pt x="57" y="34"/>
                    <a:pt x="56" y="35"/>
                    <a:pt x="55" y="35"/>
                  </a:cubicBezTo>
                  <a:cubicBezTo>
                    <a:pt x="54" y="36"/>
                    <a:pt x="53" y="36"/>
                    <a:pt x="53" y="36"/>
                  </a:cubicBezTo>
                  <a:cubicBezTo>
                    <a:pt x="52" y="37"/>
                    <a:pt x="51" y="37"/>
                    <a:pt x="51" y="37"/>
                  </a:cubicBezTo>
                  <a:cubicBezTo>
                    <a:pt x="50" y="37"/>
                    <a:pt x="49" y="37"/>
                    <a:pt x="49" y="37"/>
                  </a:cubicBezTo>
                  <a:cubicBezTo>
                    <a:pt x="49" y="37"/>
                    <a:pt x="48" y="37"/>
                    <a:pt x="48" y="37"/>
                  </a:cubicBezTo>
                  <a:cubicBezTo>
                    <a:pt x="1" y="11"/>
                    <a:pt x="1" y="11"/>
                    <a:pt x="1" y="11"/>
                  </a:cubicBezTo>
                  <a:cubicBezTo>
                    <a:pt x="1" y="11"/>
                    <a:pt x="1" y="11"/>
                    <a:pt x="0" y="11"/>
                  </a:cubicBezTo>
                  <a:cubicBezTo>
                    <a:pt x="0" y="11"/>
                    <a:pt x="0" y="10"/>
                    <a:pt x="1" y="10"/>
                  </a:cubicBezTo>
                  <a:cubicBezTo>
                    <a:pt x="1" y="10"/>
                    <a:pt x="1" y="10"/>
                    <a:pt x="2" y="9"/>
                  </a:cubicBezTo>
                  <a:cubicBezTo>
                    <a:pt x="2" y="9"/>
                    <a:pt x="3" y="9"/>
                    <a:pt x="4" y="8"/>
                  </a:cubicBezTo>
                  <a:cubicBezTo>
                    <a:pt x="4" y="8"/>
                    <a:pt x="5" y="7"/>
                    <a:pt x="6" y="7"/>
                  </a:cubicBezTo>
                  <a:cubicBezTo>
                    <a:pt x="7" y="7"/>
                    <a:pt x="7" y="7"/>
                    <a:pt x="8" y="7"/>
                  </a:cubicBezTo>
                  <a:cubicBezTo>
                    <a:pt x="8" y="7"/>
                    <a:pt x="9" y="7"/>
                    <a:pt x="9" y="7"/>
                  </a:cubicBezTo>
                  <a:cubicBezTo>
                    <a:pt x="9" y="7"/>
                    <a:pt x="10" y="7"/>
                    <a:pt x="10" y="7"/>
                  </a:cubicBezTo>
                  <a:cubicBezTo>
                    <a:pt x="16" y="10"/>
                    <a:pt x="16" y="10"/>
                    <a:pt x="16" y="10"/>
                  </a:cubicBezTo>
                  <a:cubicBezTo>
                    <a:pt x="15" y="9"/>
                    <a:pt x="15" y="8"/>
                    <a:pt x="14" y="7"/>
                  </a:cubicBezTo>
                  <a:cubicBezTo>
                    <a:pt x="14" y="6"/>
                    <a:pt x="14" y="5"/>
                    <a:pt x="14" y="4"/>
                  </a:cubicBezTo>
                  <a:cubicBezTo>
                    <a:pt x="14" y="3"/>
                    <a:pt x="14" y="3"/>
                    <a:pt x="15" y="2"/>
                  </a:cubicBezTo>
                  <a:cubicBezTo>
                    <a:pt x="16" y="2"/>
                    <a:pt x="16" y="1"/>
                    <a:pt x="17" y="1"/>
                  </a:cubicBezTo>
                  <a:cubicBezTo>
                    <a:pt x="17" y="1"/>
                    <a:pt x="18" y="1"/>
                    <a:pt x="18" y="0"/>
                  </a:cubicBezTo>
                  <a:cubicBezTo>
                    <a:pt x="19" y="0"/>
                    <a:pt x="19" y="0"/>
                    <a:pt x="20" y="0"/>
                  </a:cubicBezTo>
                  <a:cubicBezTo>
                    <a:pt x="20" y="0"/>
                    <a:pt x="21" y="0"/>
                    <a:pt x="21" y="0"/>
                  </a:cubicBezTo>
                  <a:cubicBezTo>
                    <a:pt x="22" y="0"/>
                    <a:pt x="22" y="0"/>
                    <a:pt x="23" y="0"/>
                  </a:cubicBezTo>
                  <a:cubicBezTo>
                    <a:pt x="23" y="0"/>
                    <a:pt x="23" y="0"/>
                    <a:pt x="23" y="0"/>
                  </a:cubicBezTo>
                  <a:cubicBezTo>
                    <a:pt x="24" y="0"/>
                    <a:pt x="24" y="0"/>
                    <a:pt x="24" y="0"/>
                  </a:cubicBezTo>
                  <a:cubicBezTo>
                    <a:pt x="25" y="0"/>
                    <a:pt x="26" y="1"/>
                    <a:pt x="26" y="1"/>
                  </a:cubicBezTo>
                  <a:cubicBezTo>
                    <a:pt x="27" y="1"/>
                    <a:pt x="28" y="2"/>
                    <a:pt x="29" y="3"/>
                  </a:cubicBezTo>
                  <a:close/>
                </a:path>
              </a:pathLst>
            </a:custGeom>
            <a:solidFill>
              <a:srgbClr val="FFFFFF"/>
            </a:solidFill>
            <a:ln w="9525">
              <a:noFill/>
              <a:round/>
              <a:headEnd/>
              <a:tailEnd/>
            </a:ln>
          </p:spPr>
          <p:txBody>
            <a:bodyPr/>
            <a:lstStyle/>
            <a:p>
              <a:endParaRPr lang="en-US" dirty="0"/>
            </a:p>
          </p:txBody>
        </p:sp>
        <p:sp>
          <p:nvSpPr>
            <p:cNvPr id="8396" name="Freeform 639"/>
            <p:cNvSpPr>
              <a:spLocks noEditPoints="1"/>
            </p:cNvSpPr>
            <p:nvPr/>
          </p:nvSpPr>
          <p:spPr bwMode="auto">
            <a:xfrm>
              <a:off x="5263301" y="4270435"/>
              <a:ext cx="210097" cy="100481"/>
            </a:xfrm>
            <a:custGeom>
              <a:avLst/>
              <a:gdLst>
                <a:gd name="T0" fmla="*/ 2147483647 w 77"/>
                <a:gd name="T1" fmla="*/ 2147483647 h 37"/>
                <a:gd name="T2" fmla="*/ 2147483647 w 77"/>
                <a:gd name="T3" fmla="*/ 2147483647 h 37"/>
                <a:gd name="T4" fmla="*/ 2147483647 w 77"/>
                <a:gd name="T5" fmla="*/ 2147483647 h 37"/>
                <a:gd name="T6" fmla="*/ 2147483647 w 77"/>
                <a:gd name="T7" fmla="*/ 2147483647 h 37"/>
                <a:gd name="T8" fmla="*/ 2147483647 w 77"/>
                <a:gd name="T9" fmla="*/ 2147483647 h 37"/>
                <a:gd name="T10" fmla="*/ 2147483647 w 77"/>
                <a:gd name="T11" fmla="*/ 2147483647 h 37"/>
                <a:gd name="T12" fmla="*/ 2147483647 w 77"/>
                <a:gd name="T13" fmla="*/ 2147483647 h 37"/>
                <a:gd name="T14" fmla="*/ 2147483647 w 77"/>
                <a:gd name="T15" fmla="*/ 2147483647 h 37"/>
                <a:gd name="T16" fmla="*/ 2147483647 w 77"/>
                <a:gd name="T17" fmla="*/ 2147483647 h 37"/>
                <a:gd name="T18" fmla="*/ 2147483647 w 77"/>
                <a:gd name="T19" fmla="*/ 2147483647 h 37"/>
                <a:gd name="T20" fmla="*/ 2147483647 w 77"/>
                <a:gd name="T21" fmla="*/ 2147483647 h 37"/>
                <a:gd name="T22" fmla="*/ 2147483647 w 77"/>
                <a:gd name="T23" fmla="*/ 2147483647 h 37"/>
                <a:gd name="T24" fmla="*/ 2147483647 w 77"/>
                <a:gd name="T25" fmla="*/ 2147483647 h 37"/>
                <a:gd name="T26" fmla="*/ 2147483647 w 77"/>
                <a:gd name="T27" fmla="*/ 2147483647 h 37"/>
                <a:gd name="T28" fmla="*/ 2147483647 w 77"/>
                <a:gd name="T29" fmla="*/ 2147483647 h 37"/>
                <a:gd name="T30" fmla="*/ 2147483647 w 77"/>
                <a:gd name="T31" fmla="*/ 2147483647 h 37"/>
                <a:gd name="T32" fmla="*/ 2147483647 w 77"/>
                <a:gd name="T33" fmla="*/ 2147483647 h 37"/>
                <a:gd name="T34" fmla="*/ 2147483647 w 77"/>
                <a:gd name="T35" fmla="*/ 2147483647 h 37"/>
                <a:gd name="T36" fmla="*/ 2147483647 w 77"/>
                <a:gd name="T37" fmla="*/ 2147483647 h 37"/>
                <a:gd name="T38" fmla="*/ 2147483647 w 77"/>
                <a:gd name="T39" fmla="*/ 2147483647 h 37"/>
                <a:gd name="T40" fmla="*/ 2147483647 w 77"/>
                <a:gd name="T41" fmla="*/ 2147483647 h 37"/>
                <a:gd name="T42" fmla="*/ 2147483647 w 77"/>
                <a:gd name="T43" fmla="*/ 2147483647 h 37"/>
                <a:gd name="T44" fmla="*/ 2147483647 w 77"/>
                <a:gd name="T45" fmla="*/ 2147483647 h 37"/>
                <a:gd name="T46" fmla="*/ 2147483647 w 77"/>
                <a:gd name="T47" fmla="*/ 2147483647 h 37"/>
                <a:gd name="T48" fmla="*/ 2147483647 w 77"/>
                <a:gd name="T49" fmla="*/ 2147483647 h 37"/>
                <a:gd name="T50" fmla="*/ 2147483647 w 77"/>
                <a:gd name="T51" fmla="*/ 2147483647 h 37"/>
                <a:gd name="T52" fmla="*/ 2147483647 w 77"/>
                <a:gd name="T53" fmla="*/ 2147483647 h 37"/>
                <a:gd name="T54" fmla="*/ 2147483647 w 77"/>
                <a:gd name="T55" fmla="*/ 2147483647 h 37"/>
                <a:gd name="T56" fmla="*/ 2147483647 w 77"/>
                <a:gd name="T57" fmla="*/ 2147483647 h 37"/>
                <a:gd name="T58" fmla="*/ 2147483647 w 77"/>
                <a:gd name="T59" fmla="*/ 2147483647 h 37"/>
                <a:gd name="T60" fmla="*/ 2147483647 w 77"/>
                <a:gd name="T61" fmla="*/ 2147483647 h 37"/>
                <a:gd name="T62" fmla="*/ 2147483647 w 77"/>
                <a:gd name="T63" fmla="*/ 2147483647 h 37"/>
                <a:gd name="T64" fmla="*/ 2147483647 w 77"/>
                <a:gd name="T65" fmla="*/ 2147483647 h 37"/>
                <a:gd name="T66" fmla="*/ 0 w 77"/>
                <a:gd name="T67" fmla="*/ 2147483647 h 37"/>
                <a:gd name="T68" fmla="*/ 2147483647 w 77"/>
                <a:gd name="T69" fmla="*/ 2147483647 h 37"/>
                <a:gd name="T70" fmla="*/ 2147483647 w 77"/>
                <a:gd name="T71" fmla="*/ 2147483647 h 37"/>
                <a:gd name="T72" fmla="*/ 2147483647 w 77"/>
                <a:gd name="T73" fmla="*/ 2147483647 h 37"/>
                <a:gd name="T74" fmla="*/ 2147483647 w 77"/>
                <a:gd name="T75" fmla="*/ 2147483647 h 37"/>
                <a:gd name="T76" fmla="*/ 2147483647 w 77"/>
                <a:gd name="T77" fmla="*/ 2147483647 h 37"/>
                <a:gd name="T78" fmla="*/ 2147483647 w 77"/>
                <a:gd name="T79" fmla="*/ 2147483647 h 37"/>
                <a:gd name="T80" fmla="*/ 2147483647 w 77"/>
                <a:gd name="T81" fmla="*/ 2147483647 h 37"/>
                <a:gd name="T82" fmla="*/ 2147483647 w 77"/>
                <a:gd name="T83" fmla="*/ 2147483647 h 37"/>
                <a:gd name="T84" fmla="*/ 2147483647 w 77"/>
                <a:gd name="T85" fmla="*/ 2147483647 h 37"/>
                <a:gd name="T86" fmla="*/ 2147483647 w 77"/>
                <a:gd name="T87" fmla="*/ 2147483647 h 37"/>
                <a:gd name="T88" fmla="*/ 2147483647 w 77"/>
                <a:gd name="T89" fmla="*/ 2147483647 h 37"/>
                <a:gd name="T90" fmla="*/ 2147483647 w 77"/>
                <a:gd name="T91" fmla="*/ 2147483647 h 37"/>
                <a:gd name="T92" fmla="*/ 2147483647 w 77"/>
                <a:gd name="T93" fmla="*/ 2147483647 h 37"/>
                <a:gd name="T94" fmla="*/ 2147483647 w 77"/>
                <a:gd name="T95" fmla="*/ 2147483647 h 37"/>
                <a:gd name="T96" fmla="*/ 2147483647 w 77"/>
                <a:gd name="T97" fmla="*/ 2147483647 h 37"/>
                <a:gd name="T98" fmla="*/ 2147483647 w 77"/>
                <a:gd name="T99" fmla="*/ 2147483647 h 37"/>
                <a:gd name="T100" fmla="*/ 2147483647 w 77"/>
                <a:gd name="T101" fmla="*/ 2147483647 h 37"/>
                <a:gd name="T102" fmla="*/ 2147483647 w 77"/>
                <a:gd name="T103" fmla="*/ 2147483647 h 37"/>
                <a:gd name="T104" fmla="*/ 2147483647 w 77"/>
                <a:gd name="T105" fmla="*/ 2147483647 h 37"/>
                <a:gd name="T106" fmla="*/ 2147483647 w 77"/>
                <a:gd name="T107" fmla="*/ 2147483647 h 37"/>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77"/>
                <a:gd name="T163" fmla="*/ 0 h 37"/>
                <a:gd name="T164" fmla="*/ 77 w 77"/>
                <a:gd name="T165" fmla="*/ 37 h 37"/>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77" h="37">
                  <a:moveTo>
                    <a:pt x="76" y="23"/>
                  </a:moveTo>
                  <a:cubicBezTo>
                    <a:pt x="76" y="24"/>
                    <a:pt x="77" y="24"/>
                    <a:pt x="77" y="24"/>
                  </a:cubicBezTo>
                  <a:cubicBezTo>
                    <a:pt x="77" y="24"/>
                    <a:pt x="76" y="25"/>
                    <a:pt x="76" y="25"/>
                  </a:cubicBezTo>
                  <a:cubicBezTo>
                    <a:pt x="76" y="25"/>
                    <a:pt x="75" y="26"/>
                    <a:pt x="74" y="26"/>
                  </a:cubicBezTo>
                  <a:cubicBezTo>
                    <a:pt x="72" y="27"/>
                    <a:pt x="71" y="27"/>
                    <a:pt x="71" y="28"/>
                  </a:cubicBezTo>
                  <a:cubicBezTo>
                    <a:pt x="70" y="28"/>
                    <a:pt x="69" y="28"/>
                    <a:pt x="69" y="28"/>
                  </a:cubicBezTo>
                  <a:cubicBezTo>
                    <a:pt x="68" y="28"/>
                    <a:pt x="68" y="28"/>
                    <a:pt x="67" y="27"/>
                  </a:cubicBezTo>
                  <a:cubicBezTo>
                    <a:pt x="64" y="25"/>
                    <a:pt x="64" y="25"/>
                    <a:pt x="64" y="25"/>
                  </a:cubicBezTo>
                  <a:cubicBezTo>
                    <a:pt x="64" y="27"/>
                    <a:pt x="64" y="29"/>
                    <a:pt x="63" y="30"/>
                  </a:cubicBezTo>
                  <a:cubicBezTo>
                    <a:pt x="62" y="32"/>
                    <a:pt x="61" y="33"/>
                    <a:pt x="58" y="34"/>
                  </a:cubicBezTo>
                  <a:cubicBezTo>
                    <a:pt x="56" y="35"/>
                    <a:pt x="54" y="36"/>
                    <a:pt x="52" y="36"/>
                  </a:cubicBezTo>
                  <a:cubicBezTo>
                    <a:pt x="50" y="37"/>
                    <a:pt x="47" y="37"/>
                    <a:pt x="45" y="37"/>
                  </a:cubicBezTo>
                  <a:cubicBezTo>
                    <a:pt x="42" y="37"/>
                    <a:pt x="40" y="36"/>
                    <a:pt x="37" y="36"/>
                  </a:cubicBezTo>
                  <a:cubicBezTo>
                    <a:pt x="35" y="35"/>
                    <a:pt x="32" y="34"/>
                    <a:pt x="30" y="33"/>
                  </a:cubicBezTo>
                  <a:cubicBezTo>
                    <a:pt x="27" y="31"/>
                    <a:pt x="25" y="30"/>
                    <a:pt x="24" y="28"/>
                  </a:cubicBezTo>
                  <a:cubicBezTo>
                    <a:pt x="23" y="27"/>
                    <a:pt x="22" y="25"/>
                    <a:pt x="23" y="24"/>
                  </a:cubicBezTo>
                  <a:cubicBezTo>
                    <a:pt x="23" y="22"/>
                    <a:pt x="24" y="21"/>
                    <a:pt x="26" y="19"/>
                  </a:cubicBezTo>
                  <a:cubicBezTo>
                    <a:pt x="28" y="18"/>
                    <a:pt x="31" y="16"/>
                    <a:pt x="34" y="15"/>
                  </a:cubicBezTo>
                  <a:cubicBezTo>
                    <a:pt x="37" y="13"/>
                    <a:pt x="37" y="13"/>
                    <a:pt x="37" y="13"/>
                  </a:cubicBezTo>
                  <a:cubicBezTo>
                    <a:pt x="35" y="11"/>
                    <a:pt x="35" y="11"/>
                    <a:pt x="35" y="11"/>
                  </a:cubicBezTo>
                  <a:cubicBezTo>
                    <a:pt x="33" y="11"/>
                    <a:pt x="32" y="10"/>
                    <a:pt x="30" y="10"/>
                  </a:cubicBezTo>
                  <a:cubicBezTo>
                    <a:pt x="29" y="9"/>
                    <a:pt x="28" y="9"/>
                    <a:pt x="26" y="9"/>
                  </a:cubicBezTo>
                  <a:cubicBezTo>
                    <a:pt x="25" y="8"/>
                    <a:pt x="24" y="8"/>
                    <a:pt x="23" y="9"/>
                  </a:cubicBezTo>
                  <a:cubicBezTo>
                    <a:pt x="21" y="9"/>
                    <a:pt x="20" y="9"/>
                    <a:pt x="19" y="10"/>
                  </a:cubicBezTo>
                  <a:cubicBezTo>
                    <a:pt x="17" y="11"/>
                    <a:pt x="16" y="12"/>
                    <a:pt x="15" y="13"/>
                  </a:cubicBezTo>
                  <a:cubicBezTo>
                    <a:pt x="14" y="14"/>
                    <a:pt x="13" y="14"/>
                    <a:pt x="13" y="15"/>
                  </a:cubicBezTo>
                  <a:cubicBezTo>
                    <a:pt x="12" y="16"/>
                    <a:pt x="12" y="17"/>
                    <a:pt x="12" y="17"/>
                  </a:cubicBezTo>
                  <a:cubicBezTo>
                    <a:pt x="12" y="18"/>
                    <a:pt x="11" y="18"/>
                    <a:pt x="11" y="19"/>
                  </a:cubicBezTo>
                  <a:cubicBezTo>
                    <a:pt x="11" y="19"/>
                    <a:pt x="10" y="19"/>
                    <a:pt x="10" y="19"/>
                  </a:cubicBezTo>
                  <a:cubicBezTo>
                    <a:pt x="9" y="19"/>
                    <a:pt x="9" y="19"/>
                    <a:pt x="8" y="18"/>
                  </a:cubicBezTo>
                  <a:cubicBezTo>
                    <a:pt x="7" y="18"/>
                    <a:pt x="7" y="18"/>
                    <a:pt x="6" y="18"/>
                  </a:cubicBezTo>
                  <a:cubicBezTo>
                    <a:pt x="5" y="17"/>
                    <a:pt x="5" y="17"/>
                    <a:pt x="4" y="17"/>
                  </a:cubicBezTo>
                  <a:cubicBezTo>
                    <a:pt x="3" y="16"/>
                    <a:pt x="2" y="16"/>
                    <a:pt x="1" y="15"/>
                  </a:cubicBezTo>
                  <a:cubicBezTo>
                    <a:pt x="1" y="15"/>
                    <a:pt x="1" y="14"/>
                    <a:pt x="0" y="14"/>
                  </a:cubicBezTo>
                  <a:cubicBezTo>
                    <a:pt x="0" y="13"/>
                    <a:pt x="0" y="13"/>
                    <a:pt x="1" y="12"/>
                  </a:cubicBezTo>
                  <a:cubicBezTo>
                    <a:pt x="1" y="11"/>
                    <a:pt x="2" y="10"/>
                    <a:pt x="3" y="9"/>
                  </a:cubicBezTo>
                  <a:cubicBezTo>
                    <a:pt x="3" y="9"/>
                    <a:pt x="4" y="8"/>
                    <a:pt x="5" y="7"/>
                  </a:cubicBezTo>
                  <a:cubicBezTo>
                    <a:pt x="7" y="6"/>
                    <a:pt x="8" y="5"/>
                    <a:pt x="10" y="4"/>
                  </a:cubicBezTo>
                  <a:cubicBezTo>
                    <a:pt x="13" y="3"/>
                    <a:pt x="15" y="2"/>
                    <a:pt x="18" y="1"/>
                  </a:cubicBezTo>
                  <a:cubicBezTo>
                    <a:pt x="21" y="1"/>
                    <a:pt x="24" y="0"/>
                    <a:pt x="27" y="1"/>
                  </a:cubicBezTo>
                  <a:cubicBezTo>
                    <a:pt x="29" y="1"/>
                    <a:pt x="32" y="1"/>
                    <a:pt x="35" y="2"/>
                  </a:cubicBezTo>
                  <a:cubicBezTo>
                    <a:pt x="38" y="3"/>
                    <a:pt x="41" y="5"/>
                    <a:pt x="45" y="6"/>
                  </a:cubicBezTo>
                  <a:lnTo>
                    <a:pt x="76" y="23"/>
                  </a:lnTo>
                  <a:close/>
                  <a:moveTo>
                    <a:pt x="46" y="17"/>
                  </a:moveTo>
                  <a:cubicBezTo>
                    <a:pt x="42" y="19"/>
                    <a:pt x="42" y="19"/>
                    <a:pt x="42" y="19"/>
                  </a:cubicBezTo>
                  <a:cubicBezTo>
                    <a:pt x="40" y="20"/>
                    <a:pt x="39" y="21"/>
                    <a:pt x="38" y="22"/>
                  </a:cubicBezTo>
                  <a:cubicBezTo>
                    <a:pt x="37" y="22"/>
                    <a:pt x="36" y="23"/>
                    <a:pt x="36" y="24"/>
                  </a:cubicBezTo>
                  <a:cubicBezTo>
                    <a:pt x="36" y="24"/>
                    <a:pt x="36" y="25"/>
                    <a:pt x="37" y="26"/>
                  </a:cubicBezTo>
                  <a:cubicBezTo>
                    <a:pt x="38" y="26"/>
                    <a:pt x="38" y="27"/>
                    <a:pt x="40" y="28"/>
                  </a:cubicBezTo>
                  <a:cubicBezTo>
                    <a:pt x="42" y="29"/>
                    <a:pt x="44" y="29"/>
                    <a:pt x="46" y="29"/>
                  </a:cubicBezTo>
                  <a:cubicBezTo>
                    <a:pt x="48" y="29"/>
                    <a:pt x="50" y="29"/>
                    <a:pt x="51" y="28"/>
                  </a:cubicBezTo>
                  <a:cubicBezTo>
                    <a:pt x="53" y="28"/>
                    <a:pt x="54" y="27"/>
                    <a:pt x="54" y="26"/>
                  </a:cubicBezTo>
                  <a:cubicBezTo>
                    <a:pt x="54" y="25"/>
                    <a:pt x="54" y="23"/>
                    <a:pt x="54" y="22"/>
                  </a:cubicBezTo>
                  <a:lnTo>
                    <a:pt x="46" y="17"/>
                  </a:lnTo>
                  <a:close/>
                </a:path>
              </a:pathLst>
            </a:custGeom>
            <a:solidFill>
              <a:srgbClr val="FFFFFF"/>
            </a:solidFill>
            <a:ln w="9525">
              <a:noFill/>
              <a:round/>
              <a:headEnd/>
              <a:tailEnd/>
            </a:ln>
          </p:spPr>
          <p:txBody>
            <a:bodyPr/>
            <a:lstStyle/>
            <a:p>
              <a:endParaRPr lang="en-US" dirty="0"/>
            </a:p>
          </p:txBody>
        </p:sp>
        <p:sp>
          <p:nvSpPr>
            <p:cNvPr id="8397" name="Freeform 640"/>
            <p:cNvSpPr>
              <a:spLocks noEditPoints="1"/>
            </p:cNvSpPr>
            <p:nvPr/>
          </p:nvSpPr>
          <p:spPr bwMode="auto">
            <a:xfrm>
              <a:off x="5337900" y="4172999"/>
              <a:ext cx="264905" cy="141587"/>
            </a:xfrm>
            <a:custGeom>
              <a:avLst/>
              <a:gdLst>
                <a:gd name="T0" fmla="*/ 2147483647 w 98"/>
                <a:gd name="T1" fmla="*/ 2147483647 h 52"/>
                <a:gd name="T2" fmla="*/ 2147483647 w 98"/>
                <a:gd name="T3" fmla="*/ 2147483647 h 52"/>
                <a:gd name="T4" fmla="*/ 2147483647 w 98"/>
                <a:gd name="T5" fmla="*/ 2147483647 h 52"/>
                <a:gd name="T6" fmla="*/ 2147483647 w 98"/>
                <a:gd name="T7" fmla="*/ 2147483647 h 52"/>
                <a:gd name="T8" fmla="*/ 2147483647 w 98"/>
                <a:gd name="T9" fmla="*/ 2147483647 h 52"/>
                <a:gd name="T10" fmla="*/ 2147483647 w 98"/>
                <a:gd name="T11" fmla="*/ 2147483647 h 52"/>
                <a:gd name="T12" fmla="*/ 2147483647 w 98"/>
                <a:gd name="T13" fmla="*/ 2147483647 h 52"/>
                <a:gd name="T14" fmla="*/ 2147483647 w 98"/>
                <a:gd name="T15" fmla="*/ 2147483647 h 52"/>
                <a:gd name="T16" fmla="*/ 2147483647 w 98"/>
                <a:gd name="T17" fmla="*/ 2147483647 h 52"/>
                <a:gd name="T18" fmla="*/ 2147483647 w 98"/>
                <a:gd name="T19" fmla="*/ 2147483647 h 52"/>
                <a:gd name="T20" fmla="*/ 2147483647 w 98"/>
                <a:gd name="T21" fmla="*/ 2147483647 h 52"/>
                <a:gd name="T22" fmla="*/ 2147483647 w 98"/>
                <a:gd name="T23" fmla="*/ 2147483647 h 52"/>
                <a:gd name="T24" fmla="*/ 2147483647 w 98"/>
                <a:gd name="T25" fmla="*/ 2147483647 h 52"/>
                <a:gd name="T26" fmla="*/ 2147483647 w 98"/>
                <a:gd name="T27" fmla="*/ 2147483647 h 52"/>
                <a:gd name="T28" fmla="*/ 2147483647 w 98"/>
                <a:gd name="T29" fmla="*/ 2147483647 h 52"/>
                <a:gd name="T30" fmla="*/ 2147483647 w 98"/>
                <a:gd name="T31" fmla="*/ 2147483647 h 52"/>
                <a:gd name="T32" fmla="*/ 2147483647 w 98"/>
                <a:gd name="T33" fmla="*/ 2147483647 h 52"/>
                <a:gd name="T34" fmla="*/ 2147483647 w 98"/>
                <a:gd name="T35" fmla="*/ 2147483647 h 52"/>
                <a:gd name="T36" fmla="*/ 2147483647 w 98"/>
                <a:gd name="T37" fmla="*/ 2147483647 h 52"/>
                <a:gd name="T38" fmla="*/ 2147483647 w 98"/>
                <a:gd name="T39" fmla="*/ 2147483647 h 52"/>
                <a:gd name="T40" fmla="*/ 2147483647 w 98"/>
                <a:gd name="T41" fmla="*/ 2147483647 h 52"/>
                <a:gd name="T42" fmla="*/ 2147483647 w 98"/>
                <a:gd name="T43" fmla="*/ 2147483647 h 52"/>
                <a:gd name="T44" fmla="*/ 2147483647 w 98"/>
                <a:gd name="T45" fmla="*/ 2147483647 h 52"/>
                <a:gd name="T46" fmla="*/ 2147483647 w 98"/>
                <a:gd name="T47" fmla="*/ 2147483647 h 52"/>
                <a:gd name="T48" fmla="*/ 2147483647 w 98"/>
                <a:gd name="T49" fmla="*/ 2147483647 h 52"/>
                <a:gd name="T50" fmla="*/ 2147483647 w 98"/>
                <a:gd name="T51" fmla="*/ 2147483647 h 52"/>
                <a:gd name="T52" fmla="*/ 2147483647 w 98"/>
                <a:gd name="T53" fmla="*/ 2147483647 h 52"/>
                <a:gd name="T54" fmla="*/ 2147483647 w 98"/>
                <a:gd name="T55" fmla="*/ 2147483647 h 52"/>
                <a:gd name="T56" fmla="*/ 2147483647 w 98"/>
                <a:gd name="T57" fmla="*/ 2147483647 h 52"/>
                <a:gd name="T58" fmla="*/ 2147483647 w 98"/>
                <a:gd name="T59" fmla="*/ 2147483647 h 52"/>
                <a:gd name="T60" fmla="*/ 2147483647 w 98"/>
                <a:gd name="T61" fmla="*/ 2147483647 h 52"/>
                <a:gd name="T62" fmla="*/ 2147483647 w 98"/>
                <a:gd name="T63" fmla="*/ 2147483647 h 52"/>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98"/>
                <a:gd name="T97" fmla="*/ 0 h 52"/>
                <a:gd name="T98" fmla="*/ 98 w 98"/>
                <a:gd name="T99" fmla="*/ 52 h 52"/>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98" h="52">
                  <a:moveTo>
                    <a:pt x="46" y="11"/>
                  </a:moveTo>
                  <a:cubicBezTo>
                    <a:pt x="47" y="11"/>
                    <a:pt x="48" y="11"/>
                    <a:pt x="49" y="11"/>
                  </a:cubicBezTo>
                  <a:cubicBezTo>
                    <a:pt x="51" y="11"/>
                    <a:pt x="52" y="11"/>
                    <a:pt x="53" y="12"/>
                  </a:cubicBezTo>
                  <a:cubicBezTo>
                    <a:pt x="98" y="36"/>
                    <a:pt x="98" y="36"/>
                    <a:pt x="98" y="36"/>
                  </a:cubicBezTo>
                  <a:cubicBezTo>
                    <a:pt x="98" y="36"/>
                    <a:pt x="98" y="36"/>
                    <a:pt x="98" y="37"/>
                  </a:cubicBezTo>
                  <a:cubicBezTo>
                    <a:pt x="98" y="37"/>
                    <a:pt x="98" y="37"/>
                    <a:pt x="98" y="37"/>
                  </a:cubicBezTo>
                  <a:cubicBezTo>
                    <a:pt x="98" y="38"/>
                    <a:pt x="98" y="38"/>
                    <a:pt x="97" y="38"/>
                  </a:cubicBezTo>
                  <a:cubicBezTo>
                    <a:pt x="96" y="39"/>
                    <a:pt x="96" y="39"/>
                    <a:pt x="95" y="40"/>
                  </a:cubicBezTo>
                  <a:cubicBezTo>
                    <a:pt x="94" y="40"/>
                    <a:pt x="93" y="41"/>
                    <a:pt x="92" y="41"/>
                  </a:cubicBezTo>
                  <a:cubicBezTo>
                    <a:pt x="91" y="41"/>
                    <a:pt x="91" y="41"/>
                    <a:pt x="90" y="41"/>
                  </a:cubicBezTo>
                  <a:cubicBezTo>
                    <a:pt x="89" y="41"/>
                    <a:pt x="89" y="41"/>
                    <a:pt x="88" y="41"/>
                  </a:cubicBezTo>
                  <a:cubicBezTo>
                    <a:pt x="88" y="41"/>
                    <a:pt x="88" y="41"/>
                    <a:pt x="87" y="41"/>
                  </a:cubicBezTo>
                  <a:cubicBezTo>
                    <a:pt x="49" y="21"/>
                    <a:pt x="49" y="21"/>
                    <a:pt x="49" y="21"/>
                  </a:cubicBezTo>
                  <a:cubicBezTo>
                    <a:pt x="33" y="29"/>
                    <a:pt x="33" y="29"/>
                    <a:pt x="33" y="29"/>
                  </a:cubicBezTo>
                  <a:cubicBezTo>
                    <a:pt x="55" y="40"/>
                    <a:pt x="55" y="40"/>
                    <a:pt x="55" y="40"/>
                  </a:cubicBezTo>
                  <a:cubicBezTo>
                    <a:pt x="57" y="42"/>
                    <a:pt x="60" y="43"/>
                    <a:pt x="61" y="43"/>
                  </a:cubicBezTo>
                  <a:cubicBezTo>
                    <a:pt x="63" y="43"/>
                    <a:pt x="65" y="43"/>
                    <a:pt x="67" y="42"/>
                  </a:cubicBezTo>
                  <a:cubicBezTo>
                    <a:pt x="67" y="42"/>
                    <a:pt x="68" y="42"/>
                    <a:pt x="68" y="42"/>
                  </a:cubicBezTo>
                  <a:cubicBezTo>
                    <a:pt x="68" y="41"/>
                    <a:pt x="69" y="41"/>
                    <a:pt x="69" y="41"/>
                  </a:cubicBezTo>
                  <a:cubicBezTo>
                    <a:pt x="69" y="41"/>
                    <a:pt x="69" y="40"/>
                    <a:pt x="69" y="40"/>
                  </a:cubicBezTo>
                  <a:cubicBezTo>
                    <a:pt x="69" y="40"/>
                    <a:pt x="70" y="40"/>
                    <a:pt x="70" y="40"/>
                  </a:cubicBezTo>
                  <a:cubicBezTo>
                    <a:pt x="70" y="40"/>
                    <a:pt x="70" y="40"/>
                    <a:pt x="70" y="40"/>
                  </a:cubicBezTo>
                  <a:cubicBezTo>
                    <a:pt x="71" y="40"/>
                    <a:pt x="71" y="40"/>
                    <a:pt x="72" y="40"/>
                  </a:cubicBezTo>
                  <a:cubicBezTo>
                    <a:pt x="72" y="40"/>
                    <a:pt x="73" y="40"/>
                    <a:pt x="73" y="41"/>
                  </a:cubicBezTo>
                  <a:cubicBezTo>
                    <a:pt x="74" y="41"/>
                    <a:pt x="75" y="41"/>
                    <a:pt x="76" y="42"/>
                  </a:cubicBezTo>
                  <a:cubicBezTo>
                    <a:pt x="77" y="43"/>
                    <a:pt x="78" y="43"/>
                    <a:pt x="79" y="44"/>
                  </a:cubicBezTo>
                  <a:cubicBezTo>
                    <a:pt x="80" y="44"/>
                    <a:pt x="80" y="45"/>
                    <a:pt x="80" y="45"/>
                  </a:cubicBezTo>
                  <a:cubicBezTo>
                    <a:pt x="80" y="45"/>
                    <a:pt x="80" y="46"/>
                    <a:pt x="80" y="46"/>
                  </a:cubicBezTo>
                  <a:cubicBezTo>
                    <a:pt x="80" y="46"/>
                    <a:pt x="79" y="47"/>
                    <a:pt x="79" y="47"/>
                  </a:cubicBezTo>
                  <a:cubicBezTo>
                    <a:pt x="79" y="48"/>
                    <a:pt x="78" y="48"/>
                    <a:pt x="77" y="48"/>
                  </a:cubicBezTo>
                  <a:cubicBezTo>
                    <a:pt x="77" y="49"/>
                    <a:pt x="76" y="49"/>
                    <a:pt x="75" y="50"/>
                  </a:cubicBezTo>
                  <a:cubicBezTo>
                    <a:pt x="73" y="51"/>
                    <a:pt x="71" y="51"/>
                    <a:pt x="69" y="52"/>
                  </a:cubicBezTo>
                  <a:cubicBezTo>
                    <a:pt x="67" y="52"/>
                    <a:pt x="64" y="52"/>
                    <a:pt x="62" y="52"/>
                  </a:cubicBezTo>
                  <a:cubicBezTo>
                    <a:pt x="60" y="51"/>
                    <a:pt x="57" y="51"/>
                    <a:pt x="54" y="50"/>
                  </a:cubicBezTo>
                  <a:cubicBezTo>
                    <a:pt x="52" y="49"/>
                    <a:pt x="49" y="48"/>
                    <a:pt x="46" y="46"/>
                  </a:cubicBezTo>
                  <a:cubicBezTo>
                    <a:pt x="22" y="33"/>
                    <a:pt x="22" y="33"/>
                    <a:pt x="22" y="33"/>
                  </a:cubicBezTo>
                  <a:cubicBezTo>
                    <a:pt x="18" y="36"/>
                    <a:pt x="18" y="36"/>
                    <a:pt x="18" y="36"/>
                  </a:cubicBezTo>
                  <a:cubicBezTo>
                    <a:pt x="17" y="36"/>
                    <a:pt x="17" y="36"/>
                    <a:pt x="16" y="35"/>
                  </a:cubicBezTo>
                  <a:cubicBezTo>
                    <a:pt x="14" y="35"/>
                    <a:pt x="13" y="35"/>
                    <a:pt x="11" y="33"/>
                  </a:cubicBezTo>
                  <a:cubicBezTo>
                    <a:pt x="10" y="33"/>
                    <a:pt x="9" y="32"/>
                    <a:pt x="9" y="32"/>
                  </a:cubicBezTo>
                  <a:cubicBezTo>
                    <a:pt x="8" y="32"/>
                    <a:pt x="7" y="31"/>
                    <a:pt x="7" y="31"/>
                  </a:cubicBezTo>
                  <a:cubicBezTo>
                    <a:pt x="7" y="31"/>
                    <a:pt x="7" y="30"/>
                    <a:pt x="7" y="30"/>
                  </a:cubicBezTo>
                  <a:cubicBezTo>
                    <a:pt x="7" y="30"/>
                    <a:pt x="7" y="30"/>
                    <a:pt x="7" y="30"/>
                  </a:cubicBezTo>
                  <a:cubicBezTo>
                    <a:pt x="12" y="28"/>
                    <a:pt x="12" y="28"/>
                    <a:pt x="12" y="28"/>
                  </a:cubicBezTo>
                  <a:cubicBezTo>
                    <a:pt x="1" y="22"/>
                    <a:pt x="1" y="22"/>
                    <a:pt x="1" y="22"/>
                  </a:cubicBezTo>
                  <a:cubicBezTo>
                    <a:pt x="1" y="22"/>
                    <a:pt x="1" y="22"/>
                    <a:pt x="1" y="22"/>
                  </a:cubicBezTo>
                  <a:cubicBezTo>
                    <a:pt x="0" y="21"/>
                    <a:pt x="1" y="21"/>
                    <a:pt x="1" y="21"/>
                  </a:cubicBezTo>
                  <a:cubicBezTo>
                    <a:pt x="1" y="20"/>
                    <a:pt x="1" y="20"/>
                    <a:pt x="2" y="20"/>
                  </a:cubicBezTo>
                  <a:cubicBezTo>
                    <a:pt x="3" y="19"/>
                    <a:pt x="3" y="19"/>
                    <a:pt x="4" y="18"/>
                  </a:cubicBezTo>
                  <a:cubicBezTo>
                    <a:pt x="5" y="18"/>
                    <a:pt x="6" y="18"/>
                    <a:pt x="7" y="17"/>
                  </a:cubicBezTo>
                  <a:cubicBezTo>
                    <a:pt x="8" y="17"/>
                    <a:pt x="8" y="17"/>
                    <a:pt x="9" y="17"/>
                  </a:cubicBezTo>
                  <a:cubicBezTo>
                    <a:pt x="10" y="17"/>
                    <a:pt x="10" y="17"/>
                    <a:pt x="11" y="17"/>
                  </a:cubicBezTo>
                  <a:cubicBezTo>
                    <a:pt x="11" y="17"/>
                    <a:pt x="11" y="17"/>
                    <a:pt x="12" y="17"/>
                  </a:cubicBezTo>
                  <a:cubicBezTo>
                    <a:pt x="22" y="23"/>
                    <a:pt x="22" y="23"/>
                    <a:pt x="22" y="23"/>
                  </a:cubicBezTo>
                  <a:lnTo>
                    <a:pt x="46" y="11"/>
                  </a:lnTo>
                  <a:close/>
                  <a:moveTo>
                    <a:pt x="36" y="2"/>
                  </a:moveTo>
                  <a:cubicBezTo>
                    <a:pt x="39" y="3"/>
                    <a:pt x="40" y="5"/>
                    <a:pt x="40" y="6"/>
                  </a:cubicBezTo>
                  <a:cubicBezTo>
                    <a:pt x="40" y="7"/>
                    <a:pt x="39" y="8"/>
                    <a:pt x="37" y="9"/>
                  </a:cubicBezTo>
                  <a:cubicBezTo>
                    <a:pt x="35" y="10"/>
                    <a:pt x="33" y="10"/>
                    <a:pt x="31" y="10"/>
                  </a:cubicBezTo>
                  <a:cubicBezTo>
                    <a:pt x="29" y="10"/>
                    <a:pt x="27" y="9"/>
                    <a:pt x="24" y="8"/>
                  </a:cubicBezTo>
                  <a:cubicBezTo>
                    <a:pt x="22" y="6"/>
                    <a:pt x="20" y="5"/>
                    <a:pt x="20" y="4"/>
                  </a:cubicBezTo>
                  <a:cubicBezTo>
                    <a:pt x="20" y="3"/>
                    <a:pt x="21" y="2"/>
                    <a:pt x="23" y="1"/>
                  </a:cubicBezTo>
                  <a:cubicBezTo>
                    <a:pt x="26" y="0"/>
                    <a:pt x="28" y="0"/>
                    <a:pt x="29" y="0"/>
                  </a:cubicBezTo>
                  <a:cubicBezTo>
                    <a:pt x="31" y="0"/>
                    <a:pt x="33" y="1"/>
                    <a:pt x="36" y="2"/>
                  </a:cubicBezTo>
                  <a:close/>
                </a:path>
              </a:pathLst>
            </a:custGeom>
            <a:solidFill>
              <a:srgbClr val="FFFFFF"/>
            </a:solidFill>
            <a:ln w="9525">
              <a:noFill/>
              <a:round/>
              <a:headEnd/>
              <a:tailEnd/>
            </a:ln>
          </p:spPr>
          <p:txBody>
            <a:bodyPr/>
            <a:lstStyle/>
            <a:p>
              <a:endParaRPr lang="en-US" dirty="0"/>
            </a:p>
          </p:txBody>
        </p:sp>
        <p:sp>
          <p:nvSpPr>
            <p:cNvPr id="8398" name="Freeform 641"/>
            <p:cNvSpPr>
              <a:spLocks/>
            </p:cNvSpPr>
            <p:nvPr/>
          </p:nvSpPr>
          <p:spPr bwMode="auto">
            <a:xfrm>
              <a:off x="5490144" y="4142550"/>
              <a:ext cx="202485" cy="106571"/>
            </a:xfrm>
            <a:custGeom>
              <a:avLst/>
              <a:gdLst>
                <a:gd name="T0" fmla="*/ 2147483647 w 75"/>
                <a:gd name="T1" fmla="*/ 2147483647 h 39"/>
                <a:gd name="T2" fmla="*/ 2147483647 w 75"/>
                <a:gd name="T3" fmla="*/ 2147483647 h 39"/>
                <a:gd name="T4" fmla="*/ 2147483647 w 75"/>
                <a:gd name="T5" fmla="*/ 2147483647 h 39"/>
                <a:gd name="T6" fmla="*/ 2147483647 w 75"/>
                <a:gd name="T7" fmla="*/ 2147483647 h 39"/>
                <a:gd name="T8" fmla="*/ 2147483647 w 75"/>
                <a:gd name="T9" fmla="*/ 2147483647 h 39"/>
                <a:gd name="T10" fmla="*/ 2147483647 w 75"/>
                <a:gd name="T11" fmla="*/ 2147483647 h 39"/>
                <a:gd name="T12" fmla="*/ 2147483647 w 75"/>
                <a:gd name="T13" fmla="*/ 2147483647 h 39"/>
                <a:gd name="T14" fmla="*/ 2147483647 w 75"/>
                <a:gd name="T15" fmla="*/ 2147483647 h 39"/>
                <a:gd name="T16" fmla="*/ 2147483647 w 75"/>
                <a:gd name="T17" fmla="*/ 2147483647 h 39"/>
                <a:gd name="T18" fmla="*/ 2147483647 w 75"/>
                <a:gd name="T19" fmla="*/ 2147483647 h 39"/>
                <a:gd name="T20" fmla="*/ 2147483647 w 75"/>
                <a:gd name="T21" fmla="*/ 2147483647 h 39"/>
                <a:gd name="T22" fmla="*/ 2147483647 w 75"/>
                <a:gd name="T23" fmla="*/ 2147483647 h 39"/>
                <a:gd name="T24" fmla="*/ 2147483647 w 75"/>
                <a:gd name="T25" fmla="*/ 2147483647 h 39"/>
                <a:gd name="T26" fmla="*/ 2147483647 w 75"/>
                <a:gd name="T27" fmla="*/ 2147483647 h 39"/>
                <a:gd name="T28" fmla="*/ 2147483647 w 75"/>
                <a:gd name="T29" fmla="*/ 2147483647 h 39"/>
                <a:gd name="T30" fmla="*/ 2147483647 w 75"/>
                <a:gd name="T31" fmla="*/ 2147483647 h 39"/>
                <a:gd name="T32" fmla="*/ 2147483647 w 75"/>
                <a:gd name="T33" fmla="*/ 2147483647 h 39"/>
                <a:gd name="T34" fmla="*/ 2147483647 w 75"/>
                <a:gd name="T35" fmla="*/ 2147483647 h 39"/>
                <a:gd name="T36" fmla="*/ 0 w 75"/>
                <a:gd name="T37" fmla="*/ 2147483647 h 39"/>
                <a:gd name="T38" fmla="*/ 2147483647 w 75"/>
                <a:gd name="T39" fmla="*/ 2147483647 h 39"/>
                <a:gd name="T40" fmla="*/ 2147483647 w 75"/>
                <a:gd name="T41" fmla="*/ 2147483647 h 39"/>
                <a:gd name="T42" fmla="*/ 2147483647 w 75"/>
                <a:gd name="T43" fmla="*/ 2147483647 h 39"/>
                <a:gd name="T44" fmla="*/ 2147483647 w 75"/>
                <a:gd name="T45" fmla="*/ 2147483647 h 39"/>
                <a:gd name="T46" fmla="*/ 2147483647 w 75"/>
                <a:gd name="T47" fmla="*/ 2147483647 h 39"/>
                <a:gd name="T48" fmla="*/ 2147483647 w 75"/>
                <a:gd name="T49" fmla="*/ 2147483647 h 39"/>
                <a:gd name="T50" fmla="*/ 2147483647 w 75"/>
                <a:gd name="T51" fmla="*/ 2147483647 h 39"/>
                <a:gd name="T52" fmla="*/ 2147483647 w 75"/>
                <a:gd name="T53" fmla="*/ 2147483647 h 39"/>
                <a:gd name="T54" fmla="*/ 2147483647 w 75"/>
                <a:gd name="T55" fmla="*/ 2147483647 h 39"/>
                <a:gd name="T56" fmla="*/ 2147483647 w 75"/>
                <a:gd name="T57" fmla="*/ 2147483647 h 39"/>
                <a:gd name="T58" fmla="*/ 2147483647 w 75"/>
                <a:gd name="T59" fmla="*/ 2147483647 h 39"/>
                <a:gd name="T60" fmla="*/ 2147483647 w 75"/>
                <a:gd name="T61" fmla="*/ 2147483647 h 39"/>
                <a:gd name="T62" fmla="*/ 2147483647 w 75"/>
                <a:gd name="T63" fmla="*/ 2147483647 h 39"/>
                <a:gd name="T64" fmla="*/ 2147483647 w 75"/>
                <a:gd name="T65" fmla="*/ 2147483647 h 39"/>
                <a:gd name="T66" fmla="*/ 2147483647 w 75"/>
                <a:gd name="T67" fmla="*/ 2147483647 h 39"/>
                <a:gd name="T68" fmla="*/ 2147483647 w 75"/>
                <a:gd name="T69" fmla="*/ 2147483647 h 39"/>
                <a:gd name="T70" fmla="*/ 2147483647 w 75"/>
                <a:gd name="T71" fmla="*/ 0 h 39"/>
                <a:gd name="T72" fmla="*/ 2147483647 w 75"/>
                <a:gd name="T73" fmla="*/ 0 h 39"/>
                <a:gd name="T74" fmla="*/ 2147483647 w 75"/>
                <a:gd name="T75" fmla="*/ 2147483647 h 39"/>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75"/>
                <a:gd name="T115" fmla="*/ 0 h 39"/>
                <a:gd name="T116" fmla="*/ 75 w 75"/>
                <a:gd name="T117" fmla="*/ 39 h 39"/>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75" h="39">
                  <a:moveTo>
                    <a:pt x="40" y="1"/>
                  </a:moveTo>
                  <a:cubicBezTo>
                    <a:pt x="40" y="1"/>
                    <a:pt x="40" y="1"/>
                    <a:pt x="40" y="1"/>
                  </a:cubicBezTo>
                  <a:cubicBezTo>
                    <a:pt x="40" y="1"/>
                    <a:pt x="41" y="1"/>
                    <a:pt x="41" y="2"/>
                  </a:cubicBezTo>
                  <a:cubicBezTo>
                    <a:pt x="41" y="2"/>
                    <a:pt x="41" y="2"/>
                    <a:pt x="42" y="2"/>
                  </a:cubicBezTo>
                  <a:cubicBezTo>
                    <a:pt x="42" y="3"/>
                    <a:pt x="42" y="3"/>
                    <a:pt x="43" y="3"/>
                  </a:cubicBezTo>
                  <a:cubicBezTo>
                    <a:pt x="74" y="31"/>
                    <a:pt x="74" y="31"/>
                    <a:pt x="74" y="31"/>
                  </a:cubicBezTo>
                  <a:cubicBezTo>
                    <a:pt x="74" y="31"/>
                    <a:pt x="75" y="32"/>
                    <a:pt x="75" y="32"/>
                  </a:cubicBezTo>
                  <a:cubicBezTo>
                    <a:pt x="75" y="32"/>
                    <a:pt x="75" y="33"/>
                    <a:pt x="75" y="33"/>
                  </a:cubicBezTo>
                  <a:cubicBezTo>
                    <a:pt x="74" y="34"/>
                    <a:pt x="74" y="34"/>
                    <a:pt x="73" y="34"/>
                  </a:cubicBezTo>
                  <a:cubicBezTo>
                    <a:pt x="72" y="35"/>
                    <a:pt x="71" y="35"/>
                    <a:pt x="69" y="36"/>
                  </a:cubicBezTo>
                  <a:cubicBezTo>
                    <a:pt x="68" y="37"/>
                    <a:pt x="66" y="37"/>
                    <a:pt x="65" y="38"/>
                  </a:cubicBezTo>
                  <a:cubicBezTo>
                    <a:pt x="64" y="38"/>
                    <a:pt x="64" y="38"/>
                    <a:pt x="63" y="39"/>
                  </a:cubicBezTo>
                  <a:cubicBezTo>
                    <a:pt x="62" y="39"/>
                    <a:pt x="61" y="39"/>
                    <a:pt x="61" y="39"/>
                  </a:cubicBezTo>
                  <a:cubicBezTo>
                    <a:pt x="60" y="39"/>
                    <a:pt x="60" y="38"/>
                    <a:pt x="59" y="38"/>
                  </a:cubicBezTo>
                  <a:cubicBezTo>
                    <a:pt x="6" y="21"/>
                    <a:pt x="6" y="21"/>
                    <a:pt x="6" y="21"/>
                  </a:cubicBezTo>
                  <a:cubicBezTo>
                    <a:pt x="5" y="20"/>
                    <a:pt x="4" y="20"/>
                    <a:pt x="3" y="20"/>
                  </a:cubicBezTo>
                  <a:cubicBezTo>
                    <a:pt x="3" y="20"/>
                    <a:pt x="2" y="19"/>
                    <a:pt x="2" y="19"/>
                  </a:cubicBezTo>
                  <a:cubicBezTo>
                    <a:pt x="2" y="19"/>
                    <a:pt x="1" y="19"/>
                    <a:pt x="1" y="19"/>
                  </a:cubicBezTo>
                  <a:cubicBezTo>
                    <a:pt x="1" y="19"/>
                    <a:pt x="1" y="19"/>
                    <a:pt x="0" y="18"/>
                  </a:cubicBezTo>
                  <a:cubicBezTo>
                    <a:pt x="0" y="18"/>
                    <a:pt x="0" y="18"/>
                    <a:pt x="1" y="18"/>
                  </a:cubicBezTo>
                  <a:cubicBezTo>
                    <a:pt x="1" y="17"/>
                    <a:pt x="1" y="17"/>
                    <a:pt x="2" y="17"/>
                  </a:cubicBezTo>
                  <a:cubicBezTo>
                    <a:pt x="2" y="16"/>
                    <a:pt x="3" y="16"/>
                    <a:pt x="4" y="15"/>
                  </a:cubicBezTo>
                  <a:cubicBezTo>
                    <a:pt x="5" y="15"/>
                    <a:pt x="6" y="15"/>
                    <a:pt x="7" y="14"/>
                  </a:cubicBezTo>
                  <a:cubicBezTo>
                    <a:pt x="8" y="14"/>
                    <a:pt x="9" y="14"/>
                    <a:pt x="9" y="14"/>
                  </a:cubicBezTo>
                  <a:cubicBezTo>
                    <a:pt x="10" y="14"/>
                    <a:pt x="10" y="14"/>
                    <a:pt x="11" y="14"/>
                  </a:cubicBezTo>
                  <a:cubicBezTo>
                    <a:pt x="11" y="14"/>
                    <a:pt x="12" y="14"/>
                    <a:pt x="12" y="14"/>
                  </a:cubicBezTo>
                  <a:cubicBezTo>
                    <a:pt x="55" y="28"/>
                    <a:pt x="55" y="28"/>
                    <a:pt x="55" y="28"/>
                  </a:cubicBezTo>
                  <a:cubicBezTo>
                    <a:pt x="57" y="29"/>
                    <a:pt x="57" y="29"/>
                    <a:pt x="57" y="29"/>
                  </a:cubicBezTo>
                  <a:cubicBezTo>
                    <a:pt x="55" y="28"/>
                    <a:pt x="55" y="28"/>
                    <a:pt x="55" y="28"/>
                  </a:cubicBezTo>
                  <a:cubicBezTo>
                    <a:pt x="29" y="6"/>
                    <a:pt x="29" y="6"/>
                    <a:pt x="29" y="6"/>
                  </a:cubicBezTo>
                  <a:cubicBezTo>
                    <a:pt x="29" y="6"/>
                    <a:pt x="29" y="5"/>
                    <a:pt x="29" y="5"/>
                  </a:cubicBezTo>
                  <a:cubicBezTo>
                    <a:pt x="29" y="5"/>
                    <a:pt x="29" y="5"/>
                    <a:pt x="29" y="4"/>
                  </a:cubicBezTo>
                  <a:cubicBezTo>
                    <a:pt x="29" y="4"/>
                    <a:pt x="30" y="4"/>
                    <a:pt x="30" y="3"/>
                  </a:cubicBezTo>
                  <a:cubicBezTo>
                    <a:pt x="31" y="3"/>
                    <a:pt x="31" y="3"/>
                    <a:pt x="33" y="2"/>
                  </a:cubicBezTo>
                  <a:cubicBezTo>
                    <a:pt x="34" y="2"/>
                    <a:pt x="34" y="1"/>
                    <a:pt x="35" y="1"/>
                  </a:cubicBezTo>
                  <a:cubicBezTo>
                    <a:pt x="36" y="1"/>
                    <a:pt x="37" y="1"/>
                    <a:pt x="37" y="0"/>
                  </a:cubicBezTo>
                  <a:cubicBezTo>
                    <a:pt x="38" y="0"/>
                    <a:pt x="38" y="0"/>
                    <a:pt x="38" y="0"/>
                  </a:cubicBezTo>
                  <a:cubicBezTo>
                    <a:pt x="39" y="1"/>
                    <a:pt x="39" y="1"/>
                    <a:pt x="40" y="1"/>
                  </a:cubicBezTo>
                  <a:close/>
                </a:path>
              </a:pathLst>
            </a:custGeom>
            <a:solidFill>
              <a:srgbClr val="FFFFFF"/>
            </a:solidFill>
            <a:ln w="9525">
              <a:noFill/>
              <a:round/>
              <a:headEnd/>
              <a:tailEnd/>
            </a:ln>
          </p:spPr>
          <p:txBody>
            <a:bodyPr/>
            <a:lstStyle/>
            <a:p>
              <a:endParaRPr lang="en-US" dirty="0"/>
            </a:p>
          </p:txBody>
        </p:sp>
        <p:sp>
          <p:nvSpPr>
            <p:cNvPr id="8399" name="Freeform 642"/>
            <p:cNvSpPr>
              <a:spLocks noEditPoints="1"/>
            </p:cNvSpPr>
            <p:nvPr/>
          </p:nvSpPr>
          <p:spPr bwMode="auto">
            <a:xfrm>
              <a:off x="5628686" y="4104489"/>
              <a:ext cx="194872" cy="95914"/>
            </a:xfrm>
            <a:custGeom>
              <a:avLst/>
              <a:gdLst>
                <a:gd name="T0" fmla="*/ 2147483647 w 72"/>
                <a:gd name="T1" fmla="*/ 2147483647 h 35"/>
                <a:gd name="T2" fmla="*/ 2147483647 w 72"/>
                <a:gd name="T3" fmla="*/ 2147483647 h 35"/>
                <a:gd name="T4" fmla="*/ 2147483647 w 72"/>
                <a:gd name="T5" fmla="*/ 2147483647 h 35"/>
                <a:gd name="T6" fmla="*/ 2147483647 w 72"/>
                <a:gd name="T7" fmla="*/ 2147483647 h 35"/>
                <a:gd name="T8" fmla="*/ 2147483647 w 72"/>
                <a:gd name="T9" fmla="*/ 2147483647 h 35"/>
                <a:gd name="T10" fmla="*/ 2147483647 w 72"/>
                <a:gd name="T11" fmla="*/ 2147483647 h 35"/>
                <a:gd name="T12" fmla="*/ 2147483647 w 72"/>
                <a:gd name="T13" fmla="*/ 2147483647 h 35"/>
                <a:gd name="T14" fmla="*/ 2147483647 w 72"/>
                <a:gd name="T15" fmla="*/ 2147483647 h 35"/>
                <a:gd name="T16" fmla="*/ 2147483647 w 72"/>
                <a:gd name="T17" fmla="*/ 2147483647 h 35"/>
                <a:gd name="T18" fmla="*/ 2147483647 w 72"/>
                <a:gd name="T19" fmla="*/ 2147483647 h 35"/>
                <a:gd name="T20" fmla="*/ 2147483647 w 72"/>
                <a:gd name="T21" fmla="*/ 2147483647 h 35"/>
                <a:gd name="T22" fmla="*/ 2147483647 w 72"/>
                <a:gd name="T23" fmla="*/ 2147483647 h 35"/>
                <a:gd name="T24" fmla="*/ 2147483647 w 72"/>
                <a:gd name="T25" fmla="*/ 2147483647 h 35"/>
                <a:gd name="T26" fmla="*/ 2147483647 w 72"/>
                <a:gd name="T27" fmla="*/ 2147483647 h 35"/>
                <a:gd name="T28" fmla="*/ 2147483647 w 72"/>
                <a:gd name="T29" fmla="*/ 2147483647 h 35"/>
                <a:gd name="T30" fmla="*/ 2147483647 w 72"/>
                <a:gd name="T31" fmla="*/ 2147483647 h 35"/>
                <a:gd name="T32" fmla="*/ 2147483647 w 72"/>
                <a:gd name="T33" fmla="*/ 2147483647 h 35"/>
                <a:gd name="T34" fmla="*/ 2147483647 w 72"/>
                <a:gd name="T35" fmla="*/ 2147483647 h 35"/>
                <a:gd name="T36" fmla="*/ 2147483647 w 72"/>
                <a:gd name="T37" fmla="*/ 2147483647 h 35"/>
                <a:gd name="T38" fmla="*/ 2147483647 w 72"/>
                <a:gd name="T39" fmla="*/ 2147483647 h 35"/>
                <a:gd name="T40" fmla="*/ 2147483647 w 72"/>
                <a:gd name="T41" fmla="*/ 2147483647 h 35"/>
                <a:gd name="T42" fmla="*/ 2147483647 w 72"/>
                <a:gd name="T43" fmla="*/ 2147483647 h 35"/>
                <a:gd name="T44" fmla="*/ 2147483647 w 72"/>
                <a:gd name="T45" fmla="*/ 2147483647 h 35"/>
                <a:gd name="T46" fmla="*/ 2147483647 w 72"/>
                <a:gd name="T47" fmla="*/ 2147483647 h 35"/>
                <a:gd name="T48" fmla="*/ 2147483647 w 72"/>
                <a:gd name="T49" fmla="*/ 2147483647 h 35"/>
                <a:gd name="T50" fmla="*/ 2147483647 w 72"/>
                <a:gd name="T51" fmla="*/ 2147483647 h 35"/>
                <a:gd name="T52" fmla="*/ 2147483647 w 72"/>
                <a:gd name="T53" fmla="*/ 2147483647 h 35"/>
                <a:gd name="T54" fmla="*/ 2147483647 w 72"/>
                <a:gd name="T55" fmla="*/ 2147483647 h 35"/>
                <a:gd name="T56" fmla="*/ 2147483647 w 72"/>
                <a:gd name="T57" fmla="*/ 2147483647 h 35"/>
                <a:gd name="T58" fmla="*/ 2147483647 w 72"/>
                <a:gd name="T59" fmla="*/ 2147483647 h 35"/>
                <a:gd name="T60" fmla="*/ 2147483647 w 72"/>
                <a:gd name="T61" fmla="*/ 2147483647 h 35"/>
                <a:gd name="T62" fmla="*/ 2147483647 w 72"/>
                <a:gd name="T63" fmla="*/ 2147483647 h 35"/>
                <a:gd name="T64" fmla="*/ 2147483647 w 72"/>
                <a:gd name="T65" fmla="*/ 0 h 35"/>
                <a:gd name="T66" fmla="*/ 2147483647 w 72"/>
                <a:gd name="T67" fmla="*/ 0 h 35"/>
                <a:gd name="T68" fmla="*/ 2147483647 w 72"/>
                <a:gd name="T69" fmla="*/ 2147483647 h 35"/>
                <a:gd name="T70" fmla="*/ 2147483647 w 72"/>
                <a:gd name="T71" fmla="*/ 2147483647 h 35"/>
                <a:gd name="T72" fmla="*/ 2147483647 w 72"/>
                <a:gd name="T73" fmla="*/ 2147483647 h 35"/>
                <a:gd name="T74" fmla="*/ 2147483647 w 72"/>
                <a:gd name="T75" fmla="*/ 2147483647 h 35"/>
                <a:gd name="T76" fmla="*/ 2147483647 w 72"/>
                <a:gd name="T77" fmla="*/ 2147483647 h 35"/>
                <a:gd name="T78" fmla="*/ 2147483647 w 72"/>
                <a:gd name="T79" fmla="*/ 2147483647 h 35"/>
                <a:gd name="T80" fmla="*/ 2147483647 w 72"/>
                <a:gd name="T81" fmla="*/ 2147483647 h 35"/>
                <a:gd name="T82" fmla="*/ 2147483647 w 72"/>
                <a:gd name="T83" fmla="*/ 2147483647 h 35"/>
                <a:gd name="T84" fmla="*/ 2147483647 w 72"/>
                <a:gd name="T85" fmla="*/ 2147483647 h 35"/>
                <a:gd name="T86" fmla="*/ 2147483647 w 72"/>
                <a:gd name="T87" fmla="*/ 2147483647 h 35"/>
                <a:gd name="T88" fmla="*/ 2147483647 w 72"/>
                <a:gd name="T89" fmla="*/ 2147483647 h 35"/>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72"/>
                <a:gd name="T136" fmla="*/ 0 h 35"/>
                <a:gd name="T137" fmla="*/ 72 w 72"/>
                <a:gd name="T138" fmla="*/ 35 h 35"/>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72" h="35">
                  <a:moveTo>
                    <a:pt x="50" y="8"/>
                  </a:moveTo>
                  <a:cubicBezTo>
                    <a:pt x="52" y="9"/>
                    <a:pt x="53" y="10"/>
                    <a:pt x="53" y="10"/>
                  </a:cubicBezTo>
                  <a:cubicBezTo>
                    <a:pt x="53" y="11"/>
                    <a:pt x="53" y="12"/>
                    <a:pt x="52" y="12"/>
                  </a:cubicBezTo>
                  <a:cubicBezTo>
                    <a:pt x="29" y="23"/>
                    <a:pt x="29" y="23"/>
                    <a:pt x="29" y="23"/>
                  </a:cubicBezTo>
                  <a:cubicBezTo>
                    <a:pt x="31" y="24"/>
                    <a:pt x="33" y="25"/>
                    <a:pt x="35" y="25"/>
                  </a:cubicBezTo>
                  <a:cubicBezTo>
                    <a:pt x="37" y="26"/>
                    <a:pt x="39" y="26"/>
                    <a:pt x="41" y="27"/>
                  </a:cubicBezTo>
                  <a:cubicBezTo>
                    <a:pt x="43" y="27"/>
                    <a:pt x="45" y="27"/>
                    <a:pt x="47" y="27"/>
                  </a:cubicBezTo>
                  <a:cubicBezTo>
                    <a:pt x="49" y="26"/>
                    <a:pt x="51" y="26"/>
                    <a:pt x="52" y="25"/>
                  </a:cubicBezTo>
                  <a:cubicBezTo>
                    <a:pt x="54" y="24"/>
                    <a:pt x="56" y="23"/>
                    <a:pt x="57" y="22"/>
                  </a:cubicBezTo>
                  <a:cubicBezTo>
                    <a:pt x="58" y="22"/>
                    <a:pt x="59" y="21"/>
                    <a:pt x="59" y="20"/>
                  </a:cubicBezTo>
                  <a:cubicBezTo>
                    <a:pt x="60" y="19"/>
                    <a:pt x="60" y="19"/>
                    <a:pt x="61" y="18"/>
                  </a:cubicBezTo>
                  <a:cubicBezTo>
                    <a:pt x="61" y="18"/>
                    <a:pt x="61" y="17"/>
                    <a:pt x="62" y="17"/>
                  </a:cubicBezTo>
                  <a:cubicBezTo>
                    <a:pt x="62" y="17"/>
                    <a:pt x="62" y="17"/>
                    <a:pt x="62" y="17"/>
                  </a:cubicBezTo>
                  <a:cubicBezTo>
                    <a:pt x="63" y="17"/>
                    <a:pt x="63" y="17"/>
                    <a:pt x="64" y="17"/>
                  </a:cubicBezTo>
                  <a:cubicBezTo>
                    <a:pt x="64" y="17"/>
                    <a:pt x="65" y="18"/>
                    <a:pt x="65" y="18"/>
                  </a:cubicBezTo>
                  <a:cubicBezTo>
                    <a:pt x="66" y="18"/>
                    <a:pt x="66" y="18"/>
                    <a:pt x="67" y="19"/>
                  </a:cubicBezTo>
                  <a:cubicBezTo>
                    <a:pt x="68" y="19"/>
                    <a:pt x="69" y="20"/>
                    <a:pt x="69" y="20"/>
                  </a:cubicBezTo>
                  <a:cubicBezTo>
                    <a:pt x="70" y="20"/>
                    <a:pt x="70" y="21"/>
                    <a:pt x="71" y="21"/>
                  </a:cubicBezTo>
                  <a:cubicBezTo>
                    <a:pt x="71" y="21"/>
                    <a:pt x="71" y="21"/>
                    <a:pt x="71" y="21"/>
                  </a:cubicBezTo>
                  <a:cubicBezTo>
                    <a:pt x="71" y="22"/>
                    <a:pt x="72" y="22"/>
                    <a:pt x="72" y="22"/>
                  </a:cubicBezTo>
                  <a:cubicBezTo>
                    <a:pt x="72" y="22"/>
                    <a:pt x="72" y="23"/>
                    <a:pt x="71" y="23"/>
                  </a:cubicBezTo>
                  <a:cubicBezTo>
                    <a:pt x="71" y="24"/>
                    <a:pt x="70" y="25"/>
                    <a:pt x="69" y="25"/>
                  </a:cubicBezTo>
                  <a:cubicBezTo>
                    <a:pt x="68" y="26"/>
                    <a:pt x="67" y="27"/>
                    <a:pt x="66" y="28"/>
                  </a:cubicBezTo>
                  <a:cubicBezTo>
                    <a:pt x="65" y="29"/>
                    <a:pt x="63" y="30"/>
                    <a:pt x="61" y="31"/>
                  </a:cubicBezTo>
                  <a:cubicBezTo>
                    <a:pt x="58" y="32"/>
                    <a:pt x="55" y="33"/>
                    <a:pt x="51" y="34"/>
                  </a:cubicBezTo>
                  <a:cubicBezTo>
                    <a:pt x="48" y="35"/>
                    <a:pt x="44" y="35"/>
                    <a:pt x="40" y="34"/>
                  </a:cubicBezTo>
                  <a:cubicBezTo>
                    <a:pt x="36" y="34"/>
                    <a:pt x="32" y="33"/>
                    <a:pt x="28" y="32"/>
                  </a:cubicBezTo>
                  <a:cubicBezTo>
                    <a:pt x="24" y="30"/>
                    <a:pt x="20" y="29"/>
                    <a:pt x="16" y="26"/>
                  </a:cubicBezTo>
                  <a:cubicBezTo>
                    <a:pt x="12" y="24"/>
                    <a:pt x="8" y="22"/>
                    <a:pt x="6" y="20"/>
                  </a:cubicBezTo>
                  <a:cubicBezTo>
                    <a:pt x="3" y="17"/>
                    <a:pt x="2" y="15"/>
                    <a:pt x="1" y="13"/>
                  </a:cubicBezTo>
                  <a:cubicBezTo>
                    <a:pt x="0" y="11"/>
                    <a:pt x="1" y="9"/>
                    <a:pt x="2" y="8"/>
                  </a:cubicBezTo>
                  <a:cubicBezTo>
                    <a:pt x="3" y="6"/>
                    <a:pt x="5" y="4"/>
                    <a:pt x="8" y="3"/>
                  </a:cubicBezTo>
                  <a:cubicBezTo>
                    <a:pt x="11" y="1"/>
                    <a:pt x="14" y="0"/>
                    <a:pt x="17" y="0"/>
                  </a:cubicBezTo>
                  <a:cubicBezTo>
                    <a:pt x="21" y="0"/>
                    <a:pt x="24" y="0"/>
                    <a:pt x="28" y="0"/>
                  </a:cubicBezTo>
                  <a:cubicBezTo>
                    <a:pt x="31" y="0"/>
                    <a:pt x="35" y="1"/>
                    <a:pt x="38" y="2"/>
                  </a:cubicBezTo>
                  <a:cubicBezTo>
                    <a:pt x="41" y="4"/>
                    <a:pt x="45" y="5"/>
                    <a:pt x="48" y="7"/>
                  </a:cubicBezTo>
                  <a:lnTo>
                    <a:pt x="50" y="8"/>
                  </a:lnTo>
                  <a:close/>
                  <a:moveTo>
                    <a:pt x="36" y="11"/>
                  </a:moveTo>
                  <a:cubicBezTo>
                    <a:pt x="33" y="9"/>
                    <a:pt x="29" y="7"/>
                    <a:pt x="26" y="7"/>
                  </a:cubicBezTo>
                  <a:cubicBezTo>
                    <a:pt x="22" y="6"/>
                    <a:pt x="19" y="7"/>
                    <a:pt x="17" y="8"/>
                  </a:cubicBezTo>
                  <a:cubicBezTo>
                    <a:pt x="15" y="9"/>
                    <a:pt x="15" y="9"/>
                    <a:pt x="14" y="10"/>
                  </a:cubicBezTo>
                  <a:cubicBezTo>
                    <a:pt x="14" y="11"/>
                    <a:pt x="14" y="12"/>
                    <a:pt x="14" y="13"/>
                  </a:cubicBezTo>
                  <a:cubicBezTo>
                    <a:pt x="15" y="14"/>
                    <a:pt x="16" y="14"/>
                    <a:pt x="17" y="15"/>
                  </a:cubicBezTo>
                  <a:cubicBezTo>
                    <a:pt x="18" y="16"/>
                    <a:pt x="19" y="17"/>
                    <a:pt x="21" y="18"/>
                  </a:cubicBezTo>
                  <a:lnTo>
                    <a:pt x="36" y="11"/>
                  </a:lnTo>
                  <a:close/>
                </a:path>
              </a:pathLst>
            </a:custGeom>
            <a:solidFill>
              <a:srgbClr val="FFFFFF"/>
            </a:solidFill>
            <a:ln w="9525">
              <a:noFill/>
              <a:round/>
              <a:headEnd/>
              <a:tailEnd/>
            </a:ln>
          </p:spPr>
          <p:txBody>
            <a:bodyPr/>
            <a:lstStyle/>
            <a:p>
              <a:endParaRPr lang="en-US" dirty="0"/>
            </a:p>
          </p:txBody>
        </p:sp>
        <p:sp>
          <p:nvSpPr>
            <p:cNvPr id="8400" name="Freeform 643"/>
            <p:cNvSpPr>
              <a:spLocks/>
            </p:cNvSpPr>
            <p:nvPr/>
          </p:nvSpPr>
          <p:spPr bwMode="auto">
            <a:xfrm>
              <a:off x="5733735" y="3993351"/>
              <a:ext cx="207052" cy="132452"/>
            </a:xfrm>
            <a:custGeom>
              <a:avLst/>
              <a:gdLst>
                <a:gd name="T0" fmla="*/ 2147483647 w 76"/>
                <a:gd name="T1" fmla="*/ 2147483647 h 49"/>
                <a:gd name="T2" fmla="*/ 2147483647 w 76"/>
                <a:gd name="T3" fmla="*/ 2147483647 h 49"/>
                <a:gd name="T4" fmla="*/ 2147483647 w 76"/>
                <a:gd name="T5" fmla="*/ 2147483647 h 49"/>
                <a:gd name="T6" fmla="*/ 2147483647 w 76"/>
                <a:gd name="T7" fmla="*/ 2147483647 h 49"/>
                <a:gd name="T8" fmla="*/ 2147483647 w 76"/>
                <a:gd name="T9" fmla="*/ 2147483647 h 49"/>
                <a:gd name="T10" fmla="*/ 2147483647 w 76"/>
                <a:gd name="T11" fmla="*/ 2147483647 h 49"/>
                <a:gd name="T12" fmla="*/ 2147483647 w 76"/>
                <a:gd name="T13" fmla="*/ 2147483647 h 49"/>
                <a:gd name="T14" fmla="*/ 2147483647 w 76"/>
                <a:gd name="T15" fmla="*/ 2147483647 h 49"/>
                <a:gd name="T16" fmla="*/ 2147483647 w 76"/>
                <a:gd name="T17" fmla="*/ 2147483647 h 49"/>
                <a:gd name="T18" fmla="*/ 2147483647 w 76"/>
                <a:gd name="T19" fmla="*/ 2147483647 h 49"/>
                <a:gd name="T20" fmla="*/ 2147483647 w 76"/>
                <a:gd name="T21" fmla="*/ 2147483647 h 49"/>
                <a:gd name="T22" fmla="*/ 2147483647 w 76"/>
                <a:gd name="T23" fmla="*/ 2147483647 h 49"/>
                <a:gd name="T24" fmla="*/ 2147483647 w 76"/>
                <a:gd name="T25" fmla="*/ 2147483647 h 49"/>
                <a:gd name="T26" fmla="*/ 2147483647 w 76"/>
                <a:gd name="T27" fmla="*/ 2147483647 h 49"/>
                <a:gd name="T28" fmla="*/ 2147483647 w 76"/>
                <a:gd name="T29" fmla="*/ 2147483647 h 49"/>
                <a:gd name="T30" fmla="*/ 2147483647 w 76"/>
                <a:gd name="T31" fmla="*/ 2147483647 h 49"/>
                <a:gd name="T32" fmla="*/ 2147483647 w 76"/>
                <a:gd name="T33" fmla="*/ 2147483647 h 49"/>
                <a:gd name="T34" fmla="*/ 2147483647 w 76"/>
                <a:gd name="T35" fmla="*/ 2147483647 h 49"/>
                <a:gd name="T36" fmla="*/ 2147483647 w 76"/>
                <a:gd name="T37" fmla="*/ 2147483647 h 49"/>
                <a:gd name="T38" fmla="*/ 2147483647 w 76"/>
                <a:gd name="T39" fmla="*/ 2147483647 h 49"/>
                <a:gd name="T40" fmla="*/ 2147483647 w 76"/>
                <a:gd name="T41" fmla="*/ 2147483647 h 49"/>
                <a:gd name="T42" fmla="*/ 2147483647 w 76"/>
                <a:gd name="T43" fmla="*/ 2147483647 h 49"/>
                <a:gd name="T44" fmla="*/ 2147483647 w 76"/>
                <a:gd name="T45" fmla="*/ 2147483647 h 49"/>
                <a:gd name="T46" fmla="*/ 2147483647 w 76"/>
                <a:gd name="T47" fmla="*/ 2147483647 h 49"/>
                <a:gd name="T48" fmla="*/ 2147483647 w 76"/>
                <a:gd name="T49" fmla="*/ 2147483647 h 49"/>
                <a:gd name="T50" fmla="*/ 2147483647 w 76"/>
                <a:gd name="T51" fmla="*/ 2147483647 h 49"/>
                <a:gd name="T52" fmla="*/ 2147483647 w 76"/>
                <a:gd name="T53" fmla="*/ 2147483647 h 49"/>
                <a:gd name="T54" fmla="*/ 0 w 76"/>
                <a:gd name="T55" fmla="*/ 2147483647 h 49"/>
                <a:gd name="T56" fmla="*/ 2147483647 w 76"/>
                <a:gd name="T57" fmla="*/ 2147483647 h 49"/>
                <a:gd name="T58" fmla="*/ 2147483647 w 76"/>
                <a:gd name="T59" fmla="*/ 0 h 49"/>
                <a:gd name="T60" fmla="*/ 2147483647 w 76"/>
                <a:gd name="T61" fmla="*/ 0 h 49"/>
                <a:gd name="T62" fmla="*/ 2147483647 w 76"/>
                <a:gd name="T63" fmla="*/ 0 h 49"/>
                <a:gd name="T64" fmla="*/ 2147483647 w 76"/>
                <a:gd name="T65" fmla="*/ 2147483647 h 49"/>
                <a:gd name="T66" fmla="*/ 2147483647 w 76"/>
                <a:gd name="T67" fmla="*/ 2147483647 h 49"/>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76"/>
                <a:gd name="T103" fmla="*/ 0 h 49"/>
                <a:gd name="T104" fmla="*/ 76 w 76"/>
                <a:gd name="T105" fmla="*/ 49 h 49"/>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76" h="49">
                  <a:moveTo>
                    <a:pt x="34" y="2"/>
                  </a:moveTo>
                  <a:cubicBezTo>
                    <a:pt x="35" y="3"/>
                    <a:pt x="36" y="3"/>
                    <a:pt x="37" y="4"/>
                  </a:cubicBezTo>
                  <a:cubicBezTo>
                    <a:pt x="37" y="4"/>
                    <a:pt x="38" y="4"/>
                    <a:pt x="38" y="5"/>
                  </a:cubicBezTo>
                  <a:cubicBezTo>
                    <a:pt x="38" y="5"/>
                    <a:pt x="39" y="5"/>
                    <a:pt x="39" y="5"/>
                  </a:cubicBezTo>
                  <a:cubicBezTo>
                    <a:pt x="39" y="6"/>
                    <a:pt x="38" y="6"/>
                    <a:pt x="38" y="6"/>
                  </a:cubicBezTo>
                  <a:cubicBezTo>
                    <a:pt x="21" y="14"/>
                    <a:pt x="21" y="14"/>
                    <a:pt x="21" y="14"/>
                  </a:cubicBezTo>
                  <a:cubicBezTo>
                    <a:pt x="39" y="24"/>
                    <a:pt x="39" y="24"/>
                    <a:pt x="39" y="24"/>
                  </a:cubicBezTo>
                  <a:cubicBezTo>
                    <a:pt x="55" y="16"/>
                    <a:pt x="55" y="16"/>
                    <a:pt x="55" y="16"/>
                  </a:cubicBezTo>
                  <a:cubicBezTo>
                    <a:pt x="56" y="16"/>
                    <a:pt x="56" y="16"/>
                    <a:pt x="56" y="16"/>
                  </a:cubicBezTo>
                  <a:cubicBezTo>
                    <a:pt x="57" y="16"/>
                    <a:pt x="57" y="16"/>
                    <a:pt x="58" y="16"/>
                  </a:cubicBezTo>
                  <a:cubicBezTo>
                    <a:pt x="58" y="16"/>
                    <a:pt x="59" y="17"/>
                    <a:pt x="60" y="17"/>
                  </a:cubicBezTo>
                  <a:cubicBezTo>
                    <a:pt x="60" y="17"/>
                    <a:pt x="61" y="18"/>
                    <a:pt x="62" y="18"/>
                  </a:cubicBezTo>
                  <a:cubicBezTo>
                    <a:pt x="63" y="19"/>
                    <a:pt x="64" y="19"/>
                    <a:pt x="65" y="20"/>
                  </a:cubicBezTo>
                  <a:cubicBezTo>
                    <a:pt x="66" y="20"/>
                    <a:pt x="66" y="21"/>
                    <a:pt x="66" y="21"/>
                  </a:cubicBezTo>
                  <a:cubicBezTo>
                    <a:pt x="67" y="21"/>
                    <a:pt x="67" y="21"/>
                    <a:pt x="67" y="22"/>
                  </a:cubicBezTo>
                  <a:cubicBezTo>
                    <a:pt x="67" y="22"/>
                    <a:pt x="67" y="22"/>
                    <a:pt x="66" y="22"/>
                  </a:cubicBezTo>
                  <a:cubicBezTo>
                    <a:pt x="50" y="30"/>
                    <a:pt x="50" y="30"/>
                    <a:pt x="50" y="30"/>
                  </a:cubicBezTo>
                  <a:cubicBezTo>
                    <a:pt x="75" y="44"/>
                    <a:pt x="75" y="44"/>
                    <a:pt x="75" y="44"/>
                  </a:cubicBezTo>
                  <a:cubicBezTo>
                    <a:pt x="76" y="44"/>
                    <a:pt x="76" y="44"/>
                    <a:pt x="76" y="44"/>
                  </a:cubicBezTo>
                  <a:cubicBezTo>
                    <a:pt x="76" y="44"/>
                    <a:pt x="76" y="45"/>
                    <a:pt x="76" y="45"/>
                  </a:cubicBezTo>
                  <a:cubicBezTo>
                    <a:pt x="75" y="45"/>
                    <a:pt x="75" y="46"/>
                    <a:pt x="74" y="46"/>
                  </a:cubicBezTo>
                  <a:cubicBezTo>
                    <a:pt x="74" y="46"/>
                    <a:pt x="73" y="47"/>
                    <a:pt x="72" y="47"/>
                  </a:cubicBezTo>
                  <a:cubicBezTo>
                    <a:pt x="71" y="48"/>
                    <a:pt x="70" y="48"/>
                    <a:pt x="69" y="49"/>
                  </a:cubicBezTo>
                  <a:cubicBezTo>
                    <a:pt x="68" y="49"/>
                    <a:pt x="68" y="49"/>
                    <a:pt x="67" y="49"/>
                  </a:cubicBezTo>
                  <a:cubicBezTo>
                    <a:pt x="66" y="49"/>
                    <a:pt x="66" y="49"/>
                    <a:pt x="65" y="49"/>
                  </a:cubicBezTo>
                  <a:cubicBezTo>
                    <a:pt x="65" y="49"/>
                    <a:pt x="65" y="49"/>
                    <a:pt x="64" y="49"/>
                  </a:cubicBezTo>
                  <a:cubicBezTo>
                    <a:pt x="3" y="16"/>
                    <a:pt x="3" y="16"/>
                    <a:pt x="3" y="16"/>
                  </a:cubicBezTo>
                  <a:cubicBezTo>
                    <a:pt x="1" y="15"/>
                    <a:pt x="0" y="14"/>
                    <a:pt x="0" y="13"/>
                  </a:cubicBezTo>
                  <a:cubicBezTo>
                    <a:pt x="0" y="13"/>
                    <a:pt x="1" y="12"/>
                    <a:pt x="2" y="12"/>
                  </a:cubicBezTo>
                  <a:cubicBezTo>
                    <a:pt x="27" y="0"/>
                    <a:pt x="27" y="0"/>
                    <a:pt x="27" y="0"/>
                  </a:cubicBezTo>
                  <a:cubicBezTo>
                    <a:pt x="27" y="0"/>
                    <a:pt x="27" y="0"/>
                    <a:pt x="28" y="0"/>
                  </a:cubicBezTo>
                  <a:cubicBezTo>
                    <a:pt x="28" y="0"/>
                    <a:pt x="29" y="0"/>
                    <a:pt x="29" y="0"/>
                  </a:cubicBezTo>
                  <a:cubicBezTo>
                    <a:pt x="30" y="0"/>
                    <a:pt x="31" y="0"/>
                    <a:pt x="31" y="1"/>
                  </a:cubicBezTo>
                  <a:cubicBezTo>
                    <a:pt x="32" y="1"/>
                    <a:pt x="33" y="2"/>
                    <a:pt x="34" y="2"/>
                  </a:cubicBezTo>
                  <a:close/>
                </a:path>
              </a:pathLst>
            </a:custGeom>
            <a:solidFill>
              <a:srgbClr val="FFFFFF"/>
            </a:solidFill>
            <a:ln w="9525">
              <a:noFill/>
              <a:round/>
              <a:headEnd/>
              <a:tailEnd/>
            </a:ln>
          </p:spPr>
          <p:txBody>
            <a:bodyPr/>
            <a:lstStyle/>
            <a:p>
              <a:endParaRPr lang="en-US" dirty="0"/>
            </a:p>
          </p:txBody>
        </p:sp>
        <p:sp>
          <p:nvSpPr>
            <p:cNvPr id="8401" name="Freeform 644"/>
            <p:cNvSpPr>
              <a:spLocks noEditPoints="1"/>
            </p:cNvSpPr>
            <p:nvPr/>
          </p:nvSpPr>
          <p:spPr bwMode="auto">
            <a:xfrm>
              <a:off x="5902726" y="3972037"/>
              <a:ext cx="184215" cy="97436"/>
            </a:xfrm>
            <a:custGeom>
              <a:avLst/>
              <a:gdLst>
                <a:gd name="T0" fmla="*/ 2147483647 w 68"/>
                <a:gd name="T1" fmla="*/ 2147483647 h 36"/>
                <a:gd name="T2" fmla="*/ 2147483647 w 68"/>
                <a:gd name="T3" fmla="*/ 2147483647 h 36"/>
                <a:gd name="T4" fmla="*/ 2147483647 w 68"/>
                <a:gd name="T5" fmla="*/ 2147483647 h 36"/>
                <a:gd name="T6" fmla="*/ 2147483647 w 68"/>
                <a:gd name="T7" fmla="*/ 2147483647 h 36"/>
                <a:gd name="T8" fmla="*/ 2147483647 w 68"/>
                <a:gd name="T9" fmla="*/ 2147483647 h 36"/>
                <a:gd name="T10" fmla="*/ 2147483647 w 68"/>
                <a:gd name="T11" fmla="*/ 2147483647 h 36"/>
                <a:gd name="T12" fmla="*/ 2147483647 w 68"/>
                <a:gd name="T13" fmla="*/ 2147483647 h 36"/>
                <a:gd name="T14" fmla="*/ 2147483647 w 68"/>
                <a:gd name="T15" fmla="*/ 2147483647 h 36"/>
                <a:gd name="T16" fmla="*/ 2147483647 w 68"/>
                <a:gd name="T17" fmla="*/ 2147483647 h 36"/>
                <a:gd name="T18" fmla="*/ 2147483647 w 68"/>
                <a:gd name="T19" fmla="*/ 2147483647 h 36"/>
                <a:gd name="T20" fmla="*/ 0 w 68"/>
                <a:gd name="T21" fmla="*/ 2147483647 h 36"/>
                <a:gd name="T22" fmla="*/ 2147483647 w 68"/>
                <a:gd name="T23" fmla="*/ 2147483647 h 36"/>
                <a:gd name="T24" fmla="*/ 2147483647 w 68"/>
                <a:gd name="T25" fmla="*/ 2147483647 h 36"/>
                <a:gd name="T26" fmla="*/ 2147483647 w 68"/>
                <a:gd name="T27" fmla="*/ 2147483647 h 36"/>
                <a:gd name="T28" fmla="*/ 2147483647 w 68"/>
                <a:gd name="T29" fmla="*/ 2147483647 h 36"/>
                <a:gd name="T30" fmla="*/ 2147483647 w 68"/>
                <a:gd name="T31" fmla="*/ 2147483647 h 36"/>
                <a:gd name="T32" fmla="*/ 2147483647 w 68"/>
                <a:gd name="T33" fmla="*/ 2147483647 h 36"/>
                <a:gd name="T34" fmla="*/ 2147483647 w 68"/>
                <a:gd name="T35" fmla="*/ 2147483647 h 36"/>
                <a:gd name="T36" fmla="*/ 2147483647 w 68"/>
                <a:gd name="T37" fmla="*/ 2147483647 h 36"/>
                <a:gd name="T38" fmla="*/ 2147483647 w 68"/>
                <a:gd name="T39" fmla="*/ 2147483647 h 36"/>
                <a:gd name="T40" fmla="*/ 2147483647 w 68"/>
                <a:gd name="T41" fmla="*/ 2147483647 h 36"/>
                <a:gd name="T42" fmla="*/ 2147483647 w 68"/>
                <a:gd name="T43" fmla="*/ 2147483647 h 36"/>
                <a:gd name="T44" fmla="*/ 2147483647 w 68"/>
                <a:gd name="T45" fmla="*/ 2147483647 h 36"/>
                <a:gd name="T46" fmla="*/ 2147483647 w 68"/>
                <a:gd name="T47" fmla="*/ 2147483647 h 36"/>
                <a:gd name="T48" fmla="*/ 2147483647 w 68"/>
                <a:gd name="T49" fmla="*/ 2147483647 h 36"/>
                <a:gd name="T50" fmla="*/ 2147483647 w 68"/>
                <a:gd name="T51" fmla="*/ 2147483647 h 36"/>
                <a:gd name="T52" fmla="*/ 2147483647 w 68"/>
                <a:gd name="T53" fmla="*/ 2147483647 h 36"/>
                <a:gd name="T54" fmla="*/ 2147483647 w 68"/>
                <a:gd name="T55" fmla="*/ 2147483647 h 36"/>
                <a:gd name="T56" fmla="*/ 2147483647 w 68"/>
                <a:gd name="T57" fmla="*/ 2147483647 h 36"/>
                <a:gd name="T58" fmla="*/ 2147483647 w 68"/>
                <a:gd name="T59" fmla="*/ 2147483647 h 36"/>
                <a:gd name="T60" fmla="*/ 2147483647 w 68"/>
                <a:gd name="T61" fmla="*/ 2147483647 h 36"/>
                <a:gd name="T62" fmla="*/ 2147483647 w 68"/>
                <a:gd name="T63" fmla="*/ 2147483647 h 36"/>
                <a:gd name="T64" fmla="*/ 2147483647 w 68"/>
                <a:gd name="T65" fmla="*/ 2147483647 h 36"/>
                <a:gd name="T66" fmla="*/ 2147483647 w 68"/>
                <a:gd name="T67" fmla="*/ 2147483647 h 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68"/>
                <a:gd name="T103" fmla="*/ 0 h 36"/>
                <a:gd name="T104" fmla="*/ 68 w 68"/>
                <a:gd name="T105" fmla="*/ 36 h 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68" h="36">
                  <a:moveTo>
                    <a:pt x="53" y="9"/>
                  </a:moveTo>
                  <a:cubicBezTo>
                    <a:pt x="57" y="11"/>
                    <a:pt x="61" y="13"/>
                    <a:pt x="63" y="15"/>
                  </a:cubicBezTo>
                  <a:cubicBezTo>
                    <a:pt x="65" y="17"/>
                    <a:pt x="67" y="19"/>
                    <a:pt x="68" y="21"/>
                  </a:cubicBezTo>
                  <a:cubicBezTo>
                    <a:pt x="68" y="23"/>
                    <a:pt x="68" y="25"/>
                    <a:pt x="67" y="27"/>
                  </a:cubicBezTo>
                  <a:cubicBezTo>
                    <a:pt x="66" y="29"/>
                    <a:pt x="63" y="31"/>
                    <a:pt x="60" y="33"/>
                  </a:cubicBezTo>
                  <a:cubicBezTo>
                    <a:pt x="57" y="34"/>
                    <a:pt x="53" y="35"/>
                    <a:pt x="50" y="36"/>
                  </a:cubicBezTo>
                  <a:cubicBezTo>
                    <a:pt x="46" y="36"/>
                    <a:pt x="42" y="36"/>
                    <a:pt x="38" y="36"/>
                  </a:cubicBezTo>
                  <a:cubicBezTo>
                    <a:pt x="35" y="36"/>
                    <a:pt x="31" y="35"/>
                    <a:pt x="27" y="33"/>
                  </a:cubicBezTo>
                  <a:cubicBezTo>
                    <a:pt x="23" y="32"/>
                    <a:pt x="19" y="30"/>
                    <a:pt x="15" y="28"/>
                  </a:cubicBezTo>
                  <a:cubicBezTo>
                    <a:pt x="11" y="26"/>
                    <a:pt x="7" y="24"/>
                    <a:pt x="5" y="21"/>
                  </a:cubicBezTo>
                  <a:cubicBezTo>
                    <a:pt x="3" y="19"/>
                    <a:pt x="1" y="17"/>
                    <a:pt x="0" y="15"/>
                  </a:cubicBezTo>
                  <a:cubicBezTo>
                    <a:pt x="0" y="13"/>
                    <a:pt x="0" y="11"/>
                    <a:pt x="1" y="9"/>
                  </a:cubicBezTo>
                  <a:cubicBezTo>
                    <a:pt x="2" y="7"/>
                    <a:pt x="5" y="6"/>
                    <a:pt x="8" y="4"/>
                  </a:cubicBezTo>
                  <a:cubicBezTo>
                    <a:pt x="11" y="2"/>
                    <a:pt x="15" y="1"/>
                    <a:pt x="18" y="1"/>
                  </a:cubicBezTo>
                  <a:cubicBezTo>
                    <a:pt x="22" y="0"/>
                    <a:pt x="26" y="0"/>
                    <a:pt x="30" y="1"/>
                  </a:cubicBezTo>
                  <a:cubicBezTo>
                    <a:pt x="33" y="1"/>
                    <a:pt x="37" y="2"/>
                    <a:pt x="41" y="3"/>
                  </a:cubicBezTo>
                  <a:cubicBezTo>
                    <a:pt x="45" y="5"/>
                    <a:pt x="49" y="6"/>
                    <a:pt x="53" y="9"/>
                  </a:cubicBezTo>
                  <a:close/>
                  <a:moveTo>
                    <a:pt x="43" y="14"/>
                  </a:moveTo>
                  <a:cubicBezTo>
                    <a:pt x="41" y="13"/>
                    <a:pt x="39" y="12"/>
                    <a:pt x="36" y="11"/>
                  </a:cubicBezTo>
                  <a:cubicBezTo>
                    <a:pt x="34" y="10"/>
                    <a:pt x="32" y="9"/>
                    <a:pt x="30" y="9"/>
                  </a:cubicBezTo>
                  <a:cubicBezTo>
                    <a:pt x="28" y="8"/>
                    <a:pt x="26" y="8"/>
                    <a:pt x="24" y="8"/>
                  </a:cubicBezTo>
                  <a:cubicBezTo>
                    <a:pt x="22" y="8"/>
                    <a:pt x="20" y="9"/>
                    <a:pt x="18" y="10"/>
                  </a:cubicBezTo>
                  <a:cubicBezTo>
                    <a:pt x="17" y="10"/>
                    <a:pt x="16" y="11"/>
                    <a:pt x="15" y="12"/>
                  </a:cubicBezTo>
                  <a:cubicBezTo>
                    <a:pt x="15" y="13"/>
                    <a:pt x="15" y="14"/>
                    <a:pt x="15" y="15"/>
                  </a:cubicBezTo>
                  <a:cubicBezTo>
                    <a:pt x="16" y="16"/>
                    <a:pt x="17" y="17"/>
                    <a:pt x="19" y="19"/>
                  </a:cubicBezTo>
                  <a:cubicBezTo>
                    <a:pt x="20" y="20"/>
                    <a:pt x="22" y="21"/>
                    <a:pt x="25" y="23"/>
                  </a:cubicBezTo>
                  <a:cubicBezTo>
                    <a:pt x="27" y="24"/>
                    <a:pt x="29" y="25"/>
                    <a:pt x="32" y="26"/>
                  </a:cubicBezTo>
                  <a:cubicBezTo>
                    <a:pt x="34" y="27"/>
                    <a:pt x="36" y="27"/>
                    <a:pt x="38" y="28"/>
                  </a:cubicBezTo>
                  <a:cubicBezTo>
                    <a:pt x="40" y="28"/>
                    <a:pt x="42" y="28"/>
                    <a:pt x="44" y="28"/>
                  </a:cubicBezTo>
                  <a:cubicBezTo>
                    <a:pt x="46" y="28"/>
                    <a:pt x="48" y="28"/>
                    <a:pt x="50" y="27"/>
                  </a:cubicBezTo>
                  <a:cubicBezTo>
                    <a:pt x="51" y="26"/>
                    <a:pt x="52" y="25"/>
                    <a:pt x="53" y="24"/>
                  </a:cubicBezTo>
                  <a:cubicBezTo>
                    <a:pt x="53" y="23"/>
                    <a:pt x="53" y="22"/>
                    <a:pt x="53" y="21"/>
                  </a:cubicBezTo>
                  <a:cubicBezTo>
                    <a:pt x="52" y="20"/>
                    <a:pt x="51" y="19"/>
                    <a:pt x="49" y="18"/>
                  </a:cubicBezTo>
                  <a:cubicBezTo>
                    <a:pt x="48" y="17"/>
                    <a:pt x="46" y="15"/>
                    <a:pt x="43" y="14"/>
                  </a:cubicBezTo>
                  <a:close/>
                </a:path>
              </a:pathLst>
            </a:custGeom>
            <a:solidFill>
              <a:srgbClr val="FFFFFF"/>
            </a:solidFill>
            <a:ln w="9525">
              <a:noFill/>
              <a:round/>
              <a:headEnd/>
              <a:tailEnd/>
            </a:ln>
          </p:spPr>
          <p:txBody>
            <a:bodyPr/>
            <a:lstStyle/>
            <a:p>
              <a:endParaRPr lang="en-US" dirty="0"/>
            </a:p>
          </p:txBody>
        </p:sp>
        <p:sp>
          <p:nvSpPr>
            <p:cNvPr id="8402" name="Freeform 645"/>
            <p:cNvSpPr>
              <a:spLocks/>
            </p:cNvSpPr>
            <p:nvPr/>
          </p:nvSpPr>
          <p:spPr bwMode="auto">
            <a:xfrm>
              <a:off x="6006251" y="3903527"/>
              <a:ext cx="225321" cy="108093"/>
            </a:xfrm>
            <a:custGeom>
              <a:avLst/>
              <a:gdLst>
                <a:gd name="T0" fmla="*/ 2147483647 w 83"/>
                <a:gd name="T1" fmla="*/ 2147483647 h 40"/>
                <a:gd name="T2" fmla="*/ 2147483647 w 83"/>
                <a:gd name="T3" fmla="*/ 2147483647 h 40"/>
                <a:gd name="T4" fmla="*/ 2147483647 w 83"/>
                <a:gd name="T5" fmla="*/ 2147483647 h 40"/>
                <a:gd name="T6" fmla="*/ 2147483647 w 83"/>
                <a:gd name="T7" fmla="*/ 2147483647 h 40"/>
                <a:gd name="T8" fmla="*/ 2147483647 w 83"/>
                <a:gd name="T9" fmla="*/ 2147483647 h 40"/>
                <a:gd name="T10" fmla="*/ 2147483647 w 83"/>
                <a:gd name="T11" fmla="*/ 2147483647 h 40"/>
                <a:gd name="T12" fmla="*/ 2147483647 w 83"/>
                <a:gd name="T13" fmla="*/ 2147483647 h 40"/>
                <a:gd name="T14" fmla="*/ 2147483647 w 83"/>
                <a:gd name="T15" fmla="*/ 2147483647 h 40"/>
                <a:gd name="T16" fmla="*/ 2147483647 w 83"/>
                <a:gd name="T17" fmla="*/ 2147483647 h 40"/>
                <a:gd name="T18" fmla="*/ 2147483647 w 83"/>
                <a:gd name="T19" fmla="*/ 2147483647 h 40"/>
                <a:gd name="T20" fmla="*/ 2147483647 w 83"/>
                <a:gd name="T21" fmla="*/ 2147483647 h 40"/>
                <a:gd name="T22" fmla="*/ 2147483647 w 83"/>
                <a:gd name="T23" fmla="*/ 2147483647 h 40"/>
                <a:gd name="T24" fmla="*/ 2147483647 w 83"/>
                <a:gd name="T25" fmla="*/ 2147483647 h 40"/>
                <a:gd name="T26" fmla="*/ 2147483647 w 83"/>
                <a:gd name="T27" fmla="*/ 2147483647 h 40"/>
                <a:gd name="T28" fmla="*/ 2147483647 w 83"/>
                <a:gd name="T29" fmla="*/ 2147483647 h 40"/>
                <a:gd name="T30" fmla="*/ 2147483647 w 83"/>
                <a:gd name="T31" fmla="*/ 2147483647 h 40"/>
                <a:gd name="T32" fmla="*/ 2147483647 w 83"/>
                <a:gd name="T33" fmla="*/ 2147483647 h 40"/>
                <a:gd name="T34" fmla="*/ 0 w 83"/>
                <a:gd name="T35" fmla="*/ 2147483647 h 40"/>
                <a:gd name="T36" fmla="*/ 0 w 83"/>
                <a:gd name="T37" fmla="*/ 2147483647 h 40"/>
                <a:gd name="T38" fmla="*/ 2147483647 w 83"/>
                <a:gd name="T39" fmla="*/ 2147483647 h 40"/>
                <a:gd name="T40" fmla="*/ 2147483647 w 83"/>
                <a:gd name="T41" fmla="*/ 2147483647 h 40"/>
                <a:gd name="T42" fmla="*/ 2147483647 w 83"/>
                <a:gd name="T43" fmla="*/ 2147483647 h 40"/>
                <a:gd name="T44" fmla="*/ 2147483647 w 83"/>
                <a:gd name="T45" fmla="*/ 2147483647 h 40"/>
                <a:gd name="T46" fmla="*/ 2147483647 w 83"/>
                <a:gd name="T47" fmla="*/ 2147483647 h 40"/>
                <a:gd name="T48" fmla="*/ 2147483647 w 83"/>
                <a:gd name="T49" fmla="*/ 2147483647 h 40"/>
                <a:gd name="T50" fmla="*/ 2147483647 w 83"/>
                <a:gd name="T51" fmla="*/ 2147483647 h 40"/>
                <a:gd name="T52" fmla="*/ 2147483647 w 83"/>
                <a:gd name="T53" fmla="*/ 2147483647 h 40"/>
                <a:gd name="T54" fmla="*/ 2147483647 w 83"/>
                <a:gd name="T55" fmla="*/ 2147483647 h 40"/>
                <a:gd name="T56" fmla="*/ 2147483647 w 83"/>
                <a:gd name="T57" fmla="*/ 2147483647 h 40"/>
                <a:gd name="T58" fmla="*/ 2147483647 w 83"/>
                <a:gd name="T59" fmla="*/ 2147483647 h 40"/>
                <a:gd name="T60" fmla="*/ 2147483647 w 83"/>
                <a:gd name="T61" fmla="*/ 2147483647 h 40"/>
                <a:gd name="T62" fmla="*/ 2147483647 w 83"/>
                <a:gd name="T63" fmla="*/ 2147483647 h 40"/>
                <a:gd name="T64" fmla="*/ 2147483647 w 83"/>
                <a:gd name="T65" fmla="*/ 2147483647 h 40"/>
                <a:gd name="T66" fmla="*/ 2147483647 w 83"/>
                <a:gd name="T67" fmla="*/ 2147483647 h 40"/>
                <a:gd name="T68" fmla="*/ 2147483647 w 83"/>
                <a:gd name="T69" fmla="*/ 2147483647 h 40"/>
                <a:gd name="T70" fmla="*/ 2147483647 w 83"/>
                <a:gd name="T71" fmla="*/ 2147483647 h 40"/>
                <a:gd name="T72" fmla="*/ 2147483647 w 83"/>
                <a:gd name="T73" fmla="*/ 2147483647 h 40"/>
                <a:gd name="T74" fmla="*/ 2147483647 w 83"/>
                <a:gd name="T75" fmla="*/ 2147483647 h 40"/>
                <a:gd name="T76" fmla="*/ 2147483647 w 83"/>
                <a:gd name="T77" fmla="*/ 0 h 40"/>
                <a:gd name="T78" fmla="*/ 2147483647 w 83"/>
                <a:gd name="T79" fmla="*/ 0 h 40"/>
                <a:gd name="T80" fmla="*/ 2147483647 w 83"/>
                <a:gd name="T81" fmla="*/ 2147483647 h 40"/>
                <a:gd name="T82" fmla="*/ 2147483647 w 83"/>
                <a:gd name="T83" fmla="*/ 2147483647 h 40"/>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83"/>
                <a:gd name="T127" fmla="*/ 0 h 40"/>
                <a:gd name="T128" fmla="*/ 83 w 83"/>
                <a:gd name="T129" fmla="*/ 40 h 40"/>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83" h="40">
                  <a:moveTo>
                    <a:pt x="83" y="26"/>
                  </a:moveTo>
                  <a:cubicBezTo>
                    <a:pt x="83" y="26"/>
                    <a:pt x="83" y="26"/>
                    <a:pt x="83" y="27"/>
                  </a:cubicBezTo>
                  <a:cubicBezTo>
                    <a:pt x="83" y="27"/>
                    <a:pt x="83" y="27"/>
                    <a:pt x="83" y="27"/>
                  </a:cubicBezTo>
                  <a:cubicBezTo>
                    <a:pt x="83" y="27"/>
                    <a:pt x="83" y="28"/>
                    <a:pt x="82" y="28"/>
                  </a:cubicBezTo>
                  <a:cubicBezTo>
                    <a:pt x="82" y="28"/>
                    <a:pt x="81" y="29"/>
                    <a:pt x="80" y="29"/>
                  </a:cubicBezTo>
                  <a:cubicBezTo>
                    <a:pt x="79" y="30"/>
                    <a:pt x="79" y="30"/>
                    <a:pt x="78" y="30"/>
                  </a:cubicBezTo>
                  <a:cubicBezTo>
                    <a:pt x="77" y="30"/>
                    <a:pt x="77" y="30"/>
                    <a:pt x="76" y="31"/>
                  </a:cubicBezTo>
                  <a:cubicBezTo>
                    <a:pt x="76" y="31"/>
                    <a:pt x="75" y="31"/>
                    <a:pt x="75" y="31"/>
                  </a:cubicBezTo>
                  <a:cubicBezTo>
                    <a:pt x="74" y="30"/>
                    <a:pt x="74" y="30"/>
                    <a:pt x="74" y="30"/>
                  </a:cubicBezTo>
                  <a:cubicBezTo>
                    <a:pt x="68" y="27"/>
                    <a:pt x="68" y="27"/>
                    <a:pt x="68" y="27"/>
                  </a:cubicBezTo>
                  <a:cubicBezTo>
                    <a:pt x="69" y="30"/>
                    <a:pt x="69" y="32"/>
                    <a:pt x="68" y="34"/>
                  </a:cubicBezTo>
                  <a:cubicBezTo>
                    <a:pt x="68" y="35"/>
                    <a:pt x="66" y="37"/>
                    <a:pt x="64" y="38"/>
                  </a:cubicBezTo>
                  <a:cubicBezTo>
                    <a:pt x="61" y="39"/>
                    <a:pt x="59" y="40"/>
                    <a:pt x="56" y="40"/>
                  </a:cubicBezTo>
                  <a:cubicBezTo>
                    <a:pt x="53" y="40"/>
                    <a:pt x="50" y="40"/>
                    <a:pt x="47" y="40"/>
                  </a:cubicBezTo>
                  <a:cubicBezTo>
                    <a:pt x="44" y="39"/>
                    <a:pt x="42" y="38"/>
                    <a:pt x="39" y="37"/>
                  </a:cubicBezTo>
                  <a:cubicBezTo>
                    <a:pt x="36" y="36"/>
                    <a:pt x="33" y="35"/>
                    <a:pt x="29" y="33"/>
                  </a:cubicBezTo>
                  <a:cubicBezTo>
                    <a:pt x="1" y="18"/>
                    <a:pt x="1" y="18"/>
                    <a:pt x="1" y="18"/>
                  </a:cubicBezTo>
                  <a:cubicBezTo>
                    <a:pt x="0" y="17"/>
                    <a:pt x="0" y="17"/>
                    <a:pt x="0" y="17"/>
                  </a:cubicBezTo>
                  <a:cubicBezTo>
                    <a:pt x="0" y="17"/>
                    <a:pt x="0" y="16"/>
                    <a:pt x="0" y="16"/>
                  </a:cubicBezTo>
                  <a:cubicBezTo>
                    <a:pt x="0" y="16"/>
                    <a:pt x="1" y="16"/>
                    <a:pt x="1" y="15"/>
                  </a:cubicBezTo>
                  <a:cubicBezTo>
                    <a:pt x="2" y="15"/>
                    <a:pt x="3" y="14"/>
                    <a:pt x="4" y="14"/>
                  </a:cubicBezTo>
                  <a:cubicBezTo>
                    <a:pt x="5" y="13"/>
                    <a:pt x="6" y="13"/>
                    <a:pt x="6" y="13"/>
                  </a:cubicBezTo>
                  <a:cubicBezTo>
                    <a:pt x="7" y="13"/>
                    <a:pt x="8" y="12"/>
                    <a:pt x="8" y="12"/>
                  </a:cubicBezTo>
                  <a:cubicBezTo>
                    <a:pt x="9" y="12"/>
                    <a:pt x="9" y="12"/>
                    <a:pt x="10" y="12"/>
                  </a:cubicBezTo>
                  <a:cubicBezTo>
                    <a:pt x="10" y="12"/>
                    <a:pt x="11" y="12"/>
                    <a:pt x="11" y="13"/>
                  </a:cubicBezTo>
                  <a:cubicBezTo>
                    <a:pt x="37" y="27"/>
                    <a:pt x="37" y="27"/>
                    <a:pt x="37" y="27"/>
                  </a:cubicBezTo>
                  <a:cubicBezTo>
                    <a:pt x="40" y="28"/>
                    <a:pt x="42" y="29"/>
                    <a:pt x="43" y="30"/>
                  </a:cubicBezTo>
                  <a:cubicBezTo>
                    <a:pt x="45" y="30"/>
                    <a:pt x="46" y="31"/>
                    <a:pt x="48" y="31"/>
                  </a:cubicBezTo>
                  <a:cubicBezTo>
                    <a:pt x="49" y="31"/>
                    <a:pt x="51" y="31"/>
                    <a:pt x="52" y="31"/>
                  </a:cubicBezTo>
                  <a:cubicBezTo>
                    <a:pt x="53" y="31"/>
                    <a:pt x="54" y="31"/>
                    <a:pt x="55" y="30"/>
                  </a:cubicBezTo>
                  <a:cubicBezTo>
                    <a:pt x="57" y="30"/>
                    <a:pt x="58" y="29"/>
                    <a:pt x="58" y="27"/>
                  </a:cubicBezTo>
                  <a:cubicBezTo>
                    <a:pt x="58" y="26"/>
                    <a:pt x="57" y="24"/>
                    <a:pt x="57" y="22"/>
                  </a:cubicBezTo>
                  <a:cubicBezTo>
                    <a:pt x="26" y="6"/>
                    <a:pt x="26" y="6"/>
                    <a:pt x="26" y="6"/>
                  </a:cubicBezTo>
                  <a:cubicBezTo>
                    <a:pt x="25" y="6"/>
                    <a:pt x="25" y="5"/>
                    <a:pt x="25" y="5"/>
                  </a:cubicBezTo>
                  <a:cubicBezTo>
                    <a:pt x="25" y="5"/>
                    <a:pt x="25" y="5"/>
                    <a:pt x="25" y="4"/>
                  </a:cubicBezTo>
                  <a:cubicBezTo>
                    <a:pt x="25" y="4"/>
                    <a:pt x="26" y="4"/>
                    <a:pt x="26" y="3"/>
                  </a:cubicBezTo>
                  <a:cubicBezTo>
                    <a:pt x="27" y="3"/>
                    <a:pt x="28" y="3"/>
                    <a:pt x="29" y="2"/>
                  </a:cubicBezTo>
                  <a:cubicBezTo>
                    <a:pt x="30" y="2"/>
                    <a:pt x="31" y="1"/>
                    <a:pt x="31" y="1"/>
                  </a:cubicBezTo>
                  <a:cubicBezTo>
                    <a:pt x="32" y="1"/>
                    <a:pt x="33" y="1"/>
                    <a:pt x="33" y="0"/>
                  </a:cubicBezTo>
                  <a:cubicBezTo>
                    <a:pt x="34" y="0"/>
                    <a:pt x="34" y="0"/>
                    <a:pt x="35" y="0"/>
                  </a:cubicBezTo>
                  <a:cubicBezTo>
                    <a:pt x="35" y="1"/>
                    <a:pt x="36" y="1"/>
                    <a:pt x="36" y="1"/>
                  </a:cubicBezTo>
                  <a:lnTo>
                    <a:pt x="83" y="26"/>
                  </a:lnTo>
                  <a:close/>
                </a:path>
              </a:pathLst>
            </a:custGeom>
            <a:solidFill>
              <a:srgbClr val="FFFFFF"/>
            </a:solidFill>
            <a:ln w="9525">
              <a:noFill/>
              <a:round/>
              <a:headEnd/>
              <a:tailEnd/>
            </a:ln>
          </p:spPr>
          <p:txBody>
            <a:bodyPr/>
            <a:lstStyle/>
            <a:p>
              <a:endParaRPr lang="en-US" dirty="0"/>
            </a:p>
          </p:txBody>
        </p:sp>
        <p:sp>
          <p:nvSpPr>
            <p:cNvPr id="8403" name="Freeform 646"/>
            <p:cNvSpPr>
              <a:spLocks/>
            </p:cNvSpPr>
            <p:nvPr/>
          </p:nvSpPr>
          <p:spPr bwMode="auto">
            <a:xfrm>
              <a:off x="6131092" y="3854809"/>
              <a:ext cx="225321" cy="105048"/>
            </a:xfrm>
            <a:custGeom>
              <a:avLst/>
              <a:gdLst>
                <a:gd name="T0" fmla="*/ 2147483647 w 83"/>
                <a:gd name="T1" fmla="*/ 2147483647 h 39"/>
                <a:gd name="T2" fmla="*/ 2147483647 w 83"/>
                <a:gd name="T3" fmla="*/ 2147483647 h 39"/>
                <a:gd name="T4" fmla="*/ 2147483647 w 83"/>
                <a:gd name="T5" fmla="*/ 2147483647 h 39"/>
                <a:gd name="T6" fmla="*/ 2147483647 w 83"/>
                <a:gd name="T7" fmla="*/ 2147483647 h 39"/>
                <a:gd name="T8" fmla="*/ 2147483647 w 83"/>
                <a:gd name="T9" fmla="*/ 2147483647 h 39"/>
                <a:gd name="T10" fmla="*/ 2147483647 w 83"/>
                <a:gd name="T11" fmla="*/ 2147483647 h 39"/>
                <a:gd name="T12" fmla="*/ 2147483647 w 83"/>
                <a:gd name="T13" fmla="*/ 2147483647 h 39"/>
                <a:gd name="T14" fmla="*/ 2147483647 w 83"/>
                <a:gd name="T15" fmla="*/ 2147483647 h 39"/>
                <a:gd name="T16" fmla="*/ 2147483647 w 83"/>
                <a:gd name="T17" fmla="*/ 2147483647 h 39"/>
                <a:gd name="T18" fmla="*/ 2147483647 w 83"/>
                <a:gd name="T19" fmla="*/ 2147483647 h 39"/>
                <a:gd name="T20" fmla="*/ 2147483647 w 83"/>
                <a:gd name="T21" fmla="*/ 2147483647 h 39"/>
                <a:gd name="T22" fmla="*/ 2147483647 w 83"/>
                <a:gd name="T23" fmla="*/ 2147483647 h 39"/>
                <a:gd name="T24" fmla="*/ 2147483647 w 83"/>
                <a:gd name="T25" fmla="*/ 2147483647 h 39"/>
                <a:gd name="T26" fmla="*/ 2147483647 w 83"/>
                <a:gd name="T27" fmla="*/ 2147483647 h 39"/>
                <a:gd name="T28" fmla="*/ 2147483647 w 83"/>
                <a:gd name="T29" fmla="*/ 2147483647 h 39"/>
                <a:gd name="T30" fmla="*/ 2147483647 w 83"/>
                <a:gd name="T31" fmla="*/ 2147483647 h 39"/>
                <a:gd name="T32" fmla="*/ 2147483647 w 83"/>
                <a:gd name="T33" fmla="*/ 2147483647 h 39"/>
                <a:gd name="T34" fmla="*/ 2147483647 w 83"/>
                <a:gd name="T35" fmla="*/ 2147483647 h 39"/>
                <a:gd name="T36" fmla="*/ 2147483647 w 83"/>
                <a:gd name="T37" fmla="*/ 2147483647 h 39"/>
                <a:gd name="T38" fmla="*/ 2147483647 w 83"/>
                <a:gd name="T39" fmla="*/ 2147483647 h 39"/>
                <a:gd name="T40" fmla="*/ 2147483647 w 83"/>
                <a:gd name="T41" fmla="*/ 2147483647 h 39"/>
                <a:gd name="T42" fmla="*/ 2147483647 w 83"/>
                <a:gd name="T43" fmla="*/ 2147483647 h 39"/>
                <a:gd name="T44" fmla="*/ 2147483647 w 83"/>
                <a:gd name="T45" fmla="*/ 2147483647 h 39"/>
                <a:gd name="T46" fmla="*/ 2147483647 w 83"/>
                <a:gd name="T47" fmla="*/ 2147483647 h 39"/>
                <a:gd name="T48" fmla="*/ 2147483647 w 83"/>
                <a:gd name="T49" fmla="*/ 2147483647 h 39"/>
                <a:gd name="T50" fmla="*/ 0 w 83"/>
                <a:gd name="T51" fmla="*/ 2147483647 h 39"/>
                <a:gd name="T52" fmla="*/ 0 w 83"/>
                <a:gd name="T53" fmla="*/ 2147483647 h 39"/>
                <a:gd name="T54" fmla="*/ 0 w 83"/>
                <a:gd name="T55" fmla="*/ 2147483647 h 39"/>
                <a:gd name="T56" fmla="*/ 2147483647 w 83"/>
                <a:gd name="T57" fmla="*/ 2147483647 h 39"/>
                <a:gd name="T58" fmla="*/ 2147483647 w 83"/>
                <a:gd name="T59" fmla="*/ 2147483647 h 39"/>
                <a:gd name="T60" fmla="*/ 2147483647 w 83"/>
                <a:gd name="T61" fmla="*/ 2147483647 h 39"/>
                <a:gd name="T62" fmla="*/ 2147483647 w 83"/>
                <a:gd name="T63" fmla="*/ 2147483647 h 39"/>
                <a:gd name="T64" fmla="*/ 2147483647 w 83"/>
                <a:gd name="T65" fmla="*/ 2147483647 h 39"/>
                <a:gd name="T66" fmla="*/ 2147483647 w 83"/>
                <a:gd name="T67" fmla="*/ 2147483647 h 39"/>
                <a:gd name="T68" fmla="*/ 2147483647 w 83"/>
                <a:gd name="T69" fmla="*/ 2147483647 h 39"/>
                <a:gd name="T70" fmla="*/ 2147483647 w 83"/>
                <a:gd name="T71" fmla="*/ 2147483647 h 39"/>
                <a:gd name="T72" fmla="*/ 2147483647 w 83"/>
                <a:gd name="T73" fmla="*/ 2147483647 h 39"/>
                <a:gd name="T74" fmla="*/ 2147483647 w 83"/>
                <a:gd name="T75" fmla="*/ 0 h 39"/>
                <a:gd name="T76" fmla="*/ 2147483647 w 83"/>
                <a:gd name="T77" fmla="*/ 0 h 39"/>
                <a:gd name="T78" fmla="*/ 2147483647 w 83"/>
                <a:gd name="T79" fmla="*/ 2147483647 h 39"/>
                <a:gd name="T80" fmla="*/ 2147483647 w 83"/>
                <a:gd name="T81" fmla="*/ 2147483647 h 39"/>
                <a:gd name="T82" fmla="*/ 2147483647 w 83"/>
                <a:gd name="T83" fmla="*/ 2147483647 h 39"/>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83"/>
                <a:gd name="T127" fmla="*/ 0 h 39"/>
                <a:gd name="T128" fmla="*/ 83 w 83"/>
                <a:gd name="T129" fmla="*/ 39 h 39"/>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83" h="39">
                  <a:moveTo>
                    <a:pt x="83" y="22"/>
                  </a:moveTo>
                  <a:cubicBezTo>
                    <a:pt x="83" y="22"/>
                    <a:pt x="83" y="23"/>
                    <a:pt x="83" y="23"/>
                  </a:cubicBezTo>
                  <a:cubicBezTo>
                    <a:pt x="83" y="23"/>
                    <a:pt x="83" y="23"/>
                    <a:pt x="83" y="24"/>
                  </a:cubicBezTo>
                  <a:cubicBezTo>
                    <a:pt x="83" y="24"/>
                    <a:pt x="82" y="24"/>
                    <a:pt x="82" y="25"/>
                  </a:cubicBezTo>
                  <a:cubicBezTo>
                    <a:pt x="81" y="25"/>
                    <a:pt x="80" y="25"/>
                    <a:pt x="79" y="26"/>
                  </a:cubicBezTo>
                  <a:cubicBezTo>
                    <a:pt x="78" y="26"/>
                    <a:pt x="78" y="27"/>
                    <a:pt x="77" y="27"/>
                  </a:cubicBezTo>
                  <a:cubicBezTo>
                    <a:pt x="76" y="27"/>
                    <a:pt x="75" y="27"/>
                    <a:pt x="75" y="27"/>
                  </a:cubicBezTo>
                  <a:cubicBezTo>
                    <a:pt x="74" y="28"/>
                    <a:pt x="74" y="28"/>
                    <a:pt x="73" y="28"/>
                  </a:cubicBezTo>
                  <a:cubicBezTo>
                    <a:pt x="73" y="27"/>
                    <a:pt x="72" y="27"/>
                    <a:pt x="72" y="27"/>
                  </a:cubicBezTo>
                  <a:cubicBezTo>
                    <a:pt x="45" y="13"/>
                    <a:pt x="45" y="13"/>
                    <a:pt x="45" y="13"/>
                  </a:cubicBezTo>
                  <a:cubicBezTo>
                    <a:pt x="43" y="12"/>
                    <a:pt x="41" y="11"/>
                    <a:pt x="40" y="10"/>
                  </a:cubicBezTo>
                  <a:cubicBezTo>
                    <a:pt x="38" y="10"/>
                    <a:pt x="37" y="9"/>
                    <a:pt x="35" y="9"/>
                  </a:cubicBezTo>
                  <a:cubicBezTo>
                    <a:pt x="34" y="9"/>
                    <a:pt x="32" y="9"/>
                    <a:pt x="31" y="9"/>
                  </a:cubicBezTo>
                  <a:cubicBezTo>
                    <a:pt x="30" y="9"/>
                    <a:pt x="29" y="9"/>
                    <a:pt x="28" y="10"/>
                  </a:cubicBezTo>
                  <a:cubicBezTo>
                    <a:pt x="26" y="10"/>
                    <a:pt x="26" y="11"/>
                    <a:pt x="25" y="12"/>
                  </a:cubicBezTo>
                  <a:cubicBezTo>
                    <a:pt x="25" y="14"/>
                    <a:pt x="26" y="15"/>
                    <a:pt x="27" y="17"/>
                  </a:cubicBezTo>
                  <a:cubicBezTo>
                    <a:pt x="58" y="34"/>
                    <a:pt x="58" y="34"/>
                    <a:pt x="58" y="34"/>
                  </a:cubicBezTo>
                  <a:cubicBezTo>
                    <a:pt x="58" y="34"/>
                    <a:pt x="58" y="34"/>
                    <a:pt x="58" y="35"/>
                  </a:cubicBezTo>
                  <a:cubicBezTo>
                    <a:pt x="58" y="35"/>
                    <a:pt x="58" y="35"/>
                    <a:pt x="58" y="35"/>
                  </a:cubicBezTo>
                  <a:cubicBezTo>
                    <a:pt x="58" y="36"/>
                    <a:pt x="57" y="36"/>
                    <a:pt x="57" y="36"/>
                  </a:cubicBezTo>
                  <a:cubicBezTo>
                    <a:pt x="56" y="37"/>
                    <a:pt x="55" y="37"/>
                    <a:pt x="54" y="38"/>
                  </a:cubicBezTo>
                  <a:cubicBezTo>
                    <a:pt x="53" y="38"/>
                    <a:pt x="53" y="38"/>
                    <a:pt x="52" y="39"/>
                  </a:cubicBezTo>
                  <a:cubicBezTo>
                    <a:pt x="51" y="39"/>
                    <a:pt x="50" y="39"/>
                    <a:pt x="50" y="39"/>
                  </a:cubicBezTo>
                  <a:cubicBezTo>
                    <a:pt x="49" y="39"/>
                    <a:pt x="49" y="39"/>
                    <a:pt x="48" y="39"/>
                  </a:cubicBezTo>
                  <a:cubicBezTo>
                    <a:pt x="48" y="39"/>
                    <a:pt x="47" y="39"/>
                    <a:pt x="47" y="39"/>
                  </a:cubicBezTo>
                  <a:cubicBezTo>
                    <a:pt x="0" y="14"/>
                    <a:pt x="0" y="14"/>
                    <a:pt x="0" y="14"/>
                  </a:cubicBezTo>
                  <a:cubicBezTo>
                    <a:pt x="0" y="14"/>
                    <a:pt x="0" y="13"/>
                    <a:pt x="0" y="13"/>
                  </a:cubicBezTo>
                  <a:cubicBezTo>
                    <a:pt x="0" y="13"/>
                    <a:pt x="0" y="13"/>
                    <a:pt x="0" y="13"/>
                  </a:cubicBezTo>
                  <a:cubicBezTo>
                    <a:pt x="0" y="12"/>
                    <a:pt x="0" y="12"/>
                    <a:pt x="1" y="12"/>
                  </a:cubicBezTo>
                  <a:cubicBezTo>
                    <a:pt x="1" y="11"/>
                    <a:pt x="2" y="11"/>
                    <a:pt x="3" y="11"/>
                  </a:cubicBezTo>
                  <a:cubicBezTo>
                    <a:pt x="4" y="10"/>
                    <a:pt x="4" y="10"/>
                    <a:pt x="5" y="10"/>
                  </a:cubicBezTo>
                  <a:cubicBezTo>
                    <a:pt x="6" y="9"/>
                    <a:pt x="6" y="9"/>
                    <a:pt x="7" y="9"/>
                  </a:cubicBezTo>
                  <a:cubicBezTo>
                    <a:pt x="7" y="9"/>
                    <a:pt x="8" y="9"/>
                    <a:pt x="8" y="9"/>
                  </a:cubicBezTo>
                  <a:cubicBezTo>
                    <a:pt x="9" y="9"/>
                    <a:pt x="9" y="9"/>
                    <a:pt x="9" y="10"/>
                  </a:cubicBezTo>
                  <a:cubicBezTo>
                    <a:pt x="15" y="13"/>
                    <a:pt x="15" y="13"/>
                    <a:pt x="15" y="13"/>
                  </a:cubicBezTo>
                  <a:cubicBezTo>
                    <a:pt x="14" y="10"/>
                    <a:pt x="14" y="8"/>
                    <a:pt x="15" y="6"/>
                  </a:cubicBezTo>
                  <a:cubicBezTo>
                    <a:pt x="15" y="4"/>
                    <a:pt x="17" y="3"/>
                    <a:pt x="19" y="2"/>
                  </a:cubicBezTo>
                  <a:cubicBezTo>
                    <a:pt x="22" y="1"/>
                    <a:pt x="24" y="0"/>
                    <a:pt x="27" y="0"/>
                  </a:cubicBezTo>
                  <a:cubicBezTo>
                    <a:pt x="30" y="0"/>
                    <a:pt x="33" y="0"/>
                    <a:pt x="36" y="0"/>
                  </a:cubicBezTo>
                  <a:cubicBezTo>
                    <a:pt x="39" y="1"/>
                    <a:pt x="41" y="1"/>
                    <a:pt x="44" y="2"/>
                  </a:cubicBezTo>
                  <a:cubicBezTo>
                    <a:pt x="47" y="3"/>
                    <a:pt x="50" y="5"/>
                    <a:pt x="54" y="7"/>
                  </a:cubicBezTo>
                  <a:lnTo>
                    <a:pt x="83" y="22"/>
                  </a:lnTo>
                  <a:close/>
                </a:path>
              </a:pathLst>
            </a:custGeom>
            <a:solidFill>
              <a:srgbClr val="FFFFFF"/>
            </a:solidFill>
            <a:ln w="9525">
              <a:noFill/>
              <a:round/>
              <a:headEnd/>
              <a:tailEnd/>
            </a:ln>
          </p:spPr>
          <p:txBody>
            <a:bodyPr/>
            <a:lstStyle/>
            <a:p>
              <a:endParaRPr lang="en-US" dirty="0"/>
            </a:p>
          </p:txBody>
        </p:sp>
        <p:sp>
          <p:nvSpPr>
            <p:cNvPr id="8404" name="Freeform 647"/>
            <p:cNvSpPr>
              <a:spLocks noEditPoints="1"/>
            </p:cNvSpPr>
            <p:nvPr/>
          </p:nvSpPr>
          <p:spPr bwMode="auto">
            <a:xfrm>
              <a:off x="6260499" y="3754328"/>
              <a:ext cx="220754" cy="141587"/>
            </a:xfrm>
            <a:custGeom>
              <a:avLst/>
              <a:gdLst>
                <a:gd name="T0" fmla="*/ 2147483647 w 81"/>
                <a:gd name="T1" fmla="*/ 2147483647 h 52"/>
                <a:gd name="T2" fmla="*/ 2147483647 w 81"/>
                <a:gd name="T3" fmla="*/ 2147483647 h 52"/>
                <a:gd name="T4" fmla="*/ 2147483647 w 81"/>
                <a:gd name="T5" fmla="*/ 2147483647 h 52"/>
                <a:gd name="T6" fmla="*/ 2147483647 w 81"/>
                <a:gd name="T7" fmla="*/ 2147483647 h 52"/>
                <a:gd name="T8" fmla="*/ 2147483647 w 81"/>
                <a:gd name="T9" fmla="*/ 2147483647 h 52"/>
                <a:gd name="T10" fmla="*/ 2147483647 w 81"/>
                <a:gd name="T11" fmla="*/ 2147483647 h 52"/>
                <a:gd name="T12" fmla="*/ 2147483647 w 81"/>
                <a:gd name="T13" fmla="*/ 2147483647 h 52"/>
                <a:gd name="T14" fmla="*/ 2147483647 w 81"/>
                <a:gd name="T15" fmla="*/ 2147483647 h 52"/>
                <a:gd name="T16" fmla="*/ 2147483647 w 81"/>
                <a:gd name="T17" fmla="*/ 2147483647 h 52"/>
                <a:gd name="T18" fmla="*/ 2147483647 w 81"/>
                <a:gd name="T19" fmla="*/ 2147483647 h 52"/>
                <a:gd name="T20" fmla="*/ 2147483647 w 81"/>
                <a:gd name="T21" fmla="*/ 2147483647 h 52"/>
                <a:gd name="T22" fmla="*/ 2147483647 w 81"/>
                <a:gd name="T23" fmla="*/ 2147483647 h 52"/>
                <a:gd name="T24" fmla="*/ 2147483647 w 81"/>
                <a:gd name="T25" fmla="*/ 2147483647 h 52"/>
                <a:gd name="T26" fmla="*/ 2147483647 w 81"/>
                <a:gd name="T27" fmla="*/ 2147483647 h 52"/>
                <a:gd name="T28" fmla="*/ 2147483647 w 81"/>
                <a:gd name="T29" fmla="*/ 2147483647 h 52"/>
                <a:gd name="T30" fmla="*/ 2147483647 w 81"/>
                <a:gd name="T31" fmla="*/ 2147483647 h 52"/>
                <a:gd name="T32" fmla="*/ 2147483647 w 81"/>
                <a:gd name="T33" fmla="*/ 2147483647 h 52"/>
                <a:gd name="T34" fmla="*/ 2147483647 w 81"/>
                <a:gd name="T35" fmla="*/ 2147483647 h 52"/>
                <a:gd name="T36" fmla="*/ 2147483647 w 81"/>
                <a:gd name="T37" fmla="*/ 2147483647 h 52"/>
                <a:gd name="T38" fmla="*/ 2147483647 w 81"/>
                <a:gd name="T39" fmla="*/ 2147483647 h 52"/>
                <a:gd name="T40" fmla="*/ 2147483647 w 81"/>
                <a:gd name="T41" fmla="*/ 2147483647 h 52"/>
                <a:gd name="T42" fmla="*/ 2147483647 w 81"/>
                <a:gd name="T43" fmla="*/ 2147483647 h 52"/>
                <a:gd name="T44" fmla="*/ 2147483647 w 81"/>
                <a:gd name="T45" fmla="*/ 2147483647 h 52"/>
                <a:gd name="T46" fmla="*/ 0 w 81"/>
                <a:gd name="T47" fmla="*/ 2147483647 h 52"/>
                <a:gd name="T48" fmla="*/ 0 w 81"/>
                <a:gd name="T49" fmla="*/ 2147483647 h 52"/>
                <a:gd name="T50" fmla="*/ 2147483647 w 81"/>
                <a:gd name="T51" fmla="*/ 2147483647 h 52"/>
                <a:gd name="T52" fmla="*/ 2147483647 w 81"/>
                <a:gd name="T53" fmla="*/ 2147483647 h 52"/>
                <a:gd name="T54" fmla="*/ 2147483647 w 81"/>
                <a:gd name="T55" fmla="*/ 2147483647 h 52"/>
                <a:gd name="T56" fmla="*/ 2147483647 w 81"/>
                <a:gd name="T57" fmla="*/ 0 h 52"/>
                <a:gd name="T58" fmla="*/ 2147483647 w 81"/>
                <a:gd name="T59" fmla="*/ 0 h 52"/>
                <a:gd name="T60" fmla="*/ 2147483647 w 81"/>
                <a:gd name="T61" fmla="*/ 2147483647 h 52"/>
                <a:gd name="T62" fmla="*/ 2147483647 w 81"/>
                <a:gd name="T63" fmla="*/ 2147483647 h 52"/>
                <a:gd name="T64" fmla="*/ 2147483647 w 81"/>
                <a:gd name="T65" fmla="*/ 2147483647 h 52"/>
                <a:gd name="T66" fmla="*/ 2147483647 w 81"/>
                <a:gd name="T67" fmla="*/ 2147483647 h 52"/>
                <a:gd name="T68" fmla="*/ 2147483647 w 81"/>
                <a:gd name="T69" fmla="*/ 2147483647 h 52"/>
                <a:gd name="T70" fmla="*/ 2147483647 w 81"/>
                <a:gd name="T71" fmla="*/ 2147483647 h 52"/>
                <a:gd name="T72" fmla="*/ 2147483647 w 81"/>
                <a:gd name="T73" fmla="*/ 2147483647 h 52"/>
                <a:gd name="T74" fmla="*/ 2147483647 w 81"/>
                <a:gd name="T75" fmla="*/ 2147483647 h 52"/>
                <a:gd name="T76" fmla="*/ 2147483647 w 81"/>
                <a:gd name="T77" fmla="*/ 2147483647 h 52"/>
                <a:gd name="T78" fmla="*/ 2147483647 w 81"/>
                <a:gd name="T79" fmla="*/ 2147483647 h 52"/>
                <a:gd name="T80" fmla="*/ 2147483647 w 81"/>
                <a:gd name="T81" fmla="*/ 2147483647 h 52"/>
                <a:gd name="T82" fmla="*/ 2147483647 w 81"/>
                <a:gd name="T83" fmla="*/ 2147483647 h 52"/>
                <a:gd name="T84" fmla="*/ 2147483647 w 81"/>
                <a:gd name="T85" fmla="*/ 2147483647 h 52"/>
                <a:gd name="T86" fmla="*/ 2147483647 w 81"/>
                <a:gd name="T87" fmla="*/ 2147483647 h 52"/>
                <a:gd name="T88" fmla="*/ 2147483647 w 81"/>
                <a:gd name="T89" fmla="*/ 2147483647 h 52"/>
                <a:gd name="T90" fmla="*/ 2147483647 w 81"/>
                <a:gd name="T91" fmla="*/ 2147483647 h 52"/>
                <a:gd name="T92" fmla="*/ 2147483647 w 81"/>
                <a:gd name="T93" fmla="*/ 2147483647 h 52"/>
                <a:gd name="T94" fmla="*/ 2147483647 w 81"/>
                <a:gd name="T95" fmla="*/ 2147483647 h 52"/>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81"/>
                <a:gd name="T145" fmla="*/ 0 h 52"/>
                <a:gd name="T146" fmla="*/ 81 w 81"/>
                <a:gd name="T147" fmla="*/ 52 h 52"/>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81" h="52">
                  <a:moveTo>
                    <a:pt x="80" y="38"/>
                  </a:moveTo>
                  <a:cubicBezTo>
                    <a:pt x="80" y="38"/>
                    <a:pt x="81" y="38"/>
                    <a:pt x="81" y="38"/>
                  </a:cubicBezTo>
                  <a:cubicBezTo>
                    <a:pt x="81" y="39"/>
                    <a:pt x="81" y="39"/>
                    <a:pt x="81" y="39"/>
                  </a:cubicBezTo>
                  <a:cubicBezTo>
                    <a:pt x="80" y="39"/>
                    <a:pt x="80" y="40"/>
                    <a:pt x="80" y="40"/>
                  </a:cubicBezTo>
                  <a:cubicBezTo>
                    <a:pt x="79" y="40"/>
                    <a:pt x="78" y="41"/>
                    <a:pt x="78" y="41"/>
                  </a:cubicBezTo>
                  <a:cubicBezTo>
                    <a:pt x="77" y="41"/>
                    <a:pt x="76" y="42"/>
                    <a:pt x="75" y="42"/>
                  </a:cubicBezTo>
                  <a:cubicBezTo>
                    <a:pt x="75" y="42"/>
                    <a:pt x="74" y="42"/>
                    <a:pt x="74" y="42"/>
                  </a:cubicBezTo>
                  <a:cubicBezTo>
                    <a:pt x="73" y="42"/>
                    <a:pt x="73" y="42"/>
                    <a:pt x="72" y="42"/>
                  </a:cubicBezTo>
                  <a:cubicBezTo>
                    <a:pt x="72" y="42"/>
                    <a:pt x="71" y="42"/>
                    <a:pt x="71" y="42"/>
                  </a:cubicBezTo>
                  <a:cubicBezTo>
                    <a:pt x="66" y="39"/>
                    <a:pt x="66" y="39"/>
                    <a:pt x="66" y="39"/>
                  </a:cubicBezTo>
                  <a:cubicBezTo>
                    <a:pt x="67" y="41"/>
                    <a:pt x="67" y="43"/>
                    <a:pt x="66" y="45"/>
                  </a:cubicBezTo>
                  <a:cubicBezTo>
                    <a:pt x="65" y="47"/>
                    <a:pt x="64" y="48"/>
                    <a:pt x="61" y="50"/>
                  </a:cubicBezTo>
                  <a:cubicBezTo>
                    <a:pt x="58" y="51"/>
                    <a:pt x="55" y="52"/>
                    <a:pt x="52" y="52"/>
                  </a:cubicBezTo>
                  <a:cubicBezTo>
                    <a:pt x="49" y="52"/>
                    <a:pt x="45" y="52"/>
                    <a:pt x="42" y="51"/>
                  </a:cubicBezTo>
                  <a:cubicBezTo>
                    <a:pt x="38" y="51"/>
                    <a:pt x="34" y="49"/>
                    <a:pt x="31" y="48"/>
                  </a:cubicBezTo>
                  <a:cubicBezTo>
                    <a:pt x="27" y="47"/>
                    <a:pt x="23" y="45"/>
                    <a:pt x="20" y="43"/>
                  </a:cubicBezTo>
                  <a:cubicBezTo>
                    <a:pt x="16" y="41"/>
                    <a:pt x="12" y="39"/>
                    <a:pt x="10" y="37"/>
                  </a:cubicBezTo>
                  <a:cubicBezTo>
                    <a:pt x="7" y="35"/>
                    <a:pt x="5" y="33"/>
                    <a:pt x="4" y="31"/>
                  </a:cubicBezTo>
                  <a:cubicBezTo>
                    <a:pt x="3" y="29"/>
                    <a:pt x="3" y="27"/>
                    <a:pt x="4" y="25"/>
                  </a:cubicBezTo>
                  <a:cubicBezTo>
                    <a:pt x="5" y="24"/>
                    <a:pt x="7" y="22"/>
                    <a:pt x="9" y="21"/>
                  </a:cubicBezTo>
                  <a:cubicBezTo>
                    <a:pt x="11" y="20"/>
                    <a:pt x="14" y="19"/>
                    <a:pt x="16" y="19"/>
                  </a:cubicBezTo>
                  <a:cubicBezTo>
                    <a:pt x="19" y="19"/>
                    <a:pt x="22" y="19"/>
                    <a:pt x="26" y="19"/>
                  </a:cubicBezTo>
                  <a:cubicBezTo>
                    <a:pt x="1" y="6"/>
                    <a:pt x="1" y="6"/>
                    <a:pt x="1" y="6"/>
                  </a:cubicBezTo>
                  <a:cubicBezTo>
                    <a:pt x="0" y="6"/>
                    <a:pt x="0" y="5"/>
                    <a:pt x="0" y="5"/>
                  </a:cubicBezTo>
                  <a:cubicBezTo>
                    <a:pt x="0" y="5"/>
                    <a:pt x="0" y="5"/>
                    <a:pt x="0" y="4"/>
                  </a:cubicBezTo>
                  <a:cubicBezTo>
                    <a:pt x="0" y="4"/>
                    <a:pt x="1" y="4"/>
                    <a:pt x="1" y="3"/>
                  </a:cubicBezTo>
                  <a:cubicBezTo>
                    <a:pt x="2" y="3"/>
                    <a:pt x="3" y="3"/>
                    <a:pt x="4" y="2"/>
                  </a:cubicBezTo>
                  <a:cubicBezTo>
                    <a:pt x="5" y="2"/>
                    <a:pt x="6" y="1"/>
                    <a:pt x="6" y="1"/>
                  </a:cubicBezTo>
                  <a:cubicBezTo>
                    <a:pt x="7" y="1"/>
                    <a:pt x="8" y="1"/>
                    <a:pt x="8" y="0"/>
                  </a:cubicBezTo>
                  <a:cubicBezTo>
                    <a:pt x="9" y="0"/>
                    <a:pt x="10" y="0"/>
                    <a:pt x="10" y="0"/>
                  </a:cubicBezTo>
                  <a:cubicBezTo>
                    <a:pt x="10" y="1"/>
                    <a:pt x="11" y="1"/>
                    <a:pt x="11" y="1"/>
                  </a:cubicBezTo>
                  <a:lnTo>
                    <a:pt x="80" y="38"/>
                  </a:lnTo>
                  <a:close/>
                  <a:moveTo>
                    <a:pt x="38" y="26"/>
                  </a:moveTo>
                  <a:cubicBezTo>
                    <a:pt x="34" y="25"/>
                    <a:pt x="31" y="25"/>
                    <a:pt x="29" y="25"/>
                  </a:cubicBezTo>
                  <a:cubicBezTo>
                    <a:pt x="26" y="25"/>
                    <a:pt x="24" y="25"/>
                    <a:pt x="22" y="26"/>
                  </a:cubicBezTo>
                  <a:cubicBezTo>
                    <a:pt x="21" y="27"/>
                    <a:pt x="20" y="27"/>
                    <a:pt x="20" y="28"/>
                  </a:cubicBezTo>
                  <a:cubicBezTo>
                    <a:pt x="20" y="29"/>
                    <a:pt x="20" y="30"/>
                    <a:pt x="21" y="31"/>
                  </a:cubicBezTo>
                  <a:cubicBezTo>
                    <a:pt x="22" y="32"/>
                    <a:pt x="23" y="33"/>
                    <a:pt x="25" y="35"/>
                  </a:cubicBezTo>
                  <a:cubicBezTo>
                    <a:pt x="26" y="36"/>
                    <a:pt x="28" y="37"/>
                    <a:pt x="30" y="38"/>
                  </a:cubicBezTo>
                  <a:cubicBezTo>
                    <a:pt x="32" y="39"/>
                    <a:pt x="34" y="40"/>
                    <a:pt x="36" y="41"/>
                  </a:cubicBezTo>
                  <a:cubicBezTo>
                    <a:pt x="38" y="41"/>
                    <a:pt x="40" y="42"/>
                    <a:pt x="42" y="43"/>
                  </a:cubicBezTo>
                  <a:cubicBezTo>
                    <a:pt x="44" y="43"/>
                    <a:pt x="46" y="43"/>
                    <a:pt x="48" y="43"/>
                  </a:cubicBezTo>
                  <a:cubicBezTo>
                    <a:pt x="49" y="43"/>
                    <a:pt x="51" y="43"/>
                    <a:pt x="53" y="42"/>
                  </a:cubicBezTo>
                  <a:cubicBezTo>
                    <a:pt x="53" y="42"/>
                    <a:pt x="54" y="42"/>
                    <a:pt x="54" y="41"/>
                  </a:cubicBezTo>
                  <a:cubicBezTo>
                    <a:pt x="55" y="41"/>
                    <a:pt x="55" y="40"/>
                    <a:pt x="55" y="40"/>
                  </a:cubicBezTo>
                  <a:cubicBezTo>
                    <a:pt x="55" y="39"/>
                    <a:pt x="55" y="38"/>
                    <a:pt x="55" y="37"/>
                  </a:cubicBezTo>
                  <a:cubicBezTo>
                    <a:pt x="55" y="36"/>
                    <a:pt x="54" y="35"/>
                    <a:pt x="54" y="34"/>
                  </a:cubicBezTo>
                  <a:lnTo>
                    <a:pt x="38" y="26"/>
                  </a:lnTo>
                  <a:close/>
                </a:path>
              </a:pathLst>
            </a:custGeom>
            <a:solidFill>
              <a:srgbClr val="FFFFFF"/>
            </a:solidFill>
            <a:ln w="9525">
              <a:noFill/>
              <a:round/>
              <a:headEnd/>
              <a:tailEnd/>
            </a:ln>
          </p:spPr>
          <p:txBody>
            <a:bodyPr/>
            <a:lstStyle/>
            <a:p>
              <a:endParaRPr lang="en-US" dirty="0"/>
            </a:p>
          </p:txBody>
        </p:sp>
        <p:sp>
          <p:nvSpPr>
            <p:cNvPr id="8405" name="Freeform 648"/>
            <p:cNvSpPr>
              <a:spLocks noEditPoints="1"/>
            </p:cNvSpPr>
            <p:nvPr/>
          </p:nvSpPr>
          <p:spPr bwMode="auto">
            <a:xfrm>
              <a:off x="6388384" y="3740626"/>
              <a:ext cx="207052" cy="100481"/>
            </a:xfrm>
            <a:custGeom>
              <a:avLst/>
              <a:gdLst>
                <a:gd name="T0" fmla="*/ 2147483647 w 76"/>
                <a:gd name="T1" fmla="*/ 2147483647 h 37"/>
                <a:gd name="T2" fmla="*/ 2147483647 w 76"/>
                <a:gd name="T3" fmla="*/ 2147483647 h 37"/>
                <a:gd name="T4" fmla="*/ 2147483647 w 76"/>
                <a:gd name="T5" fmla="*/ 2147483647 h 37"/>
                <a:gd name="T6" fmla="*/ 2147483647 w 76"/>
                <a:gd name="T7" fmla="*/ 2147483647 h 37"/>
                <a:gd name="T8" fmla="*/ 2147483647 w 76"/>
                <a:gd name="T9" fmla="*/ 2147483647 h 37"/>
                <a:gd name="T10" fmla="*/ 2147483647 w 76"/>
                <a:gd name="T11" fmla="*/ 2147483647 h 37"/>
                <a:gd name="T12" fmla="*/ 2147483647 w 76"/>
                <a:gd name="T13" fmla="*/ 2147483647 h 37"/>
                <a:gd name="T14" fmla="*/ 2147483647 w 76"/>
                <a:gd name="T15" fmla="*/ 2147483647 h 37"/>
                <a:gd name="T16" fmla="*/ 2147483647 w 76"/>
                <a:gd name="T17" fmla="*/ 2147483647 h 37"/>
                <a:gd name="T18" fmla="*/ 2147483647 w 76"/>
                <a:gd name="T19" fmla="*/ 2147483647 h 37"/>
                <a:gd name="T20" fmla="*/ 2147483647 w 76"/>
                <a:gd name="T21" fmla="*/ 2147483647 h 37"/>
                <a:gd name="T22" fmla="*/ 2147483647 w 76"/>
                <a:gd name="T23" fmla="*/ 2147483647 h 37"/>
                <a:gd name="T24" fmla="*/ 2147483647 w 76"/>
                <a:gd name="T25" fmla="*/ 2147483647 h 37"/>
                <a:gd name="T26" fmla="*/ 2147483647 w 76"/>
                <a:gd name="T27" fmla="*/ 2147483647 h 37"/>
                <a:gd name="T28" fmla="*/ 2147483647 w 76"/>
                <a:gd name="T29" fmla="*/ 2147483647 h 37"/>
                <a:gd name="T30" fmla="*/ 2147483647 w 76"/>
                <a:gd name="T31" fmla="*/ 2147483647 h 37"/>
                <a:gd name="T32" fmla="*/ 2147483647 w 76"/>
                <a:gd name="T33" fmla="*/ 2147483647 h 37"/>
                <a:gd name="T34" fmla="*/ 2147483647 w 76"/>
                <a:gd name="T35" fmla="*/ 2147483647 h 37"/>
                <a:gd name="T36" fmla="*/ 2147483647 w 76"/>
                <a:gd name="T37" fmla="*/ 2147483647 h 37"/>
                <a:gd name="T38" fmla="*/ 2147483647 w 76"/>
                <a:gd name="T39" fmla="*/ 2147483647 h 37"/>
                <a:gd name="T40" fmla="*/ 2147483647 w 76"/>
                <a:gd name="T41" fmla="*/ 2147483647 h 37"/>
                <a:gd name="T42" fmla="*/ 2147483647 w 76"/>
                <a:gd name="T43" fmla="*/ 2147483647 h 37"/>
                <a:gd name="T44" fmla="*/ 2147483647 w 76"/>
                <a:gd name="T45" fmla="*/ 2147483647 h 37"/>
                <a:gd name="T46" fmla="*/ 2147483647 w 76"/>
                <a:gd name="T47" fmla="*/ 2147483647 h 37"/>
                <a:gd name="T48" fmla="*/ 2147483647 w 76"/>
                <a:gd name="T49" fmla="*/ 2147483647 h 37"/>
                <a:gd name="T50" fmla="*/ 2147483647 w 76"/>
                <a:gd name="T51" fmla="*/ 2147483647 h 37"/>
                <a:gd name="T52" fmla="*/ 2147483647 w 76"/>
                <a:gd name="T53" fmla="*/ 2147483647 h 37"/>
                <a:gd name="T54" fmla="*/ 2147483647 w 76"/>
                <a:gd name="T55" fmla="*/ 2147483647 h 37"/>
                <a:gd name="T56" fmla="*/ 2147483647 w 76"/>
                <a:gd name="T57" fmla="*/ 2147483647 h 37"/>
                <a:gd name="T58" fmla="*/ 2147483647 w 76"/>
                <a:gd name="T59" fmla="*/ 2147483647 h 37"/>
                <a:gd name="T60" fmla="*/ 2147483647 w 76"/>
                <a:gd name="T61" fmla="*/ 2147483647 h 37"/>
                <a:gd name="T62" fmla="*/ 2147483647 w 76"/>
                <a:gd name="T63" fmla="*/ 2147483647 h 37"/>
                <a:gd name="T64" fmla="*/ 2147483647 w 76"/>
                <a:gd name="T65" fmla="*/ 2147483647 h 37"/>
                <a:gd name="T66" fmla="*/ 0 w 76"/>
                <a:gd name="T67" fmla="*/ 2147483647 h 37"/>
                <a:gd name="T68" fmla="*/ 0 w 76"/>
                <a:gd name="T69" fmla="*/ 2147483647 h 37"/>
                <a:gd name="T70" fmla="*/ 2147483647 w 76"/>
                <a:gd name="T71" fmla="*/ 2147483647 h 37"/>
                <a:gd name="T72" fmla="*/ 2147483647 w 76"/>
                <a:gd name="T73" fmla="*/ 2147483647 h 37"/>
                <a:gd name="T74" fmla="*/ 2147483647 w 76"/>
                <a:gd name="T75" fmla="*/ 2147483647 h 37"/>
                <a:gd name="T76" fmla="*/ 2147483647 w 76"/>
                <a:gd name="T77" fmla="*/ 2147483647 h 37"/>
                <a:gd name="T78" fmla="*/ 2147483647 w 76"/>
                <a:gd name="T79" fmla="*/ 0 h 37"/>
                <a:gd name="T80" fmla="*/ 2147483647 w 76"/>
                <a:gd name="T81" fmla="*/ 2147483647 h 37"/>
                <a:gd name="T82" fmla="*/ 2147483647 w 76"/>
                <a:gd name="T83" fmla="*/ 2147483647 h 37"/>
                <a:gd name="T84" fmla="*/ 2147483647 w 76"/>
                <a:gd name="T85" fmla="*/ 2147483647 h 37"/>
                <a:gd name="T86" fmla="*/ 2147483647 w 76"/>
                <a:gd name="T87" fmla="*/ 2147483647 h 37"/>
                <a:gd name="T88" fmla="*/ 2147483647 w 76"/>
                <a:gd name="T89" fmla="*/ 2147483647 h 37"/>
                <a:gd name="T90" fmla="*/ 2147483647 w 76"/>
                <a:gd name="T91" fmla="*/ 2147483647 h 37"/>
                <a:gd name="T92" fmla="*/ 2147483647 w 76"/>
                <a:gd name="T93" fmla="*/ 2147483647 h 37"/>
                <a:gd name="T94" fmla="*/ 2147483647 w 76"/>
                <a:gd name="T95" fmla="*/ 2147483647 h 37"/>
                <a:gd name="T96" fmla="*/ 2147483647 w 76"/>
                <a:gd name="T97" fmla="*/ 2147483647 h 37"/>
                <a:gd name="T98" fmla="*/ 2147483647 w 76"/>
                <a:gd name="T99" fmla="*/ 2147483647 h 37"/>
                <a:gd name="T100" fmla="*/ 2147483647 w 76"/>
                <a:gd name="T101" fmla="*/ 2147483647 h 37"/>
                <a:gd name="T102" fmla="*/ 2147483647 w 76"/>
                <a:gd name="T103" fmla="*/ 2147483647 h 37"/>
                <a:gd name="T104" fmla="*/ 2147483647 w 76"/>
                <a:gd name="T105" fmla="*/ 2147483647 h 37"/>
                <a:gd name="T106" fmla="*/ 2147483647 w 76"/>
                <a:gd name="T107" fmla="*/ 2147483647 h 37"/>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76"/>
                <a:gd name="T163" fmla="*/ 0 h 37"/>
                <a:gd name="T164" fmla="*/ 76 w 76"/>
                <a:gd name="T165" fmla="*/ 37 h 37"/>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76" h="37">
                  <a:moveTo>
                    <a:pt x="75" y="23"/>
                  </a:moveTo>
                  <a:cubicBezTo>
                    <a:pt x="76" y="23"/>
                    <a:pt x="76" y="23"/>
                    <a:pt x="76" y="24"/>
                  </a:cubicBezTo>
                  <a:cubicBezTo>
                    <a:pt x="76" y="24"/>
                    <a:pt x="76" y="24"/>
                    <a:pt x="75" y="25"/>
                  </a:cubicBezTo>
                  <a:cubicBezTo>
                    <a:pt x="75" y="25"/>
                    <a:pt x="74" y="26"/>
                    <a:pt x="73" y="26"/>
                  </a:cubicBezTo>
                  <a:cubicBezTo>
                    <a:pt x="71" y="27"/>
                    <a:pt x="71" y="27"/>
                    <a:pt x="70" y="27"/>
                  </a:cubicBezTo>
                  <a:cubicBezTo>
                    <a:pt x="69" y="27"/>
                    <a:pt x="69" y="28"/>
                    <a:pt x="68" y="27"/>
                  </a:cubicBezTo>
                  <a:cubicBezTo>
                    <a:pt x="68" y="27"/>
                    <a:pt x="67" y="27"/>
                    <a:pt x="67" y="27"/>
                  </a:cubicBezTo>
                  <a:cubicBezTo>
                    <a:pt x="63" y="25"/>
                    <a:pt x="63" y="25"/>
                    <a:pt x="63" y="25"/>
                  </a:cubicBezTo>
                  <a:cubicBezTo>
                    <a:pt x="63" y="27"/>
                    <a:pt x="63" y="29"/>
                    <a:pt x="62" y="30"/>
                  </a:cubicBezTo>
                  <a:cubicBezTo>
                    <a:pt x="62" y="32"/>
                    <a:pt x="60" y="33"/>
                    <a:pt x="58" y="34"/>
                  </a:cubicBezTo>
                  <a:cubicBezTo>
                    <a:pt x="56" y="35"/>
                    <a:pt x="54" y="36"/>
                    <a:pt x="51" y="36"/>
                  </a:cubicBezTo>
                  <a:cubicBezTo>
                    <a:pt x="49" y="37"/>
                    <a:pt x="47" y="37"/>
                    <a:pt x="44" y="37"/>
                  </a:cubicBezTo>
                  <a:cubicBezTo>
                    <a:pt x="42" y="37"/>
                    <a:pt x="39" y="36"/>
                    <a:pt x="37" y="35"/>
                  </a:cubicBezTo>
                  <a:cubicBezTo>
                    <a:pt x="34" y="35"/>
                    <a:pt x="31" y="34"/>
                    <a:pt x="29" y="32"/>
                  </a:cubicBezTo>
                  <a:cubicBezTo>
                    <a:pt x="26" y="31"/>
                    <a:pt x="24" y="29"/>
                    <a:pt x="23" y="28"/>
                  </a:cubicBezTo>
                  <a:cubicBezTo>
                    <a:pt x="22" y="26"/>
                    <a:pt x="22" y="25"/>
                    <a:pt x="22" y="23"/>
                  </a:cubicBezTo>
                  <a:cubicBezTo>
                    <a:pt x="22" y="22"/>
                    <a:pt x="23" y="20"/>
                    <a:pt x="25" y="19"/>
                  </a:cubicBezTo>
                  <a:cubicBezTo>
                    <a:pt x="27" y="17"/>
                    <a:pt x="30" y="16"/>
                    <a:pt x="33" y="14"/>
                  </a:cubicBezTo>
                  <a:cubicBezTo>
                    <a:pt x="37" y="13"/>
                    <a:pt x="37" y="13"/>
                    <a:pt x="37" y="13"/>
                  </a:cubicBezTo>
                  <a:cubicBezTo>
                    <a:pt x="34" y="11"/>
                    <a:pt x="34" y="11"/>
                    <a:pt x="34" y="11"/>
                  </a:cubicBezTo>
                  <a:cubicBezTo>
                    <a:pt x="32" y="10"/>
                    <a:pt x="31" y="10"/>
                    <a:pt x="30" y="9"/>
                  </a:cubicBezTo>
                  <a:cubicBezTo>
                    <a:pt x="28" y="9"/>
                    <a:pt x="27" y="8"/>
                    <a:pt x="26" y="8"/>
                  </a:cubicBezTo>
                  <a:cubicBezTo>
                    <a:pt x="24" y="8"/>
                    <a:pt x="23" y="8"/>
                    <a:pt x="22" y="8"/>
                  </a:cubicBezTo>
                  <a:cubicBezTo>
                    <a:pt x="21" y="9"/>
                    <a:pt x="19" y="9"/>
                    <a:pt x="18" y="10"/>
                  </a:cubicBezTo>
                  <a:cubicBezTo>
                    <a:pt x="16" y="11"/>
                    <a:pt x="15" y="11"/>
                    <a:pt x="14" y="12"/>
                  </a:cubicBezTo>
                  <a:cubicBezTo>
                    <a:pt x="13" y="13"/>
                    <a:pt x="13" y="14"/>
                    <a:pt x="12" y="15"/>
                  </a:cubicBezTo>
                  <a:cubicBezTo>
                    <a:pt x="12" y="16"/>
                    <a:pt x="11" y="16"/>
                    <a:pt x="11" y="17"/>
                  </a:cubicBezTo>
                  <a:cubicBezTo>
                    <a:pt x="11" y="18"/>
                    <a:pt x="10" y="18"/>
                    <a:pt x="10" y="18"/>
                  </a:cubicBezTo>
                  <a:cubicBezTo>
                    <a:pt x="10" y="18"/>
                    <a:pt x="9" y="18"/>
                    <a:pt x="9" y="18"/>
                  </a:cubicBezTo>
                  <a:cubicBezTo>
                    <a:pt x="8" y="18"/>
                    <a:pt x="8" y="18"/>
                    <a:pt x="7" y="18"/>
                  </a:cubicBezTo>
                  <a:cubicBezTo>
                    <a:pt x="7" y="18"/>
                    <a:pt x="6" y="18"/>
                    <a:pt x="5" y="17"/>
                  </a:cubicBezTo>
                  <a:cubicBezTo>
                    <a:pt x="4" y="17"/>
                    <a:pt x="4" y="17"/>
                    <a:pt x="3" y="16"/>
                  </a:cubicBezTo>
                  <a:cubicBezTo>
                    <a:pt x="2" y="16"/>
                    <a:pt x="1" y="15"/>
                    <a:pt x="1" y="15"/>
                  </a:cubicBezTo>
                  <a:cubicBezTo>
                    <a:pt x="0" y="14"/>
                    <a:pt x="0" y="14"/>
                    <a:pt x="0" y="14"/>
                  </a:cubicBezTo>
                  <a:cubicBezTo>
                    <a:pt x="0" y="13"/>
                    <a:pt x="0" y="12"/>
                    <a:pt x="0" y="12"/>
                  </a:cubicBezTo>
                  <a:cubicBezTo>
                    <a:pt x="0" y="11"/>
                    <a:pt x="1" y="10"/>
                    <a:pt x="2" y="9"/>
                  </a:cubicBezTo>
                  <a:cubicBezTo>
                    <a:pt x="2" y="8"/>
                    <a:pt x="3" y="7"/>
                    <a:pt x="5" y="6"/>
                  </a:cubicBezTo>
                  <a:cubicBezTo>
                    <a:pt x="6" y="6"/>
                    <a:pt x="7" y="5"/>
                    <a:pt x="9" y="4"/>
                  </a:cubicBezTo>
                  <a:cubicBezTo>
                    <a:pt x="12" y="3"/>
                    <a:pt x="15" y="2"/>
                    <a:pt x="17" y="1"/>
                  </a:cubicBezTo>
                  <a:cubicBezTo>
                    <a:pt x="20" y="0"/>
                    <a:pt x="23" y="0"/>
                    <a:pt x="26" y="0"/>
                  </a:cubicBezTo>
                  <a:cubicBezTo>
                    <a:pt x="29" y="0"/>
                    <a:pt x="32" y="1"/>
                    <a:pt x="34" y="2"/>
                  </a:cubicBezTo>
                  <a:cubicBezTo>
                    <a:pt x="37" y="3"/>
                    <a:pt x="41" y="4"/>
                    <a:pt x="44" y="6"/>
                  </a:cubicBezTo>
                  <a:lnTo>
                    <a:pt x="75" y="23"/>
                  </a:lnTo>
                  <a:close/>
                  <a:moveTo>
                    <a:pt x="45" y="17"/>
                  </a:moveTo>
                  <a:cubicBezTo>
                    <a:pt x="41" y="19"/>
                    <a:pt x="41" y="19"/>
                    <a:pt x="41" y="19"/>
                  </a:cubicBezTo>
                  <a:cubicBezTo>
                    <a:pt x="39" y="20"/>
                    <a:pt x="38" y="21"/>
                    <a:pt x="37" y="21"/>
                  </a:cubicBezTo>
                  <a:cubicBezTo>
                    <a:pt x="36" y="22"/>
                    <a:pt x="36" y="23"/>
                    <a:pt x="36" y="23"/>
                  </a:cubicBezTo>
                  <a:cubicBezTo>
                    <a:pt x="35" y="24"/>
                    <a:pt x="36" y="25"/>
                    <a:pt x="36" y="25"/>
                  </a:cubicBezTo>
                  <a:cubicBezTo>
                    <a:pt x="37" y="26"/>
                    <a:pt x="38" y="27"/>
                    <a:pt x="39" y="27"/>
                  </a:cubicBezTo>
                  <a:cubicBezTo>
                    <a:pt x="41" y="28"/>
                    <a:pt x="43" y="29"/>
                    <a:pt x="45" y="29"/>
                  </a:cubicBezTo>
                  <a:cubicBezTo>
                    <a:pt x="47" y="29"/>
                    <a:pt x="49" y="29"/>
                    <a:pt x="51" y="28"/>
                  </a:cubicBezTo>
                  <a:cubicBezTo>
                    <a:pt x="52" y="27"/>
                    <a:pt x="53" y="26"/>
                    <a:pt x="53" y="25"/>
                  </a:cubicBezTo>
                  <a:cubicBezTo>
                    <a:pt x="54" y="24"/>
                    <a:pt x="53" y="23"/>
                    <a:pt x="53" y="21"/>
                  </a:cubicBezTo>
                  <a:lnTo>
                    <a:pt x="45" y="17"/>
                  </a:lnTo>
                  <a:close/>
                </a:path>
              </a:pathLst>
            </a:custGeom>
            <a:solidFill>
              <a:srgbClr val="FFFFFF"/>
            </a:solidFill>
            <a:ln w="9525">
              <a:noFill/>
              <a:round/>
              <a:headEnd/>
              <a:tailEnd/>
            </a:ln>
          </p:spPr>
          <p:txBody>
            <a:bodyPr/>
            <a:lstStyle/>
            <a:p>
              <a:endParaRPr lang="en-US" dirty="0"/>
            </a:p>
          </p:txBody>
        </p:sp>
        <p:sp>
          <p:nvSpPr>
            <p:cNvPr id="8406" name="Freeform 649"/>
            <p:cNvSpPr>
              <a:spLocks noEditPoints="1"/>
            </p:cNvSpPr>
            <p:nvPr/>
          </p:nvSpPr>
          <p:spPr bwMode="auto">
            <a:xfrm>
              <a:off x="6461461" y="3640145"/>
              <a:ext cx="266427" cy="143109"/>
            </a:xfrm>
            <a:custGeom>
              <a:avLst/>
              <a:gdLst>
                <a:gd name="T0" fmla="*/ 2147483647 w 98"/>
                <a:gd name="T1" fmla="*/ 2147483647 h 53"/>
                <a:gd name="T2" fmla="*/ 2147483647 w 98"/>
                <a:gd name="T3" fmla="*/ 2147483647 h 53"/>
                <a:gd name="T4" fmla="*/ 2147483647 w 98"/>
                <a:gd name="T5" fmla="*/ 2147483647 h 53"/>
                <a:gd name="T6" fmla="*/ 2147483647 w 98"/>
                <a:gd name="T7" fmla="*/ 2147483647 h 53"/>
                <a:gd name="T8" fmla="*/ 2147483647 w 98"/>
                <a:gd name="T9" fmla="*/ 2147483647 h 53"/>
                <a:gd name="T10" fmla="*/ 2147483647 w 98"/>
                <a:gd name="T11" fmla="*/ 2147483647 h 53"/>
                <a:gd name="T12" fmla="*/ 2147483647 w 98"/>
                <a:gd name="T13" fmla="*/ 2147483647 h 53"/>
                <a:gd name="T14" fmla="*/ 2147483647 w 98"/>
                <a:gd name="T15" fmla="*/ 2147483647 h 53"/>
                <a:gd name="T16" fmla="*/ 2147483647 w 98"/>
                <a:gd name="T17" fmla="*/ 2147483647 h 53"/>
                <a:gd name="T18" fmla="*/ 2147483647 w 98"/>
                <a:gd name="T19" fmla="*/ 2147483647 h 53"/>
                <a:gd name="T20" fmla="*/ 2147483647 w 98"/>
                <a:gd name="T21" fmla="*/ 2147483647 h 53"/>
                <a:gd name="T22" fmla="*/ 2147483647 w 98"/>
                <a:gd name="T23" fmla="*/ 2147483647 h 53"/>
                <a:gd name="T24" fmla="*/ 2147483647 w 98"/>
                <a:gd name="T25" fmla="*/ 2147483647 h 53"/>
                <a:gd name="T26" fmla="*/ 2147483647 w 98"/>
                <a:gd name="T27" fmla="*/ 2147483647 h 53"/>
                <a:gd name="T28" fmla="*/ 2147483647 w 98"/>
                <a:gd name="T29" fmla="*/ 2147483647 h 53"/>
                <a:gd name="T30" fmla="*/ 2147483647 w 98"/>
                <a:gd name="T31" fmla="*/ 2147483647 h 53"/>
                <a:gd name="T32" fmla="*/ 2147483647 w 98"/>
                <a:gd name="T33" fmla="*/ 2147483647 h 53"/>
                <a:gd name="T34" fmla="*/ 2147483647 w 98"/>
                <a:gd name="T35" fmla="*/ 2147483647 h 53"/>
                <a:gd name="T36" fmla="*/ 2147483647 w 98"/>
                <a:gd name="T37" fmla="*/ 2147483647 h 53"/>
                <a:gd name="T38" fmla="*/ 2147483647 w 98"/>
                <a:gd name="T39" fmla="*/ 2147483647 h 53"/>
                <a:gd name="T40" fmla="*/ 2147483647 w 98"/>
                <a:gd name="T41" fmla="*/ 2147483647 h 53"/>
                <a:gd name="T42" fmla="*/ 2147483647 w 98"/>
                <a:gd name="T43" fmla="*/ 2147483647 h 53"/>
                <a:gd name="T44" fmla="*/ 0 w 98"/>
                <a:gd name="T45" fmla="*/ 2147483647 h 53"/>
                <a:gd name="T46" fmla="*/ 2147483647 w 98"/>
                <a:gd name="T47" fmla="*/ 2147483647 h 53"/>
                <a:gd name="T48" fmla="*/ 2147483647 w 98"/>
                <a:gd name="T49" fmla="*/ 2147483647 h 53"/>
                <a:gd name="T50" fmla="*/ 2147483647 w 98"/>
                <a:gd name="T51" fmla="*/ 2147483647 h 53"/>
                <a:gd name="T52" fmla="*/ 2147483647 w 98"/>
                <a:gd name="T53" fmla="*/ 2147483647 h 53"/>
                <a:gd name="T54" fmla="*/ 2147483647 w 98"/>
                <a:gd name="T55" fmla="*/ 2147483647 h 53"/>
                <a:gd name="T56" fmla="*/ 2147483647 w 98"/>
                <a:gd name="T57" fmla="*/ 2147483647 h 53"/>
                <a:gd name="T58" fmla="*/ 2147483647 w 98"/>
                <a:gd name="T59" fmla="*/ 2147483647 h 53"/>
                <a:gd name="T60" fmla="*/ 2147483647 w 98"/>
                <a:gd name="T61" fmla="*/ 2147483647 h 53"/>
                <a:gd name="T62" fmla="*/ 2147483647 w 98"/>
                <a:gd name="T63" fmla="*/ 2147483647 h 53"/>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98"/>
                <a:gd name="T97" fmla="*/ 0 h 53"/>
                <a:gd name="T98" fmla="*/ 98 w 98"/>
                <a:gd name="T99" fmla="*/ 53 h 53"/>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98" h="53">
                  <a:moveTo>
                    <a:pt x="45" y="12"/>
                  </a:moveTo>
                  <a:cubicBezTo>
                    <a:pt x="46" y="12"/>
                    <a:pt x="48" y="11"/>
                    <a:pt x="49" y="12"/>
                  </a:cubicBezTo>
                  <a:cubicBezTo>
                    <a:pt x="50" y="12"/>
                    <a:pt x="51" y="12"/>
                    <a:pt x="52" y="13"/>
                  </a:cubicBezTo>
                  <a:cubicBezTo>
                    <a:pt x="97" y="37"/>
                    <a:pt x="97" y="37"/>
                    <a:pt x="97" y="37"/>
                  </a:cubicBezTo>
                  <a:cubicBezTo>
                    <a:pt x="97" y="37"/>
                    <a:pt x="97" y="37"/>
                    <a:pt x="98" y="37"/>
                  </a:cubicBezTo>
                  <a:cubicBezTo>
                    <a:pt x="98" y="38"/>
                    <a:pt x="98" y="38"/>
                    <a:pt x="97" y="38"/>
                  </a:cubicBezTo>
                  <a:cubicBezTo>
                    <a:pt x="97" y="38"/>
                    <a:pt x="97" y="39"/>
                    <a:pt x="96" y="39"/>
                  </a:cubicBezTo>
                  <a:cubicBezTo>
                    <a:pt x="96" y="39"/>
                    <a:pt x="95" y="40"/>
                    <a:pt x="94" y="40"/>
                  </a:cubicBezTo>
                  <a:cubicBezTo>
                    <a:pt x="93" y="41"/>
                    <a:pt x="92" y="41"/>
                    <a:pt x="91" y="41"/>
                  </a:cubicBezTo>
                  <a:cubicBezTo>
                    <a:pt x="90" y="42"/>
                    <a:pt x="90" y="42"/>
                    <a:pt x="89" y="42"/>
                  </a:cubicBezTo>
                  <a:cubicBezTo>
                    <a:pt x="89" y="42"/>
                    <a:pt x="88" y="42"/>
                    <a:pt x="88" y="42"/>
                  </a:cubicBezTo>
                  <a:cubicBezTo>
                    <a:pt x="87" y="42"/>
                    <a:pt x="87" y="42"/>
                    <a:pt x="86" y="42"/>
                  </a:cubicBezTo>
                  <a:cubicBezTo>
                    <a:pt x="49" y="21"/>
                    <a:pt x="49" y="21"/>
                    <a:pt x="49" y="21"/>
                  </a:cubicBezTo>
                  <a:cubicBezTo>
                    <a:pt x="32" y="29"/>
                    <a:pt x="32" y="29"/>
                    <a:pt x="32" y="29"/>
                  </a:cubicBezTo>
                  <a:cubicBezTo>
                    <a:pt x="54" y="41"/>
                    <a:pt x="54" y="41"/>
                    <a:pt x="54" y="41"/>
                  </a:cubicBezTo>
                  <a:cubicBezTo>
                    <a:pt x="57" y="42"/>
                    <a:pt x="59" y="43"/>
                    <a:pt x="61" y="44"/>
                  </a:cubicBezTo>
                  <a:cubicBezTo>
                    <a:pt x="63" y="44"/>
                    <a:pt x="64" y="44"/>
                    <a:pt x="66" y="43"/>
                  </a:cubicBezTo>
                  <a:cubicBezTo>
                    <a:pt x="67" y="43"/>
                    <a:pt x="67" y="43"/>
                    <a:pt x="67" y="42"/>
                  </a:cubicBezTo>
                  <a:cubicBezTo>
                    <a:pt x="68" y="42"/>
                    <a:pt x="68" y="42"/>
                    <a:pt x="68" y="41"/>
                  </a:cubicBezTo>
                  <a:cubicBezTo>
                    <a:pt x="68" y="41"/>
                    <a:pt x="68" y="41"/>
                    <a:pt x="69" y="41"/>
                  </a:cubicBezTo>
                  <a:cubicBezTo>
                    <a:pt x="69" y="41"/>
                    <a:pt x="69" y="41"/>
                    <a:pt x="69" y="40"/>
                  </a:cubicBezTo>
                  <a:cubicBezTo>
                    <a:pt x="69" y="40"/>
                    <a:pt x="69" y="40"/>
                    <a:pt x="70" y="40"/>
                  </a:cubicBezTo>
                  <a:cubicBezTo>
                    <a:pt x="70" y="40"/>
                    <a:pt x="70" y="40"/>
                    <a:pt x="71" y="41"/>
                  </a:cubicBezTo>
                  <a:cubicBezTo>
                    <a:pt x="71" y="41"/>
                    <a:pt x="72" y="41"/>
                    <a:pt x="72" y="41"/>
                  </a:cubicBezTo>
                  <a:cubicBezTo>
                    <a:pt x="73" y="42"/>
                    <a:pt x="74" y="42"/>
                    <a:pt x="75" y="42"/>
                  </a:cubicBezTo>
                  <a:cubicBezTo>
                    <a:pt x="76" y="43"/>
                    <a:pt x="78" y="44"/>
                    <a:pt x="78" y="44"/>
                  </a:cubicBezTo>
                  <a:cubicBezTo>
                    <a:pt x="79" y="45"/>
                    <a:pt x="79" y="45"/>
                    <a:pt x="79" y="46"/>
                  </a:cubicBezTo>
                  <a:cubicBezTo>
                    <a:pt x="79" y="46"/>
                    <a:pt x="79" y="46"/>
                    <a:pt x="79" y="47"/>
                  </a:cubicBezTo>
                  <a:cubicBezTo>
                    <a:pt x="79" y="47"/>
                    <a:pt x="79" y="47"/>
                    <a:pt x="78" y="48"/>
                  </a:cubicBezTo>
                  <a:cubicBezTo>
                    <a:pt x="78" y="48"/>
                    <a:pt x="77" y="49"/>
                    <a:pt x="76" y="49"/>
                  </a:cubicBezTo>
                  <a:cubicBezTo>
                    <a:pt x="76" y="50"/>
                    <a:pt x="75" y="50"/>
                    <a:pt x="74" y="50"/>
                  </a:cubicBezTo>
                  <a:cubicBezTo>
                    <a:pt x="72" y="51"/>
                    <a:pt x="70" y="52"/>
                    <a:pt x="68" y="52"/>
                  </a:cubicBezTo>
                  <a:cubicBezTo>
                    <a:pt x="66" y="53"/>
                    <a:pt x="63" y="53"/>
                    <a:pt x="61" y="52"/>
                  </a:cubicBezTo>
                  <a:cubicBezTo>
                    <a:pt x="59" y="52"/>
                    <a:pt x="56" y="52"/>
                    <a:pt x="54" y="51"/>
                  </a:cubicBezTo>
                  <a:cubicBezTo>
                    <a:pt x="51" y="50"/>
                    <a:pt x="48" y="49"/>
                    <a:pt x="46" y="47"/>
                  </a:cubicBezTo>
                  <a:cubicBezTo>
                    <a:pt x="22" y="34"/>
                    <a:pt x="22" y="34"/>
                    <a:pt x="22" y="34"/>
                  </a:cubicBezTo>
                  <a:cubicBezTo>
                    <a:pt x="17" y="36"/>
                    <a:pt x="17" y="36"/>
                    <a:pt x="17" y="36"/>
                  </a:cubicBezTo>
                  <a:cubicBezTo>
                    <a:pt x="17" y="37"/>
                    <a:pt x="16" y="36"/>
                    <a:pt x="15" y="36"/>
                  </a:cubicBezTo>
                  <a:cubicBezTo>
                    <a:pt x="14" y="36"/>
                    <a:pt x="12" y="35"/>
                    <a:pt x="10" y="34"/>
                  </a:cubicBezTo>
                  <a:cubicBezTo>
                    <a:pt x="9" y="34"/>
                    <a:pt x="8" y="33"/>
                    <a:pt x="8" y="33"/>
                  </a:cubicBezTo>
                  <a:cubicBezTo>
                    <a:pt x="7" y="32"/>
                    <a:pt x="7" y="32"/>
                    <a:pt x="6" y="32"/>
                  </a:cubicBezTo>
                  <a:cubicBezTo>
                    <a:pt x="6" y="31"/>
                    <a:pt x="6" y="31"/>
                    <a:pt x="6" y="31"/>
                  </a:cubicBezTo>
                  <a:cubicBezTo>
                    <a:pt x="6" y="31"/>
                    <a:pt x="6" y="31"/>
                    <a:pt x="7" y="31"/>
                  </a:cubicBezTo>
                  <a:cubicBezTo>
                    <a:pt x="11" y="28"/>
                    <a:pt x="11" y="28"/>
                    <a:pt x="11" y="28"/>
                  </a:cubicBezTo>
                  <a:cubicBezTo>
                    <a:pt x="0" y="23"/>
                    <a:pt x="0" y="23"/>
                    <a:pt x="0" y="23"/>
                  </a:cubicBezTo>
                  <a:cubicBezTo>
                    <a:pt x="0" y="23"/>
                    <a:pt x="0" y="22"/>
                    <a:pt x="0" y="22"/>
                  </a:cubicBezTo>
                  <a:cubicBezTo>
                    <a:pt x="0" y="22"/>
                    <a:pt x="0" y="22"/>
                    <a:pt x="0" y="21"/>
                  </a:cubicBezTo>
                  <a:cubicBezTo>
                    <a:pt x="0" y="21"/>
                    <a:pt x="1" y="21"/>
                    <a:pt x="1" y="20"/>
                  </a:cubicBezTo>
                  <a:cubicBezTo>
                    <a:pt x="2" y="20"/>
                    <a:pt x="2" y="20"/>
                    <a:pt x="3" y="19"/>
                  </a:cubicBezTo>
                  <a:cubicBezTo>
                    <a:pt x="5" y="19"/>
                    <a:pt x="5" y="18"/>
                    <a:pt x="6" y="18"/>
                  </a:cubicBezTo>
                  <a:cubicBezTo>
                    <a:pt x="7" y="18"/>
                    <a:pt x="8" y="18"/>
                    <a:pt x="8" y="18"/>
                  </a:cubicBezTo>
                  <a:cubicBezTo>
                    <a:pt x="9" y="17"/>
                    <a:pt x="9" y="17"/>
                    <a:pt x="10" y="18"/>
                  </a:cubicBezTo>
                  <a:cubicBezTo>
                    <a:pt x="10" y="18"/>
                    <a:pt x="11" y="18"/>
                    <a:pt x="11" y="18"/>
                  </a:cubicBezTo>
                  <a:cubicBezTo>
                    <a:pt x="21" y="23"/>
                    <a:pt x="21" y="23"/>
                    <a:pt x="21" y="23"/>
                  </a:cubicBezTo>
                  <a:lnTo>
                    <a:pt x="45" y="12"/>
                  </a:lnTo>
                  <a:close/>
                  <a:moveTo>
                    <a:pt x="35" y="3"/>
                  </a:moveTo>
                  <a:cubicBezTo>
                    <a:pt x="38" y="4"/>
                    <a:pt x="39" y="5"/>
                    <a:pt x="39" y="6"/>
                  </a:cubicBezTo>
                  <a:cubicBezTo>
                    <a:pt x="40" y="7"/>
                    <a:pt x="38" y="8"/>
                    <a:pt x="36" y="9"/>
                  </a:cubicBezTo>
                  <a:cubicBezTo>
                    <a:pt x="34" y="11"/>
                    <a:pt x="32" y="11"/>
                    <a:pt x="30" y="11"/>
                  </a:cubicBezTo>
                  <a:cubicBezTo>
                    <a:pt x="28" y="11"/>
                    <a:pt x="26" y="10"/>
                    <a:pt x="23" y="9"/>
                  </a:cubicBezTo>
                  <a:cubicBezTo>
                    <a:pt x="21" y="7"/>
                    <a:pt x="19" y="6"/>
                    <a:pt x="19" y="5"/>
                  </a:cubicBezTo>
                  <a:cubicBezTo>
                    <a:pt x="19" y="4"/>
                    <a:pt x="20" y="3"/>
                    <a:pt x="22" y="2"/>
                  </a:cubicBezTo>
                  <a:cubicBezTo>
                    <a:pt x="25" y="1"/>
                    <a:pt x="27" y="0"/>
                    <a:pt x="29" y="0"/>
                  </a:cubicBezTo>
                  <a:cubicBezTo>
                    <a:pt x="30" y="1"/>
                    <a:pt x="33" y="1"/>
                    <a:pt x="35" y="3"/>
                  </a:cubicBezTo>
                  <a:close/>
                </a:path>
              </a:pathLst>
            </a:custGeom>
            <a:solidFill>
              <a:srgbClr val="FFFFFF"/>
            </a:solidFill>
            <a:ln w="9525">
              <a:noFill/>
              <a:round/>
              <a:headEnd/>
              <a:tailEnd/>
            </a:ln>
          </p:spPr>
          <p:txBody>
            <a:bodyPr/>
            <a:lstStyle/>
            <a:p>
              <a:endParaRPr lang="en-US" dirty="0"/>
            </a:p>
          </p:txBody>
        </p:sp>
        <p:sp>
          <p:nvSpPr>
            <p:cNvPr id="8407" name="Freeform 650"/>
            <p:cNvSpPr>
              <a:spLocks noEditPoints="1"/>
            </p:cNvSpPr>
            <p:nvPr/>
          </p:nvSpPr>
          <p:spPr bwMode="auto">
            <a:xfrm>
              <a:off x="6644154" y="3620353"/>
              <a:ext cx="187260" cy="98959"/>
            </a:xfrm>
            <a:custGeom>
              <a:avLst/>
              <a:gdLst>
                <a:gd name="T0" fmla="*/ 2147483647 w 69"/>
                <a:gd name="T1" fmla="*/ 2147483647 h 36"/>
                <a:gd name="T2" fmla="*/ 2147483647 w 69"/>
                <a:gd name="T3" fmla="*/ 2147483647 h 36"/>
                <a:gd name="T4" fmla="*/ 2147483647 w 69"/>
                <a:gd name="T5" fmla="*/ 2147483647 h 36"/>
                <a:gd name="T6" fmla="*/ 2147483647 w 69"/>
                <a:gd name="T7" fmla="*/ 2147483647 h 36"/>
                <a:gd name="T8" fmla="*/ 2147483647 w 69"/>
                <a:gd name="T9" fmla="*/ 2147483647 h 36"/>
                <a:gd name="T10" fmla="*/ 2147483647 w 69"/>
                <a:gd name="T11" fmla="*/ 2147483647 h 36"/>
                <a:gd name="T12" fmla="*/ 2147483647 w 69"/>
                <a:gd name="T13" fmla="*/ 2147483647 h 36"/>
                <a:gd name="T14" fmla="*/ 2147483647 w 69"/>
                <a:gd name="T15" fmla="*/ 2147483647 h 36"/>
                <a:gd name="T16" fmla="*/ 2147483647 w 69"/>
                <a:gd name="T17" fmla="*/ 2147483647 h 36"/>
                <a:gd name="T18" fmla="*/ 2147483647 w 69"/>
                <a:gd name="T19" fmla="*/ 2147483647 h 36"/>
                <a:gd name="T20" fmla="*/ 2147483647 w 69"/>
                <a:gd name="T21" fmla="*/ 2147483647 h 36"/>
                <a:gd name="T22" fmla="*/ 2147483647 w 69"/>
                <a:gd name="T23" fmla="*/ 2147483647 h 36"/>
                <a:gd name="T24" fmla="*/ 2147483647 w 69"/>
                <a:gd name="T25" fmla="*/ 2147483647 h 36"/>
                <a:gd name="T26" fmla="*/ 2147483647 w 69"/>
                <a:gd name="T27" fmla="*/ 0 h 36"/>
                <a:gd name="T28" fmla="*/ 2147483647 w 69"/>
                <a:gd name="T29" fmla="*/ 0 h 36"/>
                <a:gd name="T30" fmla="*/ 2147483647 w 69"/>
                <a:gd name="T31" fmla="*/ 2147483647 h 36"/>
                <a:gd name="T32" fmla="*/ 2147483647 w 69"/>
                <a:gd name="T33" fmla="*/ 2147483647 h 36"/>
                <a:gd name="T34" fmla="*/ 2147483647 w 69"/>
                <a:gd name="T35" fmla="*/ 2147483647 h 36"/>
                <a:gd name="T36" fmla="*/ 2147483647 w 69"/>
                <a:gd name="T37" fmla="*/ 2147483647 h 36"/>
                <a:gd name="T38" fmla="*/ 2147483647 w 69"/>
                <a:gd name="T39" fmla="*/ 2147483647 h 36"/>
                <a:gd name="T40" fmla="*/ 2147483647 w 69"/>
                <a:gd name="T41" fmla="*/ 2147483647 h 36"/>
                <a:gd name="T42" fmla="*/ 2147483647 w 69"/>
                <a:gd name="T43" fmla="*/ 2147483647 h 36"/>
                <a:gd name="T44" fmla="*/ 2147483647 w 69"/>
                <a:gd name="T45" fmla="*/ 2147483647 h 36"/>
                <a:gd name="T46" fmla="*/ 2147483647 w 69"/>
                <a:gd name="T47" fmla="*/ 2147483647 h 36"/>
                <a:gd name="T48" fmla="*/ 2147483647 w 69"/>
                <a:gd name="T49" fmla="*/ 2147483647 h 36"/>
                <a:gd name="T50" fmla="*/ 2147483647 w 69"/>
                <a:gd name="T51" fmla="*/ 2147483647 h 36"/>
                <a:gd name="T52" fmla="*/ 2147483647 w 69"/>
                <a:gd name="T53" fmla="*/ 2147483647 h 36"/>
                <a:gd name="T54" fmla="*/ 2147483647 w 69"/>
                <a:gd name="T55" fmla="*/ 2147483647 h 36"/>
                <a:gd name="T56" fmla="*/ 2147483647 w 69"/>
                <a:gd name="T57" fmla="*/ 2147483647 h 36"/>
                <a:gd name="T58" fmla="*/ 2147483647 w 69"/>
                <a:gd name="T59" fmla="*/ 2147483647 h 36"/>
                <a:gd name="T60" fmla="*/ 2147483647 w 69"/>
                <a:gd name="T61" fmla="*/ 2147483647 h 36"/>
                <a:gd name="T62" fmla="*/ 2147483647 w 69"/>
                <a:gd name="T63" fmla="*/ 2147483647 h 36"/>
                <a:gd name="T64" fmla="*/ 2147483647 w 69"/>
                <a:gd name="T65" fmla="*/ 2147483647 h 36"/>
                <a:gd name="T66" fmla="*/ 2147483647 w 69"/>
                <a:gd name="T67" fmla="*/ 2147483647 h 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69"/>
                <a:gd name="T103" fmla="*/ 0 h 36"/>
                <a:gd name="T104" fmla="*/ 69 w 69"/>
                <a:gd name="T105" fmla="*/ 36 h 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69" h="36">
                  <a:moveTo>
                    <a:pt x="54" y="8"/>
                  </a:moveTo>
                  <a:cubicBezTo>
                    <a:pt x="58" y="10"/>
                    <a:pt x="61" y="13"/>
                    <a:pt x="64" y="15"/>
                  </a:cubicBezTo>
                  <a:cubicBezTo>
                    <a:pt x="66" y="17"/>
                    <a:pt x="68" y="19"/>
                    <a:pt x="68" y="21"/>
                  </a:cubicBezTo>
                  <a:cubicBezTo>
                    <a:pt x="69" y="23"/>
                    <a:pt x="69" y="25"/>
                    <a:pt x="68" y="27"/>
                  </a:cubicBezTo>
                  <a:cubicBezTo>
                    <a:pt x="66" y="29"/>
                    <a:pt x="64" y="31"/>
                    <a:pt x="61" y="32"/>
                  </a:cubicBezTo>
                  <a:cubicBezTo>
                    <a:pt x="57" y="34"/>
                    <a:pt x="54" y="35"/>
                    <a:pt x="50" y="35"/>
                  </a:cubicBezTo>
                  <a:cubicBezTo>
                    <a:pt x="47" y="36"/>
                    <a:pt x="43" y="36"/>
                    <a:pt x="39" y="36"/>
                  </a:cubicBezTo>
                  <a:cubicBezTo>
                    <a:pt x="35" y="35"/>
                    <a:pt x="31" y="34"/>
                    <a:pt x="27" y="33"/>
                  </a:cubicBezTo>
                  <a:cubicBezTo>
                    <a:pt x="23" y="32"/>
                    <a:pt x="19" y="30"/>
                    <a:pt x="15" y="28"/>
                  </a:cubicBezTo>
                  <a:cubicBezTo>
                    <a:pt x="11" y="25"/>
                    <a:pt x="8" y="23"/>
                    <a:pt x="6" y="21"/>
                  </a:cubicBezTo>
                  <a:cubicBezTo>
                    <a:pt x="3" y="19"/>
                    <a:pt x="2" y="17"/>
                    <a:pt x="1" y="15"/>
                  </a:cubicBezTo>
                  <a:cubicBezTo>
                    <a:pt x="0" y="13"/>
                    <a:pt x="1" y="11"/>
                    <a:pt x="2" y="9"/>
                  </a:cubicBezTo>
                  <a:cubicBezTo>
                    <a:pt x="3" y="7"/>
                    <a:pt x="5" y="5"/>
                    <a:pt x="9" y="4"/>
                  </a:cubicBezTo>
                  <a:cubicBezTo>
                    <a:pt x="12" y="2"/>
                    <a:pt x="16" y="1"/>
                    <a:pt x="19" y="0"/>
                  </a:cubicBezTo>
                  <a:cubicBezTo>
                    <a:pt x="23" y="0"/>
                    <a:pt x="26" y="0"/>
                    <a:pt x="30" y="0"/>
                  </a:cubicBezTo>
                  <a:cubicBezTo>
                    <a:pt x="34" y="1"/>
                    <a:pt x="38" y="2"/>
                    <a:pt x="42" y="3"/>
                  </a:cubicBezTo>
                  <a:cubicBezTo>
                    <a:pt x="46" y="4"/>
                    <a:pt x="50" y="6"/>
                    <a:pt x="54" y="8"/>
                  </a:cubicBezTo>
                  <a:close/>
                  <a:moveTo>
                    <a:pt x="44" y="14"/>
                  </a:moveTo>
                  <a:cubicBezTo>
                    <a:pt x="42" y="12"/>
                    <a:pt x="39" y="11"/>
                    <a:pt x="37" y="10"/>
                  </a:cubicBezTo>
                  <a:cubicBezTo>
                    <a:pt x="35" y="10"/>
                    <a:pt x="33" y="9"/>
                    <a:pt x="30" y="8"/>
                  </a:cubicBezTo>
                  <a:cubicBezTo>
                    <a:pt x="28" y="8"/>
                    <a:pt x="26" y="8"/>
                    <a:pt x="24" y="8"/>
                  </a:cubicBezTo>
                  <a:cubicBezTo>
                    <a:pt x="22" y="8"/>
                    <a:pt x="21" y="8"/>
                    <a:pt x="19" y="9"/>
                  </a:cubicBezTo>
                  <a:cubicBezTo>
                    <a:pt x="17" y="10"/>
                    <a:pt x="16" y="11"/>
                    <a:pt x="16" y="12"/>
                  </a:cubicBezTo>
                  <a:cubicBezTo>
                    <a:pt x="15" y="13"/>
                    <a:pt x="15" y="14"/>
                    <a:pt x="16" y="15"/>
                  </a:cubicBezTo>
                  <a:cubicBezTo>
                    <a:pt x="17" y="16"/>
                    <a:pt x="18" y="17"/>
                    <a:pt x="19" y="18"/>
                  </a:cubicBezTo>
                  <a:cubicBezTo>
                    <a:pt x="21" y="20"/>
                    <a:pt x="23" y="21"/>
                    <a:pt x="25" y="22"/>
                  </a:cubicBezTo>
                  <a:cubicBezTo>
                    <a:pt x="28" y="23"/>
                    <a:pt x="30" y="24"/>
                    <a:pt x="32" y="25"/>
                  </a:cubicBezTo>
                  <a:cubicBezTo>
                    <a:pt x="35" y="26"/>
                    <a:pt x="37" y="27"/>
                    <a:pt x="39" y="27"/>
                  </a:cubicBezTo>
                  <a:cubicBezTo>
                    <a:pt x="41" y="28"/>
                    <a:pt x="43" y="28"/>
                    <a:pt x="45" y="28"/>
                  </a:cubicBezTo>
                  <a:cubicBezTo>
                    <a:pt x="47" y="28"/>
                    <a:pt x="49" y="27"/>
                    <a:pt x="50" y="26"/>
                  </a:cubicBezTo>
                  <a:cubicBezTo>
                    <a:pt x="52" y="26"/>
                    <a:pt x="53" y="25"/>
                    <a:pt x="53" y="24"/>
                  </a:cubicBezTo>
                  <a:cubicBezTo>
                    <a:pt x="54" y="23"/>
                    <a:pt x="54" y="22"/>
                    <a:pt x="53" y="21"/>
                  </a:cubicBezTo>
                  <a:cubicBezTo>
                    <a:pt x="53" y="20"/>
                    <a:pt x="51" y="19"/>
                    <a:pt x="50" y="17"/>
                  </a:cubicBezTo>
                  <a:cubicBezTo>
                    <a:pt x="48" y="16"/>
                    <a:pt x="46" y="15"/>
                    <a:pt x="44" y="14"/>
                  </a:cubicBezTo>
                  <a:close/>
                </a:path>
              </a:pathLst>
            </a:custGeom>
            <a:solidFill>
              <a:srgbClr val="FFFFFF"/>
            </a:solidFill>
            <a:ln w="9525">
              <a:noFill/>
              <a:round/>
              <a:headEnd/>
              <a:tailEnd/>
            </a:ln>
          </p:spPr>
          <p:txBody>
            <a:bodyPr/>
            <a:lstStyle/>
            <a:p>
              <a:endParaRPr lang="en-US" dirty="0"/>
            </a:p>
          </p:txBody>
        </p:sp>
        <p:sp>
          <p:nvSpPr>
            <p:cNvPr id="8408" name="Freeform 651"/>
            <p:cNvSpPr>
              <a:spLocks/>
            </p:cNvSpPr>
            <p:nvPr/>
          </p:nvSpPr>
          <p:spPr bwMode="auto">
            <a:xfrm>
              <a:off x="6750725" y="3560978"/>
              <a:ext cx="225321" cy="108093"/>
            </a:xfrm>
            <a:custGeom>
              <a:avLst/>
              <a:gdLst>
                <a:gd name="T0" fmla="*/ 2147483647 w 83"/>
                <a:gd name="T1" fmla="*/ 2147483647 h 40"/>
                <a:gd name="T2" fmla="*/ 2147483647 w 83"/>
                <a:gd name="T3" fmla="*/ 2147483647 h 40"/>
                <a:gd name="T4" fmla="*/ 2147483647 w 83"/>
                <a:gd name="T5" fmla="*/ 2147483647 h 40"/>
                <a:gd name="T6" fmla="*/ 2147483647 w 83"/>
                <a:gd name="T7" fmla="*/ 2147483647 h 40"/>
                <a:gd name="T8" fmla="*/ 2147483647 w 83"/>
                <a:gd name="T9" fmla="*/ 2147483647 h 40"/>
                <a:gd name="T10" fmla="*/ 2147483647 w 83"/>
                <a:gd name="T11" fmla="*/ 2147483647 h 40"/>
                <a:gd name="T12" fmla="*/ 2147483647 w 83"/>
                <a:gd name="T13" fmla="*/ 2147483647 h 40"/>
                <a:gd name="T14" fmla="*/ 2147483647 w 83"/>
                <a:gd name="T15" fmla="*/ 2147483647 h 40"/>
                <a:gd name="T16" fmla="*/ 2147483647 w 83"/>
                <a:gd name="T17" fmla="*/ 2147483647 h 40"/>
                <a:gd name="T18" fmla="*/ 2147483647 w 83"/>
                <a:gd name="T19" fmla="*/ 2147483647 h 40"/>
                <a:gd name="T20" fmla="*/ 2147483647 w 83"/>
                <a:gd name="T21" fmla="*/ 2147483647 h 40"/>
                <a:gd name="T22" fmla="*/ 2147483647 w 83"/>
                <a:gd name="T23" fmla="*/ 2147483647 h 40"/>
                <a:gd name="T24" fmla="*/ 2147483647 w 83"/>
                <a:gd name="T25" fmla="*/ 2147483647 h 40"/>
                <a:gd name="T26" fmla="*/ 2147483647 w 83"/>
                <a:gd name="T27" fmla="*/ 2147483647 h 40"/>
                <a:gd name="T28" fmla="*/ 2147483647 w 83"/>
                <a:gd name="T29" fmla="*/ 2147483647 h 40"/>
                <a:gd name="T30" fmla="*/ 2147483647 w 83"/>
                <a:gd name="T31" fmla="*/ 2147483647 h 40"/>
                <a:gd name="T32" fmla="*/ 2147483647 w 83"/>
                <a:gd name="T33" fmla="*/ 2147483647 h 40"/>
                <a:gd name="T34" fmla="*/ 2147483647 w 83"/>
                <a:gd name="T35" fmla="*/ 2147483647 h 40"/>
                <a:gd name="T36" fmla="*/ 2147483647 w 83"/>
                <a:gd name="T37" fmla="*/ 2147483647 h 40"/>
                <a:gd name="T38" fmla="*/ 2147483647 w 83"/>
                <a:gd name="T39" fmla="*/ 2147483647 h 40"/>
                <a:gd name="T40" fmla="*/ 2147483647 w 83"/>
                <a:gd name="T41" fmla="*/ 2147483647 h 40"/>
                <a:gd name="T42" fmla="*/ 2147483647 w 83"/>
                <a:gd name="T43" fmla="*/ 2147483647 h 40"/>
                <a:gd name="T44" fmla="*/ 2147483647 w 83"/>
                <a:gd name="T45" fmla="*/ 2147483647 h 40"/>
                <a:gd name="T46" fmla="*/ 2147483647 w 83"/>
                <a:gd name="T47" fmla="*/ 2147483647 h 40"/>
                <a:gd name="T48" fmla="*/ 2147483647 w 83"/>
                <a:gd name="T49" fmla="*/ 2147483647 h 40"/>
                <a:gd name="T50" fmla="*/ 0 w 83"/>
                <a:gd name="T51" fmla="*/ 2147483647 h 40"/>
                <a:gd name="T52" fmla="*/ 0 w 83"/>
                <a:gd name="T53" fmla="*/ 2147483647 h 40"/>
                <a:gd name="T54" fmla="*/ 0 w 83"/>
                <a:gd name="T55" fmla="*/ 2147483647 h 40"/>
                <a:gd name="T56" fmla="*/ 2147483647 w 83"/>
                <a:gd name="T57" fmla="*/ 2147483647 h 40"/>
                <a:gd name="T58" fmla="*/ 2147483647 w 83"/>
                <a:gd name="T59" fmla="*/ 2147483647 h 40"/>
                <a:gd name="T60" fmla="*/ 2147483647 w 83"/>
                <a:gd name="T61" fmla="*/ 2147483647 h 40"/>
                <a:gd name="T62" fmla="*/ 2147483647 w 83"/>
                <a:gd name="T63" fmla="*/ 2147483647 h 40"/>
                <a:gd name="T64" fmla="*/ 2147483647 w 83"/>
                <a:gd name="T65" fmla="*/ 2147483647 h 40"/>
                <a:gd name="T66" fmla="*/ 2147483647 w 83"/>
                <a:gd name="T67" fmla="*/ 2147483647 h 40"/>
                <a:gd name="T68" fmla="*/ 2147483647 w 83"/>
                <a:gd name="T69" fmla="*/ 2147483647 h 40"/>
                <a:gd name="T70" fmla="*/ 2147483647 w 83"/>
                <a:gd name="T71" fmla="*/ 2147483647 h 40"/>
                <a:gd name="T72" fmla="*/ 2147483647 w 83"/>
                <a:gd name="T73" fmla="*/ 2147483647 h 40"/>
                <a:gd name="T74" fmla="*/ 2147483647 w 83"/>
                <a:gd name="T75" fmla="*/ 0 h 40"/>
                <a:gd name="T76" fmla="*/ 2147483647 w 83"/>
                <a:gd name="T77" fmla="*/ 0 h 40"/>
                <a:gd name="T78" fmla="*/ 2147483647 w 83"/>
                <a:gd name="T79" fmla="*/ 2147483647 h 40"/>
                <a:gd name="T80" fmla="*/ 2147483647 w 83"/>
                <a:gd name="T81" fmla="*/ 2147483647 h 40"/>
                <a:gd name="T82" fmla="*/ 2147483647 w 83"/>
                <a:gd name="T83" fmla="*/ 2147483647 h 40"/>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83"/>
                <a:gd name="T127" fmla="*/ 0 h 40"/>
                <a:gd name="T128" fmla="*/ 83 w 83"/>
                <a:gd name="T129" fmla="*/ 40 h 40"/>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83" h="40">
                  <a:moveTo>
                    <a:pt x="83" y="22"/>
                  </a:moveTo>
                  <a:cubicBezTo>
                    <a:pt x="83" y="23"/>
                    <a:pt x="83" y="23"/>
                    <a:pt x="83" y="23"/>
                  </a:cubicBezTo>
                  <a:cubicBezTo>
                    <a:pt x="83" y="23"/>
                    <a:pt x="83" y="24"/>
                    <a:pt x="83" y="24"/>
                  </a:cubicBezTo>
                  <a:cubicBezTo>
                    <a:pt x="83" y="24"/>
                    <a:pt x="82" y="24"/>
                    <a:pt x="82" y="25"/>
                  </a:cubicBezTo>
                  <a:cubicBezTo>
                    <a:pt x="81" y="25"/>
                    <a:pt x="80" y="26"/>
                    <a:pt x="79" y="26"/>
                  </a:cubicBezTo>
                  <a:cubicBezTo>
                    <a:pt x="78" y="27"/>
                    <a:pt x="78" y="27"/>
                    <a:pt x="77" y="27"/>
                  </a:cubicBezTo>
                  <a:cubicBezTo>
                    <a:pt x="76" y="27"/>
                    <a:pt x="75" y="28"/>
                    <a:pt x="75" y="28"/>
                  </a:cubicBezTo>
                  <a:cubicBezTo>
                    <a:pt x="74" y="28"/>
                    <a:pt x="74" y="28"/>
                    <a:pt x="73" y="28"/>
                  </a:cubicBezTo>
                  <a:cubicBezTo>
                    <a:pt x="73" y="28"/>
                    <a:pt x="72" y="28"/>
                    <a:pt x="72" y="27"/>
                  </a:cubicBezTo>
                  <a:cubicBezTo>
                    <a:pt x="45" y="13"/>
                    <a:pt x="45" y="13"/>
                    <a:pt x="45" y="13"/>
                  </a:cubicBezTo>
                  <a:cubicBezTo>
                    <a:pt x="43" y="12"/>
                    <a:pt x="41" y="11"/>
                    <a:pt x="40" y="10"/>
                  </a:cubicBezTo>
                  <a:cubicBezTo>
                    <a:pt x="38" y="10"/>
                    <a:pt x="37" y="9"/>
                    <a:pt x="35" y="9"/>
                  </a:cubicBezTo>
                  <a:cubicBezTo>
                    <a:pt x="34" y="9"/>
                    <a:pt x="32" y="9"/>
                    <a:pt x="31" y="9"/>
                  </a:cubicBezTo>
                  <a:cubicBezTo>
                    <a:pt x="30" y="9"/>
                    <a:pt x="29" y="9"/>
                    <a:pt x="28" y="10"/>
                  </a:cubicBezTo>
                  <a:cubicBezTo>
                    <a:pt x="26" y="10"/>
                    <a:pt x="26" y="11"/>
                    <a:pt x="25" y="13"/>
                  </a:cubicBezTo>
                  <a:cubicBezTo>
                    <a:pt x="25" y="14"/>
                    <a:pt x="26" y="16"/>
                    <a:pt x="27" y="18"/>
                  </a:cubicBezTo>
                  <a:cubicBezTo>
                    <a:pt x="58" y="34"/>
                    <a:pt x="58" y="34"/>
                    <a:pt x="58" y="34"/>
                  </a:cubicBezTo>
                  <a:cubicBezTo>
                    <a:pt x="58" y="34"/>
                    <a:pt x="58" y="35"/>
                    <a:pt x="58" y="35"/>
                  </a:cubicBezTo>
                  <a:cubicBezTo>
                    <a:pt x="58" y="35"/>
                    <a:pt x="58" y="35"/>
                    <a:pt x="58" y="36"/>
                  </a:cubicBezTo>
                  <a:cubicBezTo>
                    <a:pt x="58" y="36"/>
                    <a:pt x="57" y="36"/>
                    <a:pt x="57" y="37"/>
                  </a:cubicBezTo>
                  <a:cubicBezTo>
                    <a:pt x="56" y="37"/>
                    <a:pt x="56" y="37"/>
                    <a:pt x="54" y="38"/>
                  </a:cubicBezTo>
                  <a:cubicBezTo>
                    <a:pt x="53" y="38"/>
                    <a:pt x="53" y="39"/>
                    <a:pt x="52" y="39"/>
                  </a:cubicBezTo>
                  <a:cubicBezTo>
                    <a:pt x="51" y="39"/>
                    <a:pt x="50" y="39"/>
                    <a:pt x="50" y="39"/>
                  </a:cubicBezTo>
                  <a:cubicBezTo>
                    <a:pt x="49" y="40"/>
                    <a:pt x="49" y="40"/>
                    <a:pt x="48" y="40"/>
                  </a:cubicBezTo>
                  <a:cubicBezTo>
                    <a:pt x="48" y="39"/>
                    <a:pt x="48" y="39"/>
                    <a:pt x="47" y="39"/>
                  </a:cubicBezTo>
                  <a:cubicBezTo>
                    <a:pt x="0" y="14"/>
                    <a:pt x="0" y="14"/>
                    <a:pt x="0" y="14"/>
                  </a:cubicBezTo>
                  <a:cubicBezTo>
                    <a:pt x="0" y="14"/>
                    <a:pt x="0" y="14"/>
                    <a:pt x="0" y="13"/>
                  </a:cubicBezTo>
                  <a:cubicBezTo>
                    <a:pt x="0" y="13"/>
                    <a:pt x="0" y="13"/>
                    <a:pt x="0" y="13"/>
                  </a:cubicBezTo>
                  <a:cubicBezTo>
                    <a:pt x="0" y="13"/>
                    <a:pt x="0" y="12"/>
                    <a:pt x="1" y="12"/>
                  </a:cubicBezTo>
                  <a:cubicBezTo>
                    <a:pt x="1" y="12"/>
                    <a:pt x="2" y="11"/>
                    <a:pt x="3" y="11"/>
                  </a:cubicBezTo>
                  <a:cubicBezTo>
                    <a:pt x="4" y="10"/>
                    <a:pt x="4" y="10"/>
                    <a:pt x="5" y="10"/>
                  </a:cubicBezTo>
                  <a:cubicBezTo>
                    <a:pt x="6" y="10"/>
                    <a:pt x="6" y="9"/>
                    <a:pt x="7" y="9"/>
                  </a:cubicBezTo>
                  <a:cubicBezTo>
                    <a:pt x="7" y="9"/>
                    <a:pt x="8" y="9"/>
                    <a:pt x="8" y="9"/>
                  </a:cubicBezTo>
                  <a:cubicBezTo>
                    <a:pt x="9" y="10"/>
                    <a:pt x="9" y="10"/>
                    <a:pt x="9" y="10"/>
                  </a:cubicBezTo>
                  <a:cubicBezTo>
                    <a:pt x="15" y="13"/>
                    <a:pt x="15" y="13"/>
                    <a:pt x="15" y="13"/>
                  </a:cubicBezTo>
                  <a:cubicBezTo>
                    <a:pt x="14" y="10"/>
                    <a:pt x="14" y="8"/>
                    <a:pt x="15" y="6"/>
                  </a:cubicBezTo>
                  <a:cubicBezTo>
                    <a:pt x="15" y="5"/>
                    <a:pt x="17" y="3"/>
                    <a:pt x="19" y="2"/>
                  </a:cubicBezTo>
                  <a:cubicBezTo>
                    <a:pt x="22" y="1"/>
                    <a:pt x="24" y="0"/>
                    <a:pt x="27" y="0"/>
                  </a:cubicBezTo>
                  <a:cubicBezTo>
                    <a:pt x="30" y="0"/>
                    <a:pt x="33" y="0"/>
                    <a:pt x="36" y="0"/>
                  </a:cubicBezTo>
                  <a:cubicBezTo>
                    <a:pt x="39" y="1"/>
                    <a:pt x="41" y="2"/>
                    <a:pt x="44" y="3"/>
                  </a:cubicBezTo>
                  <a:cubicBezTo>
                    <a:pt x="47" y="4"/>
                    <a:pt x="50" y="5"/>
                    <a:pt x="54" y="7"/>
                  </a:cubicBezTo>
                  <a:lnTo>
                    <a:pt x="83" y="22"/>
                  </a:lnTo>
                  <a:close/>
                </a:path>
              </a:pathLst>
            </a:custGeom>
            <a:solidFill>
              <a:srgbClr val="FFFFFF"/>
            </a:solidFill>
            <a:ln w="9525">
              <a:noFill/>
              <a:round/>
              <a:headEnd/>
              <a:tailEnd/>
            </a:ln>
          </p:spPr>
          <p:txBody>
            <a:bodyPr/>
            <a:lstStyle/>
            <a:p>
              <a:endParaRPr lang="en-US" dirty="0"/>
            </a:p>
          </p:txBody>
        </p:sp>
      </p:grpSp>
      <p:sp>
        <p:nvSpPr>
          <p:cNvPr id="473" name="Freeform 472"/>
          <p:cNvSpPr/>
          <p:nvPr/>
        </p:nvSpPr>
        <p:spPr>
          <a:xfrm>
            <a:off x="-28863" y="4374497"/>
            <a:ext cx="2273012" cy="1430150"/>
          </a:xfrm>
          <a:custGeom>
            <a:avLst/>
            <a:gdLst>
              <a:gd name="connsiteX0" fmla="*/ 0 w 2156059"/>
              <a:gd name="connsiteY0" fmla="*/ 163630 h 1357162"/>
              <a:gd name="connsiteX1" fmla="*/ 9625 w 2156059"/>
              <a:gd name="connsiteY1" fmla="*/ 1357162 h 1357162"/>
              <a:gd name="connsiteX2" fmla="*/ 1867301 w 2156059"/>
              <a:gd name="connsiteY2" fmla="*/ 1357162 h 1357162"/>
              <a:gd name="connsiteX3" fmla="*/ 2156059 w 2156059"/>
              <a:gd name="connsiteY3" fmla="*/ 1232034 h 1357162"/>
              <a:gd name="connsiteX4" fmla="*/ 308009 w 2156059"/>
              <a:gd name="connsiteY4" fmla="*/ 0 h 1357162"/>
              <a:gd name="connsiteX5" fmla="*/ 0 w 2156059"/>
              <a:gd name="connsiteY5" fmla="*/ 163630 h 13571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56059" h="1357162">
                <a:moveTo>
                  <a:pt x="0" y="163630"/>
                </a:moveTo>
                <a:cubicBezTo>
                  <a:pt x="3208" y="561474"/>
                  <a:pt x="6417" y="959318"/>
                  <a:pt x="9625" y="1357162"/>
                </a:cubicBezTo>
                <a:lnTo>
                  <a:pt x="1867301" y="1357162"/>
                </a:lnTo>
                <a:lnTo>
                  <a:pt x="2156059" y="1232034"/>
                </a:lnTo>
                <a:lnTo>
                  <a:pt x="308009" y="0"/>
                </a:lnTo>
                <a:lnTo>
                  <a:pt x="0" y="163630"/>
                </a:lnTo>
                <a:close/>
              </a:path>
            </a:pathLst>
          </a:custGeom>
          <a:gradFill>
            <a:gsLst>
              <a:gs pos="0">
                <a:srgbClr val="CFF0FF"/>
              </a:gs>
              <a:gs pos="59000">
                <a:srgbClr val="FFFFFF"/>
              </a:gs>
            </a:gsLst>
            <a:lin ang="18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lIns="91429" tIns="45714" rIns="91429" bIns="45714" anchor="ctr"/>
          <a:lstStyle/>
          <a:p>
            <a:pPr algn="ctr">
              <a:defRPr/>
            </a:pPr>
            <a:endParaRPr lang="en-US" dirty="0"/>
          </a:p>
        </p:txBody>
      </p:sp>
      <p:sp>
        <p:nvSpPr>
          <p:cNvPr id="444" name="Freeform 443"/>
          <p:cNvSpPr/>
          <p:nvPr/>
        </p:nvSpPr>
        <p:spPr>
          <a:xfrm>
            <a:off x="64944" y="4347882"/>
            <a:ext cx="2231159" cy="1469372"/>
          </a:xfrm>
          <a:custGeom>
            <a:avLst/>
            <a:gdLst>
              <a:gd name="connsiteX0" fmla="*/ 0 w 2358190"/>
              <a:gd name="connsiteY0" fmla="*/ 57752 h 1568918"/>
              <a:gd name="connsiteX1" fmla="*/ 211756 w 2358190"/>
              <a:gd name="connsiteY1" fmla="*/ 0 h 1568918"/>
              <a:gd name="connsiteX2" fmla="*/ 2358190 w 2358190"/>
              <a:gd name="connsiteY2" fmla="*/ 1405288 h 1568918"/>
              <a:gd name="connsiteX3" fmla="*/ 2002055 w 2358190"/>
              <a:gd name="connsiteY3" fmla="*/ 1559293 h 1568918"/>
              <a:gd name="connsiteX4" fmla="*/ 2011680 w 2358190"/>
              <a:gd name="connsiteY4" fmla="*/ 1568918 h 1568918"/>
              <a:gd name="connsiteX0" fmla="*/ 0 w 2281188"/>
              <a:gd name="connsiteY0" fmla="*/ 86627 h 1568918"/>
              <a:gd name="connsiteX1" fmla="*/ 134754 w 2281188"/>
              <a:gd name="connsiteY1" fmla="*/ 0 h 1568918"/>
              <a:gd name="connsiteX2" fmla="*/ 2281188 w 2281188"/>
              <a:gd name="connsiteY2" fmla="*/ 1405288 h 1568918"/>
              <a:gd name="connsiteX3" fmla="*/ 1925053 w 2281188"/>
              <a:gd name="connsiteY3" fmla="*/ 1559293 h 1568918"/>
              <a:gd name="connsiteX4" fmla="*/ 1934678 w 2281188"/>
              <a:gd name="connsiteY4" fmla="*/ 1568918 h 1568918"/>
              <a:gd name="connsiteX0" fmla="*/ 0 w 2281188"/>
              <a:gd name="connsiteY0" fmla="*/ 86627 h 1559293"/>
              <a:gd name="connsiteX1" fmla="*/ 134754 w 2281188"/>
              <a:gd name="connsiteY1" fmla="*/ 0 h 1559293"/>
              <a:gd name="connsiteX2" fmla="*/ 2281188 w 2281188"/>
              <a:gd name="connsiteY2" fmla="*/ 1405288 h 1559293"/>
              <a:gd name="connsiteX3" fmla="*/ 1925053 w 2281188"/>
              <a:gd name="connsiteY3" fmla="*/ 1559293 h 1559293"/>
              <a:gd name="connsiteX0" fmla="*/ 0 w 2288332"/>
              <a:gd name="connsiteY0" fmla="*/ 65196 h 1559293"/>
              <a:gd name="connsiteX1" fmla="*/ 141898 w 2288332"/>
              <a:gd name="connsiteY1" fmla="*/ 0 h 1559293"/>
              <a:gd name="connsiteX2" fmla="*/ 2288332 w 2288332"/>
              <a:gd name="connsiteY2" fmla="*/ 1405288 h 1559293"/>
              <a:gd name="connsiteX3" fmla="*/ 1932197 w 2288332"/>
              <a:gd name="connsiteY3" fmla="*/ 1559293 h 1559293"/>
              <a:gd name="connsiteX0" fmla="*/ 0 w 2288332"/>
              <a:gd name="connsiteY0" fmla="*/ 74721 h 1568818"/>
              <a:gd name="connsiteX1" fmla="*/ 153804 w 2288332"/>
              <a:gd name="connsiteY1" fmla="*/ 0 h 1568818"/>
              <a:gd name="connsiteX2" fmla="*/ 2288332 w 2288332"/>
              <a:gd name="connsiteY2" fmla="*/ 1414813 h 1568818"/>
              <a:gd name="connsiteX3" fmla="*/ 1932197 w 2288332"/>
              <a:gd name="connsiteY3" fmla="*/ 1568818 h 1568818"/>
              <a:gd name="connsiteX0" fmla="*/ 0 w 2288332"/>
              <a:gd name="connsiteY0" fmla="*/ 74721 h 1568818"/>
              <a:gd name="connsiteX1" fmla="*/ 165710 w 2288332"/>
              <a:gd name="connsiteY1" fmla="*/ 0 h 1568818"/>
              <a:gd name="connsiteX2" fmla="*/ 2288332 w 2288332"/>
              <a:gd name="connsiteY2" fmla="*/ 1414813 h 1568818"/>
              <a:gd name="connsiteX3" fmla="*/ 1932197 w 2288332"/>
              <a:gd name="connsiteY3" fmla="*/ 1568818 h 1568818"/>
              <a:gd name="connsiteX0" fmla="*/ 0 w 2290713"/>
              <a:gd name="connsiteY0" fmla="*/ 74721 h 1568818"/>
              <a:gd name="connsiteX1" fmla="*/ 165710 w 2290713"/>
              <a:gd name="connsiteY1" fmla="*/ 0 h 1568818"/>
              <a:gd name="connsiteX2" fmla="*/ 2290713 w 2290713"/>
              <a:gd name="connsiteY2" fmla="*/ 1405288 h 1568818"/>
              <a:gd name="connsiteX3" fmla="*/ 1932197 w 2290713"/>
              <a:gd name="connsiteY3" fmla="*/ 1568818 h 1568818"/>
              <a:gd name="connsiteX0" fmla="*/ 0 w 2283569"/>
              <a:gd name="connsiteY0" fmla="*/ 74721 h 1568818"/>
              <a:gd name="connsiteX1" fmla="*/ 165710 w 2283569"/>
              <a:gd name="connsiteY1" fmla="*/ 0 h 1568818"/>
              <a:gd name="connsiteX2" fmla="*/ 2283569 w 2283569"/>
              <a:gd name="connsiteY2" fmla="*/ 1395763 h 1568818"/>
              <a:gd name="connsiteX3" fmla="*/ 1932197 w 2283569"/>
              <a:gd name="connsiteY3" fmla="*/ 1568818 h 1568818"/>
              <a:gd name="connsiteX0" fmla="*/ 97242 w 2380811"/>
              <a:gd name="connsiteY0" fmla="*/ 74721 h 1568818"/>
              <a:gd name="connsiteX1" fmla="*/ 0 w 2380811"/>
              <a:gd name="connsiteY1" fmla="*/ 117844 h 1568818"/>
              <a:gd name="connsiteX2" fmla="*/ 262952 w 2380811"/>
              <a:gd name="connsiteY2" fmla="*/ 0 h 1568818"/>
              <a:gd name="connsiteX3" fmla="*/ 2380811 w 2380811"/>
              <a:gd name="connsiteY3" fmla="*/ 1395763 h 1568818"/>
              <a:gd name="connsiteX4" fmla="*/ 2029439 w 2380811"/>
              <a:gd name="connsiteY4" fmla="*/ 1568818 h 1568818"/>
              <a:gd name="connsiteX0" fmla="*/ 231092 w 2514661"/>
              <a:gd name="connsiteY0" fmla="*/ 287708 h 1781805"/>
              <a:gd name="connsiteX1" fmla="*/ 133850 w 2514661"/>
              <a:gd name="connsiteY1" fmla="*/ 330831 h 1781805"/>
              <a:gd name="connsiteX2" fmla="*/ 396802 w 2514661"/>
              <a:gd name="connsiteY2" fmla="*/ 212987 h 1781805"/>
              <a:gd name="connsiteX3" fmla="*/ 2514661 w 2514661"/>
              <a:gd name="connsiteY3" fmla="*/ 1608750 h 1781805"/>
              <a:gd name="connsiteX4" fmla="*/ 2163289 w 2514661"/>
              <a:gd name="connsiteY4" fmla="*/ 1781805 h 1781805"/>
              <a:gd name="connsiteX0" fmla="*/ 133850 w 2514661"/>
              <a:gd name="connsiteY0" fmla="*/ 330831 h 1781805"/>
              <a:gd name="connsiteX1" fmla="*/ 396802 w 2514661"/>
              <a:gd name="connsiteY1" fmla="*/ 212987 h 1781805"/>
              <a:gd name="connsiteX2" fmla="*/ 2514661 w 2514661"/>
              <a:gd name="connsiteY2" fmla="*/ 1608750 h 1781805"/>
              <a:gd name="connsiteX3" fmla="*/ 2163289 w 2514661"/>
              <a:gd name="connsiteY3" fmla="*/ 1781805 h 1781805"/>
              <a:gd name="connsiteX0" fmla="*/ 0 w 2380811"/>
              <a:gd name="connsiteY0" fmla="*/ 117844 h 1568818"/>
              <a:gd name="connsiteX1" fmla="*/ 262952 w 2380811"/>
              <a:gd name="connsiteY1" fmla="*/ 0 h 1568818"/>
              <a:gd name="connsiteX2" fmla="*/ 2380811 w 2380811"/>
              <a:gd name="connsiteY2" fmla="*/ 1395763 h 1568818"/>
              <a:gd name="connsiteX3" fmla="*/ 2029439 w 2380811"/>
              <a:gd name="connsiteY3" fmla="*/ 1568818 h 1568818"/>
              <a:gd name="connsiteX0" fmla="*/ 0 w 2380811"/>
              <a:gd name="connsiteY0" fmla="*/ 117844 h 1568818"/>
              <a:gd name="connsiteX1" fmla="*/ 262952 w 2380811"/>
              <a:gd name="connsiteY1" fmla="*/ 0 h 1568818"/>
              <a:gd name="connsiteX2" fmla="*/ 2380811 w 2380811"/>
              <a:gd name="connsiteY2" fmla="*/ 1395763 h 1568818"/>
              <a:gd name="connsiteX3" fmla="*/ 2029439 w 2380811"/>
              <a:gd name="connsiteY3" fmla="*/ 1568818 h 1568818"/>
              <a:gd name="connsiteX0" fmla="*/ 0 w 2380811"/>
              <a:gd name="connsiteY0" fmla="*/ 117844 h 1568818"/>
              <a:gd name="connsiteX1" fmla="*/ 262952 w 2380811"/>
              <a:gd name="connsiteY1" fmla="*/ 0 h 1568818"/>
              <a:gd name="connsiteX2" fmla="*/ 2380811 w 2380811"/>
              <a:gd name="connsiteY2" fmla="*/ 1395763 h 1568818"/>
              <a:gd name="connsiteX3" fmla="*/ 2029439 w 2380811"/>
              <a:gd name="connsiteY3" fmla="*/ 1568818 h 1568818"/>
            </a:gdLst>
            <a:ahLst/>
            <a:cxnLst>
              <a:cxn ang="0">
                <a:pos x="connsiteX0" y="connsiteY0"/>
              </a:cxn>
              <a:cxn ang="0">
                <a:pos x="connsiteX1" y="connsiteY1"/>
              </a:cxn>
              <a:cxn ang="0">
                <a:pos x="connsiteX2" y="connsiteY2"/>
              </a:cxn>
              <a:cxn ang="0">
                <a:pos x="connsiteX3" y="connsiteY3"/>
              </a:cxn>
            </a:cxnLst>
            <a:rect l="l" t="t" r="r" b="b"/>
            <a:pathLst>
              <a:path w="2380811" h="1568818">
                <a:moveTo>
                  <a:pt x="0" y="117844"/>
                </a:moveTo>
                <a:lnTo>
                  <a:pt x="262952" y="0"/>
                </a:lnTo>
                <a:lnTo>
                  <a:pt x="2380811" y="1395763"/>
                </a:lnTo>
                <a:lnTo>
                  <a:pt x="2029439" y="1568818"/>
                </a:lnTo>
              </a:path>
            </a:pathLst>
          </a:custGeom>
          <a:ln w="19050">
            <a:solidFill>
              <a:srgbClr val="CFF0FF"/>
            </a:solidFill>
          </a:ln>
        </p:spPr>
        <p:style>
          <a:lnRef idx="1">
            <a:schemeClr val="accent1"/>
          </a:lnRef>
          <a:fillRef idx="0">
            <a:schemeClr val="accent1"/>
          </a:fillRef>
          <a:effectRef idx="0">
            <a:schemeClr val="accent1"/>
          </a:effectRef>
          <a:fontRef idx="minor">
            <a:schemeClr val="tx1"/>
          </a:fontRef>
        </p:style>
        <p:txBody>
          <a:bodyPr lIns="91429" tIns="45714" rIns="91429" bIns="45714" anchor="ctr"/>
          <a:lstStyle/>
          <a:p>
            <a:pPr algn="ctr">
              <a:defRPr/>
            </a:pPr>
            <a:endParaRPr lang="en-US" dirty="0"/>
          </a:p>
        </p:txBody>
      </p:sp>
      <p:pic>
        <p:nvPicPr>
          <p:cNvPr id="450" name="Picture 449" descr="Concurrent Development New.png"/>
          <p:cNvPicPr>
            <a:picLocks noChangeAspect="1"/>
          </p:cNvPicPr>
          <p:nvPr/>
        </p:nvPicPr>
        <p:blipFill>
          <a:blip r:embed="rId5"/>
          <a:stretch>
            <a:fillRect/>
          </a:stretch>
        </p:blipFill>
        <p:spPr>
          <a:xfrm>
            <a:off x="5586557" y="2300008"/>
            <a:ext cx="1073727" cy="815228"/>
          </a:xfrm>
          <a:prstGeom prst="rect">
            <a:avLst/>
          </a:prstGeom>
          <a:effectLst>
            <a:outerShdw blurRad="76200" dist="101600" dir="5400000" sx="93000" sy="93000" rotWithShape="0">
              <a:prstClr val="black">
                <a:alpha val="20000"/>
              </a:prstClr>
            </a:outerShdw>
          </a:effectLst>
        </p:spPr>
      </p:pic>
      <p:grpSp>
        <p:nvGrpSpPr>
          <p:cNvPr id="9" name="Group 306"/>
          <p:cNvGrpSpPr>
            <a:grpSpLocks/>
          </p:cNvGrpSpPr>
          <p:nvPr/>
        </p:nvGrpSpPr>
        <p:grpSpPr bwMode="auto">
          <a:xfrm>
            <a:off x="533977" y="3633508"/>
            <a:ext cx="2922444" cy="1864379"/>
            <a:chOff x="1353727" y="4562435"/>
            <a:chExt cx="2968016" cy="1895654"/>
          </a:xfrm>
        </p:grpSpPr>
        <p:pic>
          <p:nvPicPr>
            <p:cNvPr id="445" name="Picture 444" descr="Concurrent Development New.png"/>
            <p:cNvPicPr>
              <a:picLocks noChangeAspect="1"/>
            </p:cNvPicPr>
            <p:nvPr/>
          </p:nvPicPr>
          <p:blipFill>
            <a:blip r:embed="rId6"/>
            <a:stretch>
              <a:fillRect/>
            </a:stretch>
          </p:blipFill>
          <p:spPr>
            <a:xfrm>
              <a:off x="2000095" y="4875766"/>
              <a:ext cx="1562422" cy="1189235"/>
            </a:xfrm>
            <a:prstGeom prst="rect">
              <a:avLst/>
            </a:prstGeom>
            <a:effectLst>
              <a:outerShdw blurRad="76200" dist="101600" dir="5400000" sx="93000" sy="93000" rotWithShape="0">
                <a:prstClr val="black">
                  <a:alpha val="20000"/>
                </a:prstClr>
              </a:outerShdw>
            </a:effectLst>
          </p:spPr>
        </p:pic>
        <p:sp>
          <p:nvSpPr>
            <p:cNvPr id="8379" name="TextBox 454"/>
            <p:cNvSpPr txBox="1">
              <a:spLocks noChangeArrowheads="1"/>
            </p:cNvSpPr>
            <p:nvPr/>
          </p:nvSpPr>
          <p:spPr bwMode="auto">
            <a:xfrm>
              <a:off x="2317595" y="6145329"/>
              <a:ext cx="945370" cy="312760"/>
            </a:xfrm>
            <a:prstGeom prst="rect">
              <a:avLst/>
            </a:prstGeom>
            <a:noFill/>
            <a:ln w="9525">
              <a:noFill/>
              <a:miter lim="800000"/>
              <a:headEnd/>
              <a:tailEnd/>
            </a:ln>
          </p:spPr>
          <p:txBody>
            <a:bodyPr lIns="0" tIns="0" rIns="0" bIns="0">
              <a:spAutoFit/>
            </a:bodyPr>
            <a:lstStyle/>
            <a:p>
              <a:pPr algn="ctr"/>
              <a:r>
                <a:rPr lang="en-US" altLang="en-US" sz="1000" dirty="0">
                  <a:solidFill>
                    <a:srgbClr val="FF0000"/>
                  </a:solidFill>
                  <a:latin typeface="Calibri" pitchFamily="34" charset="0"/>
                </a:rPr>
                <a:t>Configuration Management</a:t>
              </a:r>
            </a:p>
          </p:txBody>
        </p:sp>
        <p:sp>
          <p:nvSpPr>
            <p:cNvPr id="8380" name="TextBox 455"/>
            <p:cNvSpPr txBox="1">
              <a:spLocks noChangeArrowheads="1"/>
            </p:cNvSpPr>
            <p:nvPr/>
          </p:nvSpPr>
          <p:spPr bwMode="auto">
            <a:xfrm>
              <a:off x="2068273" y="4562435"/>
              <a:ext cx="887618" cy="312940"/>
            </a:xfrm>
            <a:prstGeom prst="rect">
              <a:avLst/>
            </a:prstGeom>
            <a:noFill/>
            <a:ln w="9525">
              <a:noFill/>
              <a:miter lim="800000"/>
              <a:headEnd/>
              <a:tailEnd/>
            </a:ln>
          </p:spPr>
          <p:txBody>
            <a:bodyPr lIns="0" tIns="0" rIns="0" bIns="0">
              <a:spAutoFit/>
            </a:bodyPr>
            <a:lstStyle/>
            <a:p>
              <a:pPr algn="ctr"/>
              <a:r>
                <a:rPr lang="en-US" altLang="en-US" sz="1000" dirty="0">
                  <a:solidFill>
                    <a:srgbClr val="FF0000"/>
                  </a:solidFill>
                  <a:latin typeface="Calibri" pitchFamily="34" charset="0"/>
                </a:rPr>
                <a:t>Program</a:t>
              </a:r>
            </a:p>
            <a:p>
              <a:pPr algn="ctr"/>
              <a:r>
                <a:rPr lang="en-US" altLang="en-US" sz="1000" dirty="0">
                  <a:solidFill>
                    <a:srgbClr val="FF0000"/>
                  </a:solidFill>
                  <a:latin typeface="Calibri" pitchFamily="34" charset="0"/>
                </a:rPr>
                <a:t>Management</a:t>
              </a:r>
            </a:p>
          </p:txBody>
        </p:sp>
        <p:sp>
          <p:nvSpPr>
            <p:cNvPr id="8381" name="TextBox 456"/>
            <p:cNvSpPr txBox="1">
              <a:spLocks noChangeArrowheads="1"/>
            </p:cNvSpPr>
            <p:nvPr/>
          </p:nvSpPr>
          <p:spPr bwMode="auto">
            <a:xfrm>
              <a:off x="2914356" y="4722537"/>
              <a:ext cx="348610" cy="156379"/>
            </a:xfrm>
            <a:prstGeom prst="rect">
              <a:avLst/>
            </a:prstGeom>
            <a:noFill/>
            <a:ln w="9525">
              <a:noFill/>
              <a:miter lim="800000"/>
              <a:headEnd/>
              <a:tailEnd/>
            </a:ln>
          </p:spPr>
          <p:txBody>
            <a:bodyPr lIns="0" tIns="0" rIns="0" bIns="0">
              <a:spAutoFit/>
            </a:bodyPr>
            <a:lstStyle/>
            <a:p>
              <a:pPr algn="ctr"/>
              <a:r>
                <a:rPr lang="en-US" altLang="en-US" sz="1000" dirty="0">
                  <a:solidFill>
                    <a:srgbClr val="FF0000"/>
                  </a:solidFill>
                  <a:latin typeface="Calibri" pitchFamily="34" charset="0"/>
                </a:rPr>
                <a:t>Test</a:t>
              </a:r>
            </a:p>
          </p:txBody>
        </p:sp>
        <p:sp>
          <p:nvSpPr>
            <p:cNvPr id="8382" name="TextBox 457"/>
            <p:cNvSpPr txBox="1">
              <a:spLocks noChangeArrowheads="1"/>
            </p:cNvSpPr>
            <p:nvPr/>
          </p:nvSpPr>
          <p:spPr bwMode="auto">
            <a:xfrm>
              <a:off x="3424730" y="4960303"/>
              <a:ext cx="897013" cy="156379"/>
            </a:xfrm>
            <a:prstGeom prst="rect">
              <a:avLst/>
            </a:prstGeom>
            <a:noFill/>
            <a:ln w="9525">
              <a:noFill/>
              <a:miter lim="800000"/>
              <a:headEnd/>
              <a:tailEnd/>
            </a:ln>
          </p:spPr>
          <p:txBody>
            <a:bodyPr lIns="0" tIns="0" rIns="0" bIns="0">
              <a:spAutoFit/>
            </a:bodyPr>
            <a:lstStyle/>
            <a:p>
              <a:r>
                <a:rPr lang="en-US" altLang="en-US" sz="1000" dirty="0">
                  <a:solidFill>
                    <a:srgbClr val="FF0000"/>
                  </a:solidFill>
                  <a:latin typeface="Calibri" pitchFamily="34" charset="0"/>
                </a:rPr>
                <a:t>Manufacturing</a:t>
              </a:r>
            </a:p>
          </p:txBody>
        </p:sp>
        <p:sp>
          <p:nvSpPr>
            <p:cNvPr id="8383" name="TextBox 458"/>
            <p:cNvSpPr txBox="1">
              <a:spLocks noChangeArrowheads="1"/>
            </p:cNvSpPr>
            <p:nvPr/>
          </p:nvSpPr>
          <p:spPr bwMode="auto">
            <a:xfrm>
              <a:off x="1357165" y="5393441"/>
              <a:ext cx="607470" cy="156379"/>
            </a:xfrm>
            <a:prstGeom prst="rect">
              <a:avLst/>
            </a:prstGeom>
            <a:noFill/>
            <a:ln w="9525">
              <a:noFill/>
              <a:miter lim="800000"/>
              <a:headEnd/>
              <a:tailEnd/>
            </a:ln>
          </p:spPr>
          <p:txBody>
            <a:bodyPr lIns="0" tIns="0" rIns="0" bIns="0">
              <a:spAutoFit/>
            </a:bodyPr>
            <a:lstStyle/>
            <a:p>
              <a:r>
                <a:rPr lang="en-US" altLang="en-US" sz="1000" dirty="0">
                  <a:solidFill>
                    <a:srgbClr val="FF0000"/>
                  </a:solidFill>
                  <a:latin typeface="Calibri" pitchFamily="34" charset="0"/>
                </a:rPr>
                <a:t>Hardware</a:t>
              </a:r>
            </a:p>
          </p:txBody>
        </p:sp>
        <p:sp>
          <p:nvSpPr>
            <p:cNvPr id="8384" name="TextBox 459"/>
            <p:cNvSpPr txBox="1">
              <a:spLocks noChangeArrowheads="1"/>
            </p:cNvSpPr>
            <p:nvPr/>
          </p:nvSpPr>
          <p:spPr bwMode="auto">
            <a:xfrm>
              <a:off x="1353727" y="5020916"/>
              <a:ext cx="792716" cy="156379"/>
            </a:xfrm>
            <a:prstGeom prst="rect">
              <a:avLst/>
            </a:prstGeom>
            <a:noFill/>
            <a:ln w="9525">
              <a:noFill/>
              <a:miter lim="800000"/>
              <a:headEnd/>
              <a:tailEnd/>
            </a:ln>
          </p:spPr>
          <p:txBody>
            <a:bodyPr lIns="0" tIns="0" rIns="0" bIns="0">
              <a:spAutoFit/>
            </a:bodyPr>
            <a:lstStyle/>
            <a:p>
              <a:pPr algn="ctr"/>
              <a:r>
                <a:rPr lang="en-US" altLang="en-US" sz="1000" dirty="0">
                  <a:solidFill>
                    <a:srgbClr val="FF0000"/>
                  </a:solidFill>
                  <a:latin typeface="Calibri" pitchFamily="34" charset="0"/>
                </a:rPr>
                <a:t>Systems          </a:t>
              </a:r>
            </a:p>
          </p:txBody>
        </p:sp>
        <p:sp>
          <p:nvSpPr>
            <p:cNvPr id="8385" name="TextBox 460"/>
            <p:cNvSpPr txBox="1">
              <a:spLocks noChangeArrowheads="1"/>
            </p:cNvSpPr>
            <p:nvPr/>
          </p:nvSpPr>
          <p:spPr bwMode="auto">
            <a:xfrm>
              <a:off x="3337640" y="5916877"/>
              <a:ext cx="522562" cy="156379"/>
            </a:xfrm>
            <a:prstGeom prst="rect">
              <a:avLst/>
            </a:prstGeom>
            <a:noFill/>
            <a:ln w="9525">
              <a:noFill/>
              <a:miter lim="800000"/>
              <a:headEnd/>
              <a:tailEnd/>
            </a:ln>
          </p:spPr>
          <p:txBody>
            <a:bodyPr wrap="none" lIns="0" tIns="0" rIns="0" bIns="0">
              <a:spAutoFit/>
            </a:bodyPr>
            <a:lstStyle/>
            <a:p>
              <a:r>
                <a:rPr lang="en-US" altLang="en-US" sz="1000" dirty="0">
                  <a:solidFill>
                    <a:srgbClr val="FF0000"/>
                  </a:solidFill>
                  <a:latin typeface="Calibri" pitchFamily="34" charset="0"/>
                </a:rPr>
                <a:t>Customer</a:t>
              </a:r>
            </a:p>
          </p:txBody>
        </p:sp>
        <p:sp>
          <p:nvSpPr>
            <p:cNvPr id="8386" name="TextBox 465"/>
            <p:cNvSpPr txBox="1">
              <a:spLocks noChangeArrowheads="1"/>
            </p:cNvSpPr>
            <p:nvPr/>
          </p:nvSpPr>
          <p:spPr bwMode="auto">
            <a:xfrm>
              <a:off x="3597521" y="5570366"/>
              <a:ext cx="455818" cy="156379"/>
            </a:xfrm>
            <a:prstGeom prst="rect">
              <a:avLst/>
            </a:prstGeom>
            <a:noFill/>
            <a:ln w="9525">
              <a:noFill/>
              <a:miter lim="800000"/>
              <a:headEnd/>
              <a:tailEnd/>
            </a:ln>
          </p:spPr>
          <p:txBody>
            <a:bodyPr wrap="none" lIns="0" tIns="0" rIns="0" bIns="0">
              <a:spAutoFit/>
            </a:bodyPr>
            <a:lstStyle/>
            <a:p>
              <a:r>
                <a:rPr lang="en-US" altLang="en-US" sz="1000" dirty="0">
                  <a:solidFill>
                    <a:srgbClr val="FF0000"/>
                  </a:solidFill>
                  <a:latin typeface="Calibri" pitchFamily="34" charset="0"/>
                </a:rPr>
                <a:t>Logistics</a:t>
              </a:r>
            </a:p>
          </p:txBody>
        </p:sp>
        <p:sp>
          <p:nvSpPr>
            <p:cNvPr id="8387" name="TextBox 466"/>
            <p:cNvSpPr txBox="1">
              <a:spLocks noChangeArrowheads="1"/>
            </p:cNvSpPr>
            <p:nvPr/>
          </p:nvSpPr>
          <p:spPr bwMode="auto">
            <a:xfrm>
              <a:off x="1792691" y="5916878"/>
              <a:ext cx="490004" cy="156379"/>
            </a:xfrm>
            <a:prstGeom prst="rect">
              <a:avLst/>
            </a:prstGeom>
            <a:noFill/>
            <a:ln w="9525">
              <a:noFill/>
              <a:miter lim="800000"/>
              <a:headEnd/>
              <a:tailEnd/>
            </a:ln>
          </p:spPr>
          <p:txBody>
            <a:bodyPr wrap="none" lIns="0" tIns="0" rIns="0" bIns="0">
              <a:spAutoFit/>
            </a:bodyPr>
            <a:lstStyle/>
            <a:p>
              <a:pPr algn="ctr"/>
              <a:r>
                <a:rPr lang="en-US" altLang="en-US" sz="1000" dirty="0">
                  <a:solidFill>
                    <a:srgbClr val="FF0000"/>
                  </a:solidFill>
                  <a:latin typeface="Calibri" pitchFamily="34" charset="0"/>
                </a:rPr>
                <a:t>Software</a:t>
              </a:r>
            </a:p>
          </p:txBody>
        </p:sp>
      </p:grpSp>
      <p:sp>
        <p:nvSpPr>
          <p:cNvPr id="8216" name="TextBox 471"/>
          <p:cNvSpPr txBox="1">
            <a:spLocks noChangeArrowheads="1"/>
          </p:cNvSpPr>
          <p:nvPr/>
        </p:nvSpPr>
        <p:spPr bwMode="auto">
          <a:xfrm>
            <a:off x="76489" y="5545512"/>
            <a:ext cx="1828511" cy="738664"/>
          </a:xfrm>
          <a:prstGeom prst="rect">
            <a:avLst/>
          </a:prstGeom>
          <a:noFill/>
          <a:ln w="9525">
            <a:noFill/>
            <a:miter lim="800000"/>
            <a:headEnd/>
            <a:tailEnd/>
          </a:ln>
        </p:spPr>
        <p:txBody>
          <a:bodyPr lIns="0" tIns="0" rIns="0" bIns="0">
            <a:spAutoFit/>
          </a:bodyPr>
          <a:lstStyle/>
          <a:p>
            <a:pPr marL="115395" indent="-115395">
              <a:buFont typeface="Wingdings" pitchFamily="2" charset="2"/>
              <a:buChar char="§"/>
            </a:pPr>
            <a:r>
              <a:rPr lang="en-US" altLang="en-US" sz="1600" dirty="0">
                <a:solidFill>
                  <a:srgbClr val="0070C0"/>
                </a:solidFill>
                <a:latin typeface="Calibri" pitchFamily="34" charset="0"/>
              </a:rPr>
              <a:t>Needs</a:t>
            </a:r>
          </a:p>
          <a:p>
            <a:pPr marL="115395" indent="-115395">
              <a:buFont typeface="Wingdings" pitchFamily="2" charset="2"/>
              <a:buChar char="§"/>
            </a:pPr>
            <a:r>
              <a:rPr lang="en-US" altLang="en-US" sz="1600" dirty="0">
                <a:solidFill>
                  <a:srgbClr val="0070C0"/>
                </a:solidFill>
                <a:latin typeface="Calibri" pitchFamily="34" charset="0"/>
              </a:rPr>
              <a:t>Current Capabilities</a:t>
            </a:r>
          </a:p>
          <a:p>
            <a:pPr marL="115395" indent="-115395">
              <a:buFont typeface="Wingdings" pitchFamily="2" charset="2"/>
              <a:buChar char="§"/>
            </a:pPr>
            <a:r>
              <a:rPr lang="en-US" altLang="en-US" sz="1600" dirty="0">
                <a:solidFill>
                  <a:srgbClr val="0070C0"/>
                </a:solidFill>
                <a:latin typeface="Calibri" pitchFamily="34" charset="0"/>
              </a:rPr>
              <a:t>Budget/Schedule</a:t>
            </a:r>
          </a:p>
        </p:txBody>
      </p:sp>
      <p:grpSp>
        <p:nvGrpSpPr>
          <p:cNvPr id="10" name="Group 878"/>
          <p:cNvGrpSpPr>
            <a:grpSpLocks/>
          </p:cNvGrpSpPr>
          <p:nvPr/>
        </p:nvGrpSpPr>
        <p:grpSpPr bwMode="auto">
          <a:xfrm>
            <a:off x="6267739" y="1539409"/>
            <a:ext cx="860136" cy="836239"/>
            <a:chOff x="1251928" y="2284080"/>
            <a:chExt cx="2104184" cy="2045513"/>
          </a:xfrm>
        </p:grpSpPr>
        <p:sp>
          <p:nvSpPr>
            <p:cNvPr id="8293" name="Freeform 13"/>
            <p:cNvSpPr>
              <a:spLocks/>
            </p:cNvSpPr>
            <p:nvPr/>
          </p:nvSpPr>
          <p:spPr bwMode="auto">
            <a:xfrm>
              <a:off x="1255811" y="3506730"/>
              <a:ext cx="2100301" cy="822863"/>
            </a:xfrm>
            <a:custGeom>
              <a:avLst/>
              <a:gdLst>
                <a:gd name="T0" fmla="*/ 0 w 854"/>
                <a:gd name="T1" fmla="*/ 2147483647 h 335"/>
                <a:gd name="T2" fmla="*/ 2147483647 w 854"/>
                <a:gd name="T3" fmla="*/ 0 h 335"/>
                <a:gd name="T4" fmla="*/ 2147483647 w 854"/>
                <a:gd name="T5" fmla="*/ 0 h 335"/>
                <a:gd name="T6" fmla="*/ 2147483647 w 854"/>
                <a:gd name="T7" fmla="*/ 2147483647 h 335"/>
                <a:gd name="T8" fmla="*/ 2147483647 w 854"/>
                <a:gd name="T9" fmla="*/ 2147483647 h 335"/>
                <a:gd name="T10" fmla="*/ 2147483647 w 854"/>
                <a:gd name="T11" fmla="*/ 2147483647 h 335"/>
                <a:gd name="T12" fmla="*/ 2147483647 w 854"/>
                <a:gd name="T13" fmla="*/ 2147483647 h 335"/>
                <a:gd name="T14" fmla="*/ 2147483647 w 854"/>
                <a:gd name="T15" fmla="*/ 2147483647 h 335"/>
                <a:gd name="T16" fmla="*/ 2147483647 w 854"/>
                <a:gd name="T17" fmla="*/ 2147483647 h 335"/>
                <a:gd name="T18" fmla="*/ 0 w 854"/>
                <a:gd name="T19" fmla="*/ 2147483647 h 335"/>
                <a:gd name="T20" fmla="*/ 0 w 854"/>
                <a:gd name="T21" fmla="*/ 2147483647 h 335"/>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854"/>
                <a:gd name="T34" fmla="*/ 0 h 335"/>
                <a:gd name="T35" fmla="*/ 854 w 854"/>
                <a:gd name="T36" fmla="*/ 335 h 335"/>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854" h="335">
                  <a:moveTo>
                    <a:pt x="0" y="168"/>
                  </a:moveTo>
                  <a:cubicBezTo>
                    <a:pt x="0" y="75"/>
                    <a:pt x="191" y="0"/>
                    <a:pt x="427" y="0"/>
                  </a:cubicBezTo>
                  <a:cubicBezTo>
                    <a:pt x="427" y="0"/>
                    <a:pt x="427" y="0"/>
                    <a:pt x="427" y="0"/>
                  </a:cubicBezTo>
                  <a:cubicBezTo>
                    <a:pt x="663" y="0"/>
                    <a:pt x="854" y="75"/>
                    <a:pt x="854" y="168"/>
                  </a:cubicBezTo>
                  <a:cubicBezTo>
                    <a:pt x="854" y="168"/>
                    <a:pt x="854" y="168"/>
                    <a:pt x="854" y="168"/>
                  </a:cubicBezTo>
                  <a:cubicBezTo>
                    <a:pt x="854" y="168"/>
                    <a:pt x="854" y="168"/>
                    <a:pt x="854" y="168"/>
                  </a:cubicBezTo>
                  <a:cubicBezTo>
                    <a:pt x="854" y="260"/>
                    <a:pt x="663" y="335"/>
                    <a:pt x="427" y="335"/>
                  </a:cubicBezTo>
                  <a:cubicBezTo>
                    <a:pt x="427" y="335"/>
                    <a:pt x="427" y="335"/>
                    <a:pt x="427" y="335"/>
                  </a:cubicBezTo>
                  <a:cubicBezTo>
                    <a:pt x="427" y="335"/>
                    <a:pt x="427" y="335"/>
                    <a:pt x="427" y="335"/>
                  </a:cubicBezTo>
                  <a:cubicBezTo>
                    <a:pt x="191" y="335"/>
                    <a:pt x="0" y="260"/>
                    <a:pt x="0" y="168"/>
                  </a:cubicBezTo>
                  <a:cubicBezTo>
                    <a:pt x="0" y="168"/>
                    <a:pt x="0" y="168"/>
                    <a:pt x="0" y="168"/>
                  </a:cubicBezTo>
                  <a:close/>
                </a:path>
              </a:pathLst>
            </a:custGeom>
            <a:solidFill>
              <a:srgbClr val="7D7DB3"/>
            </a:solidFill>
            <a:ln w="9525">
              <a:noFill/>
              <a:round/>
              <a:headEnd/>
              <a:tailEnd/>
            </a:ln>
          </p:spPr>
          <p:txBody>
            <a:bodyPr/>
            <a:lstStyle/>
            <a:p>
              <a:endParaRPr lang="en-US" dirty="0"/>
            </a:p>
          </p:txBody>
        </p:sp>
        <p:grpSp>
          <p:nvGrpSpPr>
            <p:cNvPr id="11" name="Group 1774"/>
            <p:cNvGrpSpPr>
              <a:grpSpLocks/>
            </p:cNvGrpSpPr>
            <p:nvPr/>
          </p:nvGrpSpPr>
          <p:grpSpPr bwMode="auto">
            <a:xfrm>
              <a:off x="2174697" y="3929769"/>
              <a:ext cx="574642" cy="376004"/>
              <a:chOff x="1452" y="2808"/>
              <a:chExt cx="1594" cy="1043"/>
            </a:xfrm>
          </p:grpSpPr>
          <p:sp>
            <p:nvSpPr>
              <p:cNvPr id="8339" name="Freeform 4"/>
              <p:cNvSpPr>
                <a:spLocks/>
              </p:cNvSpPr>
              <p:nvPr/>
            </p:nvSpPr>
            <p:spPr bwMode="auto">
              <a:xfrm>
                <a:off x="1452" y="2808"/>
                <a:ext cx="1594" cy="1043"/>
              </a:xfrm>
              <a:custGeom>
                <a:avLst/>
                <a:gdLst>
                  <a:gd name="T0" fmla="*/ 716 w 1594"/>
                  <a:gd name="T1" fmla="*/ 2 h 1043"/>
                  <a:gd name="T2" fmla="*/ 598 w 1594"/>
                  <a:gd name="T3" fmla="*/ 16 h 1043"/>
                  <a:gd name="T4" fmla="*/ 487 w 1594"/>
                  <a:gd name="T5" fmla="*/ 40 h 1043"/>
                  <a:gd name="T6" fmla="*/ 384 w 1594"/>
                  <a:gd name="T7" fmla="*/ 75 h 1043"/>
                  <a:gd name="T8" fmla="*/ 290 w 1594"/>
                  <a:gd name="T9" fmla="*/ 118 h 1043"/>
                  <a:gd name="T10" fmla="*/ 207 w 1594"/>
                  <a:gd name="T11" fmla="*/ 170 h 1043"/>
                  <a:gd name="T12" fmla="*/ 137 w 1594"/>
                  <a:gd name="T13" fmla="*/ 229 h 1043"/>
                  <a:gd name="T14" fmla="*/ 79 w 1594"/>
                  <a:gd name="T15" fmla="*/ 295 h 1043"/>
                  <a:gd name="T16" fmla="*/ 36 w 1594"/>
                  <a:gd name="T17" fmla="*/ 366 h 1043"/>
                  <a:gd name="T18" fmla="*/ 10 w 1594"/>
                  <a:gd name="T19" fmla="*/ 442 h 1043"/>
                  <a:gd name="T20" fmla="*/ 0 w 1594"/>
                  <a:gd name="T21" fmla="*/ 521 h 1043"/>
                  <a:gd name="T22" fmla="*/ 10 w 1594"/>
                  <a:gd name="T23" fmla="*/ 601 h 1043"/>
                  <a:gd name="T24" fmla="*/ 36 w 1594"/>
                  <a:gd name="T25" fmla="*/ 676 h 1043"/>
                  <a:gd name="T26" fmla="*/ 79 w 1594"/>
                  <a:gd name="T27" fmla="*/ 748 h 1043"/>
                  <a:gd name="T28" fmla="*/ 137 w 1594"/>
                  <a:gd name="T29" fmla="*/ 813 h 1043"/>
                  <a:gd name="T30" fmla="*/ 207 w 1594"/>
                  <a:gd name="T31" fmla="*/ 872 h 1043"/>
                  <a:gd name="T32" fmla="*/ 290 w 1594"/>
                  <a:gd name="T33" fmla="*/ 924 h 1043"/>
                  <a:gd name="T34" fmla="*/ 384 w 1594"/>
                  <a:gd name="T35" fmla="*/ 968 h 1043"/>
                  <a:gd name="T36" fmla="*/ 487 w 1594"/>
                  <a:gd name="T37" fmla="*/ 1002 h 1043"/>
                  <a:gd name="T38" fmla="*/ 598 w 1594"/>
                  <a:gd name="T39" fmla="*/ 1027 h 1043"/>
                  <a:gd name="T40" fmla="*/ 716 w 1594"/>
                  <a:gd name="T41" fmla="*/ 1041 h 1043"/>
                  <a:gd name="T42" fmla="*/ 838 w 1594"/>
                  <a:gd name="T43" fmla="*/ 1043 h 1043"/>
                  <a:gd name="T44" fmla="*/ 957 w 1594"/>
                  <a:gd name="T45" fmla="*/ 1033 h 1043"/>
                  <a:gd name="T46" fmla="*/ 1071 w 1594"/>
                  <a:gd name="T47" fmla="*/ 1012 h 1043"/>
                  <a:gd name="T48" fmla="*/ 1177 w 1594"/>
                  <a:gd name="T49" fmla="*/ 980 h 1043"/>
                  <a:gd name="T50" fmla="*/ 1274 w 1594"/>
                  <a:gd name="T51" fmla="*/ 939 h 1043"/>
                  <a:gd name="T52" fmla="*/ 1360 w 1594"/>
                  <a:gd name="T53" fmla="*/ 891 h 1043"/>
                  <a:gd name="T54" fmla="*/ 1436 w 1594"/>
                  <a:gd name="T55" fmla="*/ 834 h 1043"/>
                  <a:gd name="T56" fmla="*/ 1497 w 1594"/>
                  <a:gd name="T57" fmla="*/ 770 h 1043"/>
                  <a:gd name="T58" fmla="*/ 1545 w 1594"/>
                  <a:gd name="T59" fmla="*/ 701 h 1043"/>
                  <a:gd name="T60" fmla="*/ 1578 w 1594"/>
                  <a:gd name="T61" fmla="*/ 626 h 1043"/>
                  <a:gd name="T62" fmla="*/ 1593 w 1594"/>
                  <a:gd name="T63" fmla="*/ 548 h 1043"/>
                  <a:gd name="T64" fmla="*/ 1590 w 1594"/>
                  <a:gd name="T65" fmla="*/ 468 h 1043"/>
                  <a:gd name="T66" fmla="*/ 1569 w 1594"/>
                  <a:gd name="T67" fmla="*/ 391 h 1043"/>
                  <a:gd name="T68" fmla="*/ 1531 w 1594"/>
                  <a:gd name="T69" fmla="*/ 318 h 1043"/>
                  <a:gd name="T70" fmla="*/ 1479 w 1594"/>
                  <a:gd name="T71" fmla="*/ 250 h 1043"/>
                  <a:gd name="T72" fmla="*/ 1412 w 1594"/>
                  <a:gd name="T73" fmla="*/ 189 h 1043"/>
                  <a:gd name="T74" fmla="*/ 1333 w 1594"/>
                  <a:gd name="T75" fmla="*/ 135 h 1043"/>
                  <a:gd name="T76" fmla="*/ 1242 w 1594"/>
                  <a:gd name="T77" fmla="*/ 88 h 1043"/>
                  <a:gd name="T78" fmla="*/ 1143 w 1594"/>
                  <a:gd name="T79" fmla="*/ 51 h 1043"/>
                  <a:gd name="T80" fmla="*/ 1034 w 1594"/>
                  <a:gd name="T81" fmla="*/ 22 h 1043"/>
                  <a:gd name="T82" fmla="*/ 918 w 1594"/>
                  <a:gd name="T83" fmla="*/ 5 h 1043"/>
                  <a:gd name="T84" fmla="*/ 798 w 1594"/>
                  <a:gd name="T85" fmla="*/ 0 h 1043"/>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594"/>
                  <a:gd name="T130" fmla="*/ 0 h 1043"/>
                  <a:gd name="T131" fmla="*/ 1594 w 1594"/>
                  <a:gd name="T132" fmla="*/ 1043 h 1043"/>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594" h="1043">
                    <a:moveTo>
                      <a:pt x="798" y="0"/>
                    </a:moveTo>
                    <a:lnTo>
                      <a:pt x="756" y="0"/>
                    </a:lnTo>
                    <a:lnTo>
                      <a:pt x="716" y="2"/>
                    </a:lnTo>
                    <a:lnTo>
                      <a:pt x="676" y="5"/>
                    </a:lnTo>
                    <a:lnTo>
                      <a:pt x="637" y="10"/>
                    </a:lnTo>
                    <a:lnTo>
                      <a:pt x="598" y="16"/>
                    </a:lnTo>
                    <a:lnTo>
                      <a:pt x="560" y="22"/>
                    </a:lnTo>
                    <a:lnTo>
                      <a:pt x="523" y="31"/>
                    </a:lnTo>
                    <a:lnTo>
                      <a:pt x="487" y="40"/>
                    </a:lnTo>
                    <a:lnTo>
                      <a:pt x="452" y="51"/>
                    </a:lnTo>
                    <a:lnTo>
                      <a:pt x="418" y="62"/>
                    </a:lnTo>
                    <a:lnTo>
                      <a:pt x="384" y="75"/>
                    </a:lnTo>
                    <a:lnTo>
                      <a:pt x="352" y="88"/>
                    </a:lnTo>
                    <a:lnTo>
                      <a:pt x="320" y="103"/>
                    </a:lnTo>
                    <a:lnTo>
                      <a:pt x="290" y="118"/>
                    </a:lnTo>
                    <a:lnTo>
                      <a:pt x="262" y="135"/>
                    </a:lnTo>
                    <a:lnTo>
                      <a:pt x="234" y="152"/>
                    </a:lnTo>
                    <a:lnTo>
                      <a:pt x="207" y="170"/>
                    </a:lnTo>
                    <a:lnTo>
                      <a:pt x="182" y="189"/>
                    </a:lnTo>
                    <a:lnTo>
                      <a:pt x="159" y="209"/>
                    </a:lnTo>
                    <a:lnTo>
                      <a:pt x="137" y="229"/>
                    </a:lnTo>
                    <a:lnTo>
                      <a:pt x="116" y="250"/>
                    </a:lnTo>
                    <a:lnTo>
                      <a:pt x="97" y="272"/>
                    </a:lnTo>
                    <a:lnTo>
                      <a:pt x="79" y="295"/>
                    </a:lnTo>
                    <a:lnTo>
                      <a:pt x="63" y="318"/>
                    </a:lnTo>
                    <a:lnTo>
                      <a:pt x="49" y="342"/>
                    </a:lnTo>
                    <a:lnTo>
                      <a:pt x="36" y="366"/>
                    </a:lnTo>
                    <a:lnTo>
                      <a:pt x="26" y="391"/>
                    </a:lnTo>
                    <a:lnTo>
                      <a:pt x="17" y="416"/>
                    </a:lnTo>
                    <a:lnTo>
                      <a:pt x="10" y="442"/>
                    </a:lnTo>
                    <a:lnTo>
                      <a:pt x="4" y="468"/>
                    </a:lnTo>
                    <a:lnTo>
                      <a:pt x="1" y="495"/>
                    </a:lnTo>
                    <a:lnTo>
                      <a:pt x="0" y="521"/>
                    </a:lnTo>
                    <a:lnTo>
                      <a:pt x="1" y="548"/>
                    </a:lnTo>
                    <a:lnTo>
                      <a:pt x="4" y="575"/>
                    </a:lnTo>
                    <a:lnTo>
                      <a:pt x="10" y="601"/>
                    </a:lnTo>
                    <a:lnTo>
                      <a:pt x="17" y="626"/>
                    </a:lnTo>
                    <a:lnTo>
                      <a:pt x="26" y="652"/>
                    </a:lnTo>
                    <a:lnTo>
                      <a:pt x="36" y="676"/>
                    </a:lnTo>
                    <a:lnTo>
                      <a:pt x="49" y="701"/>
                    </a:lnTo>
                    <a:lnTo>
                      <a:pt x="63" y="724"/>
                    </a:lnTo>
                    <a:lnTo>
                      <a:pt x="79" y="748"/>
                    </a:lnTo>
                    <a:lnTo>
                      <a:pt x="97" y="770"/>
                    </a:lnTo>
                    <a:lnTo>
                      <a:pt x="116" y="792"/>
                    </a:lnTo>
                    <a:lnTo>
                      <a:pt x="137" y="813"/>
                    </a:lnTo>
                    <a:lnTo>
                      <a:pt x="159" y="834"/>
                    </a:lnTo>
                    <a:lnTo>
                      <a:pt x="182" y="853"/>
                    </a:lnTo>
                    <a:lnTo>
                      <a:pt x="207" y="872"/>
                    </a:lnTo>
                    <a:lnTo>
                      <a:pt x="234" y="891"/>
                    </a:lnTo>
                    <a:lnTo>
                      <a:pt x="262" y="908"/>
                    </a:lnTo>
                    <a:lnTo>
                      <a:pt x="290" y="924"/>
                    </a:lnTo>
                    <a:lnTo>
                      <a:pt x="320" y="939"/>
                    </a:lnTo>
                    <a:lnTo>
                      <a:pt x="352" y="954"/>
                    </a:lnTo>
                    <a:lnTo>
                      <a:pt x="384" y="968"/>
                    </a:lnTo>
                    <a:lnTo>
                      <a:pt x="418" y="980"/>
                    </a:lnTo>
                    <a:lnTo>
                      <a:pt x="452" y="992"/>
                    </a:lnTo>
                    <a:lnTo>
                      <a:pt x="487" y="1002"/>
                    </a:lnTo>
                    <a:lnTo>
                      <a:pt x="523" y="1012"/>
                    </a:lnTo>
                    <a:lnTo>
                      <a:pt x="560" y="1020"/>
                    </a:lnTo>
                    <a:lnTo>
                      <a:pt x="598" y="1027"/>
                    </a:lnTo>
                    <a:lnTo>
                      <a:pt x="637" y="1033"/>
                    </a:lnTo>
                    <a:lnTo>
                      <a:pt x="676" y="1038"/>
                    </a:lnTo>
                    <a:lnTo>
                      <a:pt x="716" y="1041"/>
                    </a:lnTo>
                    <a:lnTo>
                      <a:pt x="756" y="1043"/>
                    </a:lnTo>
                    <a:lnTo>
                      <a:pt x="798" y="1043"/>
                    </a:lnTo>
                    <a:lnTo>
                      <a:pt x="838" y="1043"/>
                    </a:lnTo>
                    <a:lnTo>
                      <a:pt x="879" y="1041"/>
                    </a:lnTo>
                    <a:lnTo>
                      <a:pt x="918" y="1038"/>
                    </a:lnTo>
                    <a:lnTo>
                      <a:pt x="957" y="1033"/>
                    </a:lnTo>
                    <a:lnTo>
                      <a:pt x="996" y="1027"/>
                    </a:lnTo>
                    <a:lnTo>
                      <a:pt x="1034" y="1020"/>
                    </a:lnTo>
                    <a:lnTo>
                      <a:pt x="1071" y="1012"/>
                    </a:lnTo>
                    <a:lnTo>
                      <a:pt x="1108" y="1002"/>
                    </a:lnTo>
                    <a:lnTo>
                      <a:pt x="1143" y="992"/>
                    </a:lnTo>
                    <a:lnTo>
                      <a:pt x="1177" y="980"/>
                    </a:lnTo>
                    <a:lnTo>
                      <a:pt x="1210" y="968"/>
                    </a:lnTo>
                    <a:lnTo>
                      <a:pt x="1242" y="954"/>
                    </a:lnTo>
                    <a:lnTo>
                      <a:pt x="1274" y="939"/>
                    </a:lnTo>
                    <a:lnTo>
                      <a:pt x="1304" y="924"/>
                    </a:lnTo>
                    <a:lnTo>
                      <a:pt x="1333" y="908"/>
                    </a:lnTo>
                    <a:lnTo>
                      <a:pt x="1360" y="891"/>
                    </a:lnTo>
                    <a:lnTo>
                      <a:pt x="1387" y="872"/>
                    </a:lnTo>
                    <a:lnTo>
                      <a:pt x="1412" y="853"/>
                    </a:lnTo>
                    <a:lnTo>
                      <a:pt x="1436" y="834"/>
                    </a:lnTo>
                    <a:lnTo>
                      <a:pt x="1458" y="813"/>
                    </a:lnTo>
                    <a:lnTo>
                      <a:pt x="1479" y="792"/>
                    </a:lnTo>
                    <a:lnTo>
                      <a:pt x="1497" y="770"/>
                    </a:lnTo>
                    <a:lnTo>
                      <a:pt x="1515" y="748"/>
                    </a:lnTo>
                    <a:lnTo>
                      <a:pt x="1531" y="724"/>
                    </a:lnTo>
                    <a:lnTo>
                      <a:pt x="1545" y="701"/>
                    </a:lnTo>
                    <a:lnTo>
                      <a:pt x="1558" y="676"/>
                    </a:lnTo>
                    <a:lnTo>
                      <a:pt x="1569" y="652"/>
                    </a:lnTo>
                    <a:lnTo>
                      <a:pt x="1578" y="626"/>
                    </a:lnTo>
                    <a:lnTo>
                      <a:pt x="1585" y="601"/>
                    </a:lnTo>
                    <a:lnTo>
                      <a:pt x="1590" y="575"/>
                    </a:lnTo>
                    <a:lnTo>
                      <a:pt x="1593" y="548"/>
                    </a:lnTo>
                    <a:lnTo>
                      <a:pt x="1594" y="521"/>
                    </a:lnTo>
                    <a:lnTo>
                      <a:pt x="1593" y="495"/>
                    </a:lnTo>
                    <a:lnTo>
                      <a:pt x="1590" y="468"/>
                    </a:lnTo>
                    <a:lnTo>
                      <a:pt x="1585" y="442"/>
                    </a:lnTo>
                    <a:lnTo>
                      <a:pt x="1578" y="416"/>
                    </a:lnTo>
                    <a:lnTo>
                      <a:pt x="1569" y="391"/>
                    </a:lnTo>
                    <a:lnTo>
                      <a:pt x="1558" y="366"/>
                    </a:lnTo>
                    <a:lnTo>
                      <a:pt x="1545" y="342"/>
                    </a:lnTo>
                    <a:lnTo>
                      <a:pt x="1531" y="318"/>
                    </a:lnTo>
                    <a:lnTo>
                      <a:pt x="1515" y="295"/>
                    </a:lnTo>
                    <a:lnTo>
                      <a:pt x="1497" y="272"/>
                    </a:lnTo>
                    <a:lnTo>
                      <a:pt x="1479" y="250"/>
                    </a:lnTo>
                    <a:lnTo>
                      <a:pt x="1458" y="229"/>
                    </a:lnTo>
                    <a:lnTo>
                      <a:pt x="1436" y="209"/>
                    </a:lnTo>
                    <a:lnTo>
                      <a:pt x="1412" y="189"/>
                    </a:lnTo>
                    <a:lnTo>
                      <a:pt x="1387" y="170"/>
                    </a:lnTo>
                    <a:lnTo>
                      <a:pt x="1360" y="152"/>
                    </a:lnTo>
                    <a:lnTo>
                      <a:pt x="1333" y="135"/>
                    </a:lnTo>
                    <a:lnTo>
                      <a:pt x="1304" y="118"/>
                    </a:lnTo>
                    <a:lnTo>
                      <a:pt x="1274" y="103"/>
                    </a:lnTo>
                    <a:lnTo>
                      <a:pt x="1242" y="88"/>
                    </a:lnTo>
                    <a:lnTo>
                      <a:pt x="1210" y="75"/>
                    </a:lnTo>
                    <a:lnTo>
                      <a:pt x="1177" y="62"/>
                    </a:lnTo>
                    <a:lnTo>
                      <a:pt x="1143" y="51"/>
                    </a:lnTo>
                    <a:lnTo>
                      <a:pt x="1108" y="40"/>
                    </a:lnTo>
                    <a:lnTo>
                      <a:pt x="1071" y="31"/>
                    </a:lnTo>
                    <a:lnTo>
                      <a:pt x="1034" y="22"/>
                    </a:lnTo>
                    <a:lnTo>
                      <a:pt x="996" y="16"/>
                    </a:lnTo>
                    <a:lnTo>
                      <a:pt x="957" y="10"/>
                    </a:lnTo>
                    <a:lnTo>
                      <a:pt x="918" y="5"/>
                    </a:lnTo>
                    <a:lnTo>
                      <a:pt x="879" y="2"/>
                    </a:lnTo>
                    <a:lnTo>
                      <a:pt x="838" y="0"/>
                    </a:lnTo>
                    <a:lnTo>
                      <a:pt x="798" y="0"/>
                    </a:lnTo>
                  </a:path>
                </a:pathLst>
              </a:custGeom>
              <a:solidFill>
                <a:srgbClr val="CCCCFF"/>
              </a:solidFill>
              <a:ln w="3175">
                <a:solidFill>
                  <a:srgbClr val="000000"/>
                </a:solidFill>
                <a:round/>
                <a:headEnd/>
                <a:tailEnd/>
              </a:ln>
            </p:spPr>
            <p:txBody>
              <a:bodyPr/>
              <a:lstStyle/>
              <a:p>
                <a:endParaRPr lang="en-US" dirty="0"/>
              </a:p>
            </p:txBody>
          </p:sp>
          <p:sp>
            <p:nvSpPr>
              <p:cNvPr id="927" name="Rectangle 5"/>
              <p:cNvSpPr>
                <a:spLocks noChangeArrowheads="1"/>
              </p:cNvSpPr>
              <p:nvPr/>
            </p:nvSpPr>
            <p:spPr bwMode="auto">
              <a:xfrm>
                <a:off x="2016" y="2900"/>
                <a:ext cx="664" cy="104"/>
              </a:xfrm>
              <a:prstGeom prst="rect">
                <a:avLst/>
              </a:prstGeom>
              <a:noFill/>
              <a:ln w="9525">
                <a:noFill/>
                <a:miter lim="800000"/>
                <a:headEnd/>
                <a:tailEnd/>
              </a:ln>
            </p:spPr>
            <p:txBody>
              <a:bodyPr wrap="none" lIns="0" tIns="0" rIns="0" bIns="0">
                <a:spAutoFit/>
              </a:bodyPr>
              <a:lstStyle/>
              <a:p>
                <a:pPr algn="ctr">
                  <a:defRPr/>
                </a:pPr>
                <a:r>
                  <a:rPr lang="en-US" sz="100" dirty="0">
                    <a:solidFill>
                      <a:srgbClr val="000000"/>
                    </a:solidFill>
                    <a:latin typeface="Arial" charset="0"/>
                  </a:rPr>
                  <a:t>Hardware Models</a:t>
                </a:r>
                <a:endParaRPr lang="en-US" sz="100" dirty="0">
                  <a:effectLst>
                    <a:outerShdw blurRad="38100" dist="38100" dir="2700000" algn="tl">
                      <a:srgbClr val="000000"/>
                    </a:outerShdw>
                  </a:effectLst>
                  <a:latin typeface="Arial" charset="0"/>
                </a:endParaRPr>
              </a:p>
            </p:txBody>
          </p:sp>
          <p:sp>
            <p:nvSpPr>
              <p:cNvPr id="8341" name="Line 85"/>
              <p:cNvSpPr>
                <a:spLocks noChangeShapeType="1"/>
              </p:cNvSpPr>
              <p:nvPr/>
            </p:nvSpPr>
            <p:spPr bwMode="auto">
              <a:xfrm>
                <a:off x="2305" y="3197"/>
                <a:ext cx="109" cy="0"/>
              </a:xfrm>
              <a:prstGeom prst="line">
                <a:avLst/>
              </a:prstGeom>
              <a:noFill/>
              <a:ln w="3175">
                <a:solidFill>
                  <a:srgbClr val="000000"/>
                </a:solidFill>
                <a:round/>
                <a:headEnd/>
                <a:tailEnd/>
              </a:ln>
            </p:spPr>
            <p:txBody>
              <a:bodyPr/>
              <a:lstStyle/>
              <a:p>
                <a:endParaRPr lang="en-US" dirty="0"/>
              </a:p>
            </p:txBody>
          </p:sp>
          <p:sp>
            <p:nvSpPr>
              <p:cNvPr id="8342" name="Line 86"/>
              <p:cNvSpPr>
                <a:spLocks noChangeShapeType="1"/>
              </p:cNvSpPr>
              <p:nvPr/>
            </p:nvSpPr>
            <p:spPr bwMode="auto">
              <a:xfrm>
                <a:off x="2305" y="3252"/>
                <a:ext cx="109" cy="0"/>
              </a:xfrm>
              <a:prstGeom prst="line">
                <a:avLst/>
              </a:prstGeom>
              <a:noFill/>
              <a:ln w="3175">
                <a:solidFill>
                  <a:srgbClr val="000000"/>
                </a:solidFill>
                <a:round/>
                <a:headEnd/>
                <a:tailEnd/>
              </a:ln>
            </p:spPr>
            <p:txBody>
              <a:bodyPr/>
              <a:lstStyle/>
              <a:p>
                <a:endParaRPr lang="en-US" dirty="0"/>
              </a:p>
            </p:txBody>
          </p:sp>
          <p:sp>
            <p:nvSpPr>
              <p:cNvPr id="8343" name="Line 87"/>
              <p:cNvSpPr>
                <a:spLocks noChangeShapeType="1"/>
              </p:cNvSpPr>
              <p:nvPr/>
            </p:nvSpPr>
            <p:spPr bwMode="auto">
              <a:xfrm flipH="1">
                <a:off x="2414" y="3224"/>
                <a:ext cx="110" cy="0"/>
              </a:xfrm>
              <a:prstGeom prst="line">
                <a:avLst/>
              </a:prstGeom>
              <a:noFill/>
              <a:ln w="3175">
                <a:solidFill>
                  <a:srgbClr val="000000"/>
                </a:solidFill>
                <a:round/>
                <a:headEnd/>
                <a:tailEnd/>
              </a:ln>
            </p:spPr>
            <p:txBody>
              <a:bodyPr/>
              <a:lstStyle/>
              <a:p>
                <a:endParaRPr lang="en-US" dirty="0"/>
              </a:p>
            </p:txBody>
          </p:sp>
          <p:sp>
            <p:nvSpPr>
              <p:cNvPr id="8344" name="Freeform 88"/>
              <p:cNvSpPr>
                <a:spLocks/>
              </p:cNvSpPr>
              <p:nvPr/>
            </p:nvSpPr>
            <p:spPr bwMode="auto">
              <a:xfrm>
                <a:off x="2343" y="3170"/>
                <a:ext cx="143" cy="109"/>
              </a:xfrm>
              <a:custGeom>
                <a:avLst/>
                <a:gdLst>
                  <a:gd name="T0" fmla="*/ 143 w 143"/>
                  <a:gd name="T1" fmla="*/ 54 h 109"/>
                  <a:gd name="T2" fmla="*/ 135 w 143"/>
                  <a:gd name="T3" fmla="*/ 64 h 109"/>
                  <a:gd name="T4" fmla="*/ 127 w 143"/>
                  <a:gd name="T5" fmla="*/ 73 h 109"/>
                  <a:gd name="T6" fmla="*/ 116 w 143"/>
                  <a:gd name="T7" fmla="*/ 82 h 109"/>
                  <a:gd name="T8" fmla="*/ 104 w 143"/>
                  <a:gd name="T9" fmla="*/ 89 h 109"/>
                  <a:gd name="T10" fmla="*/ 90 w 143"/>
                  <a:gd name="T11" fmla="*/ 95 h 109"/>
                  <a:gd name="T12" fmla="*/ 75 w 143"/>
                  <a:gd name="T13" fmla="*/ 101 h 109"/>
                  <a:gd name="T14" fmla="*/ 60 w 143"/>
                  <a:gd name="T15" fmla="*/ 106 h 109"/>
                  <a:gd name="T16" fmla="*/ 43 w 143"/>
                  <a:gd name="T17" fmla="*/ 109 h 109"/>
                  <a:gd name="T18" fmla="*/ 43 w 143"/>
                  <a:gd name="T19" fmla="*/ 109 h 109"/>
                  <a:gd name="T20" fmla="*/ 0 w 143"/>
                  <a:gd name="T21" fmla="*/ 109 h 109"/>
                  <a:gd name="T22" fmla="*/ 9 w 143"/>
                  <a:gd name="T23" fmla="*/ 96 h 109"/>
                  <a:gd name="T24" fmla="*/ 15 w 143"/>
                  <a:gd name="T25" fmla="*/ 82 h 109"/>
                  <a:gd name="T26" fmla="*/ 19 w 143"/>
                  <a:gd name="T27" fmla="*/ 69 h 109"/>
                  <a:gd name="T28" fmla="*/ 20 w 143"/>
                  <a:gd name="T29" fmla="*/ 54 h 109"/>
                  <a:gd name="T30" fmla="*/ 19 w 143"/>
                  <a:gd name="T31" fmla="*/ 40 h 109"/>
                  <a:gd name="T32" fmla="*/ 15 w 143"/>
                  <a:gd name="T33" fmla="*/ 26 h 109"/>
                  <a:gd name="T34" fmla="*/ 9 w 143"/>
                  <a:gd name="T35" fmla="*/ 13 h 109"/>
                  <a:gd name="T36" fmla="*/ 0 w 143"/>
                  <a:gd name="T37" fmla="*/ 0 h 109"/>
                  <a:gd name="T38" fmla="*/ 43 w 143"/>
                  <a:gd name="T39" fmla="*/ 0 h 109"/>
                  <a:gd name="T40" fmla="*/ 60 w 143"/>
                  <a:gd name="T41" fmla="*/ 3 h 109"/>
                  <a:gd name="T42" fmla="*/ 75 w 143"/>
                  <a:gd name="T43" fmla="*/ 8 h 109"/>
                  <a:gd name="T44" fmla="*/ 90 w 143"/>
                  <a:gd name="T45" fmla="*/ 13 h 109"/>
                  <a:gd name="T46" fmla="*/ 104 w 143"/>
                  <a:gd name="T47" fmla="*/ 20 h 109"/>
                  <a:gd name="T48" fmla="*/ 116 w 143"/>
                  <a:gd name="T49" fmla="*/ 27 h 109"/>
                  <a:gd name="T50" fmla="*/ 127 w 143"/>
                  <a:gd name="T51" fmla="*/ 35 h 109"/>
                  <a:gd name="T52" fmla="*/ 135 w 143"/>
                  <a:gd name="T53" fmla="*/ 44 h 109"/>
                  <a:gd name="T54" fmla="*/ 143 w 143"/>
                  <a:gd name="T55" fmla="*/ 54 h 109"/>
                  <a:gd name="T56" fmla="*/ 143 w 143"/>
                  <a:gd name="T57" fmla="*/ 54 h 10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143"/>
                  <a:gd name="T88" fmla="*/ 0 h 109"/>
                  <a:gd name="T89" fmla="*/ 143 w 143"/>
                  <a:gd name="T90" fmla="*/ 109 h 10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143" h="109">
                    <a:moveTo>
                      <a:pt x="143" y="54"/>
                    </a:moveTo>
                    <a:lnTo>
                      <a:pt x="135" y="64"/>
                    </a:lnTo>
                    <a:lnTo>
                      <a:pt x="127" y="73"/>
                    </a:lnTo>
                    <a:lnTo>
                      <a:pt x="116" y="82"/>
                    </a:lnTo>
                    <a:lnTo>
                      <a:pt x="104" y="89"/>
                    </a:lnTo>
                    <a:lnTo>
                      <a:pt x="90" y="95"/>
                    </a:lnTo>
                    <a:lnTo>
                      <a:pt x="75" y="101"/>
                    </a:lnTo>
                    <a:lnTo>
                      <a:pt x="60" y="106"/>
                    </a:lnTo>
                    <a:lnTo>
                      <a:pt x="43" y="109"/>
                    </a:lnTo>
                    <a:lnTo>
                      <a:pt x="0" y="109"/>
                    </a:lnTo>
                    <a:lnTo>
                      <a:pt x="9" y="96"/>
                    </a:lnTo>
                    <a:lnTo>
                      <a:pt x="15" y="82"/>
                    </a:lnTo>
                    <a:lnTo>
                      <a:pt x="19" y="69"/>
                    </a:lnTo>
                    <a:lnTo>
                      <a:pt x="20" y="54"/>
                    </a:lnTo>
                    <a:lnTo>
                      <a:pt x="19" y="40"/>
                    </a:lnTo>
                    <a:lnTo>
                      <a:pt x="15" y="26"/>
                    </a:lnTo>
                    <a:lnTo>
                      <a:pt x="9" y="13"/>
                    </a:lnTo>
                    <a:lnTo>
                      <a:pt x="0" y="0"/>
                    </a:lnTo>
                    <a:lnTo>
                      <a:pt x="43" y="0"/>
                    </a:lnTo>
                    <a:lnTo>
                      <a:pt x="60" y="3"/>
                    </a:lnTo>
                    <a:lnTo>
                      <a:pt x="75" y="8"/>
                    </a:lnTo>
                    <a:lnTo>
                      <a:pt x="90" y="13"/>
                    </a:lnTo>
                    <a:lnTo>
                      <a:pt x="104" y="20"/>
                    </a:lnTo>
                    <a:lnTo>
                      <a:pt x="116" y="27"/>
                    </a:lnTo>
                    <a:lnTo>
                      <a:pt x="127" y="35"/>
                    </a:lnTo>
                    <a:lnTo>
                      <a:pt x="135" y="44"/>
                    </a:lnTo>
                    <a:lnTo>
                      <a:pt x="143" y="54"/>
                    </a:lnTo>
                    <a:close/>
                  </a:path>
                </a:pathLst>
              </a:custGeom>
              <a:solidFill>
                <a:srgbClr val="FFFFFF"/>
              </a:solidFill>
              <a:ln w="9525">
                <a:noFill/>
                <a:round/>
                <a:headEnd/>
                <a:tailEnd/>
              </a:ln>
            </p:spPr>
            <p:txBody>
              <a:bodyPr/>
              <a:lstStyle/>
              <a:p>
                <a:endParaRPr lang="en-US" dirty="0"/>
              </a:p>
            </p:txBody>
          </p:sp>
          <p:sp>
            <p:nvSpPr>
              <p:cNvPr id="8345" name="Freeform 89"/>
              <p:cNvSpPr>
                <a:spLocks/>
              </p:cNvSpPr>
              <p:nvPr/>
            </p:nvSpPr>
            <p:spPr bwMode="auto">
              <a:xfrm>
                <a:off x="2343" y="3170"/>
                <a:ext cx="143" cy="109"/>
              </a:xfrm>
              <a:custGeom>
                <a:avLst/>
                <a:gdLst>
                  <a:gd name="T0" fmla="*/ 143 w 143"/>
                  <a:gd name="T1" fmla="*/ 54 h 109"/>
                  <a:gd name="T2" fmla="*/ 135 w 143"/>
                  <a:gd name="T3" fmla="*/ 64 h 109"/>
                  <a:gd name="T4" fmla="*/ 127 w 143"/>
                  <a:gd name="T5" fmla="*/ 73 h 109"/>
                  <a:gd name="T6" fmla="*/ 116 w 143"/>
                  <a:gd name="T7" fmla="*/ 82 h 109"/>
                  <a:gd name="T8" fmla="*/ 104 w 143"/>
                  <a:gd name="T9" fmla="*/ 89 h 109"/>
                  <a:gd name="T10" fmla="*/ 90 w 143"/>
                  <a:gd name="T11" fmla="*/ 95 h 109"/>
                  <a:gd name="T12" fmla="*/ 75 w 143"/>
                  <a:gd name="T13" fmla="*/ 101 h 109"/>
                  <a:gd name="T14" fmla="*/ 60 w 143"/>
                  <a:gd name="T15" fmla="*/ 106 h 109"/>
                  <a:gd name="T16" fmla="*/ 43 w 143"/>
                  <a:gd name="T17" fmla="*/ 109 h 109"/>
                  <a:gd name="T18" fmla="*/ 43 w 143"/>
                  <a:gd name="T19" fmla="*/ 109 h 109"/>
                  <a:gd name="T20" fmla="*/ 0 w 143"/>
                  <a:gd name="T21" fmla="*/ 109 h 109"/>
                  <a:gd name="T22" fmla="*/ 9 w 143"/>
                  <a:gd name="T23" fmla="*/ 96 h 109"/>
                  <a:gd name="T24" fmla="*/ 15 w 143"/>
                  <a:gd name="T25" fmla="*/ 82 h 109"/>
                  <a:gd name="T26" fmla="*/ 19 w 143"/>
                  <a:gd name="T27" fmla="*/ 69 h 109"/>
                  <a:gd name="T28" fmla="*/ 20 w 143"/>
                  <a:gd name="T29" fmla="*/ 54 h 109"/>
                  <a:gd name="T30" fmla="*/ 19 w 143"/>
                  <a:gd name="T31" fmla="*/ 40 h 109"/>
                  <a:gd name="T32" fmla="*/ 15 w 143"/>
                  <a:gd name="T33" fmla="*/ 26 h 109"/>
                  <a:gd name="T34" fmla="*/ 9 w 143"/>
                  <a:gd name="T35" fmla="*/ 13 h 109"/>
                  <a:gd name="T36" fmla="*/ 0 w 143"/>
                  <a:gd name="T37" fmla="*/ 0 h 109"/>
                  <a:gd name="T38" fmla="*/ 43 w 143"/>
                  <a:gd name="T39" fmla="*/ 0 h 109"/>
                  <a:gd name="T40" fmla="*/ 60 w 143"/>
                  <a:gd name="T41" fmla="*/ 3 h 109"/>
                  <a:gd name="T42" fmla="*/ 75 w 143"/>
                  <a:gd name="T43" fmla="*/ 8 h 109"/>
                  <a:gd name="T44" fmla="*/ 90 w 143"/>
                  <a:gd name="T45" fmla="*/ 13 h 109"/>
                  <a:gd name="T46" fmla="*/ 104 w 143"/>
                  <a:gd name="T47" fmla="*/ 20 h 109"/>
                  <a:gd name="T48" fmla="*/ 116 w 143"/>
                  <a:gd name="T49" fmla="*/ 27 h 109"/>
                  <a:gd name="T50" fmla="*/ 127 w 143"/>
                  <a:gd name="T51" fmla="*/ 35 h 109"/>
                  <a:gd name="T52" fmla="*/ 135 w 143"/>
                  <a:gd name="T53" fmla="*/ 44 h 109"/>
                  <a:gd name="T54" fmla="*/ 143 w 143"/>
                  <a:gd name="T55" fmla="*/ 54 h 109"/>
                  <a:gd name="T56" fmla="*/ 143 w 143"/>
                  <a:gd name="T57" fmla="*/ 54 h 10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143"/>
                  <a:gd name="T88" fmla="*/ 0 h 109"/>
                  <a:gd name="T89" fmla="*/ 143 w 143"/>
                  <a:gd name="T90" fmla="*/ 109 h 10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143" h="109">
                    <a:moveTo>
                      <a:pt x="143" y="54"/>
                    </a:moveTo>
                    <a:lnTo>
                      <a:pt x="135" y="64"/>
                    </a:lnTo>
                    <a:lnTo>
                      <a:pt x="127" y="73"/>
                    </a:lnTo>
                    <a:lnTo>
                      <a:pt x="116" y="82"/>
                    </a:lnTo>
                    <a:lnTo>
                      <a:pt x="104" y="89"/>
                    </a:lnTo>
                    <a:lnTo>
                      <a:pt x="90" y="95"/>
                    </a:lnTo>
                    <a:lnTo>
                      <a:pt x="75" y="101"/>
                    </a:lnTo>
                    <a:lnTo>
                      <a:pt x="60" y="106"/>
                    </a:lnTo>
                    <a:lnTo>
                      <a:pt x="43" y="109"/>
                    </a:lnTo>
                    <a:lnTo>
                      <a:pt x="0" y="109"/>
                    </a:lnTo>
                    <a:lnTo>
                      <a:pt x="9" y="96"/>
                    </a:lnTo>
                    <a:lnTo>
                      <a:pt x="15" y="82"/>
                    </a:lnTo>
                    <a:lnTo>
                      <a:pt x="19" y="69"/>
                    </a:lnTo>
                    <a:lnTo>
                      <a:pt x="20" y="54"/>
                    </a:lnTo>
                    <a:lnTo>
                      <a:pt x="19" y="40"/>
                    </a:lnTo>
                    <a:lnTo>
                      <a:pt x="15" y="26"/>
                    </a:lnTo>
                    <a:lnTo>
                      <a:pt x="9" y="13"/>
                    </a:lnTo>
                    <a:lnTo>
                      <a:pt x="0" y="0"/>
                    </a:lnTo>
                    <a:lnTo>
                      <a:pt x="43" y="0"/>
                    </a:lnTo>
                    <a:lnTo>
                      <a:pt x="60" y="3"/>
                    </a:lnTo>
                    <a:lnTo>
                      <a:pt x="75" y="8"/>
                    </a:lnTo>
                    <a:lnTo>
                      <a:pt x="90" y="13"/>
                    </a:lnTo>
                    <a:lnTo>
                      <a:pt x="104" y="20"/>
                    </a:lnTo>
                    <a:lnTo>
                      <a:pt x="116" y="27"/>
                    </a:lnTo>
                    <a:lnTo>
                      <a:pt x="127" y="35"/>
                    </a:lnTo>
                    <a:lnTo>
                      <a:pt x="135" y="44"/>
                    </a:lnTo>
                    <a:lnTo>
                      <a:pt x="143" y="54"/>
                    </a:lnTo>
                  </a:path>
                </a:pathLst>
              </a:custGeom>
              <a:noFill/>
              <a:ln w="3175">
                <a:solidFill>
                  <a:srgbClr val="000000"/>
                </a:solidFill>
                <a:round/>
                <a:headEnd/>
                <a:tailEnd/>
              </a:ln>
            </p:spPr>
            <p:txBody>
              <a:bodyPr/>
              <a:lstStyle/>
              <a:p>
                <a:endParaRPr lang="en-US" dirty="0"/>
              </a:p>
            </p:txBody>
          </p:sp>
          <p:sp>
            <p:nvSpPr>
              <p:cNvPr id="8346" name="Freeform 90"/>
              <p:cNvSpPr>
                <a:spLocks/>
              </p:cNvSpPr>
              <p:nvPr/>
            </p:nvSpPr>
            <p:spPr bwMode="auto">
              <a:xfrm>
                <a:off x="2343" y="3170"/>
                <a:ext cx="143" cy="109"/>
              </a:xfrm>
              <a:custGeom>
                <a:avLst/>
                <a:gdLst>
                  <a:gd name="T0" fmla="*/ 88 w 143"/>
                  <a:gd name="T1" fmla="*/ 109 h 109"/>
                  <a:gd name="T2" fmla="*/ 0 w 143"/>
                  <a:gd name="T3" fmla="*/ 109 h 109"/>
                  <a:gd name="T4" fmla="*/ 0 w 143"/>
                  <a:gd name="T5" fmla="*/ 0 h 109"/>
                  <a:gd name="T6" fmla="*/ 88 w 143"/>
                  <a:gd name="T7" fmla="*/ 0 h 109"/>
                  <a:gd name="T8" fmla="*/ 99 w 143"/>
                  <a:gd name="T9" fmla="*/ 0 h 109"/>
                  <a:gd name="T10" fmla="*/ 109 w 143"/>
                  <a:gd name="T11" fmla="*/ 4 h 109"/>
                  <a:gd name="T12" fmla="*/ 118 w 143"/>
                  <a:gd name="T13" fmla="*/ 9 h 109"/>
                  <a:gd name="T14" fmla="*/ 127 w 143"/>
                  <a:gd name="T15" fmla="*/ 16 h 109"/>
                  <a:gd name="T16" fmla="*/ 133 w 143"/>
                  <a:gd name="T17" fmla="*/ 24 h 109"/>
                  <a:gd name="T18" fmla="*/ 139 w 143"/>
                  <a:gd name="T19" fmla="*/ 33 h 109"/>
                  <a:gd name="T20" fmla="*/ 142 w 143"/>
                  <a:gd name="T21" fmla="*/ 43 h 109"/>
                  <a:gd name="T22" fmla="*/ 143 w 143"/>
                  <a:gd name="T23" fmla="*/ 54 h 109"/>
                  <a:gd name="T24" fmla="*/ 142 w 143"/>
                  <a:gd name="T25" fmla="*/ 65 h 109"/>
                  <a:gd name="T26" fmla="*/ 139 w 143"/>
                  <a:gd name="T27" fmla="*/ 76 h 109"/>
                  <a:gd name="T28" fmla="*/ 133 w 143"/>
                  <a:gd name="T29" fmla="*/ 85 h 109"/>
                  <a:gd name="T30" fmla="*/ 127 w 143"/>
                  <a:gd name="T31" fmla="*/ 93 h 109"/>
                  <a:gd name="T32" fmla="*/ 118 w 143"/>
                  <a:gd name="T33" fmla="*/ 99 h 109"/>
                  <a:gd name="T34" fmla="*/ 109 w 143"/>
                  <a:gd name="T35" fmla="*/ 105 h 109"/>
                  <a:gd name="T36" fmla="*/ 99 w 143"/>
                  <a:gd name="T37" fmla="*/ 108 h 109"/>
                  <a:gd name="T38" fmla="*/ 88 w 143"/>
                  <a:gd name="T39" fmla="*/ 109 h 109"/>
                  <a:gd name="T40" fmla="*/ 88 w 143"/>
                  <a:gd name="T41" fmla="*/ 109 h 109"/>
                  <a:gd name="T42" fmla="*/ 88 w 143"/>
                  <a:gd name="T43" fmla="*/ 109 h 109"/>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43"/>
                  <a:gd name="T67" fmla="*/ 0 h 109"/>
                  <a:gd name="T68" fmla="*/ 143 w 143"/>
                  <a:gd name="T69" fmla="*/ 109 h 109"/>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43" h="109">
                    <a:moveTo>
                      <a:pt x="88" y="109"/>
                    </a:moveTo>
                    <a:lnTo>
                      <a:pt x="0" y="109"/>
                    </a:lnTo>
                    <a:lnTo>
                      <a:pt x="0" y="0"/>
                    </a:lnTo>
                    <a:lnTo>
                      <a:pt x="88" y="0"/>
                    </a:lnTo>
                    <a:lnTo>
                      <a:pt x="99" y="0"/>
                    </a:lnTo>
                    <a:lnTo>
                      <a:pt x="109" y="4"/>
                    </a:lnTo>
                    <a:lnTo>
                      <a:pt x="118" y="9"/>
                    </a:lnTo>
                    <a:lnTo>
                      <a:pt x="127" y="16"/>
                    </a:lnTo>
                    <a:lnTo>
                      <a:pt x="133" y="24"/>
                    </a:lnTo>
                    <a:lnTo>
                      <a:pt x="139" y="33"/>
                    </a:lnTo>
                    <a:lnTo>
                      <a:pt x="142" y="43"/>
                    </a:lnTo>
                    <a:lnTo>
                      <a:pt x="143" y="54"/>
                    </a:lnTo>
                    <a:lnTo>
                      <a:pt x="142" y="65"/>
                    </a:lnTo>
                    <a:lnTo>
                      <a:pt x="139" y="76"/>
                    </a:lnTo>
                    <a:lnTo>
                      <a:pt x="133" y="85"/>
                    </a:lnTo>
                    <a:lnTo>
                      <a:pt x="127" y="93"/>
                    </a:lnTo>
                    <a:lnTo>
                      <a:pt x="118" y="99"/>
                    </a:lnTo>
                    <a:lnTo>
                      <a:pt x="109" y="105"/>
                    </a:lnTo>
                    <a:lnTo>
                      <a:pt x="99" y="108"/>
                    </a:lnTo>
                    <a:lnTo>
                      <a:pt x="88" y="109"/>
                    </a:lnTo>
                    <a:close/>
                  </a:path>
                </a:pathLst>
              </a:custGeom>
              <a:solidFill>
                <a:srgbClr val="FFFFFF"/>
              </a:solidFill>
              <a:ln w="9525">
                <a:noFill/>
                <a:round/>
                <a:headEnd/>
                <a:tailEnd/>
              </a:ln>
            </p:spPr>
            <p:txBody>
              <a:bodyPr/>
              <a:lstStyle/>
              <a:p>
                <a:endParaRPr lang="en-US" dirty="0"/>
              </a:p>
            </p:txBody>
          </p:sp>
          <p:sp>
            <p:nvSpPr>
              <p:cNvPr id="8347" name="Freeform 91"/>
              <p:cNvSpPr>
                <a:spLocks/>
              </p:cNvSpPr>
              <p:nvPr/>
            </p:nvSpPr>
            <p:spPr bwMode="auto">
              <a:xfrm>
                <a:off x="2343" y="3170"/>
                <a:ext cx="143" cy="109"/>
              </a:xfrm>
              <a:custGeom>
                <a:avLst/>
                <a:gdLst>
                  <a:gd name="T0" fmla="*/ 88 w 143"/>
                  <a:gd name="T1" fmla="*/ 109 h 109"/>
                  <a:gd name="T2" fmla="*/ 0 w 143"/>
                  <a:gd name="T3" fmla="*/ 109 h 109"/>
                  <a:gd name="T4" fmla="*/ 0 w 143"/>
                  <a:gd name="T5" fmla="*/ 0 h 109"/>
                  <a:gd name="T6" fmla="*/ 88 w 143"/>
                  <a:gd name="T7" fmla="*/ 0 h 109"/>
                  <a:gd name="T8" fmla="*/ 99 w 143"/>
                  <a:gd name="T9" fmla="*/ 0 h 109"/>
                  <a:gd name="T10" fmla="*/ 109 w 143"/>
                  <a:gd name="T11" fmla="*/ 4 h 109"/>
                  <a:gd name="T12" fmla="*/ 118 w 143"/>
                  <a:gd name="T13" fmla="*/ 9 h 109"/>
                  <a:gd name="T14" fmla="*/ 127 w 143"/>
                  <a:gd name="T15" fmla="*/ 16 h 109"/>
                  <a:gd name="T16" fmla="*/ 133 w 143"/>
                  <a:gd name="T17" fmla="*/ 24 h 109"/>
                  <a:gd name="T18" fmla="*/ 139 w 143"/>
                  <a:gd name="T19" fmla="*/ 33 h 109"/>
                  <a:gd name="T20" fmla="*/ 142 w 143"/>
                  <a:gd name="T21" fmla="*/ 43 h 109"/>
                  <a:gd name="T22" fmla="*/ 143 w 143"/>
                  <a:gd name="T23" fmla="*/ 54 h 109"/>
                  <a:gd name="T24" fmla="*/ 142 w 143"/>
                  <a:gd name="T25" fmla="*/ 65 h 109"/>
                  <a:gd name="T26" fmla="*/ 139 w 143"/>
                  <a:gd name="T27" fmla="*/ 76 h 109"/>
                  <a:gd name="T28" fmla="*/ 133 w 143"/>
                  <a:gd name="T29" fmla="*/ 85 h 109"/>
                  <a:gd name="T30" fmla="*/ 127 w 143"/>
                  <a:gd name="T31" fmla="*/ 93 h 109"/>
                  <a:gd name="T32" fmla="*/ 118 w 143"/>
                  <a:gd name="T33" fmla="*/ 99 h 109"/>
                  <a:gd name="T34" fmla="*/ 109 w 143"/>
                  <a:gd name="T35" fmla="*/ 105 h 109"/>
                  <a:gd name="T36" fmla="*/ 99 w 143"/>
                  <a:gd name="T37" fmla="*/ 108 h 109"/>
                  <a:gd name="T38" fmla="*/ 88 w 143"/>
                  <a:gd name="T39" fmla="*/ 109 h 109"/>
                  <a:gd name="T40" fmla="*/ 88 w 143"/>
                  <a:gd name="T41" fmla="*/ 109 h 109"/>
                  <a:gd name="T42" fmla="*/ 88 w 143"/>
                  <a:gd name="T43" fmla="*/ 109 h 109"/>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43"/>
                  <a:gd name="T67" fmla="*/ 0 h 109"/>
                  <a:gd name="T68" fmla="*/ 143 w 143"/>
                  <a:gd name="T69" fmla="*/ 109 h 109"/>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43" h="109">
                    <a:moveTo>
                      <a:pt x="88" y="109"/>
                    </a:moveTo>
                    <a:lnTo>
                      <a:pt x="0" y="109"/>
                    </a:lnTo>
                    <a:lnTo>
                      <a:pt x="0" y="0"/>
                    </a:lnTo>
                    <a:lnTo>
                      <a:pt x="88" y="0"/>
                    </a:lnTo>
                    <a:lnTo>
                      <a:pt x="99" y="0"/>
                    </a:lnTo>
                    <a:lnTo>
                      <a:pt x="109" y="4"/>
                    </a:lnTo>
                    <a:lnTo>
                      <a:pt x="118" y="9"/>
                    </a:lnTo>
                    <a:lnTo>
                      <a:pt x="127" y="16"/>
                    </a:lnTo>
                    <a:lnTo>
                      <a:pt x="133" y="24"/>
                    </a:lnTo>
                    <a:lnTo>
                      <a:pt x="139" y="33"/>
                    </a:lnTo>
                    <a:lnTo>
                      <a:pt x="142" y="43"/>
                    </a:lnTo>
                    <a:lnTo>
                      <a:pt x="143" y="54"/>
                    </a:lnTo>
                    <a:lnTo>
                      <a:pt x="142" y="65"/>
                    </a:lnTo>
                    <a:lnTo>
                      <a:pt x="139" y="76"/>
                    </a:lnTo>
                    <a:lnTo>
                      <a:pt x="133" y="85"/>
                    </a:lnTo>
                    <a:lnTo>
                      <a:pt x="127" y="93"/>
                    </a:lnTo>
                    <a:lnTo>
                      <a:pt x="118" y="99"/>
                    </a:lnTo>
                    <a:lnTo>
                      <a:pt x="109" y="105"/>
                    </a:lnTo>
                    <a:lnTo>
                      <a:pt x="99" y="108"/>
                    </a:lnTo>
                    <a:lnTo>
                      <a:pt x="88" y="109"/>
                    </a:lnTo>
                  </a:path>
                </a:pathLst>
              </a:custGeom>
              <a:noFill/>
              <a:ln w="3175">
                <a:solidFill>
                  <a:srgbClr val="000000"/>
                </a:solidFill>
                <a:round/>
                <a:headEnd/>
                <a:tailEnd/>
              </a:ln>
            </p:spPr>
            <p:txBody>
              <a:bodyPr/>
              <a:lstStyle/>
              <a:p>
                <a:endParaRPr lang="en-US" dirty="0"/>
              </a:p>
            </p:txBody>
          </p:sp>
          <p:sp>
            <p:nvSpPr>
              <p:cNvPr id="8348" name="Rectangle 92"/>
              <p:cNvSpPr>
                <a:spLocks noChangeArrowheads="1"/>
              </p:cNvSpPr>
              <p:nvPr/>
            </p:nvSpPr>
            <p:spPr bwMode="auto">
              <a:xfrm>
                <a:off x="1964" y="3206"/>
                <a:ext cx="203" cy="244"/>
              </a:xfrm>
              <a:prstGeom prst="rect">
                <a:avLst/>
              </a:prstGeom>
              <a:solidFill>
                <a:srgbClr val="FFFFFF"/>
              </a:solidFill>
              <a:ln w="9525">
                <a:noFill/>
                <a:miter lim="800000"/>
                <a:headEnd/>
                <a:tailEnd/>
              </a:ln>
            </p:spPr>
            <p:txBody>
              <a:bodyPr/>
              <a:lstStyle/>
              <a:p>
                <a:endParaRPr lang="en-US" altLang="en-US" sz="100" dirty="0"/>
              </a:p>
            </p:txBody>
          </p:sp>
          <p:sp>
            <p:nvSpPr>
              <p:cNvPr id="8349" name="Rectangle 93"/>
              <p:cNvSpPr>
                <a:spLocks noChangeArrowheads="1"/>
              </p:cNvSpPr>
              <p:nvPr/>
            </p:nvSpPr>
            <p:spPr bwMode="auto">
              <a:xfrm>
                <a:off x="1964" y="3206"/>
                <a:ext cx="203" cy="244"/>
              </a:xfrm>
              <a:prstGeom prst="rect">
                <a:avLst/>
              </a:prstGeom>
              <a:noFill/>
              <a:ln w="3175">
                <a:solidFill>
                  <a:srgbClr val="000000"/>
                </a:solidFill>
                <a:miter lim="800000"/>
                <a:headEnd/>
                <a:tailEnd/>
              </a:ln>
            </p:spPr>
            <p:txBody>
              <a:bodyPr/>
              <a:lstStyle/>
              <a:p>
                <a:endParaRPr lang="en-US" altLang="en-US" sz="100" dirty="0"/>
              </a:p>
            </p:txBody>
          </p:sp>
          <p:sp>
            <p:nvSpPr>
              <p:cNvPr id="8350" name="Line 94"/>
              <p:cNvSpPr>
                <a:spLocks noChangeShapeType="1"/>
              </p:cNvSpPr>
              <p:nvPr/>
            </p:nvSpPr>
            <p:spPr bwMode="auto">
              <a:xfrm>
                <a:off x="2110" y="3384"/>
                <a:ext cx="38" cy="0"/>
              </a:xfrm>
              <a:prstGeom prst="line">
                <a:avLst/>
              </a:prstGeom>
              <a:noFill/>
              <a:ln w="3175">
                <a:solidFill>
                  <a:srgbClr val="000000"/>
                </a:solidFill>
                <a:round/>
                <a:headEnd/>
                <a:tailEnd/>
              </a:ln>
            </p:spPr>
            <p:txBody>
              <a:bodyPr/>
              <a:lstStyle/>
              <a:p>
                <a:endParaRPr lang="en-US" dirty="0"/>
              </a:p>
            </p:txBody>
          </p:sp>
          <p:sp>
            <p:nvSpPr>
              <p:cNvPr id="8351" name="Freeform 95"/>
              <p:cNvSpPr>
                <a:spLocks/>
              </p:cNvSpPr>
              <p:nvPr/>
            </p:nvSpPr>
            <p:spPr bwMode="auto">
              <a:xfrm>
                <a:off x="1964" y="3307"/>
                <a:ext cx="38" cy="42"/>
              </a:xfrm>
              <a:custGeom>
                <a:avLst/>
                <a:gdLst>
                  <a:gd name="T0" fmla="*/ 0 w 38"/>
                  <a:gd name="T1" fmla="*/ 0 h 42"/>
                  <a:gd name="T2" fmla="*/ 38 w 38"/>
                  <a:gd name="T3" fmla="*/ 20 h 42"/>
                  <a:gd name="T4" fmla="*/ 0 w 38"/>
                  <a:gd name="T5" fmla="*/ 42 h 42"/>
                  <a:gd name="T6" fmla="*/ 0 60000 65536"/>
                  <a:gd name="T7" fmla="*/ 0 60000 65536"/>
                  <a:gd name="T8" fmla="*/ 0 60000 65536"/>
                  <a:gd name="T9" fmla="*/ 0 w 38"/>
                  <a:gd name="T10" fmla="*/ 0 h 42"/>
                  <a:gd name="T11" fmla="*/ 38 w 38"/>
                  <a:gd name="T12" fmla="*/ 42 h 42"/>
                </a:gdLst>
                <a:ahLst/>
                <a:cxnLst>
                  <a:cxn ang="T6">
                    <a:pos x="T0" y="T1"/>
                  </a:cxn>
                  <a:cxn ang="T7">
                    <a:pos x="T2" y="T3"/>
                  </a:cxn>
                  <a:cxn ang="T8">
                    <a:pos x="T4" y="T5"/>
                  </a:cxn>
                </a:cxnLst>
                <a:rect l="T9" t="T10" r="T11" b="T12"/>
                <a:pathLst>
                  <a:path w="38" h="42">
                    <a:moveTo>
                      <a:pt x="0" y="0"/>
                    </a:moveTo>
                    <a:lnTo>
                      <a:pt x="38" y="20"/>
                    </a:lnTo>
                    <a:lnTo>
                      <a:pt x="0" y="42"/>
                    </a:lnTo>
                  </a:path>
                </a:pathLst>
              </a:custGeom>
              <a:noFill/>
              <a:ln w="3175">
                <a:solidFill>
                  <a:srgbClr val="000000"/>
                </a:solidFill>
                <a:round/>
                <a:headEnd/>
                <a:tailEnd/>
              </a:ln>
            </p:spPr>
            <p:txBody>
              <a:bodyPr/>
              <a:lstStyle/>
              <a:p>
                <a:endParaRPr lang="en-US" dirty="0"/>
              </a:p>
            </p:txBody>
          </p:sp>
          <p:sp>
            <p:nvSpPr>
              <p:cNvPr id="939" name="Rectangle 96"/>
              <p:cNvSpPr>
                <a:spLocks noChangeArrowheads="1"/>
              </p:cNvSpPr>
              <p:nvPr/>
            </p:nvSpPr>
            <p:spPr bwMode="auto">
              <a:xfrm>
                <a:off x="2124" y="3375"/>
                <a:ext cx="65" cy="104"/>
              </a:xfrm>
              <a:prstGeom prst="rect">
                <a:avLst/>
              </a:prstGeom>
              <a:noFill/>
              <a:ln w="9525">
                <a:noFill/>
                <a:miter lim="800000"/>
                <a:headEnd/>
                <a:tailEnd/>
              </a:ln>
            </p:spPr>
            <p:txBody>
              <a:bodyPr wrap="none" lIns="0" tIns="0" rIns="0" bIns="0">
                <a:spAutoFit/>
              </a:bodyPr>
              <a:lstStyle/>
              <a:p>
                <a:pPr>
                  <a:defRPr/>
                </a:pPr>
                <a:r>
                  <a:rPr lang="en-US" sz="100" i="1" dirty="0">
                    <a:solidFill>
                      <a:srgbClr val="000000"/>
                    </a:solidFill>
                    <a:latin typeface="Arial" charset="0"/>
                  </a:rPr>
                  <a:t>Q</a:t>
                </a:r>
                <a:endParaRPr lang="en-US" sz="100" dirty="0">
                  <a:effectLst>
                    <a:outerShdw blurRad="38100" dist="38100" dir="2700000" algn="tl">
                      <a:srgbClr val="000000"/>
                    </a:outerShdw>
                  </a:effectLst>
                  <a:latin typeface="Arial" charset="0"/>
                </a:endParaRPr>
              </a:p>
            </p:txBody>
          </p:sp>
          <p:sp>
            <p:nvSpPr>
              <p:cNvPr id="940" name="Rectangle 97"/>
              <p:cNvSpPr>
                <a:spLocks noChangeArrowheads="1"/>
              </p:cNvSpPr>
              <p:nvPr/>
            </p:nvSpPr>
            <p:spPr bwMode="auto">
              <a:xfrm>
                <a:off x="2124" y="3214"/>
                <a:ext cx="65" cy="104"/>
              </a:xfrm>
              <a:prstGeom prst="rect">
                <a:avLst/>
              </a:prstGeom>
              <a:noFill/>
              <a:ln w="9525">
                <a:noFill/>
                <a:miter lim="800000"/>
                <a:headEnd/>
                <a:tailEnd/>
              </a:ln>
            </p:spPr>
            <p:txBody>
              <a:bodyPr wrap="none" lIns="0" tIns="0" rIns="0" bIns="0">
                <a:spAutoFit/>
              </a:bodyPr>
              <a:lstStyle/>
              <a:p>
                <a:pPr>
                  <a:defRPr/>
                </a:pPr>
                <a:r>
                  <a:rPr lang="en-US" sz="100" i="1" dirty="0">
                    <a:solidFill>
                      <a:srgbClr val="000000"/>
                    </a:solidFill>
                    <a:latin typeface="Arial" charset="0"/>
                  </a:rPr>
                  <a:t>Q</a:t>
                </a:r>
                <a:endParaRPr lang="en-US" sz="100" dirty="0">
                  <a:effectLst>
                    <a:outerShdw blurRad="38100" dist="38100" dir="2700000" algn="tl">
                      <a:srgbClr val="000000"/>
                    </a:outerShdw>
                  </a:effectLst>
                  <a:latin typeface="Arial" charset="0"/>
                </a:endParaRPr>
              </a:p>
            </p:txBody>
          </p:sp>
          <p:sp>
            <p:nvSpPr>
              <p:cNvPr id="941" name="Rectangle 98"/>
              <p:cNvSpPr>
                <a:spLocks noChangeArrowheads="1"/>
              </p:cNvSpPr>
              <p:nvPr/>
            </p:nvSpPr>
            <p:spPr bwMode="auto">
              <a:xfrm>
                <a:off x="2056" y="3214"/>
                <a:ext cx="163" cy="104"/>
              </a:xfrm>
              <a:prstGeom prst="rect">
                <a:avLst/>
              </a:prstGeom>
              <a:noFill/>
              <a:ln w="9525">
                <a:noFill/>
                <a:miter lim="800000"/>
                <a:headEnd/>
                <a:tailEnd/>
              </a:ln>
            </p:spPr>
            <p:txBody>
              <a:bodyPr wrap="none" lIns="0" tIns="0" rIns="0" bIns="0">
                <a:spAutoFit/>
              </a:bodyPr>
              <a:lstStyle/>
              <a:p>
                <a:pPr>
                  <a:defRPr/>
                </a:pPr>
                <a:r>
                  <a:rPr lang="en-US" sz="100" dirty="0">
                    <a:solidFill>
                      <a:srgbClr val="000000"/>
                    </a:solidFill>
                    <a:latin typeface="Arial" charset="0"/>
                  </a:rPr>
                  <a:t>SET</a:t>
                </a:r>
                <a:endParaRPr lang="en-US" sz="100" dirty="0">
                  <a:effectLst>
                    <a:outerShdw blurRad="38100" dist="38100" dir="2700000" algn="tl">
                      <a:srgbClr val="000000"/>
                    </a:outerShdw>
                  </a:effectLst>
                  <a:latin typeface="Arial" charset="0"/>
                </a:endParaRPr>
              </a:p>
            </p:txBody>
          </p:sp>
          <p:sp>
            <p:nvSpPr>
              <p:cNvPr id="942" name="Rectangle 99"/>
              <p:cNvSpPr>
                <a:spLocks noChangeArrowheads="1"/>
              </p:cNvSpPr>
              <p:nvPr/>
            </p:nvSpPr>
            <p:spPr bwMode="auto">
              <a:xfrm>
                <a:off x="2056" y="3394"/>
                <a:ext cx="174" cy="104"/>
              </a:xfrm>
              <a:prstGeom prst="rect">
                <a:avLst/>
              </a:prstGeom>
              <a:noFill/>
              <a:ln w="9525">
                <a:noFill/>
                <a:miter lim="800000"/>
                <a:headEnd/>
                <a:tailEnd/>
              </a:ln>
            </p:spPr>
            <p:txBody>
              <a:bodyPr wrap="none" lIns="0" tIns="0" rIns="0" bIns="0">
                <a:spAutoFit/>
              </a:bodyPr>
              <a:lstStyle/>
              <a:p>
                <a:pPr>
                  <a:defRPr/>
                </a:pPr>
                <a:r>
                  <a:rPr lang="en-US" sz="100" dirty="0">
                    <a:solidFill>
                      <a:srgbClr val="000000"/>
                    </a:solidFill>
                    <a:latin typeface="Arial" charset="0"/>
                  </a:rPr>
                  <a:t>CLR</a:t>
                </a:r>
                <a:endParaRPr lang="en-US" sz="100" dirty="0">
                  <a:effectLst>
                    <a:outerShdw blurRad="38100" dist="38100" dir="2700000" algn="tl">
                      <a:srgbClr val="000000"/>
                    </a:outerShdw>
                  </a:effectLst>
                  <a:latin typeface="Arial" charset="0"/>
                </a:endParaRPr>
              </a:p>
            </p:txBody>
          </p:sp>
          <p:sp>
            <p:nvSpPr>
              <p:cNvPr id="943" name="Rectangle 100"/>
              <p:cNvSpPr>
                <a:spLocks noChangeArrowheads="1"/>
              </p:cNvSpPr>
              <p:nvPr/>
            </p:nvSpPr>
            <p:spPr bwMode="auto">
              <a:xfrm>
                <a:off x="1997" y="3214"/>
                <a:ext cx="54" cy="104"/>
              </a:xfrm>
              <a:prstGeom prst="rect">
                <a:avLst/>
              </a:prstGeom>
              <a:noFill/>
              <a:ln w="9525">
                <a:noFill/>
                <a:miter lim="800000"/>
                <a:headEnd/>
                <a:tailEnd/>
              </a:ln>
            </p:spPr>
            <p:txBody>
              <a:bodyPr wrap="none" lIns="0" tIns="0" rIns="0" bIns="0">
                <a:spAutoFit/>
              </a:bodyPr>
              <a:lstStyle/>
              <a:p>
                <a:pPr>
                  <a:defRPr/>
                </a:pPr>
                <a:r>
                  <a:rPr lang="en-US" sz="100" dirty="0">
                    <a:solidFill>
                      <a:srgbClr val="000000"/>
                    </a:solidFill>
                    <a:latin typeface="Arial" charset="0"/>
                  </a:rPr>
                  <a:t>S</a:t>
                </a:r>
                <a:endParaRPr lang="en-US" sz="100" dirty="0">
                  <a:effectLst>
                    <a:outerShdw blurRad="38100" dist="38100" dir="2700000" algn="tl">
                      <a:srgbClr val="000000"/>
                    </a:outerShdw>
                  </a:effectLst>
                  <a:latin typeface="Arial" charset="0"/>
                </a:endParaRPr>
              </a:p>
            </p:txBody>
          </p:sp>
          <p:sp>
            <p:nvSpPr>
              <p:cNvPr id="944" name="Rectangle 101"/>
              <p:cNvSpPr>
                <a:spLocks noChangeArrowheads="1"/>
              </p:cNvSpPr>
              <p:nvPr/>
            </p:nvSpPr>
            <p:spPr bwMode="auto">
              <a:xfrm>
                <a:off x="1997" y="3375"/>
                <a:ext cx="65" cy="104"/>
              </a:xfrm>
              <a:prstGeom prst="rect">
                <a:avLst/>
              </a:prstGeom>
              <a:noFill/>
              <a:ln w="9525">
                <a:noFill/>
                <a:miter lim="800000"/>
                <a:headEnd/>
                <a:tailEnd/>
              </a:ln>
            </p:spPr>
            <p:txBody>
              <a:bodyPr wrap="none" lIns="0" tIns="0" rIns="0" bIns="0">
                <a:spAutoFit/>
              </a:bodyPr>
              <a:lstStyle/>
              <a:p>
                <a:pPr>
                  <a:defRPr/>
                </a:pPr>
                <a:r>
                  <a:rPr lang="en-US" sz="100" dirty="0">
                    <a:solidFill>
                      <a:srgbClr val="000000"/>
                    </a:solidFill>
                    <a:latin typeface="Arial" charset="0"/>
                  </a:rPr>
                  <a:t>R</a:t>
                </a:r>
                <a:endParaRPr lang="en-US" sz="100" dirty="0">
                  <a:effectLst>
                    <a:outerShdw blurRad="38100" dist="38100" dir="2700000" algn="tl">
                      <a:srgbClr val="000000"/>
                    </a:outerShdw>
                  </a:effectLst>
                  <a:latin typeface="Arial" charset="0"/>
                </a:endParaRPr>
              </a:p>
            </p:txBody>
          </p:sp>
          <p:sp>
            <p:nvSpPr>
              <p:cNvPr id="8358" name="Freeform 102"/>
              <p:cNvSpPr>
                <a:spLocks/>
              </p:cNvSpPr>
              <p:nvPr/>
            </p:nvSpPr>
            <p:spPr bwMode="auto">
              <a:xfrm>
                <a:off x="2646" y="3354"/>
                <a:ext cx="146" cy="146"/>
              </a:xfrm>
              <a:custGeom>
                <a:avLst/>
                <a:gdLst>
                  <a:gd name="T0" fmla="*/ 0 w 146"/>
                  <a:gd name="T1" fmla="*/ 0 h 146"/>
                  <a:gd name="T2" fmla="*/ 146 w 146"/>
                  <a:gd name="T3" fmla="*/ 73 h 146"/>
                  <a:gd name="T4" fmla="*/ 0 w 146"/>
                  <a:gd name="T5" fmla="*/ 146 h 146"/>
                  <a:gd name="T6" fmla="*/ 0 w 146"/>
                  <a:gd name="T7" fmla="*/ 0 h 146"/>
                  <a:gd name="T8" fmla="*/ 0 60000 65536"/>
                  <a:gd name="T9" fmla="*/ 0 60000 65536"/>
                  <a:gd name="T10" fmla="*/ 0 60000 65536"/>
                  <a:gd name="T11" fmla="*/ 0 60000 65536"/>
                  <a:gd name="T12" fmla="*/ 0 w 146"/>
                  <a:gd name="T13" fmla="*/ 0 h 146"/>
                  <a:gd name="T14" fmla="*/ 146 w 146"/>
                  <a:gd name="T15" fmla="*/ 146 h 146"/>
                </a:gdLst>
                <a:ahLst/>
                <a:cxnLst>
                  <a:cxn ang="T8">
                    <a:pos x="T0" y="T1"/>
                  </a:cxn>
                  <a:cxn ang="T9">
                    <a:pos x="T2" y="T3"/>
                  </a:cxn>
                  <a:cxn ang="T10">
                    <a:pos x="T4" y="T5"/>
                  </a:cxn>
                  <a:cxn ang="T11">
                    <a:pos x="T6" y="T7"/>
                  </a:cxn>
                </a:cxnLst>
                <a:rect l="T12" t="T13" r="T14" b="T15"/>
                <a:pathLst>
                  <a:path w="146" h="146">
                    <a:moveTo>
                      <a:pt x="0" y="0"/>
                    </a:moveTo>
                    <a:lnTo>
                      <a:pt x="146" y="73"/>
                    </a:lnTo>
                    <a:lnTo>
                      <a:pt x="0" y="146"/>
                    </a:lnTo>
                    <a:lnTo>
                      <a:pt x="0" y="0"/>
                    </a:lnTo>
                    <a:close/>
                  </a:path>
                </a:pathLst>
              </a:custGeom>
              <a:solidFill>
                <a:srgbClr val="FFFFFF"/>
              </a:solidFill>
              <a:ln w="9525">
                <a:noFill/>
                <a:round/>
                <a:headEnd/>
                <a:tailEnd/>
              </a:ln>
            </p:spPr>
            <p:txBody>
              <a:bodyPr/>
              <a:lstStyle/>
              <a:p>
                <a:endParaRPr lang="en-US" dirty="0"/>
              </a:p>
            </p:txBody>
          </p:sp>
          <p:sp>
            <p:nvSpPr>
              <p:cNvPr id="8359" name="Freeform 103"/>
              <p:cNvSpPr>
                <a:spLocks/>
              </p:cNvSpPr>
              <p:nvPr/>
            </p:nvSpPr>
            <p:spPr bwMode="auto">
              <a:xfrm>
                <a:off x="2646" y="3354"/>
                <a:ext cx="146" cy="146"/>
              </a:xfrm>
              <a:custGeom>
                <a:avLst/>
                <a:gdLst>
                  <a:gd name="T0" fmla="*/ 0 w 146"/>
                  <a:gd name="T1" fmla="*/ 0 h 146"/>
                  <a:gd name="T2" fmla="*/ 146 w 146"/>
                  <a:gd name="T3" fmla="*/ 73 h 146"/>
                  <a:gd name="T4" fmla="*/ 0 w 146"/>
                  <a:gd name="T5" fmla="*/ 146 h 146"/>
                  <a:gd name="T6" fmla="*/ 0 w 146"/>
                  <a:gd name="T7" fmla="*/ 0 h 146"/>
                  <a:gd name="T8" fmla="*/ 0 60000 65536"/>
                  <a:gd name="T9" fmla="*/ 0 60000 65536"/>
                  <a:gd name="T10" fmla="*/ 0 60000 65536"/>
                  <a:gd name="T11" fmla="*/ 0 60000 65536"/>
                  <a:gd name="T12" fmla="*/ 0 w 146"/>
                  <a:gd name="T13" fmla="*/ 0 h 146"/>
                  <a:gd name="T14" fmla="*/ 146 w 146"/>
                  <a:gd name="T15" fmla="*/ 146 h 146"/>
                </a:gdLst>
                <a:ahLst/>
                <a:cxnLst>
                  <a:cxn ang="T8">
                    <a:pos x="T0" y="T1"/>
                  </a:cxn>
                  <a:cxn ang="T9">
                    <a:pos x="T2" y="T3"/>
                  </a:cxn>
                  <a:cxn ang="T10">
                    <a:pos x="T4" y="T5"/>
                  </a:cxn>
                  <a:cxn ang="T11">
                    <a:pos x="T6" y="T7"/>
                  </a:cxn>
                </a:cxnLst>
                <a:rect l="T12" t="T13" r="T14" b="T15"/>
                <a:pathLst>
                  <a:path w="146" h="146">
                    <a:moveTo>
                      <a:pt x="0" y="0"/>
                    </a:moveTo>
                    <a:lnTo>
                      <a:pt x="146" y="73"/>
                    </a:lnTo>
                    <a:lnTo>
                      <a:pt x="0" y="146"/>
                    </a:lnTo>
                    <a:lnTo>
                      <a:pt x="0" y="0"/>
                    </a:lnTo>
                    <a:close/>
                  </a:path>
                </a:pathLst>
              </a:custGeom>
              <a:noFill/>
              <a:ln w="3175">
                <a:solidFill>
                  <a:srgbClr val="000000"/>
                </a:solidFill>
                <a:round/>
                <a:headEnd/>
                <a:tailEnd/>
              </a:ln>
            </p:spPr>
            <p:txBody>
              <a:bodyPr/>
              <a:lstStyle/>
              <a:p>
                <a:endParaRPr lang="en-US" dirty="0"/>
              </a:p>
            </p:txBody>
          </p:sp>
          <p:sp>
            <p:nvSpPr>
              <p:cNvPr id="8360" name="Freeform 104"/>
              <p:cNvSpPr>
                <a:spLocks/>
              </p:cNvSpPr>
              <p:nvPr/>
            </p:nvSpPr>
            <p:spPr bwMode="auto">
              <a:xfrm>
                <a:off x="2167" y="3247"/>
                <a:ext cx="138" cy="5"/>
              </a:xfrm>
              <a:custGeom>
                <a:avLst/>
                <a:gdLst>
                  <a:gd name="T0" fmla="*/ 0 w 138"/>
                  <a:gd name="T1" fmla="*/ 0 h 5"/>
                  <a:gd name="T2" fmla="*/ 74 w 138"/>
                  <a:gd name="T3" fmla="*/ 0 h 5"/>
                  <a:gd name="T4" fmla="*/ 74 w 138"/>
                  <a:gd name="T5" fmla="*/ 5 h 5"/>
                  <a:gd name="T6" fmla="*/ 138 w 138"/>
                  <a:gd name="T7" fmla="*/ 5 h 5"/>
                  <a:gd name="T8" fmla="*/ 0 60000 65536"/>
                  <a:gd name="T9" fmla="*/ 0 60000 65536"/>
                  <a:gd name="T10" fmla="*/ 0 60000 65536"/>
                  <a:gd name="T11" fmla="*/ 0 60000 65536"/>
                  <a:gd name="T12" fmla="*/ 0 w 138"/>
                  <a:gd name="T13" fmla="*/ 0 h 5"/>
                  <a:gd name="T14" fmla="*/ 138 w 138"/>
                  <a:gd name="T15" fmla="*/ 5 h 5"/>
                </a:gdLst>
                <a:ahLst/>
                <a:cxnLst>
                  <a:cxn ang="T8">
                    <a:pos x="T0" y="T1"/>
                  </a:cxn>
                  <a:cxn ang="T9">
                    <a:pos x="T2" y="T3"/>
                  </a:cxn>
                  <a:cxn ang="T10">
                    <a:pos x="T4" y="T5"/>
                  </a:cxn>
                  <a:cxn ang="T11">
                    <a:pos x="T6" y="T7"/>
                  </a:cxn>
                </a:cxnLst>
                <a:rect l="T12" t="T13" r="T14" b="T15"/>
                <a:pathLst>
                  <a:path w="138" h="5">
                    <a:moveTo>
                      <a:pt x="0" y="0"/>
                    </a:moveTo>
                    <a:lnTo>
                      <a:pt x="74" y="0"/>
                    </a:lnTo>
                    <a:lnTo>
                      <a:pt x="74" y="5"/>
                    </a:lnTo>
                    <a:lnTo>
                      <a:pt x="138" y="5"/>
                    </a:lnTo>
                  </a:path>
                </a:pathLst>
              </a:custGeom>
              <a:noFill/>
              <a:ln w="3175">
                <a:solidFill>
                  <a:srgbClr val="000000"/>
                </a:solidFill>
                <a:round/>
                <a:headEnd/>
                <a:tailEnd/>
              </a:ln>
            </p:spPr>
            <p:txBody>
              <a:bodyPr/>
              <a:lstStyle/>
              <a:p>
                <a:endParaRPr lang="en-US" dirty="0"/>
              </a:p>
            </p:txBody>
          </p:sp>
          <p:sp>
            <p:nvSpPr>
              <p:cNvPr id="8361" name="Freeform 105"/>
              <p:cNvSpPr>
                <a:spLocks/>
              </p:cNvSpPr>
              <p:nvPr/>
            </p:nvSpPr>
            <p:spPr bwMode="auto">
              <a:xfrm>
                <a:off x="1672" y="3256"/>
                <a:ext cx="146" cy="147"/>
              </a:xfrm>
              <a:custGeom>
                <a:avLst/>
                <a:gdLst>
                  <a:gd name="T0" fmla="*/ 0 w 146"/>
                  <a:gd name="T1" fmla="*/ 73 h 147"/>
                  <a:gd name="T2" fmla="*/ 1 w 146"/>
                  <a:gd name="T3" fmla="*/ 89 h 147"/>
                  <a:gd name="T4" fmla="*/ 5 w 146"/>
                  <a:gd name="T5" fmla="*/ 103 h 147"/>
                  <a:gd name="T6" fmla="*/ 13 w 146"/>
                  <a:gd name="T7" fmla="*/ 115 h 147"/>
                  <a:gd name="T8" fmla="*/ 21 w 146"/>
                  <a:gd name="T9" fmla="*/ 125 h 147"/>
                  <a:gd name="T10" fmla="*/ 32 w 146"/>
                  <a:gd name="T11" fmla="*/ 134 h 147"/>
                  <a:gd name="T12" fmla="*/ 44 w 146"/>
                  <a:gd name="T13" fmla="*/ 141 h 147"/>
                  <a:gd name="T14" fmla="*/ 58 w 146"/>
                  <a:gd name="T15" fmla="*/ 146 h 147"/>
                  <a:gd name="T16" fmla="*/ 73 w 146"/>
                  <a:gd name="T17" fmla="*/ 147 h 147"/>
                  <a:gd name="T18" fmla="*/ 87 w 146"/>
                  <a:gd name="T19" fmla="*/ 146 h 147"/>
                  <a:gd name="T20" fmla="*/ 101 w 146"/>
                  <a:gd name="T21" fmla="*/ 141 h 147"/>
                  <a:gd name="T22" fmla="*/ 114 w 146"/>
                  <a:gd name="T23" fmla="*/ 134 h 147"/>
                  <a:gd name="T24" fmla="*/ 125 w 146"/>
                  <a:gd name="T25" fmla="*/ 125 h 147"/>
                  <a:gd name="T26" fmla="*/ 133 w 146"/>
                  <a:gd name="T27" fmla="*/ 115 h 147"/>
                  <a:gd name="T28" fmla="*/ 140 w 146"/>
                  <a:gd name="T29" fmla="*/ 103 h 147"/>
                  <a:gd name="T30" fmla="*/ 144 w 146"/>
                  <a:gd name="T31" fmla="*/ 89 h 147"/>
                  <a:gd name="T32" fmla="*/ 146 w 146"/>
                  <a:gd name="T33" fmla="*/ 73 h 147"/>
                  <a:gd name="T34" fmla="*/ 146 w 146"/>
                  <a:gd name="T35" fmla="*/ 73 h 147"/>
                  <a:gd name="T36" fmla="*/ 144 w 146"/>
                  <a:gd name="T37" fmla="*/ 59 h 147"/>
                  <a:gd name="T38" fmla="*/ 140 w 146"/>
                  <a:gd name="T39" fmla="*/ 45 h 147"/>
                  <a:gd name="T40" fmla="*/ 133 w 146"/>
                  <a:gd name="T41" fmla="*/ 33 h 147"/>
                  <a:gd name="T42" fmla="*/ 125 w 146"/>
                  <a:gd name="T43" fmla="*/ 22 h 147"/>
                  <a:gd name="T44" fmla="*/ 114 w 146"/>
                  <a:gd name="T45" fmla="*/ 13 h 147"/>
                  <a:gd name="T46" fmla="*/ 101 w 146"/>
                  <a:gd name="T47" fmla="*/ 7 h 147"/>
                  <a:gd name="T48" fmla="*/ 87 w 146"/>
                  <a:gd name="T49" fmla="*/ 2 h 147"/>
                  <a:gd name="T50" fmla="*/ 73 w 146"/>
                  <a:gd name="T51" fmla="*/ 0 h 147"/>
                  <a:gd name="T52" fmla="*/ 58 w 146"/>
                  <a:gd name="T53" fmla="*/ 2 h 147"/>
                  <a:gd name="T54" fmla="*/ 44 w 146"/>
                  <a:gd name="T55" fmla="*/ 7 h 147"/>
                  <a:gd name="T56" fmla="*/ 32 w 146"/>
                  <a:gd name="T57" fmla="*/ 13 h 147"/>
                  <a:gd name="T58" fmla="*/ 21 w 146"/>
                  <a:gd name="T59" fmla="*/ 22 h 147"/>
                  <a:gd name="T60" fmla="*/ 13 w 146"/>
                  <a:gd name="T61" fmla="*/ 33 h 147"/>
                  <a:gd name="T62" fmla="*/ 5 w 146"/>
                  <a:gd name="T63" fmla="*/ 45 h 147"/>
                  <a:gd name="T64" fmla="*/ 1 w 146"/>
                  <a:gd name="T65" fmla="*/ 59 h 147"/>
                  <a:gd name="T66" fmla="*/ 0 w 146"/>
                  <a:gd name="T67" fmla="*/ 73 h 147"/>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146"/>
                  <a:gd name="T103" fmla="*/ 0 h 147"/>
                  <a:gd name="T104" fmla="*/ 146 w 146"/>
                  <a:gd name="T105" fmla="*/ 147 h 147"/>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146" h="147">
                    <a:moveTo>
                      <a:pt x="0" y="73"/>
                    </a:moveTo>
                    <a:lnTo>
                      <a:pt x="1" y="89"/>
                    </a:lnTo>
                    <a:lnTo>
                      <a:pt x="5" y="103"/>
                    </a:lnTo>
                    <a:lnTo>
                      <a:pt x="13" y="115"/>
                    </a:lnTo>
                    <a:lnTo>
                      <a:pt x="21" y="125"/>
                    </a:lnTo>
                    <a:lnTo>
                      <a:pt x="32" y="134"/>
                    </a:lnTo>
                    <a:lnTo>
                      <a:pt x="44" y="141"/>
                    </a:lnTo>
                    <a:lnTo>
                      <a:pt x="58" y="146"/>
                    </a:lnTo>
                    <a:lnTo>
                      <a:pt x="73" y="147"/>
                    </a:lnTo>
                    <a:lnTo>
                      <a:pt x="87" y="146"/>
                    </a:lnTo>
                    <a:lnTo>
                      <a:pt x="101" y="141"/>
                    </a:lnTo>
                    <a:lnTo>
                      <a:pt x="114" y="134"/>
                    </a:lnTo>
                    <a:lnTo>
                      <a:pt x="125" y="125"/>
                    </a:lnTo>
                    <a:lnTo>
                      <a:pt x="133" y="115"/>
                    </a:lnTo>
                    <a:lnTo>
                      <a:pt x="140" y="103"/>
                    </a:lnTo>
                    <a:lnTo>
                      <a:pt x="144" y="89"/>
                    </a:lnTo>
                    <a:lnTo>
                      <a:pt x="146" y="73"/>
                    </a:lnTo>
                    <a:lnTo>
                      <a:pt x="144" y="59"/>
                    </a:lnTo>
                    <a:lnTo>
                      <a:pt x="140" y="45"/>
                    </a:lnTo>
                    <a:lnTo>
                      <a:pt x="133" y="33"/>
                    </a:lnTo>
                    <a:lnTo>
                      <a:pt x="125" y="22"/>
                    </a:lnTo>
                    <a:lnTo>
                      <a:pt x="114" y="13"/>
                    </a:lnTo>
                    <a:lnTo>
                      <a:pt x="101" y="7"/>
                    </a:lnTo>
                    <a:lnTo>
                      <a:pt x="87" y="2"/>
                    </a:lnTo>
                    <a:lnTo>
                      <a:pt x="73" y="0"/>
                    </a:lnTo>
                    <a:lnTo>
                      <a:pt x="58" y="2"/>
                    </a:lnTo>
                    <a:lnTo>
                      <a:pt x="44" y="7"/>
                    </a:lnTo>
                    <a:lnTo>
                      <a:pt x="32" y="13"/>
                    </a:lnTo>
                    <a:lnTo>
                      <a:pt x="21" y="22"/>
                    </a:lnTo>
                    <a:lnTo>
                      <a:pt x="13" y="33"/>
                    </a:lnTo>
                    <a:lnTo>
                      <a:pt x="5" y="45"/>
                    </a:lnTo>
                    <a:lnTo>
                      <a:pt x="1" y="59"/>
                    </a:lnTo>
                    <a:lnTo>
                      <a:pt x="0" y="73"/>
                    </a:lnTo>
                    <a:close/>
                  </a:path>
                </a:pathLst>
              </a:custGeom>
              <a:solidFill>
                <a:srgbClr val="FFFFFF"/>
              </a:solidFill>
              <a:ln w="9525">
                <a:noFill/>
                <a:round/>
                <a:headEnd/>
                <a:tailEnd/>
              </a:ln>
            </p:spPr>
            <p:txBody>
              <a:bodyPr/>
              <a:lstStyle/>
              <a:p>
                <a:endParaRPr lang="en-US" dirty="0"/>
              </a:p>
            </p:txBody>
          </p:sp>
          <p:sp>
            <p:nvSpPr>
              <p:cNvPr id="8362" name="Freeform 106"/>
              <p:cNvSpPr>
                <a:spLocks/>
              </p:cNvSpPr>
              <p:nvPr/>
            </p:nvSpPr>
            <p:spPr bwMode="auto">
              <a:xfrm>
                <a:off x="1672" y="3256"/>
                <a:ext cx="146" cy="147"/>
              </a:xfrm>
              <a:custGeom>
                <a:avLst/>
                <a:gdLst>
                  <a:gd name="T0" fmla="*/ 0 w 146"/>
                  <a:gd name="T1" fmla="*/ 73 h 147"/>
                  <a:gd name="T2" fmla="*/ 1 w 146"/>
                  <a:gd name="T3" fmla="*/ 89 h 147"/>
                  <a:gd name="T4" fmla="*/ 5 w 146"/>
                  <a:gd name="T5" fmla="*/ 103 h 147"/>
                  <a:gd name="T6" fmla="*/ 13 w 146"/>
                  <a:gd name="T7" fmla="*/ 115 h 147"/>
                  <a:gd name="T8" fmla="*/ 21 w 146"/>
                  <a:gd name="T9" fmla="*/ 125 h 147"/>
                  <a:gd name="T10" fmla="*/ 32 w 146"/>
                  <a:gd name="T11" fmla="*/ 134 h 147"/>
                  <a:gd name="T12" fmla="*/ 44 w 146"/>
                  <a:gd name="T13" fmla="*/ 141 h 147"/>
                  <a:gd name="T14" fmla="*/ 58 w 146"/>
                  <a:gd name="T15" fmla="*/ 146 h 147"/>
                  <a:gd name="T16" fmla="*/ 73 w 146"/>
                  <a:gd name="T17" fmla="*/ 147 h 147"/>
                  <a:gd name="T18" fmla="*/ 87 w 146"/>
                  <a:gd name="T19" fmla="*/ 146 h 147"/>
                  <a:gd name="T20" fmla="*/ 101 w 146"/>
                  <a:gd name="T21" fmla="*/ 141 h 147"/>
                  <a:gd name="T22" fmla="*/ 114 w 146"/>
                  <a:gd name="T23" fmla="*/ 134 h 147"/>
                  <a:gd name="T24" fmla="*/ 125 w 146"/>
                  <a:gd name="T25" fmla="*/ 125 h 147"/>
                  <a:gd name="T26" fmla="*/ 133 w 146"/>
                  <a:gd name="T27" fmla="*/ 115 h 147"/>
                  <a:gd name="T28" fmla="*/ 140 w 146"/>
                  <a:gd name="T29" fmla="*/ 103 h 147"/>
                  <a:gd name="T30" fmla="*/ 144 w 146"/>
                  <a:gd name="T31" fmla="*/ 89 h 147"/>
                  <a:gd name="T32" fmla="*/ 146 w 146"/>
                  <a:gd name="T33" fmla="*/ 73 h 147"/>
                  <a:gd name="T34" fmla="*/ 146 w 146"/>
                  <a:gd name="T35" fmla="*/ 73 h 147"/>
                  <a:gd name="T36" fmla="*/ 144 w 146"/>
                  <a:gd name="T37" fmla="*/ 59 h 147"/>
                  <a:gd name="T38" fmla="*/ 140 w 146"/>
                  <a:gd name="T39" fmla="*/ 45 h 147"/>
                  <a:gd name="T40" fmla="*/ 133 w 146"/>
                  <a:gd name="T41" fmla="*/ 33 h 147"/>
                  <a:gd name="T42" fmla="*/ 125 w 146"/>
                  <a:gd name="T43" fmla="*/ 22 h 147"/>
                  <a:gd name="T44" fmla="*/ 114 w 146"/>
                  <a:gd name="T45" fmla="*/ 13 h 147"/>
                  <a:gd name="T46" fmla="*/ 101 w 146"/>
                  <a:gd name="T47" fmla="*/ 7 h 147"/>
                  <a:gd name="T48" fmla="*/ 87 w 146"/>
                  <a:gd name="T49" fmla="*/ 2 h 147"/>
                  <a:gd name="T50" fmla="*/ 73 w 146"/>
                  <a:gd name="T51" fmla="*/ 0 h 147"/>
                  <a:gd name="T52" fmla="*/ 58 w 146"/>
                  <a:gd name="T53" fmla="*/ 2 h 147"/>
                  <a:gd name="T54" fmla="*/ 44 w 146"/>
                  <a:gd name="T55" fmla="*/ 7 h 147"/>
                  <a:gd name="T56" fmla="*/ 32 w 146"/>
                  <a:gd name="T57" fmla="*/ 13 h 147"/>
                  <a:gd name="T58" fmla="*/ 21 w 146"/>
                  <a:gd name="T59" fmla="*/ 22 h 147"/>
                  <a:gd name="T60" fmla="*/ 13 w 146"/>
                  <a:gd name="T61" fmla="*/ 33 h 147"/>
                  <a:gd name="T62" fmla="*/ 5 w 146"/>
                  <a:gd name="T63" fmla="*/ 45 h 147"/>
                  <a:gd name="T64" fmla="*/ 1 w 146"/>
                  <a:gd name="T65" fmla="*/ 59 h 147"/>
                  <a:gd name="T66" fmla="*/ 0 w 146"/>
                  <a:gd name="T67" fmla="*/ 73 h 147"/>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146"/>
                  <a:gd name="T103" fmla="*/ 0 h 147"/>
                  <a:gd name="T104" fmla="*/ 146 w 146"/>
                  <a:gd name="T105" fmla="*/ 147 h 147"/>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146" h="147">
                    <a:moveTo>
                      <a:pt x="0" y="73"/>
                    </a:moveTo>
                    <a:lnTo>
                      <a:pt x="1" y="89"/>
                    </a:lnTo>
                    <a:lnTo>
                      <a:pt x="5" y="103"/>
                    </a:lnTo>
                    <a:lnTo>
                      <a:pt x="13" y="115"/>
                    </a:lnTo>
                    <a:lnTo>
                      <a:pt x="21" y="125"/>
                    </a:lnTo>
                    <a:lnTo>
                      <a:pt x="32" y="134"/>
                    </a:lnTo>
                    <a:lnTo>
                      <a:pt x="44" y="141"/>
                    </a:lnTo>
                    <a:lnTo>
                      <a:pt x="58" y="146"/>
                    </a:lnTo>
                    <a:lnTo>
                      <a:pt x="73" y="147"/>
                    </a:lnTo>
                    <a:lnTo>
                      <a:pt x="87" y="146"/>
                    </a:lnTo>
                    <a:lnTo>
                      <a:pt x="101" y="141"/>
                    </a:lnTo>
                    <a:lnTo>
                      <a:pt x="114" y="134"/>
                    </a:lnTo>
                    <a:lnTo>
                      <a:pt x="125" y="125"/>
                    </a:lnTo>
                    <a:lnTo>
                      <a:pt x="133" y="115"/>
                    </a:lnTo>
                    <a:lnTo>
                      <a:pt x="140" y="103"/>
                    </a:lnTo>
                    <a:lnTo>
                      <a:pt x="144" y="89"/>
                    </a:lnTo>
                    <a:lnTo>
                      <a:pt x="146" y="73"/>
                    </a:lnTo>
                    <a:lnTo>
                      <a:pt x="144" y="59"/>
                    </a:lnTo>
                    <a:lnTo>
                      <a:pt x="140" y="45"/>
                    </a:lnTo>
                    <a:lnTo>
                      <a:pt x="133" y="33"/>
                    </a:lnTo>
                    <a:lnTo>
                      <a:pt x="125" y="22"/>
                    </a:lnTo>
                    <a:lnTo>
                      <a:pt x="114" y="13"/>
                    </a:lnTo>
                    <a:lnTo>
                      <a:pt x="101" y="7"/>
                    </a:lnTo>
                    <a:lnTo>
                      <a:pt x="87" y="2"/>
                    </a:lnTo>
                    <a:lnTo>
                      <a:pt x="73" y="0"/>
                    </a:lnTo>
                    <a:lnTo>
                      <a:pt x="58" y="2"/>
                    </a:lnTo>
                    <a:lnTo>
                      <a:pt x="44" y="7"/>
                    </a:lnTo>
                    <a:lnTo>
                      <a:pt x="32" y="13"/>
                    </a:lnTo>
                    <a:lnTo>
                      <a:pt x="21" y="22"/>
                    </a:lnTo>
                    <a:lnTo>
                      <a:pt x="13" y="33"/>
                    </a:lnTo>
                    <a:lnTo>
                      <a:pt x="5" y="45"/>
                    </a:lnTo>
                    <a:lnTo>
                      <a:pt x="1" y="59"/>
                    </a:lnTo>
                    <a:lnTo>
                      <a:pt x="0" y="73"/>
                    </a:lnTo>
                  </a:path>
                </a:pathLst>
              </a:custGeom>
              <a:noFill/>
              <a:ln w="3175">
                <a:solidFill>
                  <a:srgbClr val="000000"/>
                </a:solidFill>
                <a:round/>
                <a:headEnd/>
                <a:tailEnd/>
              </a:ln>
            </p:spPr>
            <p:txBody>
              <a:bodyPr/>
              <a:lstStyle/>
              <a:p>
                <a:endParaRPr lang="en-US" dirty="0"/>
              </a:p>
            </p:txBody>
          </p:sp>
          <p:sp>
            <p:nvSpPr>
              <p:cNvPr id="8363" name="Freeform 107"/>
              <p:cNvSpPr>
                <a:spLocks/>
              </p:cNvSpPr>
              <p:nvPr/>
            </p:nvSpPr>
            <p:spPr bwMode="auto">
              <a:xfrm>
                <a:off x="1701" y="3300"/>
                <a:ext cx="87" cy="59"/>
              </a:xfrm>
              <a:custGeom>
                <a:avLst/>
                <a:gdLst>
                  <a:gd name="T0" fmla="*/ 0 w 87"/>
                  <a:gd name="T1" fmla="*/ 59 h 59"/>
                  <a:gd name="T2" fmla="*/ 0 w 87"/>
                  <a:gd name="T3" fmla="*/ 0 h 59"/>
                  <a:gd name="T4" fmla="*/ 29 w 87"/>
                  <a:gd name="T5" fmla="*/ 0 h 59"/>
                  <a:gd name="T6" fmla="*/ 29 w 87"/>
                  <a:gd name="T7" fmla="*/ 59 h 59"/>
                  <a:gd name="T8" fmla="*/ 58 w 87"/>
                  <a:gd name="T9" fmla="*/ 59 h 59"/>
                  <a:gd name="T10" fmla="*/ 58 w 87"/>
                  <a:gd name="T11" fmla="*/ 0 h 59"/>
                  <a:gd name="T12" fmla="*/ 87 w 87"/>
                  <a:gd name="T13" fmla="*/ 0 h 59"/>
                  <a:gd name="T14" fmla="*/ 87 w 87"/>
                  <a:gd name="T15" fmla="*/ 59 h 59"/>
                  <a:gd name="T16" fmla="*/ 0 60000 65536"/>
                  <a:gd name="T17" fmla="*/ 0 60000 65536"/>
                  <a:gd name="T18" fmla="*/ 0 60000 65536"/>
                  <a:gd name="T19" fmla="*/ 0 60000 65536"/>
                  <a:gd name="T20" fmla="*/ 0 60000 65536"/>
                  <a:gd name="T21" fmla="*/ 0 60000 65536"/>
                  <a:gd name="T22" fmla="*/ 0 60000 65536"/>
                  <a:gd name="T23" fmla="*/ 0 60000 65536"/>
                  <a:gd name="T24" fmla="*/ 0 w 87"/>
                  <a:gd name="T25" fmla="*/ 0 h 59"/>
                  <a:gd name="T26" fmla="*/ 87 w 87"/>
                  <a:gd name="T27" fmla="*/ 59 h 59"/>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7" h="59">
                    <a:moveTo>
                      <a:pt x="0" y="59"/>
                    </a:moveTo>
                    <a:lnTo>
                      <a:pt x="0" y="0"/>
                    </a:lnTo>
                    <a:lnTo>
                      <a:pt x="29" y="0"/>
                    </a:lnTo>
                    <a:lnTo>
                      <a:pt x="29" y="59"/>
                    </a:lnTo>
                    <a:lnTo>
                      <a:pt x="58" y="59"/>
                    </a:lnTo>
                    <a:lnTo>
                      <a:pt x="58" y="0"/>
                    </a:lnTo>
                    <a:lnTo>
                      <a:pt x="87" y="0"/>
                    </a:lnTo>
                    <a:lnTo>
                      <a:pt x="87" y="59"/>
                    </a:lnTo>
                  </a:path>
                </a:pathLst>
              </a:custGeom>
              <a:noFill/>
              <a:ln w="3175">
                <a:solidFill>
                  <a:srgbClr val="000000"/>
                </a:solidFill>
                <a:round/>
                <a:headEnd/>
                <a:tailEnd/>
              </a:ln>
            </p:spPr>
            <p:txBody>
              <a:bodyPr/>
              <a:lstStyle/>
              <a:p>
                <a:endParaRPr lang="en-US" dirty="0"/>
              </a:p>
            </p:txBody>
          </p:sp>
          <p:sp>
            <p:nvSpPr>
              <p:cNvPr id="8364" name="Freeform 108"/>
              <p:cNvSpPr>
                <a:spLocks/>
              </p:cNvSpPr>
              <p:nvPr/>
            </p:nvSpPr>
            <p:spPr bwMode="auto">
              <a:xfrm>
                <a:off x="2167" y="3407"/>
                <a:ext cx="138" cy="2"/>
              </a:xfrm>
              <a:custGeom>
                <a:avLst/>
                <a:gdLst>
                  <a:gd name="T0" fmla="*/ 0 w 138"/>
                  <a:gd name="T1" fmla="*/ 2 h 2"/>
                  <a:gd name="T2" fmla="*/ 74 w 138"/>
                  <a:gd name="T3" fmla="*/ 2 h 2"/>
                  <a:gd name="T4" fmla="*/ 74 w 138"/>
                  <a:gd name="T5" fmla="*/ 0 h 2"/>
                  <a:gd name="T6" fmla="*/ 138 w 138"/>
                  <a:gd name="T7" fmla="*/ 0 h 2"/>
                  <a:gd name="T8" fmla="*/ 0 60000 65536"/>
                  <a:gd name="T9" fmla="*/ 0 60000 65536"/>
                  <a:gd name="T10" fmla="*/ 0 60000 65536"/>
                  <a:gd name="T11" fmla="*/ 0 60000 65536"/>
                  <a:gd name="T12" fmla="*/ 0 w 138"/>
                  <a:gd name="T13" fmla="*/ 0 h 2"/>
                  <a:gd name="T14" fmla="*/ 138 w 138"/>
                  <a:gd name="T15" fmla="*/ 2 h 2"/>
                </a:gdLst>
                <a:ahLst/>
                <a:cxnLst>
                  <a:cxn ang="T8">
                    <a:pos x="T0" y="T1"/>
                  </a:cxn>
                  <a:cxn ang="T9">
                    <a:pos x="T2" y="T3"/>
                  </a:cxn>
                  <a:cxn ang="T10">
                    <a:pos x="T4" y="T5"/>
                  </a:cxn>
                  <a:cxn ang="T11">
                    <a:pos x="T6" y="T7"/>
                  </a:cxn>
                </a:cxnLst>
                <a:rect l="T12" t="T13" r="T14" b="T15"/>
                <a:pathLst>
                  <a:path w="138" h="2">
                    <a:moveTo>
                      <a:pt x="0" y="2"/>
                    </a:moveTo>
                    <a:lnTo>
                      <a:pt x="74" y="2"/>
                    </a:lnTo>
                    <a:lnTo>
                      <a:pt x="74" y="0"/>
                    </a:lnTo>
                    <a:lnTo>
                      <a:pt x="138" y="0"/>
                    </a:lnTo>
                  </a:path>
                </a:pathLst>
              </a:custGeom>
              <a:noFill/>
              <a:ln w="3175">
                <a:solidFill>
                  <a:srgbClr val="000000"/>
                </a:solidFill>
                <a:round/>
                <a:headEnd/>
                <a:tailEnd/>
              </a:ln>
            </p:spPr>
            <p:txBody>
              <a:bodyPr/>
              <a:lstStyle/>
              <a:p>
                <a:endParaRPr lang="en-US" dirty="0"/>
              </a:p>
            </p:txBody>
          </p:sp>
          <p:sp>
            <p:nvSpPr>
              <p:cNvPr id="8365" name="Freeform 109"/>
              <p:cNvSpPr>
                <a:spLocks/>
              </p:cNvSpPr>
              <p:nvPr/>
            </p:nvSpPr>
            <p:spPr bwMode="auto">
              <a:xfrm>
                <a:off x="1818" y="3328"/>
                <a:ext cx="146" cy="1"/>
              </a:xfrm>
              <a:custGeom>
                <a:avLst/>
                <a:gdLst>
                  <a:gd name="T0" fmla="*/ 0 w 146"/>
                  <a:gd name="T1" fmla="*/ 1 h 1"/>
                  <a:gd name="T2" fmla="*/ 74 w 146"/>
                  <a:gd name="T3" fmla="*/ 1 h 1"/>
                  <a:gd name="T4" fmla="*/ 74 w 146"/>
                  <a:gd name="T5" fmla="*/ 0 h 1"/>
                  <a:gd name="T6" fmla="*/ 146 w 146"/>
                  <a:gd name="T7" fmla="*/ 0 h 1"/>
                  <a:gd name="T8" fmla="*/ 0 60000 65536"/>
                  <a:gd name="T9" fmla="*/ 0 60000 65536"/>
                  <a:gd name="T10" fmla="*/ 0 60000 65536"/>
                  <a:gd name="T11" fmla="*/ 0 60000 65536"/>
                  <a:gd name="T12" fmla="*/ 0 w 146"/>
                  <a:gd name="T13" fmla="*/ 0 h 1"/>
                  <a:gd name="T14" fmla="*/ 146 w 146"/>
                  <a:gd name="T15" fmla="*/ 1 h 1"/>
                </a:gdLst>
                <a:ahLst/>
                <a:cxnLst>
                  <a:cxn ang="T8">
                    <a:pos x="T0" y="T1"/>
                  </a:cxn>
                  <a:cxn ang="T9">
                    <a:pos x="T2" y="T3"/>
                  </a:cxn>
                  <a:cxn ang="T10">
                    <a:pos x="T4" y="T5"/>
                  </a:cxn>
                  <a:cxn ang="T11">
                    <a:pos x="T6" y="T7"/>
                  </a:cxn>
                </a:cxnLst>
                <a:rect l="T12" t="T13" r="T14" b="T15"/>
                <a:pathLst>
                  <a:path w="146" h="1">
                    <a:moveTo>
                      <a:pt x="0" y="1"/>
                    </a:moveTo>
                    <a:lnTo>
                      <a:pt x="74" y="1"/>
                    </a:lnTo>
                    <a:lnTo>
                      <a:pt x="74" y="0"/>
                    </a:lnTo>
                    <a:lnTo>
                      <a:pt x="146" y="0"/>
                    </a:lnTo>
                  </a:path>
                </a:pathLst>
              </a:custGeom>
              <a:noFill/>
              <a:ln w="3175">
                <a:solidFill>
                  <a:srgbClr val="000000"/>
                </a:solidFill>
                <a:round/>
                <a:headEnd/>
                <a:tailEnd/>
              </a:ln>
            </p:spPr>
            <p:txBody>
              <a:bodyPr/>
              <a:lstStyle/>
              <a:p>
                <a:endParaRPr lang="en-US" dirty="0"/>
              </a:p>
            </p:txBody>
          </p:sp>
          <p:sp>
            <p:nvSpPr>
              <p:cNvPr id="8366" name="Line 110"/>
              <p:cNvSpPr>
                <a:spLocks noChangeShapeType="1"/>
              </p:cNvSpPr>
              <p:nvPr/>
            </p:nvSpPr>
            <p:spPr bwMode="auto">
              <a:xfrm>
                <a:off x="2305" y="3407"/>
                <a:ext cx="122" cy="0"/>
              </a:xfrm>
              <a:prstGeom prst="line">
                <a:avLst/>
              </a:prstGeom>
              <a:noFill/>
              <a:ln w="3175">
                <a:solidFill>
                  <a:srgbClr val="000000"/>
                </a:solidFill>
                <a:round/>
                <a:headEnd/>
                <a:tailEnd/>
              </a:ln>
            </p:spPr>
            <p:txBody>
              <a:bodyPr/>
              <a:lstStyle/>
              <a:p>
                <a:endParaRPr lang="en-US" dirty="0"/>
              </a:p>
            </p:txBody>
          </p:sp>
          <p:sp>
            <p:nvSpPr>
              <p:cNvPr id="8367" name="Line 111"/>
              <p:cNvSpPr>
                <a:spLocks noChangeShapeType="1"/>
              </p:cNvSpPr>
              <p:nvPr/>
            </p:nvSpPr>
            <p:spPr bwMode="auto">
              <a:xfrm>
                <a:off x="2305" y="3467"/>
                <a:ext cx="122" cy="0"/>
              </a:xfrm>
              <a:prstGeom prst="line">
                <a:avLst/>
              </a:prstGeom>
              <a:noFill/>
              <a:ln w="3175">
                <a:solidFill>
                  <a:srgbClr val="000000"/>
                </a:solidFill>
                <a:round/>
                <a:headEnd/>
                <a:tailEnd/>
              </a:ln>
            </p:spPr>
            <p:txBody>
              <a:bodyPr/>
              <a:lstStyle/>
              <a:p>
                <a:endParaRPr lang="en-US" dirty="0"/>
              </a:p>
            </p:txBody>
          </p:sp>
          <p:sp>
            <p:nvSpPr>
              <p:cNvPr id="8368" name="Line 112"/>
              <p:cNvSpPr>
                <a:spLocks noChangeShapeType="1"/>
              </p:cNvSpPr>
              <p:nvPr/>
            </p:nvSpPr>
            <p:spPr bwMode="auto">
              <a:xfrm flipH="1">
                <a:off x="2427" y="3437"/>
                <a:ext cx="121" cy="0"/>
              </a:xfrm>
              <a:prstGeom prst="line">
                <a:avLst/>
              </a:prstGeom>
              <a:noFill/>
              <a:ln w="3175">
                <a:solidFill>
                  <a:srgbClr val="000000"/>
                </a:solidFill>
                <a:round/>
                <a:headEnd/>
                <a:tailEnd/>
              </a:ln>
            </p:spPr>
            <p:txBody>
              <a:bodyPr/>
              <a:lstStyle/>
              <a:p>
                <a:endParaRPr lang="en-US" dirty="0"/>
              </a:p>
            </p:txBody>
          </p:sp>
          <p:sp>
            <p:nvSpPr>
              <p:cNvPr id="8369" name="Freeform 113"/>
              <p:cNvSpPr>
                <a:spLocks/>
              </p:cNvSpPr>
              <p:nvPr/>
            </p:nvSpPr>
            <p:spPr bwMode="auto">
              <a:xfrm>
                <a:off x="2348" y="3377"/>
                <a:ext cx="158" cy="121"/>
              </a:xfrm>
              <a:custGeom>
                <a:avLst/>
                <a:gdLst>
                  <a:gd name="T0" fmla="*/ 158 w 158"/>
                  <a:gd name="T1" fmla="*/ 60 h 121"/>
                  <a:gd name="T2" fmla="*/ 150 w 158"/>
                  <a:gd name="T3" fmla="*/ 71 h 121"/>
                  <a:gd name="T4" fmla="*/ 139 w 158"/>
                  <a:gd name="T5" fmla="*/ 82 h 121"/>
                  <a:gd name="T6" fmla="*/ 128 w 158"/>
                  <a:gd name="T7" fmla="*/ 90 h 121"/>
                  <a:gd name="T8" fmla="*/ 114 w 158"/>
                  <a:gd name="T9" fmla="*/ 99 h 121"/>
                  <a:gd name="T10" fmla="*/ 100 w 158"/>
                  <a:gd name="T11" fmla="*/ 106 h 121"/>
                  <a:gd name="T12" fmla="*/ 83 w 158"/>
                  <a:gd name="T13" fmla="*/ 112 h 121"/>
                  <a:gd name="T14" fmla="*/ 66 w 158"/>
                  <a:gd name="T15" fmla="*/ 117 h 121"/>
                  <a:gd name="T16" fmla="*/ 47 w 158"/>
                  <a:gd name="T17" fmla="*/ 121 h 121"/>
                  <a:gd name="T18" fmla="*/ 0 w 158"/>
                  <a:gd name="T19" fmla="*/ 121 h 121"/>
                  <a:gd name="T20" fmla="*/ 10 w 158"/>
                  <a:gd name="T21" fmla="*/ 107 h 121"/>
                  <a:gd name="T22" fmla="*/ 16 w 158"/>
                  <a:gd name="T23" fmla="*/ 91 h 121"/>
                  <a:gd name="T24" fmla="*/ 20 w 158"/>
                  <a:gd name="T25" fmla="*/ 76 h 121"/>
                  <a:gd name="T26" fmla="*/ 22 w 158"/>
                  <a:gd name="T27" fmla="*/ 60 h 121"/>
                  <a:gd name="T28" fmla="*/ 20 w 158"/>
                  <a:gd name="T29" fmla="*/ 45 h 121"/>
                  <a:gd name="T30" fmla="*/ 16 w 158"/>
                  <a:gd name="T31" fmla="*/ 30 h 121"/>
                  <a:gd name="T32" fmla="*/ 10 w 158"/>
                  <a:gd name="T33" fmla="*/ 14 h 121"/>
                  <a:gd name="T34" fmla="*/ 0 w 158"/>
                  <a:gd name="T35" fmla="*/ 0 h 121"/>
                  <a:gd name="T36" fmla="*/ 47 w 158"/>
                  <a:gd name="T37" fmla="*/ 0 h 121"/>
                  <a:gd name="T38" fmla="*/ 66 w 158"/>
                  <a:gd name="T39" fmla="*/ 4 h 121"/>
                  <a:gd name="T40" fmla="*/ 83 w 158"/>
                  <a:gd name="T41" fmla="*/ 8 h 121"/>
                  <a:gd name="T42" fmla="*/ 100 w 158"/>
                  <a:gd name="T43" fmla="*/ 14 h 121"/>
                  <a:gd name="T44" fmla="*/ 114 w 158"/>
                  <a:gd name="T45" fmla="*/ 21 h 121"/>
                  <a:gd name="T46" fmla="*/ 128 w 158"/>
                  <a:gd name="T47" fmla="*/ 30 h 121"/>
                  <a:gd name="T48" fmla="*/ 140 w 158"/>
                  <a:gd name="T49" fmla="*/ 39 h 121"/>
                  <a:gd name="T50" fmla="*/ 150 w 158"/>
                  <a:gd name="T51" fmla="*/ 49 h 121"/>
                  <a:gd name="T52" fmla="*/ 158 w 158"/>
                  <a:gd name="T53" fmla="*/ 60 h 121"/>
                  <a:gd name="T54" fmla="*/ 158 w 158"/>
                  <a:gd name="T55" fmla="*/ 60 h 121"/>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158"/>
                  <a:gd name="T85" fmla="*/ 0 h 121"/>
                  <a:gd name="T86" fmla="*/ 158 w 158"/>
                  <a:gd name="T87" fmla="*/ 121 h 121"/>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158" h="121">
                    <a:moveTo>
                      <a:pt x="158" y="60"/>
                    </a:moveTo>
                    <a:lnTo>
                      <a:pt x="150" y="71"/>
                    </a:lnTo>
                    <a:lnTo>
                      <a:pt x="139" y="82"/>
                    </a:lnTo>
                    <a:lnTo>
                      <a:pt x="128" y="90"/>
                    </a:lnTo>
                    <a:lnTo>
                      <a:pt x="114" y="99"/>
                    </a:lnTo>
                    <a:lnTo>
                      <a:pt x="100" y="106"/>
                    </a:lnTo>
                    <a:lnTo>
                      <a:pt x="83" y="112"/>
                    </a:lnTo>
                    <a:lnTo>
                      <a:pt x="66" y="117"/>
                    </a:lnTo>
                    <a:lnTo>
                      <a:pt x="47" y="121"/>
                    </a:lnTo>
                    <a:lnTo>
                      <a:pt x="0" y="121"/>
                    </a:lnTo>
                    <a:lnTo>
                      <a:pt x="10" y="107"/>
                    </a:lnTo>
                    <a:lnTo>
                      <a:pt x="16" y="91"/>
                    </a:lnTo>
                    <a:lnTo>
                      <a:pt x="20" y="76"/>
                    </a:lnTo>
                    <a:lnTo>
                      <a:pt x="22" y="60"/>
                    </a:lnTo>
                    <a:lnTo>
                      <a:pt x="20" y="45"/>
                    </a:lnTo>
                    <a:lnTo>
                      <a:pt x="16" y="30"/>
                    </a:lnTo>
                    <a:lnTo>
                      <a:pt x="10" y="14"/>
                    </a:lnTo>
                    <a:lnTo>
                      <a:pt x="0" y="0"/>
                    </a:lnTo>
                    <a:lnTo>
                      <a:pt x="47" y="0"/>
                    </a:lnTo>
                    <a:lnTo>
                      <a:pt x="66" y="4"/>
                    </a:lnTo>
                    <a:lnTo>
                      <a:pt x="83" y="8"/>
                    </a:lnTo>
                    <a:lnTo>
                      <a:pt x="100" y="14"/>
                    </a:lnTo>
                    <a:lnTo>
                      <a:pt x="114" y="21"/>
                    </a:lnTo>
                    <a:lnTo>
                      <a:pt x="128" y="30"/>
                    </a:lnTo>
                    <a:lnTo>
                      <a:pt x="140" y="39"/>
                    </a:lnTo>
                    <a:lnTo>
                      <a:pt x="150" y="49"/>
                    </a:lnTo>
                    <a:lnTo>
                      <a:pt x="158" y="60"/>
                    </a:lnTo>
                    <a:close/>
                  </a:path>
                </a:pathLst>
              </a:custGeom>
              <a:solidFill>
                <a:srgbClr val="FFFFFF"/>
              </a:solidFill>
              <a:ln w="9525">
                <a:noFill/>
                <a:round/>
                <a:headEnd/>
                <a:tailEnd/>
              </a:ln>
            </p:spPr>
            <p:txBody>
              <a:bodyPr/>
              <a:lstStyle/>
              <a:p>
                <a:endParaRPr lang="en-US" dirty="0"/>
              </a:p>
            </p:txBody>
          </p:sp>
          <p:sp>
            <p:nvSpPr>
              <p:cNvPr id="8370" name="Freeform 114"/>
              <p:cNvSpPr>
                <a:spLocks/>
              </p:cNvSpPr>
              <p:nvPr/>
            </p:nvSpPr>
            <p:spPr bwMode="auto">
              <a:xfrm>
                <a:off x="2348" y="3377"/>
                <a:ext cx="158" cy="121"/>
              </a:xfrm>
              <a:custGeom>
                <a:avLst/>
                <a:gdLst>
                  <a:gd name="T0" fmla="*/ 158 w 158"/>
                  <a:gd name="T1" fmla="*/ 60 h 121"/>
                  <a:gd name="T2" fmla="*/ 150 w 158"/>
                  <a:gd name="T3" fmla="*/ 71 h 121"/>
                  <a:gd name="T4" fmla="*/ 139 w 158"/>
                  <a:gd name="T5" fmla="*/ 82 h 121"/>
                  <a:gd name="T6" fmla="*/ 128 w 158"/>
                  <a:gd name="T7" fmla="*/ 90 h 121"/>
                  <a:gd name="T8" fmla="*/ 114 w 158"/>
                  <a:gd name="T9" fmla="*/ 99 h 121"/>
                  <a:gd name="T10" fmla="*/ 100 w 158"/>
                  <a:gd name="T11" fmla="*/ 106 h 121"/>
                  <a:gd name="T12" fmla="*/ 83 w 158"/>
                  <a:gd name="T13" fmla="*/ 112 h 121"/>
                  <a:gd name="T14" fmla="*/ 66 w 158"/>
                  <a:gd name="T15" fmla="*/ 117 h 121"/>
                  <a:gd name="T16" fmla="*/ 47 w 158"/>
                  <a:gd name="T17" fmla="*/ 121 h 121"/>
                  <a:gd name="T18" fmla="*/ 0 w 158"/>
                  <a:gd name="T19" fmla="*/ 121 h 121"/>
                  <a:gd name="T20" fmla="*/ 10 w 158"/>
                  <a:gd name="T21" fmla="*/ 107 h 121"/>
                  <a:gd name="T22" fmla="*/ 16 w 158"/>
                  <a:gd name="T23" fmla="*/ 91 h 121"/>
                  <a:gd name="T24" fmla="*/ 20 w 158"/>
                  <a:gd name="T25" fmla="*/ 76 h 121"/>
                  <a:gd name="T26" fmla="*/ 22 w 158"/>
                  <a:gd name="T27" fmla="*/ 60 h 121"/>
                  <a:gd name="T28" fmla="*/ 20 w 158"/>
                  <a:gd name="T29" fmla="*/ 45 h 121"/>
                  <a:gd name="T30" fmla="*/ 16 w 158"/>
                  <a:gd name="T31" fmla="*/ 30 h 121"/>
                  <a:gd name="T32" fmla="*/ 10 w 158"/>
                  <a:gd name="T33" fmla="*/ 14 h 121"/>
                  <a:gd name="T34" fmla="*/ 0 w 158"/>
                  <a:gd name="T35" fmla="*/ 0 h 121"/>
                  <a:gd name="T36" fmla="*/ 47 w 158"/>
                  <a:gd name="T37" fmla="*/ 0 h 121"/>
                  <a:gd name="T38" fmla="*/ 66 w 158"/>
                  <a:gd name="T39" fmla="*/ 4 h 121"/>
                  <a:gd name="T40" fmla="*/ 83 w 158"/>
                  <a:gd name="T41" fmla="*/ 8 h 121"/>
                  <a:gd name="T42" fmla="*/ 100 w 158"/>
                  <a:gd name="T43" fmla="*/ 14 h 121"/>
                  <a:gd name="T44" fmla="*/ 114 w 158"/>
                  <a:gd name="T45" fmla="*/ 21 h 121"/>
                  <a:gd name="T46" fmla="*/ 128 w 158"/>
                  <a:gd name="T47" fmla="*/ 30 h 121"/>
                  <a:gd name="T48" fmla="*/ 140 w 158"/>
                  <a:gd name="T49" fmla="*/ 39 h 121"/>
                  <a:gd name="T50" fmla="*/ 150 w 158"/>
                  <a:gd name="T51" fmla="*/ 49 h 121"/>
                  <a:gd name="T52" fmla="*/ 158 w 158"/>
                  <a:gd name="T53" fmla="*/ 60 h 121"/>
                  <a:gd name="T54" fmla="*/ 158 w 158"/>
                  <a:gd name="T55" fmla="*/ 60 h 121"/>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158"/>
                  <a:gd name="T85" fmla="*/ 0 h 121"/>
                  <a:gd name="T86" fmla="*/ 158 w 158"/>
                  <a:gd name="T87" fmla="*/ 121 h 121"/>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158" h="121">
                    <a:moveTo>
                      <a:pt x="158" y="60"/>
                    </a:moveTo>
                    <a:lnTo>
                      <a:pt x="150" y="71"/>
                    </a:lnTo>
                    <a:lnTo>
                      <a:pt x="139" y="82"/>
                    </a:lnTo>
                    <a:lnTo>
                      <a:pt x="128" y="90"/>
                    </a:lnTo>
                    <a:lnTo>
                      <a:pt x="114" y="99"/>
                    </a:lnTo>
                    <a:lnTo>
                      <a:pt x="100" y="106"/>
                    </a:lnTo>
                    <a:lnTo>
                      <a:pt x="83" y="112"/>
                    </a:lnTo>
                    <a:lnTo>
                      <a:pt x="66" y="117"/>
                    </a:lnTo>
                    <a:lnTo>
                      <a:pt x="47" y="121"/>
                    </a:lnTo>
                    <a:lnTo>
                      <a:pt x="0" y="121"/>
                    </a:lnTo>
                    <a:lnTo>
                      <a:pt x="10" y="107"/>
                    </a:lnTo>
                    <a:lnTo>
                      <a:pt x="16" y="91"/>
                    </a:lnTo>
                    <a:lnTo>
                      <a:pt x="20" y="76"/>
                    </a:lnTo>
                    <a:lnTo>
                      <a:pt x="22" y="60"/>
                    </a:lnTo>
                    <a:lnTo>
                      <a:pt x="20" y="45"/>
                    </a:lnTo>
                    <a:lnTo>
                      <a:pt x="16" y="30"/>
                    </a:lnTo>
                    <a:lnTo>
                      <a:pt x="10" y="14"/>
                    </a:lnTo>
                    <a:lnTo>
                      <a:pt x="0" y="0"/>
                    </a:lnTo>
                    <a:lnTo>
                      <a:pt x="47" y="0"/>
                    </a:lnTo>
                    <a:lnTo>
                      <a:pt x="66" y="4"/>
                    </a:lnTo>
                    <a:lnTo>
                      <a:pt x="83" y="8"/>
                    </a:lnTo>
                    <a:lnTo>
                      <a:pt x="100" y="14"/>
                    </a:lnTo>
                    <a:lnTo>
                      <a:pt x="114" y="21"/>
                    </a:lnTo>
                    <a:lnTo>
                      <a:pt x="128" y="30"/>
                    </a:lnTo>
                    <a:lnTo>
                      <a:pt x="140" y="39"/>
                    </a:lnTo>
                    <a:lnTo>
                      <a:pt x="150" y="49"/>
                    </a:lnTo>
                    <a:lnTo>
                      <a:pt x="158" y="60"/>
                    </a:lnTo>
                  </a:path>
                </a:pathLst>
              </a:custGeom>
              <a:noFill/>
              <a:ln w="3175">
                <a:solidFill>
                  <a:srgbClr val="000000"/>
                </a:solidFill>
                <a:round/>
                <a:headEnd/>
                <a:tailEnd/>
              </a:ln>
            </p:spPr>
            <p:txBody>
              <a:bodyPr/>
              <a:lstStyle/>
              <a:p>
                <a:endParaRPr lang="en-US" dirty="0"/>
              </a:p>
            </p:txBody>
          </p:sp>
          <p:sp>
            <p:nvSpPr>
              <p:cNvPr id="8371" name="Freeform 115"/>
              <p:cNvSpPr>
                <a:spLocks/>
              </p:cNvSpPr>
              <p:nvPr/>
            </p:nvSpPr>
            <p:spPr bwMode="auto">
              <a:xfrm>
                <a:off x="2348" y="3377"/>
                <a:ext cx="158" cy="121"/>
              </a:xfrm>
              <a:custGeom>
                <a:avLst/>
                <a:gdLst>
                  <a:gd name="T0" fmla="*/ 97 w 158"/>
                  <a:gd name="T1" fmla="*/ 121 h 121"/>
                  <a:gd name="T2" fmla="*/ 0 w 158"/>
                  <a:gd name="T3" fmla="*/ 121 h 121"/>
                  <a:gd name="T4" fmla="*/ 0 w 158"/>
                  <a:gd name="T5" fmla="*/ 0 h 121"/>
                  <a:gd name="T6" fmla="*/ 97 w 158"/>
                  <a:gd name="T7" fmla="*/ 0 h 121"/>
                  <a:gd name="T8" fmla="*/ 109 w 158"/>
                  <a:gd name="T9" fmla="*/ 0 h 121"/>
                  <a:gd name="T10" fmla="*/ 121 w 158"/>
                  <a:gd name="T11" fmla="*/ 4 h 121"/>
                  <a:gd name="T12" fmla="*/ 131 w 158"/>
                  <a:gd name="T13" fmla="*/ 10 h 121"/>
                  <a:gd name="T14" fmla="*/ 140 w 158"/>
                  <a:gd name="T15" fmla="*/ 17 h 121"/>
                  <a:gd name="T16" fmla="*/ 148 w 158"/>
                  <a:gd name="T17" fmla="*/ 26 h 121"/>
                  <a:gd name="T18" fmla="*/ 153 w 158"/>
                  <a:gd name="T19" fmla="*/ 37 h 121"/>
                  <a:gd name="T20" fmla="*/ 156 w 158"/>
                  <a:gd name="T21" fmla="*/ 48 h 121"/>
                  <a:gd name="T22" fmla="*/ 158 w 158"/>
                  <a:gd name="T23" fmla="*/ 60 h 121"/>
                  <a:gd name="T24" fmla="*/ 156 w 158"/>
                  <a:gd name="T25" fmla="*/ 73 h 121"/>
                  <a:gd name="T26" fmla="*/ 153 w 158"/>
                  <a:gd name="T27" fmla="*/ 84 h 121"/>
                  <a:gd name="T28" fmla="*/ 148 w 158"/>
                  <a:gd name="T29" fmla="*/ 94 h 121"/>
                  <a:gd name="T30" fmla="*/ 140 w 158"/>
                  <a:gd name="T31" fmla="*/ 103 h 121"/>
                  <a:gd name="T32" fmla="*/ 131 w 158"/>
                  <a:gd name="T33" fmla="*/ 111 h 121"/>
                  <a:gd name="T34" fmla="*/ 121 w 158"/>
                  <a:gd name="T35" fmla="*/ 116 h 121"/>
                  <a:gd name="T36" fmla="*/ 109 w 158"/>
                  <a:gd name="T37" fmla="*/ 120 h 121"/>
                  <a:gd name="T38" fmla="*/ 97 w 158"/>
                  <a:gd name="T39" fmla="*/ 121 h 121"/>
                  <a:gd name="T40" fmla="*/ 97 w 158"/>
                  <a:gd name="T41" fmla="*/ 121 h 121"/>
                  <a:gd name="T42" fmla="*/ 97 w 158"/>
                  <a:gd name="T43" fmla="*/ 121 h 121"/>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58"/>
                  <a:gd name="T67" fmla="*/ 0 h 121"/>
                  <a:gd name="T68" fmla="*/ 158 w 158"/>
                  <a:gd name="T69" fmla="*/ 121 h 121"/>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58" h="121">
                    <a:moveTo>
                      <a:pt x="97" y="121"/>
                    </a:moveTo>
                    <a:lnTo>
                      <a:pt x="0" y="121"/>
                    </a:lnTo>
                    <a:lnTo>
                      <a:pt x="0" y="0"/>
                    </a:lnTo>
                    <a:lnTo>
                      <a:pt x="97" y="0"/>
                    </a:lnTo>
                    <a:lnTo>
                      <a:pt x="109" y="0"/>
                    </a:lnTo>
                    <a:lnTo>
                      <a:pt x="121" y="4"/>
                    </a:lnTo>
                    <a:lnTo>
                      <a:pt x="131" y="10"/>
                    </a:lnTo>
                    <a:lnTo>
                      <a:pt x="140" y="17"/>
                    </a:lnTo>
                    <a:lnTo>
                      <a:pt x="148" y="26"/>
                    </a:lnTo>
                    <a:lnTo>
                      <a:pt x="153" y="37"/>
                    </a:lnTo>
                    <a:lnTo>
                      <a:pt x="156" y="48"/>
                    </a:lnTo>
                    <a:lnTo>
                      <a:pt x="158" y="60"/>
                    </a:lnTo>
                    <a:lnTo>
                      <a:pt x="156" y="73"/>
                    </a:lnTo>
                    <a:lnTo>
                      <a:pt x="153" y="84"/>
                    </a:lnTo>
                    <a:lnTo>
                      <a:pt x="148" y="94"/>
                    </a:lnTo>
                    <a:lnTo>
                      <a:pt x="140" y="103"/>
                    </a:lnTo>
                    <a:lnTo>
                      <a:pt x="131" y="111"/>
                    </a:lnTo>
                    <a:lnTo>
                      <a:pt x="121" y="116"/>
                    </a:lnTo>
                    <a:lnTo>
                      <a:pt x="109" y="120"/>
                    </a:lnTo>
                    <a:lnTo>
                      <a:pt x="97" y="121"/>
                    </a:lnTo>
                    <a:close/>
                  </a:path>
                </a:pathLst>
              </a:custGeom>
              <a:solidFill>
                <a:srgbClr val="FFFFFF"/>
              </a:solidFill>
              <a:ln w="9525">
                <a:noFill/>
                <a:round/>
                <a:headEnd/>
                <a:tailEnd/>
              </a:ln>
            </p:spPr>
            <p:txBody>
              <a:bodyPr/>
              <a:lstStyle/>
              <a:p>
                <a:endParaRPr lang="en-US" dirty="0"/>
              </a:p>
            </p:txBody>
          </p:sp>
          <p:sp>
            <p:nvSpPr>
              <p:cNvPr id="8372" name="Freeform 116"/>
              <p:cNvSpPr>
                <a:spLocks/>
              </p:cNvSpPr>
              <p:nvPr/>
            </p:nvSpPr>
            <p:spPr bwMode="auto">
              <a:xfrm>
                <a:off x="2348" y="3377"/>
                <a:ext cx="158" cy="121"/>
              </a:xfrm>
              <a:custGeom>
                <a:avLst/>
                <a:gdLst>
                  <a:gd name="T0" fmla="*/ 97 w 158"/>
                  <a:gd name="T1" fmla="*/ 121 h 121"/>
                  <a:gd name="T2" fmla="*/ 0 w 158"/>
                  <a:gd name="T3" fmla="*/ 121 h 121"/>
                  <a:gd name="T4" fmla="*/ 0 w 158"/>
                  <a:gd name="T5" fmla="*/ 0 h 121"/>
                  <a:gd name="T6" fmla="*/ 97 w 158"/>
                  <a:gd name="T7" fmla="*/ 0 h 121"/>
                  <a:gd name="T8" fmla="*/ 109 w 158"/>
                  <a:gd name="T9" fmla="*/ 0 h 121"/>
                  <a:gd name="T10" fmla="*/ 121 w 158"/>
                  <a:gd name="T11" fmla="*/ 4 h 121"/>
                  <a:gd name="T12" fmla="*/ 131 w 158"/>
                  <a:gd name="T13" fmla="*/ 10 h 121"/>
                  <a:gd name="T14" fmla="*/ 140 w 158"/>
                  <a:gd name="T15" fmla="*/ 17 h 121"/>
                  <a:gd name="T16" fmla="*/ 148 w 158"/>
                  <a:gd name="T17" fmla="*/ 26 h 121"/>
                  <a:gd name="T18" fmla="*/ 153 w 158"/>
                  <a:gd name="T19" fmla="*/ 37 h 121"/>
                  <a:gd name="T20" fmla="*/ 156 w 158"/>
                  <a:gd name="T21" fmla="*/ 48 h 121"/>
                  <a:gd name="T22" fmla="*/ 158 w 158"/>
                  <a:gd name="T23" fmla="*/ 60 h 121"/>
                  <a:gd name="T24" fmla="*/ 156 w 158"/>
                  <a:gd name="T25" fmla="*/ 73 h 121"/>
                  <a:gd name="T26" fmla="*/ 153 w 158"/>
                  <a:gd name="T27" fmla="*/ 84 h 121"/>
                  <a:gd name="T28" fmla="*/ 148 w 158"/>
                  <a:gd name="T29" fmla="*/ 94 h 121"/>
                  <a:gd name="T30" fmla="*/ 140 w 158"/>
                  <a:gd name="T31" fmla="*/ 103 h 121"/>
                  <a:gd name="T32" fmla="*/ 131 w 158"/>
                  <a:gd name="T33" fmla="*/ 111 h 121"/>
                  <a:gd name="T34" fmla="*/ 121 w 158"/>
                  <a:gd name="T35" fmla="*/ 116 h 121"/>
                  <a:gd name="T36" fmla="*/ 109 w 158"/>
                  <a:gd name="T37" fmla="*/ 120 h 121"/>
                  <a:gd name="T38" fmla="*/ 97 w 158"/>
                  <a:gd name="T39" fmla="*/ 121 h 121"/>
                  <a:gd name="T40" fmla="*/ 97 w 158"/>
                  <a:gd name="T41" fmla="*/ 121 h 121"/>
                  <a:gd name="T42" fmla="*/ 97 w 158"/>
                  <a:gd name="T43" fmla="*/ 121 h 121"/>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58"/>
                  <a:gd name="T67" fmla="*/ 0 h 121"/>
                  <a:gd name="T68" fmla="*/ 158 w 158"/>
                  <a:gd name="T69" fmla="*/ 121 h 121"/>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58" h="121">
                    <a:moveTo>
                      <a:pt x="97" y="121"/>
                    </a:moveTo>
                    <a:lnTo>
                      <a:pt x="0" y="121"/>
                    </a:lnTo>
                    <a:lnTo>
                      <a:pt x="0" y="0"/>
                    </a:lnTo>
                    <a:lnTo>
                      <a:pt x="97" y="0"/>
                    </a:lnTo>
                    <a:lnTo>
                      <a:pt x="109" y="0"/>
                    </a:lnTo>
                    <a:lnTo>
                      <a:pt x="121" y="4"/>
                    </a:lnTo>
                    <a:lnTo>
                      <a:pt x="131" y="10"/>
                    </a:lnTo>
                    <a:lnTo>
                      <a:pt x="140" y="17"/>
                    </a:lnTo>
                    <a:lnTo>
                      <a:pt x="148" y="26"/>
                    </a:lnTo>
                    <a:lnTo>
                      <a:pt x="153" y="37"/>
                    </a:lnTo>
                    <a:lnTo>
                      <a:pt x="156" y="48"/>
                    </a:lnTo>
                    <a:lnTo>
                      <a:pt x="158" y="60"/>
                    </a:lnTo>
                    <a:lnTo>
                      <a:pt x="156" y="73"/>
                    </a:lnTo>
                    <a:lnTo>
                      <a:pt x="153" y="84"/>
                    </a:lnTo>
                    <a:lnTo>
                      <a:pt x="148" y="94"/>
                    </a:lnTo>
                    <a:lnTo>
                      <a:pt x="140" y="103"/>
                    </a:lnTo>
                    <a:lnTo>
                      <a:pt x="131" y="111"/>
                    </a:lnTo>
                    <a:lnTo>
                      <a:pt x="121" y="116"/>
                    </a:lnTo>
                    <a:lnTo>
                      <a:pt x="109" y="120"/>
                    </a:lnTo>
                    <a:lnTo>
                      <a:pt x="97" y="121"/>
                    </a:lnTo>
                  </a:path>
                </a:pathLst>
              </a:custGeom>
              <a:noFill/>
              <a:ln w="3175">
                <a:solidFill>
                  <a:srgbClr val="000000"/>
                </a:solidFill>
                <a:round/>
                <a:headEnd/>
                <a:tailEnd/>
              </a:ln>
            </p:spPr>
            <p:txBody>
              <a:bodyPr/>
              <a:lstStyle/>
              <a:p>
                <a:endParaRPr lang="en-US" dirty="0"/>
              </a:p>
            </p:txBody>
          </p:sp>
          <p:sp>
            <p:nvSpPr>
              <p:cNvPr id="8373" name="Freeform 117"/>
              <p:cNvSpPr>
                <a:spLocks/>
              </p:cNvSpPr>
              <p:nvPr/>
            </p:nvSpPr>
            <p:spPr bwMode="auto">
              <a:xfrm>
                <a:off x="1889" y="3095"/>
                <a:ext cx="710" cy="152"/>
              </a:xfrm>
              <a:custGeom>
                <a:avLst/>
                <a:gdLst>
                  <a:gd name="T0" fmla="*/ 635 w 710"/>
                  <a:gd name="T1" fmla="*/ 129 h 152"/>
                  <a:gd name="T2" fmla="*/ 710 w 710"/>
                  <a:gd name="T3" fmla="*/ 129 h 152"/>
                  <a:gd name="T4" fmla="*/ 710 w 710"/>
                  <a:gd name="T5" fmla="*/ 0 h 152"/>
                  <a:gd name="T6" fmla="*/ 0 w 710"/>
                  <a:gd name="T7" fmla="*/ 0 h 152"/>
                  <a:gd name="T8" fmla="*/ 0 w 710"/>
                  <a:gd name="T9" fmla="*/ 152 h 152"/>
                  <a:gd name="T10" fmla="*/ 75 w 710"/>
                  <a:gd name="T11" fmla="*/ 152 h 152"/>
                  <a:gd name="T12" fmla="*/ 0 60000 65536"/>
                  <a:gd name="T13" fmla="*/ 0 60000 65536"/>
                  <a:gd name="T14" fmla="*/ 0 60000 65536"/>
                  <a:gd name="T15" fmla="*/ 0 60000 65536"/>
                  <a:gd name="T16" fmla="*/ 0 60000 65536"/>
                  <a:gd name="T17" fmla="*/ 0 60000 65536"/>
                  <a:gd name="T18" fmla="*/ 0 w 710"/>
                  <a:gd name="T19" fmla="*/ 0 h 152"/>
                  <a:gd name="T20" fmla="*/ 710 w 710"/>
                  <a:gd name="T21" fmla="*/ 152 h 152"/>
                </a:gdLst>
                <a:ahLst/>
                <a:cxnLst>
                  <a:cxn ang="T12">
                    <a:pos x="T0" y="T1"/>
                  </a:cxn>
                  <a:cxn ang="T13">
                    <a:pos x="T2" y="T3"/>
                  </a:cxn>
                  <a:cxn ang="T14">
                    <a:pos x="T4" y="T5"/>
                  </a:cxn>
                  <a:cxn ang="T15">
                    <a:pos x="T6" y="T7"/>
                  </a:cxn>
                  <a:cxn ang="T16">
                    <a:pos x="T8" y="T9"/>
                  </a:cxn>
                  <a:cxn ang="T17">
                    <a:pos x="T10" y="T11"/>
                  </a:cxn>
                </a:cxnLst>
                <a:rect l="T18" t="T19" r="T20" b="T21"/>
                <a:pathLst>
                  <a:path w="710" h="152">
                    <a:moveTo>
                      <a:pt x="635" y="129"/>
                    </a:moveTo>
                    <a:lnTo>
                      <a:pt x="710" y="129"/>
                    </a:lnTo>
                    <a:lnTo>
                      <a:pt x="710" y="0"/>
                    </a:lnTo>
                    <a:lnTo>
                      <a:pt x="0" y="0"/>
                    </a:lnTo>
                    <a:lnTo>
                      <a:pt x="0" y="152"/>
                    </a:lnTo>
                    <a:lnTo>
                      <a:pt x="75" y="152"/>
                    </a:lnTo>
                  </a:path>
                </a:pathLst>
              </a:custGeom>
              <a:noFill/>
              <a:ln w="3175">
                <a:solidFill>
                  <a:srgbClr val="000000"/>
                </a:solidFill>
                <a:round/>
                <a:headEnd/>
                <a:tailEnd/>
              </a:ln>
            </p:spPr>
            <p:txBody>
              <a:bodyPr/>
              <a:lstStyle/>
              <a:p>
                <a:endParaRPr lang="en-US" dirty="0"/>
              </a:p>
            </p:txBody>
          </p:sp>
          <p:sp>
            <p:nvSpPr>
              <p:cNvPr id="8374" name="Freeform 118"/>
              <p:cNvSpPr>
                <a:spLocks/>
              </p:cNvSpPr>
              <p:nvPr/>
            </p:nvSpPr>
            <p:spPr bwMode="auto">
              <a:xfrm>
                <a:off x="1915" y="3557"/>
                <a:ext cx="244" cy="81"/>
              </a:xfrm>
              <a:custGeom>
                <a:avLst/>
                <a:gdLst>
                  <a:gd name="T0" fmla="*/ 0 w 244"/>
                  <a:gd name="T1" fmla="*/ 40 h 81"/>
                  <a:gd name="T2" fmla="*/ 0 w 244"/>
                  <a:gd name="T3" fmla="*/ 0 h 81"/>
                  <a:gd name="T4" fmla="*/ 162 w 244"/>
                  <a:gd name="T5" fmla="*/ 0 h 81"/>
                  <a:gd name="T6" fmla="*/ 244 w 244"/>
                  <a:gd name="T7" fmla="*/ 40 h 81"/>
                  <a:gd name="T8" fmla="*/ 162 w 244"/>
                  <a:gd name="T9" fmla="*/ 81 h 81"/>
                  <a:gd name="T10" fmla="*/ 0 w 244"/>
                  <a:gd name="T11" fmla="*/ 81 h 81"/>
                  <a:gd name="T12" fmla="*/ 0 w 244"/>
                  <a:gd name="T13" fmla="*/ 40 h 81"/>
                  <a:gd name="T14" fmla="*/ 0 60000 65536"/>
                  <a:gd name="T15" fmla="*/ 0 60000 65536"/>
                  <a:gd name="T16" fmla="*/ 0 60000 65536"/>
                  <a:gd name="T17" fmla="*/ 0 60000 65536"/>
                  <a:gd name="T18" fmla="*/ 0 60000 65536"/>
                  <a:gd name="T19" fmla="*/ 0 60000 65536"/>
                  <a:gd name="T20" fmla="*/ 0 60000 65536"/>
                  <a:gd name="T21" fmla="*/ 0 w 244"/>
                  <a:gd name="T22" fmla="*/ 0 h 81"/>
                  <a:gd name="T23" fmla="*/ 244 w 244"/>
                  <a:gd name="T24" fmla="*/ 81 h 8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44" h="81">
                    <a:moveTo>
                      <a:pt x="0" y="40"/>
                    </a:moveTo>
                    <a:lnTo>
                      <a:pt x="0" y="0"/>
                    </a:lnTo>
                    <a:lnTo>
                      <a:pt x="162" y="0"/>
                    </a:lnTo>
                    <a:lnTo>
                      <a:pt x="244" y="40"/>
                    </a:lnTo>
                    <a:lnTo>
                      <a:pt x="162" y="81"/>
                    </a:lnTo>
                    <a:lnTo>
                      <a:pt x="0" y="81"/>
                    </a:lnTo>
                    <a:lnTo>
                      <a:pt x="0" y="40"/>
                    </a:lnTo>
                    <a:close/>
                  </a:path>
                </a:pathLst>
              </a:custGeom>
              <a:solidFill>
                <a:srgbClr val="FFFFFF"/>
              </a:solidFill>
              <a:ln w="9525">
                <a:noFill/>
                <a:round/>
                <a:headEnd/>
                <a:tailEnd/>
              </a:ln>
            </p:spPr>
            <p:txBody>
              <a:bodyPr/>
              <a:lstStyle/>
              <a:p>
                <a:endParaRPr lang="en-US" dirty="0"/>
              </a:p>
            </p:txBody>
          </p:sp>
          <p:sp>
            <p:nvSpPr>
              <p:cNvPr id="8375" name="Freeform 119"/>
              <p:cNvSpPr>
                <a:spLocks/>
              </p:cNvSpPr>
              <p:nvPr/>
            </p:nvSpPr>
            <p:spPr bwMode="auto">
              <a:xfrm>
                <a:off x="1915" y="3557"/>
                <a:ext cx="244" cy="81"/>
              </a:xfrm>
              <a:custGeom>
                <a:avLst/>
                <a:gdLst>
                  <a:gd name="T0" fmla="*/ 0 w 244"/>
                  <a:gd name="T1" fmla="*/ 40 h 81"/>
                  <a:gd name="T2" fmla="*/ 0 w 244"/>
                  <a:gd name="T3" fmla="*/ 0 h 81"/>
                  <a:gd name="T4" fmla="*/ 162 w 244"/>
                  <a:gd name="T5" fmla="*/ 0 h 81"/>
                  <a:gd name="T6" fmla="*/ 244 w 244"/>
                  <a:gd name="T7" fmla="*/ 40 h 81"/>
                  <a:gd name="T8" fmla="*/ 162 w 244"/>
                  <a:gd name="T9" fmla="*/ 81 h 81"/>
                  <a:gd name="T10" fmla="*/ 0 w 244"/>
                  <a:gd name="T11" fmla="*/ 81 h 81"/>
                  <a:gd name="T12" fmla="*/ 0 w 244"/>
                  <a:gd name="T13" fmla="*/ 40 h 81"/>
                  <a:gd name="T14" fmla="*/ 0 60000 65536"/>
                  <a:gd name="T15" fmla="*/ 0 60000 65536"/>
                  <a:gd name="T16" fmla="*/ 0 60000 65536"/>
                  <a:gd name="T17" fmla="*/ 0 60000 65536"/>
                  <a:gd name="T18" fmla="*/ 0 60000 65536"/>
                  <a:gd name="T19" fmla="*/ 0 60000 65536"/>
                  <a:gd name="T20" fmla="*/ 0 60000 65536"/>
                  <a:gd name="T21" fmla="*/ 0 w 244"/>
                  <a:gd name="T22" fmla="*/ 0 h 81"/>
                  <a:gd name="T23" fmla="*/ 244 w 244"/>
                  <a:gd name="T24" fmla="*/ 81 h 8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44" h="81">
                    <a:moveTo>
                      <a:pt x="0" y="40"/>
                    </a:moveTo>
                    <a:lnTo>
                      <a:pt x="0" y="0"/>
                    </a:lnTo>
                    <a:lnTo>
                      <a:pt x="162" y="0"/>
                    </a:lnTo>
                    <a:lnTo>
                      <a:pt x="244" y="40"/>
                    </a:lnTo>
                    <a:lnTo>
                      <a:pt x="162" y="81"/>
                    </a:lnTo>
                    <a:lnTo>
                      <a:pt x="0" y="81"/>
                    </a:lnTo>
                    <a:lnTo>
                      <a:pt x="0" y="40"/>
                    </a:lnTo>
                    <a:close/>
                  </a:path>
                </a:pathLst>
              </a:custGeom>
              <a:noFill/>
              <a:ln w="3175">
                <a:solidFill>
                  <a:srgbClr val="000000"/>
                </a:solidFill>
                <a:round/>
                <a:headEnd/>
                <a:tailEnd/>
              </a:ln>
            </p:spPr>
            <p:txBody>
              <a:bodyPr/>
              <a:lstStyle/>
              <a:p>
                <a:endParaRPr lang="en-US" dirty="0"/>
              </a:p>
            </p:txBody>
          </p:sp>
          <p:sp>
            <p:nvSpPr>
              <p:cNvPr id="8376" name="Freeform 120"/>
              <p:cNvSpPr>
                <a:spLocks/>
              </p:cNvSpPr>
              <p:nvPr/>
            </p:nvSpPr>
            <p:spPr bwMode="auto">
              <a:xfrm>
                <a:off x="2159" y="3467"/>
                <a:ext cx="146" cy="130"/>
              </a:xfrm>
              <a:custGeom>
                <a:avLst/>
                <a:gdLst>
                  <a:gd name="T0" fmla="*/ 0 w 146"/>
                  <a:gd name="T1" fmla="*/ 130 h 130"/>
                  <a:gd name="T2" fmla="*/ 105 w 146"/>
                  <a:gd name="T3" fmla="*/ 130 h 130"/>
                  <a:gd name="T4" fmla="*/ 105 w 146"/>
                  <a:gd name="T5" fmla="*/ 0 h 130"/>
                  <a:gd name="T6" fmla="*/ 146 w 146"/>
                  <a:gd name="T7" fmla="*/ 0 h 130"/>
                  <a:gd name="T8" fmla="*/ 0 60000 65536"/>
                  <a:gd name="T9" fmla="*/ 0 60000 65536"/>
                  <a:gd name="T10" fmla="*/ 0 60000 65536"/>
                  <a:gd name="T11" fmla="*/ 0 60000 65536"/>
                  <a:gd name="T12" fmla="*/ 0 w 146"/>
                  <a:gd name="T13" fmla="*/ 0 h 130"/>
                  <a:gd name="T14" fmla="*/ 146 w 146"/>
                  <a:gd name="T15" fmla="*/ 130 h 130"/>
                </a:gdLst>
                <a:ahLst/>
                <a:cxnLst>
                  <a:cxn ang="T8">
                    <a:pos x="T0" y="T1"/>
                  </a:cxn>
                  <a:cxn ang="T9">
                    <a:pos x="T2" y="T3"/>
                  </a:cxn>
                  <a:cxn ang="T10">
                    <a:pos x="T4" y="T5"/>
                  </a:cxn>
                  <a:cxn ang="T11">
                    <a:pos x="T6" y="T7"/>
                  </a:cxn>
                </a:cxnLst>
                <a:rect l="T12" t="T13" r="T14" b="T15"/>
                <a:pathLst>
                  <a:path w="146" h="130">
                    <a:moveTo>
                      <a:pt x="0" y="130"/>
                    </a:moveTo>
                    <a:lnTo>
                      <a:pt x="105" y="130"/>
                    </a:lnTo>
                    <a:lnTo>
                      <a:pt x="105" y="0"/>
                    </a:lnTo>
                    <a:lnTo>
                      <a:pt x="146" y="0"/>
                    </a:lnTo>
                  </a:path>
                </a:pathLst>
              </a:custGeom>
              <a:noFill/>
              <a:ln w="3175">
                <a:solidFill>
                  <a:srgbClr val="000000"/>
                </a:solidFill>
                <a:round/>
                <a:headEnd/>
                <a:tailEnd/>
              </a:ln>
            </p:spPr>
            <p:txBody>
              <a:bodyPr/>
              <a:lstStyle/>
              <a:p>
                <a:endParaRPr lang="en-US" dirty="0"/>
              </a:p>
            </p:txBody>
          </p:sp>
          <p:sp>
            <p:nvSpPr>
              <p:cNvPr id="8377" name="Freeform 121"/>
              <p:cNvSpPr>
                <a:spLocks/>
              </p:cNvSpPr>
              <p:nvPr/>
            </p:nvSpPr>
            <p:spPr bwMode="auto">
              <a:xfrm>
                <a:off x="2548" y="3427"/>
                <a:ext cx="98" cy="10"/>
              </a:xfrm>
              <a:custGeom>
                <a:avLst/>
                <a:gdLst>
                  <a:gd name="T0" fmla="*/ 0 w 98"/>
                  <a:gd name="T1" fmla="*/ 10 h 10"/>
                  <a:gd name="T2" fmla="*/ 48 w 98"/>
                  <a:gd name="T3" fmla="*/ 10 h 10"/>
                  <a:gd name="T4" fmla="*/ 48 w 98"/>
                  <a:gd name="T5" fmla="*/ 0 h 10"/>
                  <a:gd name="T6" fmla="*/ 98 w 98"/>
                  <a:gd name="T7" fmla="*/ 0 h 10"/>
                  <a:gd name="T8" fmla="*/ 0 60000 65536"/>
                  <a:gd name="T9" fmla="*/ 0 60000 65536"/>
                  <a:gd name="T10" fmla="*/ 0 60000 65536"/>
                  <a:gd name="T11" fmla="*/ 0 60000 65536"/>
                  <a:gd name="T12" fmla="*/ 0 w 98"/>
                  <a:gd name="T13" fmla="*/ 0 h 10"/>
                  <a:gd name="T14" fmla="*/ 98 w 98"/>
                  <a:gd name="T15" fmla="*/ 10 h 10"/>
                </a:gdLst>
                <a:ahLst/>
                <a:cxnLst>
                  <a:cxn ang="T8">
                    <a:pos x="T0" y="T1"/>
                  </a:cxn>
                  <a:cxn ang="T9">
                    <a:pos x="T2" y="T3"/>
                  </a:cxn>
                  <a:cxn ang="T10">
                    <a:pos x="T4" y="T5"/>
                  </a:cxn>
                  <a:cxn ang="T11">
                    <a:pos x="T6" y="T7"/>
                  </a:cxn>
                </a:cxnLst>
                <a:rect l="T12" t="T13" r="T14" b="T15"/>
                <a:pathLst>
                  <a:path w="98" h="10">
                    <a:moveTo>
                      <a:pt x="0" y="10"/>
                    </a:moveTo>
                    <a:lnTo>
                      <a:pt x="48" y="10"/>
                    </a:lnTo>
                    <a:lnTo>
                      <a:pt x="48" y="0"/>
                    </a:lnTo>
                    <a:lnTo>
                      <a:pt x="98" y="0"/>
                    </a:lnTo>
                  </a:path>
                </a:pathLst>
              </a:custGeom>
              <a:noFill/>
              <a:ln w="3175">
                <a:solidFill>
                  <a:srgbClr val="000000"/>
                </a:solidFill>
                <a:round/>
                <a:headEnd/>
                <a:tailEnd/>
              </a:ln>
            </p:spPr>
            <p:txBody>
              <a:bodyPr/>
              <a:lstStyle/>
              <a:p>
                <a:endParaRPr lang="en-US" dirty="0"/>
              </a:p>
            </p:txBody>
          </p:sp>
        </p:grpSp>
        <p:pic>
          <p:nvPicPr>
            <p:cNvPr id="8295" name="Picture 881" descr="Component Models.png"/>
            <p:cNvPicPr>
              <a:picLocks noChangeAspect="1"/>
            </p:cNvPicPr>
            <p:nvPr/>
          </p:nvPicPr>
          <p:blipFill>
            <a:blip r:embed="rId7"/>
            <a:srcRect/>
            <a:stretch>
              <a:fillRect/>
            </a:stretch>
          </p:blipFill>
          <p:spPr bwMode="auto">
            <a:xfrm>
              <a:off x="1311259" y="3663480"/>
              <a:ext cx="1127762" cy="548641"/>
            </a:xfrm>
            <a:prstGeom prst="rect">
              <a:avLst/>
            </a:prstGeom>
            <a:noFill/>
            <a:ln w="9525">
              <a:noFill/>
              <a:miter lim="800000"/>
              <a:headEnd/>
              <a:tailEnd/>
            </a:ln>
          </p:spPr>
        </p:pic>
        <p:sp>
          <p:nvSpPr>
            <p:cNvPr id="883" name="Freeform 14"/>
            <p:cNvSpPr>
              <a:spLocks/>
            </p:cNvSpPr>
            <p:nvPr/>
          </p:nvSpPr>
          <p:spPr bwMode="auto">
            <a:xfrm>
              <a:off x="1255457" y="2893965"/>
              <a:ext cx="2100655" cy="825742"/>
            </a:xfrm>
            <a:custGeom>
              <a:avLst/>
              <a:gdLst/>
              <a:ahLst/>
              <a:cxnLst>
                <a:cxn ang="0">
                  <a:pos x="0" y="168"/>
                </a:cxn>
                <a:cxn ang="0">
                  <a:pos x="427" y="0"/>
                </a:cxn>
                <a:cxn ang="0">
                  <a:pos x="427" y="0"/>
                </a:cxn>
                <a:cxn ang="0">
                  <a:pos x="854" y="168"/>
                </a:cxn>
                <a:cxn ang="0">
                  <a:pos x="854" y="168"/>
                </a:cxn>
                <a:cxn ang="0">
                  <a:pos x="854" y="168"/>
                </a:cxn>
                <a:cxn ang="0">
                  <a:pos x="427" y="336"/>
                </a:cxn>
                <a:cxn ang="0">
                  <a:pos x="427" y="336"/>
                </a:cxn>
                <a:cxn ang="0">
                  <a:pos x="427" y="336"/>
                </a:cxn>
                <a:cxn ang="0">
                  <a:pos x="0" y="168"/>
                </a:cxn>
                <a:cxn ang="0">
                  <a:pos x="0" y="168"/>
                </a:cxn>
              </a:cxnLst>
              <a:rect l="0" t="0" r="r" b="b"/>
              <a:pathLst>
                <a:path w="854" h="336">
                  <a:moveTo>
                    <a:pt x="0" y="168"/>
                  </a:moveTo>
                  <a:cubicBezTo>
                    <a:pt x="0" y="75"/>
                    <a:pt x="191" y="0"/>
                    <a:pt x="427" y="0"/>
                  </a:cubicBezTo>
                  <a:cubicBezTo>
                    <a:pt x="427" y="0"/>
                    <a:pt x="427" y="0"/>
                    <a:pt x="427" y="0"/>
                  </a:cubicBezTo>
                  <a:cubicBezTo>
                    <a:pt x="663" y="0"/>
                    <a:pt x="854" y="75"/>
                    <a:pt x="854" y="168"/>
                  </a:cubicBezTo>
                  <a:cubicBezTo>
                    <a:pt x="854" y="168"/>
                    <a:pt x="854" y="168"/>
                    <a:pt x="854" y="168"/>
                  </a:cubicBezTo>
                  <a:cubicBezTo>
                    <a:pt x="854" y="168"/>
                    <a:pt x="854" y="168"/>
                    <a:pt x="854" y="168"/>
                  </a:cubicBezTo>
                  <a:cubicBezTo>
                    <a:pt x="854" y="261"/>
                    <a:pt x="663" y="336"/>
                    <a:pt x="427" y="336"/>
                  </a:cubicBezTo>
                  <a:cubicBezTo>
                    <a:pt x="427" y="336"/>
                    <a:pt x="427" y="336"/>
                    <a:pt x="427" y="336"/>
                  </a:cubicBezTo>
                  <a:cubicBezTo>
                    <a:pt x="427" y="336"/>
                    <a:pt x="427" y="336"/>
                    <a:pt x="427" y="336"/>
                  </a:cubicBezTo>
                  <a:cubicBezTo>
                    <a:pt x="191" y="336"/>
                    <a:pt x="0" y="261"/>
                    <a:pt x="0" y="168"/>
                  </a:cubicBezTo>
                  <a:cubicBezTo>
                    <a:pt x="0" y="168"/>
                    <a:pt x="0" y="168"/>
                    <a:pt x="0" y="168"/>
                  </a:cubicBezTo>
                  <a:close/>
                </a:path>
              </a:pathLst>
            </a:custGeom>
            <a:solidFill>
              <a:srgbClr val="B3AE7D"/>
            </a:solidFill>
            <a:ln w="9525">
              <a:noFill/>
              <a:round/>
              <a:headEnd/>
              <a:tailEnd/>
            </a:ln>
            <a:effectLst>
              <a:outerShdw blurRad="50800" dist="38100" dir="5400000" algn="t" rotWithShape="0">
                <a:prstClr val="black">
                  <a:alpha val="40000"/>
                </a:prstClr>
              </a:outerShdw>
            </a:effectLst>
          </p:spPr>
          <p:txBody>
            <a:bodyPr/>
            <a:lstStyle/>
            <a:p>
              <a:pPr>
                <a:defRPr/>
              </a:pPr>
              <a:endParaRPr lang="en-US" sz="1100" dirty="0">
                <a:latin typeface="Arial" charset="0"/>
              </a:endParaRPr>
            </a:p>
          </p:txBody>
        </p:sp>
        <p:sp>
          <p:nvSpPr>
            <p:cNvPr id="8297" name="TextBox 883"/>
            <p:cNvSpPr txBox="1">
              <a:spLocks noChangeArrowheads="1"/>
            </p:cNvSpPr>
            <p:nvPr/>
          </p:nvSpPr>
          <p:spPr bwMode="auto">
            <a:xfrm>
              <a:off x="2592845" y="3120617"/>
              <a:ext cx="711882" cy="301140"/>
            </a:xfrm>
            <a:prstGeom prst="rect">
              <a:avLst/>
            </a:prstGeom>
            <a:noFill/>
            <a:ln w="9525">
              <a:noFill/>
              <a:miter lim="800000"/>
              <a:headEnd/>
              <a:tailEnd/>
            </a:ln>
          </p:spPr>
          <p:txBody>
            <a:bodyPr lIns="0" tIns="0" rIns="0" bIns="0">
              <a:spAutoFit/>
            </a:bodyPr>
            <a:lstStyle/>
            <a:p>
              <a:pPr algn="ctr"/>
              <a:r>
                <a:rPr lang="en-US" altLang="en-US" sz="400" dirty="0">
                  <a:solidFill>
                    <a:srgbClr val="000000"/>
                  </a:solidFill>
                  <a:latin typeface="Calibri" pitchFamily="34" charset="0"/>
                </a:rPr>
                <a:t>System Models</a:t>
              </a:r>
            </a:p>
          </p:txBody>
        </p:sp>
        <p:sp>
          <p:nvSpPr>
            <p:cNvPr id="8298" name="TextBox 884"/>
            <p:cNvSpPr txBox="1">
              <a:spLocks noChangeArrowheads="1"/>
            </p:cNvSpPr>
            <p:nvPr/>
          </p:nvSpPr>
          <p:spPr bwMode="auto">
            <a:xfrm>
              <a:off x="2592845" y="3774199"/>
              <a:ext cx="711882" cy="301140"/>
            </a:xfrm>
            <a:prstGeom prst="rect">
              <a:avLst/>
            </a:prstGeom>
            <a:noFill/>
            <a:ln w="9525">
              <a:noFill/>
              <a:miter lim="800000"/>
              <a:headEnd/>
              <a:tailEnd/>
            </a:ln>
          </p:spPr>
          <p:txBody>
            <a:bodyPr lIns="0" tIns="0" rIns="0" bIns="0">
              <a:spAutoFit/>
            </a:bodyPr>
            <a:lstStyle/>
            <a:p>
              <a:pPr algn="ctr"/>
              <a:r>
                <a:rPr lang="en-US" altLang="en-US" sz="400" dirty="0">
                  <a:solidFill>
                    <a:srgbClr val="000000"/>
                  </a:solidFill>
                  <a:latin typeface="Calibri" pitchFamily="34" charset="0"/>
                </a:rPr>
                <a:t>Component Models</a:t>
              </a:r>
            </a:p>
          </p:txBody>
        </p:sp>
        <p:grpSp>
          <p:nvGrpSpPr>
            <p:cNvPr id="12" name="Group 63"/>
            <p:cNvGrpSpPr>
              <a:grpSpLocks/>
            </p:cNvGrpSpPr>
            <p:nvPr/>
          </p:nvGrpSpPr>
          <p:grpSpPr bwMode="auto">
            <a:xfrm>
              <a:off x="2042043" y="3085713"/>
              <a:ext cx="855839" cy="330995"/>
              <a:chOff x="381000" y="2611438"/>
              <a:chExt cx="3546476" cy="1371599"/>
            </a:xfrm>
          </p:grpSpPr>
          <p:sp>
            <p:nvSpPr>
              <p:cNvPr id="8304" name="Freeform 1732"/>
              <p:cNvSpPr>
                <a:spLocks/>
              </p:cNvSpPr>
              <p:nvPr/>
            </p:nvSpPr>
            <p:spPr bwMode="auto">
              <a:xfrm>
                <a:off x="395288" y="2611438"/>
                <a:ext cx="2528888" cy="1349375"/>
              </a:xfrm>
              <a:custGeom>
                <a:avLst/>
                <a:gdLst>
                  <a:gd name="T0" fmla="*/ 2147483647 w 1593"/>
                  <a:gd name="T1" fmla="*/ 2147483647 h 850"/>
                  <a:gd name="T2" fmla="*/ 2147483647 w 1593"/>
                  <a:gd name="T3" fmla="*/ 2147483647 h 850"/>
                  <a:gd name="T4" fmla="*/ 2147483647 w 1593"/>
                  <a:gd name="T5" fmla="*/ 2147483647 h 850"/>
                  <a:gd name="T6" fmla="*/ 2147483647 w 1593"/>
                  <a:gd name="T7" fmla="*/ 2147483647 h 850"/>
                  <a:gd name="T8" fmla="*/ 2147483647 w 1593"/>
                  <a:gd name="T9" fmla="*/ 2147483647 h 850"/>
                  <a:gd name="T10" fmla="*/ 2147483647 w 1593"/>
                  <a:gd name="T11" fmla="*/ 2147483647 h 850"/>
                  <a:gd name="T12" fmla="*/ 2147483647 w 1593"/>
                  <a:gd name="T13" fmla="*/ 2147483647 h 850"/>
                  <a:gd name="T14" fmla="*/ 2147483647 w 1593"/>
                  <a:gd name="T15" fmla="*/ 2147483647 h 850"/>
                  <a:gd name="T16" fmla="*/ 2147483647 w 1593"/>
                  <a:gd name="T17" fmla="*/ 2147483647 h 850"/>
                  <a:gd name="T18" fmla="*/ 2147483647 w 1593"/>
                  <a:gd name="T19" fmla="*/ 2147483647 h 850"/>
                  <a:gd name="T20" fmla="*/ 0 w 1593"/>
                  <a:gd name="T21" fmla="*/ 2147483647 h 850"/>
                  <a:gd name="T22" fmla="*/ 2147483647 w 1593"/>
                  <a:gd name="T23" fmla="*/ 2147483647 h 850"/>
                  <a:gd name="T24" fmla="*/ 2147483647 w 1593"/>
                  <a:gd name="T25" fmla="*/ 2147483647 h 850"/>
                  <a:gd name="T26" fmla="*/ 2147483647 w 1593"/>
                  <a:gd name="T27" fmla="*/ 2147483647 h 850"/>
                  <a:gd name="T28" fmla="*/ 2147483647 w 1593"/>
                  <a:gd name="T29" fmla="*/ 2147483647 h 850"/>
                  <a:gd name="T30" fmla="*/ 2147483647 w 1593"/>
                  <a:gd name="T31" fmla="*/ 2147483647 h 850"/>
                  <a:gd name="T32" fmla="*/ 2147483647 w 1593"/>
                  <a:gd name="T33" fmla="*/ 2147483647 h 850"/>
                  <a:gd name="T34" fmla="*/ 2147483647 w 1593"/>
                  <a:gd name="T35" fmla="*/ 2147483647 h 850"/>
                  <a:gd name="T36" fmla="*/ 2147483647 w 1593"/>
                  <a:gd name="T37" fmla="*/ 2147483647 h 850"/>
                  <a:gd name="T38" fmla="*/ 2147483647 w 1593"/>
                  <a:gd name="T39" fmla="*/ 2147483647 h 850"/>
                  <a:gd name="T40" fmla="*/ 2147483647 w 1593"/>
                  <a:gd name="T41" fmla="*/ 2147483647 h 850"/>
                  <a:gd name="T42" fmla="*/ 2147483647 w 1593"/>
                  <a:gd name="T43" fmla="*/ 2147483647 h 850"/>
                  <a:gd name="T44" fmla="*/ 2147483647 w 1593"/>
                  <a:gd name="T45" fmla="*/ 2147483647 h 850"/>
                  <a:gd name="T46" fmla="*/ 2147483647 w 1593"/>
                  <a:gd name="T47" fmla="*/ 2147483647 h 850"/>
                  <a:gd name="T48" fmla="*/ 2147483647 w 1593"/>
                  <a:gd name="T49" fmla="*/ 2147483647 h 850"/>
                  <a:gd name="T50" fmla="*/ 2147483647 w 1593"/>
                  <a:gd name="T51" fmla="*/ 2147483647 h 850"/>
                  <a:gd name="T52" fmla="*/ 2147483647 w 1593"/>
                  <a:gd name="T53" fmla="*/ 2147483647 h 850"/>
                  <a:gd name="T54" fmla="*/ 2147483647 w 1593"/>
                  <a:gd name="T55" fmla="*/ 2147483647 h 850"/>
                  <a:gd name="T56" fmla="*/ 2147483647 w 1593"/>
                  <a:gd name="T57" fmla="*/ 2147483647 h 850"/>
                  <a:gd name="T58" fmla="*/ 2147483647 w 1593"/>
                  <a:gd name="T59" fmla="*/ 2147483647 h 850"/>
                  <a:gd name="T60" fmla="*/ 2147483647 w 1593"/>
                  <a:gd name="T61" fmla="*/ 2147483647 h 850"/>
                  <a:gd name="T62" fmla="*/ 2147483647 w 1593"/>
                  <a:gd name="T63" fmla="*/ 2147483647 h 850"/>
                  <a:gd name="T64" fmla="*/ 2147483647 w 1593"/>
                  <a:gd name="T65" fmla="*/ 2147483647 h 850"/>
                  <a:gd name="T66" fmla="*/ 2147483647 w 1593"/>
                  <a:gd name="T67" fmla="*/ 2147483647 h 850"/>
                  <a:gd name="T68" fmla="*/ 2147483647 w 1593"/>
                  <a:gd name="T69" fmla="*/ 2147483647 h 850"/>
                  <a:gd name="T70" fmla="*/ 2147483647 w 1593"/>
                  <a:gd name="T71" fmla="*/ 2147483647 h 850"/>
                  <a:gd name="T72" fmla="*/ 2147483647 w 1593"/>
                  <a:gd name="T73" fmla="*/ 2147483647 h 850"/>
                  <a:gd name="T74" fmla="*/ 2147483647 w 1593"/>
                  <a:gd name="T75" fmla="*/ 2147483647 h 850"/>
                  <a:gd name="T76" fmla="*/ 2147483647 w 1593"/>
                  <a:gd name="T77" fmla="*/ 2147483647 h 850"/>
                  <a:gd name="T78" fmla="*/ 2147483647 w 1593"/>
                  <a:gd name="T79" fmla="*/ 2147483647 h 850"/>
                  <a:gd name="T80" fmla="*/ 2147483647 w 1593"/>
                  <a:gd name="T81" fmla="*/ 2147483647 h 850"/>
                  <a:gd name="T82" fmla="*/ 2147483647 w 1593"/>
                  <a:gd name="T83" fmla="*/ 2147483647 h 850"/>
                  <a:gd name="T84" fmla="*/ 2147483647 w 1593"/>
                  <a:gd name="T85" fmla="*/ 0 h 850"/>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593"/>
                  <a:gd name="T130" fmla="*/ 0 h 850"/>
                  <a:gd name="T131" fmla="*/ 1593 w 1593"/>
                  <a:gd name="T132" fmla="*/ 850 h 850"/>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593" h="850">
                    <a:moveTo>
                      <a:pt x="797" y="0"/>
                    </a:moveTo>
                    <a:lnTo>
                      <a:pt x="756" y="1"/>
                    </a:lnTo>
                    <a:lnTo>
                      <a:pt x="715" y="2"/>
                    </a:lnTo>
                    <a:lnTo>
                      <a:pt x="676" y="5"/>
                    </a:lnTo>
                    <a:lnTo>
                      <a:pt x="636" y="9"/>
                    </a:lnTo>
                    <a:lnTo>
                      <a:pt x="598" y="14"/>
                    </a:lnTo>
                    <a:lnTo>
                      <a:pt x="559" y="19"/>
                    </a:lnTo>
                    <a:lnTo>
                      <a:pt x="523" y="26"/>
                    </a:lnTo>
                    <a:lnTo>
                      <a:pt x="486" y="34"/>
                    </a:lnTo>
                    <a:lnTo>
                      <a:pt x="452" y="42"/>
                    </a:lnTo>
                    <a:lnTo>
                      <a:pt x="417" y="52"/>
                    </a:lnTo>
                    <a:lnTo>
                      <a:pt x="383" y="62"/>
                    </a:lnTo>
                    <a:lnTo>
                      <a:pt x="351" y="73"/>
                    </a:lnTo>
                    <a:lnTo>
                      <a:pt x="320" y="84"/>
                    </a:lnTo>
                    <a:lnTo>
                      <a:pt x="290" y="97"/>
                    </a:lnTo>
                    <a:lnTo>
                      <a:pt x="261" y="110"/>
                    </a:lnTo>
                    <a:lnTo>
                      <a:pt x="233" y="125"/>
                    </a:lnTo>
                    <a:lnTo>
                      <a:pt x="207" y="140"/>
                    </a:lnTo>
                    <a:lnTo>
                      <a:pt x="182" y="155"/>
                    </a:lnTo>
                    <a:lnTo>
                      <a:pt x="158" y="171"/>
                    </a:lnTo>
                    <a:lnTo>
                      <a:pt x="136" y="187"/>
                    </a:lnTo>
                    <a:lnTo>
                      <a:pt x="115" y="204"/>
                    </a:lnTo>
                    <a:lnTo>
                      <a:pt x="96" y="222"/>
                    </a:lnTo>
                    <a:lnTo>
                      <a:pt x="78" y="241"/>
                    </a:lnTo>
                    <a:lnTo>
                      <a:pt x="63" y="260"/>
                    </a:lnTo>
                    <a:lnTo>
                      <a:pt x="48" y="279"/>
                    </a:lnTo>
                    <a:lnTo>
                      <a:pt x="36" y="299"/>
                    </a:lnTo>
                    <a:lnTo>
                      <a:pt x="25" y="319"/>
                    </a:lnTo>
                    <a:lnTo>
                      <a:pt x="16" y="339"/>
                    </a:lnTo>
                    <a:lnTo>
                      <a:pt x="9" y="360"/>
                    </a:lnTo>
                    <a:lnTo>
                      <a:pt x="4" y="381"/>
                    </a:lnTo>
                    <a:lnTo>
                      <a:pt x="1" y="403"/>
                    </a:lnTo>
                    <a:lnTo>
                      <a:pt x="0" y="425"/>
                    </a:lnTo>
                    <a:lnTo>
                      <a:pt x="1" y="447"/>
                    </a:lnTo>
                    <a:lnTo>
                      <a:pt x="4" y="468"/>
                    </a:lnTo>
                    <a:lnTo>
                      <a:pt x="9" y="489"/>
                    </a:lnTo>
                    <a:lnTo>
                      <a:pt x="16" y="510"/>
                    </a:lnTo>
                    <a:lnTo>
                      <a:pt x="25" y="531"/>
                    </a:lnTo>
                    <a:lnTo>
                      <a:pt x="36" y="551"/>
                    </a:lnTo>
                    <a:lnTo>
                      <a:pt x="48" y="571"/>
                    </a:lnTo>
                    <a:lnTo>
                      <a:pt x="63" y="590"/>
                    </a:lnTo>
                    <a:lnTo>
                      <a:pt x="78" y="609"/>
                    </a:lnTo>
                    <a:lnTo>
                      <a:pt x="96" y="627"/>
                    </a:lnTo>
                    <a:lnTo>
                      <a:pt x="115" y="645"/>
                    </a:lnTo>
                    <a:lnTo>
                      <a:pt x="136" y="662"/>
                    </a:lnTo>
                    <a:lnTo>
                      <a:pt x="158" y="679"/>
                    </a:lnTo>
                    <a:lnTo>
                      <a:pt x="182" y="695"/>
                    </a:lnTo>
                    <a:lnTo>
                      <a:pt x="207" y="710"/>
                    </a:lnTo>
                    <a:lnTo>
                      <a:pt x="233" y="726"/>
                    </a:lnTo>
                    <a:lnTo>
                      <a:pt x="261" y="739"/>
                    </a:lnTo>
                    <a:lnTo>
                      <a:pt x="290" y="752"/>
                    </a:lnTo>
                    <a:lnTo>
                      <a:pt x="320" y="765"/>
                    </a:lnTo>
                    <a:lnTo>
                      <a:pt x="351" y="778"/>
                    </a:lnTo>
                    <a:lnTo>
                      <a:pt x="383" y="788"/>
                    </a:lnTo>
                    <a:lnTo>
                      <a:pt x="417" y="799"/>
                    </a:lnTo>
                    <a:lnTo>
                      <a:pt x="452" y="808"/>
                    </a:lnTo>
                    <a:lnTo>
                      <a:pt x="486" y="816"/>
                    </a:lnTo>
                    <a:lnTo>
                      <a:pt x="523" y="824"/>
                    </a:lnTo>
                    <a:lnTo>
                      <a:pt x="559" y="830"/>
                    </a:lnTo>
                    <a:lnTo>
                      <a:pt x="598" y="836"/>
                    </a:lnTo>
                    <a:lnTo>
                      <a:pt x="636" y="841"/>
                    </a:lnTo>
                    <a:lnTo>
                      <a:pt x="676" y="845"/>
                    </a:lnTo>
                    <a:lnTo>
                      <a:pt x="715" y="847"/>
                    </a:lnTo>
                    <a:lnTo>
                      <a:pt x="756" y="849"/>
                    </a:lnTo>
                    <a:lnTo>
                      <a:pt x="797" y="850"/>
                    </a:lnTo>
                    <a:lnTo>
                      <a:pt x="838" y="849"/>
                    </a:lnTo>
                    <a:lnTo>
                      <a:pt x="878" y="847"/>
                    </a:lnTo>
                    <a:lnTo>
                      <a:pt x="918" y="845"/>
                    </a:lnTo>
                    <a:lnTo>
                      <a:pt x="957" y="841"/>
                    </a:lnTo>
                    <a:lnTo>
                      <a:pt x="995" y="836"/>
                    </a:lnTo>
                    <a:lnTo>
                      <a:pt x="1034" y="830"/>
                    </a:lnTo>
                    <a:lnTo>
                      <a:pt x="1070" y="824"/>
                    </a:lnTo>
                    <a:lnTo>
                      <a:pt x="1107" y="816"/>
                    </a:lnTo>
                    <a:lnTo>
                      <a:pt x="1142" y="808"/>
                    </a:lnTo>
                    <a:lnTo>
                      <a:pt x="1176" y="799"/>
                    </a:lnTo>
                    <a:lnTo>
                      <a:pt x="1210" y="788"/>
                    </a:lnTo>
                    <a:lnTo>
                      <a:pt x="1242" y="778"/>
                    </a:lnTo>
                    <a:lnTo>
                      <a:pt x="1273" y="765"/>
                    </a:lnTo>
                    <a:lnTo>
                      <a:pt x="1303" y="752"/>
                    </a:lnTo>
                    <a:lnTo>
                      <a:pt x="1332" y="739"/>
                    </a:lnTo>
                    <a:lnTo>
                      <a:pt x="1360" y="726"/>
                    </a:lnTo>
                    <a:lnTo>
                      <a:pt x="1386" y="710"/>
                    </a:lnTo>
                    <a:lnTo>
                      <a:pt x="1411" y="695"/>
                    </a:lnTo>
                    <a:lnTo>
                      <a:pt x="1435" y="679"/>
                    </a:lnTo>
                    <a:lnTo>
                      <a:pt x="1457" y="662"/>
                    </a:lnTo>
                    <a:lnTo>
                      <a:pt x="1478" y="645"/>
                    </a:lnTo>
                    <a:lnTo>
                      <a:pt x="1497" y="627"/>
                    </a:lnTo>
                    <a:lnTo>
                      <a:pt x="1514" y="609"/>
                    </a:lnTo>
                    <a:lnTo>
                      <a:pt x="1530" y="590"/>
                    </a:lnTo>
                    <a:lnTo>
                      <a:pt x="1545" y="571"/>
                    </a:lnTo>
                    <a:lnTo>
                      <a:pt x="1557" y="551"/>
                    </a:lnTo>
                    <a:lnTo>
                      <a:pt x="1568" y="531"/>
                    </a:lnTo>
                    <a:lnTo>
                      <a:pt x="1577" y="510"/>
                    </a:lnTo>
                    <a:lnTo>
                      <a:pt x="1584" y="489"/>
                    </a:lnTo>
                    <a:lnTo>
                      <a:pt x="1589" y="468"/>
                    </a:lnTo>
                    <a:lnTo>
                      <a:pt x="1592" y="447"/>
                    </a:lnTo>
                    <a:lnTo>
                      <a:pt x="1593" y="425"/>
                    </a:lnTo>
                    <a:lnTo>
                      <a:pt x="1592" y="403"/>
                    </a:lnTo>
                    <a:lnTo>
                      <a:pt x="1589" y="381"/>
                    </a:lnTo>
                    <a:lnTo>
                      <a:pt x="1584" y="360"/>
                    </a:lnTo>
                    <a:lnTo>
                      <a:pt x="1577" y="339"/>
                    </a:lnTo>
                    <a:lnTo>
                      <a:pt x="1568" y="319"/>
                    </a:lnTo>
                    <a:lnTo>
                      <a:pt x="1557" y="299"/>
                    </a:lnTo>
                    <a:lnTo>
                      <a:pt x="1545" y="279"/>
                    </a:lnTo>
                    <a:lnTo>
                      <a:pt x="1530" y="260"/>
                    </a:lnTo>
                    <a:lnTo>
                      <a:pt x="1514" y="241"/>
                    </a:lnTo>
                    <a:lnTo>
                      <a:pt x="1497" y="222"/>
                    </a:lnTo>
                    <a:lnTo>
                      <a:pt x="1478" y="204"/>
                    </a:lnTo>
                    <a:lnTo>
                      <a:pt x="1457" y="187"/>
                    </a:lnTo>
                    <a:lnTo>
                      <a:pt x="1435" y="171"/>
                    </a:lnTo>
                    <a:lnTo>
                      <a:pt x="1411" y="155"/>
                    </a:lnTo>
                    <a:lnTo>
                      <a:pt x="1386" y="140"/>
                    </a:lnTo>
                    <a:lnTo>
                      <a:pt x="1360" y="125"/>
                    </a:lnTo>
                    <a:lnTo>
                      <a:pt x="1332" y="110"/>
                    </a:lnTo>
                    <a:lnTo>
                      <a:pt x="1303" y="97"/>
                    </a:lnTo>
                    <a:lnTo>
                      <a:pt x="1273" y="84"/>
                    </a:lnTo>
                    <a:lnTo>
                      <a:pt x="1242" y="73"/>
                    </a:lnTo>
                    <a:lnTo>
                      <a:pt x="1210" y="62"/>
                    </a:lnTo>
                    <a:lnTo>
                      <a:pt x="1176" y="52"/>
                    </a:lnTo>
                    <a:lnTo>
                      <a:pt x="1142" y="42"/>
                    </a:lnTo>
                    <a:lnTo>
                      <a:pt x="1107" y="34"/>
                    </a:lnTo>
                    <a:lnTo>
                      <a:pt x="1070" y="26"/>
                    </a:lnTo>
                    <a:lnTo>
                      <a:pt x="1034" y="19"/>
                    </a:lnTo>
                    <a:lnTo>
                      <a:pt x="995" y="14"/>
                    </a:lnTo>
                    <a:lnTo>
                      <a:pt x="957" y="9"/>
                    </a:lnTo>
                    <a:lnTo>
                      <a:pt x="918" y="5"/>
                    </a:lnTo>
                    <a:lnTo>
                      <a:pt x="878" y="2"/>
                    </a:lnTo>
                    <a:lnTo>
                      <a:pt x="838" y="1"/>
                    </a:lnTo>
                    <a:lnTo>
                      <a:pt x="797" y="0"/>
                    </a:lnTo>
                    <a:close/>
                  </a:path>
                </a:pathLst>
              </a:custGeom>
              <a:solidFill>
                <a:srgbClr val="FFFFFF"/>
              </a:solidFill>
              <a:ln w="9525">
                <a:noFill/>
                <a:round/>
                <a:headEnd/>
                <a:tailEnd/>
              </a:ln>
            </p:spPr>
            <p:txBody>
              <a:bodyPr/>
              <a:lstStyle/>
              <a:p>
                <a:endParaRPr lang="en-US" dirty="0"/>
              </a:p>
            </p:txBody>
          </p:sp>
          <p:sp>
            <p:nvSpPr>
              <p:cNvPr id="8305" name="Freeform 1733"/>
              <p:cNvSpPr>
                <a:spLocks/>
              </p:cNvSpPr>
              <p:nvPr/>
            </p:nvSpPr>
            <p:spPr bwMode="auto">
              <a:xfrm>
                <a:off x="381000" y="2616200"/>
                <a:ext cx="2574925" cy="1366837"/>
              </a:xfrm>
              <a:custGeom>
                <a:avLst/>
                <a:gdLst>
                  <a:gd name="T0" fmla="*/ 2147483647 w 1593"/>
                  <a:gd name="T1" fmla="*/ 2147483647 h 839"/>
                  <a:gd name="T2" fmla="*/ 2147483647 w 1593"/>
                  <a:gd name="T3" fmla="*/ 2147483647 h 839"/>
                  <a:gd name="T4" fmla="*/ 2147483647 w 1593"/>
                  <a:gd name="T5" fmla="*/ 2147483647 h 839"/>
                  <a:gd name="T6" fmla="*/ 2147483647 w 1593"/>
                  <a:gd name="T7" fmla="*/ 2147483647 h 839"/>
                  <a:gd name="T8" fmla="*/ 2147483647 w 1593"/>
                  <a:gd name="T9" fmla="*/ 2147483647 h 839"/>
                  <a:gd name="T10" fmla="*/ 2147483647 w 1593"/>
                  <a:gd name="T11" fmla="*/ 2147483647 h 839"/>
                  <a:gd name="T12" fmla="*/ 2147483647 w 1593"/>
                  <a:gd name="T13" fmla="*/ 2147483647 h 839"/>
                  <a:gd name="T14" fmla="*/ 2147483647 w 1593"/>
                  <a:gd name="T15" fmla="*/ 2147483647 h 839"/>
                  <a:gd name="T16" fmla="*/ 2147483647 w 1593"/>
                  <a:gd name="T17" fmla="*/ 2147483647 h 839"/>
                  <a:gd name="T18" fmla="*/ 2147483647 w 1593"/>
                  <a:gd name="T19" fmla="*/ 2147483647 h 839"/>
                  <a:gd name="T20" fmla="*/ 0 w 1593"/>
                  <a:gd name="T21" fmla="*/ 2147483647 h 839"/>
                  <a:gd name="T22" fmla="*/ 2147483647 w 1593"/>
                  <a:gd name="T23" fmla="*/ 2147483647 h 839"/>
                  <a:gd name="T24" fmla="*/ 2147483647 w 1593"/>
                  <a:gd name="T25" fmla="*/ 2147483647 h 839"/>
                  <a:gd name="T26" fmla="*/ 2147483647 w 1593"/>
                  <a:gd name="T27" fmla="*/ 2147483647 h 839"/>
                  <a:gd name="T28" fmla="*/ 2147483647 w 1593"/>
                  <a:gd name="T29" fmla="*/ 2147483647 h 839"/>
                  <a:gd name="T30" fmla="*/ 2147483647 w 1593"/>
                  <a:gd name="T31" fmla="*/ 2147483647 h 839"/>
                  <a:gd name="T32" fmla="*/ 2147483647 w 1593"/>
                  <a:gd name="T33" fmla="*/ 2147483647 h 839"/>
                  <a:gd name="T34" fmla="*/ 2147483647 w 1593"/>
                  <a:gd name="T35" fmla="*/ 2147483647 h 839"/>
                  <a:gd name="T36" fmla="*/ 2147483647 w 1593"/>
                  <a:gd name="T37" fmla="*/ 2147483647 h 839"/>
                  <a:gd name="T38" fmla="*/ 2147483647 w 1593"/>
                  <a:gd name="T39" fmla="*/ 2147483647 h 839"/>
                  <a:gd name="T40" fmla="*/ 2147483647 w 1593"/>
                  <a:gd name="T41" fmla="*/ 2147483647 h 839"/>
                  <a:gd name="T42" fmla="*/ 2147483647 w 1593"/>
                  <a:gd name="T43" fmla="*/ 2147483647 h 839"/>
                  <a:gd name="T44" fmla="*/ 2147483647 w 1593"/>
                  <a:gd name="T45" fmla="*/ 2147483647 h 839"/>
                  <a:gd name="T46" fmla="*/ 2147483647 w 1593"/>
                  <a:gd name="T47" fmla="*/ 2147483647 h 839"/>
                  <a:gd name="T48" fmla="*/ 2147483647 w 1593"/>
                  <a:gd name="T49" fmla="*/ 2147483647 h 839"/>
                  <a:gd name="T50" fmla="*/ 2147483647 w 1593"/>
                  <a:gd name="T51" fmla="*/ 2147483647 h 839"/>
                  <a:gd name="T52" fmla="*/ 2147483647 w 1593"/>
                  <a:gd name="T53" fmla="*/ 2147483647 h 839"/>
                  <a:gd name="T54" fmla="*/ 2147483647 w 1593"/>
                  <a:gd name="T55" fmla="*/ 2147483647 h 839"/>
                  <a:gd name="T56" fmla="*/ 2147483647 w 1593"/>
                  <a:gd name="T57" fmla="*/ 2147483647 h 839"/>
                  <a:gd name="T58" fmla="*/ 2147483647 w 1593"/>
                  <a:gd name="T59" fmla="*/ 2147483647 h 839"/>
                  <a:gd name="T60" fmla="*/ 2147483647 w 1593"/>
                  <a:gd name="T61" fmla="*/ 2147483647 h 839"/>
                  <a:gd name="T62" fmla="*/ 2147483647 w 1593"/>
                  <a:gd name="T63" fmla="*/ 2147483647 h 839"/>
                  <a:gd name="T64" fmla="*/ 2147483647 w 1593"/>
                  <a:gd name="T65" fmla="*/ 2147483647 h 839"/>
                  <a:gd name="T66" fmla="*/ 2147483647 w 1593"/>
                  <a:gd name="T67" fmla="*/ 2147483647 h 839"/>
                  <a:gd name="T68" fmla="*/ 2147483647 w 1593"/>
                  <a:gd name="T69" fmla="*/ 2147483647 h 839"/>
                  <a:gd name="T70" fmla="*/ 2147483647 w 1593"/>
                  <a:gd name="T71" fmla="*/ 2147483647 h 839"/>
                  <a:gd name="T72" fmla="*/ 2147483647 w 1593"/>
                  <a:gd name="T73" fmla="*/ 2147483647 h 839"/>
                  <a:gd name="T74" fmla="*/ 2147483647 w 1593"/>
                  <a:gd name="T75" fmla="*/ 2147483647 h 839"/>
                  <a:gd name="T76" fmla="*/ 2147483647 w 1593"/>
                  <a:gd name="T77" fmla="*/ 2147483647 h 839"/>
                  <a:gd name="T78" fmla="*/ 2147483647 w 1593"/>
                  <a:gd name="T79" fmla="*/ 2147483647 h 839"/>
                  <a:gd name="T80" fmla="*/ 2147483647 w 1593"/>
                  <a:gd name="T81" fmla="*/ 2147483647 h 839"/>
                  <a:gd name="T82" fmla="*/ 2147483647 w 1593"/>
                  <a:gd name="T83" fmla="*/ 2147483647 h 839"/>
                  <a:gd name="T84" fmla="*/ 2147483647 w 1593"/>
                  <a:gd name="T85" fmla="*/ 0 h 839"/>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593"/>
                  <a:gd name="T130" fmla="*/ 0 h 839"/>
                  <a:gd name="T131" fmla="*/ 1593 w 1593"/>
                  <a:gd name="T132" fmla="*/ 839 h 839"/>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593" h="839">
                    <a:moveTo>
                      <a:pt x="797" y="0"/>
                    </a:moveTo>
                    <a:lnTo>
                      <a:pt x="755" y="0"/>
                    </a:lnTo>
                    <a:lnTo>
                      <a:pt x="715" y="2"/>
                    </a:lnTo>
                    <a:lnTo>
                      <a:pt x="675" y="5"/>
                    </a:lnTo>
                    <a:lnTo>
                      <a:pt x="636" y="8"/>
                    </a:lnTo>
                    <a:lnTo>
                      <a:pt x="597" y="13"/>
                    </a:lnTo>
                    <a:lnTo>
                      <a:pt x="560" y="19"/>
                    </a:lnTo>
                    <a:lnTo>
                      <a:pt x="522" y="25"/>
                    </a:lnTo>
                    <a:lnTo>
                      <a:pt x="486" y="33"/>
                    </a:lnTo>
                    <a:lnTo>
                      <a:pt x="451" y="42"/>
                    </a:lnTo>
                    <a:lnTo>
                      <a:pt x="417" y="51"/>
                    </a:lnTo>
                    <a:lnTo>
                      <a:pt x="384" y="60"/>
                    </a:lnTo>
                    <a:lnTo>
                      <a:pt x="351" y="72"/>
                    </a:lnTo>
                    <a:lnTo>
                      <a:pt x="319" y="83"/>
                    </a:lnTo>
                    <a:lnTo>
                      <a:pt x="289" y="96"/>
                    </a:lnTo>
                    <a:lnTo>
                      <a:pt x="261" y="109"/>
                    </a:lnTo>
                    <a:lnTo>
                      <a:pt x="233" y="123"/>
                    </a:lnTo>
                    <a:lnTo>
                      <a:pt x="207" y="137"/>
                    </a:lnTo>
                    <a:lnTo>
                      <a:pt x="181" y="153"/>
                    </a:lnTo>
                    <a:lnTo>
                      <a:pt x="158" y="168"/>
                    </a:lnTo>
                    <a:lnTo>
                      <a:pt x="136" y="185"/>
                    </a:lnTo>
                    <a:lnTo>
                      <a:pt x="115" y="202"/>
                    </a:lnTo>
                    <a:lnTo>
                      <a:pt x="96" y="219"/>
                    </a:lnTo>
                    <a:lnTo>
                      <a:pt x="78" y="237"/>
                    </a:lnTo>
                    <a:lnTo>
                      <a:pt x="62" y="256"/>
                    </a:lnTo>
                    <a:lnTo>
                      <a:pt x="48" y="275"/>
                    </a:lnTo>
                    <a:lnTo>
                      <a:pt x="35" y="295"/>
                    </a:lnTo>
                    <a:lnTo>
                      <a:pt x="25" y="314"/>
                    </a:lnTo>
                    <a:lnTo>
                      <a:pt x="16" y="335"/>
                    </a:lnTo>
                    <a:lnTo>
                      <a:pt x="9" y="356"/>
                    </a:lnTo>
                    <a:lnTo>
                      <a:pt x="4" y="376"/>
                    </a:lnTo>
                    <a:lnTo>
                      <a:pt x="0" y="398"/>
                    </a:lnTo>
                    <a:lnTo>
                      <a:pt x="0" y="419"/>
                    </a:lnTo>
                    <a:lnTo>
                      <a:pt x="0" y="441"/>
                    </a:lnTo>
                    <a:lnTo>
                      <a:pt x="4" y="462"/>
                    </a:lnTo>
                    <a:lnTo>
                      <a:pt x="9" y="483"/>
                    </a:lnTo>
                    <a:lnTo>
                      <a:pt x="16" y="504"/>
                    </a:lnTo>
                    <a:lnTo>
                      <a:pt x="25" y="524"/>
                    </a:lnTo>
                    <a:lnTo>
                      <a:pt x="35" y="544"/>
                    </a:lnTo>
                    <a:lnTo>
                      <a:pt x="48" y="564"/>
                    </a:lnTo>
                    <a:lnTo>
                      <a:pt x="62" y="582"/>
                    </a:lnTo>
                    <a:lnTo>
                      <a:pt x="78" y="601"/>
                    </a:lnTo>
                    <a:lnTo>
                      <a:pt x="96" y="620"/>
                    </a:lnTo>
                    <a:lnTo>
                      <a:pt x="115" y="637"/>
                    </a:lnTo>
                    <a:lnTo>
                      <a:pt x="136" y="654"/>
                    </a:lnTo>
                    <a:lnTo>
                      <a:pt x="158" y="670"/>
                    </a:lnTo>
                    <a:lnTo>
                      <a:pt x="181" y="686"/>
                    </a:lnTo>
                    <a:lnTo>
                      <a:pt x="207" y="702"/>
                    </a:lnTo>
                    <a:lnTo>
                      <a:pt x="233" y="716"/>
                    </a:lnTo>
                    <a:lnTo>
                      <a:pt x="261" y="730"/>
                    </a:lnTo>
                    <a:lnTo>
                      <a:pt x="289" y="743"/>
                    </a:lnTo>
                    <a:lnTo>
                      <a:pt x="319" y="755"/>
                    </a:lnTo>
                    <a:lnTo>
                      <a:pt x="351" y="767"/>
                    </a:lnTo>
                    <a:lnTo>
                      <a:pt x="384" y="778"/>
                    </a:lnTo>
                    <a:lnTo>
                      <a:pt x="417" y="788"/>
                    </a:lnTo>
                    <a:lnTo>
                      <a:pt x="451" y="797"/>
                    </a:lnTo>
                    <a:lnTo>
                      <a:pt x="486" y="805"/>
                    </a:lnTo>
                    <a:lnTo>
                      <a:pt x="522" y="814"/>
                    </a:lnTo>
                    <a:lnTo>
                      <a:pt x="560" y="820"/>
                    </a:lnTo>
                    <a:lnTo>
                      <a:pt x="597" y="826"/>
                    </a:lnTo>
                    <a:lnTo>
                      <a:pt x="636" y="830"/>
                    </a:lnTo>
                    <a:lnTo>
                      <a:pt x="675" y="834"/>
                    </a:lnTo>
                    <a:lnTo>
                      <a:pt x="715" y="836"/>
                    </a:lnTo>
                    <a:lnTo>
                      <a:pt x="755" y="838"/>
                    </a:lnTo>
                    <a:lnTo>
                      <a:pt x="797" y="839"/>
                    </a:lnTo>
                    <a:lnTo>
                      <a:pt x="837" y="838"/>
                    </a:lnTo>
                    <a:lnTo>
                      <a:pt x="878" y="836"/>
                    </a:lnTo>
                    <a:lnTo>
                      <a:pt x="918" y="834"/>
                    </a:lnTo>
                    <a:lnTo>
                      <a:pt x="957" y="830"/>
                    </a:lnTo>
                    <a:lnTo>
                      <a:pt x="996" y="826"/>
                    </a:lnTo>
                    <a:lnTo>
                      <a:pt x="1033" y="820"/>
                    </a:lnTo>
                    <a:lnTo>
                      <a:pt x="1070" y="814"/>
                    </a:lnTo>
                    <a:lnTo>
                      <a:pt x="1106" y="805"/>
                    </a:lnTo>
                    <a:lnTo>
                      <a:pt x="1142" y="797"/>
                    </a:lnTo>
                    <a:lnTo>
                      <a:pt x="1176" y="788"/>
                    </a:lnTo>
                    <a:lnTo>
                      <a:pt x="1209" y="778"/>
                    </a:lnTo>
                    <a:lnTo>
                      <a:pt x="1242" y="767"/>
                    </a:lnTo>
                    <a:lnTo>
                      <a:pt x="1273" y="755"/>
                    </a:lnTo>
                    <a:lnTo>
                      <a:pt x="1303" y="743"/>
                    </a:lnTo>
                    <a:lnTo>
                      <a:pt x="1332" y="730"/>
                    </a:lnTo>
                    <a:lnTo>
                      <a:pt x="1359" y="716"/>
                    </a:lnTo>
                    <a:lnTo>
                      <a:pt x="1386" y="702"/>
                    </a:lnTo>
                    <a:lnTo>
                      <a:pt x="1411" y="686"/>
                    </a:lnTo>
                    <a:lnTo>
                      <a:pt x="1435" y="670"/>
                    </a:lnTo>
                    <a:lnTo>
                      <a:pt x="1457" y="654"/>
                    </a:lnTo>
                    <a:lnTo>
                      <a:pt x="1478" y="637"/>
                    </a:lnTo>
                    <a:lnTo>
                      <a:pt x="1497" y="620"/>
                    </a:lnTo>
                    <a:lnTo>
                      <a:pt x="1514" y="601"/>
                    </a:lnTo>
                    <a:lnTo>
                      <a:pt x="1531" y="582"/>
                    </a:lnTo>
                    <a:lnTo>
                      <a:pt x="1544" y="564"/>
                    </a:lnTo>
                    <a:lnTo>
                      <a:pt x="1557" y="544"/>
                    </a:lnTo>
                    <a:lnTo>
                      <a:pt x="1568" y="524"/>
                    </a:lnTo>
                    <a:lnTo>
                      <a:pt x="1577" y="504"/>
                    </a:lnTo>
                    <a:lnTo>
                      <a:pt x="1583" y="483"/>
                    </a:lnTo>
                    <a:lnTo>
                      <a:pt x="1589" y="462"/>
                    </a:lnTo>
                    <a:lnTo>
                      <a:pt x="1592" y="441"/>
                    </a:lnTo>
                    <a:lnTo>
                      <a:pt x="1593" y="419"/>
                    </a:lnTo>
                    <a:lnTo>
                      <a:pt x="1592" y="398"/>
                    </a:lnTo>
                    <a:lnTo>
                      <a:pt x="1589" y="376"/>
                    </a:lnTo>
                    <a:lnTo>
                      <a:pt x="1583" y="356"/>
                    </a:lnTo>
                    <a:lnTo>
                      <a:pt x="1577" y="335"/>
                    </a:lnTo>
                    <a:lnTo>
                      <a:pt x="1568" y="314"/>
                    </a:lnTo>
                    <a:lnTo>
                      <a:pt x="1557" y="295"/>
                    </a:lnTo>
                    <a:lnTo>
                      <a:pt x="1544" y="275"/>
                    </a:lnTo>
                    <a:lnTo>
                      <a:pt x="1531" y="256"/>
                    </a:lnTo>
                    <a:lnTo>
                      <a:pt x="1514" y="237"/>
                    </a:lnTo>
                    <a:lnTo>
                      <a:pt x="1497" y="219"/>
                    </a:lnTo>
                    <a:lnTo>
                      <a:pt x="1478" y="202"/>
                    </a:lnTo>
                    <a:lnTo>
                      <a:pt x="1457" y="185"/>
                    </a:lnTo>
                    <a:lnTo>
                      <a:pt x="1435" y="168"/>
                    </a:lnTo>
                    <a:lnTo>
                      <a:pt x="1411" y="153"/>
                    </a:lnTo>
                    <a:lnTo>
                      <a:pt x="1386" y="137"/>
                    </a:lnTo>
                    <a:lnTo>
                      <a:pt x="1359" y="123"/>
                    </a:lnTo>
                    <a:lnTo>
                      <a:pt x="1332" y="109"/>
                    </a:lnTo>
                    <a:lnTo>
                      <a:pt x="1303" y="96"/>
                    </a:lnTo>
                    <a:lnTo>
                      <a:pt x="1273" y="83"/>
                    </a:lnTo>
                    <a:lnTo>
                      <a:pt x="1242" y="72"/>
                    </a:lnTo>
                    <a:lnTo>
                      <a:pt x="1209" y="60"/>
                    </a:lnTo>
                    <a:lnTo>
                      <a:pt x="1176" y="51"/>
                    </a:lnTo>
                    <a:lnTo>
                      <a:pt x="1142" y="42"/>
                    </a:lnTo>
                    <a:lnTo>
                      <a:pt x="1106" y="33"/>
                    </a:lnTo>
                    <a:lnTo>
                      <a:pt x="1070" y="25"/>
                    </a:lnTo>
                    <a:lnTo>
                      <a:pt x="1033" y="19"/>
                    </a:lnTo>
                    <a:lnTo>
                      <a:pt x="996" y="13"/>
                    </a:lnTo>
                    <a:lnTo>
                      <a:pt x="957" y="8"/>
                    </a:lnTo>
                    <a:lnTo>
                      <a:pt x="918" y="5"/>
                    </a:lnTo>
                    <a:lnTo>
                      <a:pt x="878" y="2"/>
                    </a:lnTo>
                    <a:lnTo>
                      <a:pt x="837" y="0"/>
                    </a:lnTo>
                    <a:lnTo>
                      <a:pt x="797" y="0"/>
                    </a:lnTo>
                  </a:path>
                </a:pathLst>
              </a:custGeom>
              <a:solidFill>
                <a:srgbClr val="CCCCFF"/>
              </a:solidFill>
              <a:ln w="3175">
                <a:solidFill>
                  <a:srgbClr val="000000"/>
                </a:solidFill>
                <a:round/>
                <a:headEnd/>
                <a:tailEnd/>
              </a:ln>
            </p:spPr>
            <p:txBody>
              <a:bodyPr/>
              <a:lstStyle/>
              <a:p>
                <a:endParaRPr lang="en-US" dirty="0"/>
              </a:p>
            </p:txBody>
          </p:sp>
          <p:grpSp>
            <p:nvGrpSpPr>
              <p:cNvPr id="13" name="Group 1737"/>
              <p:cNvGrpSpPr>
                <a:grpSpLocks/>
              </p:cNvGrpSpPr>
              <p:nvPr/>
            </p:nvGrpSpPr>
            <p:grpSpPr bwMode="auto">
              <a:xfrm>
                <a:off x="666750" y="2881318"/>
                <a:ext cx="3260726" cy="758827"/>
                <a:chOff x="476" y="1735"/>
                <a:chExt cx="2054" cy="478"/>
              </a:xfrm>
            </p:grpSpPr>
            <p:sp>
              <p:nvSpPr>
                <p:cNvPr id="8307" name="Freeform 1738"/>
                <p:cNvSpPr>
                  <a:spLocks/>
                </p:cNvSpPr>
                <p:nvPr/>
              </p:nvSpPr>
              <p:spPr bwMode="auto">
                <a:xfrm>
                  <a:off x="865" y="1967"/>
                  <a:ext cx="98" cy="97"/>
                </a:xfrm>
                <a:custGeom>
                  <a:avLst/>
                  <a:gdLst>
                    <a:gd name="T0" fmla="*/ 0 w 98"/>
                    <a:gd name="T1" fmla="*/ 48 h 97"/>
                    <a:gd name="T2" fmla="*/ 1 w 98"/>
                    <a:gd name="T3" fmla="*/ 39 h 97"/>
                    <a:gd name="T4" fmla="*/ 4 w 98"/>
                    <a:gd name="T5" fmla="*/ 30 h 97"/>
                    <a:gd name="T6" fmla="*/ 8 w 98"/>
                    <a:gd name="T7" fmla="*/ 22 h 97"/>
                    <a:gd name="T8" fmla="*/ 14 w 98"/>
                    <a:gd name="T9" fmla="*/ 14 h 97"/>
                    <a:gd name="T10" fmla="*/ 21 w 98"/>
                    <a:gd name="T11" fmla="*/ 9 h 97"/>
                    <a:gd name="T12" fmla="*/ 30 w 98"/>
                    <a:gd name="T13" fmla="*/ 4 h 97"/>
                    <a:gd name="T14" fmla="*/ 39 w 98"/>
                    <a:gd name="T15" fmla="*/ 1 h 97"/>
                    <a:gd name="T16" fmla="*/ 49 w 98"/>
                    <a:gd name="T17" fmla="*/ 0 h 97"/>
                    <a:gd name="T18" fmla="*/ 59 w 98"/>
                    <a:gd name="T19" fmla="*/ 1 h 97"/>
                    <a:gd name="T20" fmla="*/ 68 w 98"/>
                    <a:gd name="T21" fmla="*/ 4 h 97"/>
                    <a:gd name="T22" fmla="*/ 76 w 98"/>
                    <a:gd name="T23" fmla="*/ 9 h 97"/>
                    <a:gd name="T24" fmla="*/ 83 w 98"/>
                    <a:gd name="T25" fmla="*/ 14 h 97"/>
                    <a:gd name="T26" fmla="*/ 89 w 98"/>
                    <a:gd name="T27" fmla="*/ 22 h 97"/>
                    <a:gd name="T28" fmla="*/ 94 w 98"/>
                    <a:gd name="T29" fmla="*/ 30 h 97"/>
                    <a:gd name="T30" fmla="*/ 96 w 98"/>
                    <a:gd name="T31" fmla="*/ 39 h 97"/>
                    <a:gd name="T32" fmla="*/ 98 w 98"/>
                    <a:gd name="T33" fmla="*/ 48 h 97"/>
                    <a:gd name="T34" fmla="*/ 98 w 98"/>
                    <a:gd name="T35" fmla="*/ 48 h 97"/>
                    <a:gd name="T36" fmla="*/ 96 w 98"/>
                    <a:gd name="T37" fmla="*/ 58 h 97"/>
                    <a:gd name="T38" fmla="*/ 94 w 98"/>
                    <a:gd name="T39" fmla="*/ 68 h 97"/>
                    <a:gd name="T40" fmla="*/ 89 w 98"/>
                    <a:gd name="T41" fmla="*/ 76 h 97"/>
                    <a:gd name="T42" fmla="*/ 83 w 98"/>
                    <a:gd name="T43" fmla="*/ 83 h 97"/>
                    <a:gd name="T44" fmla="*/ 76 w 98"/>
                    <a:gd name="T45" fmla="*/ 89 h 97"/>
                    <a:gd name="T46" fmla="*/ 68 w 98"/>
                    <a:gd name="T47" fmla="*/ 94 h 97"/>
                    <a:gd name="T48" fmla="*/ 59 w 98"/>
                    <a:gd name="T49" fmla="*/ 96 h 97"/>
                    <a:gd name="T50" fmla="*/ 49 w 98"/>
                    <a:gd name="T51" fmla="*/ 97 h 97"/>
                    <a:gd name="T52" fmla="*/ 39 w 98"/>
                    <a:gd name="T53" fmla="*/ 96 h 97"/>
                    <a:gd name="T54" fmla="*/ 30 w 98"/>
                    <a:gd name="T55" fmla="*/ 94 h 97"/>
                    <a:gd name="T56" fmla="*/ 21 w 98"/>
                    <a:gd name="T57" fmla="*/ 89 h 97"/>
                    <a:gd name="T58" fmla="*/ 14 w 98"/>
                    <a:gd name="T59" fmla="*/ 83 h 97"/>
                    <a:gd name="T60" fmla="*/ 8 w 98"/>
                    <a:gd name="T61" fmla="*/ 76 h 97"/>
                    <a:gd name="T62" fmla="*/ 4 w 98"/>
                    <a:gd name="T63" fmla="*/ 68 h 97"/>
                    <a:gd name="T64" fmla="*/ 1 w 98"/>
                    <a:gd name="T65" fmla="*/ 58 h 97"/>
                    <a:gd name="T66" fmla="*/ 0 w 98"/>
                    <a:gd name="T67" fmla="*/ 48 h 97"/>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98"/>
                    <a:gd name="T103" fmla="*/ 0 h 97"/>
                    <a:gd name="T104" fmla="*/ 98 w 98"/>
                    <a:gd name="T105" fmla="*/ 97 h 97"/>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98" h="97">
                      <a:moveTo>
                        <a:pt x="0" y="48"/>
                      </a:moveTo>
                      <a:lnTo>
                        <a:pt x="1" y="39"/>
                      </a:lnTo>
                      <a:lnTo>
                        <a:pt x="4" y="30"/>
                      </a:lnTo>
                      <a:lnTo>
                        <a:pt x="8" y="22"/>
                      </a:lnTo>
                      <a:lnTo>
                        <a:pt x="14" y="14"/>
                      </a:lnTo>
                      <a:lnTo>
                        <a:pt x="21" y="9"/>
                      </a:lnTo>
                      <a:lnTo>
                        <a:pt x="30" y="4"/>
                      </a:lnTo>
                      <a:lnTo>
                        <a:pt x="39" y="1"/>
                      </a:lnTo>
                      <a:lnTo>
                        <a:pt x="49" y="0"/>
                      </a:lnTo>
                      <a:lnTo>
                        <a:pt x="59" y="1"/>
                      </a:lnTo>
                      <a:lnTo>
                        <a:pt x="68" y="4"/>
                      </a:lnTo>
                      <a:lnTo>
                        <a:pt x="76" y="9"/>
                      </a:lnTo>
                      <a:lnTo>
                        <a:pt x="83" y="14"/>
                      </a:lnTo>
                      <a:lnTo>
                        <a:pt x="89" y="22"/>
                      </a:lnTo>
                      <a:lnTo>
                        <a:pt x="94" y="30"/>
                      </a:lnTo>
                      <a:lnTo>
                        <a:pt x="96" y="39"/>
                      </a:lnTo>
                      <a:lnTo>
                        <a:pt x="98" y="48"/>
                      </a:lnTo>
                      <a:lnTo>
                        <a:pt x="96" y="58"/>
                      </a:lnTo>
                      <a:lnTo>
                        <a:pt x="94" y="68"/>
                      </a:lnTo>
                      <a:lnTo>
                        <a:pt x="89" y="76"/>
                      </a:lnTo>
                      <a:lnTo>
                        <a:pt x="83" y="83"/>
                      </a:lnTo>
                      <a:lnTo>
                        <a:pt x="76" y="89"/>
                      </a:lnTo>
                      <a:lnTo>
                        <a:pt x="68" y="94"/>
                      </a:lnTo>
                      <a:lnTo>
                        <a:pt x="59" y="96"/>
                      </a:lnTo>
                      <a:lnTo>
                        <a:pt x="49" y="97"/>
                      </a:lnTo>
                      <a:lnTo>
                        <a:pt x="39" y="96"/>
                      </a:lnTo>
                      <a:lnTo>
                        <a:pt x="30" y="94"/>
                      </a:lnTo>
                      <a:lnTo>
                        <a:pt x="21" y="89"/>
                      </a:lnTo>
                      <a:lnTo>
                        <a:pt x="14" y="83"/>
                      </a:lnTo>
                      <a:lnTo>
                        <a:pt x="8" y="76"/>
                      </a:lnTo>
                      <a:lnTo>
                        <a:pt x="4" y="68"/>
                      </a:lnTo>
                      <a:lnTo>
                        <a:pt x="1" y="58"/>
                      </a:lnTo>
                      <a:lnTo>
                        <a:pt x="0" y="48"/>
                      </a:lnTo>
                      <a:close/>
                    </a:path>
                  </a:pathLst>
                </a:custGeom>
                <a:solidFill>
                  <a:srgbClr val="FFFFFF"/>
                </a:solidFill>
                <a:ln w="9525">
                  <a:noFill/>
                  <a:round/>
                  <a:headEnd/>
                  <a:tailEnd/>
                </a:ln>
              </p:spPr>
              <p:txBody>
                <a:bodyPr/>
                <a:lstStyle/>
                <a:p>
                  <a:endParaRPr lang="en-US" dirty="0"/>
                </a:p>
              </p:txBody>
            </p:sp>
            <p:sp>
              <p:nvSpPr>
                <p:cNvPr id="8308" name="Freeform 1739"/>
                <p:cNvSpPr>
                  <a:spLocks/>
                </p:cNvSpPr>
                <p:nvPr/>
              </p:nvSpPr>
              <p:spPr bwMode="auto">
                <a:xfrm>
                  <a:off x="865" y="1967"/>
                  <a:ext cx="98" cy="97"/>
                </a:xfrm>
                <a:custGeom>
                  <a:avLst/>
                  <a:gdLst>
                    <a:gd name="T0" fmla="*/ 0 w 98"/>
                    <a:gd name="T1" fmla="*/ 48 h 97"/>
                    <a:gd name="T2" fmla="*/ 1 w 98"/>
                    <a:gd name="T3" fmla="*/ 39 h 97"/>
                    <a:gd name="T4" fmla="*/ 4 w 98"/>
                    <a:gd name="T5" fmla="*/ 30 h 97"/>
                    <a:gd name="T6" fmla="*/ 8 w 98"/>
                    <a:gd name="T7" fmla="*/ 22 h 97"/>
                    <a:gd name="T8" fmla="*/ 14 w 98"/>
                    <a:gd name="T9" fmla="*/ 14 h 97"/>
                    <a:gd name="T10" fmla="*/ 21 w 98"/>
                    <a:gd name="T11" fmla="*/ 9 h 97"/>
                    <a:gd name="T12" fmla="*/ 30 w 98"/>
                    <a:gd name="T13" fmla="*/ 4 h 97"/>
                    <a:gd name="T14" fmla="*/ 39 w 98"/>
                    <a:gd name="T15" fmla="*/ 1 h 97"/>
                    <a:gd name="T16" fmla="*/ 49 w 98"/>
                    <a:gd name="T17" fmla="*/ 0 h 97"/>
                    <a:gd name="T18" fmla="*/ 59 w 98"/>
                    <a:gd name="T19" fmla="*/ 1 h 97"/>
                    <a:gd name="T20" fmla="*/ 68 w 98"/>
                    <a:gd name="T21" fmla="*/ 4 h 97"/>
                    <a:gd name="T22" fmla="*/ 76 w 98"/>
                    <a:gd name="T23" fmla="*/ 9 h 97"/>
                    <a:gd name="T24" fmla="*/ 83 w 98"/>
                    <a:gd name="T25" fmla="*/ 14 h 97"/>
                    <a:gd name="T26" fmla="*/ 89 w 98"/>
                    <a:gd name="T27" fmla="*/ 22 h 97"/>
                    <a:gd name="T28" fmla="*/ 94 w 98"/>
                    <a:gd name="T29" fmla="*/ 30 h 97"/>
                    <a:gd name="T30" fmla="*/ 96 w 98"/>
                    <a:gd name="T31" fmla="*/ 39 h 97"/>
                    <a:gd name="T32" fmla="*/ 98 w 98"/>
                    <a:gd name="T33" fmla="*/ 48 h 97"/>
                    <a:gd name="T34" fmla="*/ 98 w 98"/>
                    <a:gd name="T35" fmla="*/ 48 h 97"/>
                    <a:gd name="T36" fmla="*/ 96 w 98"/>
                    <a:gd name="T37" fmla="*/ 58 h 97"/>
                    <a:gd name="T38" fmla="*/ 94 w 98"/>
                    <a:gd name="T39" fmla="*/ 68 h 97"/>
                    <a:gd name="T40" fmla="*/ 89 w 98"/>
                    <a:gd name="T41" fmla="*/ 76 h 97"/>
                    <a:gd name="T42" fmla="*/ 83 w 98"/>
                    <a:gd name="T43" fmla="*/ 83 h 97"/>
                    <a:gd name="T44" fmla="*/ 76 w 98"/>
                    <a:gd name="T45" fmla="*/ 89 h 97"/>
                    <a:gd name="T46" fmla="*/ 68 w 98"/>
                    <a:gd name="T47" fmla="*/ 94 h 97"/>
                    <a:gd name="T48" fmla="*/ 59 w 98"/>
                    <a:gd name="T49" fmla="*/ 96 h 97"/>
                    <a:gd name="T50" fmla="*/ 49 w 98"/>
                    <a:gd name="T51" fmla="*/ 97 h 97"/>
                    <a:gd name="T52" fmla="*/ 39 w 98"/>
                    <a:gd name="T53" fmla="*/ 96 h 97"/>
                    <a:gd name="T54" fmla="*/ 30 w 98"/>
                    <a:gd name="T55" fmla="*/ 94 h 97"/>
                    <a:gd name="T56" fmla="*/ 21 w 98"/>
                    <a:gd name="T57" fmla="*/ 89 h 97"/>
                    <a:gd name="T58" fmla="*/ 14 w 98"/>
                    <a:gd name="T59" fmla="*/ 83 h 97"/>
                    <a:gd name="T60" fmla="*/ 8 w 98"/>
                    <a:gd name="T61" fmla="*/ 76 h 97"/>
                    <a:gd name="T62" fmla="*/ 4 w 98"/>
                    <a:gd name="T63" fmla="*/ 68 h 97"/>
                    <a:gd name="T64" fmla="*/ 1 w 98"/>
                    <a:gd name="T65" fmla="*/ 58 h 97"/>
                    <a:gd name="T66" fmla="*/ 0 w 98"/>
                    <a:gd name="T67" fmla="*/ 48 h 97"/>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98"/>
                    <a:gd name="T103" fmla="*/ 0 h 97"/>
                    <a:gd name="T104" fmla="*/ 98 w 98"/>
                    <a:gd name="T105" fmla="*/ 97 h 97"/>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98" h="97">
                      <a:moveTo>
                        <a:pt x="0" y="48"/>
                      </a:moveTo>
                      <a:lnTo>
                        <a:pt x="1" y="39"/>
                      </a:lnTo>
                      <a:lnTo>
                        <a:pt x="4" y="30"/>
                      </a:lnTo>
                      <a:lnTo>
                        <a:pt x="8" y="22"/>
                      </a:lnTo>
                      <a:lnTo>
                        <a:pt x="14" y="14"/>
                      </a:lnTo>
                      <a:lnTo>
                        <a:pt x="21" y="9"/>
                      </a:lnTo>
                      <a:lnTo>
                        <a:pt x="30" y="4"/>
                      </a:lnTo>
                      <a:lnTo>
                        <a:pt x="39" y="1"/>
                      </a:lnTo>
                      <a:lnTo>
                        <a:pt x="49" y="0"/>
                      </a:lnTo>
                      <a:lnTo>
                        <a:pt x="59" y="1"/>
                      </a:lnTo>
                      <a:lnTo>
                        <a:pt x="68" y="4"/>
                      </a:lnTo>
                      <a:lnTo>
                        <a:pt x="76" y="9"/>
                      </a:lnTo>
                      <a:lnTo>
                        <a:pt x="83" y="14"/>
                      </a:lnTo>
                      <a:lnTo>
                        <a:pt x="89" y="22"/>
                      </a:lnTo>
                      <a:lnTo>
                        <a:pt x="94" y="30"/>
                      </a:lnTo>
                      <a:lnTo>
                        <a:pt x="96" y="39"/>
                      </a:lnTo>
                      <a:lnTo>
                        <a:pt x="98" y="48"/>
                      </a:lnTo>
                      <a:lnTo>
                        <a:pt x="96" y="58"/>
                      </a:lnTo>
                      <a:lnTo>
                        <a:pt x="94" y="68"/>
                      </a:lnTo>
                      <a:lnTo>
                        <a:pt x="89" y="76"/>
                      </a:lnTo>
                      <a:lnTo>
                        <a:pt x="83" y="83"/>
                      </a:lnTo>
                      <a:lnTo>
                        <a:pt x="76" y="89"/>
                      </a:lnTo>
                      <a:lnTo>
                        <a:pt x="68" y="94"/>
                      </a:lnTo>
                      <a:lnTo>
                        <a:pt x="59" y="96"/>
                      </a:lnTo>
                      <a:lnTo>
                        <a:pt x="49" y="97"/>
                      </a:lnTo>
                      <a:lnTo>
                        <a:pt x="39" y="96"/>
                      </a:lnTo>
                      <a:lnTo>
                        <a:pt x="30" y="94"/>
                      </a:lnTo>
                      <a:lnTo>
                        <a:pt x="21" y="89"/>
                      </a:lnTo>
                      <a:lnTo>
                        <a:pt x="14" y="83"/>
                      </a:lnTo>
                      <a:lnTo>
                        <a:pt x="8" y="76"/>
                      </a:lnTo>
                      <a:lnTo>
                        <a:pt x="4" y="68"/>
                      </a:lnTo>
                      <a:lnTo>
                        <a:pt x="1" y="58"/>
                      </a:lnTo>
                      <a:lnTo>
                        <a:pt x="0" y="48"/>
                      </a:lnTo>
                    </a:path>
                  </a:pathLst>
                </a:custGeom>
                <a:noFill/>
                <a:ln w="3175">
                  <a:solidFill>
                    <a:srgbClr val="000000"/>
                  </a:solidFill>
                  <a:round/>
                  <a:headEnd/>
                  <a:tailEnd/>
                </a:ln>
              </p:spPr>
              <p:txBody>
                <a:bodyPr/>
                <a:lstStyle/>
                <a:p>
                  <a:endParaRPr lang="en-US" dirty="0"/>
                </a:p>
              </p:txBody>
            </p:sp>
            <p:sp>
              <p:nvSpPr>
                <p:cNvPr id="8309" name="Rectangle 1740"/>
                <p:cNvSpPr>
                  <a:spLocks noChangeArrowheads="1"/>
                </p:cNvSpPr>
                <p:nvPr/>
              </p:nvSpPr>
              <p:spPr bwMode="auto">
                <a:xfrm>
                  <a:off x="1359" y="1899"/>
                  <a:ext cx="230" cy="230"/>
                </a:xfrm>
                <a:prstGeom prst="rect">
                  <a:avLst/>
                </a:prstGeom>
                <a:solidFill>
                  <a:srgbClr val="FFFFFF"/>
                </a:solidFill>
                <a:ln w="9525">
                  <a:noFill/>
                  <a:miter lim="800000"/>
                  <a:headEnd/>
                  <a:tailEnd/>
                </a:ln>
              </p:spPr>
              <p:txBody>
                <a:bodyPr/>
                <a:lstStyle/>
                <a:p>
                  <a:endParaRPr lang="en-US" altLang="en-US" sz="100" dirty="0"/>
                </a:p>
              </p:txBody>
            </p:sp>
            <p:sp>
              <p:nvSpPr>
                <p:cNvPr id="8310" name="Rectangle 1741"/>
                <p:cNvSpPr>
                  <a:spLocks noChangeArrowheads="1"/>
                </p:cNvSpPr>
                <p:nvPr/>
              </p:nvSpPr>
              <p:spPr bwMode="auto">
                <a:xfrm>
                  <a:off x="1359" y="1899"/>
                  <a:ext cx="230" cy="230"/>
                </a:xfrm>
                <a:prstGeom prst="rect">
                  <a:avLst/>
                </a:prstGeom>
                <a:noFill/>
                <a:ln w="3175">
                  <a:solidFill>
                    <a:srgbClr val="000000"/>
                  </a:solidFill>
                  <a:miter lim="800000"/>
                  <a:headEnd/>
                  <a:tailEnd/>
                </a:ln>
              </p:spPr>
              <p:txBody>
                <a:bodyPr/>
                <a:lstStyle/>
                <a:p>
                  <a:endParaRPr lang="en-US" altLang="en-US" sz="100" dirty="0"/>
                </a:p>
              </p:txBody>
            </p:sp>
            <p:sp>
              <p:nvSpPr>
                <p:cNvPr id="898" name="Rectangle 1742"/>
                <p:cNvSpPr>
                  <a:spLocks noChangeArrowheads="1"/>
                </p:cNvSpPr>
                <p:nvPr/>
              </p:nvSpPr>
              <p:spPr bwMode="auto">
                <a:xfrm>
                  <a:off x="2141" y="1905"/>
                  <a:ext cx="20" cy="98"/>
                </a:xfrm>
                <a:prstGeom prst="rect">
                  <a:avLst/>
                </a:prstGeom>
                <a:noFill/>
                <a:ln w="9525">
                  <a:noFill/>
                  <a:miter lim="800000"/>
                  <a:headEnd/>
                  <a:tailEnd/>
                </a:ln>
              </p:spPr>
              <p:txBody>
                <a:bodyPr wrap="none" lIns="0" tIns="0" rIns="0" bIns="0">
                  <a:spAutoFit/>
                </a:bodyPr>
                <a:lstStyle/>
                <a:p>
                  <a:pPr>
                    <a:defRPr/>
                  </a:pPr>
                  <a:r>
                    <a:rPr lang="en-US" sz="100" dirty="0">
                      <a:solidFill>
                        <a:srgbClr val="000000"/>
                      </a:solidFill>
                      <a:latin typeface="Symbol" pitchFamily="18" charset="2"/>
                    </a:rPr>
                    <a:t>ò</a:t>
                  </a:r>
                  <a:endParaRPr lang="en-US" sz="100" dirty="0">
                    <a:effectLst>
                      <a:outerShdw blurRad="38100" dist="38100" dir="2700000" algn="tl">
                        <a:srgbClr val="000000"/>
                      </a:outerShdw>
                    </a:effectLst>
                    <a:latin typeface="Arial" charset="0"/>
                  </a:endParaRPr>
                </a:p>
              </p:txBody>
            </p:sp>
            <p:sp>
              <p:nvSpPr>
                <p:cNvPr id="8312" name="Freeform 1743"/>
                <p:cNvSpPr>
                  <a:spLocks/>
                </p:cNvSpPr>
                <p:nvPr/>
              </p:nvSpPr>
              <p:spPr bwMode="auto">
                <a:xfrm>
                  <a:off x="1707" y="1966"/>
                  <a:ext cx="98" cy="97"/>
                </a:xfrm>
                <a:custGeom>
                  <a:avLst/>
                  <a:gdLst>
                    <a:gd name="T0" fmla="*/ 0 w 98"/>
                    <a:gd name="T1" fmla="*/ 49 h 97"/>
                    <a:gd name="T2" fmla="*/ 1 w 98"/>
                    <a:gd name="T3" fmla="*/ 39 h 97"/>
                    <a:gd name="T4" fmla="*/ 4 w 98"/>
                    <a:gd name="T5" fmla="*/ 29 h 97"/>
                    <a:gd name="T6" fmla="*/ 8 w 98"/>
                    <a:gd name="T7" fmla="*/ 21 h 97"/>
                    <a:gd name="T8" fmla="*/ 15 w 98"/>
                    <a:gd name="T9" fmla="*/ 14 h 97"/>
                    <a:gd name="T10" fmla="*/ 22 w 98"/>
                    <a:gd name="T11" fmla="*/ 8 h 97"/>
                    <a:gd name="T12" fmla="*/ 30 w 98"/>
                    <a:gd name="T13" fmla="*/ 3 h 97"/>
                    <a:gd name="T14" fmla="*/ 39 w 98"/>
                    <a:gd name="T15" fmla="*/ 1 h 97"/>
                    <a:gd name="T16" fmla="*/ 49 w 98"/>
                    <a:gd name="T17" fmla="*/ 0 h 97"/>
                    <a:gd name="T18" fmla="*/ 59 w 98"/>
                    <a:gd name="T19" fmla="*/ 1 h 97"/>
                    <a:gd name="T20" fmla="*/ 68 w 98"/>
                    <a:gd name="T21" fmla="*/ 3 h 97"/>
                    <a:gd name="T22" fmla="*/ 76 w 98"/>
                    <a:gd name="T23" fmla="*/ 8 h 97"/>
                    <a:gd name="T24" fmla="*/ 84 w 98"/>
                    <a:gd name="T25" fmla="*/ 14 h 97"/>
                    <a:gd name="T26" fmla="*/ 89 w 98"/>
                    <a:gd name="T27" fmla="*/ 21 h 97"/>
                    <a:gd name="T28" fmla="*/ 93 w 98"/>
                    <a:gd name="T29" fmla="*/ 29 h 97"/>
                    <a:gd name="T30" fmla="*/ 97 w 98"/>
                    <a:gd name="T31" fmla="*/ 39 h 97"/>
                    <a:gd name="T32" fmla="*/ 98 w 98"/>
                    <a:gd name="T33" fmla="*/ 49 h 97"/>
                    <a:gd name="T34" fmla="*/ 98 w 98"/>
                    <a:gd name="T35" fmla="*/ 49 h 97"/>
                    <a:gd name="T36" fmla="*/ 97 w 98"/>
                    <a:gd name="T37" fmla="*/ 58 h 97"/>
                    <a:gd name="T38" fmla="*/ 93 w 98"/>
                    <a:gd name="T39" fmla="*/ 67 h 97"/>
                    <a:gd name="T40" fmla="*/ 89 w 98"/>
                    <a:gd name="T41" fmla="*/ 75 h 97"/>
                    <a:gd name="T42" fmla="*/ 84 w 98"/>
                    <a:gd name="T43" fmla="*/ 83 h 97"/>
                    <a:gd name="T44" fmla="*/ 76 w 98"/>
                    <a:gd name="T45" fmla="*/ 88 h 97"/>
                    <a:gd name="T46" fmla="*/ 68 w 98"/>
                    <a:gd name="T47" fmla="*/ 93 h 97"/>
                    <a:gd name="T48" fmla="*/ 59 w 98"/>
                    <a:gd name="T49" fmla="*/ 96 h 97"/>
                    <a:gd name="T50" fmla="*/ 49 w 98"/>
                    <a:gd name="T51" fmla="*/ 97 h 97"/>
                    <a:gd name="T52" fmla="*/ 39 w 98"/>
                    <a:gd name="T53" fmla="*/ 96 h 97"/>
                    <a:gd name="T54" fmla="*/ 30 w 98"/>
                    <a:gd name="T55" fmla="*/ 93 h 97"/>
                    <a:gd name="T56" fmla="*/ 22 w 98"/>
                    <a:gd name="T57" fmla="*/ 88 h 97"/>
                    <a:gd name="T58" fmla="*/ 15 w 98"/>
                    <a:gd name="T59" fmla="*/ 83 h 97"/>
                    <a:gd name="T60" fmla="*/ 8 w 98"/>
                    <a:gd name="T61" fmla="*/ 75 h 97"/>
                    <a:gd name="T62" fmla="*/ 4 w 98"/>
                    <a:gd name="T63" fmla="*/ 67 h 97"/>
                    <a:gd name="T64" fmla="*/ 1 w 98"/>
                    <a:gd name="T65" fmla="*/ 58 h 97"/>
                    <a:gd name="T66" fmla="*/ 0 w 98"/>
                    <a:gd name="T67" fmla="*/ 49 h 97"/>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98"/>
                    <a:gd name="T103" fmla="*/ 0 h 97"/>
                    <a:gd name="T104" fmla="*/ 98 w 98"/>
                    <a:gd name="T105" fmla="*/ 97 h 97"/>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98" h="97">
                      <a:moveTo>
                        <a:pt x="0" y="49"/>
                      </a:moveTo>
                      <a:lnTo>
                        <a:pt x="1" y="39"/>
                      </a:lnTo>
                      <a:lnTo>
                        <a:pt x="4" y="29"/>
                      </a:lnTo>
                      <a:lnTo>
                        <a:pt x="8" y="21"/>
                      </a:lnTo>
                      <a:lnTo>
                        <a:pt x="15" y="14"/>
                      </a:lnTo>
                      <a:lnTo>
                        <a:pt x="22" y="8"/>
                      </a:lnTo>
                      <a:lnTo>
                        <a:pt x="30" y="3"/>
                      </a:lnTo>
                      <a:lnTo>
                        <a:pt x="39" y="1"/>
                      </a:lnTo>
                      <a:lnTo>
                        <a:pt x="49" y="0"/>
                      </a:lnTo>
                      <a:lnTo>
                        <a:pt x="59" y="1"/>
                      </a:lnTo>
                      <a:lnTo>
                        <a:pt x="68" y="3"/>
                      </a:lnTo>
                      <a:lnTo>
                        <a:pt x="76" y="8"/>
                      </a:lnTo>
                      <a:lnTo>
                        <a:pt x="84" y="14"/>
                      </a:lnTo>
                      <a:lnTo>
                        <a:pt x="89" y="21"/>
                      </a:lnTo>
                      <a:lnTo>
                        <a:pt x="93" y="29"/>
                      </a:lnTo>
                      <a:lnTo>
                        <a:pt x="97" y="39"/>
                      </a:lnTo>
                      <a:lnTo>
                        <a:pt x="98" y="49"/>
                      </a:lnTo>
                      <a:lnTo>
                        <a:pt x="97" y="58"/>
                      </a:lnTo>
                      <a:lnTo>
                        <a:pt x="93" y="67"/>
                      </a:lnTo>
                      <a:lnTo>
                        <a:pt x="89" y="75"/>
                      </a:lnTo>
                      <a:lnTo>
                        <a:pt x="84" y="83"/>
                      </a:lnTo>
                      <a:lnTo>
                        <a:pt x="76" y="88"/>
                      </a:lnTo>
                      <a:lnTo>
                        <a:pt x="68" y="93"/>
                      </a:lnTo>
                      <a:lnTo>
                        <a:pt x="59" y="96"/>
                      </a:lnTo>
                      <a:lnTo>
                        <a:pt x="49" y="97"/>
                      </a:lnTo>
                      <a:lnTo>
                        <a:pt x="39" y="96"/>
                      </a:lnTo>
                      <a:lnTo>
                        <a:pt x="30" y="93"/>
                      </a:lnTo>
                      <a:lnTo>
                        <a:pt x="22" y="88"/>
                      </a:lnTo>
                      <a:lnTo>
                        <a:pt x="15" y="83"/>
                      </a:lnTo>
                      <a:lnTo>
                        <a:pt x="8" y="75"/>
                      </a:lnTo>
                      <a:lnTo>
                        <a:pt x="4" y="67"/>
                      </a:lnTo>
                      <a:lnTo>
                        <a:pt x="1" y="58"/>
                      </a:lnTo>
                      <a:lnTo>
                        <a:pt x="0" y="49"/>
                      </a:lnTo>
                      <a:close/>
                    </a:path>
                  </a:pathLst>
                </a:custGeom>
                <a:solidFill>
                  <a:srgbClr val="FFFFFF"/>
                </a:solidFill>
                <a:ln w="9525">
                  <a:noFill/>
                  <a:round/>
                  <a:headEnd/>
                  <a:tailEnd/>
                </a:ln>
              </p:spPr>
              <p:txBody>
                <a:bodyPr/>
                <a:lstStyle/>
                <a:p>
                  <a:endParaRPr lang="en-US" dirty="0"/>
                </a:p>
              </p:txBody>
            </p:sp>
            <p:sp>
              <p:nvSpPr>
                <p:cNvPr id="8313" name="Freeform 1744"/>
                <p:cNvSpPr>
                  <a:spLocks/>
                </p:cNvSpPr>
                <p:nvPr/>
              </p:nvSpPr>
              <p:spPr bwMode="auto">
                <a:xfrm>
                  <a:off x="1707" y="1966"/>
                  <a:ext cx="98" cy="97"/>
                </a:xfrm>
                <a:custGeom>
                  <a:avLst/>
                  <a:gdLst>
                    <a:gd name="T0" fmla="*/ 0 w 98"/>
                    <a:gd name="T1" fmla="*/ 49 h 97"/>
                    <a:gd name="T2" fmla="*/ 1 w 98"/>
                    <a:gd name="T3" fmla="*/ 39 h 97"/>
                    <a:gd name="T4" fmla="*/ 4 w 98"/>
                    <a:gd name="T5" fmla="*/ 29 h 97"/>
                    <a:gd name="T6" fmla="*/ 8 w 98"/>
                    <a:gd name="T7" fmla="*/ 21 h 97"/>
                    <a:gd name="T8" fmla="*/ 15 w 98"/>
                    <a:gd name="T9" fmla="*/ 14 h 97"/>
                    <a:gd name="T10" fmla="*/ 22 w 98"/>
                    <a:gd name="T11" fmla="*/ 8 h 97"/>
                    <a:gd name="T12" fmla="*/ 30 w 98"/>
                    <a:gd name="T13" fmla="*/ 3 h 97"/>
                    <a:gd name="T14" fmla="*/ 39 w 98"/>
                    <a:gd name="T15" fmla="*/ 1 h 97"/>
                    <a:gd name="T16" fmla="*/ 49 w 98"/>
                    <a:gd name="T17" fmla="*/ 0 h 97"/>
                    <a:gd name="T18" fmla="*/ 59 w 98"/>
                    <a:gd name="T19" fmla="*/ 1 h 97"/>
                    <a:gd name="T20" fmla="*/ 68 w 98"/>
                    <a:gd name="T21" fmla="*/ 3 h 97"/>
                    <a:gd name="T22" fmla="*/ 76 w 98"/>
                    <a:gd name="T23" fmla="*/ 8 h 97"/>
                    <a:gd name="T24" fmla="*/ 84 w 98"/>
                    <a:gd name="T25" fmla="*/ 14 h 97"/>
                    <a:gd name="T26" fmla="*/ 89 w 98"/>
                    <a:gd name="T27" fmla="*/ 21 h 97"/>
                    <a:gd name="T28" fmla="*/ 93 w 98"/>
                    <a:gd name="T29" fmla="*/ 29 h 97"/>
                    <a:gd name="T30" fmla="*/ 97 w 98"/>
                    <a:gd name="T31" fmla="*/ 39 h 97"/>
                    <a:gd name="T32" fmla="*/ 98 w 98"/>
                    <a:gd name="T33" fmla="*/ 49 h 97"/>
                    <a:gd name="T34" fmla="*/ 98 w 98"/>
                    <a:gd name="T35" fmla="*/ 49 h 97"/>
                    <a:gd name="T36" fmla="*/ 97 w 98"/>
                    <a:gd name="T37" fmla="*/ 58 h 97"/>
                    <a:gd name="T38" fmla="*/ 93 w 98"/>
                    <a:gd name="T39" fmla="*/ 67 h 97"/>
                    <a:gd name="T40" fmla="*/ 89 w 98"/>
                    <a:gd name="T41" fmla="*/ 75 h 97"/>
                    <a:gd name="T42" fmla="*/ 84 w 98"/>
                    <a:gd name="T43" fmla="*/ 83 h 97"/>
                    <a:gd name="T44" fmla="*/ 76 w 98"/>
                    <a:gd name="T45" fmla="*/ 88 h 97"/>
                    <a:gd name="T46" fmla="*/ 68 w 98"/>
                    <a:gd name="T47" fmla="*/ 93 h 97"/>
                    <a:gd name="T48" fmla="*/ 59 w 98"/>
                    <a:gd name="T49" fmla="*/ 96 h 97"/>
                    <a:gd name="T50" fmla="*/ 49 w 98"/>
                    <a:gd name="T51" fmla="*/ 97 h 97"/>
                    <a:gd name="T52" fmla="*/ 39 w 98"/>
                    <a:gd name="T53" fmla="*/ 96 h 97"/>
                    <a:gd name="T54" fmla="*/ 30 w 98"/>
                    <a:gd name="T55" fmla="*/ 93 h 97"/>
                    <a:gd name="T56" fmla="*/ 22 w 98"/>
                    <a:gd name="T57" fmla="*/ 88 h 97"/>
                    <a:gd name="T58" fmla="*/ 15 w 98"/>
                    <a:gd name="T59" fmla="*/ 83 h 97"/>
                    <a:gd name="T60" fmla="*/ 8 w 98"/>
                    <a:gd name="T61" fmla="*/ 75 h 97"/>
                    <a:gd name="T62" fmla="*/ 4 w 98"/>
                    <a:gd name="T63" fmla="*/ 67 h 97"/>
                    <a:gd name="T64" fmla="*/ 1 w 98"/>
                    <a:gd name="T65" fmla="*/ 58 h 97"/>
                    <a:gd name="T66" fmla="*/ 0 w 98"/>
                    <a:gd name="T67" fmla="*/ 49 h 97"/>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98"/>
                    <a:gd name="T103" fmla="*/ 0 h 97"/>
                    <a:gd name="T104" fmla="*/ 98 w 98"/>
                    <a:gd name="T105" fmla="*/ 97 h 97"/>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98" h="97">
                      <a:moveTo>
                        <a:pt x="0" y="49"/>
                      </a:moveTo>
                      <a:lnTo>
                        <a:pt x="1" y="39"/>
                      </a:lnTo>
                      <a:lnTo>
                        <a:pt x="4" y="29"/>
                      </a:lnTo>
                      <a:lnTo>
                        <a:pt x="8" y="21"/>
                      </a:lnTo>
                      <a:lnTo>
                        <a:pt x="15" y="14"/>
                      </a:lnTo>
                      <a:lnTo>
                        <a:pt x="22" y="8"/>
                      </a:lnTo>
                      <a:lnTo>
                        <a:pt x="30" y="3"/>
                      </a:lnTo>
                      <a:lnTo>
                        <a:pt x="39" y="1"/>
                      </a:lnTo>
                      <a:lnTo>
                        <a:pt x="49" y="0"/>
                      </a:lnTo>
                      <a:lnTo>
                        <a:pt x="59" y="1"/>
                      </a:lnTo>
                      <a:lnTo>
                        <a:pt x="68" y="3"/>
                      </a:lnTo>
                      <a:lnTo>
                        <a:pt x="76" y="8"/>
                      </a:lnTo>
                      <a:lnTo>
                        <a:pt x="84" y="14"/>
                      </a:lnTo>
                      <a:lnTo>
                        <a:pt x="89" y="21"/>
                      </a:lnTo>
                      <a:lnTo>
                        <a:pt x="93" y="29"/>
                      </a:lnTo>
                      <a:lnTo>
                        <a:pt x="97" y="39"/>
                      </a:lnTo>
                      <a:lnTo>
                        <a:pt x="98" y="49"/>
                      </a:lnTo>
                      <a:lnTo>
                        <a:pt x="97" y="58"/>
                      </a:lnTo>
                      <a:lnTo>
                        <a:pt x="93" y="67"/>
                      </a:lnTo>
                      <a:lnTo>
                        <a:pt x="89" y="75"/>
                      </a:lnTo>
                      <a:lnTo>
                        <a:pt x="84" y="83"/>
                      </a:lnTo>
                      <a:lnTo>
                        <a:pt x="76" y="88"/>
                      </a:lnTo>
                      <a:lnTo>
                        <a:pt x="68" y="93"/>
                      </a:lnTo>
                      <a:lnTo>
                        <a:pt x="59" y="96"/>
                      </a:lnTo>
                      <a:lnTo>
                        <a:pt x="49" y="97"/>
                      </a:lnTo>
                      <a:lnTo>
                        <a:pt x="39" y="96"/>
                      </a:lnTo>
                      <a:lnTo>
                        <a:pt x="30" y="93"/>
                      </a:lnTo>
                      <a:lnTo>
                        <a:pt x="22" y="88"/>
                      </a:lnTo>
                      <a:lnTo>
                        <a:pt x="15" y="83"/>
                      </a:lnTo>
                      <a:lnTo>
                        <a:pt x="8" y="75"/>
                      </a:lnTo>
                      <a:lnTo>
                        <a:pt x="4" y="67"/>
                      </a:lnTo>
                      <a:lnTo>
                        <a:pt x="1" y="58"/>
                      </a:lnTo>
                      <a:lnTo>
                        <a:pt x="0" y="49"/>
                      </a:lnTo>
                    </a:path>
                  </a:pathLst>
                </a:custGeom>
                <a:noFill/>
                <a:ln w="3175">
                  <a:solidFill>
                    <a:srgbClr val="000000"/>
                  </a:solidFill>
                  <a:round/>
                  <a:headEnd/>
                  <a:tailEnd/>
                </a:ln>
              </p:spPr>
              <p:txBody>
                <a:bodyPr/>
                <a:lstStyle/>
                <a:p>
                  <a:endParaRPr lang="en-US" dirty="0"/>
                </a:p>
              </p:txBody>
            </p:sp>
            <p:sp>
              <p:nvSpPr>
                <p:cNvPr id="8314" name="Rectangle 1745"/>
                <p:cNvSpPr>
                  <a:spLocks noChangeArrowheads="1"/>
                </p:cNvSpPr>
                <p:nvPr/>
              </p:nvSpPr>
              <p:spPr bwMode="auto">
                <a:xfrm>
                  <a:off x="1078" y="1916"/>
                  <a:ext cx="201" cy="200"/>
                </a:xfrm>
                <a:prstGeom prst="rect">
                  <a:avLst/>
                </a:prstGeom>
                <a:solidFill>
                  <a:srgbClr val="FFFFFF"/>
                </a:solidFill>
                <a:ln w="9525">
                  <a:noFill/>
                  <a:miter lim="800000"/>
                  <a:headEnd/>
                  <a:tailEnd/>
                </a:ln>
              </p:spPr>
              <p:txBody>
                <a:bodyPr/>
                <a:lstStyle/>
                <a:p>
                  <a:endParaRPr lang="en-US" altLang="en-US" sz="100" dirty="0"/>
                </a:p>
              </p:txBody>
            </p:sp>
            <p:sp>
              <p:nvSpPr>
                <p:cNvPr id="8315" name="Rectangle 1746"/>
                <p:cNvSpPr>
                  <a:spLocks noChangeArrowheads="1"/>
                </p:cNvSpPr>
                <p:nvPr/>
              </p:nvSpPr>
              <p:spPr bwMode="auto">
                <a:xfrm>
                  <a:off x="1078" y="1916"/>
                  <a:ext cx="201" cy="200"/>
                </a:xfrm>
                <a:prstGeom prst="rect">
                  <a:avLst/>
                </a:prstGeom>
                <a:noFill/>
                <a:ln w="3175">
                  <a:solidFill>
                    <a:srgbClr val="000000"/>
                  </a:solidFill>
                  <a:miter lim="800000"/>
                  <a:headEnd/>
                  <a:tailEnd/>
                </a:ln>
              </p:spPr>
              <p:txBody>
                <a:bodyPr/>
                <a:lstStyle/>
                <a:p>
                  <a:endParaRPr lang="en-US" altLang="en-US" sz="100" dirty="0"/>
                </a:p>
              </p:txBody>
            </p:sp>
            <p:sp>
              <p:nvSpPr>
                <p:cNvPr id="903" name="Rectangle 1747"/>
                <p:cNvSpPr>
                  <a:spLocks noChangeArrowheads="1"/>
                </p:cNvSpPr>
                <p:nvPr/>
              </p:nvSpPr>
              <p:spPr bwMode="auto">
                <a:xfrm>
                  <a:off x="2169" y="2021"/>
                  <a:ext cx="61" cy="98"/>
                </a:xfrm>
                <a:prstGeom prst="rect">
                  <a:avLst/>
                </a:prstGeom>
                <a:noFill/>
                <a:ln w="9525">
                  <a:noFill/>
                  <a:miter lim="800000"/>
                  <a:headEnd/>
                  <a:tailEnd/>
                </a:ln>
              </p:spPr>
              <p:txBody>
                <a:bodyPr wrap="none" lIns="0" tIns="0" rIns="0" bIns="0">
                  <a:spAutoFit/>
                </a:bodyPr>
                <a:lstStyle/>
                <a:p>
                  <a:pPr>
                    <a:defRPr/>
                  </a:pPr>
                  <a:r>
                    <a:rPr lang="en-US" sz="100" dirty="0">
                      <a:solidFill>
                        <a:srgbClr val="000000"/>
                      </a:solidFill>
                      <a:latin typeface="Arial" charset="0"/>
                    </a:rPr>
                    <a:t>G</a:t>
                  </a:r>
                  <a:endParaRPr lang="en-US" sz="100" dirty="0">
                    <a:effectLst>
                      <a:outerShdw blurRad="38100" dist="38100" dir="2700000" algn="tl">
                        <a:srgbClr val="000000"/>
                      </a:outerShdw>
                    </a:effectLst>
                    <a:latin typeface="Arial" charset="0"/>
                  </a:endParaRPr>
                </a:p>
              </p:txBody>
            </p:sp>
            <p:sp>
              <p:nvSpPr>
                <p:cNvPr id="904" name="Rectangle 1748"/>
                <p:cNvSpPr>
                  <a:spLocks noChangeArrowheads="1"/>
                </p:cNvSpPr>
                <p:nvPr/>
              </p:nvSpPr>
              <p:spPr bwMode="auto">
                <a:xfrm>
                  <a:off x="2132" y="2021"/>
                  <a:ext cx="31" cy="98"/>
                </a:xfrm>
                <a:prstGeom prst="rect">
                  <a:avLst/>
                </a:prstGeom>
                <a:noFill/>
                <a:ln w="9525">
                  <a:noFill/>
                  <a:miter lim="800000"/>
                  <a:headEnd/>
                  <a:tailEnd/>
                </a:ln>
              </p:spPr>
              <p:txBody>
                <a:bodyPr wrap="none" lIns="0" tIns="0" rIns="0" bIns="0">
                  <a:spAutoFit/>
                </a:bodyPr>
                <a:lstStyle/>
                <a:p>
                  <a:pPr>
                    <a:defRPr/>
                  </a:pPr>
                  <a:r>
                    <a:rPr lang="en-US" sz="100" dirty="0">
                      <a:solidFill>
                        <a:srgbClr val="000000"/>
                      </a:solidFill>
                      <a:latin typeface="Arial" charset="0"/>
                    </a:rPr>
                    <a:t>(</a:t>
                  </a:r>
                  <a:endParaRPr lang="en-US" sz="100" dirty="0">
                    <a:effectLst>
                      <a:outerShdw blurRad="38100" dist="38100" dir="2700000" algn="tl">
                        <a:srgbClr val="000000"/>
                      </a:outerShdw>
                    </a:effectLst>
                    <a:latin typeface="Arial" charset="0"/>
                  </a:endParaRPr>
                </a:p>
              </p:txBody>
            </p:sp>
            <p:sp>
              <p:nvSpPr>
                <p:cNvPr id="905" name="Rectangle 1749"/>
                <p:cNvSpPr>
                  <a:spLocks noChangeArrowheads="1"/>
                </p:cNvSpPr>
                <p:nvPr/>
              </p:nvSpPr>
              <p:spPr bwMode="auto">
                <a:xfrm>
                  <a:off x="2187" y="2021"/>
                  <a:ext cx="41" cy="98"/>
                </a:xfrm>
                <a:prstGeom prst="rect">
                  <a:avLst/>
                </a:prstGeom>
                <a:noFill/>
                <a:ln w="9525">
                  <a:noFill/>
                  <a:miter lim="800000"/>
                  <a:headEnd/>
                  <a:tailEnd/>
                </a:ln>
              </p:spPr>
              <p:txBody>
                <a:bodyPr wrap="none" lIns="0" tIns="0" rIns="0" bIns="0">
                  <a:spAutoFit/>
                </a:bodyPr>
                <a:lstStyle/>
                <a:p>
                  <a:pPr>
                    <a:defRPr/>
                  </a:pPr>
                  <a:r>
                    <a:rPr lang="en-US" sz="100" dirty="0">
                      <a:solidFill>
                        <a:srgbClr val="000000"/>
                      </a:solidFill>
                      <a:latin typeface="Arial" charset="0"/>
                    </a:rPr>
                    <a:t>s</a:t>
                  </a:r>
                  <a:endParaRPr lang="en-US" sz="100" dirty="0">
                    <a:effectLst>
                      <a:outerShdw blurRad="38100" dist="38100" dir="2700000" algn="tl">
                        <a:srgbClr val="000000"/>
                      </a:outerShdw>
                    </a:effectLst>
                    <a:latin typeface="Arial" charset="0"/>
                  </a:endParaRPr>
                </a:p>
              </p:txBody>
            </p:sp>
            <p:sp>
              <p:nvSpPr>
                <p:cNvPr id="906" name="Rectangle 1750"/>
                <p:cNvSpPr>
                  <a:spLocks noChangeArrowheads="1"/>
                </p:cNvSpPr>
                <p:nvPr/>
              </p:nvSpPr>
              <p:spPr bwMode="auto">
                <a:xfrm>
                  <a:off x="2132" y="2021"/>
                  <a:ext cx="31" cy="98"/>
                </a:xfrm>
                <a:prstGeom prst="rect">
                  <a:avLst/>
                </a:prstGeom>
                <a:noFill/>
                <a:ln w="9525">
                  <a:noFill/>
                  <a:miter lim="800000"/>
                  <a:headEnd/>
                  <a:tailEnd/>
                </a:ln>
              </p:spPr>
              <p:txBody>
                <a:bodyPr wrap="none" lIns="0" tIns="0" rIns="0" bIns="0">
                  <a:spAutoFit/>
                </a:bodyPr>
                <a:lstStyle/>
                <a:p>
                  <a:pPr>
                    <a:defRPr/>
                  </a:pPr>
                  <a:r>
                    <a:rPr lang="en-US" sz="100" dirty="0">
                      <a:solidFill>
                        <a:srgbClr val="000000"/>
                      </a:solidFill>
                      <a:latin typeface="Arial" charset="0"/>
                    </a:rPr>
                    <a:t>)</a:t>
                  </a:r>
                  <a:endParaRPr lang="en-US" sz="100" dirty="0">
                    <a:effectLst>
                      <a:outerShdw blurRad="38100" dist="38100" dir="2700000" algn="tl">
                        <a:srgbClr val="000000"/>
                      </a:outerShdw>
                    </a:effectLst>
                    <a:latin typeface="Arial" charset="0"/>
                  </a:endParaRPr>
                </a:p>
              </p:txBody>
            </p:sp>
            <p:sp>
              <p:nvSpPr>
                <p:cNvPr id="8320" name="Rectangle 1751"/>
                <p:cNvSpPr>
                  <a:spLocks noChangeArrowheads="1"/>
                </p:cNvSpPr>
                <p:nvPr/>
              </p:nvSpPr>
              <p:spPr bwMode="auto">
                <a:xfrm>
                  <a:off x="567" y="1912"/>
                  <a:ext cx="207" cy="207"/>
                </a:xfrm>
                <a:prstGeom prst="rect">
                  <a:avLst/>
                </a:prstGeom>
                <a:solidFill>
                  <a:srgbClr val="FFFFFF"/>
                </a:solidFill>
                <a:ln w="9525">
                  <a:noFill/>
                  <a:miter lim="800000"/>
                  <a:headEnd/>
                  <a:tailEnd/>
                </a:ln>
              </p:spPr>
              <p:txBody>
                <a:bodyPr/>
                <a:lstStyle/>
                <a:p>
                  <a:endParaRPr lang="en-US" altLang="en-US" sz="100" dirty="0"/>
                </a:p>
              </p:txBody>
            </p:sp>
            <p:sp>
              <p:nvSpPr>
                <p:cNvPr id="8321" name="Rectangle 1752"/>
                <p:cNvSpPr>
                  <a:spLocks noChangeArrowheads="1"/>
                </p:cNvSpPr>
                <p:nvPr/>
              </p:nvSpPr>
              <p:spPr bwMode="auto">
                <a:xfrm>
                  <a:off x="567" y="1912"/>
                  <a:ext cx="207" cy="207"/>
                </a:xfrm>
                <a:prstGeom prst="rect">
                  <a:avLst/>
                </a:prstGeom>
                <a:noFill/>
                <a:ln w="3175">
                  <a:solidFill>
                    <a:srgbClr val="000000"/>
                  </a:solidFill>
                  <a:miter lim="800000"/>
                  <a:headEnd/>
                  <a:tailEnd/>
                </a:ln>
              </p:spPr>
              <p:txBody>
                <a:bodyPr/>
                <a:lstStyle/>
                <a:p>
                  <a:endParaRPr lang="en-US" altLang="en-US" sz="100" dirty="0"/>
                </a:p>
              </p:txBody>
            </p:sp>
            <p:sp>
              <p:nvSpPr>
                <p:cNvPr id="909" name="Rectangle 1753"/>
                <p:cNvSpPr>
                  <a:spLocks noChangeArrowheads="1"/>
                </p:cNvSpPr>
                <p:nvPr/>
              </p:nvSpPr>
              <p:spPr bwMode="auto">
                <a:xfrm>
                  <a:off x="2169" y="2021"/>
                  <a:ext cx="61" cy="98"/>
                </a:xfrm>
                <a:prstGeom prst="rect">
                  <a:avLst/>
                </a:prstGeom>
                <a:noFill/>
                <a:ln w="9525">
                  <a:noFill/>
                  <a:miter lim="800000"/>
                  <a:headEnd/>
                  <a:tailEnd/>
                </a:ln>
              </p:spPr>
              <p:txBody>
                <a:bodyPr wrap="none" lIns="0" tIns="0" rIns="0" bIns="0">
                  <a:spAutoFit/>
                </a:bodyPr>
                <a:lstStyle/>
                <a:p>
                  <a:pPr>
                    <a:defRPr/>
                  </a:pPr>
                  <a:r>
                    <a:rPr lang="en-US" sz="100" dirty="0">
                      <a:solidFill>
                        <a:srgbClr val="000000"/>
                      </a:solidFill>
                      <a:latin typeface="Arial" charset="0"/>
                    </a:rPr>
                    <a:t>U</a:t>
                  </a:r>
                  <a:endParaRPr lang="en-US" sz="100" dirty="0">
                    <a:effectLst>
                      <a:outerShdw blurRad="38100" dist="38100" dir="2700000" algn="tl">
                        <a:srgbClr val="000000"/>
                      </a:outerShdw>
                    </a:effectLst>
                    <a:latin typeface="Arial" charset="0"/>
                  </a:endParaRPr>
                </a:p>
              </p:txBody>
            </p:sp>
            <p:sp>
              <p:nvSpPr>
                <p:cNvPr id="910" name="Rectangle 1754"/>
                <p:cNvSpPr>
                  <a:spLocks noChangeArrowheads="1"/>
                </p:cNvSpPr>
                <p:nvPr/>
              </p:nvSpPr>
              <p:spPr bwMode="auto">
                <a:xfrm>
                  <a:off x="2132" y="2021"/>
                  <a:ext cx="31" cy="98"/>
                </a:xfrm>
                <a:prstGeom prst="rect">
                  <a:avLst/>
                </a:prstGeom>
                <a:noFill/>
                <a:ln w="9525">
                  <a:noFill/>
                  <a:miter lim="800000"/>
                  <a:headEnd/>
                  <a:tailEnd/>
                </a:ln>
              </p:spPr>
              <p:txBody>
                <a:bodyPr wrap="none" lIns="0" tIns="0" rIns="0" bIns="0">
                  <a:spAutoFit/>
                </a:bodyPr>
                <a:lstStyle/>
                <a:p>
                  <a:pPr>
                    <a:defRPr/>
                  </a:pPr>
                  <a:r>
                    <a:rPr lang="en-US" sz="100" dirty="0">
                      <a:solidFill>
                        <a:srgbClr val="000000"/>
                      </a:solidFill>
                      <a:latin typeface="Arial" charset="0"/>
                    </a:rPr>
                    <a:t>(</a:t>
                  </a:r>
                  <a:endParaRPr lang="en-US" sz="100" dirty="0">
                    <a:effectLst>
                      <a:outerShdw blurRad="38100" dist="38100" dir="2700000" algn="tl">
                        <a:srgbClr val="000000"/>
                      </a:outerShdw>
                    </a:effectLst>
                    <a:latin typeface="Arial" charset="0"/>
                  </a:endParaRPr>
                </a:p>
              </p:txBody>
            </p:sp>
            <p:sp>
              <p:nvSpPr>
                <p:cNvPr id="911" name="Rectangle 1755"/>
                <p:cNvSpPr>
                  <a:spLocks noChangeArrowheads="1"/>
                </p:cNvSpPr>
                <p:nvPr/>
              </p:nvSpPr>
              <p:spPr bwMode="auto">
                <a:xfrm>
                  <a:off x="2187" y="2021"/>
                  <a:ext cx="41" cy="98"/>
                </a:xfrm>
                <a:prstGeom prst="rect">
                  <a:avLst/>
                </a:prstGeom>
                <a:noFill/>
                <a:ln w="9525">
                  <a:noFill/>
                  <a:miter lim="800000"/>
                  <a:headEnd/>
                  <a:tailEnd/>
                </a:ln>
              </p:spPr>
              <p:txBody>
                <a:bodyPr wrap="none" lIns="0" tIns="0" rIns="0" bIns="0">
                  <a:spAutoFit/>
                </a:bodyPr>
                <a:lstStyle/>
                <a:p>
                  <a:pPr>
                    <a:defRPr/>
                  </a:pPr>
                  <a:r>
                    <a:rPr lang="en-US" sz="100" dirty="0">
                      <a:solidFill>
                        <a:srgbClr val="000000"/>
                      </a:solidFill>
                      <a:latin typeface="Arial" charset="0"/>
                    </a:rPr>
                    <a:t>s</a:t>
                  </a:r>
                  <a:endParaRPr lang="en-US" sz="100" dirty="0">
                    <a:effectLst>
                      <a:outerShdw blurRad="38100" dist="38100" dir="2700000" algn="tl">
                        <a:srgbClr val="000000"/>
                      </a:outerShdw>
                    </a:effectLst>
                    <a:latin typeface="Arial" charset="0"/>
                  </a:endParaRPr>
                </a:p>
              </p:txBody>
            </p:sp>
            <p:sp>
              <p:nvSpPr>
                <p:cNvPr id="912" name="Rectangle 1756"/>
                <p:cNvSpPr>
                  <a:spLocks noChangeArrowheads="1"/>
                </p:cNvSpPr>
                <p:nvPr/>
              </p:nvSpPr>
              <p:spPr bwMode="auto">
                <a:xfrm>
                  <a:off x="2132" y="2021"/>
                  <a:ext cx="31" cy="98"/>
                </a:xfrm>
                <a:prstGeom prst="rect">
                  <a:avLst/>
                </a:prstGeom>
                <a:noFill/>
                <a:ln w="9525">
                  <a:noFill/>
                  <a:miter lim="800000"/>
                  <a:headEnd/>
                  <a:tailEnd/>
                </a:ln>
              </p:spPr>
              <p:txBody>
                <a:bodyPr wrap="none" lIns="0" tIns="0" rIns="0" bIns="0">
                  <a:spAutoFit/>
                </a:bodyPr>
                <a:lstStyle/>
                <a:p>
                  <a:pPr>
                    <a:defRPr/>
                  </a:pPr>
                  <a:r>
                    <a:rPr lang="en-US" sz="100" dirty="0">
                      <a:solidFill>
                        <a:srgbClr val="000000"/>
                      </a:solidFill>
                      <a:latin typeface="Arial" charset="0"/>
                    </a:rPr>
                    <a:t>)</a:t>
                  </a:r>
                  <a:endParaRPr lang="en-US" sz="100" dirty="0">
                    <a:effectLst>
                      <a:outerShdw blurRad="38100" dist="38100" dir="2700000" algn="tl">
                        <a:srgbClr val="000000"/>
                      </a:outerShdw>
                    </a:effectLst>
                    <a:latin typeface="Arial" charset="0"/>
                  </a:endParaRPr>
                </a:p>
              </p:txBody>
            </p:sp>
            <p:sp>
              <p:nvSpPr>
                <p:cNvPr id="8326" name="Line 1757"/>
                <p:cNvSpPr>
                  <a:spLocks noChangeShapeType="1"/>
                </p:cNvSpPr>
                <p:nvPr/>
              </p:nvSpPr>
              <p:spPr bwMode="auto">
                <a:xfrm>
                  <a:off x="963" y="2015"/>
                  <a:ext cx="115" cy="0"/>
                </a:xfrm>
                <a:prstGeom prst="line">
                  <a:avLst/>
                </a:prstGeom>
                <a:noFill/>
                <a:ln w="3175">
                  <a:solidFill>
                    <a:srgbClr val="000000"/>
                  </a:solidFill>
                  <a:round/>
                  <a:headEnd/>
                  <a:tailEnd/>
                </a:ln>
              </p:spPr>
              <p:txBody>
                <a:bodyPr/>
                <a:lstStyle/>
                <a:p>
                  <a:endParaRPr lang="en-US" dirty="0"/>
                </a:p>
              </p:txBody>
            </p:sp>
            <p:sp>
              <p:nvSpPr>
                <p:cNvPr id="8327" name="Freeform 1758"/>
                <p:cNvSpPr>
                  <a:spLocks/>
                </p:cNvSpPr>
                <p:nvPr/>
              </p:nvSpPr>
              <p:spPr bwMode="auto">
                <a:xfrm>
                  <a:off x="1048" y="1985"/>
                  <a:ext cx="30" cy="60"/>
                </a:xfrm>
                <a:custGeom>
                  <a:avLst/>
                  <a:gdLst>
                    <a:gd name="T0" fmla="*/ 0 w 30"/>
                    <a:gd name="T1" fmla="*/ 60 h 60"/>
                    <a:gd name="T2" fmla="*/ 30 w 30"/>
                    <a:gd name="T3" fmla="*/ 30 h 60"/>
                    <a:gd name="T4" fmla="*/ 0 w 30"/>
                    <a:gd name="T5" fmla="*/ 0 h 60"/>
                    <a:gd name="T6" fmla="*/ 0 60000 65536"/>
                    <a:gd name="T7" fmla="*/ 0 60000 65536"/>
                    <a:gd name="T8" fmla="*/ 0 60000 65536"/>
                    <a:gd name="T9" fmla="*/ 0 w 30"/>
                    <a:gd name="T10" fmla="*/ 0 h 60"/>
                    <a:gd name="T11" fmla="*/ 30 w 30"/>
                    <a:gd name="T12" fmla="*/ 60 h 60"/>
                  </a:gdLst>
                  <a:ahLst/>
                  <a:cxnLst>
                    <a:cxn ang="T6">
                      <a:pos x="T0" y="T1"/>
                    </a:cxn>
                    <a:cxn ang="T7">
                      <a:pos x="T2" y="T3"/>
                    </a:cxn>
                    <a:cxn ang="T8">
                      <a:pos x="T4" y="T5"/>
                    </a:cxn>
                  </a:cxnLst>
                  <a:rect l="T9" t="T10" r="T11" b="T12"/>
                  <a:pathLst>
                    <a:path w="30" h="60">
                      <a:moveTo>
                        <a:pt x="0" y="60"/>
                      </a:moveTo>
                      <a:lnTo>
                        <a:pt x="30" y="30"/>
                      </a:lnTo>
                      <a:lnTo>
                        <a:pt x="0" y="0"/>
                      </a:lnTo>
                    </a:path>
                  </a:pathLst>
                </a:custGeom>
                <a:noFill/>
                <a:ln w="3175">
                  <a:solidFill>
                    <a:srgbClr val="000000"/>
                  </a:solidFill>
                  <a:round/>
                  <a:headEnd/>
                  <a:tailEnd/>
                </a:ln>
              </p:spPr>
              <p:txBody>
                <a:bodyPr/>
                <a:lstStyle/>
                <a:p>
                  <a:endParaRPr lang="en-US" dirty="0"/>
                </a:p>
              </p:txBody>
            </p:sp>
            <p:sp>
              <p:nvSpPr>
                <p:cNvPr id="8328" name="Line 1759"/>
                <p:cNvSpPr>
                  <a:spLocks noChangeShapeType="1"/>
                </p:cNvSpPr>
                <p:nvPr/>
              </p:nvSpPr>
              <p:spPr bwMode="auto">
                <a:xfrm>
                  <a:off x="774" y="2015"/>
                  <a:ext cx="91" cy="0"/>
                </a:xfrm>
                <a:prstGeom prst="line">
                  <a:avLst/>
                </a:prstGeom>
                <a:noFill/>
                <a:ln w="3175">
                  <a:solidFill>
                    <a:srgbClr val="000000"/>
                  </a:solidFill>
                  <a:round/>
                  <a:headEnd/>
                  <a:tailEnd/>
                </a:ln>
              </p:spPr>
              <p:txBody>
                <a:bodyPr/>
                <a:lstStyle/>
                <a:p>
                  <a:endParaRPr lang="en-US" dirty="0"/>
                </a:p>
              </p:txBody>
            </p:sp>
            <p:sp>
              <p:nvSpPr>
                <p:cNvPr id="8329" name="Freeform 1760"/>
                <p:cNvSpPr>
                  <a:spLocks/>
                </p:cNvSpPr>
                <p:nvPr/>
              </p:nvSpPr>
              <p:spPr bwMode="auto">
                <a:xfrm>
                  <a:off x="835" y="1985"/>
                  <a:ext cx="30" cy="60"/>
                </a:xfrm>
                <a:custGeom>
                  <a:avLst/>
                  <a:gdLst>
                    <a:gd name="T0" fmla="*/ 0 w 30"/>
                    <a:gd name="T1" fmla="*/ 60 h 60"/>
                    <a:gd name="T2" fmla="*/ 30 w 30"/>
                    <a:gd name="T3" fmla="*/ 30 h 60"/>
                    <a:gd name="T4" fmla="*/ 0 w 30"/>
                    <a:gd name="T5" fmla="*/ 0 h 60"/>
                    <a:gd name="T6" fmla="*/ 0 60000 65536"/>
                    <a:gd name="T7" fmla="*/ 0 60000 65536"/>
                    <a:gd name="T8" fmla="*/ 0 60000 65536"/>
                    <a:gd name="T9" fmla="*/ 0 w 30"/>
                    <a:gd name="T10" fmla="*/ 0 h 60"/>
                    <a:gd name="T11" fmla="*/ 30 w 30"/>
                    <a:gd name="T12" fmla="*/ 60 h 60"/>
                  </a:gdLst>
                  <a:ahLst/>
                  <a:cxnLst>
                    <a:cxn ang="T6">
                      <a:pos x="T0" y="T1"/>
                    </a:cxn>
                    <a:cxn ang="T7">
                      <a:pos x="T2" y="T3"/>
                    </a:cxn>
                    <a:cxn ang="T8">
                      <a:pos x="T4" y="T5"/>
                    </a:cxn>
                  </a:cxnLst>
                  <a:rect l="T9" t="T10" r="T11" b="T12"/>
                  <a:pathLst>
                    <a:path w="30" h="60">
                      <a:moveTo>
                        <a:pt x="0" y="60"/>
                      </a:moveTo>
                      <a:lnTo>
                        <a:pt x="30" y="30"/>
                      </a:lnTo>
                      <a:lnTo>
                        <a:pt x="0" y="0"/>
                      </a:lnTo>
                    </a:path>
                  </a:pathLst>
                </a:custGeom>
                <a:noFill/>
                <a:ln w="3175">
                  <a:solidFill>
                    <a:srgbClr val="000000"/>
                  </a:solidFill>
                  <a:round/>
                  <a:headEnd/>
                  <a:tailEnd/>
                </a:ln>
              </p:spPr>
              <p:txBody>
                <a:bodyPr/>
                <a:lstStyle/>
                <a:p>
                  <a:endParaRPr lang="en-US" dirty="0"/>
                </a:p>
              </p:txBody>
            </p:sp>
            <p:sp>
              <p:nvSpPr>
                <p:cNvPr id="8330" name="Freeform 1761"/>
                <p:cNvSpPr>
                  <a:spLocks/>
                </p:cNvSpPr>
                <p:nvPr/>
              </p:nvSpPr>
              <p:spPr bwMode="auto">
                <a:xfrm>
                  <a:off x="1279" y="2015"/>
                  <a:ext cx="80" cy="0"/>
                </a:xfrm>
                <a:custGeom>
                  <a:avLst/>
                  <a:gdLst>
                    <a:gd name="T0" fmla="*/ 0 w 80"/>
                    <a:gd name="T1" fmla="*/ 48 w 80"/>
                    <a:gd name="T2" fmla="*/ 48 w 80"/>
                    <a:gd name="T3" fmla="*/ 80 w 80"/>
                    <a:gd name="T4" fmla="*/ 0 60000 65536"/>
                    <a:gd name="T5" fmla="*/ 0 60000 65536"/>
                    <a:gd name="T6" fmla="*/ 0 60000 65536"/>
                    <a:gd name="T7" fmla="*/ 0 60000 65536"/>
                    <a:gd name="T8" fmla="*/ 0 w 80"/>
                    <a:gd name="T9" fmla="*/ 80 w 80"/>
                  </a:gdLst>
                  <a:ahLst/>
                  <a:cxnLst>
                    <a:cxn ang="T4">
                      <a:pos x="T0" y="0"/>
                    </a:cxn>
                    <a:cxn ang="T5">
                      <a:pos x="T1" y="0"/>
                    </a:cxn>
                    <a:cxn ang="T6">
                      <a:pos x="T2" y="0"/>
                    </a:cxn>
                    <a:cxn ang="T7">
                      <a:pos x="T3" y="0"/>
                    </a:cxn>
                  </a:cxnLst>
                  <a:rect l="T8" t="0" r="T9" b="0"/>
                  <a:pathLst>
                    <a:path w="80">
                      <a:moveTo>
                        <a:pt x="0" y="0"/>
                      </a:moveTo>
                      <a:lnTo>
                        <a:pt x="48" y="0"/>
                      </a:lnTo>
                      <a:lnTo>
                        <a:pt x="80" y="0"/>
                      </a:lnTo>
                    </a:path>
                  </a:pathLst>
                </a:custGeom>
                <a:noFill/>
                <a:ln w="3175">
                  <a:solidFill>
                    <a:srgbClr val="000000"/>
                  </a:solidFill>
                  <a:round/>
                  <a:headEnd/>
                  <a:tailEnd/>
                </a:ln>
              </p:spPr>
              <p:txBody>
                <a:bodyPr/>
                <a:lstStyle/>
                <a:p>
                  <a:endParaRPr lang="en-US" dirty="0"/>
                </a:p>
              </p:txBody>
            </p:sp>
            <p:sp>
              <p:nvSpPr>
                <p:cNvPr id="8331" name="Freeform 1762"/>
                <p:cNvSpPr>
                  <a:spLocks/>
                </p:cNvSpPr>
                <p:nvPr/>
              </p:nvSpPr>
              <p:spPr bwMode="auto">
                <a:xfrm>
                  <a:off x="1329" y="1985"/>
                  <a:ext cx="30" cy="59"/>
                </a:xfrm>
                <a:custGeom>
                  <a:avLst/>
                  <a:gdLst>
                    <a:gd name="T0" fmla="*/ 0 w 30"/>
                    <a:gd name="T1" fmla="*/ 59 h 59"/>
                    <a:gd name="T2" fmla="*/ 30 w 30"/>
                    <a:gd name="T3" fmla="*/ 30 h 59"/>
                    <a:gd name="T4" fmla="*/ 0 w 30"/>
                    <a:gd name="T5" fmla="*/ 0 h 59"/>
                    <a:gd name="T6" fmla="*/ 0 60000 65536"/>
                    <a:gd name="T7" fmla="*/ 0 60000 65536"/>
                    <a:gd name="T8" fmla="*/ 0 60000 65536"/>
                    <a:gd name="T9" fmla="*/ 0 w 30"/>
                    <a:gd name="T10" fmla="*/ 0 h 59"/>
                    <a:gd name="T11" fmla="*/ 30 w 30"/>
                    <a:gd name="T12" fmla="*/ 59 h 59"/>
                  </a:gdLst>
                  <a:ahLst/>
                  <a:cxnLst>
                    <a:cxn ang="T6">
                      <a:pos x="T0" y="T1"/>
                    </a:cxn>
                    <a:cxn ang="T7">
                      <a:pos x="T2" y="T3"/>
                    </a:cxn>
                    <a:cxn ang="T8">
                      <a:pos x="T4" y="T5"/>
                    </a:cxn>
                  </a:cxnLst>
                  <a:rect l="T9" t="T10" r="T11" b="T12"/>
                  <a:pathLst>
                    <a:path w="30" h="59">
                      <a:moveTo>
                        <a:pt x="0" y="59"/>
                      </a:moveTo>
                      <a:lnTo>
                        <a:pt x="30" y="30"/>
                      </a:lnTo>
                      <a:lnTo>
                        <a:pt x="0" y="0"/>
                      </a:lnTo>
                    </a:path>
                  </a:pathLst>
                </a:custGeom>
                <a:noFill/>
                <a:ln w="3175">
                  <a:solidFill>
                    <a:srgbClr val="000000"/>
                  </a:solidFill>
                  <a:round/>
                  <a:headEnd/>
                  <a:tailEnd/>
                </a:ln>
              </p:spPr>
              <p:txBody>
                <a:bodyPr/>
                <a:lstStyle/>
                <a:p>
                  <a:endParaRPr lang="en-US" dirty="0"/>
                </a:p>
              </p:txBody>
            </p:sp>
            <p:sp>
              <p:nvSpPr>
                <p:cNvPr id="8332" name="Line 1763"/>
                <p:cNvSpPr>
                  <a:spLocks noChangeShapeType="1"/>
                </p:cNvSpPr>
                <p:nvPr/>
              </p:nvSpPr>
              <p:spPr bwMode="auto">
                <a:xfrm>
                  <a:off x="1589" y="2015"/>
                  <a:ext cx="118" cy="0"/>
                </a:xfrm>
                <a:prstGeom prst="line">
                  <a:avLst/>
                </a:prstGeom>
                <a:noFill/>
                <a:ln w="3175">
                  <a:solidFill>
                    <a:srgbClr val="000000"/>
                  </a:solidFill>
                  <a:round/>
                  <a:headEnd/>
                  <a:tailEnd/>
                </a:ln>
              </p:spPr>
              <p:txBody>
                <a:bodyPr/>
                <a:lstStyle/>
                <a:p>
                  <a:endParaRPr lang="en-US" dirty="0"/>
                </a:p>
              </p:txBody>
            </p:sp>
            <p:sp>
              <p:nvSpPr>
                <p:cNvPr id="8333" name="Freeform 1764"/>
                <p:cNvSpPr>
                  <a:spLocks/>
                </p:cNvSpPr>
                <p:nvPr/>
              </p:nvSpPr>
              <p:spPr bwMode="auto">
                <a:xfrm>
                  <a:off x="1677" y="1985"/>
                  <a:ext cx="30" cy="59"/>
                </a:xfrm>
                <a:custGeom>
                  <a:avLst/>
                  <a:gdLst>
                    <a:gd name="T0" fmla="*/ 0 w 30"/>
                    <a:gd name="T1" fmla="*/ 59 h 59"/>
                    <a:gd name="T2" fmla="*/ 30 w 30"/>
                    <a:gd name="T3" fmla="*/ 30 h 59"/>
                    <a:gd name="T4" fmla="*/ 0 w 30"/>
                    <a:gd name="T5" fmla="*/ 0 h 59"/>
                    <a:gd name="T6" fmla="*/ 0 60000 65536"/>
                    <a:gd name="T7" fmla="*/ 0 60000 65536"/>
                    <a:gd name="T8" fmla="*/ 0 60000 65536"/>
                    <a:gd name="T9" fmla="*/ 0 w 30"/>
                    <a:gd name="T10" fmla="*/ 0 h 59"/>
                    <a:gd name="T11" fmla="*/ 30 w 30"/>
                    <a:gd name="T12" fmla="*/ 59 h 59"/>
                  </a:gdLst>
                  <a:ahLst/>
                  <a:cxnLst>
                    <a:cxn ang="T6">
                      <a:pos x="T0" y="T1"/>
                    </a:cxn>
                    <a:cxn ang="T7">
                      <a:pos x="T2" y="T3"/>
                    </a:cxn>
                    <a:cxn ang="T8">
                      <a:pos x="T4" y="T5"/>
                    </a:cxn>
                  </a:cxnLst>
                  <a:rect l="T9" t="T10" r="T11" b="T12"/>
                  <a:pathLst>
                    <a:path w="30" h="59">
                      <a:moveTo>
                        <a:pt x="0" y="59"/>
                      </a:moveTo>
                      <a:lnTo>
                        <a:pt x="30" y="30"/>
                      </a:lnTo>
                      <a:lnTo>
                        <a:pt x="0" y="0"/>
                      </a:lnTo>
                    </a:path>
                  </a:pathLst>
                </a:custGeom>
                <a:noFill/>
                <a:ln w="3175">
                  <a:solidFill>
                    <a:srgbClr val="000000"/>
                  </a:solidFill>
                  <a:round/>
                  <a:headEnd/>
                  <a:tailEnd/>
                </a:ln>
              </p:spPr>
              <p:txBody>
                <a:bodyPr/>
                <a:lstStyle/>
                <a:p>
                  <a:endParaRPr lang="en-US" dirty="0"/>
                </a:p>
              </p:txBody>
            </p:sp>
            <p:sp>
              <p:nvSpPr>
                <p:cNvPr id="8334" name="Freeform 1765"/>
                <p:cNvSpPr>
                  <a:spLocks/>
                </p:cNvSpPr>
                <p:nvPr/>
              </p:nvSpPr>
              <p:spPr bwMode="auto">
                <a:xfrm>
                  <a:off x="914" y="2063"/>
                  <a:ext cx="842" cy="150"/>
                </a:xfrm>
                <a:custGeom>
                  <a:avLst/>
                  <a:gdLst>
                    <a:gd name="T0" fmla="*/ 842 w 842"/>
                    <a:gd name="T1" fmla="*/ 0 h 150"/>
                    <a:gd name="T2" fmla="*/ 842 w 842"/>
                    <a:gd name="T3" fmla="*/ 150 h 150"/>
                    <a:gd name="T4" fmla="*/ 0 w 842"/>
                    <a:gd name="T5" fmla="*/ 150 h 150"/>
                    <a:gd name="T6" fmla="*/ 0 w 842"/>
                    <a:gd name="T7" fmla="*/ 1 h 150"/>
                    <a:gd name="T8" fmla="*/ 0 60000 65536"/>
                    <a:gd name="T9" fmla="*/ 0 60000 65536"/>
                    <a:gd name="T10" fmla="*/ 0 60000 65536"/>
                    <a:gd name="T11" fmla="*/ 0 60000 65536"/>
                    <a:gd name="T12" fmla="*/ 0 w 842"/>
                    <a:gd name="T13" fmla="*/ 0 h 150"/>
                    <a:gd name="T14" fmla="*/ 842 w 842"/>
                    <a:gd name="T15" fmla="*/ 150 h 150"/>
                  </a:gdLst>
                  <a:ahLst/>
                  <a:cxnLst>
                    <a:cxn ang="T8">
                      <a:pos x="T0" y="T1"/>
                    </a:cxn>
                    <a:cxn ang="T9">
                      <a:pos x="T2" y="T3"/>
                    </a:cxn>
                    <a:cxn ang="T10">
                      <a:pos x="T4" y="T5"/>
                    </a:cxn>
                    <a:cxn ang="T11">
                      <a:pos x="T6" y="T7"/>
                    </a:cxn>
                  </a:cxnLst>
                  <a:rect l="T12" t="T13" r="T14" b="T15"/>
                  <a:pathLst>
                    <a:path w="842" h="150">
                      <a:moveTo>
                        <a:pt x="842" y="0"/>
                      </a:moveTo>
                      <a:lnTo>
                        <a:pt x="842" y="150"/>
                      </a:lnTo>
                      <a:lnTo>
                        <a:pt x="0" y="150"/>
                      </a:lnTo>
                      <a:lnTo>
                        <a:pt x="0" y="1"/>
                      </a:lnTo>
                    </a:path>
                  </a:pathLst>
                </a:custGeom>
                <a:noFill/>
                <a:ln w="3175">
                  <a:solidFill>
                    <a:srgbClr val="000000"/>
                  </a:solidFill>
                  <a:round/>
                  <a:headEnd/>
                  <a:tailEnd/>
                </a:ln>
              </p:spPr>
              <p:txBody>
                <a:bodyPr/>
                <a:lstStyle/>
                <a:p>
                  <a:endParaRPr lang="en-US" dirty="0"/>
                </a:p>
              </p:txBody>
            </p:sp>
            <p:sp>
              <p:nvSpPr>
                <p:cNvPr id="8335" name="Freeform 1766"/>
                <p:cNvSpPr>
                  <a:spLocks/>
                </p:cNvSpPr>
                <p:nvPr/>
              </p:nvSpPr>
              <p:spPr bwMode="auto">
                <a:xfrm>
                  <a:off x="884" y="2064"/>
                  <a:ext cx="59" cy="30"/>
                </a:xfrm>
                <a:custGeom>
                  <a:avLst/>
                  <a:gdLst>
                    <a:gd name="T0" fmla="*/ 59 w 59"/>
                    <a:gd name="T1" fmla="*/ 30 h 30"/>
                    <a:gd name="T2" fmla="*/ 30 w 59"/>
                    <a:gd name="T3" fmla="*/ 0 h 30"/>
                    <a:gd name="T4" fmla="*/ 0 w 59"/>
                    <a:gd name="T5" fmla="*/ 30 h 30"/>
                    <a:gd name="T6" fmla="*/ 0 60000 65536"/>
                    <a:gd name="T7" fmla="*/ 0 60000 65536"/>
                    <a:gd name="T8" fmla="*/ 0 60000 65536"/>
                    <a:gd name="T9" fmla="*/ 0 w 59"/>
                    <a:gd name="T10" fmla="*/ 0 h 30"/>
                    <a:gd name="T11" fmla="*/ 59 w 59"/>
                    <a:gd name="T12" fmla="*/ 30 h 30"/>
                  </a:gdLst>
                  <a:ahLst/>
                  <a:cxnLst>
                    <a:cxn ang="T6">
                      <a:pos x="T0" y="T1"/>
                    </a:cxn>
                    <a:cxn ang="T7">
                      <a:pos x="T2" y="T3"/>
                    </a:cxn>
                    <a:cxn ang="T8">
                      <a:pos x="T4" y="T5"/>
                    </a:cxn>
                  </a:cxnLst>
                  <a:rect l="T9" t="T10" r="T11" b="T12"/>
                  <a:pathLst>
                    <a:path w="59" h="30">
                      <a:moveTo>
                        <a:pt x="59" y="30"/>
                      </a:moveTo>
                      <a:lnTo>
                        <a:pt x="30" y="0"/>
                      </a:lnTo>
                      <a:lnTo>
                        <a:pt x="0" y="30"/>
                      </a:lnTo>
                    </a:path>
                  </a:pathLst>
                </a:custGeom>
                <a:noFill/>
                <a:ln w="3175">
                  <a:solidFill>
                    <a:srgbClr val="000000"/>
                  </a:solidFill>
                  <a:round/>
                  <a:headEnd/>
                  <a:tailEnd/>
                </a:ln>
              </p:spPr>
              <p:txBody>
                <a:bodyPr/>
                <a:lstStyle/>
                <a:p>
                  <a:endParaRPr lang="en-US" dirty="0"/>
                </a:p>
              </p:txBody>
            </p:sp>
            <p:sp>
              <p:nvSpPr>
                <p:cNvPr id="8336" name="Freeform 1767"/>
                <p:cNvSpPr>
                  <a:spLocks/>
                </p:cNvSpPr>
                <p:nvPr/>
              </p:nvSpPr>
              <p:spPr bwMode="auto">
                <a:xfrm>
                  <a:off x="476" y="2015"/>
                  <a:ext cx="91" cy="10"/>
                </a:xfrm>
                <a:custGeom>
                  <a:avLst/>
                  <a:gdLst>
                    <a:gd name="T0" fmla="*/ 0 w 91"/>
                    <a:gd name="T1" fmla="*/ 10 h 10"/>
                    <a:gd name="T2" fmla="*/ 0 w 91"/>
                    <a:gd name="T3" fmla="*/ 0 h 10"/>
                    <a:gd name="T4" fmla="*/ 91 w 91"/>
                    <a:gd name="T5" fmla="*/ 0 h 10"/>
                    <a:gd name="T6" fmla="*/ 0 60000 65536"/>
                    <a:gd name="T7" fmla="*/ 0 60000 65536"/>
                    <a:gd name="T8" fmla="*/ 0 60000 65536"/>
                    <a:gd name="T9" fmla="*/ 0 w 91"/>
                    <a:gd name="T10" fmla="*/ 0 h 10"/>
                    <a:gd name="T11" fmla="*/ 91 w 91"/>
                    <a:gd name="T12" fmla="*/ 10 h 10"/>
                  </a:gdLst>
                  <a:ahLst/>
                  <a:cxnLst>
                    <a:cxn ang="T6">
                      <a:pos x="T0" y="T1"/>
                    </a:cxn>
                    <a:cxn ang="T7">
                      <a:pos x="T2" y="T3"/>
                    </a:cxn>
                    <a:cxn ang="T8">
                      <a:pos x="T4" y="T5"/>
                    </a:cxn>
                  </a:cxnLst>
                  <a:rect l="T9" t="T10" r="T11" b="T12"/>
                  <a:pathLst>
                    <a:path w="91" h="10">
                      <a:moveTo>
                        <a:pt x="0" y="10"/>
                      </a:moveTo>
                      <a:lnTo>
                        <a:pt x="0" y="0"/>
                      </a:lnTo>
                      <a:lnTo>
                        <a:pt x="91" y="0"/>
                      </a:lnTo>
                    </a:path>
                  </a:pathLst>
                </a:custGeom>
                <a:noFill/>
                <a:ln w="3175">
                  <a:solidFill>
                    <a:srgbClr val="000000"/>
                  </a:solidFill>
                  <a:round/>
                  <a:headEnd/>
                  <a:tailEnd/>
                </a:ln>
              </p:spPr>
              <p:txBody>
                <a:bodyPr/>
                <a:lstStyle/>
                <a:p>
                  <a:endParaRPr lang="en-US" dirty="0"/>
                </a:p>
              </p:txBody>
            </p:sp>
            <p:sp>
              <p:nvSpPr>
                <p:cNvPr id="8337" name="Freeform 1768"/>
                <p:cNvSpPr>
                  <a:spLocks/>
                </p:cNvSpPr>
                <p:nvPr/>
              </p:nvSpPr>
              <p:spPr bwMode="auto">
                <a:xfrm>
                  <a:off x="537" y="1985"/>
                  <a:ext cx="30" cy="60"/>
                </a:xfrm>
                <a:custGeom>
                  <a:avLst/>
                  <a:gdLst>
                    <a:gd name="T0" fmla="*/ 0 w 30"/>
                    <a:gd name="T1" fmla="*/ 60 h 60"/>
                    <a:gd name="T2" fmla="*/ 30 w 30"/>
                    <a:gd name="T3" fmla="*/ 30 h 60"/>
                    <a:gd name="T4" fmla="*/ 0 w 30"/>
                    <a:gd name="T5" fmla="*/ 0 h 60"/>
                    <a:gd name="T6" fmla="*/ 0 60000 65536"/>
                    <a:gd name="T7" fmla="*/ 0 60000 65536"/>
                    <a:gd name="T8" fmla="*/ 0 60000 65536"/>
                    <a:gd name="T9" fmla="*/ 0 w 30"/>
                    <a:gd name="T10" fmla="*/ 0 h 60"/>
                    <a:gd name="T11" fmla="*/ 30 w 30"/>
                    <a:gd name="T12" fmla="*/ 60 h 60"/>
                  </a:gdLst>
                  <a:ahLst/>
                  <a:cxnLst>
                    <a:cxn ang="T6">
                      <a:pos x="T0" y="T1"/>
                    </a:cxn>
                    <a:cxn ang="T7">
                      <a:pos x="T2" y="T3"/>
                    </a:cxn>
                    <a:cxn ang="T8">
                      <a:pos x="T4" y="T5"/>
                    </a:cxn>
                  </a:cxnLst>
                  <a:rect l="T9" t="T10" r="T11" b="T12"/>
                  <a:pathLst>
                    <a:path w="30" h="60">
                      <a:moveTo>
                        <a:pt x="0" y="60"/>
                      </a:moveTo>
                      <a:lnTo>
                        <a:pt x="30" y="30"/>
                      </a:lnTo>
                      <a:lnTo>
                        <a:pt x="0" y="0"/>
                      </a:lnTo>
                    </a:path>
                  </a:pathLst>
                </a:custGeom>
                <a:noFill/>
                <a:ln w="3175">
                  <a:solidFill>
                    <a:srgbClr val="000000"/>
                  </a:solidFill>
                  <a:round/>
                  <a:headEnd/>
                  <a:tailEnd/>
                </a:ln>
              </p:spPr>
              <p:txBody>
                <a:bodyPr/>
                <a:lstStyle/>
                <a:p>
                  <a:endParaRPr lang="en-US" dirty="0"/>
                </a:p>
              </p:txBody>
            </p:sp>
            <p:sp>
              <p:nvSpPr>
                <p:cNvPr id="925" name="Rectangle 1769"/>
                <p:cNvSpPr>
                  <a:spLocks noChangeArrowheads="1"/>
                </p:cNvSpPr>
                <p:nvPr/>
              </p:nvSpPr>
              <p:spPr bwMode="auto">
                <a:xfrm>
                  <a:off x="1957" y="1735"/>
                  <a:ext cx="573" cy="98"/>
                </a:xfrm>
                <a:prstGeom prst="rect">
                  <a:avLst/>
                </a:prstGeom>
                <a:noFill/>
                <a:ln w="9525">
                  <a:noFill/>
                  <a:miter lim="800000"/>
                  <a:headEnd/>
                  <a:tailEnd/>
                </a:ln>
              </p:spPr>
              <p:txBody>
                <a:bodyPr wrap="none" lIns="0" tIns="0" rIns="0" bIns="0">
                  <a:spAutoFit/>
                </a:bodyPr>
                <a:lstStyle/>
                <a:p>
                  <a:pPr>
                    <a:defRPr/>
                  </a:pPr>
                  <a:r>
                    <a:rPr lang="en-US" sz="100" dirty="0">
                      <a:solidFill>
                        <a:srgbClr val="000000"/>
                      </a:solidFill>
                      <a:latin typeface="Arial" charset="0"/>
                    </a:rPr>
                    <a:t>Analysis Models</a:t>
                  </a:r>
                  <a:endParaRPr lang="en-US" sz="100" dirty="0">
                    <a:effectLst>
                      <a:outerShdw blurRad="38100" dist="38100" dir="2700000" algn="tl">
                        <a:srgbClr val="000000"/>
                      </a:outerShdw>
                    </a:effectLst>
                    <a:latin typeface="Arial" charset="0"/>
                  </a:endParaRPr>
                </a:p>
              </p:txBody>
            </p:sp>
          </p:grpSp>
        </p:grpSp>
        <p:pic>
          <p:nvPicPr>
            <p:cNvPr id="8300" name="Picture 886" descr="System Models.png"/>
            <p:cNvPicPr>
              <a:picLocks noChangeAspect="1"/>
            </p:cNvPicPr>
            <p:nvPr/>
          </p:nvPicPr>
          <p:blipFill>
            <a:blip r:embed="rId8"/>
            <a:srcRect/>
            <a:stretch>
              <a:fillRect/>
            </a:stretch>
          </p:blipFill>
          <p:spPr bwMode="auto">
            <a:xfrm>
              <a:off x="1307519" y="2963441"/>
              <a:ext cx="1478283" cy="710185"/>
            </a:xfrm>
            <a:prstGeom prst="rect">
              <a:avLst/>
            </a:prstGeom>
            <a:noFill/>
            <a:ln w="9525">
              <a:noFill/>
              <a:miter lim="800000"/>
              <a:headEnd/>
              <a:tailEnd/>
            </a:ln>
          </p:spPr>
        </p:pic>
        <p:sp>
          <p:nvSpPr>
            <p:cNvPr id="888" name="Freeform 15"/>
            <p:cNvSpPr>
              <a:spLocks/>
            </p:cNvSpPr>
            <p:nvPr/>
          </p:nvSpPr>
          <p:spPr bwMode="auto">
            <a:xfrm>
              <a:off x="1255457" y="2284080"/>
              <a:ext cx="2100655" cy="825742"/>
            </a:xfrm>
            <a:custGeom>
              <a:avLst/>
              <a:gdLst/>
              <a:ahLst/>
              <a:cxnLst>
                <a:cxn ang="0">
                  <a:pos x="0" y="168"/>
                </a:cxn>
                <a:cxn ang="0">
                  <a:pos x="427" y="0"/>
                </a:cxn>
                <a:cxn ang="0">
                  <a:pos x="427" y="0"/>
                </a:cxn>
                <a:cxn ang="0">
                  <a:pos x="854" y="168"/>
                </a:cxn>
                <a:cxn ang="0">
                  <a:pos x="854" y="168"/>
                </a:cxn>
                <a:cxn ang="0">
                  <a:pos x="854" y="168"/>
                </a:cxn>
                <a:cxn ang="0">
                  <a:pos x="427" y="336"/>
                </a:cxn>
                <a:cxn ang="0">
                  <a:pos x="427" y="336"/>
                </a:cxn>
                <a:cxn ang="0">
                  <a:pos x="427" y="336"/>
                </a:cxn>
                <a:cxn ang="0">
                  <a:pos x="0" y="168"/>
                </a:cxn>
                <a:cxn ang="0">
                  <a:pos x="0" y="168"/>
                </a:cxn>
              </a:cxnLst>
              <a:rect l="0" t="0" r="r" b="b"/>
              <a:pathLst>
                <a:path w="854" h="336">
                  <a:moveTo>
                    <a:pt x="0" y="168"/>
                  </a:moveTo>
                  <a:cubicBezTo>
                    <a:pt x="0" y="75"/>
                    <a:pt x="191" y="0"/>
                    <a:pt x="427" y="0"/>
                  </a:cubicBezTo>
                  <a:cubicBezTo>
                    <a:pt x="427" y="0"/>
                    <a:pt x="427" y="0"/>
                    <a:pt x="427" y="0"/>
                  </a:cubicBezTo>
                  <a:cubicBezTo>
                    <a:pt x="663" y="0"/>
                    <a:pt x="854" y="75"/>
                    <a:pt x="854" y="168"/>
                  </a:cubicBezTo>
                  <a:cubicBezTo>
                    <a:pt x="854" y="168"/>
                    <a:pt x="854" y="168"/>
                    <a:pt x="854" y="168"/>
                  </a:cubicBezTo>
                  <a:cubicBezTo>
                    <a:pt x="854" y="168"/>
                    <a:pt x="854" y="168"/>
                    <a:pt x="854" y="168"/>
                  </a:cubicBezTo>
                  <a:cubicBezTo>
                    <a:pt x="854" y="261"/>
                    <a:pt x="663" y="336"/>
                    <a:pt x="427" y="336"/>
                  </a:cubicBezTo>
                  <a:cubicBezTo>
                    <a:pt x="427" y="336"/>
                    <a:pt x="427" y="336"/>
                    <a:pt x="427" y="336"/>
                  </a:cubicBezTo>
                  <a:cubicBezTo>
                    <a:pt x="427" y="336"/>
                    <a:pt x="427" y="336"/>
                    <a:pt x="427" y="336"/>
                  </a:cubicBezTo>
                  <a:cubicBezTo>
                    <a:pt x="191" y="336"/>
                    <a:pt x="0" y="261"/>
                    <a:pt x="0" y="168"/>
                  </a:cubicBezTo>
                  <a:cubicBezTo>
                    <a:pt x="0" y="168"/>
                    <a:pt x="0" y="168"/>
                    <a:pt x="0" y="168"/>
                  </a:cubicBezTo>
                  <a:close/>
                </a:path>
              </a:pathLst>
            </a:custGeom>
            <a:solidFill>
              <a:srgbClr val="FFFABF"/>
            </a:solidFill>
            <a:ln w="9525">
              <a:noFill/>
              <a:round/>
              <a:headEnd/>
              <a:tailEnd/>
            </a:ln>
            <a:effectLst>
              <a:outerShdw blurRad="50800" dist="38100" dir="5400000" algn="t" rotWithShape="0">
                <a:prstClr val="black">
                  <a:alpha val="40000"/>
                </a:prstClr>
              </a:outerShdw>
            </a:effectLst>
          </p:spPr>
          <p:txBody>
            <a:bodyPr/>
            <a:lstStyle/>
            <a:p>
              <a:pPr>
                <a:defRPr/>
              </a:pPr>
              <a:endParaRPr lang="en-US" sz="1100" dirty="0">
                <a:latin typeface="Arial" charset="0"/>
              </a:endParaRPr>
            </a:p>
          </p:txBody>
        </p:sp>
        <p:sp>
          <p:nvSpPr>
            <p:cNvPr id="8302" name="TextBox 888"/>
            <p:cNvSpPr txBox="1">
              <a:spLocks noChangeArrowheads="1"/>
            </p:cNvSpPr>
            <p:nvPr/>
          </p:nvSpPr>
          <p:spPr bwMode="auto">
            <a:xfrm>
              <a:off x="2592845" y="2543749"/>
              <a:ext cx="711882" cy="301140"/>
            </a:xfrm>
            <a:prstGeom prst="rect">
              <a:avLst/>
            </a:prstGeom>
            <a:noFill/>
            <a:ln w="9525">
              <a:noFill/>
              <a:miter lim="800000"/>
              <a:headEnd/>
              <a:tailEnd/>
            </a:ln>
          </p:spPr>
          <p:txBody>
            <a:bodyPr lIns="0" tIns="0" rIns="0" bIns="0">
              <a:spAutoFit/>
            </a:bodyPr>
            <a:lstStyle/>
            <a:p>
              <a:pPr algn="ctr"/>
              <a:r>
                <a:rPr lang="en-US" altLang="en-US" sz="400" dirty="0">
                  <a:solidFill>
                    <a:srgbClr val="000000"/>
                  </a:solidFill>
                  <a:latin typeface="Calibri" pitchFamily="34" charset="0"/>
                </a:rPr>
                <a:t>Operational Models</a:t>
              </a:r>
            </a:p>
          </p:txBody>
        </p:sp>
        <p:pic>
          <p:nvPicPr>
            <p:cNvPr id="8303" name="Picture 889" descr="Operational Models 1.png"/>
            <p:cNvPicPr>
              <a:picLocks noChangeAspect="1"/>
            </p:cNvPicPr>
            <p:nvPr/>
          </p:nvPicPr>
          <p:blipFill>
            <a:blip r:embed="rId9"/>
            <a:srcRect/>
            <a:stretch>
              <a:fillRect/>
            </a:stretch>
          </p:blipFill>
          <p:spPr bwMode="auto">
            <a:xfrm>
              <a:off x="1251928" y="2317367"/>
              <a:ext cx="1147606" cy="719722"/>
            </a:xfrm>
            <a:prstGeom prst="rect">
              <a:avLst/>
            </a:prstGeom>
            <a:noFill/>
            <a:ln w="9525">
              <a:noFill/>
              <a:miter lim="800000"/>
              <a:headEnd/>
              <a:tailEnd/>
            </a:ln>
          </p:spPr>
        </p:pic>
      </p:grpSp>
      <p:grpSp>
        <p:nvGrpSpPr>
          <p:cNvPr id="14" name="Group 1225"/>
          <p:cNvGrpSpPr>
            <a:grpSpLocks noChangeAspect="1"/>
          </p:cNvGrpSpPr>
          <p:nvPr/>
        </p:nvGrpSpPr>
        <p:grpSpPr bwMode="auto">
          <a:xfrm>
            <a:off x="2838739" y="3594287"/>
            <a:ext cx="685511" cy="469247"/>
            <a:chOff x="2331372" y="3000941"/>
            <a:chExt cx="859698" cy="587192"/>
          </a:xfrm>
        </p:grpSpPr>
        <p:grpSp>
          <p:nvGrpSpPr>
            <p:cNvPr id="15" name="Group 1224"/>
            <p:cNvGrpSpPr>
              <a:grpSpLocks/>
            </p:cNvGrpSpPr>
            <p:nvPr/>
          </p:nvGrpSpPr>
          <p:grpSpPr bwMode="auto">
            <a:xfrm>
              <a:off x="2332506" y="3250324"/>
              <a:ext cx="858564" cy="337809"/>
              <a:chOff x="2332506" y="3250324"/>
              <a:chExt cx="858564" cy="337809"/>
            </a:xfrm>
          </p:grpSpPr>
          <p:sp>
            <p:nvSpPr>
              <p:cNvPr id="8290" name="Freeform 14"/>
              <p:cNvSpPr>
                <a:spLocks/>
              </p:cNvSpPr>
              <p:nvPr/>
            </p:nvSpPr>
            <p:spPr bwMode="auto">
              <a:xfrm>
                <a:off x="2332506" y="3250324"/>
                <a:ext cx="858564" cy="337809"/>
              </a:xfrm>
              <a:custGeom>
                <a:avLst/>
                <a:gdLst>
                  <a:gd name="T0" fmla="*/ 0 w 854"/>
                  <a:gd name="T1" fmla="*/ 2147483647 h 336"/>
                  <a:gd name="T2" fmla="*/ 2147483647 w 854"/>
                  <a:gd name="T3" fmla="*/ 0 h 336"/>
                  <a:gd name="T4" fmla="*/ 2147483647 w 854"/>
                  <a:gd name="T5" fmla="*/ 0 h 336"/>
                  <a:gd name="T6" fmla="*/ 2147483647 w 854"/>
                  <a:gd name="T7" fmla="*/ 2147483647 h 336"/>
                  <a:gd name="T8" fmla="*/ 2147483647 w 854"/>
                  <a:gd name="T9" fmla="*/ 2147483647 h 336"/>
                  <a:gd name="T10" fmla="*/ 2147483647 w 854"/>
                  <a:gd name="T11" fmla="*/ 2147483647 h 336"/>
                  <a:gd name="T12" fmla="*/ 2147483647 w 854"/>
                  <a:gd name="T13" fmla="*/ 2147483647 h 336"/>
                  <a:gd name="T14" fmla="*/ 2147483647 w 854"/>
                  <a:gd name="T15" fmla="*/ 2147483647 h 336"/>
                  <a:gd name="T16" fmla="*/ 2147483647 w 854"/>
                  <a:gd name="T17" fmla="*/ 2147483647 h 336"/>
                  <a:gd name="T18" fmla="*/ 0 w 854"/>
                  <a:gd name="T19" fmla="*/ 2147483647 h 336"/>
                  <a:gd name="T20" fmla="*/ 0 w 854"/>
                  <a:gd name="T21" fmla="*/ 2147483647 h 33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854"/>
                  <a:gd name="T34" fmla="*/ 0 h 336"/>
                  <a:gd name="T35" fmla="*/ 854 w 854"/>
                  <a:gd name="T36" fmla="*/ 336 h 3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854" h="336">
                    <a:moveTo>
                      <a:pt x="0" y="168"/>
                    </a:moveTo>
                    <a:cubicBezTo>
                      <a:pt x="0" y="75"/>
                      <a:pt x="191" y="0"/>
                      <a:pt x="427" y="0"/>
                    </a:cubicBezTo>
                    <a:cubicBezTo>
                      <a:pt x="427" y="0"/>
                      <a:pt x="427" y="0"/>
                      <a:pt x="427" y="0"/>
                    </a:cubicBezTo>
                    <a:cubicBezTo>
                      <a:pt x="663" y="0"/>
                      <a:pt x="854" y="75"/>
                      <a:pt x="854" y="168"/>
                    </a:cubicBezTo>
                    <a:cubicBezTo>
                      <a:pt x="854" y="168"/>
                      <a:pt x="854" y="168"/>
                      <a:pt x="854" y="168"/>
                    </a:cubicBezTo>
                    <a:cubicBezTo>
                      <a:pt x="854" y="168"/>
                      <a:pt x="854" y="168"/>
                      <a:pt x="854" y="168"/>
                    </a:cubicBezTo>
                    <a:cubicBezTo>
                      <a:pt x="854" y="261"/>
                      <a:pt x="663" y="336"/>
                      <a:pt x="427" y="336"/>
                    </a:cubicBezTo>
                    <a:cubicBezTo>
                      <a:pt x="427" y="336"/>
                      <a:pt x="427" y="336"/>
                      <a:pt x="427" y="336"/>
                    </a:cubicBezTo>
                    <a:cubicBezTo>
                      <a:pt x="427" y="336"/>
                      <a:pt x="427" y="336"/>
                      <a:pt x="427" y="336"/>
                    </a:cubicBezTo>
                    <a:cubicBezTo>
                      <a:pt x="191" y="336"/>
                      <a:pt x="0" y="261"/>
                      <a:pt x="0" y="168"/>
                    </a:cubicBezTo>
                    <a:cubicBezTo>
                      <a:pt x="0" y="168"/>
                      <a:pt x="0" y="168"/>
                      <a:pt x="0" y="168"/>
                    </a:cubicBezTo>
                    <a:close/>
                  </a:path>
                </a:pathLst>
              </a:custGeom>
              <a:solidFill>
                <a:srgbClr val="B3AE7D"/>
              </a:solidFill>
              <a:ln w="9525">
                <a:noFill/>
                <a:round/>
                <a:headEnd/>
                <a:tailEnd/>
              </a:ln>
            </p:spPr>
            <p:txBody>
              <a:bodyPr/>
              <a:lstStyle/>
              <a:p>
                <a:endParaRPr lang="en-US" dirty="0"/>
              </a:p>
            </p:txBody>
          </p:sp>
          <p:sp>
            <p:nvSpPr>
              <p:cNvPr id="8291" name="TextBox 1141"/>
              <p:cNvSpPr txBox="1">
                <a:spLocks noChangeArrowheads="1"/>
              </p:cNvSpPr>
              <p:nvPr/>
            </p:nvSpPr>
            <p:spPr bwMode="auto">
              <a:xfrm>
                <a:off x="2879225" y="3342722"/>
                <a:ext cx="290852" cy="154055"/>
              </a:xfrm>
              <a:prstGeom prst="rect">
                <a:avLst/>
              </a:prstGeom>
              <a:noFill/>
              <a:ln w="9525">
                <a:noFill/>
                <a:miter lim="800000"/>
                <a:headEnd/>
                <a:tailEnd/>
              </a:ln>
            </p:spPr>
            <p:txBody>
              <a:bodyPr lIns="0" tIns="0" rIns="0" bIns="0">
                <a:spAutoFit/>
              </a:bodyPr>
              <a:lstStyle/>
              <a:p>
                <a:pPr algn="ctr"/>
                <a:r>
                  <a:rPr lang="en-US" altLang="en-US" sz="400" dirty="0">
                    <a:solidFill>
                      <a:srgbClr val="000000"/>
                    </a:solidFill>
                    <a:latin typeface="Calibri" pitchFamily="34" charset="0"/>
                  </a:rPr>
                  <a:t>System Models</a:t>
                </a:r>
              </a:p>
            </p:txBody>
          </p:sp>
          <p:pic>
            <p:nvPicPr>
              <p:cNvPr id="8292" name="Picture 1222" descr="System Models 1.png"/>
              <p:cNvPicPr>
                <a:picLocks noChangeAspect="1"/>
              </p:cNvPicPr>
              <p:nvPr/>
            </p:nvPicPr>
            <p:blipFill>
              <a:blip r:embed="rId10"/>
              <a:srcRect/>
              <a:stretch>
                <a:fillRect/>
              </a:stretch>
            </p:blipFill>
            <p:spPr bwMode="auto">
              <a:xfrm>
                <a:off x="2364557" y="3348445"/>
                <a:ext cx="303945" cy="163443"/>
              </a:xfrm>
              <a:prstGeom prst="rect">
                <a:avLst/>
              </a:prstGeom>
              <a:noFill/>
              <a:ln w="9525">
                <a:noFill/>
                <a:miter lim="800000"/>
                <a:headEnd/>
                <a:tailEnd/>
              </a:ln>
            </p:spPr>
          </p:pic>
        </p:grpSp>
        <p:grpSp>
          <p:nvGrpSpPr>
            <p:cNvPr id="16" name="Group 1223"/>
            <p:cNvGrpSpPr>
              <a:grpSpLocks/>
            </p:cNvGrpSpPr>
            <p:nvPr/>
          </p:nvGrpSpPr>
          <p:grpSpPr bwMode="auto">
            <a:xfrm>
              <a:off x="2331372" y="3000941"/>
              <a:ext cx="859698" cy="336540"/>
              <a:chOff x="2331372" y="3000941"/>
              <a:chExt cx="859698" cy="336540"/>
            </a:xfrm>
          </p:grpSpPr>
          <p:sp>
            <p:nvSpPr>
              <p:cNvPr id="1146" name="Freeform 15"/>
              <p:cNvSpPr>
                <a:spLocks/>
              </p:cNvSpPr>
              <p:nvPr/>
            </p:nvSpPr>
            <p:spPr bwMode="auto">
              <a:xfrm>
                <a:off x="2333181" y="3000941"/>
                <a:ext cx="857889" cy="336540"/>
              </a:xfrm>
              <a:custGeom>
                <a:avLst/>
                <a:gdLst/>
                <a:ahLst/>
                <a:cxnLst>
                  <a:cxn ang="0">
                    <a:pos x="0" y="168"/>
                  </a:cxn>
                  <a:cxn ang="0">
                    <a:pos x="427" y="0"/>
                  </a:cxn>
                  <a:cxn ang="0">
                    <a:pos x="427" y="0"/>
                  </a:cxn>
                  <a:cxn ang="0">
                    <a:pos x="854" y="168"/>
                  </a:cxn>
                  <a:cxn ang="0">
                    <a:pos x="854" y="168"/>
                  </a:cxn>
                  <a:cxn ang="0">
                    <a:pos x="854" y="168"/>
                  </a:cxn>
                  <a:cxn ang="0">
                    <a:pos x="427" y="336"/>
                  </a:cxn>
                  <a:cxn ang="0">
                    <a:pos x="427" y="336"/>
                  </a:cxn>
                  <a:cxn ang="0">
                    <a:pos x="427" y="336"/>
                  </a:cxn>
                  <a:cxn ang="0">
                    <a:pos x="0" y="168"/>
                  </a:cxn>
                  <a:cxn ang="0">
                    <a:pos x="0" y="168"/>
                  </a:cxn>
                </a:cxnLst>
                <a:rect l="0" t="0" r="r" b="b"/>
                <a:pathLst>
                  <a:path w="854" h="336">
                    <a:moveTo>
                      <a:pt x="0" y="168"/>
                    </a:moveTo>
                    <a:cubicBezTo>
                      <a:pt x="0" y="75"/>
                      <a:pt x="191" y="0"/>
                      <a:pt x="427" y="0"/>
                    </a:cubicBezTo>
                    <a:cubicBezTo>
                      <a:pt x="427" y="0"/>
                      <a:pt x="427" y="0"/>
                      <a:pt x="427" y="0"/>
                    </a:cubicBezTo>
                    <a:cubicBezTo>
                      <a:pt x="663" y="0"/>
                      <a:pt x="854" y="75"/>
                      <a:pt x="854" y="168"/>
                    </a:cubicBezTo>
                    <a:cubicBezTo>
                      <a:pt x="854" y="168"/>
                      <a:pt x="854" y="168"/>
                      <a:pt x="854" y="168"/>
                    </a:cubicBezTo>
                    <a:cubicBezTo>
                      <a:pt x="854" y="168"/>
                      <a:pt x="854" y="168"/>
                      <a:pt x="854" y="168"/>
                    </a:cubicBezTo>
                    <a:cubicBezTo>
                      <a:pt x="854" y="261"/>
                      <a:pt x="663" y="336"/>
                      <a:pt x="427" y="336"/>
                    </a:cubicBezTo>
                    <a:cubicBezTo>
                      <a:pt x="427" y="336"/>
                      <a:pt x="427" y="336"/>
                      <a:pt x="427" y="336"/>
                    </a:cubicBezTo>
                    <a:cubicBezTo>
                      <a:pt x="427" y="336"/>
                      <a:pt x="427" y="336"/>
                      <a:pt x="427" y="336"/>
                    </a:cubicBezTo>
                    <a:cubicBezTo>
                      <a:pt x="191" y="336"/>
                      <a:pt x="0" y="261"/>
                      <a:pt x="0" y="168"/>
                    </a:cubicBezTo>
                    <a:cubicBezTo>
                      <a:pt x="0" y="168"/>
                      <a:pt x="0" y="168"/>
                      <a:pt x="0" y="168"/>
                    </a:cubicBezTo>
                    <a:close/>
                  </a:path>
                </a:pathLst>
              </a:custGeom>
              <a:solidFill>
                <a:srgbClr val="FFFABF"/>
              </a:solidFill>
              <a:ln w="9525">
                <a:noFill/>
                <a:round/>
                <a:headEnd/>
                <a:tailEnd/>
              </a:ln>
              <a:effectLst>
                <a:outerShdw blurRad="50800" dist="38100" dir="5400000" algn="t" rotWithShape="0">
                  <a:prstClr val="black">
                    <a:alpha val="40000"/>
                  </a:prstClr>
                </a:outerShdw>
              </a:effectLst>
            </p:spPr>
            <p:txBody>
              <a:bodyPr/>
              <a:lstStyle/>
              <a:p>
                <a:pPr>
                  <a:defRPr/>
                </a:pPr>
                <a:endParaRPr lang="en-US" sz="1000" dirty="0">
                  <a:latin typeface="Arial" charset="0"/>
                </a:endParaRPr>
              </a:p>
            </p:txBody>
          </p:sp>
          <p:sp>
            <p:nvSpPr>
              <p:cNvPr id="8288" name="TextBox 1146"/>
              <p:cNvSpPr txBox="1">
                <a:spLocks noChangeArrowheads="1"/>
              </p:cNvSpPr>
              <p:nvPr/>
            </p:nvSpPr>
            <p:spPr bwMode="auto">
              <a:xfrm>
                <a:off x="2817897" y="3094155"/>
                <a:ext cx="352180" cy="154055"/>
              </a:xfrm>
              <a:prstGeom prst="rect">
                <a:avLst/>
              </a:prstGeom>
              <a:noFill/>
              <a:ln w="9525">
                <a:noFill/>
                <a:miter lim="800000"/>
                <a:headEnd/>
                <a:tailEnd/>
              </a:ln>
            </p:spPr>
            <p:txBody>
              <a:bodyPr lIns="0" tIns="0" rIns="0" bIns="0">
                <a:spAutoFit/>
              </a:bodyPr>
              <a:lstStyle/>
              <a:p>
                <a:pPr algn="ctr"/>
                <a:r>
                  <a:rPr lang="en-US" altLang="en-US" sz="400" dirty="0">
                    <a:solidFill>
                      <a:srgbClr val="000000"/>
                    </a:solidFill>
                    <a:latin typeface="Calibri" pitchFamily="34" charset="0"/>
                  </a:rPr>
                  <a:t>Operational Models</a:t>
                </a:r>
              </a:p>
            </p:txBody>
          </p:sp>
          <p:pic>
            <p:nvPicPr>
              <p:cNvPr id="8289" name="Picture 1147" descr="Operational Models 1.png"/>
              <p:cNvPicPr>
                <a:picLocks noChangeAspect="1"/>
              </p:cNvPicPr>
              <p:nvPr/>
            </p:nvPicPr>
            <p:blipFill>
              <a:blip r:embed="rId11"/>
              <a:srcRect/>
              <a:stretch>
                <a:fillRect/>
              </a:stretch>
            </p:blipFill>
            <p:spPr bwMode="auto">
              <a:xfrm>
                <a:off x="2331372" y="3014541"/>
                <a:ext cx="468873" cy="294054"/>
              </a:xfrm>
              <a:prstGeom prst="rect">
                <a:avLst/>
              </a:prstGeom>
              <a:noFill/>
              <a:ln w="9525">
                <a:noFill/>
                <a:miter lim="800000"/>
                <a:headEnd/>
                <a:tailEnd/>
              </a:ln>
            </p:spPr>
          </p:pic>
        </p:grpSp>
      </p:grpSp>
      <p:grpSp>
        <p:nvGrpSpPr>
          <p:cNvPr id="17" name="Group 1234"/>
          <p:cNvGrpSpPr>
            <a:grpSpLocks noChangeAspect="1"/>
          </p:cNvGrpSpPr>
          <p:nvPr/>
        </p:nvGrpSpPr>
        <p:grpSpPr bwMode="auto">
          <a:xfrm>
            <a:off x="4820228" y="2451287"/>
            <a:ext cx="685512" cy="654144"/>
            <a:chOff x="4216156" y="1993235"/>
            <a:chExt cx="859698" cy="835726"/>
          </a:xfrm>
        </p:grpSpPr>
        <p:grpSp>
          <p:nvGrpSpPr>
            <p:cNvPr id="18" name="Group 1233"/>
            <p:cNvGrpSpPr>
              <a:grpSpLocks/>
            </p:cNvGrpSpPr>
            <p:nvPr/>
          </p:nvGrpSpPr>
          <p:grpSpPr bwMode="auto">
            <a:xfrm>
              <a:off x="4217289" y="2492427"/>
              <a:ext cx="858565" cy="336534"/>
              <a:chOff x="4217289" y="2492427"/>
              <a:chExt cx="858565" cy="336534"/>
            </a:xfrm>
          </p:grpSpPr>
          <p:sp>
            <p:nvSpPr>
              <p:cNvPr id="8282" name="Freeform 13"/>
              <p:cNvSpPr>
                <a:spLocks/>
              </p:cNvSpPr>
              <p:nvPr/>
            </p:nvSpPr>
            <p:spPr bwMode="auto">
              <a:xfrm>
                <a:off x="4217289" y="2492427"/>
                <a:ext cx="858565" cy="336534"/>
              </a:xfrm>
              <a:custGeom>
                <a:avLst/>
                <a:gdLst>
                  <a:gd name="T0" fmla="*/ 0 w 854"/>
                  <a:gd name="T1" fmla="*/ 2147483647 h 335"/>
                  <a:gd name="T2" fmla="*/ 2147483647 w 854"/>
                  <a:gd name="T3" fmla="*/ 0 h 335"/>
                  <a:gd name="T4" fmla="*/ 2147483647 w 854"/>
                  <a:gd name="T5" fmla="*/ 0 h 335"/>
                  <a:gd name="T6" fmla="*/ 2147483647 w 854"/>
                  <a:gd name="T7" fmla="*/ 2147483647 h 335"/>
                  <a:gd name="T8" fmla="*/ 2147483647 w 854"/>
                  <a:gd name="T9" fmla="*/ 2147483647 h 335"/>
                  <a:gd name="T10" fmla="*/ 2147483647 w 854"/>
                  <a:gd name="T11" fmla="*/ 2147483647 h 335"/>
                  <a:gd name="T12" fmla="*/ 2147483647 w 854"/>
                  <a:gd name="T13" fmla="*/ 2147483647 h 335"/>
                  <a:gd name="T14" fmla="*/ 2147483647 w 854"/>
                  <a:gd name="T15" fmla="*/ 2147483647 h 335"/>
                  <a:gd name="T16" fmla="*/ 2147483647 w 854"/>
                  <a:gd name="T17" fmla="*/ 2147483647 h 335"/>
                  <a:gd name="T18" fmla="*/ 0 w 854"/>
                  <a:gd name="T19" fmla="*/ 2147483647 h 335"/>
                  <a:gd name="T20" fmla="*/ 0 w 854"/>
                  <a:gd name="T21" fmla="*/ 2147483647 h 335"/>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854"/>
                  <a:gd name="T34" fmla="*/ 0 h 335"/>
                  <a:gd name="T35" fmla="*/ 854 w 854"/>
                  <a:gd name="T36" fmla="*/ 335 h 335"/>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854" h="335">
                    <a:moveTo>
                      <a:pt x="0" y="168"/>
                    </a:moveTo>
                    <a:cubicBezTo>
                      <a:pt x="0" y="75"/>
                      <a:pt x="191" y="0"/>
                      <a:pt x="427" y="0"/>
                    </a:cubicBezTo>
                    <a:cubicBezTo>
                      <a:pt x="427" y="0"/>
                      <a:pt x="427" y="0"/>
                      <a:pt x="427" y="0"/>
                    </a:cubicBezTo>
                    <a:cubicBezTo>
                      <a:pt x="663" y="0"/>
                      <a:pt x="854" y="75"/>
                      <a:pt x="854" y="168"/>
                    </a:cubicBezTo>
                    <a:cubicBezTo>
                      <a:pt x="854" y="168"/>
                      <a:pt x="854" y="168"/>
                      <a:pt x="854" y="168"/>
                    </a:cubicBezTo>
                    <a:cubicBezTo>
                      <a:pt x="854" y="168"/>
                      <a:pt x="854" y="168"/>
                      <a:pt x="854" y="168"/>
                    </a:cubicBezTo>
                    <a:cubicBezTo>
                      <a:pt x="854" y="260"/>
                      <a:pt x="663" y="335"/>
                      <a:pt x="427" y="335"/>
                    </a:cubicBezTo>
                    <a:cubicBezTo>
                      <a:pt x="427" y="335"/>
                      <a:pt x="427" y="335"/>
                      <a:pt x="427" y="335"/>
                    </a:cubicBezTo>
                    <a:cubicBezTo>
                      <a:pt x="427" y="335"/>
                      <a:pt x="427" y="335"/>
                      <a:pt x="427" y="335"/>
                    </a:cubicBezTo>
                    <a:cubicBezTo>
                      <a:pt x="191" y="335"/>
                      <a:pt x="0" y="260"/>
                      <a:pt x="0" y="168"/>
                    </a:cubicBezTo>
                    <a:cubicBezTo>
                      <a:pt x="0" y="168"/>
                      <a:pt x="0" y="168"/>
                      <a:pt x="0" y="168"/>
                    </a:cubicBezTo>
                    <a:close/>
                  </a:path>
                </a:pathLst>
              </a:custGeom>
              <a:solidFill>
                <a:srgbClr val="7D7DB3"/>
              </a:solidFill>
              <a:ln w="9525">
                <a:noFill/>
                <a:round/>
                <a:headEnd/>
                <a:tailEnd/>
              </a:ln>
            </p:spPr>
            <p:txBody>
              <a:bodyPr/>
              <a:lstStyle/>
              <a:p>
                <a:endParaRPr lang="en-US" dirty="0"/>
              </a:p>
            </p:txBody>
          </p:sp>
          <p:sp>
            <p:nvSpPr>
              <p:cNvPr id="8283" name="TextBox 1056"/>
              <p:cNvSpPr txBox="1">
                <a:spLocks noChangeArrowheads="1"/>
              </p:cNvSpPr>
              <p:nvPr/>
            </p:nvSpPr>
            <p:spPr bwMode="auto">
              <a:xfrm>
                <a:off x="4729122" y="2594320"/>
                <a:ext cx="333465" cy="157285"/>
              </a:xfrm>
              <a:prstGeom prst="rect">
                <a:avLst/>
              </a:prstGeom>
              <a:noFill/>
              <a:ln w="9525">
                <a:noFill/>
                <a:miter lim="800000"/>
                <a:headEnd/>
                <a:tailEnd/>
              </a:ln>
            </p:spPr>
            <p:txBody>
              <a:bodyPr lIns="0" tIns="0" rIns="0" bIns="0">
                <a:spAutoFit/>
              </a:bodyPr>
              <a:lstStyle/>
              <a:p>
                <a:pPr algn="ctr"/>
                <a:r>
                  <a:rPr lang="en-US" altLang="en-US" sz="400" dirty="0">
                    <a:solidFill>
                      <a:srgbClr val="000000"/>
                    </a:solidFill>
                    <a:latin typeface="Calibri" pitchFamily="34" charset="0"/>
                  </a:rPr>
                  <a:t>Component Models</a:t>
                </a:r>
              </a:p>
            </p:txBody>
          </p:sp>
          <p:pic>
            <p:nvPicPr>
              <p:cNvPr id="8284" name="Picture 1226" descr="Component Models 1.png"/>
              <p:cNvPicPr>
                <a:picLocks noChangeAspect="1"/>
              </p:cNvPicPr>
              <p:nvPr/>
            </p:nvPicPr>
            <p:blipFill>
              <a:blip r:embed="rId12"/>
              <a:srcRect/>
              <a:stretch>
                <a:fillRect/>
              </a:stretch>
            </p:blipFill>
            <p:spPr bwMode="auto">
              <a:xfrm>
                <a:off x="4293815" y="2567580"/>
                <a:ext cx="293640" cy="177376"/>
              </a:xfrm>
              <a:prstGeom prst="rect">
                <a:avLst/>
              </a:prstGeom>
              <a:noFill/>
              <a:ln w="9525">
                <a:noFill/>
                <a:miter lim="800000"/>
                <a:headEnd/>
                <a:tailEnd/>
              </a:ln>
            </p:spPr>
          </p:pic>
        </p:grpSp>
        <p:grpSp>
          <p:nvGrpSpPr>
            <p:cNvPr id="19" name="Group 1231"/>
            <p:cNvGrpSpPr>
              <a:grpSpLocks/>
            </p:cNvGrpSpPr>
            <p:nvPr/>
          </p:nvGrpSpPr>
          <p:grpSpPr bwMode="auto">
            <a:xfrm>
              <a:off x="4217967" y="2241985"/>
              <a:ext cx="857887" cy="338227"/>
              <a:chOff x="4217967" y="2241985"/>
              <a:chExt cx="857887" cy="338227"/>
            </a:xfrm>
          </p:grpSpPr>
          <p:sp>
            <p:nvSpPr>
              <p:cNvPr id="1055" name="Freeform 14"/>
              <p:cNvSpPr>
                <a:spLocks/>
              </p:cNvSpPr>
              <p:nvPr/>
            </p:nvSpPr>
            <p:spPr bwMode="auto">
              <a:xfrm>
                <a:off x="4217967" y="2241985"/>
                <a:ext cx="857887" cy="338227"/>
              </a:xfrm>
              <a:custGeom>
                <a:avLst/>
                <a:gdLst/>
                <a:ahLst/>
                <a:cxnLst>
                  <a:cxn ang="0">
                    <a:pos x="0" y="168"/>
                  </a:cxn>
                  <a:cxn ang="0">
                    <a:pos x="427" y="0"/>
                  </a:cxn>
                  <a:cxn ang="0">
                    <a:pos x="427" y="0"/>
                  </a:cxn>
                  <a:cxn ang="0">
                    <a:pos x="854" y="168"/>
                  </a:cxn>
                  <a:cxn ang="0">
                    <a:pos x="854" y="168"/>
                  </a:cxn>
                  <a:cxn ang="0">
                    <a:pos x="854" y="168"/>
                  </a:cxn>
                  <a:cxn ang="0">
                    <a:pos x="427" y="336"/>
                  </a:cxn>
                  <a:cxn ang="0">
                    <a:pos x="427" y="336"/>
                  </a:cxn>
                  <a:cxn ang="0">
                    <a:pos x="427" y="336"/>
                  </a:cxn>
                  <a:cxn ang="0">
                    <a:pos x="0" y="168"/>
                  </a:cxn>
                  <a:cxn ang="0">
                    <a:pos x="0" y="168"/>
                  </a:cxn>
                </a:cxnLst>
                <a:rect l="0" t="0" r="r" b="b"/>
                <a:pathLst>
                  <a:path w="854" h="336">
                    <a:moveTo>
                      <a:pt x="0" y="168"/>
                    </a:moveTo>
                    <a:cubicBezTo>
                      <a:pt x="0" y="75"/>
                      <a:pt x="191" y="0"/>
                      <a:pt x="427" y="0"/>
                    </a:cubicBezTo>
                    <a:cubicBezTo>
                      <a:pt x="427" y="0"/>
                      <a:pt x="427" y="0"/>
                      <a:pt x="427" y="0"/>
                    </a:cubicBezTo>
                    <a:cubicBezTo>
                      <a:pt x="663" y="0"/>
                      <a:pt x="854" y="75"/>
                      <a:pt x="854" y="168"/>
                    </a:cubicBezTo>
                    <a:cubicBezTo>
                      <a:pt x="854" y="168"/>
                      <a:pt x="854" y="168"/>
                      <a:pt x="854" y="168"/>
                    </a:cubicBezTo>
                    <a:cubicBezTo>
                      <a:pt x="854" y="168"/>
                      <a:pt x="854" y="168"/>
                      <a:pt x="854" y="168"/>
                    </a:cubicBezTo>
                    <a:cubicBezTo>
                      <a:pt x="854" y="261"/>
                      <a:pt x="663" y="336"/>
                      <a:pt x="427" y="336"/>
                    </a:cubicBezTo>
                    <a:cubicBezTo>
                      <a:pt x="427" y="336"/>
                      <a:pt x="427" y="336"/>
                      <a:pt x="427" y="336"/>
                    </a:cubicBezTo>
                    <a:cubicBezTo>
                      <a:pt x="427" y="336"/>
                      <a:pt x="427" y="336"/>
                      <a:pt x="427" y="336"/>
                    </a:cubicBezTo>
                    <a:cubicBezTo>
                      <a:pt x="191" y="336"/>
                      <a:pt x="0" y="261"/>
                      <a:pt x="0" y="168"/>
                    </a:cubicBezTo>
                    <a:cubicBezTo>
                      <a:pt x="0" y="168"/>
                      <a:pt x="0" y="168"/>
                      <a:pt x="0" y="168"/>
                    </a:cubicBezTo>
                    <a:close/>
                  </a:path>
                </a:pathLst>
              </a:custGeom>
              <a:solidFill>
                <a:srgbClr val="B3AE7D"/>
              </a:solidFill>
              <a:ln w="9525">
                <a:noFill/>
                <a:round/>
                <a:headEnd/>
                <a:tailEnd/>
              </a:ln>
              <a:effectLst>
                <a:outerShdw blurRad="50800" dist="38100" dir="5400000" algn="t" rotWithShape="0">
                  <a:prstClr val="black">
                    <a:alpha val="40000"/>
                  </a:prstClr>
                </a:outerShdw>
              </a:effectLst>
            </p:spPr>
            <p:txBody>
              <a:bodyPr/>
              <a:lstStyle/>
              <a:p>
                <a:pPr>
                  <a:defRPr/>
                </a:pPr>
                <a:endParaRPr lang="en-US" sz="1000" dirty="0">
                  <a:latin typeface="Arial" charset="0"/>
                </a:endParaRPr>
              </a:p>
            </p:txBody>
          </p:sp>
          <p:sp>
            <p:nvSpPr>
              <p:cNvPr id="8244" name="TextBox 1055"/>
              <p:cNvSpPr txBox="1">
                <a:spLocks noChangeArrowheads="1"/>
              </p:cNvSpPr>
              <p:nvPr/>
            </p:nvSpPr>
            <p:spPr bwMode="auto">
              <a:xfrm>
                <a:off x="4739352" y="2327288"/>
                <a:ext cx="323235" cy="157285"/>
              </a:xfrm>
              <a:prstGeom prst="rect">
                <a:avLst/>
              </a:prstGeom>
              <a:noFill/>
              <a:ln w="9525">
                <a:noFill/>
                <a:miter lim="800000"/>
                <a:headEnd/>
                <a:tailEnd/>
              </a:ln>
            </p:spPr>
            <p:txBody>
              <a:bodyPr lIns="0" tIns="0" rIns="0" bIns="0">
                <a:spAutoFit/>
              </a:bodyPr>
              <a:lstStyle/>
              <a:p>
                <a:pPr algn="ctr"/>
                <a:r>
                  <a:rPr lang="en-US" altLang="en-US" sz="400" dirty="0">
                    <a:solidFill>
                      <a:srgbClr val="000000"/>
                    </a:solidFill>
                    <a:latin typeface="Calibri" pitchFamily="34" charset="0"/>
                  </a:rPr>
                  <a:t>System Models</a:t>
                </a:r>
              </a:p>
            </p:txBody>
          </p:sp>
          <p:grpSp>
            <p:nvGrpSpPr>
              <p:cNvPr id="20" name="Group 63"/>
              <p:cNvGrpSpPr>
                <a:grpSpLocks/>
              </p:cNvGrpSpPr>
              <p:nvPr/>
            </p:nvGrpSpPr>
            <p:grpSpPr bwMode="auto">
              <a:xfrm>
                <a:off x="4538970" y="2320755"/>
                <a:ext cx="253876" cy="135233"/>
                <a:chOff x="381000" y="2611438"/>
                <a:chExt cx="2574925" cy="1371599"/>
              </a:xfrm>
            </p:grpSpPr>
            <p:sp>
              <p:nvSpPr>
                <p:cNvPr id="8247" name="Freeform 1732"/>
                <p:cNvSpPr>
                  <a:spLocks/>
                </p:cNvSpPr>
                <p:nvPr/>
              </p:nvSpPr>
              <p:spPr bwMode="auto">
                <a:xfrm>
                  <a:off x="395288" y="2611438"/>
                  <a:ext cx="2528888" cy="1349375"/>
                </a:xfrm>
                <a:custGeom>
                  <a:avLst/>
                  <a:gdLst>
                    <a:gd name="T0" fmla="*/ 2147483647 w 1593"/>
                    <a:gd name="T1" fmla="*/ 2147483647 h 850"/>
                    <a:gd name="T2" fmla="*/ 2147483647 w 1593"/>
                    <a:gd name="T3" fmla="*/ 2147483647 h 850"/>
                    <a:gd name="T4" fmla="*/ 2147483647 w 1593"/>
                    <a:gd name="T5" fmla="*/ 2147483647 h 850"/>
                    <a:gd name="T6" fmla="*/ 2147483647 w 1593"/>
                    <a:gd name="T7" fmla="*/ 2147483647 h 850"/>
                    <a:gd name="T8" fmla="*/ 2147483647 w 1593"/>
                    <a:gd name="T9" fmla="*/ 2147483647 h 850"/>
                    <a:gd name="T10" fmla="*/ 2147483647 w 1593"/>
                    <a:gd name="T11" fmla="*/ 2147483647 h 850"/>
                    <a:gd name="T12" fmla="*/ 2147483647 w 1593"/>
                    <a:gd name="T13" fmla="*/ 2147483647 h 850"/>
                    <a:gd name="T14" fmla="*/ 2147483647 w 1593"/>
                    <a:gd name="T15" fmla="*/ 2147483647 h 850"/>
                    <a:gd name="T16" fmla="*/ 2147483647 w 1593"/>
                    <a:gd name="T17" fmla="*/ 2147483647 h 850"/>
                    <a:gd name="T18" fmla="*/ 2147483647 w 1593"/>
                    <a:gd name="T19" fmla="*/ 2147483647 h 850"/>
                    <a:gd name="T20" fmla="*/ 0 w 1593"/>
                    <a:gd name="T21" fmla="*/ 2147483647 h 850"/>
                    <a:gd name="T22" fmla="*/ 2147483647 w 1593"/>
                    <a:gd name="T23" fmla="*/ 2147483647 h 850"/>
                    <a:gd name="T24" fmla="*/ 2147483647 w 1593"/>
                    <a:gd name="T25" fmla="*/ 2147483647 h 850"/>
                    <a:gd name="T26" fmla="*/ 2147483647 w 1593"/>
                    <a:gd name="T27" fmla="*/ 2147483647 h 850"/>
                    <a:gd name="T28" fmla="*/ 2147483647 w 1593"/>
                    <a:gd name="T29" fmla="*/ 2147483647 h 850"/>
                    <a:gd name="T30" fmla="*/ 2147483647 w 1593"/>
                    <a:gd name="T31" fmla="*/ 2147483647 h 850"/>
                    <a:gd name="T32" fmla="*/ 2147483647 w 1593"/>
                    <a:gd name="T33" fmla="*/ 2147483647 h 850"/>
                    <a:gd name="T34" fmla="*/ 2147483647 w 1593"/>
                    <a:gd name="T35" fmla="*/ 2147483647 h 850"/>
                    <a:gd name="T36" fmla="*/ 2147483647 w 1593"/>
                    <a:gd name="T37" fmla="*/ 2147483647 h 850"/>
                    <a:gd name="T38" fmla="*/ 2147483647 w 1593"/>
                    <a:gd name="T39" fmla="*/ 2147483647 h 850"/>
                    <a:gd name="T40" fmla="*/ 2147483647 w 1593"/>
                    <a:gd name="T41" fmla="*/ 2147483647 h 850"/>
                    <a:gd name="T42" fmla="*/ 2147483647 w 1593"/>
                    <a:gd name="T43" fmla="*/ 2147483647 h 850"/>
                    <a:gd name="T44" fmla="*/ 2147483647 w 1593"/>
                    <a:gd name="T45" fmla="*/ 2147483647 h 850"/>
                    <a:gd name="T46" fmla="*/ 2147483647 w 1593"/>
                    <a:gd name="T47" fmla="*/ 2147483647 h 850"/>
                    <a:gd name="T48" fmla="*/ 2147483647 w 1593"/>
                    <a:gd name="T49" fmla="*/ 2147483647 h 850"/>
                    <a:gd name="T50" fmla="*/ 2147483647 w 1593"/>
                    <a:gd name="T51" fmla="*/ 2147483647 h 850"/>
                    <a:gd name="T52" fmla="*/ 2147483647 w 1593"/>
                    <a:gd name="T53" fmla="*/ 2147483647 h 850"/>
                    <a:gd name="T54" fmla="*/ 2147483647 w 1593"/>
                    <a:gd name="T55" fmla="*/ 2147483647 h 850"/>
                    <a:gd name="T56" fmla="*/ 2147483647 w 1593"/>
                    <a:gd name="T57" fmla="*/ 2147483647 h 850"/>
                    <a:gd name="T58" fmla="*/ 2147483647 w 1593"/>
                    <a:gd name="T59" fmla="*/ 2147483647 h 850"/>
                    <a:gd name="T60" fmla="*/ 2147483647 w 1593"/>
                    <a:gd name="T61" fmla="*/ 2147483647 h 850"/>
                    <a:gd name="T62" fmla="*/ 2147483647 w 1593"/>
                    <a:gd name="T63" fmla="*/ 2147483647 h 850"/>
                    <a:gd name="T64" fmla="*/ 2147483647 w 1593"/>
                    <a:gd name="T65" fmla="*/ 2147483647 h 850"/>
                    <a:gd name="T66" fmla="*/ 2147483647 w 1593"/>
                    <a:gd name="T67" fmla="*/ 2147483647 h 850"/>
                    <a:gd name="T68" fmla="*/ 2147483647 w 1593"/>
                    <a:gd name="T69" fmla="*/ 2147483647 h 850"/>
                    <a:gd name="T70" fmla="*/ 2147483647 w 1593"/>
                    <a:gd name="T71" fmla="*/ 2147483647 h 850"/>
                    <a:gd name="T72" fmla="*/ 2147483647 w 1593"/>
                    <a:gd name="T73" fmla="*/ 2147483647 h 850"/>
                    <a:gd name="T74" fmla="*/ 2147483647 w 1593"/>
                    <a:gd name="T75" fmla="*/ 2147483647 h 850"/>
                    <a:gd name="T76" fmla="*/ 2147483647 w 1593"/>
                    <a:gd name="T77" fmla="*/ 2147483647 h 850"/>
                    <a:gd name="T78" fmla="*/ 2147483647 w 1593"/>
                    <a:gd name="T79" fmla="*/ 2147483647 h 850"/>
                    <a:gd name="T80" fmla="*/ 2147483647 w 1593"/>
                    <a:gd name="T81" fmla="*/ 2147483647 h 850"/>
                    <a:gd name="T82" fmla="*/ 2147483647 w 1593"/>
                    <a:gd name="T83" fmla="*/ 2147483647 h 850"/>
                    <a:gd name="T84" fmla="*/ 2147483647 w 1593"/>
                    <a:gd name="T85" fmla="*/ 0 h 850"/>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593"/>
                    <a:gd name="T130" fmla="*/ 0 h 850"/>
                    <a:gd name="T131" fmla="*/ 1593 w 1593"/>
                    <a:gd name="T132" fmla="*/ 850 h 850"/>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593" h="850">
                      <a:moveTo>
                        <a:pt x="797" y="0"/>
                      </a:moveTo>
                      <a:lnTo>
                        <a:pt x="756" y="1"/>
                      </a:lnTo>
                      <a:lnTo>
                        <a:pt x="715" y="2"/>
                      </a:lnTo>
                      <a:lnTo>
                        <a:pt x="676" y="5"/>
                      </a:lnTo>
                      <a:lnTo>
                        <a:pt x="636" y="9"/>
                      </a:lnTo>
                      <a:lnTo>
                        <a:pt x="598" y="14"/>
                      </a:lnTo>
                      <a:lnTo>
                        <a:pt x="559" y="19"/>
                      </a:lnTo>
                      <a:lnTo>
                        <a:pt x="523" y="26"/>
                      </a:lnTo>
                      <a:lnTo>
                        <a:pt x="486" y="34"/>
                      </a:lnTo>
                      <a:lnTo>
                        <a:pt x="452" y="42"/>
                      </a:lnTo>
                      <a:lnTo>
                        <a:pt x="417" y="52"/>
                      </a:lnTo>
                      <a:lnTo>
                        <a:pt x="383" y="62"/>
                      </a:lnTo>
                      <a:lnTo>
                        <a:pt x="351" y="73"/>
                      </a:lnTo>
                      <a:lnTo>
                        <a:pt x="320" y="84"/>
                      </a:lnTo>
                      <a:lnTo>
                        <a:pt x="290" y="97"/>
                      </a:lnTo>
                      <a:lnTo>
                        <a:pt x="261" y="110"/>
                      </a:lnTo>
                      <a:lnTo>
                        <a:pt x="233" y="125"/>
                      </a:lnTo>
                      <a:lnTo>
                        <a:pt x="207" y="140"/>
                      </a:lnTo>
                      <a:lnTo>
                        <a:pt x="182" y="155"/>
                      </a:lnTo>
                      <a:lnTo>
                        <a:pt x="158" y="171"/>
                      </a:lnTo>
                      <a:lnTo>
                        <a:pt x="136" y="187"/>
                      </a:lnTo>
                      <a:lnTo>
                        <a:pt x="115" y="204"/>
                      </a:lnTo>
                      <a:lnTo>
                        <a:pt x="96" y="222"/>
                      </a:lnTo>
                      <a:lnTo>
                        <a:pt x="78" y="241"/>
                      </a:lnTo>
                      <a:lnTo>
                        <a:pt x="63" y="260"/>
                      </a:lnTo>
                      <a:lnTo>
                        <a:pt x="48" y="279"/>
                      </a:lnTo>
                      <a:lnTo>
                        <a:pt x="36" y="299"/>
                      </a:lnTo>
                      <a:lnTo>
                        <a:pt x="25" y="319"/>
                      </a:lnTo>
                      <a:lnTo>
                        <a:pt x="16" y="339"/>
                      </a:lnTo>
                      <a:lnTo>
                        <a:pt x="9" y="360"/>
                      </a:lnTo>
                      <a:lnTo>
                        <a:pt x="4" y="381"/>
                      </a:lnTo>
                      <a:lnTo>
                        <a:pt x="1" y="403"/>
                      </a:lnTo>
                      <a:lnTo>
                        <a:pt x="0" y="425"/>
                      </a:lnTo>
                      <a:lnTo>
                        <a:pt x="1" y="447"/>
                      </a:lnTo>
                      <a:lnTo>
                        <a:pt x="4" y="468"/>
                      </a:lnTo>
                      <a:lnTo>
                        <a:pt x="9" y="489"/>
                      </a:lnTo>
                      <a:lnTo>
                        <a:pt x="16" y="510"/>
                      </a:lnTo>
                      <a:lnTo>
                        <a:pt x="25" y="531"/>
                      </a:lnTo>
                      <a:lnTo>
                        <a:pt x="36" y="551"/>
                      </a:lnTo>
                      <a:lnTo>
                        <a:pt x="48" y="571"/>
                      </a:lnTo>
                      <a:lnTo>
                        <a:pt x="63" y="590"/>
                      </a:lnTo>
                      <a:lnTo>
                        <a:pt x="78" y="609"/>
                      </a:lnTo>
                      <a:lnTo>
                        <a:pt x="96" y="627"/>
                      </a:lnTo>
                      <a:lnTo>
                        <a:pt x="115" y="645"/>
                      </a:lnTo>
                      <a:lnTo>
                        <a:pt x="136" y="662"/>
                      </a:lnTo>
                      <a:lnTo>
                        <a:pt x="158" y="679"/>
                      </a:lnTo>
                      <a:lnTo>
                        <a:pt x="182" y="695"/>
                      </a:lnTo>
                      <a:lnTo>
                        <a:pt x="207" y="710"/>
                      </a:lnTo>
                      <a:lnTo>
                        <a:pt x="233" y="726"/>
                      </a:lnTo>
                      <a:lnTo>
                        <a:pt x="261" y="739"/>
                      </a:lnTo>
                      <a:lnTo>
                        <a:pt x="290" y="752"/>
                      </a:lnTo>
                      <a:lnTo>
                        <a:pt x="320" y="765"/>
                      </a:lnTo>
                      <a:lnTo>
                        <a:pt x="351" y="778"/>
                      </a:lnTo>
                      <a:lnTo>
                        <a:pt x="383" y="788"/>
                      </a:lnTo>
                      <a:lnTo>
                        <a:pt x="417" y="799"/>
                      </a:lnTo>
                      <a:lnTo>
                        <a:pt x="452" y="808"/>
                      </a:lnTo>
                      <a:lnTo>
                        <a:pt x="486" y="816"/>
                      </a:lnTo>
                      <a:lnTo>
                        <a:pt x="523" y="824"/>
                      </a:lnTo>
                      <a:lnTo>
                        <a:pt x="559" y="830"/>
                      </a:lnTo>
                      <a:lnTo>
                        <a:pt x="598" y="836"/>
                      </a:lnTo>
                      <a:lnTo>
                        <a:pt x="636" y="841"/>
                      </a:lnTo>
                      <a:lnTo>
                        <a:pt x="676" y="845"/>
                      </a:lnTo>
                      <a:lnTo>
                        <a:pt x="715" y="847"/>
                      </a:lnTo>
                      <a:lnTo>
                        <a:pt x="756" y="849"/>
                      </a:lnTo>
                      <a:lnTo>
                        <a:pt x="797" y="850"/>
                      </a:lnTo>
                      <a:lnTo>
                        <a:pt x="838" y="849"/>
                      </a:lnTo>
                      <a:lnTo>
                        <a:pt x="878" y="847"/>
                      </a:lnTo>
                      <a:lnTo>
                        <a:pt x="918" y="845"/>
                      </a:lnTo>
                      <a:lnTo>
                        <a:pt x="957" y="841"/>
                      </a:lnTo>
                      <a:lnTo>
                        <a:pt x="995" y="836"/>
                      </a:lnTo>
                      <a:lnTo>
                        <a:pt x="1034" y="830"/>
                      </a:lnTo>
                      <a:lnTo>
                        <a:pt x="1070" y="824"/>
                      </a:lnTo>
                      <a:lnTo>
                        <a:pt x="1107" y="816"/>
                      </a:lnTo>
                      <a:lnTo>
                        <a:pt x="1142" y="808"/>
                      </a:lnTo>
                      <a:lnTo>
                        <a:pt x="1176" y="799"/>
                      </a:lnTo>
                      <a:lnTo>
                        <a:pt x="1210" y="788"/>
                      </a:lnTo>
                      <a:lnTo>
                        <a:pt x="1242" y="778"/>
                      </a:lnTo>
                      <a:lnTo>
                        <a:pt x="1273" y="765"/>
                      </a:lnTo>
                      <a:lnTo>
                        <a:pt x="1303" y="752"/>
                      </a:lnTo>
                      <a:lnTo>
                        <a:pt x="1332" y="739"/>
                      </a:lnTo>
                      <a:lnTo>
                        <a:pt x="1360" y="726"/>
                      </a:lnTo>
                      <a:lnTo>
                        <a:pt x="1386" y="710"/>
                      </a:lnTo>
                      <a:lnTo>
                        <a:pt x="1411" y="695"/>
                      </a:lnTo>
                      <a:lnTo>
                        <a:pt x="1435" y="679"/>
                      </a:lnTo>
                      <a:lnTo>
                        <a:pt x="1457" y="662"/>
                      </a:lnTo>
                      <a:lnTo>
                        <a:pt x="1478" y="645"/>
                      </a:lnTo>
                      <a:lnTo>
                        <a:pt x="1497" y="627"/>
                      </a:lnTo>
                      <a:lnTo>
                        <a:pt x="1514" y="609"/>
                      </a:lnTo>
                      <a:lnTo>
                        <a:pt x="1530" y="590"/>
                      </a:lnTo>
                      <a:lnTo>
                        <a:pt x="1545" y="571"/>
                      </a:lnTo>
                      <a:lnTo>
                        <a:pt x="1557" y="551"/>
                      </a:lnTo>
                      <a:lnTo>
                        <a:pt x="1568" y="531"/>
                      </a:lnTo>
                      <a:lnTo>
                        <a:pt x="1577" y="510"/>
                      </a:lnTo>
                      <a:lnTo>
                        <a:pt x="1584" y="489"/>
                      </a:lnTo>
                      <a:lnTo>
                        <a:pt x="1589" y="468"/>
                      </a:lnTo>
                      <a:lnTo>
                        <a:pt x="1592" y="447"/>
                      </a:lnTo>
                      <a:lnTo>
                        <a:pt x="1593" y="425"/>
                      </a:lnTo>
                      <a:lnTo>
                        <a:pt x="1592" y="403"/>
                      </a:lnTo>
                      <a:lnTo>
                        <a:pt x="1589" y="381"/>
                      </a:lnTo>
                      <a:lnTo>
                        <a:pt x="1584" y="360"/>
                      </a:lnTo>
                      <a:lnTo>
                        <a:pt x="1577" y="339"/>
                      </a:lnTo>
                      <a:lnTo>
                        <a:pt x="1568" y="319"/>
                      </a:lnTo>
                      <a:lnTo>
                        <a:pt x="1557" y="299"/>
                      </a:lnTo>
                      <a:lnTo>
                        <a:pt x="1545" y="279"/>
                      </a:lnTo>
                      <a:lnTo>
                        <a:pt x="1530" y="260"/>
                      </a:lnTo>
                      <a:lnTo>
                        <a:pt x="1514" y="241"/>
                      </a:lnTo>
                      <a:lnTo>
                        <a:pt x="1497" y="222"/>
                      </a:lnTo>
                      <a:lnTo>
                        <a:pt x="1478" y="204"/>
                      </a:lnTo>
                      <a:lnTo>
                        <a:pt x="1457" y="187"/>
                      </a:lnTo>
                      <a:lnTo>
                        <a:pt x="1435" y="171"/>
                      </a:lnTo>
                      <a:lnTo>
                        <a:pt x="1411" y="155"/>
                      </a:lnTo>
                      <a:lnTo>
                        <a:pt x="1386" y="140"/>
                      </a:lnTo>
                      <a:lnTo>
                        <a:pt x="1360" y="125"/>
                      </a:lnTo>
                      <a:lnTo>
                        <a:pt x="1332" y="110"/>
                      </a:lnTo>
                      <a:lnTo>
                        <a:pt x="1303" y="97"/>
                      </a:lnTo>
                      <a:lnTo>
                        <a:pt x="1273" y="84"/>
                      </a:lnTo>
                      <a:lnTo>
                        <a:pt x="1242" y="73"/>
                      </a:lnTo>
                      <a:lnTo>
                        <a:pt x="1210" y="62"/>
                      </a:lnTo>
                      <a:lnTo>
                        <a:pt x="1176" y="52"/>
                      </a:lnTo>
                      <a:lnTo>
                        <a:pt x="1142" y="42"/>
                      </a:lnTo>
                      <a:lnTo>
                        <a:pt x="1107" y="34"/>
                      </a:lnTo>
                      <a:lnTo>
                        <a:pt x="1070" y="26"/>
                      </a:lnTo>
                      <a:lnTo>
                        <a:pt x="1034" y="19"/>
                      </a:lnTo>
                      <a:lnTo>
                        <a:pt x="995" y="14"/>
                      </a:lnTo>
                      <a:lnTo>
                        <a:pt x="957" y="9"/>
                      </a:lnTo>
                      <a:lnTo>
                        <a:pt x="918" y="5"/>
                      </a:lnTo>
                      <a:lnTo>
                        <a:pt x="878" y="2"/>
                      </a:lnTo>
                      <a:lnTo>
                        <a:pt x="838" y="1"/>
                      </a:lnTo>
                      <a:lnTo>
                        <a:pt x="797" y="0"/>
                      </a:lnTo>
                      <a:close/>
                    </a:path>
                  </a:pathLst>
                </a:custGeom>
                <a:solidFill>
                  <a:srgbClr val="FFFFFF"/>
                </a:solidFill>
                <a:ln w="9525">
                  <a:noFill/>
                  <a:round/>
                  <a:headEnd/>
                  <a:tailEnd/>
                </a:ln>
              </p:spPr>
              <p:txBody>
                <a:bodyPr/>
                <a:lstStyle/>
                <a:p>
                  <a:endParaRPr lang="en-US" dirty="0"/>
                </a:p>
              </p:txBody>
            </p:sp>
            <p:sp>
              <p:nvSpPr>
                <p:cNvPr id="8248" name="Freeform 1733"/>
                <p:cNvSpPr>
                  <a:spLocks/>
                </p:cNvSpPr>
                <p:nvPr/>
              </p:nvSpPr>
              <p:spPr bwMode="auto">
                <a:xfrm>
                  <a:off x="381000" y="2616200"/>
                  <a:ext cx="2574925" cy="1366837"/>
                </a:xfrm>
                <a:custGeom>
                  <a:avLst/>
                  <a:gdLst>
                    <a:gd name="T0" fmla="*/ 2147483647 w 1593"/>
                    <a:gd name="T1" fmla="*/ 2147483647 h 839"/>
                    <a:gd name="T2" fmla="*/ 2147483647 w 1593"/>
                    <a:gd name="T3" fmla="*/ 2147483647 h 839"/>
                    <a:gd name="T4" fmla="*/ 2147483647 w 1593"/>
                    <a:gd name="T5" fmla="*/ 2147483647 h 839"/>
                    <a:gd name="T6" fmla="*/ 2147483647 w 1593"/>
                    <a:gd name="T7" fmla="*/ 2147483647 h 839"/>
                    <a:gd name="T8" fmla="*/ 2147483647 w 1593"/>
                    <a:gd name="T9" fmla="*/ 2147483647 h 839"/>
                    <a:gd name="T10" fmla="*/ 2147483647 w 1593"/>
                    <a:gd name="T11" fmla="*/ 2147483647 h 839"/>
                    <a:gd name="T12" fmla="*/ 2147483647 w 1593"/>
                    <a:gd name="T13" fmla="*/ 2147483647 h 839"/>
                    <a:gd name="T14" fmla="*/ 2147483647 w 1593"/>
                    <a:gd name="T15" fmla="*/ 2147483647 h 839"/>
                    <a:gd name="T16" fmla="*/ 2147483647 w 1593"/>
                    <a:gd name="T17" fmla="*/ 2147483647 h 839"/>
                    <a:gd name="T18" fmla="*/ 2147483647 w 1593"/>
                    <a:gd name="T19" fmla="*/ 2147483647 h 839"/>
                    <a:gd name="T20" fmla="*/ 0 w 1593"/>
                    <a:gd name="T21" fmla="*/ 2147483647 h 839"/>
                    <a:gd name="T22" fmla="*/ 2147483647 w 1593"/>
                    <a:gd name="T23" fmla="*/ 2147483647 h 839"/>
                    <a:gd name="T24" fmla="*/ 2147483647 w 1593"/>
                    <a:gd name="T25" fmla="*/ 2147483647 h 839"/>
                    <a:gd name="T26" fmla="*/ 2147483647 w 1593"/>
                    <a:gd name="T27" fmla="*/ 2147483647 h 839"/>
                    <a:gd name="T28" fmla="*/ 2147483647 w 1593"/>
                    <a:gd name="T29" fmla="*/ 2147483647 h 839"/>
                    <a:gd name="T30" fmla="*/ 2147483647 w 1593"/>
                    <a:gd name="T31" fmla="*/ 2147483647 h 839"/>
                    <a:gd name="T32" fmla="*/ 2147483647 w 1593"/>
                    <a:gd name="T33" fmla="*/ 2147483647 h 839"/>
                    <a:gd name="T34" fmla="*/ 2147483647 w 1593"/>
                    <a:gd name="T35" fmla="*/ 2147483647 h 839"/>
                    <a:gd name="T36" fmla="*/ 2147483647 w 1593"/>
                    <a:gd name="T37" fmla="*/ 2147483647 h 839"/>
                    <a:gd name="T38" fmla="*/ 2147483647 w 1593"/>
                    <a:gd name="T39" fmla="*/ 2147483647 h 839"/>
                    <a:gd name="T40" fmla="*/ 2147483647 w 1593"/>
                    <a:gd name="T41" fmla="*/ 2147483647 h 839"/>
                    <a:gd name="T42" fmla="*/ 2147483647 w 1593"/>
                    <a:gd name="T43" fmla="*/ 2147483647 h 839"/>
                    <a:gd name="T44" fmla="*/ 2147483647 w 1593"/>
                    <a:gd name="T45" fmla="*/ 2147483647 h 839"/>
                    <a:gd name="T46" fmla="*/ 2147483647 w 1593"/>
                    <a:gd name="T47" fmla="*/ 2147483647 h 839"/>
                    <a:gd name="T48" fmla="*/ 2147483647 w 1593"/>
                    <a:gd name="T49" fmla="*/ 2147483647 h 839"/>
                    <a:gd name="T50" fmla="*/ 2147483647 w 1593"/>
                    <a:gd name="T51" fmla="*/ 2147483647 h 839"/>
                    <a:gd name="T52" fmla="*/ 2147483647 w 1593"/>
                    <a:gd name="T53" fmla="*/ 2147483647 h 839"/>
                    <a:gd name="T54" fmla="*/ 2147483647 w 1593"/>
                    <a:gd name="T55" fmla="*/ 2147483647 h 839"/>
                    <a:gd name="T56" fmla="*/ 2147483647 w 1593"/>
                    <a:gd name="T57" fmla="*/ 2147483647 h 839"/>
                    <a:gd name="T58" fmla="*/ 2147483647 w 1593"/>
                    <a:gd name="T59" fmla="*/ 2147483647 h 839"/>
                    <a:gd name="T60" fmla="*/ 2147483647 w 1593"/>
                    <a:gd name="T61" fmla="*/ 2147483647 h 839"/>
                    <a:gd name="T62" fmla="*/ 2147483647 w 1593"/>
                    <a:gd name="T63" fmla="*/ 2147483647 h 839"/>
                    <a:gd name="T64" fmla="*/ 2147483647 w 1593"/>
                    <a:gd name="T65" fmla="*/ 2147483647 h 839"/>
                    <a:gd name="T66" fmla="*/ 2147483647 w 1593"/>
                    <a:gd name="T67" fmla="*/ 2147483647 h 839"/>
                    <a:gd name="T68" fmla="*/ 2147483647 w 1593"/>
                    <a:gd name="T69" fmla="*/ 2147483647 h 839"/>
                    <a:gd name="T70" fmla="*/ 2147483647 w 1593"/>
                    <a:gd name="T71" fmla="*/ 2147483647 h 839"/>
                    <a:gd name="T72" fmla="*/ 2147483647 w 1593"/>
                    <a:gd name="T73" fmla="*/ 2147483647 h 839"/>
                    <a:gd name="T74" fmla="*/ 2147483647 w 1593"/>
                    <a:gd name="T75" fmla="*/ 2147483647 h 839"/>
                    <a:gd name="T76" fmla="*/ 2147483647 w 1593"/>
                    <a:gd name="T77" fmla="*/ 2147483647 h 839"/>
                    <a:gd name="T78" fmla="*/ 2147483647 w 1593"/>
                    <a:gd name="T79" fmla="*/ 2147483647 h 839"/>
                    <a:gd name="T80" fmla="*/ 2147483647 w 1593"/>
                    <a:gd name="T81" fmla="*/ 2147483647 h 839"/>
                    <a:gd name="T82" fmla="*/ 2147483647 w 1593"/>
                    <a:gd name="T83" fmla="*/ 2147483647 h 839"/>
                    <a:gd name="T84" fmla="*/ 2147483647 w 1593"/>
                    <a:gd name="T85" fmla="*/ 0 h 839"/>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593"/>
                    <a:gd name="T130" fmla="*/ 0 h 839"/>
                    <a:gd name="T131" fmla="*/ 1593 w 1593"/>
                    <a:gd name="T132" fmla="*/ 839 h 839"/>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593" h="839">
                      <a:moveTo>
                        <a:pt x="797" y="0"/>
                      </a:moveTo>
                      <a:lnTo>
                        <a:pt x="755" y="0"/>
                      </a:lnTo>
                      <a:lnTo>
                        <a:pt x="715" y="2"/>
                      </a:lnTo>
                      <a:lnTo>
                        <a:pt x="675" y="5"/>
                      </a:lnTo>
                      <a:lnTo>
                        <a:pt x="636" y="8"/>
                      </a:lnTo>
                      <a:lnTo>
                        <a:pt x="597" y="13"/>
                      </a:lnTo>
                      <a:lnTo>
                        <a:pt x="560" y="19"/>
                      </a:lnTo>
                      <a:lnTo>
                        <a:pt x="522" y="25"/>
                      </a:lnTo>
                      <a:lnTo>
                        <a:pt x="486" y="33"/>
                      </a:lnTo>
                      <a:lnTo>
                        <a:pt x="451" y="42"/>
                      </a:lnTo>
                      <a:lnTo>
                        <a:pt x="417" y="51"/>
                      </a:lnTo>
                      <a:lnTo>
                        <a:pt x="384" y="60"/>
                      </a:lnTo>
                      <a:lnTo>
                        <a:pt x="351" y="72"/>
                      </a:lnTo>
                      <a:lnTo>
                        <a:pt x="319" y="83"/>
                      </a:lnTo>
                      <a:lnTo>
                        <a:pt x="289" y="96"/>
                      </a:lnTo>
                      <a:lnTo>
                        <a:pt x="261" y="109"/>
                      </a:lnTo>
                      <a:lnTo>
                        <a:pt x="233" y="123"/>
                      </a:lnTo>
                      <a:lnTo>
                        <a:pt x="207" y="137"/>
                      </a:lnTo>
                      <a:lnTo>
                        <a:pt x="181" y="153"/>
                      </a:lnTo>
                      <a:lnTo>
                        <a:pt x="158" y="168"/>
                      </a:lnTo>
                      <a:lnTo>
                        <a:pt x="136" y="185"/>
                      </a:lnTo>
                      <a:lnTo>
                        <a:pt x="115" y="202"/>
                      </a:lnTo>
                      <a:lnTo>
                        <a:pt x="96" y="219"/>
                      </a:lnTo>
                      <a:lnTo>
                        <a:pt x="78" y="237"/>
                      </a:lnTo>
                      <a:lnTo>
                        <a:pt x="62" y="256"/>
                      </a:lnTo>
                      <a:lnTo>
                        <a:pt x="48" y="275"/>
                      </a:lnTo>
                      <a:lnTo>
                        <a:pt x="35" y="295"/>
                      </a:lnTo>
                      <a:lnTo>
                        <a:pt x="25" y="314"/>
                      </a:lnTo>
                      <a:lnTo>
                        <a:pt x="16" y="335"/>
                      </a:lnTo>
                      <a:lnTo>
                        <a:pt x="9" y="356"/>
                      </a:lnTo>
                      <a:lnTo>
                        <a:pt x="4" y="376"/>
                      </a:lnTo>
                      <a:lnTo>
                        <a:pt x="0" y="398"/>
                      </a:lnTo>
                      <a:lnTo>
                        <a:pt x="0" y="419"/>
                      </a:lnTo>
                      <a:lnTo>
                        <a:pt x="0" y="441"/>
                      </a:lnTo>
                      <a:lnTo>
                        <a:pt x="4" y="462"/>
                      </a:lnTo>
                      <a:lnTo>
                        <a:pt x="9" y="483"/>
                      </a:lnTo>
                      <a:lnTo>
                        <a:pt x="16" y="504"/>
                      </a:lnTo>
                      <a:lnTo>
                        <a:pt x="25" y="524"/>
                      </a:lnTo>
                      <a:lnTo>
                        <a:pt x="35" y="544"/>
                      </a:lnTo>
                      <a:lnTo>
                        <a:pt x="48" y="564"/>
                      </a:lnTo>
                      <a:lnTo>
                        <a:pt x="62" y="582"/>
                      </a:lnTo>
                      <a:lnTo>
                        <a:pt x="78" y="601"/>
                      </a:lnTo>
                      <a:lnTo>
                        <a:pt x="96" y="620"/>
                      </a:lnTo>
                      <a:lnTo>
                        <a:pt x="115" y="637"/>
                      </a:lnTo>
                      <a:lnTo>
                        <a:pt x="136" y="654"/>
                      </a:lnTo>
                      <a:lnTo>
                        <a:pt x="158" y="670"/>
                      </a:lnTo>
                      <a:lnTo>
                        <a:pt x="181" y="686"/>
                      </a:lnTo>
                      <a:lnTo>
                        <a:pt x="207" y="702"/>
                      </a:lnTo>
                      <a:lnTo>
                        <a:pt x="233" y="716"/>
                      </a:lnTo>
                      <a:lnTo>
                        <a:pt x="261" y="730"/>
                      </a:lnTo>
                      <a:lnTo>
                        <a:pt x="289" y="743"/>
                      </a:lnTo>
                      <a:lnTo>
                        <a:pt x="319" y="755"/>
                      </a:lnTo>
                      <a:lnTo>
                        <a:pt x="351" y="767"/>
                      </a:lnTo>
                      <a:lnTo>
                        <a:pt x="384" y="778"/>
                      </a:lnTo>
                      <a:lnTo>
                        <a:pt x="417" y="788"/>
                      </a:lnTo>
                      <a:lnTo>
                        <a:pt x="451" y="797"/>
                      </a:lnTo>
                      <a:lnTo>
                        <a:pt x="486" y="805"/>
                      </a:lnTo>
                      <a:lnTo>
                        <a:pt x="522" y="814"/>
                      </a:lnTo>
                      <a:lnTo>
                        <a:pt x="560" y="820"/>
                      </a:lnTo>
                      <a:lnTo>
                        <a:pt x="597" y="826"/>
                      </a:lnTo>
                      <a:lnTo>
                        <a:pt x="636" y="830"/>
                      </a:lnTo>
                      <a:lnTo>
                        <a:pt x="675" y="834"/>
                      </a:lnTo>
                      <a:lnTo>
                        <a:pt x="715" y="836"/>
                      </a:lnTo>
                      <a:lnTo>
                        <a:pt x="755" y="838"/>
                      </a:lnTo>
                      <a:lnTo>
                        <a:pt x="797" y="839"/>
                      </a:lnTo>
                      <a:lnTo>
                        <a:pt x="837" y="838"/>
                      </a:lnTo>
                      <a:lnTo>
                        <a:pt x="878" y="836"/>
                      </a:lnTo>
                      <a:lnTo>
                        <a:pt x="918" y="834"/>
                      </a:lnTo>
                      <a:lnTo>
                        <a:pt x="957" y="830"/>
                      </a:lnTo>
                      <a:lnTo>
                        <a:pt x="996" y="826"/>
                      </a:lnTo>
                      <a:lnTo>
                        <a:pt x="1033" y="820"/>
                      </a:lnTo>
                      <a:lnTo>
                        <a:pt x="1070" y="814"/>
                      </a:lnTo>
                      <a:lnTo>
                        <a:pt x="1106" y="805"/>
                      </a:lnTo>
                      <a:lnTo>
                        <a:pt x="1142" y="797"/>
                      </a:lnTo>
                      <a:lnTo>
                        <a:pt x="1176" y="788"/>
                      </a:lnTo>
                      <a:lnTo>
                        <a:pt x="1209" y="778"/>
                      </a:lnTo>
                      <a:lnTo>
                        <a:pt x="1242" y="767"/>
                      </a:lnTo>
                      <a:lnTo>
                        <a:pt x="1273" y="755"/>
                      </a:lnTo>
                      <a:lnTo>
                        <a:pt x="1303" y="743"/>
                      </a:lnTo>
                      <a:lnTo>
                        <a:pt x="1332" y="730"/>
                      </a:lnTo>
                      <a:lnTo>
                        <a:pt x="1359" y="716"/>
                      </a:lnTo>
                      <a:lnTo>
                        <a:pt x="1386" y="702"/>
                      </a:lnTo>
                      <a:lnTo>
                        <a:pt x="1411" y="686"/>
                      </a:lnTo>
                      <a:lnTo>
                        <a:pt x="1435" y="670"/>
                      </a:lnTo>
                      <a:lnTo>
                        <a:pt x="1457" y="654"/>
                      </a:lnTo>
                      <a:lnTo>
                        <a:pt x="1478" y="637"/>
                      </a:lnTo>
                      <a:lnTo>
                        <a:pt x="1497" y="620"/>
                      </a:lnTo>
                      <a:lnTo>
                        <a:pt x="1514" y="601"/>
                      </a:lnTo>
                      <a:lnTo>
                        <a:pt x="1531" y="582"/>
                      </a:lnTo>
                      <a:lnTo>
                        <a:pt x="1544" y="564"/>
                      </a:lnTo>
                      <a:lnTo>
                        <a:pt x="1557" y="544"/>
                      </a:lnTo>
                      <a:lnTo>
                        <a:pt x="1568" y="524"/>
                      </a:lnTo>
                      <a:lnTo>
                        <a:pt x="1577" y="504"/>
                      </a:lnTo>
                      <a:lnTo>
                        <a:pt x="1583" y="483"/>
                      </a:lnTo>
                      <a:lnTo>
                        <a:pt x="1589" y="462"/>
                      </a:lnTo>
                      <a:lnTo>
                        <a:pt x="1592" y="441"/>
                      </a:lnTo>
                      <a:lnTo>
                        <a:pt x="1593" y="419"/>
                      </a:lnTo>
                      <a:lnTo>
                        <a:pt x="1592" y="398"/>
                      </a:lnTo>
                      <a:lnTo>
                        <a:pt x="1589" y="376"/>
                      </a:lnTo>
                      <a:lnTo>
                        <a:pt x="1583" y="356"/>
                      </a:lnTo>
                      <a:lnTo>
                        <a:pt x="1577" y="335"/>
                      </a:lnTo>
                      <a:lnTo>
                        <a:pt x="1568" y="314"/>
                      </a:lnTo>
                      <a:lnTo>
                        <a:pt x="1557" y="295"/>
                      </a:lnTo>
                      <a:lnTo>
                        <a:pt x="1544" y="275"/>
                      </a:lnTo>
                      <a:lnTo>
                        <a:pt x="1531" y="256"/>
                      </a:lnTo>
                      <a:lnTo>
                        <a:pt x="1514" y="237"/>
                      </a:lnTo>
                      <a:lnTo>
                        <a:pt x="1497" y="219"/>
                      </a:lnTo>
                      <a:lnTo>
                        <a:pt x="1478" y="202"/>
                      </a:lnTo>
                      <a:lnTo>
                        <a:pt x="1457" y="185"/>
                      </a:lnTo>
                      <a:lnTo>
                        <a:pt x="1435" y="168"/>
                      </a:lnTo>
                      <a:lnTo>
                        <a:pt x="1411" y="153"/>
                      </a:lnTo>
                      <a:lnTo>
                        <a:pt x="1386" y="137"/>
                      </a:lnTo>
                      <a:lnTo>
                        <a:pt x="1359" y="123"/>
                      </a:lnTo>
                      <a:lnTo>
                        <a:pt x="1332" y="109"/>
                      </a:lnTo>
                      <a:lnTo>
                        <a:pt x="1303" y="96"/>
                      </a:lnTo>
                      <a:lnTo>
                        <a:pt x="1273" y="83"/>
                      </a:lnTo>
                      <a:lnTo>
                        <a:pt x="1242" y="72"/>
                      </a:lnTo>
                      <a:lnTo>
                        <a:pt x="1209" y="60"/>
                      </a:lnTo>
                      <a:lnTo>
                        <a:pt x="1176" y="51"/>
                      </a:lnTo>
                      <a:lnTo>
                        <a:pt x="1142" y="42"/>
                      </a:lnTo>
                      <a:lnTo>
                        <a:pt x="1106" y="33"/>
                      </a:lnTo>
                      <a:lnTo>
                        <a:pt x="1070" y="25"/>
                      </a:lnTo>
                      <a:lnTo>
                        <a:pt x="1033" y="19"/>
                      </a:lnTo>
                      <a:lnTo>
                        <a:pt x="996" y="13"/>
                      </a:lnTo>
                      <a:lnTo>
                        <a:pt x="957" y="8"/>
                      </a:lnTo>
                      <a:lnTo>
                        <a:pt x="918" y="5"/>
                      </a:lnTo>
                      <a:lnTo>
                        <a:pt x="878" y="2"/>
                      </a:lnTo>
                      <a:lnTo>
                        <a:pt x="837" y="0"/>
                      </a:lnTo>
                      <a:lnTo>
                        <a:pt x="797" y="0"/>
                      </a:lnTo>
                    </a:path>
                  </a:pathLst>
                </a:custGeom>
                <a:solidFill>
                  <a:srgbClr val="CCCCFF"/>
                </a:solidFill>
                <a:ln w="3175">
                  <a:solidFill>
                    <a:srgbClr val="000000"/>
                  </a:solidFill>
                  <a:round/>
                  <a:headEnd/>
                  <a:tailEnd/>
                </a:ln>
              </p:spPr>
              <p:txBody>
                <a:bodyPr/>
                <a:lstStyle/>
                <a:p>
                  <a:endParaRPr lang="en-US" dirty="0"/>
                </a:p>
              </p:txBody>
            </p:sp>
            <p:grpSp>
              <p:nvGrpSpPr>
                <p:cNvPr id="21" name="Group 1737"/>
                <p:cNvGrpSpPr>
                  <a:grpSpLocks/>
                </p:cNvGrpSpPr>
                <p:nvPr/>
              </p:nvGrpSpPr>
              <p:grpSpPr bwMode="auto">
                <a:xfrm>
                  <a:off x="666750" y="2865442"/>
                  <a:ext cx="2109788" cy="774702"/>
                  <a:chOff x="476" y="1725"/>
                  <a:chExt cx="1329" cy="488"/>
                </a:xfrm>
              </p:grpSpPr>
              <p:sp>
                <p:nvSpPr>
                  <p:cNvPr id="8250" name="Freeform 1738"/>
                  <p:cNvSpPr>
                    <a:spLocks/>
                  </p:cNvSpPr>
                  <p:nvPr/>
                </p:nvSpPr>
                <p:spPr bwMode="auto">
                  <a:xfrm>
                    <a:off x="865" y="1967"/>
                    <a:ext cx="98" cy="97"/>
                  </a:xfrm>
                  <a:custGeom>
                    <a:avLst/>
                    <a:gdLst>
                      <a:gd name="T0" fmla="*/ 0 w 98"/>
                      <a:gd name="T1" fmla="*/ 48 h 97"/>
                      <a:gd name="T2" fmla="*/ 1 w 98"/>
                      <a:gd name="T3" fmla="*/ 39 h 97"/>
                      <a:gd name="T4" fmla="*/ 4 w 98"/>
                      <a:gd name="T5" fmla="*/ 30 h 97"/>
                      <a:gd name="T6" fmla="*/ 8 w 98"/>
                      <a:gd name="T7" fmla="*/ 22 h 97"/>
                      <a:gd name="T8" fmla="*/ 14 w 98"/>
                      <a:gd name="T9" fmla="*/ 14 h 97"/>
                      <a:gd name="T10" fmla="*/ 21 w 98"/>
                      <a:gd name="T11" fmla="*/ 9 h 97"/>
                      <a:gd name="T12" fmla="*/ 30 w 98"/>
                      <a:gd name="T13" fmla="*/ 4 h 97"/>
                      <a:gd name="T14" fmla="*/ 39 w 98"/>
                      <a:gd name="T15" fmla="*/ 1 h 97"/>
                      <a:gd name="T16" fmla="*/ 49 w 98"/>
                      <a:gd name="T17" fmla="*/ 0 h 97"/>
                      <a:gd name="T18" fmla="*/ 59 w 98"/>
                      <a:gd name="T19" fmla="*/ 1 h 97"/>
                      <a:gd name="T20" fmla="*/ 68 w 98"/>
                      <a:gd name="T21" fmla="*/ 4 h 97"/>
                      <a:gd name="T22" fmla="*/ 76 w 98"/>
                      <a:gd name="T23" fmla="*/ 9 h 97"/>
                      <a:gd name="T24" fmla="*/ 83 w 98"/>
                      <a:gd name="T25" fmla="*/ 14 h 97"/>
                      <a:gd name="T26" fmla="*/ 89 w 98"/>
                      <a:gd name="T27" fmla="*/ 22 h 97"/>
                      <a:gd name="T28" fmla="*/ 94 w 98"/>
                      <a:gd name="T29" fmla="*/ 30 h 97"/>
                      <a:gd name="T30" fmla="*/ 96 w 98"/>
                      <a:gd name="T31" fmla="*/ 39 h 97"/>
                      <a:gd name="T32" fmla="*/ 98 w 98"/>
                      <a:gd name="T33" fmla="*/ 48 h 97"/>
                      <a:gd name="T34" fmla="*/ 98 w 98"/>
                      <a:gd name="T35" fmla="*/ 48 h 97"/>
                      <a:gd name="T36" fmla="*/ 96 w 98"/>
                      <a:gd name="T37" fmla="*/ 58 h 97"/>
                      <a:gd name="T38" fmla="*/ 94 w 98"/>
                      <a:gd name="T39" fmla="*/ 68 h 97"/>
                      <a:gd name="T40" fmla="*/ 89 w 98"/>
                      <a:gd name="T41" fmla="*/ 76 h 97"/>
                      <a:gd name="T42" fmla="*/ 83 w 98"/>
                      <a:gd name="T43" fmla="*/ 83 h 97"/>
                      <a:gd name="T44" fmla="*/ 76 w 98"/>
                      <a:gd name="T45" fmla="*/ 89 h 97"/>
                      <a:gd name="T46" fmla="*/ 68 w 98"/>
                      <a:gd name="T47" fmla="*/ 94 h 97"/>
                      <a:gd name="T48" fmla="*/ 59 w 98"/>
                      <a:gd name="T49" fmla="*/ 96 h 97"/>
                      <a:gd name="T50" fmla="*/ 49 w 98"/>
                      <a:gd name="T51" fmla="*/ 97 h 97"/>
                      <a:gd name="T52" fmla="*/ 39 w 98"/>
                      <a:gd name="T53" fmla="*/ 96 h 97"/>
                      <a:gd name="T54" fmla="*/ 30 w 98"/>
                      <a:gd name="T55" fmla="*/ 94 h 97"/>
                      <a:gd name="T56" fmla="*/ 21 w 98"/>
                      <a:gd name="T57" fmla="*/ 89 h 97"/>
                      <a:gd name="T58" fmla="*/ 14 w 98"/>
                      <a:gd name="T59" fmla="*/ 83 h 97"/>
                      <a:gd name="T60" fmla="*/ 8 w 98"/>
                      <a:gd name="T61" fmla="*/ 76 h 97"/>
                      <a:gd name="T62" fmla="*/ 4 w 98"/>
                      <a:gd name="T63" fmla="*/ 68 h 97"/>
                      <a:gd name="T64" fmla="*/ 1 w 98"/>
                      <a:gd name="T65" fmla="*/ 58 h 97"/>
                      <a:gd name="T66" fmla="*/ 0 w 98"/>
                      <a:gd name="T67" fmla="*/ 48 h 97"/>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98"/>
                      <a:gd name="T103" fmla="*/ 0 h 97"/>
                      <a:gd name="T104" fmla="*/ 98 w 98"/>
                      <a:gd name="T105" fmla="*/ 97 h 97"/>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98" h="97">
                        <a:moveTo>
                          <a:pt x="0" y="48"/>
                        </a:moveTo>
                        <a:lnTo>
                          <a:pt x="1" y="39"/>
                        </a:lnTo>
                        <a:lnTo>
                          <a:pt x="4" y="30"/>
                        </a:lnTo>
                        <a:lnTo>
                          <a:pt x="8" y="22"/>
                        </a:lnTo>
                        <a:lnTo>
                          <a:pt x="14" y="14"/>
                        </a:lnTo>
                        <a:lnTo>
                          <a:pt x="21" y="9"/>
                        </a:lnTo>
                        <a:lnTo>
                          <a:pt x="30" y="4"/>
                        </a:lnTo>
                        <a:lnTo>
                          <a:pt x="39" y="1"/>
                        </a:lnTo>
                        <a:lnTo>
                          <a:pt x="49" y="0"/>
                        </a:lnTo>
                        <a:lnTo>
                          <a:pt x="59" y="1"/>
                        </a:lnTo>
                        <a:lnTo>
                          <a:pt x="68" y="4"/>
                        </a:lnTo>
                        <a:lnTo>
                          <a:pt x="76" y="9"/>
                        </a:lnTo>
                        <a:lnTo>
                          <a:pt x="83" y="14"/>
                        </a:lnTo>
                        <a:lnTo>
                          <a:pt x="89" y="22"/>
                        </a:lnTo>
                        <a:lnTo>
                          <a:pt x="94" y="30"/>
                        </a:lnTo>
                        <a:lnTo>
                          <a:pt x="96" y="39"/>
                        </a:lnTo>
                        <a:lnTo>
                          <a:pt x="98" y="48"/>
                        </a:lnTo>
                        <a:lnTo>
                          <a:pt x="96" y="58"/>
                        </a:lnTo>
                        <a:lnTo>
                          <a:pt x="94" y="68"/>
                        </a:lnTo>
                        <a:lnTo>
                          <a:pt x="89" y="76"/>
                        </a:lnTo>
                        <a:lnTo>
                          <a:pt x="83" y="83"/>
                        </a:lnTo>
                        <a:lnTo>
                          <a:pt x="76" y="89"/>
                        </a:lnTo>
                        <a:lnTo>
                          <a:pt x="68" y="94"/>
                        </a:lnTo>
                        <a:lnTo>
                          <a:pt x="59" y="96"/>
                        </a:lnTo>
                        <a:lnTo>
                          <a:pt x="49" y="97"/>
                        </a:lnTo>
                        <a:lnTo>
                          <a:pt x="39" y="96"/>
                        </a:lnTo>
                        <a:lnTo>
                          <a:pt x="30" y="94"/>
                        </a:lnTo>
                        <a:lnTo>
                          <a:pt x="21" y="89"/>
                        </a:lnTo>
                        <a:lnTo>
                          <a:pt x="14" y="83"/>
                        </a:lnTo>
                        <a:lnTo>
                          <a:pt x="8" y="76"/>
                        </a:lnTo>
                        <a:lnTo>
                          <a:pt x="4" y="68"/>
                        </a:lnTo>
                        <a:lnTo>
                          <a:pt x="1" y="58"/>
                        </a:lnTo>
                        <a:lnTo>
                          <a:pt x="0" y="48"/>
                        </a:lnTo>
                        <a:close/>
                      </a:path>
                    </a:pathLst>
                  </a:custGeom>
                  <a:solidFill>
                    <a:srgbClr val="FFFFFF"/>
                  </a:solidFill>
                  <a:ln w="9525">
                    <a:noFill/>
                    <a:round/>
                    <a:headEnd/>
                    <a:tailEnd/>
                  </a:ln>
                </p:spPr>
                <p:txBody>
                  <a:bodyPr/>
                  <a:lstStyle/>
                  <a:p>
                    <a:endParaRPr lang="en-US" dirty="0"/>
                  </a:p>
                </p:txBody>
              </p:sp>
              <p:sp>
                <p:nvSpPr>
                  <p:cNvPr id="8251" name="Freeform 1739"/>
                  <p:cNvSpPr>
                    <a:spLocks/>
                  </p:cNvSpPr>
                  <p:nvPr/>
                </p:nvSpPr>
                <p:spPr bwMode="auto">
                  <a:xfrm>
                    <a:off x="865" y="1967"/>
                    <a:ext cx="98" cy="97"/>
                  </a:xfrm>
                  <a:custGeom>
                    <a:avLst/>
                    <a:gdLst>
                      <a:gd name="T0" fmla="*/ 0 w 98"/>
                      <a:gd name="T1" fmla="*/ 48 h 97"/>
                      <a:gd name="T2" fmla="*/ 1 w 98"/>
                      <a:gd name="T3" fmla="*/ 39 h 97"/>
                      <a:gd name="T4" fmla="*/ 4 w 98"/>
                      <a:gd name="T5" fmla="*/ 30 h 97"/>
                      <a:gd name="T6" fmla="*/ 8 w 98"/>
                      <a:gd name="T7" fmla="*/ 22 h 97"/>
                      <a:gd name="T8" fmla="*/ 14 w 98"/>
                      <a:gd name="T9" fmla="*/ 14 h 97"/>
                      <a:gd name="T10" fmla="*/ 21 w 98"/>
                      <a:gd name="T11" fmla="*/ 9 h 97"/>
                      <a:gd name="T12" fmla="*/ 30 w 98"/>
                      <a:gd name="T13" fmla="*/ 4 h 97"/>
                      <a:gd name="T14" fmla="*/ 39 w 98"/>
                      <a:gd name="T15" fmla="*/ 1 h 97"/>
                      <a:gd name="T16" fmla="*/ 49 w 98"/>
                      <a:gd name="T17" fmla="*/ 0 h 97"/>
                      <a:gd name="T18" fmla="*/ 59 w 98"/>
                      <a:gd name="T19" fmla="*/ 1 h 97"/>
                      <a:gd name="T20" fmla="*/ 68 w 98"/>
                      <a:gd name="T21" fmla="*/ 4 h 97"/>
                      <a:gd name="T22" fmla="*/ 76 w 98"/>
                      <a:gd name="T23" fmla="*/ 9 h 97"/>
                      <a:gd name="T24" fmla="*/ 83 w 98"/>
                      <a:gd name="T25" fmla="*/ 14 h 97"/>
                      <a:gd name="T26" fmla="*/ 89 w 98"/>
                      <a:gd name="T27" fmla="*/ 22 h 97"/>
                      <a:gd name="T28" fmla="*/ 94 w 98"/>
                      <a:gd name="T29" fmla="*/ 30 h 97"/>
                      <a:gd name="T30" fmla="*/ 96 w 98"/>
                      <a:gd name="T31" fmla="*/ 39 h 97"/>
                      <a:gd name="T32" fmla="*/ 98 w 98"/>
                      <a:gd name="T33" fmla="*/ 48 h 97"/>
                      <a:gd name="T34" fmla="*/ 98 w 98"/>
                      <a:gd name="T35" fmla="*/ 48 h 97"/>
                      <a:gd name="T36" fmla="*/ 96 w 98"/>
                      <a:gd name="T37" fmla="*/ 58 h 97"/>
                      <a:gd name="T38" fmla="*/ 94 w 98"/>
                      <a:gd name="T39" fmla="*/ 68 h 97"/>
                      <a:gd name="T40" fmla="*/ 89 w 98"/>
                      <a:gd name="T41" fmla="*/ 76 h 97"/>
                      <a:gd name="T42" fmla="*/ 83 w 98"/>
                      <a:gd name="T43" fmla="*/ 83 h 97"/>
                      <a:gd name="T44" fmla="*/ 76 w 98"/>
                      <a:gd name="T45" fmla="*/ 89 h 97"/>
                      <a:gd name="T46" fmla="*/ 68 w 98"/>
                      <a:gd name="T47" fmla="*/ 94 h 97"/>
                      <a:gd name="T48" fmla="*/ 59 w 98"/>
                      <a:gd name="T49" fmla="*/ 96 h 97"/>
                      <a:gd name="T50" fmla="*/ 49 w 98"/>
                      <a:gd name="T51" fmla="*/ 97 h 97"/>
                      <a:gd name="T52" fmla="*/ 39 w 98"/>
                      <a:gd name="T53" fmla="*/ 96 h 97"/>
                      <a:gd name="T54" fmla="*/ 30 w 98"/>
                      <a:gd name="T55" fmla="*/ 94 h 97"/>
                      <a:gd name="T56" fmla="*/ 21 w 98"/>
                      <a:gd name="T57" fmla="*/ 89 h 97"/>
                      <a:gd name="T58" fmla="*/ 14 w 98"/>
                      <a:gd name="T59" fmla="*/ 83 h 97"/>
                      <a:gd name="T60" fmla="*/ 8 w 98"/>
                      <a:gd name="T61" fmla="*/ 76 h 97"/>
                      <a:gd name="T62" fmla="*/ 4 w 98"/>
                      <a:gd name="T63" fmla="*/ 68 h 97"/>
                      <a:gd name="T64" fmla="*/ 1 w 98"/>
                      <a:gd name="T65" fmla="*/ 58 h 97"/>
                      <a:gd name="T66" fmla="*/ 0 w 98"/>
                      <a:gd name="T67" fmla="*/ 48 h 97"/>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98"/>
                      <a:gd name="T103" fmla="*/ 0 h 97"/>
                      <a:gd name="T104" fmla="*/ 98 w 98"/>
                      <a:gd name="T105" fmla="*/ 97 h 97"/>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98" h="97">
                        <a:moveTo>
                          <a:pt x="0" y="48"/>
                        </a:moveTo>
                        <a:lnTo>
                          <a:pt x="1" y="39"/>
                        </a:lnTo>
                        <a:lnTo>
                          <a:pt x="4" y="30"/>
                        </a:lnTo>
                        <a:lnTo>
                          <a:pt x="8" y="22"/>
                        </a:lnTo>
                        <a:lnTo>
                          <a:pt x="14" y="14"/>
                        </a:lnTo>
                        <a:lnTo>
                          <a:pt x="21" y="9"/>
                        </a:lnTo>
                        <a:lnTo>
                          <a:pt x="30" y="4"/>
                        </a:lnTo>
                        <a:lnTo>
                          <a:pt x="39" y="1"/>
                        </a:lnTo>
                        <a:lnTo>
                          <a:pt x="49" y="0"/>
                        </a:lnTo>
                        <a:lnTo>
                          <a:pt x="59" y="1"/>
                        </a:lnTo>
                        <a:lnTo>
                          <a:pt x="68" y="4"/>
                        </a:lnTo>
                        <a:lnTo>
                          <a:pt x="76" y="9"/>
                        </a:lnTo>
                        <a:lnTo>
                          <a:pt x="83" y="14"/>
                        </a:lnTo>
                        <a:lnTo>
                          <a:pt x="89" y="22"/>
                        </a:lnTo>
                        <a:lnTo>
                          <a:pt x="94" y="30"/>
                        </a:lnTo>
                        <a:lnTo>
                          <a:pt x="96" y="39"/>
                        </a:lnTo>
                        <a:lnTo>
                          <a:pt x="98" y="48"/>
                        </a:lnTo>
                        <a:lnTo>
                          <a:pt x="96" y="58"/>
                        </a:lnTo>
                        <a:lnTo>
                          <a:pt x="94" y="68"/>
                        </a:lnTo>
                        <a:lnTo>
                          <a:pt x="89" y="76"/>
                        </a:lnTo>
                        <a:lnTo>
                          <a:pt x="83" y="83"/>
                        </a:lnTo>
                        <a:lnTo>
                          <a:pt x="76" y="89"/>
                        </a:lnTo>
                        <a:lnTo>
                          <a:pt x="68" y="94"/>
                        </a:lnTo>
                        <a:lnTo>
                          <a:pt x="59" y="96"/>
                        </a:lnTo>
                        <a:lnTo>
                          <a:pt x="49" y="97"/>
                        </a:lnTo>
                        <a:lnTo>
                          <a:pt x="39" y="96"/>
                        </a:lnTo>
                        <a:lnTo>
                          <a:pt x="30" y="94"/>
                        </a:lnTo>
                        <a:lnTo>
                          <a:pt x="21" y="89"/>
                        </a:lnTo>
                        <a:lnTo>
                          <a:pt x="14" y="83"/>
                        </a:lnTo>
                        <a:lnTo>
                          <a:pt x="8" y="76"/>
                        </a:lnTo>
                        <a:lnTo>
                          <a:pt x="4" y="68"/>
                        </a:lnTo>
                        <a:lnTo>
                          <a:pt x="1" y="58"/>
                        </a:lnTo>
                        <a:lnTo>
                          <a:pt x="0" y="48"/>
                        </a:lnTo>
                      </a:path>
                    </a:pathLst>
                  </a:custGeom>
                  <a:noFill/>
                  <a:ln w="3175">
                    <a:solidFill>
                      <a:srgbClr val="000000"/>
                    </a:solidFill>
                    <a:round/>
                    <a:headEnd/>
                    <a:tailEnd/>
                  </a:ln>
                </p:spPr>
                <p:txBody>
                  <a:bodyPr/>
                  <a:lstStyle/>
                  <a:p>
                    <a:endParaRPr lang="en-US" dirty="0"/>
                  </a:p>
                </p:txBody>
              </p:sp>
              <p:sp>
                <p:nvSpPr>
                  <p:cNvPr id="8252" name="Rectangle 1740"/>
                  <p:cNvSpPr>
                    <a:spLocks noChangeArrowheads="1"/>
                  </p:cNvSpPr>
                  <p:nvPr/>
                </p:nvSpPr>
                <p:spPr bwMode="auto">
                  <a:xfrm>
                    <a:off x="1359" y="1899"/>
                    <a:ext cx="230" cy="230"/>
                  </a:xfrm>
                  <a:prstGeom prst="rect">
                    <a:avLst/>
                  </a:prstGeom>
                  <a:solidFill>
                    <a:srgbClr val="FFFFFF"/>
                  </a:solidFill>
                  <a:ln w="9525">
                    <a:noFill/>
                    <a:miter lim="800000"/>
                    <a:headEnd/>
                    <a:tailEnd/>
                  </a:ln>
                </p:spPr>
                <p:txBody>
                  <a:bodyPr/>
                  <a:lstStyle/>
                  <a:p>
                    <a:endParaRPr lang="en-US" altLang="en-US" sz="100" dirty="0"/>
                  </a:p>
                </p:txBody>
              </p:sp>
              <p:sp>
                <p:nvSpPr>
                  <p:cNvPr id="8253" name="Rectangle 1741"/>
                  <p:cNvSpPr>
                    <a:spLocks noChangeArrowheads="1"/>
                  </p:cNvSpPr>
                  <p:nvPr/>
                </p:nvSpPr>
                <p:spPr bwMode="auto">
                  <a:xfrm>
                    <a:off x="1359" y="1899"/>
                    <a:ext cx="230" cy="230"/>
                  </a:xfrm>
                  <a:prstGeom prst="rect">
                    <a:avLst/>
                  </a:prstGeom>
                  <a:noFill/>
                  <a:ln w="3175">
                    <a:solidFill>
                      <a:srgbClr val="000000"/>
                    </a:solidFill>
                    <a:miter lim="800000"/>
                    <a:headEnd/>
                    <a:tailEnd/>
                  </a:ln>
                </p:spPr>
                <p:txBody>
                  <a:bodyPr/>
                  <a:lstStyle/>
                  <a:p>
                    <a:endParaRPr lang="en-US" altLang="en-US" sz="100" dirty="0"/>
                  </a:p>
                </p:txBody>
              </p:sp>
              <p:sp>
                <p:nvSpPr>
                  <p:cNvPr id="1070" name="Rectangle 1742"/>
                  <p:cNvSpPr>
                    <a:spLocks noChangeArrowheads="1"/>
                  </p:cNvSpPr>
                  <p:nvPr/>
                </p:nvSpPr>
                <p:spPr bwMode="auto">
                  <a:xfrm>
                    <a:off x="1471" y="1896"/>
                    <a:ext cx="26" cy="126"/>
                  </a:xfrm>
                  <a:prstGeom prst="rect">
                    <a:avLst/>
                  </a:prstGeom>
                  <a:noFill/>
                  <a:ln w="9525">
                    <a:noFill/>
                    <a:miter lim="800000"/>
                    <a:headEnd/>
                    <a:tailEnd/>
                  </a:ln>
                </p:spPr>
                <p:txBody>
                  <a:bodyPr wrap="none" lIns="0" tIns="0" rIns="0" bIns="0">
                    <a:spAutoFit/>
                  </a:bodyPr>
                  <a:lstStyle/>
                  <a:p>
                    <a:pPr>
                      <a:defRPr/>
                    </a:pPr>
                    <a:r>
                      <a:rPr lang="en-US" sz="100" dirty="0">
                        <a:solidFill>
                          <a:srgbClr val="000000"/>
                        </a:solidFill>
                        <a:latin typeface="Symbol" pitchFamily="18" charset="2"/>
                      </a:rPr>
                      <a:t>ò</a:t>
                    </a:r>
                    <a:endParaRPr lang="en-US" sz="100" dirty="0">
                      <a:effectLst>
                        <a:outerShdw blurRad="38100" dist="38100" dir="2700000" algn="tl">
                          <a:srgbClr val="000000"/>
                        </a:outerShdw>
                      </a:effectLst>
                      <a:latin typeface="Arial" charset="0"/>
                    </a:endParaRPr>
                  </a:p>
                </p:txBody>
              </p:sp>
              <p:sp>
                <p:nvSpPr>
                  <p:cNvPr id="8255" name="Freeform 1743"/>
                  <p:cNvSpPr>
                    <a:spLocks/>
                  </p:cNvSpPr>
                  <p:nvPr/>
                </p:nvSpPr>
                <p:spPr bwMode="auto">
                  <a:xfrm>
                    <a:off x="1707" y="1966"/>
                    <a:ext cx="98" cy="97"/>
                  </a:xfrm>
                  <a:custGeom>
                    <a:avLst/>
                    <a:gdLst>
                      <a:gd name="T0" fmla="*/ 0 w 98"/>
                      <a:gd name="T1" fmla="*/ 49 h 97"/>
                      <a:gd name="T2" fmla="*/ 1 w 98"/>
                      <a:gd name="T3" fmla="*/ 39 h 97"/>
                      <a:gd name="T4" fmla="*/ 4 w 98"/>
                      <a:gd name="T5" fmla="*/ 29 h 97"/>
                      <a:gd name="T6" fmla="*/ 8 w 98"/>
                      <a:gd name="T7" fmla="*/ 21 h 97"/>
                      <a:gd name="T8" fmla="*/ 15 w 98"/>
                      <a:gd name="T9" fmla="*/ 14 h 97"/>
                      <a:gd name="T10" fmla="*/ 22 w 98"/>
                      <a:gd name="T11" fmla="*/ 8 h 97"/>
                      <a:gd name="T12" fmla="*/ 30 w 98"/>
                      <a:gd name="T13" fmla="*/ 3 h 97"/>
                      <a:gd name="T14" fmla="*/ 39 w 98"/>
                      <a:gd name="T15" fmla="*/ 1 h 97"/>
                      <a:gd name="T16" fmla="*/ 49 w 98"/>
                      <a:gd name="T17" fmla="*/ 0 h 97"/>
                      <a:gd name="T18" fmla="*/ 59 w 98"/>
                      <a:gd name="T19" fmla="*/ 1 h 97"/>
                      <a:gd name="T20" fmla="*/ 68 w 98"/>
                      <a:gd name="T21" fmla="*/ 3 h 97"/>
                      <a:gd name="T22" fmla="*/ 76 w 98"/>
                      <a:gd name="T23" fmla="*/ 8 h 97"/>
                      <a:gd name="T24" fmla="*/ 84 w 98"/>
                      <a:gd name="T25" fmla="*/ 14 h 97"/>
                      <a:gd name="T26" fmla="*/ 89 w 98"/>
                      <a:gd name="T27" fmla="*/ 21 h 97"/>
                      <a:gd name="T28" fmla="*/ 93 w 98"/>
                      <a:gd name="T29" fmla="*/ 29 h 97"/>
                      <a:gd name="T30" fmla="*/ 97 w 98"/>
                      <a:gd name="T31" fmla="*/ 39 h 97"/>
                      <a:gd name="T32" fmla="*/ 98 w 98"/>
                      <a:gd name="T33" fmla="*/ 49 h 97"/>
                      <a:gd name="T34" fmla="*/ 98 w 98"/>
                      <a:gd name="T35" fmla="*/ 49 h 97"/>
                      <a:gd name="T36" fmla="*/ 97 w 98"/>
                      <a:gd name="T37" fmla="*/ 58 h 97"/>
                      <a:gd name="T38" fmla="*/ 93 w 98"/>
                      <a:gd name="T39" fmla="*/ 67 h 97"/>
                      <a:gd name="T40" fmla="*/ 89 w 98"/>
                      <a:gd name="T41" fmla="*/ 75 h 97"/>
                      <a:gd name="T42" fmla="*/ 84 w 98"/>
                      <a:gd name="T43" fmla="*/ 83 h 97"/>
                      <a:gd name="T44" fmla="*/ 76 w 98"/>
                      <a:gd name="T45" fmla="*/ 88 h 97"/>
                      <a:gd name="T46" fmla="*/ 68 w 98"/>
                      <a:gd name="T47" fmla="*/ 93 h 97"/>
                      <a:gd name="T48" fmla="*/ 59 w 98"/>
                      <a:gd name="T49" fmla="*/ 96 h 97"/>
                      <a:gd name="T50" fmla="*/ 49 w 98"/>
                      <a:gd name="T51" fmla="*/ 97 h 97"/>
                      <a:gd name="T52" fmla="*/ 39 w 98"/>
                      <a:gd name="T53" fmla="*/ 96 h 97"/>
                      <a:gd name="T54" fmla="*/ 30 w 98"/>
                      <a:gd name="T55" fmla="*/ 93 h 97"/>
                      <a:gd name="T56" fmla="*/ 22 w 98"/>
                      <a:gd name="T57" fmla="*/ 88 h 97"/>
                      <a:gd name="T58" fmla="*/ 15 w 98"/>
                      <a:gd name="T59" fmla="*/ 83 h 97"/>
                      <a:gd name="T60" fmla="*/ 8 w 98"/>
                      <a:gd name="T61" fmla="*/ 75 h 97"/>
                      <a:gd name="T62" fmla="*/ 4 w 98"/>
                      <a:gd name="T63" fmla="*/ 67 h 97"/>
                      <a:gd name="T64" fmla="*/ 1 w 98"/>
                      <a:gd name="T65" fmla="*/ 58 h 97"/>
                      <a:gd name="T66" fmla="*/ 0 w 98"/>
                      <a:gd name="T67" fmla="*/ 49 h 97"/>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98"/>
                      <a:gd name="T103" fmla="*/ 0 h 97"/>
                      <a:gd name="T104" fmla="*/ 98 w 98"/>
                      <a:gd name="T105" fmla="*/ 97 h 97"/>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98" h="97">
                        <a:moveTo>
                          <a:pt x="0" y="49"/>
                        </a:moveTo>
                        <a:lnTo>
                          <a:pt x="1" y="39"/>
                        </a:lnTo>
                        <a:lnTo>
                          <a:pt x="4" y="29"/>
                        </a:lnTo>
                        <a:lnTo>
                          <a:pt x="8" y="21"/>
                        </a:lnTo>
                        <a:lnTo>
                          <a:pt x="15" y="14"/>
                        </a:lnTo>
                        <a:lnTo>
                          <a:pt x="22" y="8"/>
                        </a:lnTo>
                        <a:lnTo>
                          <a:pt x="30" y="3"/>
                        </a:lnTo>
                        <a:lnTo>
                          <a:pt x="39" y="1"/>
                        </a:lnTo>
                        <a:lnTo>
                          <a:pt x="49" y="0"/>
                        </a:lnTo>
                        <a:lnTo>
                          <a:pt x="59" y="1"/>
                        </a:lnTo>
                        <a:lnTo>
                          <a:pt x="68" y="3"/>
                        </a:lnTo>
                        <a:lnTo>
                          <a:pt x="76" y="8"/>
                        </a:lnTo>
                        <a:lnTo>
                          <a:pt x="84" y="14"/>
                        </a:lnTo>
                        <a:lnTo>
                          <a:pt x="89" y="21"/>
                        </a:lnTo>
                        <a:lnTo>
                          <a:pt x="93" y="29"/>
                        </a:lnTo>
                        <a:lnTo>
                          <a:pt x="97" y="39"/>
                        </a:lnTo>
                        <a:lnTo>
                          <a:pt x="98" y="49"/>
                        </a:lnTo>
                        <a:lnTo>
                          <a:pt x="97" y="58"/>
                        </a:lnTo>
                        <a:lnTo>
                          <a:pt x="93" y="67"/>
                        </a:lnTo>
                        <a:lnTo>
                          <a:pt x="89" y="75"/>
                        </a:lnTo>
                        <a:lnTo>
                          <a:pt x="84" y="83"/>
                        </a:lnTo>
                        <a:lnTo>
                          <a:pt x="76" y="88"/>
                        </a:lnTo>
                        <a:lnTo>
                          <a:pt x="68" y="93"/>
                        </a:lnTo>
                        <a:lnTo>
                          <a:pt x="59" y="96"/>
                        </a:lnTo>
                        <a:lnTo>
                          <a:pt x="49" y="97"/>
                        </a:lnTo>
                        <a:lnTo>
                          <a:pt x="39" y="96"/>
                        </a:lnTo>
                        <a:lnTo>
                          <a:pt x="30" y="93"/>
                        </a:lnTo>
                        <a:lnTo>
                          <a:pt x="22" y="88"/>
                        </a:lnTo>
                        <a:lnTo>
                          <a:pt x="15" y="83"/>
                        </a:lnTo>
                        <a:lnTo>
                          <a:pt x="8" y="75"/>
                        </a:lnTo>
                        <a:lnTo>
                          <a:pt x="4" y="67"/>
                        </a:lnTo>
                        <a:lnTo>
                          <a:pt x="1" y="58"/>
                        </a:lnTo>
                        <a:lnTo>
                          <a:pt x="0" y="49"/>
                        </a:lnTo>
                        <a:close/>
                      </a:path>
                    </a:pathLst>
                  </a:custGeom>
                  <a:solidFill>
                    <a:srgbClr val="FFFFFF"/>
                  </a:solidFill>
                  <a:ln w="9525">
                    <a:noFill/>
                    <a:round/>
                    <a:headEnd/>
                    <a:tailEnd/>
                  </a:ln>
                </p:spPr>
                <p:txBody>
                  <a:bodyPr/>
                  <a:lstStyle/>
                  <a:p>
                    <a:endParaRPr lang="en-US" dirty="0"/>
                  </a:p>
                </p:txBody>
              </p:sp>
              <p:sp>
                <p:nvSpPr>
                  <p:cNvPr id="8256" name="Freeform 1744"/>
                  <p:cNvSpPr>
                    <a:spLocks/>
                  </p:cNvSpPr>
                  <p:nvPr/>
                </p:nvSpPr>
                <p:spPr bwMode="auto">
                  <a:xfrm>
                    <a:off x="1707" y="1966"/>
                    <a:ext cx="98" cy="97"/>
                  </a:xfrm>
                  <a:custGeom>
                    <a:avLst/>
                    <a:gdLst>
                      <a:gd name="T0" fmla="*/ 0 w 98"/>
                      <a:gd name="T1" fmla="*/ 49 h 97"/>
                      <a:gd name="T2" fmla="*/ 1 w 98"/>
                      <a:gd name="T3" fmla="*/ 39 h 97"/>
                      <a:gd name="T4" fmla="*/ 4 w 98"/>
                      <a:gd name="T5" fmla="*/ 29 h 97"/>
                      <a:gd name="T6" fmla="*/ 8 w 98"/>
                      <a:gd name="T7" fmla="*/ 21 h 97"/>
                      <a:gd name="T8" fmla="*/ 15 w 98"/>
                      <a:gd name="T9" fmla="*/ 14 h 97"/>
                      <a:gd name="T10" fmla="*/ 22 w 98"/>
                      <a:gd name="T11" fmla="*/ 8 h 97"/>
                      <a:gd name="T12" fmla="*/ 30 w 98"/>
                      <a:gd name="T13" fmla="*/ 3 h 97"/>
                      <a:gd name="T14" fmla="*/ 39 w 98"/>
                      <a:gd name="T15" fmla="*/ 1 h 97"/>
                      <a:gd name="T16" fmla="*/ 49 w 98"/>
                      <a:gd name="T17" fmla="*/ 0 h 97"/>
                      <a:gd name="T18" fmla="*/ 59 w 98"/>
                      <a:gd name="T19" fmla="*/ 1 h 97"/>
                      <a:gd name="T20" fmla="*/ 68 w 98"/>
                      <a:gd name="T21" fmla="*/ 3 h 97"/>
                      <a:gd name="T22" fmla="*/ 76 w 98"/>
                      <a:gd name="T23" fmla="*/ 8 h 97"/>
                      <a:gd name="T24" fmla="*/ 84 w 98"/>
                      <a:gd name="T25" fmla="*/ 14 h 97"/>
                      <a:gd name="T26" fmla="*/ 89 w 98"/>
                      <a:gd name="T27" fmla="*/ 21 h 97"/>
                      <a:gd name="T28" fmla="*/ 93 w 98"/>
                      <a:gd name="T29" fmla="*/ 29 h 97"/>
                      <a:gd name="T30" fmla="*/ 97 w 98"/>
                      <a:gd name="T31" fmla="*/ 39 h 97"/>
                      <a:gd name="T32" fmla="*/ 98 w 98"/>
                      <a:gd name="T33" fmla="*/ 49 h 97"/>
                      <a:gd name="T34" fmla="*/ 98 w 98"/>
                      <a:gd name="T35" fmla="*/ 49 h 97"/>
                      <a:gd name="T36" fmla="*/ 97 w 98"/>
                      <a:gd name="T37" fmla="*/ 58 h 97"/>
                      <a:gd name="T38" fmla="*/ 93 w 98"/>
                      <a:gd name="T39" fmla="*/ 67 h 97"/>
                      <a:gd name="T40" fmla="*/ 89 w 98"/>
                      <a:gd name="T41" fmla="*/ 75 h 97"/>
                      <a:gd name="T42" fmla="*/ 84 w 98"/>
                      <a:gd name="T43" fmla="*/ 83 h 97"/>
                      <a:gd name="T44" fmla="*/ 76 w 98"/>
                      <a:gd name="T45" fmla="*/ 88 h 97"/>
                      <a:gd name="T46" fmla="*/ 68 w 98"/>
                      <a:gd name="T47" fmla="*/ 93 h 97"/>
                      <a:gd name="T48" fmla="*/ 59 w 98"/>
                      <a:gd name="T49" fmla="*/ 96 h 97"/>
                      <a:gd name="T50" fmla="*/ 49 w 98"/>
                      <a:gd name="T51" fmla="*/ 97 h 97"/>
                      <a:gd name="T52" fmla="*/ 39 w 98"/>
                      <a:gd name="T53" fmla="*/ 96 h 97"/>
                      <a:gd name="T54" fmla="*/ 30 w 98"/>
                      <a:gd name="T55" fmla="*/ 93 h 97"/>
                      <a:gd name="T56" fmla="*/ 22 w 98"/>
                      <a:gd name="T57" fmla="*/ 88 h 97"/>
                      <a:gd name="T58" fmla="*/ 15 w 98"/>
                      <a:gd name="T59" fmla="*/ 83 h 97"/>
                      <a:gd name="T60" fmla="*/ 8 w 98"/>
                      <a:gd name="T61" fmla="*/ 75 h 97"/>
                      <a:gd name="T62" fmla="*/ 4 w 98"/>
                      <a:gd name="T63" fmla="*/ 67 h 97"/>
                      <a:gd name="T64" fmla="*/ 1 w 98"/>
                      <a:gd name="T65" fmla="*/ 58 h 97"/>
                      <a:gd name="T66" fmla="*/ 0 w 98"/>
                      <a:gd name="T67" fmla="*/ 49 h 97"/>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98"/>
                      <a:gd name="T103" fmla="*/ 0 h 97"/>
                      <a:gd name="T104" fmla="*/ 98 w 98"/>
                      <a:gd name="T105" fmla="*/ 97 h 97"/>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98" h="97">
                        <a:moveTo>
                          <a:pt x="0" y="49"/>
                        </a:moveTo>
                        <a:lnTo>
                          <a:pt x="1" y="39"/>
                        </a:lnTo>
                        <a:lnTo>
                          <a:pt x="4" y="29"/>
                        </a:lnTo>
                        <a:lnTo>
                          <a:pt x="8" y="21"/>
                        </a:lnTo>
                        <a:lnTo>
                          <a:pt x="15" y="14"/>
                        </a:lnTo>
                        <a:lnTo>
                          <a:pt x="22" y="8"/>
                        </a:lnTo>
                        <a:lnTo>
                          <a:pt x="30" y="3"/>
                        </a:lnTo>
                        <a:lnTo>
                          <a:pt x="39" y="1"/>
                        </a:lnTo>
                        <a:lnTo>
                          <a:pt x="49" y="0"/>
                        </a:lnTo>
                        <a:lnTo>
                          <a:pt x="59" y="1"/>
                        </a:lnTo>
                        <a:lnTo>
                          <a:pt x="68" y="3"/>
                        </a:lnTo>
                        <a:lnTo>
                          <a:pt x="76" y="8"/>
                        </a:lnTo>
                        <a:lnTo>
                          <a:pt x="84" y="14"/>
                        </a:lnTo>
                        <a:lnTo>
                          <a:pt x="89" y="21"/>
                        </a:lnTo>
                        <a:lnTo>
                          <a:pt x="93" y="29"/>
                        </a:lnTo>
                        <a:lnTo>
                          <a:pt x="97" y="39"/>
                        </a:lnTo>
                        <a:lnTo>
                          <a:pt x="98" y="49"/>
                        </a:lnTo>
                        <a:lnTo>
                          <a:pt x="97" y="58"/>
                        </a:lnTo>
                        <a:lnTo>
                          <a:pt x="93" y="67"/>
                        </a:lnTo>
                        <a:lnTo>
                          <a:pt x="89" y="75"/>
                        </a:lnTo>
                        <a:lnTo>
                          <a:pt x="84" y="83"/>
                        </a:lnTo>
                        <a:lnTo>
                          <a:pt x="76" y="88"/>
                        </a:lnTo>
                        <a:lnTo>
                          <a:pt x="68" y="93"/>
                        </a:lnTo>
                        <a:lnTo>
                          <a:pt x="59" y="96"/>
                        </a:lnTo>
                        <a:lnTo>
                          <a:pt x="49" y="97"/>
                        </a:lnTo>
                        <a:lnTo>
                          <a:pt x="39" y="96"/>
                        </a:lnTo>
                        <a:lnTo>
                          <a:pt x="30" y="93"/>
                        </a:lnTo>
                        <a:lnTo>
                          <a:pt x="22" y="88"/>
                        </a:lnTo>
                        <a:lnTo>
                          <a:pt x="15" y="83"/>
                        </a:lnTo>
                        <a:lnTo>
                          <a:pt x="8" y="75"/>
                        </a:lnTo>
                        <a:lnTo>
                          <a:pt x="4" y="67"/>
                        </a:lnTo>
                        <a:lnTo>
                          <a:pt x="1" y="58"/>
                        </a:lnTo>
                        <a:lnTo>
                          <a:pt x="0" y="49"/>
                        </a:lnTo>
                      </a:path>
                    </a:pathLst>
                  </a:custGeom>
                  <a:noFill/>
                  <a:ln w="3175">
                    <a:solidFill>
                      <a:srgbClr val="000000"/>
                    </a:solidFill>
                    <a:round/>
                    <a:headEnd/>
                    <a:tailEnd/>
                  </a:ln>
                </p:spPr>
                <p:txBody>
                  <a:bodyPr/>
                  <a:lstStyle/>
                  <a:p>
                    <a:endParaRPr lang="en-US" dirty="0"/>
                  </a:p>
                </p:txBody>
              </p:sp>
              <p:sp>
                <p:nvSpPr>
                  <p:cNvPr id="8257" name="Rectangle 1745"/>
                  <p:cNvSpPr>
                    <a:spLocks noChangeArrowheads="1"/>
                  </p:cNvSpPr>
                  <p:nvPr/>
                </p:nvSpPr>
                <p:spPr bwMode="auto">
                  <a:xfrm>
                    <a:off x="1078" y="1916"/>
                    <a:ext cx="201" cy="200"/>
                  </a:xfrm>
                  <a:prstGeom prst="rect">
                    <a:avLst/>
                  </a:prstGeom>
                  <a:solidFill>
                    <a:srgbClr val="FFFFFF"/>
                  </a:solidFill>
                  <a:ln w="9525">
                    <a:noFill/>
                    <a:miter lim="800000"/>
                    <a:headEnd/>
                    <a:tailEnd/>
                  </a:ln>
                </p:spPr>
                <p:txBody>
                  <a:bodyPr/>
                  <a:lstStyle/>
                  <a:p>
                    <a:endParaRPr lang="en-US" altLang="en-US" sz="100" dirty="0"/>
                  </a:p>
                </p:txBody>
              </p:sp>
              <p:sp>
                <p:nvSpPr>
                  <p:cNvPr id="8258" name="Rectangle 1746"/>
                  <p:cNvSpPr>
                    <a:spLocks noChangeArrowheads="1"/>
                  </p:cNvSpPr>
                  <p:nvPr/>
                </p:nvSpPr>
                <p:spPr bwMode="auto">
                  <a:xfrm>
                    <a:off x="1078" y="1916"/>
                    <a:ext cx="201" cy="200"/>
                  </a:xfrm>
                  <a:prstGeom prst="rect">
                    <a:avLst/>
                  </a:prstGeom>
                  <a:noFill/>
                  <a:ln w="3175">
                    <a:solidFill>
                      <a:srgbClr val="000000"/>
                    </a:solidFill>
                    <a:miter lim="800000"/>
                    <a:headEnd/>
                    <a:tailEnd/>
                  </a:ln>
                </p:spPr>
                <p:txBody>
                  <a:bodyPr/>
                  <a:lstStyle/>
                  <a:p>
                    <a:endParaRPr lang="en-US" altLang="en-US" sz="100" dirty="0"/>
                  </a:p>
                </p:txBody>
              </p:sp>
              <p:sp>
                <p:nvSpPr>
                  <p:cNvPr id="1075" name="Rectangle 1747"/>
                  <p:cNvSpPr>
                    <a:spLocks noChangeArrowheads="1"/>
                  </p:cNvSpPr>
                  <p:nvPr/>
                </p:nvSpPr>
                <p:spPr bwMode="auto">
                  <a:xfrm>
                    <a:off x="1124" y="1976"/>
                    <a:ext cx="77" cy="126"/>
                  </a:xfrm>
                  <a:prstGeom prst="rect">
                    <a:avLst/>
                  </a:prstGeom>
                  <a:noFill/>
                  <a:ln w="9525">
                    <a:noFill/>
                    <a:miter lim="800000"/>
                    <a:headEnd/>
                    <a:tailEnd/>
                  </a:ln>
                </p:spPr>
                <p:txBody>
                  <a:bodyPr wrap="none" lIns="0" tIns="0" rIns="0" bIns="0">
                    <a:spAutoFit/>
                  </a:bodyPr>
                  <a:lstStyle/>
                  <a:p>
                    <a:pPr>
                      <a:defRPr/>
                    </a:pPr>
                    <a:r>
                      <a:rPr lang="en-US" sz="100" dirty="0">
                        <a:solidFill>
                          <a:srgbClr val="000000"/>
                        </a:solidFill>
                        <a:latin typeface="Arial" charset="0"/>
                      </a:rPr>
                      <a:t>G</a:t>
                    </a:r>
                    <a:endParaRPr lang="en-US" sz="100" dirty="0">
                      <a:effectLst>
                        <a:outerShdw blurRad="38100" dist="38100" dir="2700000" algn="tl">
                          <a:srgbClr val="000000"/>
                        </a:outerShdw>
                      </a:effectLst>
                      <a:latin typeface="Arial" charset="0"/>
                    </a:endParaRPr>
                  </a:p>
                </p:txBody>
              </p:sp>
              <p:sp>
                <p:nvSpPr>
                  <p:cNvPr id="1076" name="Rectangle 1748"/>
                  <p:cNvSpPr>
                    <a:spLocks noChangeArrowheads="1"/>
                  </p:cNvSpPr>
                  <p:nvPr/>
                </p:nvSpPr>
                <p:spPr bwMode="auto">
                  <a:xfrm>
                    <a:off x="1171" y="1976"/>
                    <a:ext cx="39" cy="126"/>
                  </a:xfrm>
                  <a:prstGeom prst="rect">
                    <a:avLst/>
                  </a:prstGeom>
                  <a:noFill/>
                  <a:ln w="9525">
                    <a:noFill/>
                    <a:miter lim="800000"/>
                    <a:headEnd/>
                    <a:tailEnd/>
                  </a:ln>
                </p:spPr>
                <p:txBody>
                  <a:bodyPr wrap="none" lIns="0" tIns="0" rIns="0" bIns="0">
                    <a:spAutoFit/>
                  </a:bodyPr>
                  <a:lstStyle/>
                  <a:p>
                    <a:pPr>
                      <a:defRPr/>
                    </a:pPr>
                    <a:r>
                      <a:rPr lang="en-US" sz="100" dirty="0">
                        <a:solidFill>
                          <a:srgbClr val="000000"/>
                        </a:solidFill>
                        <a:latin typeface="Arial" charset="0"/>
                      </a:rPr>
                      <a:t>(</a:t>
                    </a:r>
                    <a:endParaRPr lang="en-US" sz="100" dirty="0">
                      <a:effectLst>
                        <a:outerShdw blurRad="38100" dist="38100" dir="2700000" algn="tl">
                          <a:srgbClr val="000000"/>
                        </a:outerShdw>
                      </a:effectLst>
                      <a:latin typeface="Arial" charset="0"/>
                    </a:endParaRPr>
                  </a:p>
                </p:txBody>
              </p:sp>
              <p:sp>
                <p:nvSpPr>
                  <p:cNvPr id="1077" name="Rectangle 1749"/>
                  <p:cNvSpPr>
                    <a:spLocks noChangeArrowheads="1"/>
                  </p:cNvSpPr>
                  <p:nvPr/>
                </p:nvSpPr>
                <p:spPr bwMode="auto">
                  <a:xfrm>
                    <a:off x="1194" y="1976"/>
                    <a:ext cx="51" cy="126"/>
                  </a:xfrm>
                  <a:prstGeom prst="rect">
                    <a:avLst/>
                  </a:prstGeom>
                  <a:noFill/>
                  <a:ln w="9525">
                    <a:noFill/>
                    <a:miter lim="800000"/>
                    <a:headEnd/>
                    <a:tailEnd/>
                  </a:ln>
                </p:spPr>
                <p:txBody>
                  <a:bodyPr wrap="none" lIns="0" tIns="0" rIns="0" bIns="0">
                    <a:spAutoFit/>
                  </a:bodyPr>
                  <a:lstStyle/>
                  <a:p>
                    <a:pPr>
                      <a:defRPr/>
                    </a:pPr>
                    <a:r>
                      <a:rPr lang="en-US" sz="100" dirty="0">
                        <a:solidFill>
                          <a:srgbClr val="000000"/>
                        </a:solidFill>
                        <a:latin typeface="Arial" charset="0"/>
                      </a:rPr>
                      <a:t>s</a:t>
                    </a:r>
                    <a:endParaRPr lang="en-US" sz="100" dirty="0">
                      <a:effectLst>
                        <a:outerShdw blurRad="38100" dist="38100" dir="2700000" algn="tl">
                          <a:srgbClr val="000000"/>
                        </a:outerShdw>
                      </a:effectLst>
                      <a:latin typeface="Arial" charset="0"/>
                    </a:endParaRPr>
                  </a:p>
                </p:txBody>
              </p:sp>
              <p:sp>
                <p:nvSpPr>
                  <p:cNvPr id="1078" name="Rectangle 1750"/>
                  <p:cNvSpPr>
                    <a:spLocks noChangeArrowheads="1"/>
                  </p:cNvSpPr>
                  <p:nvPr/>
                </p:nvSpPr>
                <p:spPr bwMode="auto">
                  <a:xfrm>
                    <a:off x="1228" y="1976"/>
                    <a:ext cx="39" cy="126"/>
                  </a:xfrm>
                  <a:prstGeom prst="rect">
                    <a:avLst/>
                  </a:prstGeom>
                  <a:noFill/>
                  <a:ln w="9525">
                    <a:noFill/>
                    <a:miter lim="800000"/>
                    <a:headEnd/>
                    <a:tailEnd/>
                  </a:ln>
                </p:spPr>
                <p:txBody>
                  <a:bodyPr wrap="none" lIns="0" tIns="0" rIns="0" bIns="0">
                    <a:spAutoFit/>
                  </a:bodyPr>
                  <a:lstStyle/>
                  <a:p>
                    <a:pPr>
                      <a:defRPr/>
                    </a:pPr>
                    <a:r>
                      <a:rPr lang="en-US" sz="100" dirty="0">
                        <a:solidFill>
                          <a:srgbClr val="000000"/>
                        </a:solidFill>
                        <a:latin typeface="Arial" charset="0"/>
                      </a:rPr>
                      <a:t>)</a:t>
                    </a:r>
                    <a:endParaRPr lang="en-US" sz="100" dirty="0">
                      <a:effectLst>
                        <a:outerShdw blurRad="38100" dist="38100" dir="2700000" algn="tl">
                          <a:srgbClr val="000000"/>
                        </a:outerShdw>
                      </a:effectLst>
                      <a:latin typeface="Arial" charset="0"/>
                    </a:endParaRPr>
                  </a:p>
                </p:txBody>
              </p:sp>
              <p:sp>
                <p:nvSpPr>
                  <p:cNvPr id="8263" name="Rectangle 1751"/>
                  <p:cNvSpPr>
                    <a:spLocks noChangeArrowheads="1"/>
                  </p:cNvSpPr>
                  <p:nvPr/>
                </p:nvSpPr>
                <p:spPr bwMode="auto">
                  <a:xfrm>
                    <a:off x="567" y="1912"/>
                    <a:ext cx="207" cy="207"/>
                  </a:xfrm>
                  <a:prstGeom prst="rect">
                    <a:avLst/>
                  </a:prstGeom>
                  <a:solidFill>
                    <a:srgbClr val="FFFFFF"/>
                  </a:solidFill>
                  <a:ln w="9525">
                    <a:noFill/>
                    <a:miter lim="800000"/>
                    <a:headEnd/>
                    <a:tailEnd/>
                  </a:ln>
                </p:spPr>
                <p:txBody>
                  <a:bodyPr/>
                  <a:lstStyle/>
                  <a:p>
                    <a:endParaRPr lang="en-US" altLang="en-US" sz="100" dirty="0"/>
                  </a:p>
                </p:txBody>
              </p:sp>
              <p:sp>
                <p:nvSpPr>
                  <p:cNvPr id="8264" name="Rectangle 1752"/>
                  <p:cNvSpPr>
                    <a:spLocks noChangeArrowheads="1"/>
                  </p:cNvSpPr>
                  <p:nvPr/>
                </p:nvSpPr>
                <p:spPr bwMode="auto">
                  <a:xfrm>
                    <a:off x="567" y="1912"/>
                    <a:ext cx="207" cy="207"/>
                  </a:xfrm>
                  <a:prstGeom prst="rect">
                    <a:avLst/>
                  </a:prstGeom>
                  <a:noFill/>
                  <a:ln w="3175">
                    <a:solidFill>
                      <a:srgbClr val="000000"/>
                    </a:solidFill>
                    <a:miter lim="800000"/>
                    <a:headEnd/>
                    <a:tailEnd/>
                  </a:ln>
                </p:spPr>
                <p:txBody>
                  <a:bodyPr/>
                  <a:lstStyle/>
                  <a:p>
                    <a:endParaRPr lang="en-US" altLang="en-US" sz="100" dirty="0"/>
                  </a:p>
                </p:txBody>
              </p:sp>
              <p:sp>
                <p:nvSpPr>
                  <p:cNvPr id="1081" name="Rectangle 1753"/>
                  <p:cNvSpPr>
                    <a:spLocks noChangeArrowheads="1"/>
                  </p:cNvSpPr>
                  <p:nvPr/>
                </p:nvSpPr>
                <p:spPr bwMode="auto">
                  <a:xfrm>
                    <a:off x="616" y="1976"/>
                    <a:ext cx="77" cy="126"/>
                  </a:xfrm>
                  <a:prstGeom prst="rect">
                    <a:avLst/>
                  </a:prstGeom>
                  <a:noFill/>
                  <a:ln w="9525">
                    <a:noFill/>
                    <a:miter lim="800000"/>
                    <a:headEnd/>
                    <a:tailEnd/>
                  </a:ln>
                </p:spPr>
                <p:txBody>
                  <a:bodyPr wrap="none" lIns="0" tIns="0" rIns="0" bIns="0">
                    <a:spAutoFit/>
                  </a:bodyPr>
                  <a:lstStyle/>
                  <a:p>
                    <a:pPr>
                      <a:defRPr/>
                    </a:pPr>
                    <a:r>
                      <a:rPr lang="en-US" sz="100" dirty="0">
                        <a:solidFill>
                          <a:srgbClr val="000000"/>
                        </a:solidFill>
                        <a:latin typeface="Arial" charset="0"/>
                      </a:rPr>
                      <a:t>U</a:t>
                    </a:r>
                    <a:endParaRPr lang="en-US" sz="100" dirty="0">
                      <a:effectLst>
                        <a:outerShdw blurRad="38100" dist="38100" dir="2700000" algn="tl">
                          <a:srgbClr val="000000"/>
                        </a:outerShdw>
                      </a:effectLst>
                      <a:latin typeface="Arial" charset="0"/>
                    </a:endParaRPr>
                  </a:p>
                </p:txBody>
              </p:sp>
              <p:sp>
                <p:nvSpPr>
                  <p:cNvPr id="1082" name="Rectangle 1754"/>
                  <p:cNvSpPr>
                    <a:spLocks noChangeArrowheads="1"/>
                  </p:cNvSpPr>
                  <p:nvPr/>
                </p:nvSpPr>
                <p:spPr bwMode="auto">
                  <a:xfrm>
                    <a:off x="650" y="1976"/>
                    <a:ext cx="39" cy="126"/>
                  </a:xfrm>
                  <a:prstGeom prst="rect">
                    <a:avLst/>
                  </a:prstGeom>
                  <a:noFill/>
                  <a:ln w="9525">
                    <a:noFill/>
                    <a:miter lim="800000"/>
                    <a:headEnd/>
                    <a:tailEnd/>
                  </a:ln>
                </p:spPr>
                <p:txBody>
                  <a:bodyPr wrap="none" lIns="0" tIns="0" rIns="0" bIns="0">
                    <a:spAutoFit/>
                  </a:bodyPr>
                  <a:lstStyle/>
                  <a:p>
                    <a:pPr>
                      <a:defRPr/>
                    </a:pPr>
                    <a:r>
                      <a:rPr lang="en-US" sz="100" dirty="0">
                        <a:solidFill>
                          <a:srgbClr val="000000"/>
                        </a:solidFill>
                        <a:latin typeface="Arial" charset="0"/>
                      </a:rPr>
                      <a:t>(</a:t>
                    </a:r>
                    <a:endParaRPr lang="en-US" sz="100" dirty="0">
                      <a:effectLst>
                        <a:outerShdw blurRad="38100" dist="38100" dir="2700000" algn="tl">
                          <a:srgbClr val="000000"/>
                        </a:outerShdw>
                      </a:effectLst>
                      <a:latin typeface="Arial" charset="0"/>
                    </a:endParaRPr>
                  </a:p>
                </p:txBody>
              </p:sp>
              <p:sp>
                <p:nvSpPr>
                  <p:cNvPr id="1083" name="Rectangle 1755"/>
                  <p:cNvSpPr>
                    <a:spLocks noChangeArrowheads="1"/>
                  </p:cNvSpPr>
                  <p:nvPr/>
                </p:nvSpPr>
                <p:spPr bwMode="auto">
                  <a:xfrm>
                    <a:off x="685" y="1976"/>
                    <a:ext cx="51" cy="126"/>
                  </a:xfrm>
                  <a:prstGeom prst="rect">
                    <a:avLst/>
                  </a:prstGeom>
                  <a:noFill/>
                  <a:ln w="9525">
                    <a:noFill/>
                    <a:miter lim="800000"/>
                    <a:headEnd/>
                    <a:tailEnd/>
                  </a:ln>
                </p:spPr>
                <p:txBody>
                  <a:bodyPr wrap="none" lIns="0" tIns="0" rIns="0" bIns="0">
                    <a:spAutoFit/>
                  </a:bodyPr>
                  <a:lstStyle/>
                  <a:p>
                    <a:pPr>
                      <a:defRPr/>
                    </a:pPr>
                    <a:r>
                      <a:rPr lang="en-US" sz="100" dirty="0">
                        <a:solidFill>
                          <a:srgbClr val="000000"/>
                        </a:solidFill>
                        <a:latin typeface="Arial" charset="0"/>
                      </a:rPr>
                      <a:t>s</a:t>
                    </a:r>
                    <a:endParaRPr lang="en-US" sz="100" dirty="0">
                      <a:effectLst>
                        <a:outerShdw blurRad="38100" dist="38100" dir="2700000" algn="tl">
                          <a:srgbClr val="000000"/>
                        </a:outerShdw>
                      </a:effectLst>
                      <a:latin typeface="Arial" charset="0"/>
                    </a:endParaRPr>
                  </a:p>
                </p:txBody>
              </p:sp>
              <p:sp>
                <p:nvSpPr>
                  <p:cNvPr id="1084" name="Rectangle 1756"/>
                  <p:cNvSpPr>
                    <a:spLocks noChangeArrowheads="1"/>
                  </p:cNvSpPr>
                  <p:nvPr/>
                </p:nvSpPr>
                <p:spPr bwMode="auto">
                  <a:xfrm>
                    <a:off x="720" y="1976"/>
                    <a:ext cx="39" cy="126"/>
                  </a:xfrm>
                  <a:prstGeom prst="rect">
                    <a:avLst/>
                  </a:prstGeom>
                  <a:noFill/>
                  <a:ln w="9525">
                    <a:noFill/>
                    <a:miter lim="800000"/>
                    <a:headEnd/>
                    <a:tailEnd/>
                  </a:ln>
                </p:spPr>
                <p:txBody>
                  <a:bodyPr wrap="none" lIns="0" tIns="0" rIns="0" bIns="0">
                    <a:spAutoFit/>
                  </a:bodyPr>
                  <a:lstStyle/>
                  <a:p>
                    <a:pPr>
                      <a:defRPr/>
                    </a:pPr>
                    <a:r>
                      <a:rPr lang="en-US" sz="100" dirty="0">
                        <a:solidFill>
                          <a:srgbClr val="000000"/>
                        </a:solidFill>
                        <a:latin typeface="Arial" charset="0"/>
                      </a:rPr>
                      <a:t>)</a:t>
                    </a:r>
                    <a:endParaRPr lang="en-US" sz="100" dirty="0">
                      <a:effectLst>
                        <a:outerShdw blurRad="38100" dist="38100" dir="2700000" algn="tl">
                          <a:srgbClr val="000000"/>
                        </a:outerShdw>
                      </a:effectLst>
                      <a:latin typeface="Arial" charset="0"/>
                    </a:endParaRPr>
                  </a:p>
                </p:txBody>
              </p:sp>
              <p:sp>
                <p:nvSpPr>
                  <p:cNvPr id="8269" name="Line 1757"/>
                  <p:cNvSpPr>
                    <a:spLocks noChangeShapeType="1"/>
                  </p:cNvSpPr>
                  <p:nvPr/>
                </p:nvSpPr>
                <p:spPr bwMode="auto">
                  <a:xfrm>
                    <a:off x="963" y="2015"/>
                    <a:ext cx="115" cy="0"/>
                  </a:xfrm>
                  <a:prstGeom prst="line">
                    <a:avLst/>
                  </a:prstGeom>
                  <a:noFill/>
                  <a:ln w="3175">
                    <a:solidFill>
                      <a:srgbClr val="000000"/>
                    </a:solidFill>
                    <a:round/>
                    <a:headEnd/>
                    <a:tailEnd/>
                  </a:ln>
                </p:spPr>
                <p:txBody>
                  <a:bodyPr/>
                  <a:lstStyle/>
                  <a:p>
                    <a:endParaRPr lang="en-US" dirty="0"/>
                  </a:p>
                </p:txBody>
              </p:sp>
              <p:sp>
                <p:nvSpPr>
                  <p:cNvPr id="8270" name="Freeform 1758"/>
                  <p:cNvSpPr>
                    <a:spLocks/>
                  </p:cNvSpPr>
                  <p:nvPr/>
                </p:nvSpPr>
                <p:spPr bwMode="auto">
                  <a:xfrm>
                    <a:off x="1048" y="1985"/>
                    <a:ext cx="30" cy="60"/>
                  </a:xfrm>
                  <a:custGeom>
                    <a:avLst/>
                    <a:gdLst>
                      <a:gd name="T0" fmla="*/ 0 w 30"/>
                      <a:gd name="T1" fmla="*/ 60 h 60"/>
                      <a:gd name="T2" fmla="*/ 30 w 30"/>
                      <a:gd name="T3" fmla="*/ 30 h 60"/>
                      <a:gd name="T4" fmla="*/ 0 w 30"/>
                      <a:gd name="T5" fmla="*/ 0 h 60"/>
                      <a:gd name="T6" fmla="*/ 0 60000 65536"/>
                      <a:gd name="T7" fmla="*/ 0 60000 65536"/>
                      <a:gd name="T8" fmla="*/ 0 60000 65536"/>
                      <a:gd name="T9" fmla="*/ 0 w 30"/>
                      <a:gd name="T10" fmla="*/ 0 h 60"/>
                      <a:gd name="T11" fmla="*/ 30 w 30"/>
                      <a:gd name="T12" fmla="*/ 60 h 60"/>
                    </a:gdLst>
                    <a:ahLst/>
                    <a:cxnLst>
                      <a:cxn ang="T6">
                        <a:pos x="T0" y="T1"/>
                      </a:cxn>
                      <a:cxn ang="T7">
                        <a:pos x="T2" y="T3"/>
                      </a:cxn>
                      <a:cxn ang="T8">
                        <a:pos x="T4" y="T5"/>
                      </a:cxn>
                    </a:cxnLst>
                    <a:rect l="T9" t="T10" r="T11" b="T12"/>
                    <a:pathLst>
                      <a:path w="30" h="60">
                        <a:moveTo>
                          <a:pt x="0" y="60"/>
                        </a:moveTo>
                        <a:lnTo>
                          <a:pt x="30" y="30"/>
                        </a:lnTo>
                        <a:lnTo>
                          <a:pt x="0" y="0"/>
                        </a:lnTo>
                      </a:path>
                    </a:pathLst>
                  </a:custGeom>
                  <a:noFill/>
                  <a:ln w="3175">
                    <a:solidFill>
                      <a:srgbClr val="000000"/>
                    </a:solidFill>
                    <a:round/>
                    <a:headEnd/>
                    <a:tailEnd/>
                  </a:ln>
                </p:spPr>
                <p:txBody>
                  <a:bodyPr/>
                  <a:lstStyle/>
                  <a:p>
                    <a:endParaRPr lang="en-US" dirty="0"/>
                  </a:p>
                </p:txBody>
              </p:sp>
              <p:sp>
                <p:nvSpPr>
                  <p:cNvPr id="8271" name="Line 1759"/>
                  <p:cNvSpPr>
                    <a:spLocks noChangeShapeType="1"/>
                  </p:cNvSpPr>
                  <p:nvPr/>
                </p:nvSpPr>
                <p:spPr bwMode="auto">
                  <a:xfrm>
                    <a:off x="774" y="2015"/>
                    <a:ext cx="91" cy="0"/>
                  </a:xfrm>
                  <a:prstGeom prst="line">
                    <a:avLst/>
                  </a:prstGeom>
                  <a:noFill/>
                  <a:ln w="3175">
                    <a:solidFill>
                      <a:srgbClr val="000000"/>
                    </a:solidFill>
                    <a:round/>
                    <a:headEnd/>
                    <a:tailEnd/>
                  </a:ln>
                </p:spPr>
                <p:txBody>
                  <a:bodyPr/>
                  <a:lstStyle/>
                  <a:p>
                    <a:endParaRPr lang="en-US" dirty="0"/>
                  </a:p>
                </p:txBody>
              </p:sp>
              <p:sp>
                <p:nvSpPr>
                  <p:cNvPr id="8272" name="Freeform 1760"/>
                  <p:cNvSpPr>
                    <a:spLocks/>
                  </p:cNvSpPr>
                  <p:nvPr/>
                </p:nvSpPr>
                <p:spPr bwMode="auto">
                  <a:xfrm>
                    <a:off x="835" y="1985"/>
                    <a:ext cx="30" cy="60"/>
                  </a:xfrm>
                  <a:custGeom>
                    <a:avLst/>
                    <a:gdLst>
                      <a:gd name="T0" fmla="*/ 0 w 30"/>
                      <a:gd name="T1" fmla="*/ 60 h 60"/>
                      <a:gd name="T2" fmla="*/ 30 w 30"/>
                      <a:gd name="T3" fmla="*/ 30 h 60"/>
                      <a:gd name="T4" fmla="*/ 0 w 30"/>
                      <a:gd name="T5" fmla="*/ 0 h 60"/>
                      <a:gd name="T6" fmla="*/ 0 60000 65536"/>
                      <a:gd name="T7" fmla="*/ 0 60000 65536"/>
                      <a:gd name="T8" fmla="*/ 0 60000 65536"/>
                      <a:gd name="T9" fmla="*/ 0 w 30"/>
                      <a:gd name="T10" fmla="*/ 0 h 60"/>
                      <a:gd name="T11" fmla="*/ 30 w 30"/>
                      <a:gd name="T12" fmla="*/ 60 h 60"/>
                    </a:gdLst>
                    <a:ahLst/>
                    <a:cxnLst>
                      <a:cxn ang="T6">
                        <a:pos x="T0" y="T1"/>
                      </a:cxn>
                      <a:cxn ang="T7">
                        <a:pos x="T2" y="T3"/>
                      </a:cxn>
                      <a:cxn ang="T8">
                        <a:pos x="T4" y="T5"/>
                      </a:cxn>
                    </a:cxnLst>
                    <a:rect l="T9" t="T10" r="T11" b="T12"/>
                    <a:pathLst>
                      <a:path w="30" h="60">
                        <a:moveTo>
                          <a:pt x="0" y="60"/>
                        </a:moveTo>
                        <a:lnTo>
                          <a:pt x="30" y="30"/>
                        </a:lnTo>
                        <a:lnTo>
                          <a:pt x="0" y="0"/>
                        </a:lnTo>
                      </a:path>
                    </a:pathLst>
                  </a:custGeom>
                  <a:noFill/>
                  <a:ln w="3175">
                    <a:solidFill>
                      <a:srgbClr val="000000"/>
                    </a:solidFill>
                    <a:round/>
                    <a:headEnd/>
                    <a:tailEnd/>
                  </a:ln>
                </p:spPr>
                <p:txBody>
                  <a:bodyPr/>
                  <a:lstStyle/>
                  <a:p>
                    <a:endParaRPr lang="en-US" dirty="0"/>
                  </a:p>
                </p:txBody>
              </p:sp>
              <p:sp>
                <p:nvSpPr>
                  <p:cNvPr id="8273" name="Freeform 1761"/>
                  <p:cNvSpPr>
                    <a:spLocks/>
                  </p:cNvSpPr>
                  <p:nvPr/>
                </p:nvSpPr>
                <p:spPr bwMode="auto">
                  <a:xfrm>
                    <a:off x="1279" y="2015"/>
                    <a:ext cx="80" cy="0"/>
                  </a:xfrm>
                  <a:custGeom>
                    <a:avLst/>
                    <a:gdLst>
                      <a:gd name="T0" fmla="*/ 0 w 80"/>
                      <a:gd name="T1" fmla="*/ 48 w 80"/>
                      <a:gd name="T2" fmla="*/ 48 w 80"/>
                      <a:gd name="T3" fmla="*/ 80 w 80"/>
                      <a:gd name="T4" fmla="*/ 0 60000 65536"/>
                      <a:gd name="T5" fmla="*/ 0 60000 65536"/>
                      <a:gd name="T6" fmla="*/ 0 60000 65536"/>
                      <a:gd name="T7" fmla="*/ 0 60000 65536"/>
                      <a:gd name="T8" fmla="*/ 0 w 80"/>
                      <a:gd name="T9" fmla="*/ 80 w 80"/>
                    </a:gdLst>
                    <a:ahLst/>
                    <a:cxnLst>
                      <a:cxn ang="T4">
                        <a:pos x="T0" y="0"/>
                      </a:cxn>
                      <a:cxn ang="T5">
                        <a:pos x="T1" y="0"/>
                      </a:cxn>
                      <a:cxn ang="T6">
                        <a:pos x="T2" y="0"/>
                      </a:cxn>
                      <a:cxn ang="T7">
                        <a:pos x="T3" y="0"/>
                      </a:cxn>
                    </a:cxnLst>
                    <a:rect l="T8" t="0" r="T9" b="0"/>
                    <a:pathLst>
                      <a:path w="80">
                        <a:moveTo>
                          <a:pt x="0" y="0"/>
                        </a:moveTo>
                        <a:lnTo>
                          <a:pt x="48" y="0"/>
                        </a:lnTo>
                        <a:lnTo>
                          <a:pt x="80" y="0"/>
                        </a:lnTo>
                      </a:path>
                    </a:pathLst>
                  </a:custGeom>
                  <a:noFill/>
                  <a:ln w="3175">
                    <a:solidFill>
                      <a:srgbClr val="000000"/>
                    </a:solidFill>
                    <a:round/>
                    <a:headEnd/>
                    <a:tailEnd/>
                  </a:ln>
                </p:spPr>
                <p:txBody>
                  <a:bodyPr/>
                  <a:lstStyle/>
                  <a:p>
                    <a:endParaRPr lang="en-US" dirty="0"/>
                  </a:p>
                </p:txBody>
              </p:sp>
              <p:sp>
                <p:nvSpPr>
                  <p:cNvPr id="8274" name="Freeform 1762"/>
                  <p:cNvSpPr>
                    <a:spLocks/>
                  </p:cNvSpPr>
                  <p:nvPr/>
                </p:nvSpPr>
                <p:spPr bwMode="auto">
                  <a:xfrm>
                    <a:off x="1329" y="1985"/>
                    <a:ext cx="30" cy="59"/>
                  </a:xfrm>
                  <a:custGeom>
                    <a:avLst/>
                    <a:gdLst>
                      <a:gd name="T0" fmla="*/ 0 w 30"/>
                      <a:gd name="T1" fmla="*/ 59 h 59"/>
                      <a:gd name="T2" fmla="*/ 30 w 30"/>
                      <a:gd name="T3" fmla="*/ 30 h 59"/>
                      <a:gd name="T4" fmla="*/ 0 w 30"/>
                      <a:gd name="T5" fmla="*/ 0 h 59"/>
                      <a:gd name="T6" fmla="*/ 0 60000 65536"/>
                      <a:gd name="T7" fmla="*/ 0 60000 65536"/>
                      <a:gd name="T8" fmla="*/ 0 60000 65536"/>
                      <a:gd name="T9" fmla="*/ 0 w 30"/>
                      <a:gd name="T10" fmla="*/ 0 h 59"/>
                      <a:gd name="T11" fmla="*/ 30 w 30"/>
                      <a:gd name="T12" fmla="*/ 59 h 59"/>
                    </a:gdLst>
                    <a:ahLst/>
                    <a:cxnLst>
                      <a:cxn ang="T6">
                        <a:pos x="T0" y="T1"/>
                      </a:cxn>
                      <a:cxn ang="T7">
                        <a:pos x="T2" y="T3"/>
                      </a:cxn>
                      <a:cxn ang="T8">
                        <a:pos x="T4" y="T5"/>
                      </a:cxn>
                    </a:cxnLst>
                    <a:rect l="T9" t="T10" r="T11" b="T12"/>
                    <a:pathLst>
                      <a:path w="30" h="59">
                        <a:moveTo>
                          <a:pt x="0" y="59"/>
                        </a:moveTo>
                        <a:lnTo>
                          <a:pt x="30" y="30"/>
                        </a:lnTo>
                        <a:lnTo>
                          <a:pt x="0" y="0"/>
                        </a:lnTo>
                      </a:path>
                    </a:pathLst>
                  </a:custGeom>
                  <a:noFill/>
                  <a:ln w="3175">
                    <a:solidFill>
                      <a:srgbClr val="000000"/>
                    </a:solidFill>
                    <a:round/>
                    <a:headEnd/>
                    <a:tailEnd/>
                  </a:ln>
                </p:spPr>
                <p:txBody>
                  <a:bodyPr/>
                  <a:lstStyle/>
                  <a:p>
                    <a:endParaRPr lang="en-US" dirty="0"/>
                  </a:p>
                </p:txBody>
              </p:sp>
              <p:sp>
                <p:nvSpPr>
                  <p:cNvPr id="8275" name="Line 1763"/>
                  <p:cNvSpPr>
                    <a:spLocks noChangeShapeType="1"/>
                  </p:cNvSpPr>
                  <p:nvPr/>
                </p:nvSpPr>
                <p:spPr bwMode="auto">
                  <a:xfrm>
                    <a:off x="1589" y="2015"/>
                    <a:ext cx="118" cy="0"/>
                  </a:xfrm>
                  <a:prstGeom prst="line">
                    <a:avLst/>
                  </a:prstGeom>
                  <a:noFill/>
                  <a:ln w="3175">
                    <a:solidFill>
                      <a:srgbClr val="000000"/>
                    </a:solidFill>
                    <a:round/>
                    <a:headEnd/>
                    <a:tailEnd/>
                  </a:ln>
                </p:spPr>
                <p:txBody>
                  <a:bodyPr/>
                  <a:lstStyle/>
                  <a:p>
                    <a:endParaRPr lang="en-US" dirty="0"/>
                  </a:p>
                </p:txBody>
              </p:sp>
              <p:sp>
                <p:nvSpPr>
                  <p:cNvPr id="8276" name="Freeform 1764"/>
                  <p:cNvSpPr>
                    <a:spLocks/>
                  </p:cNvSpPr>
                  <p:nvPr/>
                </p:nvSpPr>
                <p:spPr bwMode="auto">
                  <a:xfrm>
                    <a:off x="1677" y="1985"/>
                    <a:ext cx="30" cy="59"/>
                  </a:xfrm>
                  <a:custGeom>
                    <a:avLst/>
                    <a:gdLst>
                      <a:gd name="T0" fmla="*/ 0 w 30"/>
                      <a:gd name="T1" fmla="*/ 59 h 59"/>
                      <a:gd name="T2" fmla="*/ 30 w 30"/>
                      <a:gd name="T3" fmla="*/ 30 h 59"/>
                      <a:gd name="T4" fmla="*/ 0 w 30"/>
                      <a:gd name="T5" fmla="*/ 0 h 59"/>
                      <a:gd name="T6" fmla="*/ 0 60000 65536"/>
                      <a:gd name="T7" fmla="*/ 0 60000 65536"/>
                      <a:gd name="T8" fmla="*/ 0 60000 65536"/>
                      <a:gd name="T9" fmla="*/ 0 w 30"/>
                      <a:gd name="T10" fmla="*/ 0 h 59"/>
                      <a:gd name="T11" fmla="*/ 30 w 30"/>
                      <a:gd name="T12" fmla="*/ 59 h 59"/>
                    </a:gdLst>
                    <a:ahLst/>
                    <a:cxnLst>
                      <a:cxn ang="T6">
                        <a:pos x="T0" y="T1"/>
                      </a:cxn>
                      <a:cxn ang="T7">
                        <a:pos x="T2" y="T3"/>
                      </a:cxn>
                      <a:cxn ang="T8">
                        <a:pos x="T4" y="T5"/>
                      </a:cxn>
                    </a:cxnLst>
                    <a:rect l="T9" t="T10" r="T11" b="T12"/>
                    <a:pathLst>
                      <a:path w="30" h="59">
                        <a:moveTo>
                          <a:pt x="0" y="59"/>
                        </a:moveTo>
                        <a:lnTo>
                          <a:pt x="30" y="30"/>
                        </a:lnTo>
                        <a:lnTo>
                          <a:pt x="0" y="0"/>
                        </a:lnTo>
                      </a:path>
                    </a:pathLst>
                  </a:custGeom>
                  <a:noFill/>
                  <a:ln w="3175">
                    <a:solidFill>
                      <a:srgbClr val="000000"/>
                    </a:solidFill>
                    <a:round/>
                    <a:headEnd/>
                    <a:tailEnd/>
                  </a:ln>
                </p:spPr>
                <p:txBody>
                  <a:bodyPr/>
                  <a:lstStyle/>
                  <a:p>
                    <a:endParaRPr lang="en-US" dirty="0"/>
                  </a:p>
                </p:txBody>
              </p:sp>
              <p:sp>
                <p:nvSpPr>
                  <p:cNvPr id="8277" name="Freeform 1765"/>
                  <p:cNvSpPr>
                    <a:spLocks/>
                  </p:cNvSpPr>
                  <p:nvPr/>
                </p:nvSpPr>
                <p:spPr bwMode="auto">
                  <a:xfrm>
                    <a:off x="914" y="2063"/>
                    <a:ext cx="842" cy="150"/>
                  </a:xfrm>
                  <a:custGeom>
                    <a:avLst/>
                    <a:gdLst>
                      <a:gd name="T0" fmla="*/ 842 w 842"/>
                      <a:gd name="T1" fmla="*/ 0 h 150"/>
                      <a:gd name="T2" fmla="*/ 842 w 842"/>
                      <a:gd name="T3" fmla="*/ 150 h 150"/>
                      <a:gd name="T4" fmla="*/ 0 w 842"/>
                      <a:gd name="T5" fmla="*/ 150 h 150"/>
                      <a:gd name="T6" fmla="*/ 0 w 842"/>
                      <a:gd name="T7" fmla="*/ 1 h 150"/>
                      <a:gd name="T8" fmla="*/ 0 60000 65536"/>
                      <a:gd name="T9" fmla="*/ 0 60000 65536"/>
                      <a:gd name="T10" fmla="*/ 0 60000 65536"/>
                      <a:gd name="T11" fmla="*/ 0 60000 65536"/>
                      <a:gd name="T12" fmla="*/ 0 w 842"/>
                      <a:gd name="T13" fmla="*/ 0 h 150"/>
                      <a:gd name="T14" fmla="*/ 842 w 842"/>
                      <a:gd name="T15" fmla="*/ 150 h 150"/>
                    </a:gdLst>
                    <a:ahLst/>
                    <a:cxnLst>
                      <a:cxn ang="T8">
                        <a:pos x="T0" y="T1"/>
                      </a:cxn>
                      <a:cxn ang="T9">
                        <a:pos x="T2" y="T3"/>
                      </a:cxn>
                      <a:cxn ang="T10">
                        <a:pos x="T4" y="T5"/>
                      </a:cxn>
                      <a:cxn ang="T11">
                        <a:pos x="T6" y="T7"/>
                      </a:cxn>
                    </a:cxnLst>
                    <a:rect l="T12" t="T13" r="T14" b="T15"/>
                    <a:pathLst>
                      <a:path w="842" h="150">
                        <a:moveTo>
                          <a:pt x="842" y="0"/>
                        </a:moveTo>
                        <a:lnTo>
                          <a:pt x="842" y="150"/>
                        </a:lnTo>
                        <a:lnTo>
                          <a:pt x="0" y="150"/>
                        </a:lnTo>
                        <a:lnTo>
                          <a:pt x="0" y="1"/>
                        </a:lnTo>
                      </a:path>
                    </a:pathLst>
                  </a:custGeom>
                  <a:noFill/>
                  <a:ln w="3175">
                    <a:solidFill>
                      <a:srgbClr val="000000"/>
                    </a:solidFill>
                    <a:round/>
                    <a:headEnd/>
                    <a:tailEnd/>
                  </a:ln>
                </p:spPr>
                <p:txBody>
                  <a:bodyPr/>
                  <a:lstStyle/>
                  <a:p>
                    <a:endParaRPr lang="en-US" dirty="0"/>
                  </a:p>
                </p:txBody>
              </p:sp>
              <p:sp>
                <p:nvSpPr>
                  <p:cNvPr id="8278" name="Freeform 1766"/>
                  <p:cNvSpPr>
                    <a:spLocks/>
                  </p:cNvSpPr>
                  <p:nvPr/>
                </p:nvSpPr>
                <p:spPr bwMode="auto">
                  <a:xfrm>
                    <a:off x="884" y="2064"/>
                    <a:ext cx="59" cy="30"/>
                  </a:xfrm>
                  <a:custGeom>
                    <a:avLst/>
                    <a:gdLst>
                      <a:gd name="T0" fmla="*/ 59 w 59"/>
                      <a:gd name="T1" fmla="*/ 30 h 30"/>
                      <a:gd name="T2" fmla="*/ 30 w 59"/>
                      <a:gd name="T3" fmla="*/ 0 h 30"/>
                      <a:gd name="T4" fmla="*/ 0 w 59"/>
                      <a:gd name="T5" fmla="*/ 30 h 30"/>
                      <a:gd name="T6" fmla="*/ 0 60000 65536"/>
                      <a:gd name="T7" fmla="*/ 0 60000 65536"/>
                      <a:gd name="T8" fmla="*/ 0 60000 65536"/>
                      <a:gd name="T9" fmla="*/ 0 w 59"/>
                      <a:gd name="T10" fmla="*/ 0 h 30"/>
                      <a:gd name="T11" fmla="*/ 59 w 59"/>
                      <a:gd name="T12" fmla="*/ 30 h 30"/>
                    </a:gdLst>
                    <a:ahLst/>
                    <a:cxnLst>
                      <a:cxn ang="T6">
                        <a:pos x="T0" y="T1"/>
                      </a:cxn>
                      <a:cxn ang="T7">
                        <a:pos x="T2" y="T3"/>
                      </a:cxn>
                      <a:cxn ang="T8">
                        <a:pos x="T4" y="T5"/>
                      </a:cxn>
                    </a:cxnLst>
                    <a:rect l="T9" t="T10" r="T11" b="T12"/>
                    <a:pathLst>
                      <a:path w="59" h="30">
                        <a:moveTo>
                          <a:pt x="59" y="30"/>
                        </a:moveTo>
                        <a:lnTo>
                          <a:pt x="30" y="0"/>
                        </a:lnTo>
                        <a:lnTo>
                          <a:pt x="0" y="30"/>
                        </a:lnTo>
                      </a:path>
                    </a:pathLst>
                  </a:custGeom>
                  <a:noFill/>
                  <a:ln w="3175">
                    <a:solidFill>
                      <a:srgbClr val="000000"/>
                    </a:solidFill>
                    <a:round/>
                    <a:headEnd/>
                    <a:tailEnd/>
                  </a:ln>
                </p:spPr>
                <p:txBody>
                  <a:bodyPr/>
                  <a:lstStyle/>
                  <a:p>
                    <a:endParaRPr lang="en-US" dirty="0"/>
                  </a:p>
                </p:txBody>
              </p:sp>
              <p:sp>
                <p:nvSpPr>
                  <p:cNvPr id="8279" name="Freeform 1767"/>
                  <p:cNvSpPr>
                    <a:spLocks/>
                  </p:cNvSpPr>
                  <p:nvPr/>
                </p:nvSpPr>
                <p:spPr bwMode="auto">
                  <a:xfrm>
                    <a:off x="476" y="2015"/>
                    <a:ext cx="91" cy="10"/>
                  </a:xfrm>
                  <a:custGeom>
                    <a:avLst/>
                    <a:gdLst>
                      <a:gd name="T0" fmla="*/ 0 w 91"/>
                      <a:gd name="T1" fmla="*/ 10 h 10"/>
                      <a:gd name="T2" fmla="*/ 0 w 91"/>
                      <a:gd name="T3" fmla="*/ 0 h 10"/>
                      <a:gd name="T4" fmla="*/ 91 w 91"/>
                      <a:gd name="T5" fmla="*/ 0 h 10"/>
                      <a:gd name="T6" fmla="*/ 0 60000 65536"/>
                      <a:gd name="T7" fmla="*/ 0 60000 65536"/>
                      <a:gd name="T8" fmla="*/ 0 60000 65536"/>
                      <a:gd name="T9" fmla="*/ 0 w 91"/>
                      <a:gd name="T10" fmla="*/ 0 h 10"/>
                      <a:gd name="T11" fmla="*/ 91 w 91"/>
                      <a:gd name="T12" fmla="*/ 10 h 10"/>
                    </a:gdLst>
                    <a:ahLst/>
                    <a:cxnLst>
                      <a:cxn ang="T6">
                        <a:pos x="T0" y="T1"/>
                      </a:cxn>
                      <a:cxn ang="T7">
                        <a:pos x="T2" y="T3"/>
                      </a:cxn>
                      <a:cxn ang="T8">
                        <a:pos x="T4" y="T5"/>
                      </a:cxn>
                    </a:cxnLst>
                    <a:rect l="T9" t="T10" r="T11" b="T12"/>
                    <a:pathLst>
                      <a:path w="91" h="10">
                        <a:moveTo>
                          <a:pt x="0" y="10"/>
                        </a:moveTo>
                        <a:lnTo>
                          <a:pt x="0" y="0"/>
                        </a:lnTo>
                        <a:lnTo>
                          <a:pt x="91" y="0"/>
                        </a:lnTo>
                      </a:path>
                    </a:pathLst>
                  </a:custGeom>
                  <a:noFill/>
                  <a:ln w="3175">
                    <a:solidFill>
                      <a:srgbClr val="000000"/>
                    </a:solidFill>
                    <a:round/>
                    <a:headEnd/>
                    <a:tailEnd/>
                  </a:ln>
                </p:spPr>
                <p:txBody>
                  <a:bodyPr/>
                  <a:lstStyle/>
                  <a:p>
                    <a:endParaRPr lang="en-US" dirty="0"/>
                  </a:p>
                </p:txBody>
              </p:sp>
              <p:sp>
                <p:nvSpPr>
                  <p:cNvPr id="8280" name="Freeform 1768"/>
                  <p:cNvSpPr>
                    <a:spLocks/>
                  </p:cNvSpPr>
                  <p:nvPr/>
                </p:nvSpPr>
                <p:spPr bwMode="auto">
                  <a:xfrm>
                    <a:off x="537" y="1985"/>
                    <a:ext cx="30" cy="60"/>
                  </a:xfrm>
                  <a:custGeom>
                    <a:avLst/>
                    <a:gdLst>
                      <a:gd name="T0" fmla="*/ 0 w 30"/>
                      <a:gd name="T1" fmla="*/ 60 h 60"/>
                      <a:gd name="T2" fmla="*/ 30 w 30"/>
                      <a:gd name="T3" fmla="*/ 30 h 60"/>
                      <a:gd name="T4" fmla="*/ 0 w 30"/>
                      <a:gd name="T5" fmla="*/ 0 h 60"/>
                      <a:gd name="T6" fmla="*/ 0 60000 65536"/>
                      <a:gd name="T7" fmla="*/ 0 60000 65536"/>
                      <a:gd name="T8" fmla="*/ 0 60000 65536"/>
                      <a:gd name="T9" fmla="*/ 0 w 30"/>
                      <a:gd name="T10" fmla="*/ 0 h 60"/>
                      <a:gd name="T11" fmla="*/ 30 w 30"/>
                      <a:gd name="T12" fmla="*/ 60 h 60"/>
                    </a:gdLst>
                    <a:ahLst/>
                    <a:cxnLst>
                      <a:cxn ang="T6">
                        <a:pos x="T0" y="T1"/>
                      </a:cxn>
                      <a:cxn ang="T7">
                        <a:pos x="T2" y="T3"/>
                      </a:cxn>
                      <a:cxn ang="T8">
                        <a:pos x="T4" y="T5"/>
                      </a:cxn>
                    </a:cxnLst>
                    <a:rect l="T9" t="T10" r="T11" b="T12"/>
                    <a:pathLst>
                      <a:path w="30" h="60">
                        <a:moveTo>
                          <a:pt x="0" y="60"/>
                        </a:moveTo>
                        <a:lnTo>
                          <a:pt x="30" y="30"/>
                        </a:lnTo>
                        <a:lnTo>
                          <a:pt x="0" y="0"/>
                        </a:lnTo>
                      </a:path>
                    </a:pathLst>
                  </a:custGeom>
                  <a:noFill/>
                  <a:ln w="3175">
                    <a:solidFill>
                      <a:srgbClr val="000000"/>
                    </a:solidFill>
                    <a:round/>
                    <a:headEnd/>
                    <a:tailEnd/>
                  </a:ln>
                </p:spPr>
                <p:txBody>
                  <a:bodyPr/>
                  <a:lstStyle/>
                  <a:p>
                    <a:endParaRPr lang="en-US" dirty="0"/>
                  </a:p>
                </p:txBody>
              </p:sp>
              <p:sp>
                <p:nvSpPr>
                  <p:cNvPr id="1097" name="Rectangle 1769"/>
                  <p:cNvSpPr>
                    <a:spLocks noChangeArrowheads="1"/>
                  </p:cNvSpPr>
                  <p:nvPr/>
                </p:nvSpPr>
                <p:spPr bwMode="auto">
                  <a:xfrm>
                    <a:off x="835" y="1725"/>
                    <a:ext cx="719" cy="126"/>
                  </a:xfrm>
                  <a:prstGeom prst="rect">
                    <a:avLst/>
                  </a:prstGeom>
                  <a:noFill/>
                  <a:ln w="9525">
                    <a:noFill/>
                    <a:miter lim="800000"/>
                    <a:headEnd/>
                    <a:tailEnd/>
                  </a:ln>
                </p:spPr>
                <p:txBody>
                  <a:bodyPr wrap="none" lIns="0" tIns="0" rIns="0" bIns="0">
                    <a:spAutoFit/>
                  </a:bodyPr>
                  <a:lstStyle/>
                  <a:p>
                    <a:pPr>
                      <a:defRPr/>
                    </a:pPr>
                    <a:r>
                      <a:rPr lang="en-US" sz="100" dirty="0">
                        <a:solidFill>
                          <a:srgbClr val="000000"/>
                        </a:solidFill>
                        <a:latin typeface="Arial" charset="0"/>
                      </a:rPr>
                      <a:t>Analysis Models</a:t>
                    </a:r>
                    <a:endParaRPr lang="en-US" sz="100" dirty="0">
                      <a:effectLst>
                        <a:outerShdw blurRad="38100" dist="38100" dir="2700000" algn="tl">
                          <a:srgbClr val="000000"/>
                        </a:outerShdw>
                      </a:effectLst>
                      <a:latin typeface="Arial" charset="0"/>
                    </a:endParaRPr>
                  </a:p>
                </p:txBody>
              </p:sp>
            </p:grpSp>
          </p:grpSp>
          <p:pic>
            <p:nvPicPr>
              <p:cNvPr id="8246" name="Picture 1058" descr="System Models.png"/>
              <p:cNvPicPr>
                <a:picLocks noChangeAspect="1"/>
              </p:cNvPicPr>
              <p:nvPr/>
            </p:nvPicPr>
            <p:blipFill>
              <a:blip r:embed="rId13"/>
              <a:srcRect/>
              <a:stretch>
                <a:fillRect/>
              </a:stretch>
            </p:blipFill>
            <p:spPr bwMode="auto">
              <a:xfrm>
                <a:off x="4238869" y="2270798"/>
                <a:ext cx="603976" cy="290157"/>
              </a:xfrm>
              <a:prstGeom prst="rect">
                <a:avLst/>
              </a:prstGeom>
              <a:noFill/>
              <a:ln w="9525">
                <a:noFill/>
                <a:miter lim="800000"/>
                <a:headEnd/>
                <a:tailEnd/>
              </a:ln>
            </p:spPr>
          </p:pic>
        </p:grpSp>
        <p:grpSp>
          <p:nvGrpSpPr>
            <p:cNvPr id="22" name="Group 1232"/>
            <p:cNvGrpSpPr>
              <a:grpSpLocks/>
            </p:cNvGrpSpPr>
            <p:nvPr/>
          </p:nvGrpSpPr>
          <p:grpSpPr bwMode="auto">
            <a:xfrm>
              <a:off x="4216156" y="1993235"/>
              <a:ext cx="859698" cy="336438"/>
              <a:chOff x="4216156" y="1993235"/>
              <a:chExt cx="859698" cy="336438"/>
            </a:xfrm>
          </p:grpSpPr>
          <p:sp>
            <p:nvSpPr>
              <p:cNvPr id="1060" name="Freeform 15"/>
              <p:cNvSpPr>
                <a:spLocks/>
              </p:cNvSpPr>
              <p:nvPr/>
            </p:nvSpPr>
            <p:spPr bwMode="auto">
              <a:xfrm>
                <a:off x="4217966" y="1993235"/>
                <a:ext cx="857888" cy="336438"/>
              </a:xfrm>
              <a:custGeom>
                <a:avLst/>
                <a:gdLst/>
                <a:ahLst/>
                <a:cxnLst>
                  <a:cxn ang="0">
                    <a:pos x="0" y="168"/>
                  </a:cxn>
                  <a:cxn ang="0">
                    <a:pos x="427" y="0"/>
                  </a:cxn>
                  <a:cxn ang="0">
                    <a:pos x="427" y="0"/>
                  </a:cxn>
                  <a:cxn ang="0">
                    <a:pos x="854" y="168"/>
                  </a:cxn>
                  <a:cxn ang="0">
                    <a:pos x="854" y="168"/>
                  </a:cxn>
                  <a:cxn ang="0">
                    <a:pos x="854" y="168"/>
                  </a:cxn>
                  <a:cxn ang="0">
                    <a:pos x="427" y="336"/>
                  </a:cxn>
                  <a:cxn ang="0">
                    <a:pos x="427" y="336"/>
                  </a:cxn>
                  <a:cxn ang="0">
                    <a:pos x="427" y="336"/>
                  </a:cxn>
                  <a:cxn ang="0">
                    <a:pos x="0" y="168"/>
                  </a:cxn>
                  <a:cxn ang="0">
                    <a:pos x="0" y="168"/>
                  </a:cxn>
                </a:cxnLst>
                <a:rect l="0" t="0" r="r" b="b"/>
                <a:pathLst>
                  <a:path w="854" h="336">
                    <a:moveTo>
                      <a:pt x="0" y="168"/>
                    </a:moveTo>
                    <a:cubicBezTo>
                      <a:pt x="0" y="75"/>
                      <a:pt x="191" y="0"/>
                      <a:pt x="427" y="0"/>
                    </a:cubicBezTo>
                    <a:cubicBezTo>
                      <a:pt x="427" y="0"/>
                      <a:pt x="427" y="0"/>
                      <a:pt x="427" y="0"/>
                    </a:cubicBezTo>
                    <a:cubicBezTo>
                      <a:pt x="663" y="0"/>
                      <a:pt x="854" y="75"/>
                      <a:pt x="854" y="168"/>
                    </a:cubicBezTo>
                    <a:cubicBezTo>
                      <a:pt x="854" y="168"/>
                      <a:pt x="854" y="168"/>
                      <a:pt x="854" y="168"/>
                    </a:cubicBezTo>
                    <a:cubicBezTo>
                      <a:pt x="854" y="168"/>
                      <a:pt x="854" y="168"/>
                      <a:pt x="854" y="168"/>
                    </a:cubicBezTo>
                    <a:cubicBezTo>
                      <a:pt x="854" y="261"/>
                      <a:pt x="663" y="336"/>
                      <a:pt x="427" y="336"/>
                    </a:cubicBezTo>
                    <a:cubicBezTo>
                      <a:pt x="427" y="336"/>
                      <a:pt x="427" y="336"/>
                      <a:pt x="427" y="336"/>
                    </a:cubicBezTo>
                    <a:cubicBezTo>
                      <a:pt x="427" y="336"/>
                      <a:pt x="427" y="336"/>
                      <a:pt x="427" y="336"/>
                    </a:cubicBezTo>
                    <a:cubicBezTo>
                      <a:pt x="191" y="336"/>
                      <a:pt x="0" y="261"/>
                      <a:pt x="0" y="168"/>
                    </a:cubicBezTo>
                    <a:cubicBezTo>
                      <a:pt x="0" y="168"/>
                      <a:pt x="0" y="168"/>
                      <a:pt x="0" y="168"/>
                    </a:cubicBezTo>
                    <a:close/>
                  </a:path>
                </a:pathLst>
              </a:custGeom>
              <a:solidFill>
                <a:srgbClr val="FFFABF"/>
              </a:solidFill>
              <a:ln w="9525">
                <a:noFill/>
                <a:round/>
                <a:headEnd/>
                <a:tailEnd/>
              </a:ln>
              <a:effectLst>
                <a:outerShdw blurRad="50800" dist="38100" dir="5400000" algn="t" rotWithShape="0">
                  <a:prstClr val="black">
                    <a:alpha val="40000"/>
                  </a:prstClr>
                </a:outerShdw>
              </a:effectLst>
            </p:spPr>
            <p:txBody>
              <a:bodyPr/>
              <a:lstStyle/>
              <a:p>
                <a:pPr>
                  <a:defRPr/>
                </a:pPr>
                <a:endParaRPr lang="en-US" sz="1000" dirty="0">
                  <a:latin typeface="Arial" charset="0"/>
                </a:endParaRPr>
              </a:p>
            </p:txBody>
          </p:sp>
          <p:sp>
            <p:nvSpPr>
              <p:cNvPr id="8241" name="TextBox 1060"/>
              <p:cNvSpPr txBox="1">
                <a:spLocks noChangeArrowheads="1"/>
              </p:cNvSpPr>
              <p:nvPr/>
            </p:nvSpPr>
            <p:spPr bwMode="auto">
              <a:xfrm>
                <a:off x="4729123" y="2091599"/>
                <a:ext cx="333465" cy="157285"/>
              </a:xfrm>
              <a:prstGeom prst="rect">
                <a:avLst/>
              </a:prstGeom>
              <a:noFill/>
              <a:ln w="9525">
                <a:noFill/>
                <a:miter lim="800000"/>
                <a:headEnd/>
                <a:tailEnd/>
              </a:ln>
            </p:spPr>
            <p:txBody>
              <a:bodyPr lIns="0" tIns="0" rIns="0" bIns="0">
                <a:spAutoFit/>
              </a:bodyPr>
              <a:lstStyle/>
              <a:p>
                <a:pPr algn="ctr"/>
                <a:r>
                  <a:rPr lang="en-US" altLang="en-US" sz="400" dirty="0">
                    <a:solidFill>
                      <a:srgbClr val="000000"/>
                    </a:solidFill>
                    <a:latin typeface="Calibri" pitchFamily="34" charset="0"/>
                  </a:rPr>
                  <a:t>Operational Models</a:t>
                </a:r>
              </a:p>
            </p:txBody>
          </p:sp>
          <p:pic>
            <p:nvPicPr>
              <p:cNvPr id="8242" name="Picture 1061" descr="Operational Models 1.png"/>
              <p:cNvPicPr>
                <a:picLocks noChangeAspect="1"/>
              </p:cNvPicPr>
              <p:nvPr/>
            </p:nvPicPr>
            <p:blipFill>
              <a:blip r:embed="rId14"/>
              <a:srcRect/>
              <a:stretch>
                <a:fillRect/>
              </a:stretch>
            </p:blipFill>
            <p:spPr bwMode="auto">
              <a:xfrm>
                <a:off x="4216156" y="2006835"/>
                <a:ext cx="468873" cy="294054"/>
              </a:xfrm>
              <a:prstGeom prst="rect">
                <a:avLst/>
              </a:prstGeom>
              <a:noFill/>
              <a:ln w="9525">
                <a:noFill/>
                <a:miter lim="800000"/>
                <a:headEnd/>
                <a:tailEnd/>
              </a:ln>
            </p:spPr>
          </p:pic>
        </p:grpSp>
      </p:grpSp>
      <p:pic>
        <p:nvPicPr>
          <p:cNvPr id="281" name="Picture 280" descr="Concurrent Development New.png"/>
          <p:cNvPicPr>
            <a:picLocks noChangeAspect="1"/>
          </p:cNvPicPr>
          <p:nvPr/>
        </p:nvPicPr>
        <p:blipFill>
          <a:blip r:embed="rId15"/>
          <a:stretch>
            <a:fillRect/>
          </a:stretch>
        </p:blipFill>
        <p:spPr>
          <a:xfrm>
            <a:off x="3717636" y="2912129"/>
            <a:ext cx="1282989" cy="974912"/>
          </a:xfrm>
          <a:prstGeom prst="rect">
            <a:avLst/>
          </a:prstGeom>
          <a:effectLst>
            <a:outerShdw blurRad="76200" dist="101600" dir="5400000" sx="93000" sy="93000" rotWithShape="0">
              <a:prstClr val="black">
                <a:alpha val="20000"/>
              </a:prstClr>
            </a:outerShdw>
          </a:effectLst>
        </p:spPr>
      </p:pic>
      <p:sp>
        <p:nvSpPr>
          <p:cNvPr id="8221" name="TextBox 239"/>
          <p:cNvSpPr txBox="1">
            <a:spLocks noChangeArrowheads="1"/>
          </p:cNvSpPr>
          <p:nvPr/>
        </p:nvSpPr>
        <p:spPr bwMode="auto">
          <a:xfrm>
            <a:off x="1524000" y="470648"/>
            <a:ext cx="5048796" cy="338542"/>
          </a:xfrm>
          <a:prstGeom prst="rect">
            <a:avLst/>
          </a:prstGeom>
          <a:noFill/>
          <a:ln w="9525">
            <a:noFill/>
            <a:miter lim="800000"/>
            <a:headEnd/>
            <a:tailEnd/>
          </a:ln>
        </p:spPr>
        <p:txBody>
          <a:bodyPr wrap="none" lIns="91429" tIns="45714" rIns="91429" bIns="45714">
            <a:spAutoFit/>
          </a:bodyPr>
          <a:lstStyle/>
          <a:p>
            <a:r>
              <a:rPr lang="en-US" altLang="en-US" sz="1600" dirty="0"/>
              <a:t>Source: NDIA MBE Final Report dated February 2011</a:t>
            </a:r>
          </a:p>
        </p:txBody>
      </p:sp>
      <p:grpSp>
        <p:nvGrpSpPr>
          <p:cNvPr id="23" name="Group 19"/>
          <p:cNvGrpSpPr>
            <a:grpSpLocks/>
          </p:cNvGrpSpPr>
          <p:nvPr/>
        </p:nvGrpSpPr>
        <p:grpSpPr bwMode="auto">
          <a:xfrm>
            <a:off x="7975023" y="168089"/>
            <a:ext cx="1016000" cy="1096776"/>
            <a:chOff x="108676440" y="109427963"/>
            <a:chExt cx="1014984" cy="1051560"/>
          </a:xfrm>
        </p:grpSpPr>
        <p:sp>
          <p:nvSpPr>
            <p:cNvPr id="8224" name="Rectangle 241"/>
            <p:cNvSpPr>
              <a:spLocks noChangeArrowheads="1" noChangeShapeType="1"/>
            </p:cNvSpPr>
            <p:nvPr/>
          </p:nvSpPr>
          <p:spPr bwMode="auto">
            <a:xfrm>
              <a:off x="109236268" y="109427963"/>
              <a:ext cx="30132" cy="648284"/>
            </a:xfrm>
            <a:prstGeom prst="rect">
              <a:avLst/>
            </a:prstGeom>
            <a:solidFill>
              <a:srgbClr val="CCCC99"/>
            </a:solidFill>
            <a:ln w="0" algn="in">
              <a:noFill/>
              <a:miter lim="800000"/>
              <a:headEnd/>
              <a:tailEnd/>
            </a:ln>
          </p:spPr>
          <p:txBody>
            <a:bodyPr lIns="36576" tIns="36576" rIns="36576" bIns="36576"/>
            <a:lstStyle/>
            <a:p>
              <a:endParaRPr lang="en-US" altLang="en-US" dirty="0"/>
            </a:p>
          </p:txBody>
        </p:sp>
        <p:sp>
          <p:nvSpPr>
            <p:cNvPr id="8225" name="Rectangle 242"/>
            <p:cNvSpPr>
              <a:spLocks noChangeArrowheads="1" noChangeShapeType="1"/>
            </p:cNvSpPr>
            <p:nvPr/>
          </p:nvSpPr>
          <p:spPr bwMode="auto">
            <a:xfrm>
              <a:off x="109156972" y="109427963"/>
              <a:ext cx="28546" cy="570673"/>
            </a:xfrm>
            <a:prstGeom prst="rect">
              <a:avLst/>
            </a:prstGeom>
            <a:solidFill>
              <a:srgbClr val="D6E0E0"/>
            </a:solidFill>
            <a:ln w="0" algn="in">
              <a:noFill/>
              <a:miter lim="800000"/>
              <a:headEnd/>
              <a:tailEnd/>
            </a:ln>
          </p:spPr>
          <p:txBody>
            <a:bodyPr lIns="36576" tIns="36576" rIns="36576" bIns="36576"/>
            <a:lstStyle/>
            <a:p>
              <a:endParaRPr lang="en-US" altLang="en-US" dirty="0"/>
            </a:p>
          </p:txBody>
        </p:sp>
        <p:sp>
          <p:nvSpPr>
            <p:cNvPr id="8226" name="Rectangle 22"/>
            <p:cNvSpPr>
              <a:spLocks noChangeArrowheads="1" noChangeShapeType="1"/>
            </p:cNvSpPr>
            <p:nvPr/>
          </p:nvSpPr>
          <p:spPr bwMode="auto">
            <a:xfrm>
              <a:off x="109077676" y="109427963"/>
              <a:ext cx="28546" cy="486974"/>
            </a:xfrm>
            <a:prstGeom prst="rect">
              <a:avLst/>
            </a:prstGeom>
            <a:solidFill>
              <a:srgbClr val="D6E0E0"/>
            </a:solidFill>
            <a:ln w="0" algn="in">
              <a:noFill/>
              <a:miter lim="800000"/>
              <a:headEnd/>
              <a:tailEnd/>
            </a:ln>
          </p:spPr>
          <p:txBody>
            <a:bodyPr lIns="36576" tIns="36576" rIns="36576" bIns="36576"/>
            <a:lstStyle/>
            <a:p>
              <a:endParaRPr lang="en-US" altLang="en-US" dirty="0"/>
            </a:p>
          </p:txBody>
        </p:sp>
        <p:sp>
          <p:nvSpPr>
            <p:cNvPr id="8227" name="Rectangle 23"/>
            <p:cNvSpPr>
              <a:spLocks noChangeArrowheads="1" noChangeShapeType="1"/>
            </p:cNvSpPr>
            <p:nvPr/>
          </p:nvSpPr>
          <p:spPr bwMode="auto">
            <a:xfrm>
              <a:off x="108996794" y="109427963"/>
              <a:ext cx="30133" cy="404797"/>
            </a:xfrm>
            <a:prstGeom prst="rect">
              <a:avLst/>
            </a:prstGeom>
            <a:solidFill>
              <a:srgbClr val="D6E0E0"/>
            </a:solidFill>
            <a:ln w="0" algn="in">
              <a:noFill/>
              <a:miter lim="800000"/>
              <a:headEnd/>
              <a:tailEnd/>
            </a:ln>
          </p:spPr>
          <p:txBody>
            <a:bodyPr lIns="36576" tIns="36576" rIns="36576" bIns="36576"/>
            <a:lstStyle/>
            <a:p>
              <a:endParaRPr lang="en-US" altLang="en-US" dirty="0"/>
            </a:p>
          </p:txBody>
        </p:sp>
        <p:sp>
          <p:nvSpPr>
            <p:cNvPr id="8228" name="Rectangle 24"/>
            <p:cNvSpPr>
              <a:spLocks noChangeArrowheads="1" noChangeShapeType="1"/>
            </p:cNvSpPr>
            <p:nvPr/>
          </p:nvSpPr>
          <p:spPr bwMode="auto">
            <a:xfrm>
              <a:off x="108917499" y="109427963"/>
              <a:ext cx="28546" cy="324143"/>
            </a:xfrm>
            <a:prstGeom prst="rect">
              <a:avLst/>
            </a:prstGeom>
            <a:solidFill>
              <a:srgbClr val="D6E0E0"/>
            </a:solidFill>
            <a:ln w="0" algn="in">
              <a:noFill/>
              <a:miter lim="800000"/>
              <a:headEnd/>
              <a:tailEnd/>
            </a:ln>
          </p:spPr>
          <p:txBody>
            <a:bodyPr lIns="36576" tIns="36576" rIns="36576" bIns="36576"/>
            <a:lstStyle/>
            <a:p>
              <a:endParaRPr lang="en-US" altLang="en-US" dirty="0"/>
            </a:p>
          </p:txBody>
        </p:sp>
        <p:sp>
          <p:nvSpPr>
            <p:cNvPr id="8229" name="Rectangle 25"/>
            <p:cNvSpPr>
              <a:spLocks noChangeArrowheads="1" noChangeShapeType="1"/>
            </p:cNvSpPr>
            <p:nvPr/>
          </p:nvSpPr>
          <p:spPr bwMode="auto">
            <a:xfrm>
              <a:off x="108836618" y="109427963"/>
              <a:ext cx="28546" cy="240443"/>
            </a:xfrm>
            <a:prstGeom prst="rect">
              <a:avLst/>
            </a:prstGeom>
            <a:solidFill>
              <a:srgbClr val="D6E0E0"/>
            </a:solidFill>
            <a:ln w="0" algn="in">
              <a:noFill/>
              <a:miter lim="800000"/>
              <a:headEnd/>
              <a:tailEnd/>
            </a:ln>
          </p:spPr>
          <p:txBody>
            <a:bodyPr lIns="36576" tIns="36576" rIns="36576" bIns="36576"/>
            <a:lstStyle/>
            <a:p>
              <a:endParaRPr lang="en-US" altLang="en-US" dirty="0"/>
            </a:p>
          </p:txBody>
        </p:sp>
        <p:sp>
          <p:nvSpPr>
            <p:cNvPr id="8230" name="Rectangle 26"/>
            <p:cNvSpPr>
              <a:spLocks noChangeArrowheads="1" noChangeShapeType="1"/>
            </p:cNvSpPr>
            <p:nvPr/>
          </p:nvSpPr>
          <p:spPr bwMode="auto">
            <a:xfrm>
              <a:off x="108757322" y="109427963"/>
              <a:ext cx="28546" cy="162832"/>
            </a:xfrm>
            <a:prstGeom prst="rect">
              <a:avLst/>
            </a:prstGeom>
            <a:solidFill>
              <a:srgbClr val="D6E0E0"/>
            </a:solidFill>
            <a:ln w="0" algn="in">
              <a:noFill/>
              <a:miter lim="800000"/>
              <a:headEnd/>
              <a:tailEnd/>
            </a:ln>
          </p:spPr>
          <p:txBody>
            <a:bodyPr lIns="36576" tIns="36576" rIns="36576" bIns="36576"/>
            <a:lstStyle/>
            <a:p>
              <a:endParaRPr lang="en-US" altLang="en-US" dirty="0"/>
            </a:p>
          </p:txBody>
        </p:sp>
        <p:sp>
          <p:nvSpPr>
            <p:cNvPr id="8231" name="Rectangle 27"/>
            <p:cNvSpPr>
              <a:spLocks noChangeArrowheads="1" noChangeShapeType="1"/>
            </p:cNvSpPr>
            <p:nvPr/>
          </p:nvSpPr>
          <p:spPr bwMode="auto">
            <a:xfrm>
              <a:off x="108676440" y="109427963"/>
              <a:ext cx="28546" cy="80656"/>
            </a:xfrm>
            <a:prstGeom prst="rect">
              <a:avLst/>
            </a:prstGeom>
            <a:solidFill>
              <a:srgbClr val="D6E0E0"/>
            </a:solidFill>
            <a:ln w="0" algn="in">
              <a:noFill/>
              <a:miter lim="800000"/>
              <a:headEnd/>
              <a:tailEnd/>
            </a:ln>
          </p:spPr>
          <p:txBody>
            <a:bodyPr lIns="36576" tIns="36576" rIns="36576" bIns="36576"/>
            <a:lstStyle/>
            <a:p>
              <a:endParaRPr lang="en-US" altLang="en-US" dirty="0"/>
            </a:p>
          </p:txBody>
        </p:sp>
        <p:sp>
          <p:nvSpPr>
            <p:cNvPr id="8232" name="Rectangle 28"/>
            <p:cNvSpPr>
              <a:spLocks noChangeArrowheads="1" noChangeShapeType="1"/>
            </p:cNvSpPr>
            <p:nvPr/>
          </p:nvSpPr>
          <p:spPr bwMode="auto">
            <a:xfrm>
              <a:off x="109320320" y="109427963"/>
              <a:ext cx="30133" cy="728940"/>
            </a:xfrm>
            <a:prstGeom prst="rect">
              <a:avLst/>
            </a:prstGeom>
            <a:solidFill>
              <a:srgbClr val="CCCC99"/>
            </a:solidFill>
            <a:ln w="0" algn="in">
              <a:noFill/>
              <a:miter lim="800000"/>
              <a:headEnd/>
              <a:tailEnd/>
            </a:ln>
          </p:spPr>
          <p:txBody>
            <a:bodyPr lIns="36576" tIns="36576" rIns="36576" bIns="36576"/>
            <a:lstStyle/>
            <a:p>
              <a:endParaRPr lang="en-US" altLang="en-US" dirty="0"/>
            </a:p>
          </p:txBody>
        </p:sp>
        <p:sp>
          <p:nvSpPr>
            <p:cNvPr id="8233" name="Rectangle 29"/>
            <p:cNvSpPr>
              <a:spLocks noChangeArrowheads="1" noChangeShapeType="1"/>
            </p:cNvSpPr>
            <p:nvPr/>
          </p:nvSpPr>
          <p:spPr bwMode="auto">
            <a:xfrm>
              <a:off x="109404374" y="109427963"/>
              <a:ext cx="30132" cy="809594"/>
            </a:xfrm>
            <a:prstGeom prst="rect">
              <a:avLst/>
            </a:prstGeom>
            <a:solidFill>
              <a:srgbClr val="CCCC99"/>
            </a:solidFill>
            <a:ln w="0" algn="in">
              <a:noFill/>
              <a:miter lim="800000"/>
              <a:headEnd/>
              <a:tailEnd/>
            </a:ln>
          </p:spPr>
          <p:txBody>
            <a:bodyPr lIns="36576" tIns="36576" rIns="36576" bIns="36576"/>
            <a:lstStyle/>
            <a:p>
              <a:endParaRPr lang="en-US" altLang="en-US" dirty="0"/>
            </a:p>
          </p:txBody>
        </p:sp>
        <p:sp>
          <p:nvSpPr>
            <p:cNvPr id="8234" name="Rectangle 30"/>
            <p:cNvSpPr>
              <a:spLocks noChangeArrowheads="1" noChangeShapeType="1"/>
            </p:cNvSpPr>
            <p:nvPr/>
          </p:nvSpPr>
          <p:spPr bwMode="auto">
            <a:xfrm>
              <a:off x="109490014" y="109427963"/>
              <a:ext cx="30132" cy="891771"/>
            </a:xfrm>
            <a:prstGeom prst="rect">
              <a:avLst/>
            </a:prstGeom>
            <a:solidFill>
              <a:srgbClr val="336666"/>
            </a:solidFill>
            <a:ln w="0" algn="in">
              <a:noFill/>
              <a:miter lim="800000"/>
              <a:headEnd/>
              <a:tailEnd/>
            </a:ln>
          </p:spPr>
          <p:txBody>
            <a:bodyPr lIns="36576" tIns="36576" rIns="36576" bIns="36576"/>
            <a:lstStyle/>
            <a:p>
              <a:endParaRPr lang="en-US" altLang="en-US" dirty="0"/>
            </a:p>
          </p:txBody>
        </p:sp>
        <p:sp>
          <p:nvSpPr>
            <p:cNvPr id="8235" name="Rectangle 31"/>
            <p:cNvSpPr>
              <a:spLocks noChangeArrowheads="1" noChangeShapeType="1"/>
            </p:cNvSpPr>
            <p:nvPr/>
          </p:nvSpPr>
          <p:spPr bwMode="auto">
            <a:xfrm>
              <a:off x="109575653" y="109427963"/>
              <a:ext cx="30132" cy="970904"/>
            </a:xfrm>
            <a:prstGeom prst="rect">
              <a:avLst/>
            </a:prstGeom>
            <a:solidFill>
              <a:srgbClr val="336666"/>
            </a:solidFill>
            <a:ln w="0" algn="in">
              <a:noFill/>
              <a:miter lim="800000"/>
              <a:headEnd/>
              <a:tailEnd/>
            </a:ln>
          </p:spPr>
          <p:txBody>
            <a:bodyPr lIns="36576" tIns="36576" rIns="36576" bIns="36576"/>
            <a:lstStyle/>
            <a:p>
              <a:endParaRPr lang="en-US" altLang="en-US" dirty="0"/>
            </a:p>
          </p:txBody>
        </p:sp>
        <p:sp>
          <p:nvSpPr>
            <p:cNvPr id="8236" name="Rectangle 32"/>
            <p:cNvSpPr>
              <a:spLocks noChangeArrowheads="1" noChangeShapeType="1"/>
            </p:cNvSpPr>
            <p:nvPr/>
          </p:nvSpPr>
          <p:spPr bwMode="auto">
            <a:xfrm>
              <a:off x="109661292" y="109427963"/>
              <a:ext cx="30132" cy="1051560"/>
            </a:xfrm>
            <a:prstGeom prst="rect">
              <a:avLst/>
            </a:prstGeom>
            <a:solidFill>
              <a:srgbClr val="336666"/>
            </a:solidFill>
            <a:ln w="0" algn="in">
              <a:noFill/>
              <a:miter lim="800000"/>
              <a:headEnd/>
              <a:tailEnd/>
            </a:ln>
          </p:spPr>
          <p:txBody>
            <a:bodyPr lIns="36576" tIns="36576" rIns="36576" bIns="36576"/>
            <a:lstStyle/>
            <a:p>
              <a:endParaRPr lang="en-US" altLang="en-US" dirty="0"/>
            </a:p>
          </p:txBody>
        </p:sp>
      </p:grpSp>
      <p:grpSp>
        <p:nvGrpSpPr>
          <p:cNvPr id="24" name="Group 33"/>
          <p:cNvGrpSpPr>
            <a:grpSpLocks/>
          </p:cNvGrpSpPr>
          <p:nvPr/>
        </p:nvGrpSpPr>
        <p:grpSpPr bwMode="auto">
          <a:xfrm>
            <a:off x="152401" y="168274"/>
            <a:ext cx="1089668" cy="1097280"/>
            <a:chOff x="108676440" y="109427963"/>
            <a:chExt cx="1014984" cy="1051560"/>
          </a:xfrm>
          <a:scene3d>
            <a:camera prst="orthographicFront">
              <a:rot lat="0" lon="10799999" rev="0"/>
            </a:camera>
            <a:lightRig rig="threePt" dir="t"/>
          </a:scene3d>
        </p:grpSpPr>
        <p:sp>
          <p:nvSpPr>
            <p:cNvPr id="256" name="Rectangle 34"/>
            <p:cNvSpPr>
              <a:spLocks noChangeArrowheads="1" noChangeShapeType="1"/>
            </p:cNvSpPr>
            <p:nvPr/>
          </p:nvSpPr>
          <p:spPr bwMode="auto">
            <a:xfrm>
              <a:off x="109235789" y="109427963"/>
              <a:ext cx="30524" cy="647902"/>
            </a:xfrm>
            <a:prstGeom prst="rect">
              <a:avLst/>
            </a:prstGeom>
            <a:solidFill>
              <a:srgbClr val="CCCC99"/>
            </a:solidFill>
            <a:ln w="0" algn="in">
              <a:noFill/>
              <a:miter lim="800000"/>
              <a:headEnd/>
              <a:tailEnd/>
            </a:ln>
            <a:effectLst/>
          </p:spPr>
          <p:txBody>
            <a:bodyPr lIns="36576" tIns="36576" rIns="36576" bIns="36576"/>
            <a:lstStyle/>
            <a:p>
              <a:pPr>
                <a:defRPr/>
              </a:pPr>
              <a:endParaRPr lang="en-US" dirty="0">
                <a:latin typeface="Arial" charset="0"/>
              </a:endParaRPr>
            </a:p>
          </p:txBody>
        </p:sp>
        <p:sp>
          <p:nvSpPr>
            <p:cNvPr id="257" name="Rectangle 35"/>
            <p:cNvSpPr>
              <a:spLocks noChangeArrowheads="1" noChangeShapeType="1"/>
            </p:cNvSpPr>
            <p:nvPr/>
          </p:nvSpPr>
          <p:spPr bwMode="auto">
            <a:xfrm>
              <a:off x="109157495" y="109427963"/>
              <a:ext cx="28544" cy="571032"/>
            </a:xfrm>
            <a:prstGeom prst="rect">
              <a:avLst/>
            </a:prstGeom>
            <a:solidFill>
              <a:srgbClr val="D6E0E0"/>
            </a:solidFill>
            <a:ln w="0" algn="in">
              <a:noFill/>
              <a:miter lim="800000"/>
              <a:headEnd/>
              <a:tailEnd/>
            </a:ln>
            <a:effectLst/>
          </p:spPr>
          <p:txBody>
            <a:bodyPr lIns="36576" tIns="36576" rIns="36576" bIns="36576"/>
            <a:lstStyle/>
            <a:p>
              <a:pPr>
                <a:defRPr/>
              </a:pPr>
              <a:endParaRPr lang="en-US" dirty="0">
                <a:latin typeface="Arial" charset="0"/>
              </a:endParaRPr>
            </a:p>
          </p:txBody>
        </p:sp>
        <p:sp>
          <p:nvSpPr>
            <p:cNvPr id="258" name="Rectangle 36"/>
            <p:cNvSpPr>
              <a:spLocks noChangeArrowheads="1" noChangeShapeType="1"/>
            </p:cNvSpPr>
            <p:nvPr/>
          </p:nvSpPr>
          <p:spPr bwMode="auto">
            <a:xfrm>
              <a:off x="109077219" y="109427963"/>
              <a:ext cx="28545" cy="486561"/>
            </a:xfrm>
            <a:prstGeom prst="rect">
              <a:avLst/>
            </a:prstGeom>
            <a:solidFill>
              <a:srgbClr val="D6E0E0"/>
            </a:solidFill>
            <a:ln w="0" algn="in">
              <a:noFill/>
              <a:miter lim="800000"/>
              <a:headEnd/>
              <a:tailEnd/>
            </a:ln>
            <a:effectLst/>
          </p:spPr>
          <p:txBody>
            <a:bodyPr lIns="36576" tIns="36576" rIns="36576" bIns="36576"/>
            <a:lstStyle/>
            <a:p>
              <a:pPr>
                <a:defRPr/>
              </a:pPr>
              <a:endParaRPr lang="en-US" dirty="0">
                <a:latin typeface="Arial" charset="0"/>
              </a:endParaRPr>
            </a:p>
          </p:txBody>
        </p:sp>
        <p:sp>
          <p:nvSpPr>
            <p:cNvPr id="259" name="Rectangle 37"/>
            <p:cNvSpPr>
              <a:spLocks noChangeArrowheads="1" noChangeShapeType="1"/>
            </p:cNvSpPr>
            <p:nvPr/>
          </p:nvSpPr>
          <p:spPr bwMode="auto">
            <a:xfrm>
              <a:off x="108997539" y="109427963"/>
              <a:ext cx="29980" cy="405466"/>
            </a:xfrm>
            <a:prstGeom prst="rect">
              <a:avLst/>
            </a:prstGeom>
            <a:solidFill>
              <a:srgbClr val="D6E0E0"/>
            </a:solidFill>
            <a:ln w="0" algn="in">
              <a:noFill/>
              <a:miter lim="800000"/>
              <a:headEnd/>
              <a:tailEnd/>
            </a:ln>
            <a:effectLst/>
          </p:spPr>
          <p:txBody>
            <a:bodyPr lIns="36576" tIns="36576" rIns="36576" bIns="36576"/>
            <a:lstStyle/>
            <a:p>
              <a:pPr>
                <a:defRPr/>
              </a:pPr>
              <a:endParaRPr lang="en-US" dirty="0">
                <a:latin typeface="Arial" charset="0"/>
              </a:endParaRPr>
            </a:p>
          </p:txBody>
        </p:sp>
        <p:sp>
          <p:nvSpPr>
            <p:cNvPr id="260" name="Rectangle 38"/>
            <p:cNvSpPr>
              <a:spLocks noChangeArrowheads="1" noChangeShapeType="1"/>
            </p:cNvSpPr>
            <p:nvPr/>
          </p:nvSpPr>
          <p:spPr bwMode="auto">
            <a:xfrm>
              <a:off x="108917263" y="109427963"/>
              <a:ext cx="28543" cy="324372"/>
            </a:xfrm>
            <a:prstGeom prst="rect">
              <a:avLst/>
            </a:prstGeom>
            <a:solidFill>
              <a:srgbClr val="D6E0E0"/>
            </a:solidFill>
            <a:ln w="0" algn="in">
              <a:noFill/>
              <a:miter lim="800000"/>
              <a:headEnd/>
              <a:tailEnd/>
            </a:ln>
            <a:effectLst/>
          </p:spPr>
          <p:txBody>
            <a:bodyPr lIns="36576" tIns="36576" rIns="36576" bIns="36576"/>
            <a:lstStyle/>
            <a:p>
              <a:pPr>
                <a:defRPr/>
              </a:pPr>
              <a:endParaRPr lang="en-US" dirty="0">
                <a:latin typeface="Arial" charset="0"/>
              </a:endParaRPr>
            </a:p>
          </p:txBody>
        </p:sp>
        <p:sp>
          <p:nvSpPr>
            <p:cNvPr id="261" name="Rectangle 39"/>
            <p:cNvSpPr>
              <a:spLocks noChangeArrowheads="1" noChangeShapeType="1"/>
            </p:cNvSpPr>
            <p:nvPr/>
          </p:nvSpPr>
          <p:spPr bwMode="auto">
            <a:xfrm>
              <a:off x="108836987" y="109427963"/>
              <a:ext cx="28543" cy="240322"/>
            </a:xfrm>
            <a:prstGeom prst="rect">
              <a:avLst/>
            </a:prstGeom>
            <a:solidFill>
              <a:srgbClr val="D6E0E0"/>
            </a:solidFill>
            <a:ln w="0" algn="in">
              <a:noFill/>
              <a:miter lim="800000"/>
              <a:headEnd/>
              <a:tailEnd/>
            </a:ln>
            <a:effectLst/>
          </p:spPr>
          <p:txBody>
            <a:bodyPr lIns="36576" tIns="36576" rIns="36576" bIns="36576"/>
            <a:lstStyle/>
            <a:p>
              <a:pPr>
                <a:defRPr/>
              </a:pPr>
              <a:endParaRPr lang="en-US" dirty="0">
                <a:latin typeface="Arial" charset="0"/>
              </a:endParaRPr>
            </a:p>
          </p:txBody>
        </p:sp>
        <p:sp>
          <p:nvSpPr>
            <p:cNvPr id="262" name="Rectangle 40"/>
            <p:cNvSpPr>
              <a:spLocks noChangeArrowheads="1" noChangeShapeType="1"/>
            </p:cNvSpPr>
            <p:nvPr/>
          </p:nvSpPr>
          <p:spPr bwMode="auto">
            <a:xfrm>
              <a:off x="108756711" y="109427963"/>
              <a:ext cx="28543" cy="162185"/>
            </a:xfrm>
            <a:prstGeom prst="rect">
              <a:avLst/>
            </a:prstGeom>
            <a:solidFill>
              <a:srgbClr val="D6E0E0"/>
            </a:solidFill>
            <a:ln w="0" algn="in">
              <a:noFill/>
              <a:miter lim="800000"/>
              <a:headEnd/>
              <a:tailEnd/>
            </a:ln>
            <a:effectLst/>
          </p:spPr>
          <p:txBody>
            <a:bodyPr lIns="36576" tIns="36576" rIns="36576" bIns="36576"/>
            <a:lstStyle/>
            <a:p>
              <a:pPr>
                <a:defRPr/>
              </a:pPr>
              <a:endParaRPr lang="en-US" dirty="0">
                <a:latin typeface="Arial" charset="0"/>
              </a:endParaRPr>
            </a:p>
          </p:txBody>
        </p:sp>
        <p:sp>
          <p:nvSpPr>
            <p:cNvPr id="263" name="Rectangle 41"/>
            <p:cNvSpPr>
              <a:spLocks noChangeArrowheads="1" noChangeShapeType="1"/>
            </p:cNvSpPr>
            <p:nvPr/>
          </p:nvSpPr>
          <p:spPr bwMode="auto">
            <a:xfrm>
              <a:off x="108676440" y="109427963"/>
              <a:ext cx="28537" cy="81090"/>
            </a:xfrm>
            <a:prstGeom prst="rect">
              <a:avLst/>
            </a:prstGeom>
            <a:solidFill>
              <a:srgbClr val="D6E0E0"/>
            </a:solidFill>
            <a:ln w="0" algn="in">
              <a:noFill/>
              <a:miter lim="800000"/>
              <a:headEnd/>
              <a:tailEnd/>
            </a:ln>
            <a:effectLst/>
          </p:spPr>
          <p:txBody>
            <a:bodyPr lIns="36576" tIns="36576" rIns="36576" bIns="36576"/>
            <a:lstStyle/>
            <a:p>
              <a:pPr>
                <a:defRPr/>
              </a:pPr>
              <a:endParaRPr lang="en-US" dirty="0">
                <a:latin typeface="Arial" charset="0"/>
              </a:endParaRPr>
            </a:p>
          </p:txBody>
        </p:sp>
        <p:sp>
          <p:nvSpPr>
            <p:cNvPr id="264" name="Rectangle 42"/>
            <p:cNvSpPr>
              <a:spLocks noChangeArrowheads="1" noChangeShapeType="1"/>
            </p:cNvSpPr>
            <p:nvPr/>
          </p:nvSpPr>
          <p:spPr bwMode="auto">
            <a:xfrm>
              <a:off x="109320030" y="109427963"/>
              <a:ext cx="30525" cy="728996"/>
            </a:xfrm>
            <a:prstGeom prst="rect">
              <a:avLst/>
            </a:prstGeom>
            <a:solidFill>
              <a:srgbClr val="CCCC99"/>
            </a:solidFill>
            <a:ln w="0" algn="in">
              <a:noFill/>
              <a:miter lim="800000"/>
              <a:headEnd/>
              <a:tailEnd/>
            </a:ln>
            <a:effectLst/>
          </p:spPr>
          <p:txBody>
            <a:bodyPr lIns="36576" tIns="36576" rIns="36576" bIns="36576"/>
            <a:lstStyle/>
            <a:p>
              <a:pPr>
                <a:defRPr/>
              </a:pPr>
              <a:endParaRPr lang="en-US" dirty="0">
                <a:latin typeface="Arial" charset="0"/>
              </a:endParaRPr>
            </a:p>
          </p:txBody>
        </p:sp>
        <p:sp>
          <p:nvSpPr>
            <p:cNvPr id="265" name="Rectangle 43"/>
            <p:cNvSpPr>
              <a:spLocks noChangeArrowheads="1" noChangeShapeType="1"/>
            </p:cNvSpPr>
            <p:nvPr/>
          </p:nvSpPr>
          <p:spPr bwMode="auto">
            <a:xfrm>
              <a:off x="109404542" y="109427963"/>
              <a:ext cx="30526" cy="809266"/>
            </a:xfrm>
            <a:prstGeom prst="rect">
              <a:avLst/>
            </a:prstGeom>
            <a:solidFill>
              <a:srgbClr val="CCCC99"/>
            </a:solidFill>
            <a:ln w="0" algn="in">
              <a:noFill/>
              <a:miter lim="800000"/>
              <a:headEnd/>
              <a:tailEnd/>
            </a:ln>
            <a:effectLst/>
          </p:spPr>
          <p:txBody>
            <a:bodyPr lIns="36576" tIns="36576" rIns="36576" bIns="36576"/>
            <a:lstStyle/>
            <a:p>
              <a:pPr>
                <a:defRPr/>
              </a:pPr>
              <a:endParaRPr lang="en-US" dirty="0">
                <a:latin typeface="Arial" charset="0"/>
              </a:endParaRPr>
            </a:p>
          </p:txBody>
        </p:sp>
        <p:sp>
          <p:nvSpPr>
            <p:cNvPr id="266" name="Rectangle 44"/>
            <p:cNvSpPr>
              <a:spLocks noChangeArrowheads="1" noChangeShapeType="1"/>
            </p:cNvSpPr>
            <p:nvPr/>
          </p:nvSpPr>
          <p:spPr bwMode="auto">
            <a:xfrm>
              <a:off x="109489990" y="109427963"/>
              <a:ext cx="30529" cy="891018"/>
            </a:xfrm>
            <a:prstGeom prst="rect">
              <a:avLst/>
            </a:prstGeom>
            <a:solidFill>
              <a:srgbClr val="336666"/>
            </a:solidFill>
            <a:ln w="0" algn="in">
              <a:noFill/>
              <a:miter lim="800000"/>
              <a:headEnd/>
              <a:tailEnd/>
            </a:ln>
            <a:effectLst/>
          </p:spPr>
          <p:txBody>
            <a:bodyPr lIns="36576" tIns="36576" rIns="36576" bIns="36576"/>
            <a:lstStyle/>
            <a:p>
              <a:pPr>
                <a:defRPr/>
              </a:pPr>
              <a:endParaRPr lang="en-US" dirty="0">
                <a:latin typeface="Arial" charset="0"/>
              </a:endParaRPr>
            </a:p>
          </p:txBody>
        </p:sp>
        <p:sp>
          <p:nvSpPr>
            <p:cNvPr id="267" name="Rectangle 45"/>
            <p:cNvSpPr>
              <a:spLocks noChangeArrowheads="1" noChangeShapeType="1"/>
            </p:cNvSpPr>
            <p:nvPr/>
          </p:nvSpPr>
          <p:spPr bwMode="auto">
            <a:xfrm>
              <a:off x="109575443" y="109427963"/>
              <a:ext cx="30527" cy="971289"/>
            </a:xfrm>
            <a:prstGeom prst="rect">
              <a:avLst/>
            </a:prstGeom>
            <a:solidFill>
              <a:srgbClr val="336666"/>
            </a:solidFill>
            <a:ln w="0" algn="in">
              <a:noFill/>
              <a:miter lim="800000"/>
              <a:headEnd/>
              <a:tailEnd/>
            </a:ln>
            <a:effectLst/>
          </p:spPr>
          <p:txBody>
            <a:bodyPr lIns="36576" tIns="36576" rIns="36576" bIns="36576"/>
            <a:lstStyle/>
            <a:p>
              <a:pPr>
                <a:defRPr/>
              </a:pPr>
              <a:endParaRPr lang="en-US" dirty="0">
                <a:latin typeface="Arial" charset="0"/>
              </a:endParaRPr>
            </a:p>
          </p:txBody>
        </p:sp>
        <p:sp>
          <p:nvSpPr>
            <p:cNvPr id="268" name="Rectangle 46"/>
            <p:cNvSpPr>
              <a:spLocks noChangeArrowheads="1" noChangeShapeType="1"/>
            </p:cNvSpPr>
            <p:nvPr/>
          </p:nvSpPr>
          <p:spPr bwMode="auto">
            <a:xfrm>
              <a:off x="109660894" y="109427963"/>
              <a:ext cx="30530" cy="1051560"/>
            </a:xfrm>
            <a:prstGeom prst="rect">
              <a:avLst/>
            </a:prstGeom>
            <a:solidFill>
              <a:srgbClr val="336666"/>
            </a:solidFill>
            <a:ln w="0" algn="in">
              <a:noFill/>
              <a:miter lim="800000"/>
              <a:headEnd/>
              <a:tailEnd/>
            </a:ln>
            <a:effectLst/>
          </p:spPr>
          <p:txBody>
            <a:bodyPr lIns="36576" tIns="36576" rIns="36576" bIns="36576"/>
            <a:lstStyle/>
            <a:p>
              <a:pPr>
                <a:defRPr/>
              </a:pPr>
              <a:endParaRPr lang="en-US" dirty="0">
                <a:latin typeface="Arial" charset="0"/>
              </a:endParaRPr>
            </a:p>
          </p:txBody>
        </p:sp>
      </p:gr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fade">
                                      <p:cBhvr>
                                        <p:cTn id="12" dur="1000"/>
                                        <p:tgtEl>
                                          <p:spTgt spid="1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281"/>
                                        </p:tgtEl>
                                        <p:attrNameLst>
                                          <p:attrName>style.visibility</p:attrName>
                                        </p:attrNameLst>
                                      </p:cBhvr>
                                      <p:to>
                                        <p:strVal val="visible"/>
                                      </p:to>
                                    </p:set>
                                    <p:animEffect transition="in" filter="fade">
                                      <p:cBhvr>
                                        <p:cTn id="17" dur="1000"/>
                                        <p:tgtEl>
                                          <p:spTgt spid="281"/>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fade">
                                      <p:cBhvr>
                                        <p:cTn id="22" dur="1000"/>
                                        <p:tgtEl>
                                          <p:spTgt spid="17"/>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nodeType="clickEffect">
                                  <p:stCondLst>
                                    <p:cond delay="0"/>
                                  </p:stCondLst>
                                  <p:childTnLst>
                                    <p:set>
                                      <p:cBhvr>
                                        <p:cTn id="26" dur="1" fill="hold">
                                          <p:stCondLst>
                                            <p:cond delay="0"/>
                                          </p:stCondLst>
                                        </p:cTn>
                                        <p:tgtEl>
                                          <p:spTgt spid="450"/>
                                        </p:tgtEl>
                                        <p:attrNameLst>
                                          <p:attrName>style.visibility</p:attrName>
                                        </p:attrNameLst>
                                      </p:cBhvr>
                                      <p:to>
                                        <p:strVal val="visible"/>
                                      </p:to>
                                    </p:set>
                                    <p:animEffect transition="in" filter="fade">
                                      <p:cBhvr>
                                        <p:cTn id="27" dur="1000"/>
                                        <p:tgtEl>
                                          <p:spTgt spid="450"/>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fade">
                                      <p:cBhvr>
                                        <p:cTn id="32" dur="1000"/>
                                        <p:tgtEl>
                                          <p:spTgt spid="10"/>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0" presetClass="entr" presetSubtype="0" fill="hold" nodeType="clickEffect">
                                  <p:stCondLst>
                                    <p:cond delay="0"/>
                                  </p:stCondLst>
                                  <p:childTnLst>
                                    <p:set>
                                      <p:cBhvr>
                                        <p:cTn id="36" dur="1" fill="hold">
                                          <p:stCondLst>
                                            <p:cond delay="0"/>
                                          </p:stCondLst>
                                        </p:cTn>
                                        <p:tgtEl>
                                          <p:spTgt spid="280"/>
                                        </p:tgtEl>
                                        <p:attrNameLst>
                                          <p:attrName>style.visibility</p:attrName>
                                        </p:attrNameLst>
                                      </p:cBhvr>
                                      <p:to>
                                        <p:strVal val="visible"/>
                                      </p:to>
                                    </p:set>
                                    <p:animEffect transition="in" filter="fade">
                                      <p:cBhvr>
                                        <p:cTn id="37" dur="1000"/>
                                        <p:tgtEl>
                                          <p:spTgt spid="280"/>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55303"/>
                                        </p:tgtEl>
                                        <p:attrNameLst>
                                          <p:attrName>style.visibility</p:attrName>
                                        </p:attrNameLst>
                                      </p:cBhvr>
                                      <p:to>
                                        <p:strVal val="visible"/>
                                      </p:to>
                                    </p:set>
                                    <p:animEffect transition="in" filter="fade">
                                      <p:cBhvr>
                                        <p:cTn id="42" dur="1000"/>
                                        <p:tgtEl>
                                          <p:spTgt spid="55303"/>
                                        </p:tgtEl>
                                      </p:cBhvr>
                                    </p:animEffect>
                                  </p:childTnLst>
                                </p:cTn>
                              </p:par>
                              <p:par>
                                <p:cTn id="43" presetID="10" presetClass="entr" presetSubtype="0" fill="hold" nodeType="withEffect">
                                  <p:stCondLst>
                                    <p:cond delay="0"/>
                                  </p:stCondLst>
                                  <p:childTnLst>
                                    <p:set>
                                      <p:cBhvr>
                                        <p:cTn id="44" dur="1" fill="hold">
                                          <p:stCondLst>
                                            <p:cond delay="0"/>
                                          </p:stCondLst>
                                        </p:cTn>
                                        <p:tgtEl>
                                          <p:spTgt spid="2"/>
                                        </p:tgtEl>
                                        <p:attrNameLst>
                                          <p:attrName>style.visibility</p:attrName>
                                        </p:attrNameLst>
                                      </p:cBhvr>
                                      <p:to>
                                        <p:strVal val="visible"/>
                                      </p:to>
                                    </p:set>
                                    <p:animEffect transition="in" filter="fade">
                                      <p:cBhvr>
                                        <p:cTn id="45" dur="1000"/>
                                        <p:tgtEl>
                                          <p:spTgt spid="2"/>
                                        </p:tgtEl>
                                      </p:cBhvr>
                                    </p:animEffect>
                                  </p:childTnLst>
                                </p:cTn>
                              </p:par>
                              <p:par>
                                <p:cTn id="46" presetID="10" presetClass="entr" presetSubtype="0" fill="hold" nodeType="withEffect">
                                  <p:stCondLst>
                                    <p:cond delay="0"/>
                                  </p:stCondLst>
                                  <p:childTnLst>
                                    <p:set>
                                      <p:cBhvr>
                                        <p:cTn id="47" dur="1" fill="hold">
                                          <p:stCondLst>
                                            <p:cond delay="0"/>
                                          </p:stCondLst>
                                        </p:cTn>
                                        <p:tgtEl>
                                          <p:spTgt spid="4"/>
                                        </p:tgtEl>
                                        <p:attrNameLst>
                                          <p:attrName>style.visibility</p:attrName>
                                        </p:attrNameLst>
                                      </p:cBhvr>
                                      <p:to>
                                        <p:strVal val="visible"/>
                                      </p:to>
                                    </p:set>
                                    <p:animEffect transition="in" filter="fade">
                                      <p:cBhvr>
                                        <p:cTn id="48" dur="1000"/>
                                        <p:tgtEl>
                                          <p:spTgt spid="4"/>
                                        </p:tgtEl>
                                      </p:cBhvr>
                                    </p:animEffect>
                                  </p:childTnLst>
                                </p:cTn>
                              </p:par>
                              <p:par>
                                <p:cTn id="49" presetID="10" presetClass="entr" presetSubtype="0" fill="hold" nodeType="withEffect">
                                  <p:stCondLst>
                                    <p:cond delay="0"/>
                                  </p:stCondLst>
                                  <p:childTnLst>
                                    <p:set>
                                      <p:cBhvr>
                                        <p:cTn id="50" dur="1" fill="hold">
                                          <p:stCondLst>
                                            <p:cond delay="0"/>
                                          </p:stCondLst>
                                        </p:cTn>
                                        <p:tgtEl>
                                          <p:spTgt spid="6"/>
                                        </p:tgtEl>
                                        <p:attrNameLst>
                                          <p:attrName>style.visibility</p:attrName>
                                        </p:attrNameLst>
                                      </p:cBhvr>
                                      <p:to>
                                        <p:strVal val="visible"/>
                                      </p:to>
                                    </p:set>
                                    <p:animEffect transition="in" filter="fade">
                                      <p:cBhvr>
                                        <p:cTn id="51" dur="1000"/>
                                        <p:tgtEl>
                                          <p:spTgt spid="6"/>
                                        </p:tgtEl>
                                      </p:cBhvr>
                                    </p:animEffect>
                                  </p:childTnLst>
                                </p:cTn>
                              </p:par>
                              <p:par>
                                <p:cTn id="52" presetID="10" presetClass="entr" presetSubtype="0" fill="hold" nodeType="withEffect">
                                  <p:stCondLst>
                                    <p:cond delay="0"/>
                                  </p:stCondLst>
                                  <p:childTnLst>
                                    <p:set>
                                      <p:cBhvr>
                                        <p:cTn id="53" dur="1" fill="hold">
                                          <p:stCondLst>
                                            <p:cond delay="0"/>
                                          </p:stCondLst>
                                        </p:cTn>
                                        <p:tgtEl>
                                          <p:spTgt spid="381"/>
                                        </p:tgtEl>
                                        <p:attrNameLst>
                                          <p:attrName>style.visibility</p:attrName>
                                        </p:attrNameLst>
                                      </p:cBhvr>
                                      <p:to>
                                        <p:strVal val="visible"/>
                                      </p:to>
                                    </p:set>
                                    <p:animEffect transition="in" filter="fade">
                                      <p:cBhvr>
                                        <p:cTn id="54" dur="1000"/>
                                        <p:tgtEl>
                                          <p:spTgt spid="381"/>
                                        </p:tgtEl>
                                      </p:cBhvr>
                                    </p:animEffect>
                                  </p:childTnLst>
                                </p:cTn>
                              </p:par>
                              <p:par>
                                <p:cTn id="55" presetID="10" presetClass="entr" presetSubtype="0" fill="hold" nodeType="withEffect">
                                  <p:stCondLst>
                                    <p:cond delay="0"/>
                                  </p:stCondLst>
                                  <p:childTnLst>
                                    <p:set>
                                      <p:cBhvr>
                                        <p:cTn id="56" dur="1" fill="hold">
                                          <p:stCondLst>
                                            <p:cond delay="0"/>
                                          </p:stCondLst>
                                        </p:cTn>
                                        <p:tgtEl>
                                          <p:spTgt spid="382"/>
                                        </p:tgtEl>
                                        <p:attrNameLst>
                                          <p:attrName>style.visibility</p:attrName>
                                        </p:attrNameLst>
                                      </p:cBhvr>
                                      <p:to>
                                        <p:strVal val="visible"/>
                                      </p:to>
                                    </p:set>
                                    <p:animEffect transition="in" filter="fade">
                                      <p:cBhvr>
                                        <p:cTn id="57" dur="1000"/>
                                        <p:tgtEl>
                                          <p:spTgt spid="382"/>
                                        </p:tgtEl>
                                      </p:cBhvr>
                                    </p:animEffect>
                                  </p:childTnLst>
                                </p:cTn>
                              </p:par>
                              <p:par>
                                <p:cTn id="58" presetID="10" presetClass="entr" presetSubtype="0" fill="hold" nodeType="withEffect">
                                  <p:stCondLst>
                                    <p:cond delay="0"/>
                                  </p:stCondLst>
                                  <p:childTnLst>
                                    <p:set>
                                      <p:cBhvr>
                                        <p:cTn id="59" dur="1" fill="hold">
                                          <p:stCondLst>
                                            <p:cond delay="0"/>
                                          </p:stCondLst>
                                        </p:cTn>
                                        <p:tgtEl>
                                          <p:spTgt spid="387"/>
                                        </p:tgtEl>
                                        <p:attrNameLst>
                                          <p:attrName>style.visibility</p:attrName>
                                        </p:attrNameLst>
                                      </p:cBhvr>
                                      <p:to>
                                        <p:strVal val="visible"/>
                                      </p:to>
                                    </p:set>
                                    <p:animEffect transition="in" filter="fade">
                                      <p:cBhvr>
                                        <p:cTn id="60" dur="1000"/>
                                        <p:tgtEl>
                                          <p:spTgt spid="387"/>
                                        </p:tgtEl>
                                      </p:cBhvr>
                                    </p:animEffect>
                                  </p:childTnLst>
                                </p:cTn>
                              </p:par>
                              <p:par>
                                <p:cTn id="61" presetID="10" presetClass="entr" presetSubtype="0" fill="hold" nodeType="withEffect">
                                  <p:stCondLst>
                                    <p:cond delay="0"/>
                                  </p:stCondLst>
                                  <p:childTnLst>
                                    <p:set>
                                      <p:cBhvr>
                                        <p:cTn id="62" dur="1" fill="hold">
                                          <p:stCondLst>
                                            <p:cond delay="0"/>
                                          </p:stCondLst>
                                        </p:cTn>
                                        <p:tgtEl>
                                          <p:spTgt spid="388"/>
                                        </p:tgtEl>
                                        <p:attrNameLst>
                                          <p:attrName>style.visibility</p:attrName>
                                        </p:attrNameLst>
                                      </p:cBhvr>
                                      <p:to>
                                        <p:strVal val="visible"/>
                                      </p:to>
                                    </p:set>
                                    <p:animEffect transition="in" filter="fade">
                                      <p:cBhvr>
                                        <p:cTn id="63" dur="1000"/>
                                        <p:tgtEl>
                                          <p:spTgt spid="388"/>
                                        </p:tgtEl>
                                      </p:cBhvr>
                                    </p:animEffect>
                                  </p:childTnLst>
                                </p:cTn>
                              </p:par>
                              <p:par>
                                <p:cTn id="64" presetID="10" presetClass="entr" presetSubtype="0" fill="hold" nodeType="withEffect">
                                  <p:stCondLst>
                                    <p:cond delay="0"/>
                                  </p:stCondLst>
                                  <p:childTnLst>
                                    <p:set>
                                      <p:cBhvr>
                                        <p:cTn id="65" dur="1" fill="hold">
                                          <p:stCondLst>
                                            <p:cond delay="0"/>
                                          </p:stCondLst>
                                        </p:cTn>
                                        <p:tgtEl>
                                          <p:spTgt spid="385"/>
                                        </p:tgtEl>
                                        <p:attrNameLst>
                                          <p:attrName>style.visibility</p:attrName>
                                        </p:attrNameLst>
                                      </p:cBhvr>
                                      <p:to>
                                        <p:strVal val="visible"/>
                                      </p:to>
                                    </p:set>
                                    <p:animEffect transition="in" filter="fade">
                                      <p:cBhvr>
                                        <p:cTn id="66" dur="1000"/>
                                        <p:tgtEl>
                                          <p:spTgt spid="385"/>
                                        </p:tgtEl>
                                      </p:cBhvr>
                                    </p:animEffect>
                                  </p:childTnLst>
                                </p:cTn>
                              </p:par>
                              <p:par>
                                <p:cTn id="67" presetID="10" presetClass="entr" presetSubtype="0" fill="hold" nodeType="withEffect">
                                  <p:stCondLst>
                                    <p:cond delay="0"/>
                                  </p:stCondLst>
                                  <p:childTnLst>
                                    <p:set>
                                      <p:cBhvr>
                                        <p:cTn id="68" dur="1" fill="hold">
                                          <p:stCondLst>
                                            <p:cond delay="0"/>
                                          </p:stCondLst>
                                        </p:cTn>
                                        <p:tgtEl>
                                          <p:spTgt spid="386"/>
                                        </p:tgtEl>
                                        <p:attrNameLst>
                                          <p:attrName>style.visibility</p:attrName>
                                        </p:attrNameLst>
                                      </p:cBhvr>
                                      <p:to>
                                        <p:strVal val="visible"/>
                                      </p:to>
                                    </p:set>
                                    <p:animEffect transition="in" filter="fade">
                                      <p:cBhvr>
                                        <p:cTn id="69" dur="1000"/>
                                        <p:tgtEl>
                                          <p:spTgt spid="386"/>
                                        </p:tgtEl>
                                      </p:cBhvr>
                                    </p:animEffect>
                                  </p:childTnLst>
                                </p:cTn>
                              </p:par>
                              <p:par>
                                <p:cTn id="70" presetID="10" presetClass="entr" presetSubtype="0" fill="hold" nodeType="withEffect">
                                  <p:stCondLst>
                                    <p:cond delay="0"/>
                                  </p:stCondLst>
                                  <p:childTnLst>
                                    <p:set>
                                      <p:cBhvr>
                                        <p:cTn id="71" dur="1" fill="hold">
                                          <p:stCondLst>
                                            <p:cond delay="0"/>
                                          </p:stCondLst>
                                        </p:cTn>
                                        <p:tgtEl>
                                          <p:spTgt spid="383"/>
                                        </p:tgtEl>
                                        <p:attrNameLst>
                                          <p:attrName>style.visibility</p:attrName>
                                        </p:attrNameLst>
                                      </p:cBhvr>
                                      <p:to>
                                        <p:strVal val="visible"/>
                                      </p:to>
                                    </p:set>
                                    <p:animEffect transition="in" filter="fade">
                                      <p:cBhvr>
                                        <p:cTn id="72" dur="1000"/>
                                        <p:tgtEl>
                                          <p:spTgt spid="383"/>
                                        </p:tgtEl>
                                      </p:cBhvr>
                                    </p:animEffect>
                                  </p:childTnLst>
                                </p:cTn>
                              </p:par>
                              <p:par>
                                <p:cTn id="73" presetID="10" presetClass="entr" presetSubtype="0" fill="hold" nodeType="withEffect">
                                  <p:stCondLst>
                                    <p:cond delay="0"/>
                                  </p:stCondLst>
                                  <p:childTnLst>
                                    <p:set>
                                      <p:cBhvr>
                                        <p:cTn id="74" dur="1" fill="hold">
                                          <p:stCondLst>
                                            <p:cond delay="0"/>
                                          </p:stCondLst>
                                        </p:cTn>
                                        <p:tgtEl>
                                          <p:spTgt spid="384"/>
                                        </p:tgtEl>
                                        <p:attrNameLst>
                                          <p:attrName>style.visibility</p:attrName>
                                        </p:attrNameLst>
                                      </p:cBhvr>
                                      <p:to>
                                        <p:strVal val="visible"/>
                                      </p:to>
                                    </p:set>
                                    <p:animEffect transition="in" filter="fade">
                                      <p:cBhvr>
                                        <p:cTn id="75" dur="1000"/>
                                        <p:tgtEl>
                                          <p:spTgt spid="384"/>
                                        </p:tgtEl>
                                      </p:cBhvr>
                                    </p:animEffect>
                                  </p:childTnLst>
                                </p:cTn>
                              </p:par>
                            </p:childTnLst>
                          </p:cTn>
                        </p:par>
                      </p:childTnLst>
                    </p:cTn>
                  </p:par>
                  <p:par>
                    <p:cTn id="76" fill="hold" nodeType="clickPar">
                      <p:stCondLst>
                        <p:cond delay="indefinite"/>
                      </p:stCondLst>
                      <p:childTnLst>
                        <p:par>
                          <p:cTn id="77" fill="hold" nodeType="withGroup">
                            <p:stCondLst>
                              <p:cond delay="0"/>
                            </p:stCondLst>
                            <p:childTnLst>
                              <p:par>
                                <p:cTn id="78" presetID="10" presetClass="entr" presetSubtype="0" fill="hold" grpId="0" nodeType="clickEffect">
                                  <p:stCondLst>
                                    <p:cond delay="0"/>
                                  </p:stCondLst>
                                  <p:childTnLst>
                                    <p:set>
                                      <p:cBhvr>
                                        <p:cTn id="79" dur="1" fill="hold">
                                          <p:stCondLst>
                                            <p:cond delay="0"/>
                                          </p:stCondLst>
                                        </p:cTn>
                                        <p:tgtEl>
                                          <p:spTgt spid="468"/>
                                        </p:tgtEl>
                                        <p:attrNameLst>
                                          <p:attrName>style.visibility</p:attrName>
                                        </p:attrNameLst>
                                      </p:cBhvr>
                                      <p:to>
                                        <p:strVal val="visible"/>
                                      </p:to>
                                    </p:set>
                                    <p:animEffect transition="in" filter="fade">
                                      <p:cBhvr>
                                        <p:cTn id="80" dur="1000"/>
                                        <p:tgtEl>
                                          <p:spTgt spid="46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8" grpId="0"/>
      <p:bldP spid="55303"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Date Placeholder 2"/>
          <p:cNvSpPr>
            <a:spLocks noGrp="1"/>
          </p:cNvSpPr>
          <p:nvPr>
            <p:ph type="dt" sz="half" idx="10"/>
          </p:nvPr>
        </p:nvSpPr>
        <p:spPr/>
        <p:txBody>
          <a:bodyPr/>
          <a:lstStyle/>
          <a:p>
            <a:fld id="{1620389F-DE1D-44C7-B37E-89BCC2F680BE}" type="datetime1">
              <a:rPr lang="en-US" smtClean="0"/>
              <a:pPr/>
              <a:t>12/8/2015</a:t>
            </a:fld>
            <a:endParaRPr lang="en-US" dirty="0"/>
          </a:p>
        </p:txBody>
      </p:sp>
      <p:sp>
        <p:nvSpPr>
          <p:cNvPr id="4" name="Slide Number Placeholder 3"/>
          <p:cNvSpPr>
            <a:spLocks noGrp="1"/>
          </p:cNvSpPr>
          <p:nvPr>
            <p:ph type="sldNum" sz="quarter" idx="12"/>
          </p:nvPr>
        </p:nvSpPr>
        <p:spPr/>
        <p:txBody>
          <a:bodyPr/>
          <a:lstStyle/>
          <a:p>
            <a:fld id="{8D57DBB9-07C6-49AB-BFD5-E737C7E241F6}" type="slidenum">
              <a:rPr lang="en-US" smtClean="0"/>
              <a:pPr/>
              <a:t>33</a:t>
            </a:fld>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0562" y="790575"/>
            <a:ext cx="7762875" cy="5276850"/>
          </a:xfrm>
          <a:prstGeom prst="rect">
            <a:avLst/>
          </a:prstGeom>
        </p:spPr>
      </p:pic>
    </p:spTree>
    <p:extLst>
      <p:ext uri="{BB962C8B-B14F-4D97-AF65-F5344CB8AC3E}">
        <p14:creationId xmlns:p14="http://schemas.microsoft.com/office/powerpoint/2010/main" val="195852250"/>
      </p:ext>
    </p:extLst>
  </p:cSld>
  <p:clrMapOvr>
    <a:masterClrMapping/>
  </p:clrMapOvr>
  <p:transition>
    <p:fad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Date Placeholder 2"/>
          <p:cNvSpPr>
            <a:spLocks noGrp="1"/>
          </p:cNvSpPr>
          <p:nvPr>
            <p:ph type="dt" sz="half" idx="10"/>
          </p:nvPr>
        </p:nvSpPr>
        <p:spPr/>
        <p:txBody>
          <a:bodyPr/>
          <a:lstStyle/>
          <a:p>
            <a:fld id="{1620389F-DE1D-44C7-B37E-89BCC2F680BE}" type="datetime1">
              <a:rPr lang="en-US" smtClean="0"/>
              <a:pPr/>
              <a:t>12/8/2015</a:t>
            </a:fld>
            <a:endParaRPr lang="en-US" dirty="0"/>
          </a:p>
        </p:txBody>
      </p:sp>
      <p:sp>
        <p:nvSpPr>
          <p:cNvPr id="4" name="Slide Number Placeholder 3"/>
          <p:cNvSpPr>
            <a:spLocks noGrp="1"/>
          </p:cNvSpPr>
          <p:nvPr>
            <p:ph type="sldNum" sz="quarter" idx="12"/>
          </p:nvPr>
        </p:nvSpPr>
        <p:spPr/>
        <p:txBody>
          <a:bodyPr/>
          <a:lstStyle/>
          <a:p>
            <a:fld id="{8D57DBB9-07C6-49AB-BFD5-E737C7E241F6}" type="slidenum">
              <a:rPr lang="en-US" smtClean="0"/>
              <a:pPr/>
              <a:t>34</a:t>
            </a:fld>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0562" y="790575"/>
            <a:ext cx="7762875" cy="5276850"/>
          </a:xfrm>
          <a:prstGeom prst="rect">
            <a:avLst/>
          </a:prstGeom>
        </p:spPr>
      </p:pic>
    </p:spTree>
    <p:extLst>
      <p:ext uri="{BB962C8B-B14F-4D97-AF65-F5344CB8AC3E}">
        <p14:creationId xmlns:p14="http://schemas.microsoft.com/office/powerpoint/2010/main" val="1608594762"/>
      </p:ext>
    </p:extLst>
  </p:cSld>
  <p:clrMapOvr>
    <a:masterClrMapping/>
  </p:clrMapOvr>
  <p:transition>
    <p:fad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Date Placeholder 2"/>
          <p:cNvSpPr>
            <a:spLocks noGrp="1"/>
          </p:cNvSpPr>
          <p:nvPr>
            <p:ph type="dt" sz="half" idx="10"/>
          </p:nvPr>
        </p:nvSpPr>
        <p:spPr/>
        <p:txBody>
          <a:bodyPr/>
          <a:lstStyle/>
          <a:p>
            <a:fld id="{1620389F-DE1D-44C7-B37E-89BCC2F680BE}" type="datetime1">
              <a:rPr lang="en-US" smtClean="0"/>
              <a:pPr/>
              <a:t>12/8/2015</a:t>
            </a:fld>
            <a:endParaRPr lang="en-US" dirty="0"/>
          </a:p>
        </p:txBody>
      </p:sp>
      <p:sp>
        <p:nvSpPr>
          <p:cNvPr id="4" name="Slide Number Placeholder 3"/>
          <p:cNvSpPr>
            <a:spLocks noGrp="1"/>
          </p:cNvSpPr>
          <p:nvPr>
            <p:ph type="sldNum" sz="quarter" idx="12"/>
          </p:nvPr>
        </p:nvSpPr>
        <p:spPr/>
        <p:txBody>
          <a:bodyPr/>
          <a:lstStyle/>
          <a:p>
            <a:fld id="{8D57DBB9-07C6-49AB-BFD5-E737C7E241F6}" type="slidenum">
              <a:rPr lang="en-US" smtClean="0"/>
              <a:pPr/>
              <a:t>35</a:t>
            </a:fld>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0562" y="790575"/>
            <a:ext cx="7762875" cy="5276850"/>
          </a:xfrm>
          <a:prstGeom prst="rect">
            <a:avLst/>
          </a:prstGeom>
        </p:spPr>
      </p:pic>
    </p:spTree>
    <p:extLst>
      <p:ext uri="{BB962C8B-B14F-4D97-AF65-F5344CB8AC3E}">
        <p14:creationId xmlns:p14="http://schemas.microsoft.com/office/powerpoint/2010/main" val="2279921780"/>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Limitations of SysML 1.4 - Visualization</a:t>
            </a:r>
            <a:endParaRPr lang="en-US" dirty="0"/>
          </a:p>
        </p:txBody>
      </p:sp>
      <p:sp>
        <p:nvSpPr>
          <p:cNvPr id="8" name="Content Placeholder 7"/>
          <p:cNvSpPr>
            <a:spLocks noGrp="1"/>
          </p:cNvSpPr>
          <p:nvPr>
            <p:ph idx="1"/>
          </p:nvPr>
        </p:nvSpPr>
        <p:spPr>
          <a:xfrm>
            <a:off x="236538" y="1039812"/>
            <a:ext cx="8667750" cy="5316537"/>
          </a:xfrm>
        </p:spPr>
        <p:txBody>
          <a:bodyPr>
            <a:normAutofit/>
          </a:bodyPr>
          <a:lstStyle/>
          <a:p>
            <a:r>
              <a:rPr lang="en-US" dirty="0" smtClean="0"/>
              <a:t>Separation of Model Construction from Visualization</a:t>
            </a:r>
          </a:p>
          <a:p>
            <a:pPr lvl="1"/>
            <a:r>
              <a:rPr lang="en-US" dirty="0" smtClean="0"/>
              <a:t>Diagram construction left to modeler</a:t>
            </a:r>
          </a:p>
          <a:p>
            <a:pPr lvl="1"/>
            <a:r>
              <a:rPr lang="en-US" dirty="0" smtClean="0"/>
              <a:t>Model elements can be removed, but added elements cannot be automatically added to diagrams</a:t>
            </a:r>
            <a:endParaRPr lang="en-US" dirty="0"/>
          </a:p>
          <a:p>
            <a:pPr lvl="1"/>
            <a:r>
              <a:rPr lang="en-US" dirty="0" smtClean="0"/>
              <a:t>Some tool capabilities to auto-create, but not necessarily rule-based</a:t>
            </a:r>
          </a:p>
          <a:p>
            <a:r>
              <a:rPr lang="en-US" dirty="0" smtClean="0"/>
              <a:t>Specification of SysML Diagrammatic Views</a:t>
            </a:r>
          </a:p>
          <a:p>
            <a:pPr lvl="1"/>
            <a:r>
              <a:rPr lang="en-US" dirty="0" smtClean="0"/>
              <a:t>Appearance of SysML diagrams is fixed with no facility for user-defined rules</a:t>
            </a:r>
          </a:p>
          <a:p>
            <a:pPr lvl="1"/>
            <a:r>
              <a:rPr lang="en-US" dirty="0" smtClean="0"/>
              <a:t>Modelers sometimes make modeling choices to accommodate immediate needs, resulting in more work later or deferring robust modeling</a:t>
            </a:r>
            <a:endParaRPr lang="en-US" dirty="0"/>
          </a:p>
          <a:p>
            <a:r>
              <a:rPr lang="en-US" dirty="0" smtClean="0"/>
              <a:t>View Construction and Layout</a:t>
            </a:r>
          </a:p>
          <a:p>
            <a:pPr lvl="1"/>
            <a:r>
              <a:rPr lang="en-US" dirty="0" smtClean="0"/>
              <a:t>Layout of diagram elements manual requiring manual </a:t>
            </a:r>
            <a:r>
              <a:rPr lang="en-US" dirty="0" smtClean="0"/>
              <a:t>maintenance</a:t>
            </a:r>
          </a:p>
          <a:p>
            <a:pPr lvl="1"/>
            <a:r>
              <a:rPr lang="en-US" dirty="0" smtClean="0"/>
              <a:t>Facility for “semantic zoom”</a:t>
            </a:r>
            <a:endParaRPr lang="en-US" dirty="0" smtClean="0"/>
          </a:p>
          <a:p>
            <a:r>
              <a:rPr lang="en-US" dirty="0" smtClean="0"/>
              <a:t>In-Work</a:t>
            </a:r>
            <a:r>
              <a:rPr lang="en-US" dirty="0" smtClean="0"/>
              <a:t>, Changed Data and Model Compare</a:t>
            </a:r>
          </a:p>
          <a:p>
            <a:pPr lvl="1"/>
            <a:r>
              <a:rPr lang="en-US" dirty="0" smtClean="0"/>
              <a:t>The current spec is silent on visualizing changes and differences between model baselines</a:t>
            </a:r>
          </a:p>
          <a:p>
            <a:endParaRPr lang="en-US" dirty="0"/>
          </a:p>
        </p:txBody>
      </p:sp>
      <p:sp>
        <p:nvSpPr>
          <p:cNvPr id="5" name="Date Placeholder 4"/>
          <p:cNvSpPr>
            <a:spLocks noGrp="1"/>
          </p:cNvSpPr>
          <p:nvPr>
            <p:ph type="dt" sz="half" idx="10"/>
          </p:nvPr>
        </p:nvSpPr>
        <p:spPr/>
        <p:txBody>
          <a:bodyPr/>
          <a:lstStyle/>
          <a:p>
            <a:fld id="{D78C322A-2CDA-45E0-AD6E-1642B6DA8D34}" type="datetime1">
              <a:rPr lang="en-US" smtClean="0"/>
              <a:pPr/>
              <a:t>12/8/2015</a:t>
            </a:fld>
            <a:endParaRPr lang="en-US" dirty="0"/>
          </a:p>
        </p:txBody>
      </p:sp>
      <p:sp>
        <p:nvSpPr>
          <p:cNvPr id="6" name="Slide Number Placeholder 5"/>
          <p:cNvSpPr>
            <a:spLocks noGrp="1"/>
          </p:cNvSpPr>
          <p:nvPr>
            <p:ph type="sldNum" sz="quarter" idx="12"/>
          </p:nvPr>
        </p:nvSpPr>
        <p:spPr/>
        <p:txBody>
          <a:bodyPr/>
          <a:lstStyle/>
          <a:p>
            <a:fld id="{8D57DBB9-07C6-49AB-BFD5-E737C7E241F6}" type="slidenum">
              <a:rPr lang="en-US" smtClean="0"/>
              <a:pPr/>
              <a:t>4</a:t>
            </a:fld>
            <a:endParaRPr lang="en-US" dirty="0"/>
          </a:p>
        </p:txBody>
      </p:sp>
    </p:spTree>
    <p:extLst>
      <p:ext uri="{BB962C8B-B14F-4D97-AF65-F5344CB8AC3E}">
        <p14:creationId xmlns:p14="http://schemas.microsoft.com/office/powerpoint/2010/main" val="1313173827"/>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SME Services - Visualization</a:t>
            </a:r>
            <a:endParaRPr lang="en-US" dirty="0"/>
          </a:p>
        </p:txBody>
      </p:sp>
      <p:sp>
        <p:nvSpPr>
          <p:cNvPr id="8" name="Content Placeholder 7"/>
          <p:cNvSpPr>
            <a:spLocks noGrp="1"/>
          </p:cNvSpPr>
          <p:nvPr>
            <p:ph idx="1"/>
          </p:nvPr>
        </p:nvSpPr>
        <p:spPr>
          <a:xfrm>
            <a:off x="236538" y="1039813"/>
            <a:ext cx="8667750" cy="5316537"/>
          </a:xfrm>
        </p:spPr>
        <p:txBody>
          <a:bodyPr>
            <a:normAutofit fontScale="92500" lnSpcReduction="20000"/>
          </a:bodyPr>
          <a:lstStyle/>
          <a:p>
            <a:r>
              <a:rPr lang="en-US" dirty="0" smtClean="0"/>
              <a:t>Relevant SME Services</a:t>
            </a:r>
          </a:p>
          <a:p>
            <a:pPr lvl="1"/>
            <a:r>
              <a:rPr lang="en-US" dirty="0" smtClean="0"/>
              <a:t>Render/Produce Model Views</a:t>
            </a:r>
          </a:p>
          <a:p>
            <a:pPr lvl="2"/>
            <a:r>
              <a:rPr lang="en-US" dirty="0" smtClean="0"/>
              <a:t>Define Model Views</a:t>
            </a:r>
          </a:p>
          <a:p>
            <a:pPr lvl="2"/>
            <a:r>
              <a:rPr lang="en-US" dirty="0" smtClean="0"/>
              <a:t>Present Results</a:t>
            </a:r>
          </a:p>
          <a:p>
            <a:pPr lvl="1"/>
            <a:r>
              <a:rPr lang="en-US" dirty="0" smtClean="0"/>
              <a:t>Specify Viewpoints</a:t>
            </a:r>
          </a:p>
          <a:p>
            <a:pPr lvl="1"/>
            <a:r>
              <a:rPr lang="en-US" dirty="0" smtClean="0"/>
              <a:t>Extend/Customize Model Language</a:t>
            </a:r>
          </a:p>
          <a:p>
            <a:pPr lvl="1"/>
            <a:r>
              <a:rPr lang="en-US" dirty="0" smtClean="0"/>
              <a:t>Model Queries to Support Visualization</a:t>
            </a:r>
            <a:endParaRPr lang="en-US" dirty="0"/>
          </a:p>
          <a:p>
            <a:pPr lvl="1"/>
            <a:r>
              <a:rPr lang="en-US" dirty="0" smtClean="0"/>
              <a:t>Manage Changes to Model</a:t>
            </a:r>
          </a:p>
          <a:p>
            <a:r>
              <a:rPr lang="en-US" dirty="0" smtClean="0"/>
              <a:t>Summarized Inputs/Outputs</a:t>
            </a:r>
          </a:p>
          <a:p>
            <a:pPr lvl="1"/>
            <a:r>
              <a:rPr lang="en-US" dirty="0" smtClean="0"/>
              <a:t>User-Defined Input</a:t>
            </a:r>
          </a:p>
          <a:p>
            <a:pPr lvl="2"/>
            <a:r>
              <a:rPr lang="en-US" dirty="0" smtClean="0"/>
              <a:t>Domain-Specific Symbology</a:t>
            </a:r>
          </a:p>
          <a:p>
            <a:pPr lvl="2"/>
            <a:r>
              <a:rPr lang="en-US" dirty="0" smtClean="0"/>
              <a:t>Controller Data</a:t>
            </a:r>
          </a:p>
          <a:p>
            <a:pPr lvl="1"/>
            <a:r>
              <a:rPr lang="en-US" dirty="0" smtClean="0"/>
              <a:t>Template Input</a:t>
            </a:r>
          </a:p>
          <a:p>
            <a:pPr lvl="1"/>
            <a:r>
              <a:rPr lang="en-US" dirty="0" smtClean="0"/>
              <a:t>Source/Target Model Input Data</a:t>
            </a:r>
          </a:p>
          <a:p>
            <a:pPr lvl="1"/>
            <a:r>
              <a:rPr lang="en-US" dirty="0" smtClean="0"/>
              <a:t>Domain-Specific View Output</a:t>
            </a:r>
          </a:p>
          <a:p>
            <a:pPr lvl="1"/>
            <a:r>
              <a:rPr lang="en-US" dirty="0" smtClean="0"/>
              <a:t>Rendered View Output</a:t>
            </a:r>
          </a:p>
          <a:p>
            <a:pPr lvl="1"/>
            <a:r>
              <a:rPr lang="en-US" dirty="0" smtClean="0"/>
              <a:t>Rendered Controller View Output</a:t>
            </a:r>
          </a:p>
          <a:p>
            <a:pPr lvl="1"/>
            <a:r>
              <a:rPr lang="en-US" dirty="0" smtClean="0"/>
              <a:t>Rendered Compared Model Data View Output (Model/Diagram/Element)</a:t>
            </a:r>
          </a:p>
        </p:txBody>
      </p:sp>
      <p:sp>
        <p:nvSpPr>
          <p:cNvPr id="5" name="Date Placeholder 4"/>
          <p:cNvSpPr>
            <a:spLocks noGrp="1"/>
          </p:cNvSpPr>
          <p:nvPr>
            <p:ph type="dt" sz="half" idx="10"/>
          </p:nvPr>
        </p:nvSpPr>
        <p:spPr/>
        <p:txBody>
          <a:bodyPr/>
          <a:lstStyle/>
          <a:p>
            <a:fld id="{D78C322A-2CDA-45E0-AD6E-1642B6DA8D34}" type="datetime1">
              <a:rPr lang="en-US" smtClean="0"/>
              <a:pPr/>
              <a:t>12/8/2015</a:t>
            </a:fld>
            <a:endParaRPr lang="en-US" dirty="0"/>
          </a:p>
        </p:txBody>
      </p:sp>
      <p:sp>
        <p:nvSpPr>
          <p:cNvPr id="6" name="Slide Number Placeholder 5"/>
          <p:cNvSpPr>
            <a:spLocks noGrp="1"/>
          </p:cNvSpPr>
          <p:nvPr>
            <p:ph type="sldNum" sz="quarter" idx="12"/>
          </p:nvPr>
        </p:nvSpPr>
        <p:spPr/>
        <p:txBody>
          <a:bodyPr/>
          <a:lstStyle/>
          <a:p>
            <a:fld id="{8D57DBB9-07C6-49AB-BFD5-E737C7E241F6}" type="slidenum">
              <a:rPr lang="en-US" smtClean="0"/>
              <a:pPr/>
              <a:t>5</a:t>
            </a:fld>
            <a:endParaRPr lang="en-US" dirty="0"/>
          </a:p>
        </p:txBody>
      </p:sp>
    </p:spTree>
    <p:extLst>
      <p:ext uri="{BB962C8B-B14F-4D97-AF65-F5344CB8AC3E}">
        <p14:creationId xmlns:p14="http://schemas.microsoft.com/office/powerpoint/2010/main" val="2855238095"/>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Requirements Decomposition</a:t>
            </a:r>
            <a:endParaRPr lang="en-US" dirty="0"/>
          </a:p>
        </p:txBody>
      </p:sp>
      <p:sp>
        <p:nvSpPr>
          <p:cNvPr id="5" name="Content Placeholder 4"/>
          <p:cNvSpPr>
            <a:spLocks noGrp="1"/>
          </p:cNvSpPr>
          <p:nvPr>
            <p:ph idx="1"/>
          </p:nvPr>
        </p:nvSpPr>
        <p:spPr>
          <a:xfrm>
            <a:off x="236538" y="1039813"/>
            <a:ext cx="8667750" cy="2105039"/>
          </a:xfrm>
        </p:spPr>
        <p:txBody>
          <a:bodyPr>
            <a:normAutofit/>
          </a:bodyPr>
          <a:lstStyle/>
          <a:p>
            <a:r>
              <a:rPr lang="en-US" dirty="0" smtClean="0"/>
              <a:t>Following Model-View-Controller paradigm</a:t>
            </a:r>
          </a:p>
          <a:p>
            <a:r>
              <a:rPr lang="en-US" dirty="0" smtClean="0"/>
              <a:t>Back End Data Structure - Model</a:t>
            </a:r>
          </a:p>
          <a:p>
            <a:r>
              <a:rPr lang="en-US" dirty="0"/>
              <a:t>Front End Visualization - View </a:t>
            </a:r>
          </a:p>
          <a:p>
            <a:r>
              <a:rPr lang="en-US" dirty="0" smtClean="0"/>
              <a:t>Translation Layer - Controller</a:t>
            </a:r>
          </a:p>
        </p:txBody>
      </p:sp>
      <p:sp>
        <p:nvSpPr>
          <p:cNvPr id="3" name="Date Placeholder 2"/>
          <p:cNvSpPr>
            <a:spLocks noGrp="1"/>
          </p:cNvSpPr>
          <p:nvPr>
            <p:ph type="dt" sz="half" idx="10"/>
          </p:nvPr>
        </p:nvSpPr>
        <p:spPr/>
        <p:txBody>
          <a:bodyPr/>
          <a:lstStyle/>
          <a:p>
            <a:fld id="{1620389F-DE1D-44C7-B37E-89BCC2F680BE}" type="datetime1">
              <a:rPr lang="en-US" smtClean="0"/>
              <a:pPr/>
              <a:t>12/8/2015</a:t>
            </a:fld>
            <a:endParaRPr lang="en-US" dirty="0"/>
          </a:p>
        </p:txBody>
      </p:sp>
      <p:sp>
        <p:nvSpPr>
          <p:cNvPr id="4" name="Slide Number Placeholder 3"/>
          <p:cNvSpPr>
            <a:spLocks noGrp="1"/>
          </p:cNvSpPr>
          <p:nvPr>
            <p:ph type="sldNum" sz="quarter" idx="12"/>
          </p:nvPr>
        </p:nvSpPr>
        <p:spPr/>
        <p:txBody>
          <a:bodyPr/>
          <a:lstStyle/>
          <a:p>
            <a:fld id="{8D57DBB9-07C6-49AB-BFD5-E737C7E241F6}" type="slidenum">
              <a:rPr lang="en-US" smtClean="0"/>
              <a:pPr/>
              <a:t>6</a:t>
            </a:fld>
            <a:endParaRPr lang="en-US" dirty="0"/>
          </a:p>
        </p:txBody>
      </p:sp>
      <p:grpSp>
        <p:nvGrpSpPr>
          <p:cNvPr id="34" name="Group 33"/>
          <p:cNvGrpSpPr/>
          <p:nvPr/>
        </p:nvGrpSpPr>
        <p:grpSpPr>
          <a:xfrm>
            <a:off x="1386575" y="2743202"/>
            <a:ext cx="6370850" cy="3560372"/>
            <a:chOff x="1457717" y="2743202"/>
            <a:chExt cx="6370850" cy="3560372"/>
          </a:xfrm>
        </p:grpSpPr>
        <p:pic>
          <p:nvPicPr>
            <p:cNvPr id="23" name="Picture 22"/>
            <p:cNvPicPr>
              <a:picLocks noChangeAspect="1"/>
            </p:cNvPicPr>
            <p:nvPr/>
          </p:nvPicPr>
          <p:blipFill rotWithShape="1">
            <a:blip r:embed="rId2">
              <a:extLst>
                <a:ext uri="{28A0092B-C50C-407E-A947-70E740481C1C}">
                  <a14:useLocalDpi xmlns:a14="http://schemas.microsoft.com/office/drawing/2010/main" val="0"/>
                </a:ext>
              </a:extLst>
            </a:blip>
            <a:srcRect t="25653" b="24740"/>
            <a:stretch/>
          </p:blipFill>
          <p:spPr>
            <a:xfrm>
              <a:off x="1457717" y="2743202"/>
              <a:ext cx="6225392" cy="2099256"/>
            </a:xfrm>
            <a:prstGeom prst="rect">
              <a:avLst/>
            </a:prstGeom>
          </p:spPr>
        </p:pic>
        <p:sp>
          <p:nvSpPr>
            <p:cNvPr id="6" name="TextBox 5"/>
            <p:cNvSpPr txBox="1"/>
            <p:nvPr/>
          </p:nvSpPr>
          <p:spPr>
            <a:xfrm>
              <a:off x="3728742" y="4980135"/>
              <a:ext cx="1828800" cy="1323439"/>
            </a:xfrm>
            <a:prstGeom prst="rect">
              <a:avLst/>
            </a:prstGeom>
            <a:noFill/>
          </p:spPr>
          <p:txBody>
            <a:bodyPr wrap="square" rtlCol="0">
              <a:spAutoFit/>
            </a:bodyPr>
            <a:lstStyle/>
            <a:p>
              <a:pPr algn="ctr"/>
              <a:r>
                <a:rPr lang="en-US" sz="2000" dirty="0" smtClean="0">
                  <a:latin typeface="Arial" pitchFamily="34" charset="0"/>
                  <a:cs typeface="Arial" pitchFamily="34" charset="0"/>
                </a:rPr>
                <a:t>Meaningful, Repeatable View Construction</a:t>
              </a:r>
            </a:p>
          </p:txBody>
        </p:sp>
        <p:sp>
          <p:nvSpPr>
            <p:cNvPr id="10" name="TextBox 9"/>
            <p:cNvSpPr txBox="1"/>
            <p:nvPr/>
          </p:nvSpPr>
          <p:spPr>
            <a:xfrm>
              <a:off x="1457717" y="4980135"/>
              <a:ext cx="1828800" cy="707886"/>
            </a:xfrm>
            <a:prstGeom prst="rect">
              <a:avLst/>
            </a:prstGeom>
            <a:noFill/>
          </p:spPr>
          <p:txBody>
            <a:bodyPr wrap="square" rtlCol="0">
              <a:spAutoFit/>
            </a:bodyPr>
            <a:lstStyle/>
            <a:p>
              <a:pPr algn="ctr"/>
              <a:r>
                <a:rPr lang="en-US" sz="2000" dirty="0" smtClean="0">
                  <a:latin typeface="Arial" pitchFamily="34" charset="0"/>
                  <a:cs typeface="Arial" pitchFamily="34" charset="0"/>
                </a:rPr>
                <a:t>Model Data Definition</a:t>
              </a:r>
            </a:p>
          </p:txBody>
        </p:sp>
        <p:sp>
          <p:nvSpPr>
            <p:cNvPr id="11" name="TextBox 10"/>
            <p:cNvSpPr txBox="1"/>
            <p:nvPr/>
          </p:nvSpPr>
          <p:spPr>
            <a:xfrm>
              <a:off x="5999767" y="4980135"/>
              <a:ext cx="1828800" cy="1015663"/>
            </a:xfrm>
            <a:prstGeom prst="rect">
              <a:avLst/>
            </a:prstGeom>
            <a:noFill/>
          </p:spPr>
          <p:txBody>
            <a:bodyPr wrap="square" rtlCol="0">
              <a:spAutoFit/>
            </a:bodyPr>
            <a:lstStyle/>
            <a:p>
              <a:pPr algn="ctr"/>
              <a:r>
                <a:rPr lang="en-US" sz="2000" dirty="0" smtClean="0">
                  <a:latin typeface="Arial" pitchFamily="34" charset="0"/>
                  <a:cs typeface="Arial" pitchFamily="34" charset="0"/>
                </a:rPr>
                <a:t>Navigation, Flexibility and Relevance</a:t>
              </a:r>
            </a:p>
          </p:txBody>
        </p:sp>
        <p:cxnSp>
          <p:nvCxnSpPr>
            <p:cNvPr id="20" name="Straight Connector 19"/>
            <p:cNvCxnSpPr>
              <a:stCxn id="10" idx="0"/>
            </p:cNvCxnSpPr>
            <p:nvPr/>
          </p:nvCxnSpPr>
          <p:spPr>
            <a:xfrm flipV="1">
              <a:off x="2372117" y="4185634"/>
              <a:ext cx="127767" cy="79450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a:stCxn id="6" idx="0"/>
            </p:cNvCxnSpPr>
            <p:nvPr/>
          </p:nvCxnSpPr>
          <p:spPr>
            <a:xfrm flipV="1">
              <a:off x="4643142" y="4429551"/>
              <a:ext cx="135446" cy="55058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a:stCxn id="11" idx="0"/>
            </p:cNvCxnSpPr>
            <p:nvPr/>
          </p:nvCxnSpPr>
          <p:spPr>
            <a:xfrm flipH="1" flipV="1">
              <a:off x="6778721" y="4429552"/>
              <a:ext cx="135446" cy="550583"/>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58801749"/>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MVC as View and Viewpoint</a:t>
            </a:r>
            <a:endParaRPr lang="en-US" dirty="0"/>
          </a:p>
        </p:txBody>
      </p:sp>
      <p:sp>
        <p:nvSpPr>
          <p:cNvPr id="3" name="Date Placeholder 2"/>
          <p:cNvSpPr>
            <a:spLocks noGrp="1"/>
          </p:cNvSpPr>
          <p:nvPr>
            <p:ph type="dt" sz="half" idx="10"/>
          </p:nvPr>
        </p:nvSpPr>
        <p:spPr/>
        <p:txBody>
          <a:bodyPr/>
          <a:lstStyle/>
          <a:p>
            <a:fld id="{1620389F-DE1D-44C7-B37E-89BCC2F680BE}" type="datetime1">
              <a:rPr lang="en-US" smtClean="0"/>
              <a:pPr/>
              <a:t>12/8/2015</a:t>
            </a:fld>
            <a:endParaRPr lang="en-US" dirty="0"/>
          </a:p>
        </p:txBody>
      </p:sp>
      <p:sp>
        <p:nvSpPr>
          <p:cNvPr id="4" name="Slide Number Placeholder 3"/>
          <p:cNvSpPr>
            <a:spLocks noGrp="1"/>
          </p:cNvSpPr>
          <p:nvPr>
            <p:ph type="sldNum" sz="quarter" idx="12"/>
          </p:nvPr>
        </p:nvSpPr>
        <p:spPr/>
        <p:txBody>
          <a:bodyPr/>
          <a:lstStyle/>
          <a:p>
            <a:fld id="{8D57DBB9-07C6-49AB-BFD5-E737C7E241F6}" type="slidenum">
              <a:rPr lang="en-US" smtClean="0"/>
              <a:pPr/>
              <a:t>7</a:t>
            </a:fld>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4370" y="1053931"/>
            <a:ext cx="7662951" cy="5208926"/>
          </a:xfrm>
          <a:prstGeom prst="rect">
            <a:avLst/>
          </a:prstGeom>
        </p:spPr>
      </p:pic>
    </p:spTree>
    <p:extLst>
      <p:ext uri="{BB962C8B-B14F-4D97-AF65-F5344CB8AC3E}">
        <p14:creationId xmlns:p14="http://schemas.microsoft.com/office/powerpoint/2010/main" val="1787121154"/>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Requirements Decomposition</a:t>
            </a:r>
            <a:endParaRPr lang="en-US" dirty="0"/>
          </a:p>
        </p:txBody>
      </p:sp>
      <p:sp>
        <p:nvSpPr>
          <p:cNvPr id="3" name="Date Placeholder 2"/>
          <p:cNvSpPr>
            <a:spLocks noGrp="1"/>
          </p:cNvSpPr>
          <p:nvPr>
            <p:ph type="dt" sz="half" idx="10"/>
          </p:nvPr>
        </p:nvSpPr>
        <p:spPr/>
        <p:txBody>
          <a:bodyPr/>
          <a:lstStyle/>
          <a:p>
            <a:fld id="{1620389F-DE1D-44C7-B37E-89BCC2F680BE}" type="datetime1">
              <a:rPr lang="en-US" smtClean="0"/>
              <a:pPr/>
              <a:t>12/8/2015</a:t>
            </a:fld>
            <a:endParaRPr lang="en-US" dirty="0"/>
          </a:p>
        </p:txBody>
      </p:sp>
      <p:sp>
        <p:nvSpPr>
          <p:cNvPr id="4" name="Slide Number Placeholder 3"/>
          <p:cNvSpPr>
            <a:spLocks noGrp="1"/>
          </p:cNvSpPr>
          <p:nvPr>
            <p:ph type="sldNum" sz="quarter" idx="12"/>
          </p:nvPr>
        </p:nvSpPr>
        <p:spPr/>
        <p:txBody>
          <a:bodyPr/>
          <a:lstStyle/>
          <a:p>
            <a:fld id="{8D57DBB9-07C6-49AB-BFD5-E737C7E241F6}" type="slidenum">
              <a:rPr lang="en-US" smtClean="0"/>
              <a:pPr/>
              <a:t>8</a:t>
            </a:fld>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2960" y="1084513"/>
            <a:ext cx="7391732" cy="4961957"/>
          </a:xfrm>
          <a:prstGeom prst="rect">
            <a:avLst/>
          </a:prstGeom>
        </p:spPr>
      </p:pic>
    </p:spTree>
    <p:extLst>
      <p:ext uri="{BB962C8B-B14F-4D97-AF65-F5344CB8AC3E}">
        <p14:creationId xmlns:p14="http://schemas.microsoft.com/office/powerpoint/2010/main" val="1794949563"/>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Requirements – Front End Visualization</a:t>
            </a:r>
            <a:endParaRPr lang="en-US" dirty="0"/>
          </a:p>
        </p:txBody>
      </p:sp>
      <p:sp>
        <p:nvSpPr>
          <p:cNvPr id="5" name="Content Placeholder 4"/>
          <p:cNvSpPr>
            <a:spLocks noGrp="1"/>
          </p:cNvSpPr>
          <p:nvPr>
            <p:ph idx="1"/>
          </p:nvPr>
        </p:nvSpPr>
        <p:spPr/>
        <p:txBody>
          <a:bodyPr>
            <a:normAutofit/>
          </a:bodyPr>
          <a:lstStyle/>
          <a:p>
            <a:r>
              <a:rPr lang="en-US" dirty="0" smtClean="0"/>
              <a:t>This spec to be constrained to Systems Diagrams.</a:t>
            </a:r>
          </a:p>
          <a:p>
            <a:r>
              <a:rPr lang="en-US" dirty="0" smtClean="0"/>
              <a:t>High-level conceptual definitions</a:t>
            </a:r>
          </a:p>
          <a:p>
            <a:pPr lvl="1"/>
            <a:r>
              <a:rPr lang="en-US" dirty="0" smtClean="0"/>
              <a:t>What does each type of drawing object represent?</a:t>
            </a:r>
          </a:p>
          <a:p>
            <a:pPr lvl="1"/>
            <a:r>
              <a:rPr lang="en-US" dirty="0" smtClean="0"/>
              <a:t>Drawings, Nodes, Edges, Ports, Labels, Annotations, Nesting</a:t>
            </a:r>
          </a:p>
          <a:p>
            <a:pPr lvl="1"/>
            <a:r>
              <a:rPr lang="en-US" dirty="0" smtClean="0"/>
              <a:t>External Links</a:t>
            </a:r>
          </a:p>
          <a:p>
            <a:r>
              <a:rPr lang="en-US" dirty="0" smtClean="0"/>
              <a:t>Palette definition rules</a:t>
            </a:r>
          </a:p>
          <a:p>
            <a:pPr lvl="1"/>
            <a:r>
              <a:rPr lang="en-US" dirty="0" smtClean="0"/>
              <a:t>How to create a set of drawing object representations to describe a system</a:t>
            </a:r>
          </a:p>
          <a:p>
            <a:pPr lvl="1"/>
            <a:r>
              <a:rPr lang="en-US" dirty="0" smtClean="0"/>
              <a:t>Level of differentiation acceptable within a single visual object definition</a:t>
            </a:r>
          </a:p>
          <a:p>
            <a:r>
              <a:rPr lang="en-US" dirty="0" smtClean="0"/>
              <a:t>Provide core, extensible palette definitions</a:t>
            </a:r>
          </a:p>
          <a:p>
            <a:pPr lvl="1"/>
            <a:r>
              <a:rPr lang="en-US" dirty="0" smtClean="0"/>
              <a:t>Updated “classic” SysML style</a:t>
            </a:r>
          </a:p>
          <a:p>
            <a:pPr lvl="1"/>
            <a:r>
              <a:rPr lang="en-US" dirty="0" smtClean="0"/>
              <a:t>Simplified “iconographic” style</a:t>
            </a:r>
          </a:p>
          <a:p>
            <a:pPr marL="0" indent="0">
              <a:buNone/>
            </a:pPr>
            <a:endParaRPr lang="en-US" dirty="0" smtClean="0"/>
          </a:p>
        </p:txBody>
      </p:sp>
      <p:sp>
        <p:nvSpPr>
          <p:cNvPr id="3" name="Date Placeholder 2"/>
          <p:cNvSpPr>
            <a:spLocks noGrp="1"/>
          </p:cNvSpPr>
          <p:nvPr>
            <p:ph type="dt" sz="half" idx="10"/>
          </p:nvPr>
        </p:nvSpPr>
        <p:spPr/>
        <p:txBody>
          <a:bodyPr/>
          <a:lstStyle/>
          <a:p>
            <a:fld id="{1620389F-DE1D-44C7-B37E-89BCC2F680BE}" type="datetime1">
              <a:rPr lang="en-US" smtClean="0"/>
              <a:pPr/>
              <a:t>12/8/2015</a:t>
            </a:fld>
            <a:endParaRPr lang="en-US" dirty="0"/>
          </a:p>
        </p:txBody>
      </p:sp>
      <p:sp>
        <p:nvSpPr>
          <p:cNvPr id="4" name="Slide Number Placeholder 3"/>
          <p:cNvSpPr>
            <a:spLocks noGrp="1"/>
          </p:cNvSpPr>
          <p:nvPr>
            <p:ph type="sldNum" sz="quarter" idx="12"/>
          </p:nvPr>
        </p:nvSpPr>
        <p:spPr/>
        <p:txBody>
          <a:bodyPr/>
          <a:lstStyle/>
          <a:p>
            <a:fld id="{8D57DBB9-07C6-49AB-BFD5-E737C7E241F6}" type="slidenum">
              <a:rPr lang="en-US" smtClean="0"/>
              <a:pPr/>
              <a:t>9</a:t>
            </a:fld>
            <a:endParaRPr lang="en-US" dirty="0"/>
          </a:p>
        </p:txBody>
      </p:sp>
    </p:spTree>
    <p:extLst>
      <p:ext uri="{BB962C8B-B14F-4D97-AF65-F5344CB8AC3E}">
        <p14:creationId xmlns:p14="http://schemas.microsoft.com/office/powerpoint/2010/main" val="3889075539"/>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blank">
  <a:themeElements>
    <a:clrScheme name="Raytheon Corporate">
      <a:dk1>
        <a:srgbClr val="000000"/>
      </a:dk1>
      <a:lt1>
        <a:srgbClr val="FFFFFF"/>
      </a:lt1>
      <a:dk2>
        <a:srgbClr val="000000"/>
      </a:dk2>
      <a:lt2>
        <a:srgbClr val="B5B5B5"/>
      </a:lt2>
      <a:accent1>
        <a:srgbClr val="95A289"/>
      </a:accent1>
      <a:accent2>
        <a:srgbClr val="DAD9AD"/>
      </a:accent2>
      <a:accent3>
        <a:srgbClr val="7C96A1"/>
      </a:accent3>
      <a:accent4>
        <a:srgbClr val="CE1126"/>
      </a:accent4>
      <a:accent5>
        <a:srgbClr val="AC9F89"/>
      </a:accent5>
      <a:accent6>
        <a:srgbClr val="666465"/>
      </a:accent6>
      <a:hlink>
        <a:srgbClr val="7C96A1"/>
      </a:hlink>
      <a:folHlink>
        <a:srgbClr val="666465"/>
      </a:folHlink>
    </a:clrScheme>
    <a:fontScheme name="Raytheon 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B5B5B5"/>
        </a:solidFill>
        <a:ln w="12700" algn="ctr">
          <a:noFill/>
          <a:miter lim="800000"/>
          <a:headEnd/>
          <a:tailEnd/>
        </a:ln>
      </a:spPr>
      <a:bodyPr wrap="none" anchor="ctr"/>
      <a:lstStyle>
        <a:defPPr>
          <a:defRPr dirty="0" err="1" smtClean="0"/>
        </a:defPPr>
      </a:lstStyle>
    </a:spDef>
    <a:lnDef>
      <a:spPr>
        <a:ln w="12700">
          <a:solidFill>
            <a:srgbClr val="B5B5B5"/>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sz="2400" dirty="0" smtClean="0">
            <a:latin typeface="Arial" pitchFamily="34" charset="0"/>
            <a:cs typeface="Arial" pitchFamily="34" charset="0"/>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6631</TotalTime>
  <Words>2731</Words>
  <Application>Microsoft Office PowerPoint</Application>
  <PresentationFormat>On-screen Show (4:3)</PresentationFormat>
  <Paragraphs>628</Paragraphs>
  <Slides>35</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35</vt:i4>
      </vt:variant>
    </vt:vector>
  </HeadingPairs>
  <TitlesOfParts>
    <vt:vector size="41" baseType="lpstr">
      <vt:lpstr>Arial</vt:lpstr>
      <vt:lpstr>Calibri</vt:lpstr>
      <vt:lpstr>Lucida Grande</vt:lpstr>
      <vt:lpstr>Symbol</vt:lpstr>
      <vt:lpstr>Wingdings</vt:lpstr>
      <vt:lpstr>blank</vt:lpstr>
      <vt:lpstr>PowerPoint Presentation</vt:lpstr>
      <vt:lpstr>System Modeling Assessment &amp; Roadmap Joint OMG/INCOSE Working Group</vt:lpstr>
      <vt:lpstr>MBSE Capability:  Visualize Model Data</vt:lpstr>
      <vt:lpstr>Limitations of SysML 1.4 - Visualization</vt:lpstr>
      <vt:lpstr>SME Services - Visualization</vt:lpstr>
      <vt:lpstr>Requirements Decomposition</vt:lpstr>
      <vt:lpstr>MVC as View and Viewpoint</vt:lpstr>
      <vt:lpstr>Requirements Decomposition</vt:lpstr>
      <vt:lpstr>Requirements – Front End Visualization</vt:lpstr>
      <vt:lpstr>Requirements – Object Template Definition</vt:lpstr>
      <vt:lpstr>Requirements – OTD – UI Elements</vt:lpstr>
      <vt:lpstr>Requirements – OTD – UI Elements</vt:lpstr>
      <vt:lpstr>Requirements – Object Template Definition</vt:lpstr>
      <vt:lpstr>Requirements – Rich Diagram Persistence</vt:lpstr>
      <vt:lpstr>Requirements – Rich Diagram Persistence</vt:lpstr>
      <vt:lpstr>Requirements – Translation Layer</vt:lpstr>
      <vt:lpstr>Requirements – Model-to-View Mapping</vt:lpstr>
      <vt:lpstr>PowerPoint Presentation</vt:lpstr>
      <vt:lpstr>Model Visualization – Intent and Derivation</vt:lpstr>
      <vt:lpstr>Visualization Services - Detail</vt:lpstr>
      <vt:lpstr>Stakeholder Context for Visualization</vt:lpstr>
      <vt:lpstr>Systems Modeling Environment Conceptual Architecture</vt:lpstr>
      <vt:lpstr>MVC - OpenMBEE Example</vt:lpstr>
      <vt:lpstr>SME Requirement #3 - Visualization</vt:lpstr>
      <vt:lpstr>MBSE Capability:  Visualize Model Data</vt:lpstr>
      <vt:lpstr>Stakeholder Visualization Drivers</vt:lpstr>
      <vt:lpstr>PowerPoint Presentation</vt:lpstr>
      <vt:lpstr>Categorizations of Data Visualization Types</vt:lpstr>
      <vt:lpstr>SE Data Uses – The “V”</vt:lpstr>
      <vt:lpstr>SE Data Uses - Other</vt:lpstr>
      <vt:lpstr>SE Use Cases - Abstract</vt:lpstr>
      <vt:lpstr>MBE To-Be State</vt:lpstr>
      <vt:lpstr>PowerPoint Presentation</vt:lpstr>
      <vt:lpstr>PowerPoint Presentation</vt:lpstr>
      <vt:lpstr>PowerPoint Presentation</vt:lpstr>
    </vt:vector>
  </TitlesOfParts>
  <Company>Raytheon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INCOSE System Modeling Assessment Roadmap  Working Group</dc:title>
  <dc:subject>Event Name</dc:subject>
  <dc:creator>Williamson, Ron C</dc:creator>
  <cp:keywords>Raytheon</cp:keywords>
  <dc:description>Template: Mark Johnson, Silver Fox Productions
Formatting:
Event Date:
Event Location:
Audience Type: Internal</dc:description>
  <cp:lastModifiedBy>Christopher Schreiber</cp:lastModifiedBy>
  <cp:revision>90</cp:revision>
  <dcterms:created xsi:type="dcterms:W3CDTF">2015-02-23T18:38:48Z</dcterms:created>
  <dcterms:modified xsi:type="dcterms:W3CDTF">2015-12-09T01:13:46Z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ocument Author">
    <vt:lpwstr>ACCT02\cschreib</vt:lpwstr>
  </property>
  <property fmtid="{D5CDD505-2E9C-101B-9397-08002B2CF9AE}" pid="3" name="Document Sensitivity">
    <vt:lpwstr>1</vt:lpwstr>
  </property>
  <property fmtid="{D5CDD505-2E9C-101B-9397-08002B2CF9AE}" pid="4" name="ThirdParty">
    <vt:lpwstr/>
  </property>
  <property fmtid="{D5CDD505-2E9C-101B-9397-08002B2CF9AE}" pid="5" name="OCI Restriction">
    <vt:bool>false</vt:bool>
  </property>
  <property fmtid="{D5CDD505-2E9C-101B-9397-08002B2CF9AE}" pid="6" name="OCI Additional Info">
    <vt:lpwstr/>
  </property>
  <property fmtid="{D5CDD505-2E9C-101B-9397-08002B2CF9AE}" pid="7" name="Allow Header Overwrite">
    <vt:bool>true</vt:bool>
  </property>
  <property fmtid="{D5CDD505-2E9C-101B-9397-08002B2CF9AE}" pid="8" name="Allow Footer Overwrite">
    <vt:bool>true</vt:bool>
  </property>
  <property fmtid="{D5CDD505-2E9C-101B-9397-08002B2CF9AE}" pid="9" name="Multiple Selected">
    <vt:lpwstr>-1</vt:lpwstr>
  </property>
  <property fmtid="{D5CDD505-2E9C-101B-9397-08002B2CF9AE}" pid="10" name="SIPLongWording">
    <vt:lpwstr/>
  </property>
  <property fmtid="{D5CDD505-2E9C-101B-9397-08002B2CF9AE}" pid="11" name="checkedProgramsCount">
    <vt:i4>0</vt:i4>
  </property>
  <property fmtid="{D5CDD505-2E9C-101B-9397-08002B2CF9AE}" pid="12" name="ExpCountry">
    <vt:lpwstr/>
  </property>
</Properties>
</file>