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</p:sldMasterIdLst>
  <p:sldIdLst>
    <p:sldId id="256" r:id="rId3"/>
    <p:sldId id="294" r:id="rId4"/>
    <p:sldId id="295" r:id="rId5"/>
    <p:sldId id="300" r:id="rId6"/>
    <p:sldId id="296" r:id="rId7"/>
    <p:sldId id="297" r:id="rId8"/>
    <p:sldId id="289" r:id="rId9"/>
    <p:sldId id="286" r:id="rId10"/>
    <p:sldId id="281" r:id="rId11"/>
    <p:sldId id="282" r:id="rId12"/>
    <p:sldId id="290" r:id="rId13"/>
    <p:sldId id="291" r:id="rId14"/>
    <p:sldId id="292" r:id="rId15"/>
    <p:sldId id="298" r:id="rId16"/>
    <p:sldId id="258" r:id="rId17"/>
    <p:sldId id="283" r:id="rId18"/>
    <p:sldId id="261" r:id="rId19"/>
    <p:sldId id="262" r:id="rId20"/>
    <p:sldId id="263" r:id="rId21"/>
    <p:sldId id="264" r:id="rId22"/>
    <p:sldId id="299" r:id="rId23"/>
    <p:sldId id="259" r:id="rId24"/>
    <p:sldId id="288" r:id="rId25"/>
    <p:sldId id="293" r:id="rId26"/>
    <p:sldId id="279" r:id="rId27"/>
    <p:sldId id="301" r:id="rId28"/>
    <p:sldId id="285" r:id="rId29"/>
    <p:sldId id="270" r:id="rId30"/>
    <p:sldId id="271" r:id="rId31"/>
    <p:sldId id="302" r:id="rId32"/>
    <p:sldId id="284" r:id="rId33"/>
    <p:sldId id="265" r:id="rId34"/>
    <p:sldId id="266" r:id="rId35"/>
    <p:sldId id="267" r:id="rId36"/>
    <p:sldId id="268" r:id="rId37"/>
    <p:sldId id="303" r:id="rId38"/>
    <p:sldId id="304" r:id="rId39"/>
    <p:sldId id="273" r:id="rId40"/>
    <p:sldId id="274" r:id="rId41"/>
    <p:sldId id="275" r:id="rId42"/>
    <p:sldId id="305" r:id="rId43"/>
    <p:sldId id="306" r:id="rId44"/>
    <p:sldId id="269" r:id="rId45"/>
    <p:sldId id="307" r:id="rId46"/>
    <p:sldId id="260" r:id="rId47"/>
    <p:sldId id="272" r:id="rId48"/>
    <p:sldId id="308" r:id="rId49"/>
    <p:sldId id="280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75EFF39-5715-49DB-8643-713DE8543697}">
          <p14:sldIdLst>
            <p14:sldId id="256"/>
            <p14:sldId id="294"/>
            <p14:sldId id="295"/>
            <p14:sldId id="300"/>
            <p14:sldId id="296"/>
          </p14:sldIdLst>
        </p14:section>
        <p14:section name="Specification/Realization" id="{F5AC3623-A303-4D5F-A534-EBE03415A47B}">
          <p14:sldIdLst>
            <p14:sldId id="297"/>
            <p14:sldId id="289"/>
            <p14:sldId id="286"/>
            <p14:sldId id="281"/>
            <p14:sldId id="282"/>
            <p14:sldId id="290"/>
            <p14:sldId id="291"/>
            <p14:sldId id="292"/>
          </p14:sldIdLst>
        </p14:section>
        <p14:section name="Abstraction Levels" id="{0A516FB0-44C0-49B2-A5E9-65FE1744F1EF}">
          <p14:sldIdLst>
            <p14:sldId id="298"/>
            <p14:sldId id="258"/>
            <p14:sldId id="283"/>
            <p14:sldId id="261"/>
            <p14:sldId id="262"/>
            <p14:sldId id="263"/>
            <p14:sldId id="264"/>
          </p14:sldIdLst>
        </p14:section>
        <p14:section name="Layers" id="{2564B58F-102C-4517-88A6-E871DDA5A290}">
          <p14:sldIdLst>
            <p14:sldId id="299"/>
            <p14:sldId id="259"/>
            <p14:sldId id="288"/>
            <p14:sldId id="293"/>
            <p14:sldId id="279"/>
          </p14:sldIdLst>
        </p14:section>
        <p14:section name="Higher Level Visualization" id="{93922ADE-0A34-4B9D-9F42-1BB2398EDCB1}">
          <p14:sldIdLst>
            <p14:sldId id="301"/>
            <p14:sldId id="285"/>
            <p14:sldId id="270"/>
            <p14:sldId id="271"/>
          </p14:sldIdLst>
        </p14:section>
        <p14:section name="Decomposition" id="{5683E066-2E5C-427F-B24A-01401E15E226}">
          <p14:sldIdLst>
            <p14:sldId id="302"/>
            <p14:sldId id="284"/>
            <p14:sldId id="265"/>
            <p14:sldId id="266"/>
            <p14:sldId id="267"/>
            <p14:sldId id="268"/>
          </p14:sldIdLst>
        </p14:section>
        <p14:section name="Physical Geometry" id="{5042F019-C5B8-4676-8643-21B0F409EBD3}">
          <p14:sldIdLst>
            <p14:sldId id="303"/>
            <p14:sldId id="304"/>
            <p14:sldId id="273"/>
            <p14:sldId id="274"/>
            <p14:sldId id="275"/>
          </p14:sldIdLst>
        </p14:section>
        <p14:section name="Tables" id="{394454C1-BB82-40C7-9531-811B1EFA96FC}">
          <p14:sldIdLst>
            <p14:sldId id="305"/>
            <p14:sldId id="306"/>
            <p14:sldId id="269"/>
          </p14:sldIdLst>
        </p14:section>
        <p14:section name="Notes and Issues" id="{7FAE7E06-A483-46CB-AF98-394FF5572432}">
          <p14:sldIdLst>
            <p14:sldId id="307"/>
            <p14:sldId id="260"/>
            <p14:sldId id="272"/>
          </p14:sldIdLst>
        </p14:section>
        <p14:section name="Requirements" id="{C0216CDA-5249-4317-A627-DE2763EB16D5}">
          <p14:sldIdLst>
            <p14:sldId id="308"/>
          </p14:sldIdLst>
        </p14:section>
        <p14:section name="Backup" id="{800462CB-5760-4B98-9530-AE532153168D}">
          <p14:sldIdLst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1" autoAdjust="0"/>
    <p:restoredTop sz="94660"/>
  </p:normalViewPr>
  <p:slideViewPr>
    <p:cSldViewPr snapToGrid="0">
      <p:cViewPr varScale="1">
        <p:scale>
          <a:sx n="93" d="100"/>
          <a:sy n="93" d="100"/>
        </p:scale>
        <p:origin x="7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8/22/2016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3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8/22/2016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741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8/22/2016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432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231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687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623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584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547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875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441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722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8/22/2016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318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411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460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017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8/22/2016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63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8/22/2016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70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8/22/2016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116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8/22/2016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86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8/22/2016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815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8/22/2016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466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9155-DF42-416D-B5CA-FD8DC5C178B1}" type="datetimeFigureOut">
              <a:rPr lang="en-US" smtClean="0"/>
              <a:t>8/22/2016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48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69155-DF42-416D-B5CA-FD8DC5C178B1}" type="datetimeFigureOut">
              <a:rPr lang="en-US" smtClean="0"/>
              <a:t>8/22/2016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49714-5BFA-4E7E-8A51-E1DC2DA2F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8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539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Plate%20Assembly%20Model.vsd/Drawing/~Page-2/Sheet.48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Interface Concepts Modeling Core Team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958503"/>
          </a:xfrm>
        </p:spPr>
        <p:txBody>
          <a:bodyPr>
            <a:noAutofit/>
          </a:bodyPr>
          <a:lstStyle/>
          <a:p>
            <a:r>
              <a:rPr lang="en-US" dirty="0" smtClean="0"/>
              <a:t>Status Update</a:t>
            </a:r>
          </a:p>
          <a:p>
            <a:r>
              <a:rPr lang="en-US" dirty="0" smtClean="0"/>
              <a:t>Marc Sarrel, </a:t>
            </a:r>
            <a:r>
              <a:rPr lang="en-US" dirty="0" smtClean="0"/>
              <a:t>Steve Hetfield, </a:t>
            </a:r>
            <a:r>
              <a:rPr lang="en-US" dirty="0" smtClean="0"/>
              <a:t>Chas Galey</a:t>
            </a:r>
            <a:endParaRPr lang="en-US" dirty="0" smtClean="0"/>
          </a:p>
          <a:p>
            <a:r>
              <a:rPr lang="en-US" dirty="0" smtClean="0"/>
              <a:t>22Aug16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3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Realizing an Interface</a:t>
            </a:r>
            <a:endParaRPr lang="en-US" dirty="0"/>
          </a:p>
        </p:txBody>
      </p:sp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1" y="1676400"/>
            <a:ext cx="24098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5372" name="Object 12"/>
          <p:cNvGraphicFramePr>
            <a:graphicFrameLocks noChangeAspect="1"/>
          </p:cNvGraphicFramePr>
          <p:nvPr/>
        </p:nvGraphicFramePr>
        <p:xfrm>
          <a:off x="5410201" y="5181601"/>
          <a:ext cx="4078287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Visio" r:id="rId4" imgW="4077869" imgH="1514597" progId="Visio.Drawing.11">
                  <p:link updateAutomatic="1"/>
                </p:oleObj>
              </mc:Choice>
              <mc:Fallback>
                <p:oleObj name="Visio" r:id="rId4" imgW="4077869" imgH="1514597" progId="Visio.Drawing.11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1" y="5181601"/>
                        <a:ext cx="4078287" cy="151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10201" y="1352550"/>
            <a:ext cx="4257675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2571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Power </a:t>
            </a:r>
            <a:r>
              <a:rPr lang="en-US" sz="4800" dirty="0"/>
              <a:t>Plug Example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Interface Specification/ Realization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851063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756" y="90310"/>
            <a:ext cx="6858000" cy="663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71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1" y="14952"/>
            <a:ext cx="6946557" cy="684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919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Interface Abstraction Levels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664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088" y="0"/>
            <a:ext cx="6888145" cy="688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93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Tractor/Implement </a:t>
            </a:r>
            <a:r>
              <a:rPr lang="en-US" dirty="0"/>
              <a:t>Example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Interface Abstraction Levels</a:t>
            </a:r>
          </a:p>
          <a:p>
            <a:r>
              <a:rPr lang="en-US" dirty="0" smtClean="0"/>
              <a:t>Demonstrates 3 Levels of Interface Abstraction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936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6121" y="86226"/>
            <a:ext cx="8610522" cy="677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0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050" y="1747837"/>
            <a:ext cx="6057900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6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0" y="923925"/>
            <a:ext cx="7239000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94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96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728" y="0"/>
            <a:ext cx="94612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0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Interface Layers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843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2676" y="44508"/>
            <a:ext cx="8371373" cy="681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43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TCP/IP Protocol Stack </a:t>
            </a:r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Interface Layers</a:t>
            </a:r>
          </a:p>
          <a:p>
            <a:r>
              <a:rPr lang="en-US" dirty="0" smtClean="0"/>
              <a:t>Demonstrates Application – Physical Layers in a “Stack”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6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Interface Example</a:t>
            </a:r>
            <a:br>
              <a:rPr lang="en-US" dirty="0" smtClean="0"/>
            </a:br>
            <a:r>
              <a:rPr lang="en-US" dirty="0" smtClean="0"/>
              <a:t>with Simplified End to End Flow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981200" y="1600201"/>
            <a:ext cx="8153400" cy="1905000"/>
          </a:xfrm>
        </p:spPr>
        <p:txBody>
          <a:bodyPr>
            <a:normAutofit/>
          </a:bodyPr>
          <a:lstStyle/>
          <a:p>
            <a:r>
              <a:rPr lang="en-US" sz="2400" dirty="0"/>
              <a:t>Specify the interfaces and the associated transformation from one interface to another for the end-to-end flow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3124200"/>
            <a:ext cx="7543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9753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078" y="0"/>
            <a:ext cx="10489602" cy="733739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TCP/IP Protocol Stack Example</a:t>
            </a:r>
            <a:endParaRPr lang="en-US" sz="4000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D392-F764-4A1F-A7B4-6C9A066E8C6B}" type="slidenum">
              <a:rPr lang="en-US" smtClean="0">
                <a:solidFill>
                  <a:prstClr val="white"/>
                </a:solidFill>
              </a:rPr>
              <a:pPr/>
              <a:t>25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802" y="733739"/>
            <a:ext cx="9120228" cy="5324167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 rot="10800000" flipV="1">
            <a:off x="1911040" y="6366052"/>
            <a:ext cx="8756960" cy="213852"/>
          </a:xfrm>
          <a:prstGeom prst="rect">
            <a:avLst/>
          </a:prstGeom>
          <a:noFill/>
        </p:spPr>
        <p:txBody>
          <a:bodyPr vert="horz" lIns="68580" tIns="34290" rIns="68580" bIns="3429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“A Representative Application of a Layered Interface Modeling Pattern”, Shames, </a:t>
            </a:r>
            <a:r>
              <a:rPr lang="en-US" dirty="0" err="1"/>
              <a:t>Sarrel</a:t>
            </a:r>
            <a:r>
              <a:rPr lang="en-US" dirty="0"/>
              <a:t>, Friedenthal</a:t>
            </a:r>
          </a:p>
        </p:txBody>
      </p:sp>
    </p:spTree>
    <p:extLst>
      <p:ext uri="{BB962C8B-B14F-4D97-AF65-F5344CB8AC3E}">
        <p14:creationId xmlns:p14="http://schemas.microsoft.com/office/powerpoint/2010/main" val="181144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Interface Visualization of higher level </a:t>
            </a:r>
            <a:r>
              <a:rPr lang="en-US" dirty="0" smtClean="0"/>
              <a:t>abstraction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2124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Power </a:t>
            </a:r>
            <a:r>
              <a:rPr lang="en-US" sz="4800" dirty="0"/>
              <a:t>Plug </a:t>
            </a:r>
            <a:r>
              <a:rPr lang="en-US" sz="4800" dirty="0"/>
              <a:t>Example - Interface </a:t>
            </a:r>
            <a:r>
              <a:rPr lang="en-US" sz="4800" dirty="0" smtClean="0"/>
              <a:t>Medium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Interface Visualization of higher level abstraction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200386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8" y="0"/>
            <a:ext cx="110403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96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694" y="0"/>
            <a:ext cx="9364579" cy="67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0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 Interface Modeling efficiency with more mature constructs</a:t>
            </a:r>
          </a:p>
          <a:p>
            <a:r>
              <a:rPr lang="en-US" dirty="0" smtClean="0"/>
              <a:t>Improve Interface Modeling consistency across domains with Standard based rules</a:t>
            </a:r>
          </a:p>
          <a:p>
            <a:r>
              <a:rPr lang="en-US" dirty="0" smtClean="0"/>
              <a:t>Update, clarify, mature System Modeling Language (</a:t>
            </a:r>
            <a:r>
              <a:rPr lang="en-US" dirty="0" err="1" smtClean="0"/>
              <a:t>SysML</a:t>
            </a:r>
            <a:r>
              <a:rPr lang="en-US" dirty="0" smtClean="0"/>
              <a:t>) related to Interface Concepts</a:t>
            </a:r>
          </a:p>
          <a:p>
            <a:r>
              <a:rPr lang="en-US" dirty="0" smtClean="0"/>
              <a:t>Clarify, define tool implementation concepts for modeling Interfaces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307483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Interface Decomposition to lower level </a:t>
            </a:r>
            <a:r>
              <a:rPr lang="en-US" dirty="0" smtClean="0"/>
              <a:t>abstraction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7800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 </a:t>
            </a:r>
            <a:r>
              <a:rPr lang="en-US" dirty="0"/>
              <a:t>Mouse Example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Interface Decomposition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0273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00" y="900112"/>
            <a:ext cx="7848600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05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025" y="928687"/>
            <a:ext cx="798195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13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50" y="757237"/>
            <a:ext cx="7962900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70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810" y="0"/>
            <a:ext cx="100111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91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Geometry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328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 </a:t>
            </a:r>
            <a:r>
              <a:rPr lang="en-US" dirty="0"/>
              <a:t>Mouse Example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Physical Geometry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3665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21" y="397043"/>
            <a:ext cx="11105915" cy="610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2688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09537"/>
            <a:ext cx="12049125" cy="663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780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Demonstrate current limitations with notes and issues</a:t>
            </a:r>
          </a:p>
          <a:p>
            <a:r>
              <a:rPr lang="en-US" dirty="0" smtClean="0"/>
              <a:t>Derive requirements to address notes and issues</a:t>
            </a:r>
          </a:p>
          <a:p>
            <a:r>
              <a:rPr lang="en-US" dirty="0" smtClean="0"/>
              <a:t>Ensure all kinds of interfaces are addressed: Electrical, Hydraulic, Pneumatic, Mechanical, </a:t>
            </a:r>
            <a:r>
              <a:rPr lang="en-US" dirty="0"/>
              <a:t>Software, </a:t>
            </a:r>
            <a:r>
              <a:rPr lang="en-US" dirty="0" smtClean="0"/>
              <a:t>Human, etc.</a:t>
            </a:r>
          </a:p>
          <a:p>
            <a:pPr lvl="1"/>
            <a:r>
              <a:rPr lang="en-US" dirty="0" smtClean="0"/>
              <a:t>Plate and Bolt Example</a:t>
            </a:r>
          </a:p>
          <a:p>
            <a:pPr lvl="1"/>
            <a:r>
              <a:rPr lang="en-US" dirty="0" smtClean="0"/>
              <a:t>Tractor Implement Example</a:t>
            </a:r>
          </a:p>
          <a:p>
            <a:pPr lvl="1"/>
            <a:r>
              <a:rPr lang="en-US" dirty="0"/>
              <a:t>TCP/IP Protocol Stack </a:t>
            </a:r>
            <a:r>
              <a:rPr lang="en-US" dirty="0" smtClean="0"/>
              <a:t>Example</a:t>
            </a:r>
          </a:p>
          <a:p>
            <a:pPr lvl="1"/>
            <a:r>
              <a:rPr lang="en-US" dirty="0" smtClean="0"/>
              <a:t>PC </a:t>
            </a:r>
            <a:r>
              <a:rPr lang="en-US" dirty="0"/>
              <a:t>Mouse </a:t>
            </a:r>
            <a:r>
              <a:rPr lang="en-US" dirty="0" smtClean="0"/>
              <a:t>Example</a:t>
            </a:r>
          </a:p>
          <a:p>
            <a:pPr lvl="1"/>
            <a:r>
              <a:rPr lang="en-US" dirty="0"/>
              <a:t>Power Plug Example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8716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169445"/>
            <a:ext cx="12049125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8206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Interface </a:t>
            </a:r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379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 </a:t>
            </a:r>
            <a:r>
              <a:rPr lang="en-US" dirty="0"/>
              <a:t>Mouse Example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Interface Tables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3124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976"/>
            <a:ext cx="12192000" cy="648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Notes and Issues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6352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3919" y="0"/>
            <a:ext cx="622927" cy="6662465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 and Issues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629" y="254657"/>
            <a:ext cx="8334375" cy="615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43919" y="0"/>
            <a:ext cx="622927" cy="6662465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 and Issues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636" y="490537"/>
            <a:ext cx="832485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8715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5854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62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Interface </a:t>
            </a:r>
            <a:r>
              <a:rPr lang="en-US" dirty="0" smtClean="0"/>
              <a:t>Specification/ Realization</a:t>
            </a:r>
            <a:endParaRPr lang="en-US" dirty="0"/>
          </a:p>
          <a:p>
            <a:r>
              <a:rPr lang="en-US" dirty="0"/>
              <a:t>Interface Abstraction Levels</a:t>
            </a:r>
          </a:p>
          <a:p>
            <a:r>
              <a:rPr lang="en-US" dirty="0"/>
              <a:t>Interface Layers</a:t>
            </a:r>
          </a:p>
          <a:p>
            <a:r>
              <a:rPr lang="en-US" dirty="0"/>
              <a:t>Interface Visualization of higher level abstraction</a:t>
            </a:r>
          </a:p>
          <a:p>
            <a:r>
              <a:rPr lang="en-US" dirty="0"/>
              <a:t>Interface Decomposition to lower level </a:t>
            </a:r>
            <a:r>
              <a:rPr lang="en-US" dirty="0" smtClean="0"/>
              <a:t>abstraction</a:t>
            </a:r>
          </a:p>
          <a:p>
            <a:r>
              <a:rPr lang="en-US" dirty="0" smtClean="0"/>
              <a:t>Physical geometry</a:t>
            </a:r>
          </a:p>
          <a:p>
            <a:r>
              <a:rPr lang="en-US" dirty="0" smtClean="0"/>
              <a:t>Interface Tables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360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Interface Specification/ Realization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900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341" y="0"/>
            <a:ext cx="10089142" cy="694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768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and Bolt Example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Interface Specification/ Realization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441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Specifying an Interface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1" y="1447801"/>
            <a:ext cx="2543175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2286000"/>
            <a:ext cx="278130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2286000"/>
            <a:ext cx="27813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1" y="5715001"/>
            <a:ext cx="20097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9448801" y="304800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4/19/16</a:t>
            </a:r>
          </a:p>
        </p:txBody>
      </p:sp>
    </p:spTree>
    <p:extLst>
      <p:ext uri="{BB962C8B-B14F-4D97-AF65-F5344CB8AC3E}">
        <p14:creationId xmlns:p14="http://schemas.microsoft.com/office/powerpoint/2010/main" val="222609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15446</TotalTime>
  <Words>291</Words>
  <Application>Microsoft Office PowerPoint</Application>
  <PresentationFormat>Widescreen</PresentationFormat>
  <Paragraphs>65</Paragraphs>
  <Slides>48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Calibri Light</vt:lpstr>
      <vt:lpstr>Office Theme</vt:lpstr>
      <vt:lpstr>1_Office Theme</vt:lpstr>
      <vt:lpstr>Plate Assembly Model.vsd\Drawing\~Page-2\Sheet.48</vt:lpstr>
      <vt:lpstr>Interface Concepts Modeling Core Team</vt:lpstr>
      <vt:lpstr>Introduction</vt:lpstr>
      <vt:lpstr>Objectives</vt:lpstr>
      <vt:lpstr>Approach</vt:lpstr>
      <vt:lpstr>Overview</vt:lpstr>
      <vt:lpstr>Interface Specification/ Realization</vt:lpstr>
      <vt:lpstr>PowerPoint Presentation</vt:lpstr>
      <vt:lpstr>Plate and Bolt Example</vt:lpstr>
      <vt:lpstr>Specifying an Interface</vt:lpstr>
      <vt:lpstr>Realizing an Interface</vt:lpstr>
      <vt:lpstr>Power Plug Example</vt:lpstr>
      <vt:lpstr>PowerPoint Presentation</vt:lpstr>
      <vt:lpstr>PowerPoint Presentation</vt:lpstr>
      <vt:lpstr>Interface Abstraction Levels</vt:lpstr>
      <vt:lpstr>PowerPoint Presentation</vt:lpstr>
      <vt:lpstr>Tractor/Implement Example</vt:lpstr>
      <vt:lpstr>PowerPoint Presentation</vt:lpstr>
      <vt:lpstr>PowerPoint Presentation</vt:lpstr>
      <vt:lpstr>PowerPoint Presentation</vt:lpstr>
      <vt:lpstr>PowerPoint Presentation</vt:lpstr>
      <vt:lpstr>Interface Layers</vt:lpstr>
      <vt:lpstr>PowerPoint Presentation</vt:lpstr>
      <vt:lpstr>TCP/IP Protocol Stack Example</vt:lpstr>
      <vt:lpstr>Interface Example with Simplified End to End Flow</vt:lpstr>
      <vt:lpstr>TCP/IP Protocol Stack Example</vt:lpstr>
      <vt:lpstr>Interface Visualization of higher level abstraction</vt:lpstr>
      <vt:lpstr>Power Plug Example - Interface Medium</vt:lpstr>
      <vt:lpstr>PowerPoint Presentation</vt:lpstr>
      <vt:lpstr>PowerPoint Presentation</vt:lpstr>
      <vt:lpstr>Interface Decomposition to lower level abstraction</vt:lpstr>
      <vt:lpstr>PC Mouse Example</vt:lpstr>
      <vt:lpstr>PowerPoint Presentation</vt:lpstr>
      <vt:lpstr>PowerPoint Presentation</vt:lpstr>
      <vt:lpstr>PowerPoint Presentation</vt:lpstr>
      <vt:lpstr>PowerPoint Presentation</vt:lpstr>
      <vt:lpstr>Physical Geometry</vt:lpstr>
      <vt:lpstr>PC Mouse Example</vt:lpstr>
      <vt:lpstr>PowerPoint Presentation</vt:lpstr>
      <vt:lpstr>PowerPoint Presentation</vt:lpstr>
      <vt:lpstr>PowerPoint Presentation</vt:lpstr>
      <vt:lpstr>Interface Tables</vt:lpstr>
      <vt:lpstr>PC Mouse Example</vt:lpstr>
      <vt:lpstr>PowerPoint Presentation</vt:lpstr>
      <vt:lpstr>Notes and Issues</vt:lpstr>
      <vt:lpstr>PowerPoint Presentation</vt:lpstr>
      <vt:lpstr>PowerPoint Presentation</vt:lpstr>
      <vt:lpstr>Requirements</vt:lpstr>
      <vt:lpstr>Backups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Watson</dc:creator>
  <cp:lastModifiedBy>Hetfield, Steve (US)</cp:lastModifiedBy>
  <cp:revision>46</cp:revision>
  <dcterms:created xsi:type="dcterms:W3CDTF">2016-04-09T16:14:54Z</dcterms:created>
  <dcterms:modified xsi:type="dcterms:W3CDTF">2016-08-22T12:34:32Z</dcterms:modified>
</cp:coreProperties>
</file>