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61" r:id="rId3"/>
  </p:sldMasterIdLst>
  <p:notesMasterIdLst>
    <p:notesMasterId r:id="rId5"/>
  </p:notesMasterIdLst>
  <p:handoutMasterIdLst>
    <p:handoutMasterId r:id="rId6"/>
  </p:handoutMasterIdLst>
  <p:sldIdLst>
    <p:sldId id="250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B6D"/>
    <a:srgbClr val="0070C0"/>
    <a:srgbClr val="D0CECE"/>
    <a:srgbClr val="164C6C"/>
    <a:srgbClr val="004376"/>
    <a:srgbClr val="6D6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55" autoAdjust="0"/>
  </p:normalViewPr>
  <p:slideViewPr>
    <p:cSldViewPr>
      <p:cViewPr>
        <p:scale>
          <a:sx n="218" d="100"/>
          <a:sy n="218" d="100"/>
        </p:scale>
        <p:origin x="15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32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AC47E915-2C90-4BF0-8625-7E39DC75E36B}" type="datetimeFigureOut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86D7155-EA28-48EF-B158-91F117CE9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686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F49CA616-EFD6-4557-81C1-F6FD8887A9EA}" type="datetimeFigureOut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7CDEF3-AD1B-4294-88D5-F7321A9790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41572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CDEF3-AD1B-4294-88D5-F7321A9790B0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72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514600" y="6400801"/>
            <a:ext cx="4062413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n>
                  <a:solidFill>
                    <a:schemeClr val="bg1"/>
                  </a:solidFill>
                </a:ln>
                <a:latin typeface="Arial" charset="0"/>
                <a:ea typeface="+mn-ea"/>
              </a:rPr>
              <a:t>Copyright © 2012-2016 by Sanford Friedenthal,  All Rights Reserved.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2400" b="0" cap="none" spc="250" baseline="0">
                <a:solidFill>
                  <a:schemeClr val="tx2"/>
                </a:solidFill>
                <a:latin typeface="Tw Cen MT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 b="1" i="0" baseline="0">
                <a:solidFill>
                  <a:srgbClr val="154B6D"/>
                </a:solidFill>
                <a:latin typeface="Corbe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90415-1B52-4CDA-BE72-D5081D89AAC4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88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466E1-DB69-4BE9-968A-0C685EB63C91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8143F-AE7E-4384-99A6-D9394A3C7B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772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21130-CCAC-4172-8A9E-6058C9B601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0194E-1579-42D7-B228-0C1ECA67ECE3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71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433388"/>
            <a:ext cx="8229600" cy="984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628775"/>
            <a:ext cx="4216400" cy="4294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888" y="1628775"/>
            <a:ext cx="4216400" cy="4294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10188" y="6565900"/>
            <a:ext cx="2895600" cy="182563"/>
          </a:xfrm>
        </p:spPr>
        <p:txBody>
          <a:bodyPr/>
          <a:lstStyle>
            <a:lvl1pPr algn="ctr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9FD76-BA3F-459B-A310-7C93A719F3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0203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grpSp>
        <p:nvGrpSpPr>
          <p:cNvPr id="5" name="Group 19"/>
          <p:cNvGrpSpPr>
            <a:grpSpLocks/>
          </p:cNvGrpSpPr>
          <p:nvPr userDrawn="1"/>
        </p:nvGrpSpPr>
        <p:grpSpPr bwMode="auto">
          <a:xfrm>
            <a:off x="7975600" y="168275"/>
            <a:ext cx="1016000" cy="1096963"/>
            <a:chOff x="108676440" y="109427963"/>
            <a:chExt cx="1014984" cy="1051560"/>
          </a:xfrm>
        </p:grpSpPr>
        <p:sp>
          <p:nvSpPr>
            <p:cNvPr id="6" name="Rectangle 20"/>
            <p:cNvSpPr>
              <a:spLocks noChangeArrowheads="1" noChangeShapeType="1"/>
            </p:cNvSpPr>
            <p:nvPr/>
          </p:nvSpPr>
          <p:spPr bwMode="auto">
            <a:xfrm>
              <a:off x="109236268" y="109427963"/>
              <a:ext cx="30132" cy="648284"/>
            </a:xfrm>
            <a:prstGeom prst="rect">
              <a:avLst/>
            </a:prstGeom>
            <a:solidFill>
              <a:srgbClr val="CC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Rectangle 21"/>
            <p:cNvSpPr>
              <a:spLocks noChangeArrowheads="1" noChangeShapeType="1"/>
            </p:cNvSpPr>
            <p:nvPr/>
          </p:nvSpPr>
          <p:spPr bwMode="auto">
            <a:xfrm>
              <a:off x="109156972" y="109427963"/>
              <a:ext cx="28546" cy="570673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22"/>
            <p:cNvSpPr>
              <a:spLocks noChangeArrowheads="1" noChangeShapeType="1"/>
            </p:cNvSpPr>
            <p:nvPr/>
          </p:nvSpPr>
          <p:spPr bwMode="auto">
            <a:xfrm>
              <a:off x="109077676" y="109427963"/>
              <a:ext cx="28546" cy="486974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Rectangle 23"/>
            <p:cNvSpPr>
              <a:spLocks noChangeArrowheads="1" noChangeShapeType="1"/>
            </p:cNvSpPr>
            <p:nvPr/>
          </p:nvSpPr>
          <p:spPr bwMode="auto">
            <a:xfrm>
              <a:off x="108996794" y="109427963"/>
              <a:ext cx="30133" cy="404797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Rectangle 24"/>
            <p:cNvSpPr>
              <a:spLocks noChangeArrowheads="1" noChangeShapeType="1"/>
            </p:cNvSpPr>
            <p:nvPr/>
          </p:nvSpPr>
          <p:spPr bwMode="auto">
            <a:xfrm>
              <a:off x="108917499" y="109427963"/>
              <a:ext cx="28546" cy="324143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Rectangle 25"/>
            <p:cNvSpPr>
              <a:spLocks noChangeArrowheads="1" noChangeShapeType="1"/>
            </p:cNvSpPr>
            <p:nvPr/>
          </p:nvSpPr>
          <p:spPr bwMode="auto">
            <a:xfrm>
              <a:off x="108836618" y="109427963"/>
              <a:ext cx="28546" cy="240443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Rectangle 26"/>
            <p:cNvSpPr>
              <a:spLocks noChangeArrowheads="1" noChangeShapeType="1"/>
            </p:cNvSpPr>
            <p:nvPr/>
          </p:nvSpPr>
          <p:spPr bwMode="auto">
            <a:xfrm>
              <a:off x="108757322" y="109427963"/>
              <a:ext cx="28546" cy="162832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Rectangle 27"/>
            <p:cNvSpPr>
              <a:spLocks noChangeArrowheads="1" noChangeShapeType="1"/>
            </p:cNvSpPr>
            <p:nvPr/>
          </p:nvSpPr>
          <p:spPr bwMode="auto">
            <a:xfrm>
              <a:off x="108676440" y="109427963"/>
              <a:ext cx="28546" cy="80656"/>
            </a:xfrm>
            <a:prstGeom prst="rect">
              <a:avLst/>
            </a:prstGeom>
            <a:solidFill>
              <a:srgbClr val="D6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Rectangle 28"/>
            <p:cNvSpPr>
              <a:spLocks noChangeArrowheads="1" noChangeShapeType="1"/>
            </p:cNvSpPr>
            <p:nvPr/>
          </p:nvSpPr>
          <p:spPr bwMode="auto">
            <a:xfrm>
              <a:off x="109320320" y="109427963"/>
              <a:ext cx="30133" cy="728940"/>
            </a:xfrm>
            <a:prstGeom prst="rect">
              <a:avLst/>
            </a:prstGeom>
            <a:solidFill>
              <a:srgbClr val="CC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Rectangle 29"/>
            <p:cNvSpPr>
              <a:spLocks noChangeArrowheads="1" noChangeShapeType="1"/>
            </p:cNvSpPr>
            <p:nvPr/>
          </p:nvSpPr>
          <p:spPr bwMode="auto">
            <a:xfrm>
              <a:off x="109404374" y="109427963"/>
              <a:ext cx="30132" cy="809594"/>
            </a:xfrm>
            <a:prstGeom prst="rect">
              <a:avLst/>
            </a:prstGeom>
            <a:solidFill>
              <a:srgbClr val="CC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Rectangle 30"/>
            <p:cNvSpPr>
              <a:spLocks noChangeArrowheads="1" noChangeShapeType="1"/>
            </p:cNvSpPr>
            <p:nvPr/>
          </p:nvSpPr>
          <p:spPr bwMode="auto">
            <a:xfrm>
              <a:off x="109490014" y="109427963"/>
              <a:ext cx="30132" cy="891771"/>
            </a:xfrm>
            <a:prstGeom prst="rect">
              <a:avLst/>
            </a:pr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Rectangle 31"/>
            <p:cNvSpPr>
              <a:spLocks noChangeArrowheads="1" noChangeShapeType="1"/>
            </p:cNvSpPr>
            <p:nvPr/>
          </p:nvSpPr>
          <p:spPr bwMode="auto">
            <a:xfrm>
              <a:off x="109575653" y="109427963"/>
              <a:ext cx="30132" cy="970904"/>
            </a:xfrm>
            <a:prstGeom prst="rect">
              <a:avLst/>
            </a:pr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Rectangle 32"/>
            <p:cNvSpPr>
              <a:spLocks noChangeArrowheads="1" noChangeShapeType="1"/>
            </p:cNvSpPr>
            <p:nvPr/>
          </p:nvSpPr>
          <p:spPr bwMode="auto">
            <a:xfrm>
              <a:off x="109661292" y="109427963"/>
              <a:ext cx="30132" cy="1051560"/>
            </a:xfrm>
            <a:prstGeom prst="rect">
              <a:avLst/>
            </a:pr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grpSp>
        <p:nvGrpSpPr>
          <p:cNvPr id="20" name="Group 33"/>
          <p:cNvGrpSpPr>
            <a:grpSpLocks/>
          </p:cNvGrpSpPr>
          <p:nvPr userDrawn="1"/>
        </p:nvGrpSpPr>
        <p:grpSpPr bwMode="auto">
          <a:xfrm>
            <a:off x="152400" y="168274"/>
            <a:ext cx="1089668" cy="1097280"/>
            <a:chOff x="108676440" y="109427963"/>
            <a:chExt cx="1014984" cy="1051560"/>
          </a:xfrm>
          <a:scene3d>
            <a:camera prst="orthographicFront">
              <a:rot lat="0" lon="10799999" rev="0"/>
            </a:camera>
            <a:lightRig rig="threePt" dir="t"/>
          </a:scene3d>
        </p:grpSpPr>
        <p:sp>
          <p:nvSpPr>
            <p:cNvPr id="21" name="Rectangle 34"/>
            <p:cNvSpPr>
              <a:spLocks noChangeArrowheads="1" noChangeShapeType="1"/>
            </p:cNvSpPr>
            <p:nvPr/>
          </p:nvSpPr>
          <p:spPr bwMode="auto">
            <a:xfrm>
              <a:off x="109235789" y="109427963"/>
              <a:ext cx="30524" cy="647902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2" name="Rectangle 35"/>
            <p:cNvSpPr>
              <a:spLocks noChangeArrowheads="1" noChangeShapeType="1"/>
            </p:cNvSpPr>
            <p:nvPr/>
          </p:nvSpPr>
          <p:spPr bwMode="auto">
            <a:xfrm>
              <a:off x="109157495" y="109427963"/>
              <a:ext cx="28544" cy="57103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3" name="Rectangle 36"/>
            <p:cNvSpPr>
              <a:spLocks noChangeArrowheads="1" noChangeShapeType="1"/>
            </p:cNvSpPr>
            <p:nvPr/>
          </p:nvSpPr>
          <p:spPr bwMode="auto">
            <a:xfrm>
              <a:off x="109077219" y="109427963"/>
              <a:ext cx="28545" cy="486561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4" name="Rectangle 37"/>
            <p:cNvSpPr>
              <a:spLocks noChangeArrowheads="1" noChangeShapeType="1"/>
            </p:cNvSpPr>
            <p:nvPr/>
          </p:nvSpPr>
          <p:spPr bwMode="auto">
            <a:xfrm>
              <a:off x="108997539" y="109427963"/>
              <a:ext cx="29980" cy="405466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5" name="Rectangle 38"/>
            <p:cNvSpPr>
              <a:spLocks noChangeArrowheads="1" noChangeShapeType="1"/>
            </p:cNvSpPr>
            <p:nvPr/>
          </p:nvSpPr>
          <p:spPr bwMode="auto">
            <a:xfrm>
              <a:off x="108917263" y="109427963"/>
              <a:ext cx="28543" cy="32437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6" name="Rectangle 39"/>
            <p:cNvSpPr>
              <a:spLocks noChangeArrowheads="1" noChangeShapeType="1"/>
            </p:cNvSpPr>
            <p:nvPr/>
          </p:nvSpPr>
          <p:spPr bwMode="auto">
            <a:xfrm>
              <a:off x="108836987" y="109427963"/>
              <a:ext cx="28543" cy="24032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7" name="Rectangle 40"/>
            <p:cNvSpPr>
              <a:spLocks noChangeArrowheads="1" noChangeShapeType="1"/>
            </p:cNvSpPr>
            <p:nvPr/>
          </p:nvSpPr>
          <p:spPr bwMode="auto">
            <a:xfrm>
              <a:off x="108756711" y="109427963"/>
              <a:ext cx="28543" cy="162185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8" name="Rectangle 41"/>
            <p:cNvSpPr>
              <a:spLocks noChangeArrowheads="1" noChangeShapeType="1"/>
            </p:cNvSpPr>
            <p:nvPr/>
          </p:nvSpPr>
          <p:spPr bwMode="auto">
            <a:xfrm>
              <a:off x="108676440" y="109427963"/>
              <a:ext cx="28537" cy="81090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29" name="Rectangle 42"/>
            <p:cNvSpPr>
              <a:spLocks noChangeArrowheads="1" noChangeShapeType="1"/>
            </p:cNvSpPr>
            <p:nvPr/>
          </p:nvSpPr>
          <p:spPr bwMode="auto">
            <a:xfrm>
              <a:off x="109320030" y="109427963"/>
              <a:ext cx="30525" cy="728996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30" name="Rectangle 43"/>
            <p:cNvSpPr>
              <a:spLocks noChangeArrowheads="1" noChangeShapeType="1"/>
            </p:cNvSpPr>
            <p:nvPr/>
          </p:nvSpPr>
          <p:spPr bwMode="auto">
            <a:xfrm>
              <a:off x="109404542" y="109427963"/>
              <a:ext cx="30526" cy="809266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31" name="Rectangle 44"/>
            <p:cNvSpPr>
              <a:spLocks noChangeArrowheads="1" noChangeShapeType="1"/>
            </p:cNvSpPr>
            <p:nvPr/>
          </p:nvSpPr>
          <p:spPr bwMode="auto">
            <a:xfrm>
              <a:off x="109489990" y="109427963"/>
              <a:ext cx="30529" cy="891018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32" name="Rectangle 45"/>
            <p:cNvSpPr>
              <a:spLocks noChangeArrowheads="1" noChangeShapeType="1"/>
            </p:cNvSpPr>
            <p:nvPr/>
          </p:nvSpPr>
          <p:spPr bwMode="auto">
            <a:xfrm>
              <a:off x="109575443" y="109427963"/>
              <a:ext cx="30527" cy="971289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33" name="Rectangle 46"/>
            <p:cNvSpPr>
              <a:spLocks noChangeArrowheads="1" noChangeShapeType="1"/>
            </p:cNvSpPr>
            <p:nvPr/>
          </p:nvSpPr>
          <p:spPr bwMode="auto">
            <a:xfrm>
              <a:off x="109660894" y="109427963"/>
              <a:ext cx="30530" cy="1051560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</p:grpSp>
      <p:sp>
        <p:nvSpPr>
          <p:cNvPr id="34" name="Rectangle 33"/>
          <p:cNvSpPr/>
          <p:nvPr userDrawn="1"/>
        </p:nvSpPr>
        <p:spPr>
          <a:xfrm>
            <a:off x="2719387" y="6400801"/>
            <a:ext cx="4214813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n>
                  <a:solidFill>
                    <a:schemeClr val="bg1"/>
                  </a:solidFill>
                </a:ln>
                <a:latin typeface="Arial" charset="0"/>
                <a:ea typeface="+mn-ea"/>
              </a:rPr>
              <a:t>Copyright © 2012-2016 by Sanford Friedenthal, 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 baseline="0">
                <a:solidFill>
                  <a:schemeClr val="accent3">
                    <a:shade val="75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>
            <a:lvl1pPr>
              <a:buClr>
                <a:srgbClr val="154B6D"/>
              </a:buClr>
              <a:defRPr sz="2600" baseline="0">
                <a:latin typeface="Tw Cen MT" pitchFamily="34" charset="0"/>
              </a:defRPr>
            </a:lvl1pPr>
            <a:lvl2pPr>
              <a:buClr>
                <a:srgbClr val="154B6D"/>
              </a:buClr>
              <a:defRPr baseline="0">
                <a:latin typeface="Tw Cen MT" pitchFamily="34" charset="0"/>
              </a:defRPr>
            </a:lvl2pPr>
            <a:lvl3pPr>
              <a:buFont typeface="Wingdings" pitchFamily="2" charset="2"/>
              <a:buChar char="§"/>
              <a:defRPr baseline="0">
                <a:latin typeface="Tw Cen MT" pitchFamily="34" charset="0"/>
              </a:defRPr>
            </a:lvl3pPr>
            <a:lvl4pPr>
              <a:buClr>
                <a:srgbClr val="154B6D"/>
              </a:buClr>
              <a:defRPr baseline="0">
                <a:latin typeface="Tw Cen MT" pitchFamily="34" charset="0"/>
              </a:defRPr>
            </a:lvl4pPr>
            <a:lvl5pPr>
              <a:defRPr baseline="0">
                <a:latin typeface="Tw Cen MT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E74D7-3A5F-4197-BF4A-58C441297CEA}" type="datetime1">
              <a:rPr lang="en-US"/>
              <a:pPr>
                <a:defRPr/>
              </a:pPr>
              <a:t>3/8/2017</a:t>
            </a:fld>
            <a:endParaRPr lang="en-US" dirty="0"/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340475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C7DDB-B2CA-47A6-8396-2FBF7F40D1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267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55575" y="2438400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2400" y="57912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47650" y="588645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7000"/>
            <a:ext cx="7772400" cy="1524000"/>
          </a:xfrm>
        </p:spPr>
        <p:txBody>
          <a:bodyPr/>
          <a:lstStyle>
            <a:lvl1pPr algn="ctr">
              <a:buNone/>
              <a:defRPr sz="4200" b="1" i="0" cap="none" baseline="0">
                <a:solidFill>
                  <a:srgbClr val="FFFFFF"/>
                </a:solidFill>
                <a:latin typeface="Corbe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09670-4E3B-4E04-959C-6205F7069E18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75338"/>
            <a:ext cx="457200" cy="4413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694CEC8-F968-415B-AD0E-0423E9D6C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38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6905B-56BA-4CF4-84C2-B6921193B180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C6B23-A683-484A-9C7F-8DDD1D037A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956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4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E96F4-6DF9-4572-B171-D1E940728293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EC44-14EE-48DF-996D-DD9D47D34B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10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06FAB-40C8-439C-90AB-A906156CAB99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4800" y="6340475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924E6-14B8-4A11-A548-B1394E505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21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E0E56-4FE4-4E15-9480-C5E2A773F1DE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F02A9F-4DA6-4BA7-82FC-3A8F9A814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939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rgbClr val="164C6C"/>
                </a:solidFill>
              </a:defRPr>
            </a:lvl1pPr>
          </a:lstStyle>
          <a:p>
            <a:pPr>
              <a:defRPr/>
            </a:pPr>
            <a:fld id="{19482E55-D551-449E-B317-881835BAE2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A0289-4A64-4DB5-BAC8-25A9BB9F4A3F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55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BAC75-5DD4-47F6-8B26-1B3F459E2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ACD0-26C2-4818-93F0-CA9259724C3F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9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A56F2AFE-619E-45A9-90D5-B38BFBC77218}" type="datetime1">
              <a:rPr lang="en-US"/>
              <a:pPr>
                <a:defRPr/>
              </a:pPr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04800" y="6324600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8CFA78-824B-4A09-AC43-8451C8E045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926" r:id="rId1"/>
    <p:sldLayoutId id="2147492927" r:id="rId2"/>
    <p:sldLayoutId id="2147492928" r:id="rId3"/>
    <p:sldLayoutId id="2147492929" r:id="rId4"/>
    <p:sldLayoutId id="2147492930" r:id="rId5"/>
    <p:sldLayoutId id="2147492931" r:id="rId6"/>
    <p:sldLayoutId id="2147492932" r:id="rId7"/>
    <p:sldLayoutId id="2147492933" r:id="rId8"/>
    <p:sldLayoutId id="2147492934" r:id="rId9"/>
    <p:sldLayoutId id="2147492935" r:id="rId10"/>
    <p:sldLayoutId id="2147492936" r:id="rId11"/>
    <p:sldLayoutId id="2147492937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164C6C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604878"/>
        </a:buClr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Model Construction Concept</a:t>
            </a:r>
          </a:p>
        </p:txBody>
      </p:sp>
      <p:sp>
        <p:nvSpPr>
          <p:cNvPr id="1638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1B587C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4E854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DB9980-22AB-4ACC-A262-1A44A8A45237}" type="datetime1">
              <a:rPr lang="en-US" altLang="en-US" sz="1400" smtClean="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3/8/2017</a:t>
            </a:fld>
            <a:endParaRPr lang="en-US" altLang="en-US" sz="1400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1B587C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4E854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218FDC-3952-4046-9C05-0AB703C54AFD}" type="slidenum">
              <a:rPr lang="en-US" altLang="en-US" sz="16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600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389" name="TextBox 14"/>
          <p:cNvSpPr txBox="1">
            <a:spLocks noChangeArrowheads="1"/>
          </p:cNvSpPr>
          <p:nvPr/>
        </p:nvSpPr>
        <p:spPr bwMode="auto">
          <a:xfrm>
            <a:off x="3341688" y="881063"/>
            <a:ext cx="2454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1B587C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4E854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Source: R. Williamson</a:t>
            </a:r>
          </a:p>
        </p:txBody>
      </p:sp>
      <p:sp>
        <p:nvSpPr>
          <p:cNvPr id="16390" name="TextBox 4"/>
          <p:cNvSpPr txBox="1">
            <a:spLocks noChangeArrowheads="1"/>
          </p:cNvSpPr>
          <p:nvPr/>
        </p:nvSpPr>
        <p:spPr bwMode="auto">
          <a:xfrm>
            <a:off x="4605917" y="1594252"/>
            <a:ext cx="41431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1B587C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4E854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latin typeface="Arial" panose="020B0604020202020204" pitchFamily="34" charset="0"/>
              </a:rPr>
              <a:t>Model Construction Workflow Example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0" y="6400800"/>
            <a:ext cx="3962400" cy="304800"/>
          </a:xfrm>
          <a:prstGeom prst="rect">
            <a:avLst/>
          </a:prstGeom>
          <a:solidFill>
            <a:srgbClr val="154B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927" y="3927568"/>
            <a:ext cx="3228769" cy="22929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Supports different classes of </a:t>
            </a:r>
            <a:r>
              <a:rPr lang="en-US" sz="1100" dirty="0" smtClean="0"/>
              <a:t>collaborative users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(e.g., expertise, domain, life cycle)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Driven by iterative / agile workflow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Batch import, transformation &amp; export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Broad application of patterns &amp; reuse libraries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Textual, graphical and tabular model </a:t>
            </a:r>
            <a:r>
              <a:rPr lang="en-US" sz="1100" dirty="0" smtClean="0"/>
              <a:t>create,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update and delete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Model ownership, baseline &amp; version </a:t>
            </a:r>
            <a:br>
              <a:rPr lang="en-US" sz="1100" dirty="0" smtClean="0"/>
            </a:br>
            <a:r>
              <a:rPr lang="en-US" sz="1100" dirty="0" smtClean="0"/>
              <a:t>management via Model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Black Box/White Box Representations </a:t>
            </a:r>
            <a:br>
              <a:rPr lang="en-US" sz="1100" dirty="0" smtClean="0"/>
            </a:br>
            <a:r>
              <a:rPr lang="en-US" sz="1100" dirty="0" smtClean="0"/>
              <a:t>via Model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Model </a:t>
            </a:r>
            <a:r>
              <a:rPr lang="en-US" sz="1100" dirty="0" smtClean="0"/>
              <a:t>views &amp; usability </a:t>
            </a:r>
            <a:r>
              <a:rPr lang="en-US" sz="1100" dirty="0" smtClean="0"/>
              <a:t>via Model Visualization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Requirements/Design Analysis via Model Analysis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6418520" y="2041965"/>
            <a:ext cx="2294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Note: Iterative steps not shown</a:t>
            </a:r>
            <a:endParaRPr lang="en-US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860682" y="2277899"/>
            <a:ext cx="1143000" cy="36598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Import</a:t>
            </a:r>
          </a:p>
          <a:p>
            <a:pPr algn="ctr"/>
            <a:r>
              <a:rPr lang="en-US" sz="1200" b="1" dirty="0" smtClean="0"/>
              <a:t>Requirements</a:t>
            </a:r>
            <a:endParaRPr lang="en-US" sz="12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129645" y="2826217"/>
            <a:ext cx="1143000" cy="36598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Analyze</a:t>
            </a:r>
          </a:p>
          <a:p>
            <a:pPr algn="ctr"/>
            <a:r>
              <a:rPr lang="en-US" sz="1200" b="1" dirty="0" smtClean="0"/>
              <a:t>Requirements</a:t>
            </a:r>
            <a:endParaRPr lang="en-US" sz="12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3215431" y="3399838"/>
            <a:ext cx="1447800" cy="36598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Select Reference Architecture Variant</a:t>
            </a:r>
            <a:endParaRPr lang="en-US" sz="10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4274973" y="3993163"/>
            <a:ext cx="1676400" cy="51481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Integrate &amp; Configure Component Designs</a:t>
            </a:r>
            <a:endParaRPr lang="en-US" sz="12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5889169" y="4665045"/>
            <a:ext cx="1389484" cy="57703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Evaluate Architecture Designs</a:t>
            </a:r>
            <a:endParaRPr lang="en-US" sz="12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7721600" y="5113206"/>
            <a:ext cx="1041400" cy="36598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Update Baseline</a:t>
            </a:r>
            <a:endParaRPr lang="en-US" sz="1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7470384" y="3744649"/>
            <a:ext cx="1143000" cy="36598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Execute Analysis</a:t>
            </a:r>
            <a:endParaRPr lang="en-US" sz="1200" b="1" dirty="0"/>
          </a:p>
        </p:txBody>
      </p:sp>
      <p:sp>
        <p:nvSpPr>
          <p:cNvPr id="8" name="Flowchart: Multidocument 7"/>
          <p:cNvSpPr/>
          <p:nvPr/>
        </p:nvSpPr>
        <p:spPr>
          <a:xfrm>
            <a:off x="3776822" y="5107525"/>
            <a:ext cx="1370563" cy="501869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Apply Patterns</a:t>
            </a:r>
            <a:endParaRPr lang="en-US" sz="1200" b="1" dirty="0"/>
          </a:p>
        </p:txBody>
      </p:sp>
      <p:sp>
        <p:nvSpPr>
          <p:cNvPr id="21" name="Flowchart: Multidocument 20"/>
          <p:cNvSpPr/>
          <p:nvPr/>
        </p:nvSpPr>
        <p:spPr>
          <a:xfrm>
            <a:off x="7319021" y="5670331"/>
            <a:ext cx="1370563" cy="501869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Commit to Server</a:t>
            </a:r>
            <a:endParaRPr lang="en-US" sz="1200" b="1" dirty="0"/>
          </a:p>
        </p:txBody>
      </p:sp>
      <p:sp>
        <p:nvSpPr>
          <p:cNvPr id="22" name="Flowchart: Multidocument 21"/>
          <p:cNvSpPr/>
          <p:nvPr/>
        </p:nvSpPr>
        <p:spPr>
          <a:xfrm>
            <a:off x="314453" y="2897969"/>
            <a:ext cx="1562391" cy="501869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Batch Import &amp; Transformation</a:t>
            </a:r>
            <a:endParaRPr lang="en-US" sz="1200" b="1" dirty="0"/>
          </a:p>
        </p:txBody>
      </p:sp>
      <p:cxnSp>
        <p:nvCxnSpPr>
          <p:cNvPr id="11" name="Straight Connector 10"/>
          <p:cNvCxnSpPr>
            <a:stCxn id="22" idx="0"/>
            <a:endCxn id="7" idx="2"/>
          </p:cNvCxnSpPr>
          <p:nvPr/>
        </p:nvCxnSpPr>
        <p:spPr>
          <a:xfrm flipV="1">
            <a:off x="1203135" y="2643880"/>
            <a:ext cx="229047" cy="25408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6" idx="2"/>
          </p:cNvCxnSpPr>
          <p:nvPr/>
        </p:nvCxnSpPr>
        <p:spPr>
          <a:xfrm flipV="1">
            <a:off x="4663231" y="4507975"/>
            <a:ext cx="449942" cy="5995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1" idx="0"/>
            <a:endCxn id="18" idx="2"/>
          </p:cNvCxnSpPr>
          <p:nvPr/>
        </p:nvCxnSpPr>
        <p:spPr>
          <a:xfrm flipV="1">
            <a:off x="8098592" y="5479187"/>
            <a:ext cx="143708" cy="19114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7" idx="1"/>
          </p:cNvCxnSpPr>
          <p:nvPr/>
        </p:nvCxnSpPr>
        <p:spPr>
          <a:xfrm flipH="1">
            <a:off x="5144275" y="4953563"/>
            <a:ext cx="744894" cy="23270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85" name="Straight Arrow Connector 16384"/>
          <p:cNvCxnSpPr>
            <a:endCxn id="7" idx="0"/>
          </p:cNvCxnSpPr>
          <p:nvPr/>
        </p:nvCxnSpPr>
        <p:spPr>
          <a:xfrm>
            <a:off x="1432182" y="1828800"/>
            <a:ext cx="0" cy="44909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6" name="Oval 16385"/>
          <p:cNvSpPr/>
          <p:nvPr/>
        </p:nvSpPr>
        <p:spPr>
          <a:xfrm>
            <a:off x="1384752" y="1729581"/>
            <a:ext cx="95639" cy="992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1" name="Rectangle 16390"/>
          <p:cNvSpPr/>
          <p:nvPr/>
        </p:nvSpPr>
        <p:spPr>
          <a:xfrm>
            <a:off x="3776822" y="2277899"/>
            <a:ext cx="1027599" cy="4930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Reference </a:t>
            </a:r>
          </a:p>
          <a:p>
            <a:pPr algn="ctr"/>
            <a:r>
              <a:rPr lang="en-US" sz="1200" b="1" dirty="0" smtClean="0"/>
              <a:t>Library</a:t>
            </a:r>
            <a:endParaRPr lang="en-US" sz="1200" b="1" dirty="0"/>
          </a:p>
        </p:txBody>
      </p:sp>
      <p:sp>
        <p:nvSpPr>
          <p:cNvPr id="41" name="Rectangle 40"/>
          <p:cNvSpPr/>
          <p:nvPr/>
        </p:nvSpPr>
        <p:spPr>
          <a:xfrm>
            <a:off x="5033021" y="2864291"/>
            <a:ext cx="1027599" cy="4930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Component</a:t>
            </a:r>
          </a:p>
          <a:p>
            <a:pPr algn="ctr"/>
            <a:r>
              <a:rPr lang="en-US" sz="1200" b="1" dirty="0" smtClean="0"/>
              <a:t>Library</a:t>
            </a:r>
            <a:endParaRPr lang="en-US" sz="1200" b="1" dirty="0"/>
          </a:p>
        </p:txBody>
      </p:sp>
      <p:cxnSp>
        <p:nvCxnSpPr>
          <p:cNvPr id="16394" name="Elbow Connector 16393"/>
          <p:cNvCxnSpPr>
            <a:stCxn id="7" idx="3"/>
            <a:endCxn id="14" idx="0"/>
          </p:cNvCxnSpPr>
          <p:nvPr/>
        </p:nvCxnSpPr>
        <p:spPr>
          <a:xfrm>
            <a:off x="2003682" y="2460890"/>
            <a:ext cx="697463" cy="36532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96" name="Elbow Connector 16395"/>
          <p:cNvCxnSpPr>
            <a:stCxn id="14" idx="3"/>
            <a:endCxn id="15" idx="0"/>
          </p:cNvCxnSpPr>
          <p:nvPr/>
        </p:nvCxnSpPr>
        <p:spPr>
          <a:xfrm>
            <a:off x="3272645" y="3009208"/>
            <a:ext cx="666686" cy="39063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98" name="Elbow Connector 16397"/>
          <p:cNvCxnSpPr/>
          <p:nvPr/>
        </p:nvCxnSpPr>
        <p:spPr>
          <a:xfrm rot="5400000">
            <a:off x="3990847" y="3094224"/>
            <a:ext cx="599550" cy="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0" name="Elbow Connector 16399"/>
          <p:cNvCxnSpPr>
            <a:stCxn id="15" idx="3"/>
            <a:endCxn id="16" idx="0"/>
          </p:cNvCxnSpPr>
          <p:nvPr/>
        </p:nvCxnSpPr>
        <p:spPr>
          <a:xfrm>
            <a:off x="4663231" y="3582829"/>
            <a:ext cx="449942" cy="41033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2" name="Elbow Connector 16401"/>
          <p:cNvCxnSpPr/>
          <p:nvPr/>
        </p:nvCxnSpPr>
        <p:spPr>
          <a:xfrm rot="5400000">
            <a:off x="5223963" y="3675799"/>
            <a:ext cx="645717" cy="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4" name="Elbow Connector 16403"/>
          <p:cNvCxnSpPr>
            <a:stCxn id="16" idx="3"/>
            <a:endCxn id="17" idx="0"/>
          </p:cNvCxnSpPr>
          <p:nvPr/>
        </p:nvCxnSpPr>
        <p:spPr>
          <a:xfrm>
            <a:off x="5951373" y="4250569"/>
            <a:ext cx="632538" cy="41447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6" name="Elbow Connector 16405"/>
          <p:cNvCxnSpPr/>
          <p:nvPr/>
        </p:nvCxnSpPr>
        <p:spPr>
          <a:xfrm rot="5400000" flipH="1" flipV="1">
            <a:off x="6864017" y="4042442"/>
            <a:ext cx="703669" cy="50906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8" name="Elbow Connector 16407"/>
          <p:cNvCxnSpPr>
            <a:stCxn id="17" idx="3"/>
            <a:endCxn id="18" idx="1"/>
          </p:cNvCxnSpPr>
          <p:nvPr/>
        </p:nvCxnSpPr>
        <p:spPr>
          <a:xfrm>
            <a:off x="7278653" y="4953563"/>
            <a:ext cx="442947" cy="342634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9" name="TextBox 16408"/>
          <p:cNvSpPr txBox="1"/>
          <p:nvPr/>
        </p:nvSpPr>
        <p:spPr>
          <a:xfrm>
            <a:off x="1438125" y="179774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[login]</a:t>
            </a:r>
            <a:endParaRPr lang="en-US" sz="1200" dirty="0"/>
          </a:p>
        </p:txBody>
      </p:sp>
      <p:cxnSp>
        <p:nvCxnSpPr>
          <p:cNvPr id="60" name="Straight Connector 59"/>
          <p:cNvCxnSpPr>
            <a:endCxn id="15" idx="2"/>
          </p:cNvCxnSpPr>
          <p:nvPr/>
        </p:nvCxnSpPr>
        <p:spPr>
          <a:xfrm flipH="1" flipV="1">
            <a:off x="3939331" y="3765819"/>
            <a:ext cx="210102" cy="133698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14" name="Elbow Connector 16413"/>
          <p:cNvCxnSpPr/>
          <p:nvPr/>
        </p:nvCxnSpPr>
        <p:spPr>
          <a:xfrm rot="5400000">
            <a:off x="7155736" y="4143106"/>
            <a:ext cx="529005" cy="5148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8" idx="0"/>
          </p:cNvCxnSpPr>
          <p:nvPr/>
        </p:nvCxnSpPr>
        <p:spPr>
          <a:xfrm rot="5400000" flipH="1" flipV="1">
            <a:off x="8188110" y="4778592"/>
            <a:ext cx="388805" cy="280425"/>
          </a:xfrm>
          <a:prstGeom prst="bentConnector3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8231619" y="4845915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Iterate</a:t>
            </a:r>
            <a:endParaRPr lang="en-US" sz="1200" dirty="0"/>
          </a:p>
        </p:txBody>
      </p:sp>
      <p:sp>
        <p:nvSpPr>
          <p:cNvPr id="74" name="Rounded Rectangle 73"/>
          <p:cNvSpPr/>
          <p:nvPr/>
        </p:nvSpPr>
        <p:spPr>
          <a:xfrm>
            <a:off x="2438400" y="1676375"/>
            <a:ext cx="1143000" cy="36598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Execute Analysis</a:t>
            </a:r>
            <a:endParaRPr lang="en-US" sz="1200" b="1" dirty="0"/>
          </a:p>
        </p:txBody>
      </p:sp>
      <p:cxnSp>
        <p:nvCxnSpPr>
          <p:cNvPr id="40" name="Elbow Connector 39"/>
          <p:cNvCxnSpPr/>
          <p:nvPr/>
        </p:nvCxnSpPr>
        <p:spPr>
          <a:xfrm rot="5400000" flipH="1" flipV="1">
            <a:off x="2541402" y="2380572"/>
            <a:ext cx="783859" cy="107433"/>
          </a:xfrm>
          <a:prstGeom prst="bentConnector3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lnDef>
      <a:spPr>
        <a:ln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dXNlclNlbGVjdGVkIiAvPjxVc2VyTmFtZT5VU1wwMHY4NDA4PC9Vc2VyTmFtZT48RGF0ZVRpbWU+My84LzIwMTcgMTA6NDA6NTUgUE08L0RhdGVUaW1lPjxMYWJlbFN0cmluZz5UaGlzIGFydGlmYWN0IGhhcyBubyBjbGFzc2lmaWNhdGlvbi48L0xhYmVsU3RyaW5nPjwvaXRlbT48L2xhYmVsSGlzdG9yeT4=</Value>
</WrappedLabelHistory>
</file>

<file path=customXml/item2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/>
</file>

<file path=customXml/itemProps1.xml><?xml version="1.0" encoding="utf-8"?>
<ds:datastoreItem xmlns:ds="http://schemas.openxmlformats.org/officeDocument/2006/customXml" ds:itemID="{D834F16E-03F3-4160-AB67-79EE706A4F49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C54FD60A-08B4-4D1B-8BD3-2ED27DA98E35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25137</TotalTime>
  <Words>66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MS PGothic</vt:lpstr>
      <vt:lpstr>Arial</vt:lpstr>
      <vt:lpstr>Calibri</vt:lpstr>
      <vt:lpstr>Consolas</vt:lpstr>
      <vt:lpstr>Corbel</vt:lpstr>
      <vt:lpstr>Tw Cen MT</vt:lpstr>
      <vt:lpstr>Wingdings</vt:lpstr>
      <vt:lpstr>Wingdings 2</vt:lpstr>
      <vt:lpstr>Civic</vt:lpstr>
      <vt:lpstr>Model Construction Concept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Port Concept</dc:title>
  <dc:creator>Sanford</dc:creator>
  <cp:keywords>[rtnipcontrolcode:rtnipcontrolcodenone||rtnexportcontrolcountry:rtnexportcontrolcountrynone|rtnexportcontrolcode:rtnexportcontrolcodenone||]</cp:keywords>
  <cp:lastModifiedBy>Ron C Williamson</cp:lastModifiedBy>
  <cp:revision>1023</cp:revision>
  <cp:lastPrinted>2014-09-09T19:33:57Z</cp:lastPrinted>
  <dcterms:created xsi:type="dcterms:W3CDTF">2006-08-16T00:00:00Z</dcterms:created>
  <dcterms:modified xsi:type="dcterms:W3CDTF">2017-03-08T22:41:42Z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d3fa9de2-adc3-4464-af53-dda03c9eb37a</vt:lpwstr>
  </property>
  <property fmtid="{D5CDD505-2E9C-101B-9397-08002B2CF9AE}" pid="3" name="bjDocumentSecurityLabel">
    <vt:lpwstr>This artifact has no classification.</vt:lpwstr>
  </property>
  <property fmtid="{D5CDD505-2E9C-101B-9397-08002B2CF9AE}" pid="4" name="bjSaver">
    <vt:lpwstr>3AkWsdxZGhXJBcHNOzVyWDUj/L2zP2Mb</vt:lpwstr>
  </property>
  <property fmtid="{D5CDD505-2E9C-101B-9397-08002B2CF9AE}" pid="5" name="rtnexportcontrolcode">
    <vt:lpwstr>rtnexportcontrolcodenone</vt:lpwstr>
  </property>
  <property fmtid="{D5CDD505-2E9C-101B-9397-08002B2CF9AE}" pid="6" name="rtnexportcontrolcountry">
    <vt:lpwstr>rtnexportcontrolcountrynone</vt:lpwstr>
  </property>
  <property fmtid="{D5CDD505-2E9C-101B-9397-08002B2CF9AE}" pid="7" name="rtnipcontrolcode">
    <vt:lpwstr>rtnipcontrolcodenone</vt:lpwstr>
  </property>
  <property fmtid="{D5CDD505-2E9C-101B-9397-08002B2CF9AE}" pid="8" name="bjLabelHistoryID">
    <vt:lpwstr>{D834F16E-03F3-4160-AB67-79EE706A4F49}</vt:lpwstr>
  </property>
</Properties>
</file>