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69" r:id="rId5"/>
    <p:sldId id="259" r:id="rId6"/>
    <p:sldId id="263" r:id="rId7"/>
    <p:sldId id="261" r:id="rId8"/>
    <p:sldId id="260" r:id="rId9"/>
    <p:sldId id="262" r:id="rId10"/>
    <p:sldId id="264" r:id="rId11"/>
    <p:sldId id="265" r:id="rId12"/>
    <p:sldId id="266" r:id="rId13"/>
    <p:sldId id="270"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34" y="-2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AC3308-2AD5-43DD-AFA5-9265F9D9909E}" type="datetimeFigureOut">
              <a:rPr lang="en-US" smtClean="0"/>
              <a:t>6/21/2016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2452238-3ECB-4199-AEF9-E2345A4FC12A}" type="slidenum">
              <a:rPr lang="en-US" smtClean="0"/>
              <a:t>‹#›</a:t>
            </a:fld>
            <a:endParaRPr lang="en-US"/>
          </a:p>
        </p:txBody>
      </p:sp>
    </p:spTree>
    <p:extLst>
      <p:ext uri="{BB962C8B-B14F-4D97-AF65-F5344CB8AC3E}">
        <p14:creationId xmlns:p14="http://schemas.microsoft.com/office/powerpoint/2010/main" val="2483580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2452238-3ECB-4199-AEF9-E2345A4FC12A}" type="slidenum">
              <a:rPr lang="en-US" smtClean="0"/>
              <a:t>5</a:t>
            </a:fld>
            <a:endParaRPr lang="en-US"/>
          </a:p>
        </p:txBody>
      </p:sp>
    </p:spTree>
    <p:extLst>
      <p:ext uri="{BB962C8B-B14F-4D97-AF65-F5344CB8AC3E}">
        <p14:creationId xmlns:p14="http://schemas.microsoft.com/office/powerpoint/2010/main" val="4951227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D03733-3BE4-4265-AE10-BEA4C2262B54}" type="datetimeFigureOut">
              <a:rPr lang="en-US" smtClean="0"/>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18D972-817F-471F-A282-828A0C2E3979}" type="slidenum">
              <a:rPr lang="en-US" smtClean="0"/>
              <a:t>‹#›</a:t>
            </a:fld>
            <a:endParaRPr lang="en-US"/>
          </a:p>
        </p:txBody>
      </p:sp>
    </p:spTree>
    <p:extLst>
      <p:ext uri="{BB962C8B-B14F-4D97-AF65-F5344CB8AC3E}">
        <p14:creationId xmlns:p14="http://schemas.microsoft.com/office/powerpoint/2010/main" val="946211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D03733-3BE4-4265-AE10-BEA4C2262B54}" type="datetimeFigureOut">
              <a:rPr lang="en-US" smtClean="0"/>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18D972-817F-471F-A282-828A0C2E3979}" type="slidenum">
              <a:rPr lang="en-US" smtClean="0"/>
              <a:t>‹#›</a:t>
            </a:fld>
            <a:endParaRPr lang="en-US"/>
          </a:p>
        </p:txBody>
      </p:sp>
    </p:spTree>
    <p:extLst>
      <p:ext uri="{BB962C8B-B14F-4D97-AF65-F5344CB8AC3E}">
        <p14:creationId xmlns:p14="http://schemas.microsoft.com/office/powerpoint/2010/main" val="2585691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D03733-3BE4-4265-AE10-BEA4C2262B54}" type="datetimeFigureOut">
              <a:rPr lang="en-US" smtClean="0"/>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18D972-817F-471F-A282-828A0C2E3979}" type="slidenum">
              <a:rPr lang="en-US" smtClean="0"/>
              <a:t>‹#›</a:t>
            </a:fld>
            <a:endParaRPr lang="en-US"/>
          </a:p>
        </p:txBody>
      </p:sp>
    </p:spTree>
    <p:extLst>
      <p:ext uri="{BB962C8B-B14F-4D97-AF65-F5344CB8AC3E}">
        <p14:creationId xmlns:p14="http://schemas.microsoft.com/office/powerpoint/2010/main" val="1822383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D03733-3BE4-4265-AE10-BEA4C2262B54}" type="datetimeFigureOut">
              <a:rPr lang="en-US" smtClean="0"/>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18D972-817F-471F-A282-828A0C2E3979}" type="slidenum">
              <a:rPr lang="en-US" smtClean="0"/>
              <a:t>‹#›</a:t>
            </a:fld>
            <a:endParaRPr lang="en-US"/>
          </a:p>
        </p:txBody>
      </p:sp>
    </p:spTree>
    <p:extLst>
      <p:ext uri="{BB962C8B-B14F-4D97-AF65-F5344CB8AC3E}">
        <p14:creationId xmlns:p14="http://schemas.microsoft.com/office/powerpoint/2010/main" val="1653882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D03733-3BE4-4265-AE10-BEA4C2262B54}" type="datetimeFigureOut">
              <a:rPr lang="en-US" smtClean="0"/>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18D972-817F-471F-A282-828A0C2E3979}" type="slidenum">
              <a:rPr lang="en-US" smtClean="0"/>
              <a:t>‹#›</a:t>
            </a:fld>
            <a:endParaRPr lang="en-US"/>
          </a:p>
        </p:txBody>
      </p:sp>
    </p:spTree>
    <p:extLst>
      <p:ext uri="{BB962C8B-B14F-4D97-AF65-F5344CB8AC3E}">
        <p14:creationId xmlns:p14="http://schemas.microsoft.com/office/powerpoint/2010/main" val="21949871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D03733-3BE4-4265-AE10-BEA4C2262B54}" type="datetimeFigureOut">
              <a:rPr lang="en-US" smtClean="0"/>
              <a:t>6/21/2016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18D972-817F-471F-A282-828A0C2E3979}" type="slidenum">
              <a:rPr lang="en-US" smtClean="0"/>
              <a:t>‹#›</a:t>
            </a:fld>
            <a:endParaRPr lang="en-US"/>
          </a:p>
        </p:txBody>
      </p:sp>
    </p:spTree>
    <p:extLst>
      <p:ext uri="{BB962C8B-B14F-4D97-AF65-F5344CB8AC3E}">
        <p14:creationId xmlns:p14="http://schemas.microsoft.com/office/powerpoint/2010/main" val="4276034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D03733-3BE4-4265-AE10-BEA4C2262B54}" type="datetimeFigureOut">
              <a:rPr lang="en-US" smtClean="0"/>
              <a:t>6/21/2016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18D972-817F-471F-A282-828A0C2E3979}" type="slidenum">
              <a:rPr lang="en-US" smtClean="0"/>
              <a:t>‹#›</a:t>
            </a:fld>
            <a:endParaRPr lang="en-US"/>
          </a:p>
        </p:txBody>
      </p:sp>
    </p:spTree>
    <p:extLst>
      <p:ext uri="{BB962C8B-B14F-4D97-AF65-F5344CB8AC3E}">
        <p14:creationId xmlns:p14="http://schemas.microsoft.com/office/powerpoint/2010/main" val="524202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D03733-3BE4-4265-AE10-BEA4C2262B54}" type="datetimeFigureOut">
              <a:rPr lang="en-US" smtClean="0"/>
              <a:t>6/21/2016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18D972-817F-471F-A282-828A0C2E3979}" type="slidenum">
              <a:rPr lang="en-US" smtClean="0"/>
              <a:t>‹#›</a:t>
            </a:fld>
            <a:endParaRPr lang="en-US"/>
          </a:p>
        </p:txBody>
      </p:sp>
    </p:spTree>
    <p:extLst>
      <p:ext uri="{BB962C8B-B14F-4D97-AF65-F5344CB8AC3E}">
        <p14:creationId xmlns:p14="http://schemas.microsoft.com/office/powerpoint/2010/main" val="655699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D03733-3BE4-4265-AE10-BEA4C2262B54}" type="datetimeFigureOut">
              <a:rPr lang="en-US" smtClean="0"/>
              <a:t>6/21/2016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18D972-817F-471F-A282-828A0C2E3979}" type="slidenum">
              <a:rPr lang="en-US" smtClean="0"/>
              <a:t>‹#›</a:t>
            </a:fld>
            <a:endParaRPr lang="en-US"/>
          </a:p>
        </p:txBody>
      </p:sp>
    </p:spTree>
    <p:extLst>
      <p:ext uri="{BB962C8B-B14F-4D97-AF65-F5344CB8AC3E}">
        <p14:creationId xmlns:p14="http://schemas.microsoft.com/office/powerpoint/2010/main" val="2847893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D03733-3BE4-4265-AE10-BEA4C2262B54}" type="datetimeFigureOut">
              <a:rPr lang="en-US" smtClean="0"/>
              <a:t>6/21/2016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18D972-817F-471F-A282-828A0C2E3979}" type="slidenum">
              <a:rPr lang="en-US" smtClean="0"/>
              <a:t>‹#›</a:t>
            </a:fld>
            <a:endParaRPr lang="en-US"/>
          </a:p>
        </p:txBody>
      </p:sp>
    </p:spTree>
    <p:extLst>
      <p:ext uri="{BB962C8B-B14F-4D97-AF65-F5344CB8AC3E}">
        <p14:creationId xmlns:p14="http://schemas.microsoft.com/office/powerpoint/2010/main" val="2793916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D03733-3BE4-4265-AE10-BEA4C2262B54}" type="datetimeFigureOut">
              <a:rPr lang="en-US" smtClean="0"/>
              <a:t>6/21/2016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18D972-817F-471F-A282-828A0C2E3979}" type="slidenum">
              <a:rPr lang="en-US" smtClean="0"/>
              <a:t>‹#›</a:t>
            </a:fld>
            <a:endParaRPr lang="en-US"/>
          </a:p>
        </p:txBody>
      </p:sp>
    </p:spTree>
    <p:extLst>
      <p:ext uri="{BB962C8B-B14F-4D97-AF65-F5344CB8AC3E}">
        <p14:creationId xmlns:p14="http://schemas.microsoft.com/office/powerpoint/2010/main" val="920926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D03733-3BE4-4265-AE10-BEA4C2262B54}" type="datetimeFigureOut">
              <a:rPr lang="en-US" smtClean="0"/>
              <a:t>6/21/2016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18D972-817F-471F-A282-828A0C2E3979}" type="slidenum">
              <a:rPr lang="en-US" smtClean="0"/>
              <a:t>‹#›</a:t>
            </a:fld>
            <a:endParaRPr lang="en-US"/>
          </a:p>
        </p:txBody>
      </p:sp>
    </p:spTree>
    <p:extLst>
      <p:ext uri="{BB962C8B-B14F-4D97-AF65-F5344CB8AC3E}">
        <p14:creationId xmlns:p14="http://schemas.microsoft.com/office/powerpoint/2010/main" val="1684837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Modeling Formalism</a:t>
            </a:r>
            <a:br>
              <a:rPr lang="en-US" dirty="0" smtClean="0"/>
            </a:br>
            <a:r>
              <a:rPr lang="en-US" sz="2400" dirty="0" smtClean="0"/>
              <a:t>Modeling Language Foundations</a:t>
            </a:r>
            <a:endParaRPr lang="en-US" dirty="0"/>
          </a:p>
        </p:txBody>
      </p:sp>
      <p:sp>
        <p:nvSpPr>
          <p:cNvPr id="4" name="TextBox 3"/>
          <p:cNvSpPr txBox="1"/>
          <p:nvPr/>
        </p:nvSpPr>
        <p:spPr>
          <a:xfrm>
            <a:off x="2209800" y="5011271"/>
            <a:ext cx="4593052" cy="923330"/>
          </a:xfrm>
          <a:prstGeom prst="rect">
            <a:avLst/>
          </a:prstGeom>
          <a:noFill/>
        </p:spPr>
        <p:txBody>
          <a:bodyPr wrap="none" rtlCol="0">
            <a:spAutoFit/>
          </a:bodyPr>
          <a:lstStyle/>
          <a:p>
            <a:pPr algn="ctr"/>
            <a:r>
              <a:rPr lang="en-US" b="1" dirty="0" smtClean="0"/>
              <a:t>System Modeling &amp; Assessment Roadmap WG</a:t>
            </a:r>
            <a:br>
              <a:rPr lang="en-US" b="1" dirty="0" smtClean="0"/>
            </a:br>
            <a:r>
              <a:rPr lang="en-US" b="1" dirty="0" smtClean="0"/>
              <a:t>SE DSIG Working Group</a:t>
            </a:r>
          </a:p>
          <a:p>
            <a:pPr algn="ctr"/>
            <a:r>
              <a:rPr lang="en-US" b="1" dirty="0" smtClean="0"/>
              <a:t>Orlando – June 2016</a:t>
            </a:r>
            <a:endParaRPr lang="en-US" b="1" dirty="0"/>
          </a:p>
        </p:txBody>
      </p:sp>
    </p:spTree>
    <p:extLst>
      <p:ext uri="{BB962C8B-B14F-4D97-AF65-F5344CB8AC3E}">
        <p14:creationId xmlns:p14="http://schemas.microsoft.com/office/powerpoint/2010/main" val="1246918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89531" y="533400"/>
            <a:ext cx="8218404" cy="584775"/>
          </a:xfrm>
          <a:prstGeom prst="rect">
            <a:avLst/>
          </a:prstGeom>
          <a:noFill/>
        </p:spPr>
        <p:txBody>
          <a:bodyPr wrap="none" rtlCol="0">
            <a:spAutoFit/>
          </a:bodyPr>
          <a:lstStyle/>
          <a:p>
            <a:r>
              <a:rPr lang="en-US" sz="3200" dirty="0" smtClean="0"/>
              <a:t>Other Considerations for </a:t>
            </a:r>
            <a:r>
              <a:rPr lang="en-US" sz="3200" dirty="0" err="1" smtClean="0"/>
              <a:t>SysML</a:t>
            </a:r>
            <a:r>
              <a:rPr lang="en-US" sz="3200" dirty="0" smtClean="0"/>
              <a:t> 2.0 Foundations</a:t>
            </a:r>
            <a:endParaRPr lang="en-US" sz="3200" dirty="0"/>
          </a:p>
        </p:txBody>
      </p:sp>
      <p:sp>
        <p:nvSpPr>
          <p:cNvPr id="5" name="TextBox 4"/>
          <p:cNvSpPr txBox="1"/>
          <p:nvPr/>
        </p:nvSpPr>
        <p:spPr>
          <a:xfrm>
            <a:off x="489531" y="1986572"/>
            <a:ext cx="8218404" cy="3416320"/>
          </a:xfrm>
          <a:prstGeom prst="rect">
            <a:avLst/>
          </a:prstGeom>
          <a:noFill/>
        </p:spPr>
        <p:txBody>
          <a:bodyPr wrap="square" rtlCol="0">
            <a:spAutoFit/>
          </a:bodyPr>
          <a:lstStyle/>
          <a:p>
            <a:r>
              <a:rPr lang="en-US" b="1" dirty="0" err="1" smtClean="0"/>
              <a:t>OntoUML</a:t>
            </a:r>
            <a:r>
              <a:rPr lang="en-US" b="1" dirty="0" smtClean="0"/>
              <a:t> – </a:t>
            </a:r>
            <a:r>
              <a:rPr lang="en-US" dirty="0" err="1" smtClean="0"/>
              <a:t>OntoUML</a:t>
            </a:r>
            <a:r>
              <a:rPr lang="en-US" dirty="0" smtClean="0"/>
              <a:t> is a UML profile based on the PhD dissertation of Dr. Giancarlo </a:t>
            </a:r>
            <a:r>
              <a:rPr lang="en-US" dirty="0" err="1" smtClean="0"/>
              <a:t>Guizzardi</a:t>
            </a:r>
            <a:r>
              <a:rPr lang="en-US" dirty="0" smtClean="0"/>
              <a:t>. The concepts in Dr. </a:t>
            </a:r>
            <a:r>
              <a:rPr lang="en-US" dirty="0" err="1" smtClean="0"/>
              <a:t>Guizzardi’s</a:t>
            </a:r>
            <a:r>
              <a:rPr lang="en-US" dirty="0" smtClean="0"/>
              <a:t> dissertation would greatly increase the precision of the structural language. </a:t>
            </a:r>
          </a:p>
          <a:p>
            <a:endParaRPr lang="en-US" b="1" dirty="0" smtClean="0"/>
          </a:p>
          <a:p>
            <a:r>
              <a:rPr lang="en-US" b="1" dirty="0" smtClean="0"/>
              <a:t>Distributed Ontology, Modeling, and Specification Language (DOL) – </a:t>
            </a:r>
            <a:r>
              <a:rPr lang="en-US" dirty="0" smtClean="0"/>
              <a:t>DOL is an OMG specification that deals with the interoperability of Ontologies, MDE models, and specifications (OMS). DOL is currently in beta, but the concepts within the specification could be valuable for interoperability considerations in </a:t>
            </a:r>
            <a:r>
              <a:rPr lang="en-US" dirty="0" err="1" smtClean="0"/>
              <a:t>SysML</a:t>
            </a:r>
            <a:r>
              <a:rPr lang="en-US" dirty="0" smtClean="0"/>
              <a:t> 2.0. </a:t>
            </a:r>
          </a:p>
          <a:p>
            <a:endParaRPr lang="en-US" b="1" dirty="0"/>
          </a:p>
          <a:p>
            <a:endParaRPr lang="en-US" b="1" dirty="0" smtClean="0"/>
          </a:p>
          <a:p>
            <a:r>
              <a:rPr lang="en-US" dirty="0" smtClean="0"/>
              <a:t>Links to both of these documents can be found on the Formalism WG wiki. </a:t>
            </a:r>
            <a:endParaRPr lang="en-US" dirty="0"/>
          </a:p>
          <a:p>
            <a:endParaRPr lang="en-US" b="1" dirty="0"/>
          </a:p>
        </p:txBody>
      </p:sp>
    </p:spTree>
    <p:extLst>
      <p:ext uri="{BB962C8B-B14F-4D97-AF65-F5344CB8AC3E}">
        <p14:creationId xmlns:p14="http://schemas.microsoft.com/office/powerpoint/2010/main" val="683944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57718" y="533399"/>
            <a:ext cx="4192943" cy="584775"/>
          </a:xfrm>
          <a:prstGeom prst="rect">
            <a:avLst/>
          </a:prstGeom>
          <a:noFill/>
        </p:spPr>
        <p:txBody>
          <a:bodyPr wrap="none" rtlCol="0">
            <a:spAutoFit/>
          </a:bodyPr>
          <a:lstStyle/>
          <a:p>
            <a:r>
              <a:rPr lang="en-US" sz="3200" dirty="0" smtClean="0"/>
              <a:t>Model-based Reasoning</a:t>
            </a:r>
            <a:endParaRPr lang="en-US" sz="3200" dirty="0"/>
          </a:p>
        </p:txBody>
      </p:sp>
      <p:sp>
        <p:nvSpPr>
          <p:cNvPr id="3" name="TextBox 2"/>
          <p:cNvSpPr txBox="1"/>
          <p:nvPr/>
        </p:nvSpPr>
        <p:spPr>
          <a:xfrm>
            <a:off x="361306" y="1491734"/>
            <a:ext cx="8173094" cy="4493538"/>
          </a:xfrm>
          <a:prstGeom prst="rect">
            <a:avLst/>
          </a:prstGeom>
          <a:noFill/>
        </p:spPr>
        <p:txBody>
          <a:bodyPr wrap="square" rtlCol="0">
            <a:spAutoFit/>
          </a:bodyPr>
          <a:lstStyle/>
          <a:p>
            <a:r>
              <a:rPr lang="en-US" dirty="0" smtClean="0"/>
              <a:t>Most of the current use cases deal with the concept of model-based reasoning. Some examples are:</a:t>
            </a:r>
          </a:p>
          <a:p>
            <a:endParaRPr lang="en-US" dirty="0"/>
          </a:p>
          <a:p>
            <a:r>
              <a:rPr lang="en-US" dirty="0"/>
              <a:t>After learning of the government regulation to increase MPG to 27.5, the engineer updates this requirement in the SME. As a result, the SME informs the engineer of which elements in the system design might be impacted by this requirement change (e.g., elements dealing with gear selection). </a:t>
            </a:r>
            <a:r>
              <a:rPr lang="en-US" sz="1600" b="0" dirty="0" smtClean="0">
                <a:effectLst/>
              </a:rPr>
              <a:t/>
            </a:r>
            <a:br>
              <a:rPr lang="en-US" sz="1600" b="0" dirty="0" smtClean="0">
                <a:effectLst/>
              </a:rPr>
            </a:br>
            <a:endParaRPr lang="en-US" sz="1600" b="0" dirty="0">
              <a:effectLst/>
            </a:endParaRPr>
          </a:p>
          <a:p>
            <a:r>
              <a:rPr lang="en-US" dirty="0"/>
              <a:t>Under certain conditions, the HSUV is overheating. As a result, the engineers identify the properties related to these conditions in the </a:t>
            </a:r>
            <a:r>
              <a:rPr lang="en-US" dirty="0" smtClean="0"/>
              <a:t>model; </a:t>
            </a:r>
            <a:r>
              <a:rPr lang="en-US" dirty="0"/>
              <a:t>then using these parameters, the engineers indicate to the SME that they should be evaluated against the constraints that are supposed to prevent overheating. The SME responds with model elements that could be impacted by the conditions in such a way as to cause overheating. </a:t>
            </a:r>
            <a:r>
              <a:rPr lang="en-US" b="0" dirty="0" smtClean="0">
                <a:effectLst/>
              </a:rPr>
              <a:t/>
            </a:r>
            <a:br>
              <a:rPr lang="en-US" b="0" dirty="0" smtClean="0">
                <a:effectLst/>
              </a:rPr>
            </a:br>
            <a:r>
              <a:rPr lang="en-US" b="0" dirty="0" smtClean="0">
                <a:effectLst/>
              </a:rPr>
              <a:t/>
            </a:r>
            <a:br>
              <a:rPr lang="en-US" b="0" dirty="0" smtClean="0">
                <a:effectLst/>
              </a:rPr>
            </a:br>
            <a:r>
              <a:rPr lang="en-US" dirty="0" smtClean="0"/>
              <a:t> </a:t>
            </a:r>
            <a:endParaRPr lang="en-US" dirty="0"/>
          </a:p>
        </p:txBody>
      </p:sp>
    </p:spTree>
    <p:extLst>
      <p:ext uri="{BB962C8B-B14F-4D97-AF65-F5344CB8AC3E}">
        <p14:creationId xmlns:p14="http://schemas.microsoft.com/office/powerpoint/2010/main" val="41617393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96023" y="457200"/>
            <a:ext cx="4028154" cy="584775"/>
          </a:xfrm>
          <a:prstGeom prst="rect">
            <a:avLst/>
          </a:prstGeom>
          <a:noFill/>
        </p:spPr>
        <p:txBody>
          <a:bodyPr wrap="none" rtlCol="0">
            <a:spAutoFit/>
          </a:bodyPr>
          <a:lstStyle/>
          <a:p>
            <a:r>
              <a:rPr lang="en-US" sz="3200" dirty="0" smtClean="0"/>
              <a:t>Current Considerations</a:t>
            </a:r>
            <a:endParaRPr lang="en-US" sz="3200" dirty="0"/>
          </a:p>
        </p:txBody>
      </p:sp>
      <p:sp>
        <p:nvSpPr>
          <p:cNvPr id="3" name="TextBox 2"/>
          <p:cNvSpPr txBox="1"/>
          <p:nvPr/>
        </p:nvSpPr>
        <p:spPr>
          <a:xfrm>
            <a:off x="304800" y="1371600"/>
            <a:ext cx="8610600" cy="3970318"/>
          </a:xfrm>
          <a:prstGeom prst="rect">
            <a:avLst/>
          </a:prstGeom>
          <a:noFill/>
        </p:spPr>
        <p:txBody>
          <a:bodyPr wrap="square" rtlCol="0">
            <a:spAutoFit/>
          </a:bodyPr>
          <a:lstStyle/>
          <a:p>
            <a:pPr marL="285750" indent="-285750">
              <a:buFont typeface="Arial" panose="020B0604020202020204" pitchFamily="34" charset="0"/>
              <a:buChar char="•"/>
            </a:pPr>
            <a:r>
              <a:rPr lang="en-US" dirty="0" smtClean="0"/>
              <a:t>The reasoning on the model is something the SME (the tools) will do. Therefore, what are we looking for in our formalism considerations? A consistent implementation of model-based reasoning across all of the tools? Material in the language that enhances the capability for the tools to do MBR? </a:t>
            </a:r>
          </a:p>
          <a:p>
            <a:pPr marL="285750" indent="-285750">
              <a:buFont typeface="Arial" panose="020B0604020202020204" pitchFamily="34" charset="0"/>
              <a:buChar char="•"/>
            </a:pPr>
            <a:r>
              <a:rPr lang="en-US" dirty="0" smtClean="0"/>
              <a:t>The intent is </a:t>
            </a:r>
            <a:r>
              <a:rPr lang="en-US" dirty="0" err="1" smtClean="0"/>
              <a:t>SysML</a:t>
            </a:r>
            <a:r>
              <a:rPr lang="en-US" dirty="0" smtClean="0"/>
              <a:t> 2.0 will be used by a diverse range of users, therefore it is impractical to expect </a:t>
            </a:r>
            <a:r>
              <a:rPr lang="en-US" dirty="0" err="1" smtClean="0"/>
              <a:t>SysML</a:t>
            </a:r>
            <a:r>
              <a:rPr lang="en-US" dirty="0" smtClean="0"/>
              <a:t> 2.0 to cover all of the potential domains for which it will be used. It follows then that users will need to be able to customize the SME’s MBR capabilities to fit their needs. </a:t>
            </a:r>
          </a:p>
          <a:p>
            <a:pPr marL="285750" indent="-285750">
              <a:buFont typeface="Arial" panose="020B0604020202020204" pitchFamily="34" charset="0"/>
              <a:buChar char="•"/>
            </a:pPr>
            <a:r>
              <a:rPr lang="en-US" dirty="0" smtClean="0"/>
              <a:t>MBR is a broad term that can cover many concepts (queries, model checking, change impacts, etc.). It may be wise to break the concept down into pieces and tackle a subset of concepts. </a:t>
            </a:r>
          </a:p>
          <a:p>
            <a:pPr marL="285750" indent="-285750">
              <a:buFont typeface="Arial" panose="020B0604020202020204" pitchFamily="34" charset="0"/>
              <a:buChar char="•"/>
            </a:pPr>
            <a:r>
              <a:rPr lang="en-US" dirty="0" smtClean="0"/>
              <a:t>Solutions to MBR sub-concepts may not share a similar approach. E.g., the solution to effective model querying may be something similar to SPARQL, whereas the solution to model checking may be transformations into an external model checking tool. </a:t>
            </a:r>
          </a:p>
        </p:txBody>
      </p:sp>
    </p:spTree>
    <p:extLst>
      <p:ext uri="{BB962C8B-B14F-4D97-AF65-F5344CB8AC3E}">
        <p14:creationId xmlns:p14="http://schemas.microsoft.com/office/powerpoint/2010/main" val="3255924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43200" y="609600"/>
            <a:ext cx="3125471" cy="584775"/>
          </a:xfrm>
          <a:prstGeom prst="rect">
            <a:avLst/>
          </a:prstGeom>
          <a:noFill/>
        </p:spPr>
        <p:txBody>
          <a:bodyPr wrap="none" rtlCol="0">
            <a:spAutoFit/>
          </a:bodyPr>
          <a:lstStyle/>
          <a:p>
            <a:r>
              <a:rPr lang="en-US" sz="3200" dirty="0" smtClean="0"/>
              <a:t>The Path Forward</a:t>
            </a:r>
            <a:endParaRPr lang="en-US" sz="3200" dirty="0"/>
          </a:p>
        </p:txBody>
      </p:sp>
      <p:sp>
        <p:nvSpPr>
          <p:cNvPr id="3" name="TextBox 2"/>
          <p:cNvSpPr txBox="1"/>
          <p:nvPr/>
        </p:nvSpPr>
        <p:spPr>
          <a:xfrm>
            <a:off x="381000" y="1905000"/>
            <a:ext cx="8534400" cy="1754326"/>
          </a:xfrm>
          <a:prstGeom prst="rect">
            <a:avLst/>
          </a:prstGeom>
          <a:noFill/>
        </p:spPr>
        <p:txBody>
          <a:bodyPr wrap="square" rtlCol="0">
            <a:spAutoFit/>
          </a:bodyPr>
          <a:lstStyle/>
          <a:p>
            <a:pPr marL="285750" indent="-285750">
              <a:buFont typeface="Arial" panose="020B0604020202020204" pitchFamily="34" charset="0"/>
              <a:buChar char="•"/>
            </a:pPr>
            <a:r>
              <a:rPr lang="en-US" dirty="0" smtClean="0"/>
              <a:t>More regular </a:t>
            </a:r>
            <a:r>
              <a:rPr lang="en-US" dirty="0" err="1" smtClean="0"/>
              <a:t>telecons</a:t>
            </a:r>
            <a:r>
              <a:rPr lang="en-US" dirty="0" smtClean="0"/>
              <a:t> and email discussions. Focus on developing use cases and requirements, as well as fleshing out the meta-</a:t>
            </a:r>
            <a:r>
              <a:rPr lang="en-US" dirty="0" err="1" smtClean="0"/>
              <a:t>metamodel</a:t>
            </a:r>
            <a:r>
              <a:rPr lang="en-US" dirty="0" smtClean="0"/>
              <a:t> comparison document. </a:t>
            </a:r>
          </a:p>
          <a:p>
            <a:pPr marL="285750" indent="-285750">
              <a:buFont typeface="Arial" panose="020B0604020202020204" pitchFamily="34" charset="0"/>
              <a:buChar char="•"/>
            </a:pPr>
            <a:r>
              <a:rPr lang="en-US" dirty="0" smtClean="0"/>
              <a:t>Aim to have a Formalism working session at the next OMG Technical Meeting. Intent will be on leaving the session with a general consensus on the use cases, recommended requirements, and meta-</a:t>
            </a:r>
            <a:r>
              <a:rPr lang="en-US" dirty="0" err="1" smtClean="0"/>
              <a:t>metamodel</a:t>
            </a:r>
            <a:r>
              <a:rPr lang="en-US" dirty="0" smtClean="0"/>
              <a:t> comparison document. </a:t>
            </a:r>
          </a:p>
          <a:p>
            <a:pPr marL="285750" indent="-285750">
              <a:buFont typeface="Arial" panose="020B0604020202020204" pitchFamily="34" charset="0"/>
              <a:buChar char="•"/>
            </a:pPr>
            <a:r>
              <a:rPr lang="en-US" dirty="0" smtClean="0"/>
              <a:t>Afterwards, will continue to build on that work. </a:t>
            </a:r>
            <a:endParaRPr lang="en-US" dirty="0"/>
          </a:p>
        </p:txBody>
      </p:sp>
    </p:spTree>
    <p:extLst>
      <p:ext uri="{BB962C8B-B14F-4D97-AF65-F5344CB8AC3E}">
        <p14:creationId xmlns:p14="http://schemas.microsoft.com/office/powerpoint/2010/main" val="2794581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38400" y="2438400"/>
            <a:ext cx="4224362" cy="1107996"/>
          </a:xfrm>
          <a:prstGeom prst="rect">
            <a:avLst/>
          </a:prstGeom>
          <a:noFill/>
        </p:spPr>
        <p:txBody>
          <a:bodyPr wrap="none" rtlCol="0">
            <a:spAutoFit/>
          </a:bodyPr>
          <a:lstStyle/>
          <a:p>
            <a:r>
              <a:rPr lang="en-US" sz="6600" dirty="0" smtClean="0"/>
              <a:t>Questions? </a:t>
            </a:r>
            <a:endParaRPr lang="en-US" sz="6600" dirty="0"/>
          </a:p>
        </p:txBody>
      </p:sp>
    </p:spTree>
    <p:extLst>
      <p:ext uri="{BB962C8B-B14F-4D97-AF65-F5344CB8AC3E}">
        <p14:creationId xmlns:p14="http://schemas.microsoft.com/office/powerpoint/2010/main" val="798990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895600" y="533400"/>
            <a:ext cx="3789435" cy="584775"/>
          </a:xfrm>
          <a:prstGeom prst="rect">
            <a:avLst/>
          </a:prstGeom>
          <a:noFill/>
        </p:spPr>
        <p:txBody>
          <a:bodyPr wrap="none" rtlCol="0">
            <a:spAutoFit/>
          </a:bodyPr>
          <a:lstStyle/>
          <a:p>
            <a:r>
              <a:rPr lang="en-US" sz="3200" dirty="0" smtClean="0"/>
              <a:t>Driving Requirements</a:t>
            </a:r>
            <a:endParaRPr lang="en-US" sz="3200" dirty="0"/>
          </a:p>
        </p:txBody>
      </p:sp>
      <p:sp>
        <p:nvSpPr>
          <p:cNvPr id="6" name="TextBox 5"/>
          <p:cNvSpPr txBox="1"/>
          <p:nvPr/>
        </p:nvSpPr>
        <p:spPr>
          <a:xfrm>
            <a:off x="381001" y="1828800"/>
            <a:ext cx="8534400" cy="3170099"/>
          </a:xfrm>
          <a:prstGeom prst="rect">
            <a:avLst/>
          </a:prstGeom>
          <a:noFill/>
        </p:spPr>
        <p:txBody>
          <a:bodyPr wrap="square" rtlCol="0">
            <a:spAutoFit/>
          </a:bodyPr>
          <a:lstStyle/>
          <a:p>
            <a:pPr marL="342900" indent="-342900">
              <a:buFont typeface="Arial" panose="020B0604020202020204" pitchFamily="34" charset="0"/>
              <a:buChar char="•"/>
            </a:pPr>
            <a:r>
              <a:rPr lang="en-US" sz="2000" dirty="0" smtClean="0"/>
              <a:t>The next-generation modeling language must include precise semantics that avoid ambiguity and enable a concise representation of the concepts. </a:t>
            </a:r>
          </a:p>
          <a:p>
            <a:pPr marL="342900" indent="-342900">
              <a:buFont typeface="Arial" panose="020B0604020202020204" pitchFamily="34" charset="0"/>
              <a:buChar char="•"/>
            </a:pPr>
            <a:r>
              <a:rPr lang="en-US" sz="2000" dirty="0" smtClean="0"/>
              <a:t>The language must derive from a well-specified logical formalism that can leverage the model for a broad range of analysis and model checking. This includes the ability to validate that the model is logically consistent and the ability to answer questions such as the impact of a requirement or design change, or assess how a failure could propagate through a system. </a:t>
            </a:r>
          </a:p>
          <a:p>
            <a:pPr marL="342900" indent="-342900">
              <a:buFont typeface="Arial" panose="020B0604020202020204" pitchFamily="34" charset="0"/>
              <a:buChar char="•"/>
            </a:pPr>
            <a:r>
              <a:rPr lang="en-US" sz="2000" dirty="0" smtClean="0"/>
              <a:t>The language and tools must also integrate with a diverse range of equation solvers and execution environments that enable the capture of quantitative data.  </a:t>
            </a:r>
            <a:endParaRPr lang="en-US" sz="2000" dirty="0"/>
          </a:p>
        </p:txBody>
      </p:sp>
    </p:spTree>
    <p:extLst>
      <p:ext uri="{BB962C8B-B14F-4D97-AF65-F5344CB8AC3E}">
        <p14:creationId xmlns:p14="http://schemas.microsoft.com/office/powerpoint/2010/main" val="3335024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743200" y="381000"/>
            <a:ext cx="4818307" cy="584775"/>
          </a:xfrm>
          <a:prstGeom prst="rect">
            <a:avLst/>
          </a:prstGeom>
          <a:noFill/>
        </p:spPr>
        <p:txBody>
          <a:bodyPr wrap="none" rtlCol="0">
            <a:spAutoFit/>
          </a:bodyPr>
          <a:lstStyle/>
          <a:p>
            <a:r>
              <a:rPr lang="en-US" sz="3200" dirty="0" smtClean="0"/>
              <a:t>Scope of the Formalism WG</a:t>
            </a:r>
            <a:endParaRPr lang="en-US" sz="3200" dirty="0"/>
          </a:p>
        </p:txBody>
      </p:sp>
      <p:sp>
        <p:nvSpPr>
          <p:cNvPr id="7" name="TextBox 6"/>
          <p:cNvSpPr txBox="1"/>
          <p:nvPr/>
        </p:nvSpPr>
        <p:spPr>
          <a:xfrm>
            <a:off x="197224" y="2057400"/>
            <a:ext cx="8641976" cy="1477328"/>
          </a:xfrm>
          <a:prstGeom prst="rect">
            <a:avLst/>
          </a:prstGeom>
          <a:noFill/>
        </p:spPr>
        <p:txBody>
          <a:bodyPr wrap="square" rtlCol="0">
            <a:spAutoFit/>
          </a:bodyPr>
          <a:lstStyle/>
          <a:p>
            <a:r>
              <a:rPr lang="en-US" dirty="0"/>
              <a:t>The focus of the Formalism WG primarily deals with the mathematical and ontological foundations of </a:t>
            </a:r>
            <a:r>
              <a:rPr lang="en-US" dirty="0" err="1"/>
              <a:t>SysML</a:t>
            </a:r>
            <a:r>
              <a:rPr lang="en-US" dirty="0"/>
              <a:t> 2.0. Considerations for the group include the development of </a:t>
            </a:r>
            <a:r>
              <a:rPr lang="en-US" dirty="0" smtClean="0"/>
              <a:t>recommended requirements </a:t>
            </a:r>
            <a:r>
              <a:rPr lang="en-US" dirty="0"/>
              <a:t>for the meta-</a:t>
            </a:r>
            <a:r>
              <a:rPr lang="en-US" dirty="0" err="1"/>
              <a:t>metamodel</a:t>
            </a:r>
            <a:r>
              <a:rPr lang="en-US" dirty="0"/>
              <a:t> for </a:t>
            </a:r>
            <a:r>
              <a:rPr lang="en-US" dirty="0" err="1"/>
              <a:t>SysML</a:t>
            </a:r>
            <a:r>
              <a:rPr lang="en-US" dirty="0"/>
              <a:t> 2.0, logical foundations </a:t>
            </a:r>
            <a:r>
              <a:rPr lang="en-US" dirty="0" smtClean="0"/>
              <a:t>for supporting model execution</a:t>
            </a:r>
            <a:r>
              <a:rPr lang="en-US" smtClean="0"/>
              <a:t>, </a:t>
            </a:r>
            <a:r>
              <a:rPr lang="en-US" smtClean="0"/>
              <a:t>and </a:t>
            </a:r>
            <a:r>
              <a:rPr lang="en-US" dirty="0"/>
              <a:t>logical </a:t>
            </a:r>
            <a:r>
              <a:rPr lang="en-US" dirty="0" smtClean="0"/>
              <a:t>foundations </a:t>
            </a:r>
            <a:r>
              <a:rPr lang="en-US" dirty="0"/>
              <a:t>to better enable </a:t>
            </a:r>
            <a:r>
              <a:rPr lang="en-US" dirty="0" smtClean="0"/>
              <a:t>the SME </a:t>
            </a:r>
            <a:r>
              <a:rPr lang="en-US" dirty="0"/>
              <a:t>to perform </a:t>
            </a:r>
            <a:r>
              <a:rPr lang="en-US" dirty="0" smtClean="0"/>
              <a:t>a variety of model-based reasoning functions.</a:t>
            </a:r>
            <a:endParaRPr lang="en-US" dirty="0"/>
          </a:p>
        </p:txBody>
      </p:sp>
    </p:spTree>
    <p:extLst>
      <p:ext uri="{BB962C8B-B14F-4D97-AF65-F5344CB8AC3E}">
        <p14:creationId xmlns:p14="http://schemas.microsoft.com/office/powerpoint/2010/main" val="793694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55812" y="76200"/>
            <a:ext cx="8016041" cy="1077218"/>
          </a:xfrm>
          <a:prstGeom prst="rect">
            <a:avLst/>
          </a:prstGeom>
          <a:noFill/>
        </p:spPr>
        <p:txBody>
          <a:bodyPr wrap="none" rtlCol="0">
            <a:spAutoFit/>
          </a:bodyPr>
          <a:lstStyle/>
          <a:p>
            <a:pPr algn="ctr"/>
            <a:r>
              <a:rPr lang="en-US" sz="3200" dirty="0" smtClean="0"/>
              <a:t>Overview of Action Items from Reston Meeting</a:t>
            </a:r>
          </a:p>
          <a:p>
            <a:pPr algn="ctr"/>
            <a:r>
              <a:rPr lang="en-US" sz="3200" dirty="0" smtClean="0"/>
              <a:t>w/ Responses</a:t>
            </a:r>
            <a:endParaRPr lang="en-US" sz="3200" dirty="0"/>
          </a:p>
        </p:txBody>
      </p:sp>
      <p:sp>
        <p:nvSpPr>
          <p:cNvPr id="3" name="TextBox 2"/>
          <p:cNvSpPr txBox="1"/>
          <p:nvPr/>
        </p:nvSpPr>
        <p:spPr>
          <a:xfrm>
            <a:off x="382273" y="1102578"/>
            <a:ext cx="8363117" cy="5509200"/>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t>Emphasize the need for </a:t>
            </a:r>
            <a:r>
              <a:rPr lang="en-US" sz="1600" dirty="0" err="1" smtClean="0"/>
              <a:t>SysML</a:t>
            </a:r>
            <a:r>
              <a:rPr lang="en-US" sz="1600" dirty="0" smtClean="0"/>
              <a:t> 2 to be computer interpretable. </a:t>
            </a:r>
            <a:br>
              <a:rPr lang="en-US" sz="1600" dirty="0" smtClean="0"/>
            </a:br>
            <a:r>
              <a:rPr lang="en-US" sz="1600" b="1" i="1" dirty="0" smtClean="0"/>
              <a:t>Recommended as a requirement for the formalism. Will use as an evaluation criteria for comparing candidate meta-</a:t>
            </a:r>
            <a:r>
              <a:rPr lang="en-US" sz="1600" b="1" i="1" dirty="0" err="1" smtClean="0"/>
              <a:t>metamodels</a:t>
            </a:r>
            <a:r>
              <a:rPr lang="en-US" sz="1600" b="1" i="1" dirty="0" smtClean="0"/>
              <a:t>. </a:t>
            </a:r>
          </a:p>
          <a:p>
            <a:pPr marL="285750" indent="-285750">
              <a:buFont typeface="Arial" panose="020B0604020202020204" pitchFamily="34" charset="0"/>
              <a:buChar char="•"/>
            </a:pPr>
            <a:r>
              <a:rPr lang="en-US" sz="1600" dirty="0" smtClean="0"/>
              <a:t>Clarify the need for both textual and graphical notations. </a:t>
            </a:r>
            <a:br>
              <a:rPr lang="en-US" sz="1600" dirty="0" smtClean="0"/>
            </a:br>
            <a:r>
              <a:rPr lang="en-US" sz="1600" b="1" i="1" dirty="0" smtClean="0"/>
              <a:t>Recommended as a requirement for the formalism. Will use as an evaluation criteria for comparing candidate meta-</a:t>
            </a:r>
            <a:r>
              <a:rPr lang="en-US" sz="1600" b="1" i="1" dirty="0" err="1" smtClean="0"/>
              <a:t>metamodels</a:t>
            </a:r>
            <a:r>
              <a:rPr lang="en-US" sz="1600" b="1" i="1" dirty="0" smtClean="0"/>
              <a:t>. </a:t>
            </a:r>
          </a:p>
          <a:p>
            <a:pPr marL="285750" indent="-285750">
              <a:buFont typeface="Arial" panose="020B0604020202020204" pitchFamily="34" charset="0"/>
              <a:buChar char="•"/>
            </a:pPr>
            <a:r>
              <a:rPr lang="en-US" sz="1600" dirty="0" smtClean="0"/>
              <a:t>Clarify that the SME should make you aware of any inconsistencies  and provide options for resolving them.</a:t>
            </a:r>
            <a:br>
              <a:rPr lang="en-US" sz="1600" dirty="0" smtClean="0"/>
            </a:br>
            <a:r>
              <a:rPr lang="en-US" sz="1600" b="1" i="1" dirty="0" smtClean="0"/>
              <a:t>Part of MBR investigation. </a:t>
            </a:r>
          </a:p>
          <a:p>
            <a:pPr marL="285750" indent="-285750">
              <a:buFont typeface="Arial" panose="020B0604020202020204" pitchFamily="34" charset="0"/>
              <a:buChar char="•"/>
            </a:pPr>
            <a:r>
              <a:rPr lang="en-US" sz="1600" dirty="0" smtClean="0"/>
              <a:t>Clarify that the formalism should provide a precise and concise extension mechanism (similar to profiles).</a:t>
            </a:r>
            <a:br>
              <a:rPr lang="en-US" sz="1600" dirty="0" smtClean="0"/>
            </a:br>
            <a:r>
              <a:rPr lang="en-US" sz="1600" b="1" i="1" dirty="0" smtClean="0"/>
              <a:t>Extendibility is an evaluation criteria. Group needs more use cases to clarify what exactly is desired from this concept. </a:t>
            </a:r>
          </a:p>
          <a:p>
            <a:pPr marL="285750" indent="-285750">
              <a:buFont typeface="Arial" panose="020B0604020202020204" pitchFamily="34" charset="0"/>
              <a:buChar char="•"/>
            </a:pPr>
            <a:r>
              <a:rPr lang="en-US" sz="1600" dirty="0" smtClean="0"/>
              <a:t>Clarify that the use cases for model checking should include well-formedness checking such as for interface compatibility. </a:t>
            </a:r>
            <a:br>
              <a:rPr lang="en-US" sz="1600" dirty="0" smtClean="0"/>
            </a:br>
            <a:r>
              <a:rPr lang="en-US" sz="1600" b="1" i="1" dirty="0" smtClean="0"/>
              <a:t>Part of MBR investigation.</a:t>
            </a:r>
          </a:p>
          <a:p>
            <a:pPr marL="285750" indent="-285750">
              <a:buFont typeface="Arial" panose="020B0604020202020204" pitchFamily="34" charset="0"/>
              <a:buChar char="•"/>
            </a:pPr>
            <a:r>
              <a:rPr lang="en-US" sz="1600" dirty="0" smtClean="0"/>
              <a:t>Clarify the need to be able to apply varying degrees of formalism.</a:t>
            </a:r>
            <a:br>
              <a:rPr lang="en-US" sz="1600" dirty="0" smtClean="0"/>
            </a:br>
            <a:r>
              <a:rPr lang="en-US" sz="1600" b="1" i="1" dirty="0" smtClean="0"/>
              <a:t>This has been brought up in the group. How exactly this is done is an open topic.  </a:t>
            </a:r>
          </a:p>
          <a:p>
            <a:pPr marL="285750" indent="-285750">
              <a:buFont typeface="Arial" panose="020B0604020202020204" pitchFamily="34" charset="0"/>
              <a:buChar char="•"/>
            </a:pPr>
            <a:r>
              <a:rPr lang="en-US" sz="1600" dirty="0" smtClean="0"/>
              <a:t>Continue to refine the usability criteria and how the formalism can impact usability. </a:t>
            </a:r>
            <a:br>
              <a:rPr lang="en-US" sz="1600" dirty="0" smtClean="0"/>
            </a:br>
            <a:r>
              <a:rPr lang="en-US" sz="1600" b="1" i="1" dirty="0" smtClean="0"/>
              <a:t>This is an open topic. Has not been discussed yet. </a:t>
            </a:r>
          </a:p>
          <a:p>
            <a:pPr marL="285750" indent="-285750">
              <a:buFont typeface="Arial" panose="020B0604020202020204" pitchFamily="34" charset="0"/>
              <a:buChar char="•"/>
            </a:pPr>
            <a:r>
              <a:rPr lang="en-US" sz="1600" dirty="0" smtClean="0"/>
              <a:t>Identify alternative formalisms and their pros and cons. </a:t>
            </a:r>
            <a:br>
              <a:rPr lang="en-US" sz="1600" dirty="0" smtClean="0"/>
            </a:br>
            <a:r>
              <a:rPr lang="en-US" sz="1600" b="1" i="1" dirty="0" smtClean="0"/>
              <a:t>In progress.</a:t>
            </a:r>
            <a:endParaRPr lang="en-US" sz="1600" b="1" dirty="0" smtClean="0"/>
          </a:p>
        </p:txBody>
      </p:sp>
    </p:spTree>
    <p:extLst>
      <p:ext uri="{BB962C8B-B14F-4D97-AF65-F5344CB8AC3E}">
        <p14:creationId xmlns:p14="http://schemas.microsoft.com/office/powerpoint/2010/main" val="2624169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57600" y="457199"/>
            <a:ext cx="1827552" cy="584775"/>
          </a:xfrm>
          <a:prstGeom prst="rect">
            <a:avLst/>
          </a:prstGeom>
          <a:noFill/>
        </p:spPr>
        <p:txBody>
          <a:bodyPr wrap="none" rtlCol="0">
            <a:spAutoFit/>
          </a:bodyPr>
          <a:lstStyle/>
          <a:p>
            <a:r>
              <a:rPr lang="en-US" sz="3200" dirty="0" smtClean="0"/>
              <a:t>Approach</a:t>
            </a:r>
            <a:endParaRPr lang="en-US" sz="3200" dirty="0"/>
          </a:p>
        </p:txBody>
      </p:sp>
      <p:sp>
        <p:nvSpPr>
          <p:cNvPr id="5" name="TextBox 4"/>
          <p:cNvSpPr txBox="1"/>
          <p:nvPr/>
        </p:nvSpPr>
        <p:spPr>
          <a:xfrm>
            <a:off x="189876" y="1295400"/>
            <a:ext cx="8763000" cy="4616648"/>
          </a:xfrm>
          <a:prstGeom prst="rect">
            <a:avLst/>
          </a:prstGeom>
          <a:noFill/>
        </p:spPr>
        <p:txBody>
          <a:bodyPr wrap="square" rtlCol="0">
            <a:spAutoFit/>
          </a:bodyPr>
          <a:lstStyle/>
          <a:p>
            <a:r>
              <a:rPr lang="en-US" dirty="0" smtClean="0"/>
              <a:t>The group is currently considering two (related) issues:</a:t>
            </a:r>
          </a:p>
          <a:p>
            <a:pPr marL="285750" indent="-285750">
              <a:buFont typeface="Arial" panose="020B0604020202020204" pitchFamily="34" charset="0"/>
              <a:buChar char="•"/>
            </a:pPr>
            <a:r>
              <a:rPr lang="en-US" dirty="0" smtClean="0"/>
              <a:t>What are the foundations for the static language? </a:t>
            </a:r>
          </a:p>
          <a:p>
            <a:pPr marL="285750" indent="-285750">
              <a:buFont typeface="Arial" panose="020B0604020202020204" pitchFamily="34" charset="0"/>
              <a:buChar char="•"/>
            </a:pPr>
            <a:r>
              <a:rPr lang="en-US" dirty="0" smtClean="0"/>
              <a:t>What approach needs to be taken to enrich model-based reasoning across the tools?</a:t>
            </a:r>
            <a:endParaRPr lang="en-US" dirty="0"/>
          </a:p>
          <a:p>
            <a:endParaRPr lang="en-US" dirty="0" smtClean="0"/>
          </a:p>
          <a:p>
            <a:r>
              <a:rPr lang="en-US" dirty="0" smtClean="0"/>
              <a:t>To address these issues, the approach is to:</a:t>
            </a:r>
          </a:p>
          <a:p>
            <a:pPr marL="285750" indent="-285750">
              <a:buFont typeface="Arial" panose="020B0604020202020204" pitchFamily="34" charset="0"/>
              <a:buChar char="•"/>
            </a:pPr>
            <a:r>
              <a:rPr lang="en-US" dirty="0" smtClean="0"/>
              <a:t>Define use cases that illustrate what we would like for the SME to be able to do. </a:t>
            </a:r>
          </a:p>
          <a:p>
            <a:pPr marL="285750" indent="-285750">
              <a:buFont typeface="Arial" panose="020B0604020202020204" pitchFamily="34" charset="0"/>
              <a:buChar char="•"/>
            </a:pPr>
            <a:r>
              <a:rPr lang="en-US" dirty="0" smtClean="0"/>
              <a:t>From these use cases, develop requirements for the </a:t>
            </a:r>
            <a:r>
              <a:rPr lang="en-US" dirty="0" err="1" smtClean="0"/>
              <a:t>SysML</a:t>
            </a:r>
            <a:r>
              <a:rPr lang="en-US" dirty="0" smtClean="0"/>
              <a:t> 2.0 formalism(s).</a:t>
            </a:r>
          </a:p>
          <a:p>
            <a:pPr marL="285750" indent="-285750">
              <a:buFont typeface="Arial" panose="020B0604020202020204" pitchFamily="34" charset="0"/>
              <a:buChar char="•"/>
            </a:pPr>
            <a:endParaRPr lang="en-US" dirty="0"/>
          </a:p>
          <a:p>
            <a:r>
              <a:rPr lang="en-US" dirty="0" smtClean="0"/>
              <a:t>Parallel to this effort, the group is putting together a comparison document based on three* potential meta-</a:t>
            </a:r>
            <a:r>
              <a:rPr lang="en-US" dirty="0" err="1" smtClean="0"/>
              <a:t>metamodels</a:t>
            </a:r>
            <a:r>
              <a:rPr lang="en-US" dirty="0" smtClean="0"/>
              <a:t> (MOF, OWL 2.0, Ontology Logs) which will eventually leverage the requirements from the aforementioned effort as well as the previously defined evaluation criteria. </a:t>
            </a:r>
          </a:p>
          <a:p>
            <a:endParaRPr lang="en-US" dirty="0"/>
          </a:p>
          <a:p>
            <a:endParaRPr lang="en-US" dirty="0" smtClean="0"/>
          </a:p>
          <a:p>
            <a:r>
              <a:rPr lang="en-US" sz="1400" dirty="0" smtClean="0"/>
              <a:t>* - This does not mean that this document or our considerations are limited to these three specifications, these are</a:t>
            </a:r>
            <a:br>
              <a:rPr lang="en-US" sz="1400" dirty="0" smtClean="0"/>
            </a:br>
            <a:r>
              <a:rPr lang="en-US" sz="1400" dirty="0" smtClean="0"/>
              <a:t>      just the three being investigated at this time. The group is certainly open to any other potential meta-</a:t>
            </a:r>
            <a:r>
              <a:rPr lang="en-US" sz="1400" dirty="0" err="1" smtClean="0"/>
              <a:t>metamodel</a:t>
            </a:r>
            <a:r>
              <a:rPr lang="en-US" sz="1400" dirty="0" smtClean="0"/>
              <a:t/>
            </a:r>
            <a:br>
              <a:rPr lang="en-US" sz="1400" dirty="0" smtClean="0"/>
            </a:br>
            <a:r>
              <a:rPr lang="en-US" sz="1400" dirty="0" smtClean="0"/>
              <a:t>      recommendations. </a:t>
            </a:r>
            <a:endParaRPr lang="en-US" sz="1400" dirty="0"/>
          </a:p>
        </p:txBody>
      </p:sp>
    </p:spTree>
    <p:extLst>
      <p:ext uri="{BB962C8B-B14F-4D97-AF65-F5344CB8AC3E}">
        <p14:creationId xmlns:p14="http://schemas.microsoft.com/office/powerpoint/2010/main" val="2770421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71600" y="609600"/>
            <a:ext cx="6048066" cy="584775"/>
          </a:xfrm>
          <a:prstGeom prst="rect">
            <a:avLst/>
          </a:prstGeom>
          <a:noFill/>
        </p:spPr>
        <p:txBody>
          <a:bodyPr wrap="none" rtlCol="0">
            <a:spAutoFit/>
          </a:bodyPr>
          <a:lstStyle/>
          <a:p>
            <a:r>
              <a:rPr lang="en-US" sz="3200" dirty="0" smtClean="0"/>
              <a:t>Requirement vs. Evaluation Criteria</a:t>
            </a:r>
            <a:endParaRPr lang="en-US" sz="3200" dirty="0"/>
          </a:p>
        </p:txBody>
      </p:sp>
      <p:sp>
        <p:nvSpPr>
          <p:cNvPr id="3" name="TextBox 2"/>
          <p:cNvSpPr txBox="1"/>
          <p:nvPr/>
        </p:nvSpPr>
        <p:spPr>
          <a:xfrm>
            <a:off x="242733" y="1905000"/>
            <a:ext cx="8305800" cy="923330"/>
          </a:xfrm>
          <a:prstGeom prst="rect">
            <a:avLst/>
          </a:prstGeom>
          <a:noFill/>
        </p:spPr>
        <p:txBody>
          <a:bodyPr wrap="square" rtlCol="0">
            <a:spAutoFit/>
          </a:bodyPr>
          <a:lstStyle/>
          <a:p>
            <a:pPr marL="342900" indent="-342900">
              <a:buFont typeface="Arial" panose="020B0604020202020204" pitchFamily="34" charset="0"/>
              <a:buChar char="•"/>
            </a:pPr>
            <a:r>
              <a:rPr lang="en-US" dirty="0" smtClean="0"/>
              <a:t>An </a:t>
            </a:r>
            <a:r>
              <a:rPr lang="en-US" b="1" dirty="0" smtClean="0"/>
              <a:t>evaluation criteria</a:t>
            </a:r>
            <a:r>
              <a:rPr lang="en-US" dirty="0" smtClean="0"/>
              <a:t> specifies a quantitative characteristic of interest (“property”) which can be assessed. Its value may be parametric (i.e. numerical) or not. </a:t>
            </a:r>
          </a:p>
          <a:p>
            <a:pPr marL="342900" indent="-342900">
              <a:buFont typeface="Arial" panose="020B0604020202020204" pitchFamily="34" charset="0"/>
              <a:buChar char="•"/>
            </a:pPr>
            <a:r>
              <a:rPr lang="en-US" dirty="0" smtClean="0"/>
              <a:t>A </a:t>
            </a:r>
            <a:r>
              <a:rPr lang="en-US" b="1" dirty="0" smtClean="0"/>
              <a:t>requirement</a:t>
            </a:r>
            <a:r>
              <a:rPr lang="en-US" dirty="0" smtClean="0"/>
              <a:t> specifies a capability or condition that must (or should) be satisfied.  </a:t>
            </a:r>
            <a:endParaRPr lang="en-US" dirty="0"/>
          </a:p>
        </p:txBody>
      </p:sp>
    </p:spTree>
    <p:extLst>
      <p:ext uri="{BB962C8B-B14F-4D97-AF65-F5344CB8AC3E}">
        <p14:creationId xmlns:p14="http://schemas.microsoft.com/office/powerpoint/2010/main" val="3764695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67000" y="788892"/>
            <a:ext cx="3243388" cy="584775"/>
          </a:xfrm>
          <a:prstGeom prst="rect">
            <a:avLst/>
          </a:prstGeom>
          <a:noFill/>
        </p:spPr>
        <p:txBody>
          <a:bodyPr wrap="none" rtlCol="0">
            <a:spAutoFit/>
          </a:bodyPr>
          <a:lstStyle/>
          <a:p>
            <a:r>
              <a:rPr lang="en-US" sz="3200" dirty="0" smtClean="0"/>
              <a:t>Evaluation Criteria</a:t>
            </a:r>
            <a:endParaRPr lang="en-US" sz="3200" dirty="0"/>
          </a:p>
        </p:txBody>
      </p:sp>
      <p:sp>
        <p:nvSpPr>
          <p:cNvPr id="5" name="TextBox 4"/>
          <p:cNvSpPr txBox="1"/>
          <p:nvPr/>
        </p:nvSpPr>
        <p:spPr>
          <a:xfrm>
            <a:off x="228600" y="1828800"/>
            <a:ext cx="8686800" cy="2308324"/>
          </a:xfrm>
          <a:prstGeom prst="rect">
            <a:avLst/>
          </a:prstGeom>
          <a:noFill/>
        </p:spPr>
        <p:txBody>
          <a:bodyPr wrap="square" rtlCol="0">
            <a:spAutoFit/>
          </a:bodyPr>
          <a:lstStyle/>
          <a:p>
            <a:pPr marL="285750" indent="-285750">
              <a:buFont typeface="Arial" panose="020B0604020202020204" pitchFamily="34" charset="0"/>
              <a:buChar char="•"/>
            </a:pPr>
            <a:r>
              <a:rPr lang="en-US" b="1" dirty="0" smtClean="0"/>
              <a:t>Precision/unambiguity</a:t>
            </a:r>
            <a:r>
              <a:rPr lang="en-US" dirty="0" smtClean="0"/>
              <a:t>: Ability to have one (official/standard) semantic interpretation</a:t>
            </a:r>
          </a:p>
          <a:p>
            <a:pPr marL="285750" indent="-285750">
              <a:buFont typeface="Arial" panose="020B0604020202020204" pitchFamily="34" charset="0"/>
              <a:buChar char="•"/>
            </a:pPr>
            <a:r>
              <a:rPr lang="en-US" b="1" dirty="0" smtClean="0"/>
              <a:t>Usability</a:t>
            </a:r>
            <a:r>
              <a:rPr lang="en-US" dirty="0" smtClean="0"/>
              <a:t>: Easiness to learn (i.e. average learning curve), to operate (e.g., number of </a:t>
            </a:r>
            <a:br>
              <a:rPr lang="en-US" dirty="0" smtClean="0"/>
            </a:br>
            <a:r>
              <a:rPr lang="en-US" dirty="0" smtClean="0"/>
              <a:t>clicks/inputs for basic operations)</a:t>
            </a:r>
          </a:p>
          <a:p>
            <a:pPr marL="285750" indent="-285750">
              <a:buFont typeface="Arial" panose="020B0604020202020204" pitchFamily="34" charset="0"/>
              <a:buChar char="•"/>
            </a:pPr>
            <a:r>
              <a:rPr lang="en-US" b="1" dirty="0" smtClean="0"/>
              <a:t>Efficiency</a:t>
            </a:r>
            <a:r>
              <a:rPr lang="en-US" dirty="0" smtClean="0"/>
              <a:t>: Conciseness (i.e. telling more with less)</a:t>
            </a:r>
          </a:p>
          <a:p>
            <a:pPr marL="285750" indent="-285750">
              <a:buFont typeface="Arial" panose="020B0604020202020204" pitchFamily="34" charset="0"/>
              <a:buChar char="•"/>
            </a:pPr>
            <a:r>
              <a:rPr lang="en-US" b="1" dirty="0" smtClean="0"/>
              <a:t>Interoperability</a:t>
            </a:r>
            <a:r>
              <a:rPr lang="en-US" dirty="0" smtClean="0"/>
              <a:t>: Ability to be read and be used by analysis tools</a:t>
            </a:r>
          </a:p>
          <a:p>
            <a:pPr marL="285750" indent="-285750">
              <a:buFont typeface="Arial" panose="020B0604020202020204" pitchFamily="34" charset="0"/>
              <a:buChar char="•"/>
            </a:pPr>
            <a:r>
              <a:rPr lang="en-US" b="1" dirty="0" smtClean="0"/>
              <a:t>Adaptability/Customizability: </a:t>
            </a:r>
            <a:r>
              <a:rPr lang="en-US" dirty="0" smtClean="0"/>
              <a:t>Ability to extend models to support domain-specific concepts and terminology </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983617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33599" y="533400"/>
            <a:ext cx="4891467" cy="1077218"/>
          </a:xfrm>
          <a:prstGeom prst="rect">
            <a:avLst/>
          </a:prstGeom>
          <a:noFill/>
        </p:spPr>
        <p:txBody>
          <a:bodyPr wrap="none" rtlCol="0">
            <a:spAutoFit/>
          </a:bodyPr>
          <a:lstStyle/>
          <a:p>
            <a:r>
              <a:rPr lang="en-US" sz="3200" dirty="0" smtClean="0"/>
              <a:t>Use Case Approach Example</a:t>
            </a:r>
          </a:p>
          <a:p>
            <a:pPr algn="ctr"/>
            <a:r>
              <a:rPr lang="en-US" sz="3200" dirty="0" smtClean="0"/>
              <a:t>(Work in Progress)</a:t>
            </a:r>
            <a:endParaRPr lang="en-US" sz="3200" dirty="0"/>
          </a:p>
        </p:txBody>
      </p:sp>
      <p:sp>
        <p:nvSpPr>
          <p:cNvPr id="3" name="TextBox 2"/>
          <p:cNvSpPr txBox="1"/>
          <p:nvPr/>
        </p:nvSpPr>
        <p:spPr>
          <a:xfrm>
            <a:off x="228600" y="1904999"/>
            <a:ext cx="8534400" cy="3416320"/>
          </a:xfrm>
          <a:prstGeom prst="rect">
            <a:avLst/>
          </a:prstGeom>
          <a:noFill/>
        </p:spPr>
        <p:txBody>
          <a:bodyPr wrap="square" rtlCol="0">
            <a:spAutoFit/>
          </a:bodyPr>
          <a:lstStyle/>
          <a:p>
            <a:r>
              <a:rPr lang="en-US" b="1" dirty="0" smtClean="0"/>
              <a:t>HSUV-based Use Case: </a:t>
            </a:r>
            <a:r>
              <a:rPr lang="en-US" dirty="0"/>
              <a:t>The test lead for the Hybrid SUV project would like to keep track of </a:t>
            </a:r>
            <a:r>
              <a:rPr lang="en-US" dirty="0" smtClean="0"/>
              <a:t>which </a:t>
            </a:r>
            <a:r>
              <a:rPr lang="en-US" dirty="0"/>
              <a:t>tests will need to be run for each component of the Hybrid </a:t>
            </a:r>
            <a:r>
              <a:rPr lang="en-US" dirty="0" smtClean="0"/>
              <a:t>SUV, within the model. </a:t>
            </a:r>
            <a:r>
              <a:rPr lang="en-US" dirty="0"/>
              <a:t>In order to </a:t>
            </a:r>
            <a:r>
              <a:rPr lang="en-US" dirty="0" smtClean="0"/>
              <a:t>efficiently </a:t>
            </a:r>
            <a:r>
              <a:rPr lang="en-US" dirty="0"/>
              <a:t>do this, the test engineer extends the model in such a way that, if a model </a:t>
            </a:r>
            <a:r>
              <a:rPr lang="en-US" dirty="0" smtClean="0"/>
              <a:t>element </a:t>
            </a:r>
            <a:r>
              <a:rPr lang="en-US" dirty="0"/>
              <a:t>satisfies a requirement, and that requirement is verified by a test case, then as a </a:t>
            </a:r>
            <a:r>
              <a:rPr lang="en-US" dirty="0" smtClean="0"/>
              <a:t>result </a:t>
            </a:r>
            <a:r>
              <a:rPr lang="en-US" dirty="0"/>
              <a:t>a relationship will be created between the test case and the model element. </a:t>
            </a:r>
            <a:r>
              <a:rPr lang="en-US" b="0" dirty="0" smtClean="0">
                <a:effectLst/>
              </a:rPr>
              <a:t/>
            </a:r>
            <a:br>
              <a:rPr lang="en-US" b="0" dirty="0" smtClean="0">
                <a:effectLst/>
              </a:rPr>
            </a:br>
            <a:endParaRPr lang="en-US" b="0" dirty="0" smtClean="0">
              <a:effectLst/>
            </a:endParaRPr>
          </a:p>
          <a:p>
            <a:r>
              <a:rPr lang="en-US" b="1" dirty="0" smtClean="0"/>
              <a:t>Use Case Abstracted: </a:t>
            </a:r>
            <a:r>
              <a:rPr lang="en-US" dirty="0" smtClean="0"/>
              <a:t>A user of the SME would like to be able to define the automatic creation of relationships based on existing relationships in the model. </a:t>
            </a:r>
          </a:p>
          <a:p>
            <a:endParaRPr lang="en-US" b="1" dirty="0"/>
          </a:p>
          <a:p>
            <a:r>
              <a:rPr lang="en-US" b="1" dirty="0" smtClean="0"/>
              <a:t>Translation to a Formalism Requirement: </a:t>
            </a:r>
            <a:r>
              <a:rPr lang="en-US" dirty="0" err="1" smtClean="0"/>
              <a:t>SysML</a:t>
            </a:r>
            <a:r>
              <a:rPr lang="en-US" dirty="0" smtClean="0"/>
              <a:t> 2.0 shall support algebra on relationships. </a:t>
            </a:r>
            <a:endParaRPr lang="en-US" b="1" dirty="0"/>
          </a:p>
        </p:txBody>
      </p:sp>
    </p:spTree>
    <p:extLst>
      <p:ext uri="{BB962C8B-B14F-4D97-AF65-F5344CB8AC3E}">
        <p14:creationId xmlns:p14="http://schemas.microsoft.com/office/powerpoint/2010/main" val="2984194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336519"/>
            <a:ext cx="8258992" cy="584775"/>
          </a:xfrm>
          <a:prstGeom prst="rect">
            <a:avLst/>
          </a:prstGeom>
          <a:noFill/>
        </p:spPr>
        <p:txBody>
          <a:bodyPr wrap="none" rtlCol="0">
            <a:spAutoFit/>
          </a:bodyPr>
          <a:lstStyle/>
          <a:p>
            <a:r>
              <a:rPr lang="en-US" sz="3200" dirty="0" smtClean="0"/>
              <a:t>Evaluation Criteria Weighed Against the Concept</a:t>
            </a:r>
            <a:endParaRPr lang="en-US" sz="3200" dirty="0"/>
          </a:p>
        </p:txBody>
      </p:sp>
      <p:sp>
        <p:nvSpPr>
          <p:cNvPr id="5" name="TextBox 4"/>
          <p:cNvSpPr txBox="1"/>
          <p:nvPr/>
        </p:nvSpPr>
        <p:spPr>
          <a:xfrm>
            <a:off x="381000" y="1308847"/>
            <a:ext cx="7391400" cy="3416320"/>
          </a:xfrm>
          <a:prstGeom prst="rect">
            <a:avLst/>
          </a:prstGeom>
          <a:noFill/>
        </p:spPr>
        <p:txBody>
          <a:bodyPr wrap="square" rtlCol="0">
            <a:spAutoFit/>
          </a:bodyPr>
          <a:lstStyle/>
          <a:p>
            <a:r>
              <a:rPr lang="en-US" b="1" dirty="0" smtClean="0"/>
              <a:t>Concept: </a:t>
            </a:r>
            <a:r>
              <a:rPr lang="en-US" dirty="0" smtClean="0"/>
              <a:t>Algebra on relationships. </a:t>
            </a:r>
            <a:br>
              <a:rPr lang="en-US" dirty="0" smtClean="0"/>
            </a:br>
            <a:r>
              <a:rPr lang="en-US" dirty="0" smtClean="0"/>
              <a:t/>
            </a:r>
            <a:br>
              <a:rPr lang="en-US" dirty="0" smtClean="0"/>
            </a:br>
            <a:r>
              <a:rPr lang="en-US" b="1" dirty="0" smtClean="0"/>
              <a:t>Evaluation Criteria</a:t>
            </a:r>
            <a:endParaRPr lang="en-US" dirty="0" smtClean="0"/>
          </a:p>
          <a:p>
            <a:r>
              <a:rPr lang="en-US" b="1" dirty="0" smtClean="0"/>
              <a:t>Precision/unambiguity</a:t>
            </a:r>
            <a:r>
              <a:rPr lang="en-US" dirty="0" smtClean="0"/>
              <a:t>: Enables more precision for paths of relationships. </a:t>
            </a:r>
          </a:p>
          <a:p>
            <a:r>
              <a:rPr lang="en-US" b="1" dirty="0" smtClean="0"/>
              <a:t>Usability</a:t>
            </a:r>
            <a:r>
              <a:rPr lang="en-US" dirty="0" smtClean="0"/>
              <a:t>: Adds capability to automatically create relationships based on other information in the model. </a:t>
            </a:r>
          </a:p>
          <a:p>
            <a:r>
              <a:rPr lang="en-US" b="1" dirty="0" smtClean="0"/>
              <a:t>Efficiency</a:t>
            </a:r>
            <a:r>
              <a:rPr lang="en-US" dirty="0" smtClean="0"/>
              <a:t>: Concept is not concise as it involves adding more to the model.</a:t>
            </a:r>
          </a:p>
          <a:p>
            <a:r>
              <a:rPr lang="en-US" b="1" dirty="0" smtClean="0"/>
              <a:t>Interoperability</a:t>
            </a:r>
            <a:r>
              <a:rPr lang="en-US" dirty="0" smtClean="0"/>
              <a:t>: N/A</a:t>
            </a:r>
          </a:p>
          <a:p>
            <a:r>
              <a:rPr lang="en-US" b="1" dirty="0" smtClean="0"/>
              <a:t>Adaptability/Customizability: </a:t>
            </a:r>
            <a:r>
              <a:rPr lang="en-US" dirty="0" smtClean="0"/>
              <a:t>Concept enables more customization for users. </a:t>
            </a:r>
            <a:endParaRPr lang="en-US" dirty="0"/>
          </a:p>
          <a:p>
            <a:endParaRPr lang="en-US" dirty="0" smtClean="0"/>
          </a:p>
          <a:p>
            <a:endParaRPr lang="en-US" b="1" dirty="0" smtClean="0"/>
          </a:p>
          <a:p>
            <a:endParaRPr lang="en-US" dirty="0"/>
          </a:p>
        </p:txBody>
      </p:sp>
    </p:spTree>
    <p:extLst>
      <p:ext uri="{BB962C8B-B14F-4D97-AF65-F5344CB8AC3E}">
        <p14:creationId xmlns:p14="http://schemas.microsoft.com/office/powerpoint/2010/main" val="21367543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16100</TotalTime>
  <Words>1003</Words>
  <Application>Microsoft Office PowerPoint</Application>
  <PresentationFormat>On-screen Show (4:3)</PresentationFormat>
  <Paragraphs>78</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Modeling Formalism Modeling Language Foundations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MTSI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Modeling Formalism Modeling Language Foundations</dc:title>
  <dc:creator>Jonathan Patrick</dc:creator>
  <cp:lastModifiedBy>Bizmate</cp:lastModifiedBy>
  <cp:revision>46</cp:revision>
  <dcterms:created xsi:type="dcterms:W3CDTF">2016-06-06T14:21:20Z</dcterms:created>
  <dcterms:modified xsi:type="dcterms:W3CDTF">2016-06-21T15:15:02Z</dcterms:modified>
</cp:coreProperties>
</file>