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5" r:id="rId4"/>
    <p:sldId id="278" r:id="rId5"/>
    <p:sldId id="273" r:id="rId6"/>
    <p:sldId id="260" r:id="rId7"/>
    <p:sldId id="276" r:id="rId8"/>
    <p:sldId id="262" r:id="rId9"/>
    <p:sldId id="263" r:id="rId10"/>
    <p:sldId id="264" r:id="rId11"/>
    <p:sldId id="265" r:id="rId12"/>
    <p:sldId id="266" r:id="rId13"/>
    <p:sldId id="279" r:id="rId14"/>
    <p:sldId id="274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71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12" autoAdjust="0"/>
    <p:restoredTop sz="94660"/>
  </p:normalViewPr>
  <p:slideViewPr>
    <p:cSldViewPr snapToGrid="0">
      <p:cViewPr varScale="1">
        <p:scale>
          <a:sx n="89" d="100"/>
          <a:sy n="89" d="100"/>
        </p:scale>
        <p:origin x="63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DDFB-3045-477C-8C8B-7475818CB064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98304-DE39-4985-AB3A-90F878BD6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396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DDFB-3045-477C-8C8B-7475818CB064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98304-DE39-4985-AB3A-90F878BD6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300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DDFB-3045-477C-8C8B-7475818CB064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98304-DE39-4985-AB3A-90F878BD6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984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DDFB-3045-477C-8C8B-7475818CB064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98304-DE39-4985-AB3A-90F878BD6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457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DDFB-3045-477C-8C8B-7475818CB064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98304-DE39-4985-AB3A-90F878BD6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294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DDFB-3045-477C-8C8B-7475818CB064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98304-DE39-4985-AB3A-90F878BD6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207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DDFB-3045-477C-8C8B-7475818CB064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98304-DE39-4985-AB3A-90F878BD6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451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DDFB-3045-477C-8C8B-7475818CB064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98304-DE39-4985-AB3A-90F878BD6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702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DDFB-3045-477C-8C8B-7475818CB064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98304-DE39-4985-AB3A-90F878BD6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898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DDFB-3045-477C-8C8B-7475818CB064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98304-DE39-4985-AB3A-90F878BD6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029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DDFB-3045-477C-8C8B-7475818CB064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98304-DE39-4985-AB3A-90F878BD6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535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4DDFB-3045-477C-8C8B-7475818CB064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98304-DE39-4985-AB3A-90F878BD6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65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SysML 2.0 Formalism Requirements and Approaches</a:t>
            </a:r>
          </a:p>
        </p:txBody>
      </p:sp>
      <p:sp>
        <p:nvSpPr>
          <p:cNvPr id="5" name="Subtitle 4"/>
          <p:cNvSpPr>
            <a:spLocks noGrp="1"/>
          </p:cNvSpPr>
          <p:nvPr/>
        </p:nvSpPr>
        <p:spPr>
          <a:xfrm>
            <a:off x="2895600" y="38735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Formalism WG</a:t>
            </a:r>
          </a:p>
          <a:p>
            <a:r>
              <a:rPr lang="en-US" dirty="0"/>
              <a:t>December 7, 2016</a:t>
            </a:r>
          </a:p>
        </p:txBody>
      </p:sp>
    </p:spTree>
    <p:extLst>
      <p:ext uri="{BB962C8B-B14F-4D97-AF65-F5344CB8AC3E}">
        <p14:creationId xmlns:p14="http://schemas.microsoft.com/office/powerpoint/2010/main" val="15905728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-28575"/>
            <a:ext cx="8229600" cy="1143000"/>
          </a:xfrm>
        </p:spPr>
        <p:txBody>
          <a:bodyPr/>
          <a:lstStyle/>
          <a:p>
            <a:r>
              <a:rPr lang="en-US" dirty="0"/>
              <a:t>Mathematical Logic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7010400"/>
            <a:ext cx="8229600" cy="782638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792102" y="979662"/>
            <a:ext cx="25848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OWL </a:t>
            </a:r>
            <a:r>
              <a:rPr lang="en-US" sz="2800" b="1" dirty="0" err="1"/>
              <a:t>SubClassof</a:t>
            </a:r>
            <a:endParaRPr lang="en-US" sz="2800" b="1" dirty="0"/>
          </a:p>
        </p:txBody>
      </p:sp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4543" y="4217315"/>
            <a:ext cx="90011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1651000" y="3784481"/>
            <a:ext cx="40420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5"/>
                </a:solidFill>
              </a:rPr>
              <a:t>From OWL 2 Direct Semantics: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634068" y="4148334"/>
            <a:ext cx="8991600" cy="19166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955801" y="6201308"/>
            <a:ext cx="65587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CE denotes a class expression;</a:t>
            </a:r>
            <a:br>
              <a:rPr lang="en-US" sz="1400" dirty="0"/>
            </a:br>
            <a:r>
              <a:rPr lang="en-US" sz="1400" i="1" dirty="0"/>
              <a:t>⋅ </a:t>
            </a:r>
            <a:r>
              <a:rPr lang="en-US" sz="1400" i="1" baseline="30000" dirty="0"/>
              <a:t>C</a:t>
            </a:r>
            <a:r>
              <a:rPr lang="en-US" sz="1400" dirty="0"/>
              <a:t> is the </a:t>
            </a:r>
            <a:r>
              <a:rPr lang="en-US" sz="1400" i="1" dirty="0"/>
              <a:t>class interpretation function</a:t>
            </a:r>
            <a:r>
              <a:rPr lang="en-US" sz="1400" dirty="0"/>
              <a:t> that assigns to each class </a:t>
            </a:r>
            <a:r>
              <a:rPr lang="en-US" sz="1400" i="1" dirty="0"/>
              <a:t>C ∈ V</a:t>
            </a:r>
            <a:r>
              <a:rPr lang="en-US" sz="1400" i="1" baseline="-25000" dirty="0"/>
              <a:t>C</a:t>
            </a:r>
            <a:r>
              <a:rPr lang="en-US" sz="1400" dirty="0"/>
              <a:t> a subset </a:t>
            </a:r>
            <a:r>
              <a:rPr lang="en-US" sz="1400" i="1" dirty="0"/>
              <a:t>(C)</a:t>
            </a:r>
            <a:r>
              <a:rPr lang="en-US" sz="1400" i="1" baseline="30000" dirty="0"/>
              <a:t>C</a:t>
            </a:r>
            <a:r>
              <a:rPr lang="en-US" sz="1400" dirty="0"/>
              <a:t> ⊆ </a:t>
            </a:r>
            <a:r>
              <a:rPr lang="en-US" sz="1400" i="1" dirty="0"/>
              <a:t>Δ</a:t>
            </a:r>
            <a:r>
              <a:rPr lang="en-US" sz="1400" i="1" baseline="-25000" dirty="0"/>
              <a:t>I</a:t>
            </a:r>
            <a:r>
              <a:rPr lang="en-US" sz="1400" dirty="0"/>
              <a:t> </a:t>
            </a:r>
          </a:p>
        </p:txBody>
      </p:sp>
      <p:sp>
        <p:nvSpPr>
          <p:cNvPr id="26" name="Oval 84"/>
          <p:cNvSpPr>
            <a:spLocks noChangeArrowheads="1"/>
          </p:cNvSpPr>
          <p:nvPr/>
        </p:nvSpPr>
        <p:spPr bwMode="auto">
          <a:xfrm>
            <a:off x="6765104" y="1707921"/>
            <a:ext cx="3136718" cy="2024877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Oval 85"/>
          <p:cNvSpPr>
            <a:spLocks noChangeArrowheads="1"/>
          </p:cNvSpPr>
          <p:nvPr/>
        </p:nvSpPr>
        <p:spPr bwMode="auto">
          <a:xfrm>
            <a:off x="6983239" y="2749811"/>
            <a:ext cx="115050" cy="1150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Oval 86"/>
          <p:cNvSpPr>
            <a:spLocks noChangeArrowheads="1"/>
          </p:cNvSpPr>
          <p:nvPr/>
        </p:nvSpPr>
        <p:spPr bwMode="auto">
          <a:xfrm>
            <a:off x="7339433" y="2238069"/>
            <a:ext cx="115050" cy="1150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Oval 87"/>
          <p:cNvSpPr>
            <a:spLocks noChangeArrowheads="1"/>
          </p:cNvSpPr>
          <p:nvPr/>
        </p:nvSpPr>
        <p:spPr bwMode="auto">
          <a:xfrm>
            <a:off x="7604507" y="2786627"/>
            <a:ext cx="115050" cy="1150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Text Box 88"/>
          <p:cNvSpPr txBox="1">
            <a:spLocks noChangeArrowheads="1"/>
          </p:cNvSpPr>
          <p:nvPr/>
        </p:nvSpPr>
        <p:spPr bwMode="auto">
          <a:xfrm>
            <a:off x="6676746" y="1714925"/>
            <a:ext cx="1230080" cy="4616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altLang="en-US" sz="2400" b="1" dirty="0"/>
              <a:t>Vehicles</a:t>
            </a:r>
          </a:p>
        </p:txBody>
      </p:sp>
      <p:sp>
        <p:nvSpPr>
          <p:cNvPr id="31" name="Oval 89"/>
          <p:cNvSpPr>
            <a:spLocks noChangeArrowheads="1"/>
          </p:cNvSpPr>
          <p:nvPr/>
        </p:nvSpPr>
        <p:spPr bwMode="auto">
          <a:xfrm>
            <a:off x="8046299" y="1972995"/>
            <a:ext cx="115050" cy="1150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Oval 90"/>
          <p:cNvSpPr>
            <a:spLocks noChangeArrowheads="1"/>
          </p:cNvSpPr>
          <p:nvPr/>
        </p:nvSpPr>
        <p:spPr bwMode="auto">
          <a:xfrm>
            <a:off x="8002120" y="3095881"/>
            <a:ext cx="115050" cy="1150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Oval 91"/>
          <p:cNvSpPr>
            <a:spLocks noChangeArrowheads="1"/>
          </p:cNvSpPr>
          <p:nvPr/>
        </p:nvSpPr>
        <p:spPr bwMode="auto">
          <a:xfrm>
            <a:off x="7560328" y="3228418"/>
            <a:ext cx="115050" cy="1150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Oval 94"/>
          <p:cNvSpPr>
            <a:spLocks noChangeArrowheads="1"/>
          </p:cNvSpPr>
          <p:nvPr/>
        </p:nvSpPr>
        <p:spPr bwMode="auto">
          <a:xfrm>
            <a:off x="8791822" y="2751652"/>
            <a:ext cx="115050" cy="1150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Oval 95"/>
          <p:cNvSpPr>
            <a:spLocks noChangeArrowheads="1"/>
          </p:cNvSpPr>
          <p:nvPr/>
        </p:nvSpPr>
        <p:spPr bwMode="auto">
          <a:xfrm>
            <a:off x="9112120" y="2122099"/>
            <a:ext cx="115050" cy="1150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Oval 96"/>
          <p:cNvSpPr>
            <a:spLocks noChangeArrowheads="1"/>
          </p:cNvSpPr>
          <p:nvPr/>
        </p:nvSpPr>
        <p:spPr bwMode="auto">
          <a:xfrm>
            <a:off x="8747642" y="2182845"/>
            <a:ext cx="115050" cy="1150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Oval 97"/>
          <p:cNvSpPr>
            <a:spLocks noChangeArrowheads="1"/>
          </p:cNvSpPr>
          <p:nvPr/>
        </p:nvSpPr>
        <p:spPr bwMode="auto">
          <a:xfrm>
            <a:off x="9725106" y="1884636"/>
            <a:ext cx="115050" cy="1150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Oval 98"/>
          <p:cNvSpPr>
            <a:spLocks noChangeArrowheads="1"/>
          </p:cNvSpPr>
          <p:nvPr/>
        </p:nvSpPr>
        <p:spPr bwMode="auto">
          <a:xfrm>
            <a:off x="9548389" y="2635681"/>
            <a:ext cx="115050" cy="1150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Oval 99"/>
          <p:cNvSpPr>
            <a:spLocks noChangeArrowheads="1"/>
          </p:cNvSpPr>
          <p:nvPr/>
        </p:nvSpPr>
        <p:spPr bwMode="auto">
          <a:xfrm>
            <a:off x="9460031" y="3077473"/>
            <a:ext cx="115050" cy="1150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Oval 102"/>
          <p:cNvSpPr>
            <a:spLocks noChangeArrowheads="1"/>
          </p:cNvSpPr>
          <p:nvPr/>
        </p:nvSpPr>
        <p:spPr bwMode="auto">
          <a:xfrm>
            <a:off x="10211076" y="2238069"/>
            <a:ext cx="115050" cy="1150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Oval 103"/>
          <p:cNvSpPr>
            <a:spLocks noChangeArrowheads="1"/>
          </p:cNvSpPr>
          <p:nvPr/>
        </p:nvSpPr>
        <p:spPr bwMode="auto">
          <a:xfrm>
            <a:off x="10431972" y="2679861"/>
            <a:ext cx="115050" cy="1150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Oval 104"/>
          <p:cNvSpPr>
            <a:spLocks noChangeArrowheads="1"/>
          </p:cNvSpPr>
          <p:nvPr/>
        </p:nvSpPr>
        <p:spPr bwMode="auto">
          <a:xfrm>
            <a:off x="9990181" y="3121652"/>
            <a:ext cx="115050" cy="1150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Oval 107"/>
          <p:cNvSpPr>
            <a:spLocks noChangeArrowheads="1"/>
          </p:cNvSpPr>
          <p:nvPr/>
        </p:nvSpPr>
        <p:spPr bwMode="auto">
          <a:xfrm>
            <a:off x="8929881" y="3121652"/>
            <a:ext cx="115050" cy="1150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Oval 110"/>
          <p:cNvSpPr>
            <a:spLocks noChangeArrowheads="1"/>
          </p:cNvSpPr>
          <p:nvPr/>
        </p:nvSpPr>
        <p:spPr bwMode="auto">
          <a:xfrm>
            <a:off x="6853462" y="3430906"/>
            <a:ext cx="115050" cy="1150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Oval 111"/>
          <p:cNvSpPr>
            <a:spLocks noChangeArrowheads="1"/>
          </p:cNvSpPr>
          <p:nvPr/>
        </p:nvSpPr>
        <p:spPr bwMode="auto">
          <a:xfrm>
            <a:off x="6500029" y="2193890"/>
            <a:ext cx="115050" cy="1150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Oval 113"/>
          <p:cNvSpPr>
            <a:spLocks noChangeArrowheads="1"/>
          </p:cNvSpPr>
          <p:nvPr/>
        </p:nvSpPr>
        <p:spPr bwMode="auto">
          <a:xfrm>
            <a:off x="8399732" y="2856577"/>
            <a:ext cx="115050" cy="1150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Oval 114"/>
          <p:cNvSpPr>
            <a:spLocks noChangeArrowheads="1"/>
          </p:cNvSpPr>
          <p:nvPr/>
        </p:nvSpPr>
        <p:spPr bwMode="auto">
          <a:xfrm>
            <a:off x="9524568" y="3788783"/>
            <a:ext cx="115050" cy="1150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Rectangle 117"/>
          <p:cNvSpPr>
            <a:spLocks noChangeArrowheads="1"/>
          </p:cNvSpPr>
          <p:nvPr/>
        </p:nvSpPr>
        <p:spPr bwMode="auto">
          <a:xfrm>
            <a:off x="9657842" y="3630087"/>
            <a:ext cx="1058303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sz="1900" b="1" dirty="0"/>
              <a:t>= a thing</a:t>
            </a:r>
          </a:p>
        </p:txBody>
      </p:sp>
      <p:sp>
        <p:nvSpPr>
          <p:cNvPr id="49" name="Oval 92"/>
          <p:cNvSpPr>
            <a:spLocks noChangeArrowheads="1"/>
          </p:cNvSpPr>
          <p:nvPr/>
        </p:nvSpPr>
        <p:spPr bwMode="auto">
          <a:xfrm>
            <a:off x="7162717" y="2547323"/>
            <a:ext cx="2076419" cy="1104478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Text Box 93"/>
          <p:cNvSpPr txBox="1">
            <a:spLocks noChangeArrowheads="1"/>
          </p:cNvSpPr>
          <p:nvPr/>
        </p:nvSpPr>
        <p:spPr bwMode="auto">
          <a:xfrm>
            <a:off x="7648686" y="3332245"/>
            <a:ext cx="729110" cy="4616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altLang="en-US" sz="2400" b="1" dirty="0"/>
              <a:t>Cars</a:t>
            </a:r>
          </a:p>
        </p:txBody>
      </p:sp>
      <p:sp>
        <p:nvSpPr>
          <p:cNvPr id="4" name="Arc 3"/>
          <p:cNvSpPr/>
          <p:nvPr/>
        </p:nvSpPr>
        <p:spPr>
          <a:xfrm>
            <a:off x="7920069" y="1171575"/>
            <a:ext cx="1326200" cy="1866900"/>
          </a:xfrm>
          <a:prstGeom prst="arc">
            <a:avLst>
              <a:gd name="adj1" fmla="val 12703003"/>
              <a:gd name="adj2" fmla="val 3334488"/>
            </a:avLst>
          </a:prstGeom>
          <a:ln w="25400">
            <a:solidFill>
              <a:schemeClr val="tx1"/>
            </a:solidFill>
            <a:headEnd type="arrow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9047450" y="1166980"/>
            <a:ext cx="1352871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400" b="1" dirty="0"/>
              <a:t>subset of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474443" y="2168581"/>
            <a:ext cx="3790587" cy="445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800" dirty="0" err="1"/>
              <a:t>SubClassOf</a:t>
            </a:r>
            <a:r>
              <a:rPr lang="en-US" sz="2800" dirty="0"/>
              <a:t>(Car, Vehicle)</a:t>
            </a:r>
          </a:p>
        </p:txBody>
      </p:sp>
      <p:sp>
        <p:nvSpPr>
          <p:cNvPr id="53" name="Right Arrow 52"/>
          <p:cNvSpPr/>
          <p:nvPr/>
        </p:nvSpPr>
        <p:spPr>
          <a:xfrm>
            <a:off x="4978632" y="2576116"/>
            <a:ext cx="1250719" cy="832939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0502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Modeling Semantics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7029450"/>
            <a:ext cx="8229600" cy="782638"/>
          </a:xfrm>
        </p:spPr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800600" y="1676401"/>
            <a:ext cx="3413820" cy="1397621"/>
          </a:xfrm>
          <a:prstGeom prst="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45720" tIns="18288"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rgbClr val="000000"/>
                </a:solidFill>
                <a:ea typeface="Times New Roman"/>
                <a:cs typeface="Arial" pitchFamily="34" charset="0"/>
              </a:rPr>
              <a:t>act</a:t>
            </a:r>
            <a:r>
              <a:rPr lang="en-US" sz="1400" dirty="0">
                <a:solidFill>
                  <a:srgbClr val="000000"/>
                </a:solidFill>
                <a:ea typeface="Times New Roman"/>
                <a:cs typeface="Arial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Times New Roman"/>
                <a:cs typeface="Arial" pitchFamily="34" charset="0"/>
              </a:rPr>
              <a:t>TakePicture</a:t>
            </a:r>
            <a:endParaRPr lang="en-US" sz="1400" dirty="0">
              <a:ea typeface="Times New Roman"/>
              <a:cs typeface="Arial" pitchFamily="34" charset="0"/>
            </a:endParaRPr>
          </a:p>
        </p:txBody>
      </p:sp>
      <p:sp>
        <p:nvSpPr>
          <p:cNvPr id="5" name="Snip Single Corner Rectangle 4"/>
          <p:cNvSpPr/>
          <p:nvPr/>
        </p:nvSpPr>
        <p:spPr bwMode="auto">
          <a:xfrm flipV="1">
            <a:off x="4800600" y="1676399"/>
            <a:ext cx="1263610" cy="238514"/>
          </a:xfrm>
          <a:prstGeom prst="snip1Rect">
            <a:avLst>
              <a:gd name="adj" fmla="val 3517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302440" y="2184635"/>
            <a:ext cx="804320" cy="499246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Focus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982759" y="2184635"/>
            <a:ext cx="804320" cy="499246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Shoot</a:t>
            </a:r>
          </a:p>
        </p:txBody>
      </p:sp>
      <p:cxnSp>
        <p:nvCxnSpPr>
          <p:cNvPr id="8" name="Straight Arrow Connector 7"/>
          <p:cNvCxnSpPr>
            <a:stCxn id="6" idx="3"/>
            <a:endCxn id="7" idx="1"/>
          </p:cNvCxnSpPr>
          <p:nvPr/>
        </p:nvCxnSpPr>
        <p:spPr>
          <a:xfrm>
            <a:off x="6106761" y="2434258"/>
            <a:ext cx="875999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418528" y="2026120"/>
            <a:ext cx="1654966" cy="790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2800" b="1" dirty="0">
                <a:solidFill>
                  <a:schemeClr val="accent5"/>
                </a:solidFill>
              </a:rPr>
              <a:t>Modelers see:</a:t>
            </a:r>
          </a:p>
        </p:txBody>
      </p:sp>
      <p:sp>
        <p:nvSpPr>
          <p:cNvPr id="10" name="Rectangle 9"/>
          <p:cNvSpPr/>
          <p:nvPr/>
        </p:nvSpPr>
        <p:spPr>
          <a:xfrm>
            <a:off x="1536700" y="3568425"/>
            <a:ext cx="2536794" cy="790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2800" b="1" dirty="0">
                <a:solidFill>
                  <a:schemeClr val="accent5"/>
                </a:solidFill>
              </a:rPr>
              <a:t>Modelers mean: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14334" y="3543301"/>
            <a:ext cx="3790587" cy="790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800" dirty="0"/>
              <a:t>“Focus before shooting when taking a picture”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933669" y="4962756"/>
            <a:ext cx="6896131" cy="546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3600" b="1" dirty="0">
                <a:solidFill>
                  <a:schemeClr val="accent5"/>
                </a:solidFill>
              </a:rPr>
              <a:t>How do tool (builder)s know that?</a:t>
            </a:r>
          </a:p>
        </p:txBody>
      </p:sp>
    </p:spTree>
    <p:extLst>
      <p:ext uri="{BB962C8B-B14F-4D97-AF65-F5344CB8AC3E}">
        <p14:creationId xmlns:p14="http://schemas.microsoft.com/office/powerpoint/2010/main" val="27006167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Modeling Semantics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6991350"/>
            <a:ext cx="8229600" cy="554038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295900" y="1702526"/>
            <a:ext cx="3943350" cy="1701074"/>
          </a:xfrm>
          <a:prstGeom prst="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45720" tIns="18288"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err="1">
                <a:solidFill>
                  <a:srgbClr val="000000"/>
                </a:solidFill>
                <a:ea typeface="Times New Roman"/>
                <a:cs typeface="Arial" pitchFamily="34" charset="0"/>
              </a:rPr>
              <a:t>bdd</a:t>
            </a:r>
            <a:r>
              <a:rPr lang="en-US" sz="1400" dirty="0">
                <a:solidFill>
                  <a:srgbClr val="000000"/>
                </a:solidFill>
                <a:ea typeface="Times New Roman"/>
                <a:cs typeface="Arial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Times New Roman"/>
                <a:cs typeface="Arial" pitchFamily="34" charset="0"/>
              </a:rPr>
              <a:t>SysML</a:t>
            </a:r>
            <a:r>
              <a:rPr lang="en-US" sz="1400" dirty="0">
                <a:solidFill>
                  <a:srgbClr val="000000"/>
                </a:solidFill>
                <a:ea typeface="Times New Roman"/>
                <a:cs typeface="Arial" pitchFamily="34" charset="0"/>
              </a:rPr>
              <a:t> Model Library</a:t>
            </a:r>
            <a:endParaRPr lang="en-US" sz="1400" dirty="0">
              <a:ea typeface="Times New Roman"/>
              <a:cs typeface="Arial" pitchFamily="34" charset="0"/>
            </a:endParaRPr>
          </a:p>
        </p:txBody>
      </p:sp>
      <p:sp>
        <p:nvSpPr>
          <p:cNvPr id="10" name="Snip Single Corner Rectangle 9"/>
          <p:cNvSpPr/>
          <p:nvPr/>
        </p:nvSpPr>
        <p:spPr bwMode="auto">
          <a:xfrm flipV="1">
            <a:off x="5295900" y="1702525"/>
            <a:ext cx="1983649" cy="238514"/>
          </a:xfrm>
          <a:prstGeom prst="snip1Rect">
            <a:avLst>
              <a:gd name="adj" fmla="val 3517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chemeClr val="accent2"/>
              </a:solidFill>
              <a:latin typeface="Arial" charset="0"/>
            </a:endParaRPr>
          </a:p>
        </p:txBody>
      </p:sp>
      <p:cxnSp>
        <p:nvCxnSpPr>
          <p:cNvPr id="11" name="AutoShape 104"/>
          <p:cNvCxnSpPr>
            <a:cxnSpLocks noChangeShapeType="1"/>
          </p:cNvCxnSpPr>
          <p:nvPr/>
        </p:nvCxnSpPr>
        <p:spPr bwMode="auto">
          <a:xfrm>
            <a:off x="6212090" y="5268811"/>
            <a:ext cx="1639661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Rectangle 56"/>
          <p:cNvSpPr>
            <a:spLocks noChangeArrowheads="1"/>
          </p:cNvSpPr>
          <p:nvPr/>
        </p:nvSpPr>
        <p:spPr bwMode="auto">
          <a:xfrm>
            <a:off x="4853372" y="4224014"/>
            <a:ext cx="4932362" cy="1186186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tIns="18288"/>
          <a:lstStyle/>
          <a:p>
            <a:pPr lvl="0" algn="ctr">
              <a:lnSpc>
                <a:spcPct val="80000"/>
              </a:lnSpc>
            </a:pPr>
            <a:r>
              <a:rPr lang="en-US" altLang="en-US" sz="1400" dirty="0">
                <a:solidFill>
                  <a:prstClr val="black"/>
                </a:solidFill>
              </a:rPr>
              <a:t>«</a:t>
            </a:r>
            <a:r>
              <a:rPr lang="en-US" altLang="en-US" sz="1300" dirty="0">
                <a:solidFill>
                  <a:prstClr val="black"/>
                </a:solidFill>
              </a:rPr>
              <a:t>activity</a:t>
            </a:r>
            <a:r>
              <a:rPr lang="en-US" altLang="en-US" sz="1400" dirty="0">
                <a:solidFill>
                  <a:prstClr val="black"/>
                </a:solidFill>
              </a:rPr>
              <a:t>»             </a:t>
            </a:r>
            <a:endParaRPr lang="en-US" altLang="en-US" sz="1600" dirty="0">
              <a:solidFill>
                <a:prstClr val="black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en-US" altLang="en-US" b="1" dirty="0" err="1"/>
              <a:t>TakePicture</a:t>
            </a:r>
            <a:r>
              <a:rPr lang="en-US" altLang="en-US" b="1" dirty="0"/>
              <a:t>          </a:t>
            </a:r>
          </a:p>
        </p:txBody>
      </p:sp>
      <p:sp>
        <p:nvSpPr>
          <p:cNvPr id="13" name="Rectangle 57"/>
          <p:cNvSpPr>
            <a:spLocks noChangeArrowheads="1"/>
          </p:cNvSpPr>
          <p:nvPr/>
        </p:nvSpPr>
        <p:spPr bwMode="auto">
          <a:xfrm flipH="1">
            <a:off x="5111454" y="4879652"/>
            <a:ext cx="1438275" cy="3476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rIns="0" anchor="ctr" anchorCtr="1"/>
          <a:lstStyle/>
          <a:p>
            <a:pPr algn="l"/>
            <a:r>
              <a:rPr lang="en-US" altLang="en-US" sz="1600" b="1" dirty="0"/>
              <a:t>step1 : Focus</a:t>
            </a:r>
          </a:p>
        </p:txBody>
      </p:sp>
      <p:cxnSp>
        <p:nvCxnSpPr>
          <p:cNvPr id="14" name="AutoShape 104"/>
          <p:cNvCxnSpPr>
            <a:cxnSpLocks noChangeShapeType="1"/>
            <a:stCxn id="13" idx="1"/>
            <a:endCxn id="26" idx="3"/>
          </p:cNvCxnSpPr>
          <p:nvPr/>
        </p:nvCxnSpPr>
        <p:spPr bwMode="auto">
          <a:xfrm>
            <a:off x="6549729" y="5053483"/>
            <a:ext cx="1639661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Rectangle 105"/>
          <p:cNvSpPr>
            <a:spLocks noChangeArrowheads="1"/>
          </p:cNvSpPr>
          <p:nvPr/>
        </p:nvSpPr>
        <p:spPr bwMode="auto">
          <a:xfrm>
            <a:off x="6683195" y="4778453"/>
            <a:ext cx="1315617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300" b="1" dirty="0"/>
              <a:t>: </a:t>
            </a:r>
            <a:r>
              <a:rPr lang="en-US" altLang="en-US" sz="1300" b="1" dirty="0" err="1"/>
              <a:t>happensBefore</a:t>
            </a:r>
            <a:endParaRPr lang="en-US" altLang="en-US" sz="1300" b="1" dirty="0"/>
          </a:p>
        </p:txBody>
      </p:sp>
      <p:sp>
        <p:nvSpPr>
          <p:cNvPr id="16" name="Line 109"/>
          <p:cNvSpPr>
            <a:spLocks noChangeShapeType="1"/>
          </p:cNvSpPr>
          <p:nvPr/>
        </p:nvSpPr>
        <p:spPr bwMode="auto">
          <a:xfrm>
            <a:off x="4856767" y="4658989"/>
            <a:ext cx="492519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35"/>
          <p:cNvSpPr>
            <a:spLocks/>
          </p:cNvSpPr>
          <p:nvPr/>
        </p:nvSpPr>
        <p:spPr bwMode="auto">
          <a:xfrm>
            <a:off x="6632597" y="2636286"/>
            <a:ext cx="423306" cy="522675"/>
          </a:xfrm>
          <a:custGeom>
            <a:avLst/>
            <a:gdLst>
              <a:gd name="T0" fmla="*/ 55 w 264"/>
              <a:gd name="T1" fmla="*/ 0 h 244"/>
              <a:gd name="T2" fmla="*/ 264 w 264"/>
              <a:gd name="T3" fmla="*/ 0 h 244"/>
              <a:gd name="T4" fmla="*/ 264 w 264"/>
              <a:gd name="T5" fmla="*/ 244 h 244"/>
              <a:gd name="T6" fmla="*/ 0 w 264"/>
              <a:gd name="T7" fmla="*/ 244 h 244"/>
              <a:gd name="T8" fmla="*/ 1 w 264"/>
              <a:gd name="T9" fmla="*/ 139 h 244"/>
              <a:gd name="connsiteX0" fmla="*/ 2083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38 w 10000"/>
              <a:gd name="connsiteY4" fmla="*/ 4820 h 10000"/>
              <a:gd name="connsiteX0" fmla="*/ 2083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38 w 10000"/>
              <a:gd name="connsiteY4" fmla="*/ 4557 h 10000"/>
              <a:gd name="connsiteX0" fmla="*/ 2083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38 w 10000"/>
              <a:gd name="connsiteY4" fmla="*/ 4469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2083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ubicBezTo>
                  <a:pt x="13" y="8566"/>
                  <a:pt x="25" y="5903"/>
                  <a:pt x="38" y="4469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600" b="1"/>
          </a:p>
        </p:txBody>
      </p:sp>
      <p:sp>
        <p:nvSpPr>
          <p:cNvPr id="20" name="Rectangle 36"/>
          <p:cNvSpPr>
            <a:spLocks noChangeArrowheads="1"/>
          </p:cNvSpPr>
          <p:nvPr/>
        </p:nvSpPr>
        <p:spPr bwMode="auto">
          <a:xfrm flipH="1">
            <a:off x="7051568" y="2856402"/>
            <a:ext cx="1310359" cy="27706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altLang="en-US" sz="1400" b="1" dirty="0" err="1"/>
              <a:t>happensBefore</a:t>
            </a:r>
            <a:endParaRPr lang="en-US" altLang="en-US" sz="1400" b="1" baseline="30000" dirty="0"/>
          </a:p>
        </p:txBody>
      </p:sp>
      <p:sp>
        <p:nvSpPr>
          <p:cNvPr id="21" name="Rectangle 27"/>
          <p:cNvSpPr>
            <a:spLocks noChangeArrowheads="1"/>
          </p:cNvSpPr>
          <p:nvPr/>
        </p:nvSpPr>
        <p:spPr bwMode="auto">
          <a:xfrm flipH="1">
            <a:off x="8183251" y="2291885"/>
            <a:ext cx="830677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altLang="en-US" sz="1400" b="1" dirty="0"/>
              <a:t>happens</a:t>
            </a:r>
          </a:p>
          <a:p>
            <a:pPr algn="l">
              <a:lnSpc>
                <a:spcPct val="80000"/>
              </a:lnSpc>
            </a:pPr>
            <a:r>
              <a:rPr lang="en-US" altLang="en-US" sz="1400" b="1" dirty="0"/>
              <a:t>During</a:t>
            </a:r>
            <a:endParaRPr lang="en-US" altLang="en-US" sz="1400" b="1" baseline="30000" dirty="0"/>
          </a:p>
        </p:txBody>
      </p:sp>
      <p:sp>
        <p:nvSpPr>
          <p:cNvPr id="22" name="Freeform 33"/>
          <p:cNvSpPr>
            <a:spLocks/>
          </p:cNvSpPr>
          <p:nvPr/>
        </p:nvSpPr>
        <p:spPr bwMode="auto">
          <a:xfrm>
            <a:off x="7897501" y="2398905"/>
            <a:ext cx="307857" cy="333702"/>
          </a:xfrm>
          <a:custGeom>
            <a:avLst/>
            <a:gdLst>
              <a:gd name="T0" fmla="*/ 5 w 214"/>
              <a:gd name="T1" fmla="*/ 0 h 244"/>
              <a:gd name="T2" fmla="*/ 214 w 214"/>
              <a:gd name="T3" fmla="*/ 0 h 244"/>
              <a:gd name="T4" fmla="*/ 214 w 214"/>
              <a:gd name="T5" fmla="*/ 244 h 244"/>
              <a:gd name="T6" fmla="*/ 0 w 214"/>
              <a:gd name="T7" fmla="*/ 244 h 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4" h="244">
                <a:moveTo>
                  <a:pt x="5" y="0"/>
                </a:moveTo>
                <a:lnTo>
                  <a:pt x="214" y="0"/>
                </a:lnTo>
                <a:lnTo>
                  <a:pt x="214" y="244"/>
                </a:lnTo>
                <a:lnTo>
                  <a:pt x="0" y="244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8008776" y="3069432"/>
            <a:ext cx="107970" cy="1928019"/>
            <a:chOff x="5368129" y="2716223"/>
            <a:chExt cx="107970" cy="1749685"/>
          </a:xfrm>
        </p:grpSpPr>
        <p:sp>
          <p:nvSpPr>
            <p:cNvPr id="24" name="Freeform 23"/>
            <p:cNvSpPr>
              <a:spLocks/>
            </p:cNvSpPr>
            <p:nvPr/>
          </p:nvSpPr>
          <p:spPr bwMode="auto">
            <a:xfrm rot="183088">
              <a:off x="5368129" y="2720219"/>
              <a:ext cx="107347" cy="1745689"/>
            </a:xfrm>
            <a:custGeom>
              <a:avLst/>
              <a:gdLst>
                <a:gd name="T0" fmla="*/ 97 w 345"/>
                <a:gd name="T1" fmla="*/ 773 h 773"/>
                <a:gd name="T2" fmla="*/ 329 w 345"/>
                <a:gd name="T3" fmla="*/ 515 h 773"/>
                <a:gd name="T4" fmla="*/ 0 w 345"/>
                <a:gd name="T5" fmla="*/ 0 h 773"/>
                <a:gd name="connsiteX0" fmla="*/ 22153 w 28902"/>
                <a:gd name="connsiteY0" fmla="*/ 9826 h 9826"/>
                <a:gd name="connsiteX1" fmla="*/ 28877 w 28902"/>
                <a:gd name="connsiteY1" fmla="*/ 6488 h 9826"/>
                <a:gd name="connsiteX2" fmla="*/ 0 w 28902"/>
                <a:gd name="connsiteY2" fmla="*/ 0 h 9826"/>
                <a:gd name="connsiteX0" fmla="*/ 7665 w 9999"/>
                <a:gd name="connsiteY0" fmla="*/ 10000 h 10000"/>
                <a:gd name="connsiteX1" fmla="*/ 9991 w 9999"/>
                <a:gd name="connsiteY1" fmla="*/ 6603 h 10000"/>
                <a:gd name="connsiteX2" fmla="*/ 0 w 9999"/>
                <a:gd name="connsiteY2" fmla="*/ 0 h 10000"/>
                <a:gd name="connsiteX0" fmla="*/ 7666 w 10000"/>
                <a:gd name="connsiteY0" fmla="*/ 10000 h 10000"/>
                <a:gd name="connsiteX1" fmla="*/ 9992 w 10000"/>
                <a:gd name="connsiteY1" fmla="*/ 6603 h 10000"/>
                <a:gd name="connsiteX2" fmla="*/ 0 w 10000"/>
                <a:gd name="connsiteY2" fmla="*/ 0 h 10000"/>
                <a:gd name="connsiteX0" fmla="*/ 7666 w 10000"/>
                <a:gd name="connsiteY0" fmla="*/ 10000 h 10000"/>
                <a:gd name="connsiteX1" fmla="*/ 9992 w 10000"/>
                <a:gd name="connsiteY1" fmla="*/ 6603 h 10000"/>
                <a:gd name="connsiteX2" fmla="*/ 0 w 10000"/>
                <a:gd name="connsiteY2" fmla="*/ 0 h 10000"/>
                <a:gd name="connsiteX0" fmla="*/ 7666 w 10002"/>
                <a:gd name="connsiteY0" fmla="*/ 10000 h 10000"/>
                <a:gd name="connsiteX1" fmla="*/ 9992 w 10002"/>
                <a:gd name="connsiteY1" fmla="*/ 6603 h 10000"/>
                <a:gd name="connsiteX2" fmla="*/ 0 w 10002"/>
                <a:gd name="connsiteY2" fmla="*/ 0 h 10000"/>
                <a:gd name="connsiteX0" fmla="*/ 7666 w 10002"/>
                <a:gd name="connsiteY0" fmla="*/ 10000 h 10000"/>
                <a:gd name="connsiteX1" fmla="*/ 9992 w 10002"/>
                <a:gd name="connsiteY1" fmla="*/ 6603 h 10000"/>
                <a:gd name="connsiteX2" fmla="*/ 0 w 10002"/>
                <a:gd name="connsiteY2" fmla="*/ 0 h 10000"/>
                <a:gd name="connsiteX0" fmla="*/ 7666 w 9995"/>
                <a:gd name="connsiteY0" fmla="*/ 10000 h 10000"/>
                <a:gd name="connsiteX1" fmla="*/ 9992 w 9995"/>
                <a:gd name="connsiteY1" fmla="*/ 6603 h 10000"/>
                <a:gd name="connsiteX2" fmla="*/ 0 w 9995"/>
                <a:gd name="connsiteY2" fmla="*/ 0 h 10000"/>
                <a:gd name="connsiteX0" fmla="*/ 7670 w 10067"/>
                <a:gd name="connsiteY0" fmla="*/ 10000 h 10000"/>
                <a:gd name="connsiteX1" fmla="*/ 10065 w 10067"/>
                <a:gd name="connsiteY1" fmla="*/ 5805 h 10000"/>
                <a:gd name="connsiteX2" fmla="*/ 0 w 10067"/>
                <a:gd name="connsiteY2" fmla="*/ 0 h 10000"/>
                <a:gd name="connsiteX0" fmla="*/ 7670 w 9865"/>
                <a:gd name="connsiteY0" fmla="*/ 10000 h 10000"/>
                <a:gd name="connsiteX1" fmla="*/ 9862 w 9865"/>
                <a:gd name="connsiteY1" fmla="*/ 5539 h 10000"/>
                <a:gd name="connsiteX2" fmla="*/ 0 w 9865"/>
                <a:gd name="connsiteY2" fmla="*/ 0 h 10000"/>
                <a:gd name="connsiteX0" fmla="*/ 7775 w 10001"/>
                <a:gd name="connsiteY0" fmla="*/ 10000 h 10000"/>
                <a:gd name="connsiteX1" fmla="*/ 9997 w 10001"/>
                <a:gd name="connsiteY1" fmla="*/ 5539 h 10000"/>
                <a:gd name="connsiteX2" fmla="*/ 0 w 10001"/>
                <a:gd name="connsiteY2" fmla="*/ 0 h 10000"/>
                <a:gd name="connsiteX0" fmla="*/ 7775 w 10001"/>
                <a:gd name="connsiteY0" fmla="*/ 10000 h 10000"/>
                <a:gd name="connsiteX1" fmla="*/ 9997 w 10001"/>
                <a:gd name="connsiteY1" fmla="*/ 5539 h 10000"/>
                <a:gd name="connsiteX2" fmla="*/ 0 w 10001"/>
                <a:gd name="connsiteY2" fmla="*/ 0 h 10000"/>
                <a:gd name="connsiteX0" fmla="*/ 7775 w 10002"/>
                <a:gd name="connsiteY0" fmla="*/ 10000 h 10000"/>
                <a:gd name="connsiteX1" fmla="*/ 9997 w 10002"/>
                <a:gd name="connsiteY1" fmla="*/ 5539 h 10000"/>
                <a:gd name="connsiteX2" fmla="*/ 0 w 10002"/>
                <a:gd name="connsiteY2" fmla="*/ 0 h 10000"/>
                <a:gd name="connsiteX0" fmla="*/ 7569 w 10345"/>
                <a:gd name="connsiteY0" fmla="*/ 10000 h 10000"/>
                <a:gd name="connsiteX1" fmla="*/ 9997 w 10345"/>
                <a:gd name="connsiteY1" fmla="*/ 5539 h 10000"/>
                <a:gd name="connsiteX2" fmla="*/ 0 w 10345"/>
                <a:gd name="connsiteY2" fmla="*/ 0 h 10000"/>
                <a:gd name="connsiteX0" fmla="*/ 0 w 3105"/>
                <a:gd name="connsiteY0" fmla="*/ 10000 h 10000"/>
                <a:gd name="connsiteX1" fmla="*/ 2428 w 3105"/>
                <a:gd name="connsiteY1" fmla="*/ 5539 h 10000"/>
                <a:gd name="connsiteX2" fmla="*/ 830 w 3105"/>
                <a:gd name="connsiteY2" fmla="*/ 0 h 10000"/>
                <a:gd name="connsiteX0" fmla="*/ 0 w 7939"/>
                <a:gd name="connsiteY0" fmla="*/ 10000 h 10000"/>
                <a:gd name="connsiteX1" fmla="*/ 7820 w 7939"/>
                <a:gd name="connsiteY1" fmla="*/ 5539 h 10000"/>
                <a:gd name="connsiteX2" fmla="*/ 2673 w 7939"/>
                <a:gd name="connsiteY2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939" h="10000">
                  <a:moveTo>
                    <a:pt x="0" y="10000"/>
                  </a:moveTo>
                  <a:cubicBezTo>
                    <a:pt x="3890" y="8636"/>
                    <a:pt x="7375" y="7206"/>
                    <a:pt x="7820" y="5539"/>
                  </a:cubicBezTo>
                  <a:cubicBezTo>
                    <a:pt x="8264" y="3872"/>
                    <a:pt x="7657" y="2576"/>
                    <a:pt x="2673" y="0"/>
                  </a:cubicBezTo>
                </a:path>
              </a:pathLst>
            </a:custGeom>
            <a:noFill/>
            <a:ln w="63500">
              <a:solidFill>
                <a:schemeClr val="bg1"/>
              </a:solidFill>
              <a:prstDash val="solid"/>
              <a:round/>
              <a:headEnd/>
              <a:tailEnd type="arrow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b="1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 rot="183088">
              <a:off x="5368752" y="2716223"/>
              <a:ext cx="107347" cy="1745689"/>
            </a:xfrm>
            <a:custGeom>
              <a:avLst/>
              <a:gdLst>
                <a:gd name="T0" fmla="*/ 97 w 345"/>
                <a:gd name="T1" fmla="*/ 773 h 773"/>
                <a:gd name="T2" fmla="*/ 329 w 345"/>
                <a:gd name="T3" fmla="*/ 515 h 773"/>
                <a:gd name="T4" fmla="*/ 0 w 345"/>
                <a:gd name="T5" fmla="*/ 0 h 773"/>
                <a:gd name="connsiteX0" fmla="*/ 22153 w 28902"/>
                <a:gd name="connsiteY0" fmla="*/ 9826 h 9826"/>
                <a:gd name="connsiteX1" fmla="*/ 28877 w 28902"/>
                <a:gd name="connsiteY1" fmla="*/ 6488 h 9826"/>
                <a:gd name="connsiteX2" fmla="*/ 0 w 28902"/>
                <a:gd name="connsiteY2" fmla="*/ 0 h 9826"/>
                <a:gd name="connsiteX0" fmla="*/ 7665 w 9999"/>
                <a:gd name="connsiteY0" fmla="*/ 10000 h 10000"/>
                <a:gd name="connsiteX1" fmla="*/ 9991 w 9999"/>
                <a:gd name="connsiteY1" fmla="*/ 6603 h 10000"/>
                <a:gd name="connsiteX2" fmla="*/ 0 w 9999"/>
                <a:gd name="connsiteY2" fmla="*/ 0 h 10000"/>
                <a:gd name="connsiteX0" fmla="*/ 7666 w 10000"/>
                <a:gd name="connsiteY0" fmla="*/ 10000 h 10000"/>
                <a:gd name="connsiteX1" fmla="*/ 9992 w 10000"/>
                <a:gd name="connsiteY1" fmla="*/ 6603 h 10000"/>
                <a:gd name="connsiteX2" fmla="*/ 0 w 10000"/>
                <a:gd name="connsiteY2" fmla="*/ 0 h 10000"/>
                <a:gd name="connsiteX0" fmla="*/ 7666 w 10000"/>
                <a:gd name="connsiteY0" fmla="*/ 10000 h 10000"/>
                <a:gd name="connsiteX1" fmla="*/ 9992 w 10000"/>
                <a:gd name="connsiteY1" fmla="*/ 6603 h 10000"/>
                <a:gd name="connsiteX2" fmla="*/ 0 w 10000"/>
                <a:gd name="connsiteY2" fmla="*/ 0 h 10000"/>
                <a:gd name="connsiteX0" fmla="*/ 7666 w 10002"/>
                <a:gd name="connsiteY0" fmla="*/ 10000 h 10000"/>
                <a:gd name="connsiteX1" fmla="*/ 9992 w 10002"/>
                <a:gd name="connsiteY1" fmla="*/ 6603 h 10000"/>
                <a:gd name="connsiteX2" fmla="*/ 0 w 10002"/>
                <a:gd name="connsiteY2" fmla="*/ 0 h 10000"/>
                <a:gd name="connsiteX0" fmla="*/ 7666 w 10002"/>
                <a:gd name="connsiteY0" fmla="*/ 10000 h 10000"/>
                <a:gd name="connsiteX1" fmla="*/ 9992 w 10002"/>
                <a:gd name="connsiteY1" fmla="*/ 6603 h 10000"/>
                <a:gd name="connsiteX2" fmla="*/ 0 w 10002"/>
                <a:gd name="connsiteY2" fmla="*/ 0 h 10000"/>
                <a:gd name="connsiteX0" fmla="*/ 7666 w 9995"/>
                <a:gd name="connsiteY0" fmla="*/ 10000 h 10000"/>
                <a:gd name="connsiteX1" fmla="*/ 9992 w 9995"/>
                <a:gd name="connsiteY1" fmla="*/ 6603 h 10000"/>
                <a:gd name="connsiteX2" fmla="*/ 0 w 9995"/>
                <a:gd name="connsiteY2" fmla="*/ 0 h 10000"/>
                <a:gd name="connsiteX0" fmla="*/ 7670 w 10067"/>
                <a:gd name="connsiteY0" fmla="*/ 10000 h 10000"/>
                <a:gd name="connsiteX1" fmla="*/ 10065 w 10067"/>
                <a:gd name="connsiteY1" fmla="*/ 5805 h 10000"/>
                <a:gd name="connsiteX2" fmla="*/ 0 w 10067"/>
                <a:gd name="connsiteY2" fmla="*/ 0 h 10000"/>
                <a:gd name="connsiteX0" fmla="*/ 7670 w 9865"/>
                <a:gd name="connsiteY0" fmla="*/ 10000 h 10000"/>
                <a:gd name="connsiteX1" fmla="*/ 9862 w 9865"/>
                <a:gd name="connsiteY1" fmla="*/ 5539 h 10000"/>
                <a:gd name="connsiteX2" fmla="*/ 0 w 9865"/>
                <a:gd name="connsiteY2" fmla="*/ 0 h 10000"/>
                <a:gd name="connsiteX0" fmla="*/ 7775 w 10001"/>
                <a:gd name="connsiteY0" fmla="*/ 10000 h 10000"/>
                <a:gd name="connsiteX1" fmla="*/ 9997 w 10001"/>
                <a:gd name="connsiteY1" fmla="*/ 5539 h 10000"/>
                <a:gd name="connsiteX2" fmla="*/ 0 w 10001"/>
                <a:gd name="connsiteY2" fmla="*/ 0 h 10000"/>
                <a:gd name="connsiteX0" fmla="*/ 7775 w 10001"/>
                <a:gd name="connsiteY0" fmla="*/ 10000 h 10000"/>
                <a:gd name="connsiteX1" fmla="*/ 9997 w 10001"/>
                <a:gd name="connsiteY1" fmla="*/ 5539 h 10000"/>
                <a:gd name="connsiteX2" fmla="*/ 0 w 10001"/>
                <a:gd name="connsiteY2" fmla="*/ 0 h 10000"/>
                <a:gd name="connsiteX0" fmla="*/ 7775 w 10002"/>
                <a:gd name="connsiteY0" fmla="*/ 10000 h 10000"/>
                <a:gd name="connsiteX1" fmla="*/ 9997 w 10002"/>
                <a:gd name="connsiteY1" fmla="*/ 5539 h 10000"/>
                <a:gd name="connsiteX2" fmla="*/ 0 w 10002"/>
                <a:gd name="connsiteY2" fmla="*/ 0 h 10000"/>
                <a:gd name="connsiteX0" fmla="*/ 7569 w 10345"/>
                <a:gd name="connsiteY0" fmla="*/ 10000 h 10000"/>
                <a:gd name="connsiteX1" fmla="*/ 9997 w 10345"/>
                <a:gd name="connsiteY1" fmla="*/ 5539 h 10000"/>
                <a:gd name="connsiteX2" fmla="*/ 0 w 10345"/>
                <a:gd name="connsiteY2" fmla="*/ 0 h 10000"/>
                <a:gd name="connsiteX0" fmla="*/ 0 w 3105"/>
                <a:gd name="connsiteY0" fmla="*/ 10000 h 10000"/>
                <a:gd name="connsiteX1" fmla="*/ 2428 w 3105"/>
                <a:gd name="connsiteY1" fmla="*/ 5539 h 10000"/>
                <a:gd name="connsiteX2" fmla="*/ 830 w 3105"/>
                <a:gd name="connsiteY2" fmla="*/ 0 h 10000"/>
                <a:gd name="connsiteX0" fmla="*/ 0 w 7939"/>
                <a:gd name="connsiteY0" fmla="*/ 10000 h 10000"/>
                <a:gd name="connsiteX1" fmla="*/ 7820 w 7939"/>
                <a:gd name="connsiteY1" fmla="*/ 5539 h 10000"/>
                <a:gd name="connsiteX2" fmla="*/ 2673 w 7939"/>
                <a:gd name="connsiteY2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939" h="10000">
                  <a:moveTo>
                    <a:pt x="0" y="10000"/>
                  </a:moveTo>
                  <a:cubicBezTo>
                    <a:pt x="3890" y="8636"/>
                    <a:pt x="7375" y="7206"/>
                    <a:pt x="7820" y="5539"/>
                  </a:cubicBezTo>
                  <a:cubicBezTo>
                    <a:pt x="8264" y="3872"/>
                    <a:pt x="7657" y="2576"/>
                    <a:pt x="2673" y="0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b="1"/>
            </a:p>
          </p:txBody>
        </p:sp>
      </p:grpSp>
      <p:sp>
        <p:nvSpPr>
          <p:cNvPr id="26" name="Rectangle 92"/>
          <p:cNvSpPr>
            <a:spLocks noChangeArrowheads="1"/>
          </p:cNvSpPr>
          <p:nvPr/>
        </p:nvSpPr>
        <p:spPr bwMode="auto">
          <a:xfrm flipH="1">
            <a:off x="8189389" y="4879652"/>
            <a:ext cx="1281112" cy="34766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0" rIns="0" anchor="ctr" anchorCtr="1"/>
          <a:lstStyle/>
          <a:p>
            <a:r>
              <a:rPr lang="en-US" altLang="en-US" sz="1600" b="1" dirty="0"/>
              <a:t>step2</a:t>
            </a:r>
            <a:r>
              <a:rPr lang="en-US" altLang="en-US" sz="1000" b="1" dirty="0"/>
              <a:t> </a:t>
            </a:r>
            <a:r>
              <a:rPr lang="en-US" altLang="en-US" sz="1600" b="1" dirty="0"/>
              <a:t>:</a:t>
            </a:r>
            <a:r>
              <a:rPr lang="en-US" altLang="en-US" sz="1000" b="1" dirty="0"/>
              <a:t> </a:t>
            </a:r>
            <a:r>
              <a:rPr lang="en-US" altLang="en-US" sz="1600" b="1" dirty="0"/>
              <a:t>Shoot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8544653" y="2847976"/>
            <a:ext cx="63810" cy="2016919"/>
            <a:chOff x="6977180" y="5111993"/>
            <a:chExt cx="0" cy="1113583"/>
          </a:xfrm>
        </p:grpSpPr>
        <p:sp>
          <p:nvSpPr>
            <p:cNvPr id="28" name="Line 81"/>
            <p:cNvSpPr>
              <a:spLocks noChangeShapeType="1"/>
            </p:cNvSpPr>
            <p:nvPr/>
          </p:nvSpPr>
          <p:spPr bwMode="auto">
            <a:xfrm flipV="1">
              <a:off x="6977180" y="5111993"/>
              <a:ext cx="0" cy="1113583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 anchorCtr="1"/>
            <a:lstStyle/>
            <a:p>
              <a:endParaRPr lang="en-US" sz="1600" b="1"/>
            </a:p>
          </p:txBody>
        </p:sp>
        <p:sp>
          <p:nvSpPr>
            <p:cNvPr id="29" name="Line 81"/>
            <p:cNvSpPr>
              <a:spLocks noChangeShapeType="1"/>
            </p:cNvSpPr>
            <p:nvPr/>
          </p:nvSpPr>
          <p:spPr bwMode="auto">
            <a:xfrm flipV="1">
              <a:off x="6977180" y="5111993"/>
              <a:ext cx="0" cy="111358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 anchorCtr="1"/>
            <a:lstStyle/>
            <a:p>
              <a:endParaRPr lang="en-US" sz="1600" b="1"/>
            </a:p>
          </p:txBody>
        </p:sp>
      </p:grp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5628072" y="2297305"/>
            <a:ext cx="2264820" cy="56961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tIns="27432" anchor="t" anchorCtr="1"/>
          <a:lstStyle/>
          <a:p>
            <a:pPr algn="ctr">
              <a:lnSpc>
                <a:spcPct val="80000"/>
              </a:lnSpc>
            </a:pPr>
            <a:r>
              <a:rPr lang="en-US" altLang="en-US" sz="1400" dirty="0"/>
              <a:t>«</a:t>
            </a:r>
            <a:r>
              <a:rPr lang="en-US" altLang="en-US" sz="1300" dirty="0"/>
              <a:t>activity</a:t>
            </a:r>
            <a:r>
              <a:rPr lang="en-US" altLang="en-US" sz="1400" dirty="0"/>
              <a:t>»</a:t>
            </a:r>
            <a:endParaRPr lang="en-US" altLang="en-US" sz="1600" dirty="0"/>
          </a:p>
          <a:p>
            <a:pPr>
              <a:lnSpc>
                <a:spcPct val="80000"/>
              </a:lnSpc>
            </a:pPr>
            <a:r>
              <a:rPr lang="en-US" altLang="en-US" b="1" dirty="0"/>
              <a:t>Activity Occurrence</a:t>
            </a:r>
          </a:p>
        </p:txBody>
      </p:sp>
      <p:sp>
        <p:nvSpPr>
          <p:cNvPr id="31" name="Freeform 82"/>
          <p:cNvSpPr>
            <a:spLocks/>
          </p:cNvSpPr>
          <p:nvPr/>
        </p:nvSpPr>
        <p:spPr bwMode="auto">
          <a:xfrm>
            <a:off x="8461322" y="2686562"/>
            <a:ext cx="166664" cy="149204"/>
          </a:xfrm>
          <a:custGeom>
            <a:avLst/>
            <a:gdLst>
              <a:gd name="T0" fmla="*/ 49 w 108"/>
              <a:gd name="T1" fmla="*/ 0 h 157"/>
              <a:gd name="T2" fmla="*/ 108 w 108"/>
              <a:gd name="T3" fmla="*/ 157 h 157"/>
              <a:gd name="T4" fmla="*/ 0 w 108"/>
              <a:gd name="T5" fmla="*/ 157 h 157"/>
              <a:gd name="T6" fmla="*/ 49 w 108"/>
              <a:gd name="T7" fmla="*/ 0 h 157"/>
              <a:gd name="connsiteX0" fmla="*/ 4966 w 10000"/>
              <a:gd name="connsiteY0" fmla="*/ 0 h 10000"/>
              <a:gd name="connsiteX1" fmla="*/ 10000 w 10000"/>
              <a:gd name="connsiteY1" fmla="*/ 10000 h 10000"/>
              <a:gd name="connsiteX2" fmla="*/ 0 w 10000"/>
              <a:gd name="connsiteY2" fmla="*/ 10000 h 10000"/>
              <a:gd name="connsiteX3" fmla="*/ 4966 w 10000"/>
              <a:gd name="connsiteY3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00" h="10000">
                <a:moveTo>
                  <a:pt x="4966" y="0"/>
                </a:moveTo>
                <a:lnTo>
                  <a:pt x="10000" y="10000"/>
                </a:lnTo>
                <a:lnTo>
                  <a:pt x="0" y="10000"/>
                </a:lnTo>
                <a:lnTo>
                  <a:pt x="4966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anchor="ctr" anchorCtr="1"/>
          <a:lstStyle/>
          <a:p>
            <a:endParaRPr lang="en-US" sz="1400" b="1"/>
          </a:p>
        </p:txBody>
      </p:sp>
      <p:sp>
        <p:nvSpPr>
          <p:cNvPr id="32" name="Rectangle 31"/>
          <p:cNvSpPr/>
          <p:nvPr/>
        </p:nvSpPr>
        <p:spPr>
          <a:xfrm>
            <a:off x="552862" y="2007004"/>
            <a:ext cx="4247149" cy="11264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2800" b="1" dirty="0" err="1">
                <a:solidFill>
                  <a:schemeClr val="accent5"/>
                </a:solidFill>
              </a:rPr>
              <a:t>SysML</a:t>
            </a:r>
            <a:r>
              <a:rPr lang="en-US" sz="2800" b="1" dirty="0">
                <a:solidFill>
                  <a:schemeClr val="accent5"/>
                </a:solidFill>
              </a:rPr>
              <a:t> </a:t>
            </a:r>
          </a:p>
          <a:p>
            <a:pPr algn="r">
              <a:lnSpc>
                <a:spcPct val="80000"/>
              </a:lnSpc>
            </a:pPr>
            <a:r>
              <a:rPr lang="en-US" sz="2800" b="1" dirty="0">
                <a:solidFill>
                  <a:schemeClr val="accent5"/>
                </a:solidFill>
              </a:rPr>
              <a:t>provides a library of</a:t>
            </a:r>
          </a:p>
          <a:p>
            <a:pPr algn="r">
              <a:lnSpc>
                <a:spcPct val="80000"/>
              </a:lnSpc>
            </a:pPr>
            <a:r>
              <a:rPr lang="en-US" sz="2800" b="1" dirty="0">
                <a:solidFill>
                  <a:schemeClr val="accent5"/>
                </a:solidFill>
              </a:rPr>
              <a:t>temporal relations…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571626" y="4109083"/>
            <a:ext cx="2980323" cy="1471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2800" b="1" dirty="0">
                <a:solidFill>
                  <a:schemeClr val="accent5"/>
                </a:solidFill>
              </a:rPr>
              <a:t>…and specifies how tools use it when instantiating the </a:t>
            </a:r>
            <a:r>
              <a:rPr lang="en-US" sz="2800" b="1" dirty="0" err="1">
                <a:solidFill>
                  <a:schemeClr val="accent5"/>
                </a:solidFill>
              </a:rPr>
              <a:t>metamodel</a:t>
            </a:r>
            <a:r>
              <a:rPr lang="en-US" sz="2800" b="1" dirty="0">
                <a:solidFill>
                  <a:schemeClr val="accent5"/>
                </a:solidFill>
              </a:rPr>
              <a:t>:</a:t>
            </a:r>
          </a:p>
        </p:txBody>
      </p:sp>
      <p:grpSp>
        <p:nvGrpSpPr>
          <p:cNvPr id="39" name="Group 38"/>
          <p:cNvGrpSpPr/>
          <p:nvPr/>
        </p:nvGrpSpPr>
        <p:grpSpPr>
          <a:xfrm>
            <a:off x="5900850" y="3103856"/>
            <a:ext cx="63810" cy="1108577"/>
            <a:chOff x="6977180" y="5111993"/>
            <a:chExt cx="0" cy="1113583"/>
          </a:xfrm>
        </p:grpSpPr>
        <p:sp>
          <p:nvSpPr>
            <p:cNvPr id="40" name="Line 81"/>
            <p:cNvSpPr>
              <a:spLocks noChangeShapeType="1"/>
            </p:cNvSpPr>
            <p:nvPr/>
          </p:nvSpPr>
          <p:spPr bwMode="auto">
            <a:xfrm flipV="1">
              <a:off x="6977180" y="5111993"/>
              <a:ext cx="0" cy="1113583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 anchorCtr="1"/>
            <a:lstStyle/>
            <a:p>
              <a:endParaRPr lang="en-US" sz="1600" b="1"/>
            </a:p>
          </p:txBody>
        </p:sp>
        <p:sp>
          <p:nvSpPr>
            <p:cNvPr id="41" name="Line 81"/>
            <p:cNvSpPr>
              <a:spLocks noChangeShapeType="1"/>
            </p:cNvSpPr>
            <p:nvPr/>
          </p:nvSpPr>
          <p:spPr bwMode="auto">
            <a:xfrm flipV="1">
              <a:off x="6977180" y="5111993"/>
              <a:ext cx="0" cy="111358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 anchorCtr="1"/>
            <a:lstStyle/>
            <a:p>
              <a:endParaRPr lang="en-US" sz="1600" b="1"/>
            </a:p>
          </p:txBody>
        </p:sp>
      </p:grpSp>
      <p:sp>
        <p:nvSpPr>
          <p:cNvPr id="19" name="Freeform 82"/>
          <p:cNvSpPr>
            <a:spLocks/>
          </p:cNvSpPr>
          <p:nvPr/>
        </p:nvSpPr>
        <p:spPr bwMode="auto">
          <a:xfrm>
            <a:off x="5787915" y="2881212"/>
            <a:ext cx="235396" cy="210735"/>
          </a:xfrm>
          <a:custGeom>
            <a:avLst/>
            <a:gdLst>
              <a:gd name="T0" fmla="*/ 49 w 108"/>
              <a:gd name="T1" fmla="*/ 0 h 157"/>
              <a:gd name="T2" fmla="*/ 108 w 108"/>
              <a:gd name="T3" fmla="*/ 157 h 157"/>
              <a:gd name="T4" fmla="*/ 0 w 108"/>
              <a:gd name="T5" fmla="*/ 157 h 157"/>
              <a:gd name="T6" fmla="*/ 49 w 108"/>
              <a:gd name="T7" fmla="*/ 0 h 157"/>
              <a:gd name="connsiteX0" fmla="*/ 4966 w 10000"/>
              <a:gd name="connsiteY0" fmla="*/ 0 h 10000"/>
              <a:gd name="connsiteX1" fmla="*/ 10000 w 10000"/>
              <a:gd name="connsiteY1" fmla="*/ 10000 h 10000"/>
              <a:gd name="connsiteX2" fmla="*/ 0 w 10000"/>
              <a:gd name="connsiteY2" fmla="*/ 10000 h 10000"/>
              <a:gd name="connsiteX3" fmla="*/ 4966 w 10000"/>
              <a:gd name="connsiteY3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00" h="10000">
                <a:moveTo>
                  <a:pt x="4966" y="0"/>
                </a:moveTo>
                <a:lnTo>
                  <a:pt x="10000" y="10000"/>
                </a:lnTo>
                <a:lnTo>
                  <a:pt x="0" y="10000"/>
                </a:lnTo>
                <a:lnTo>
                  <a:pt x="4966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anchor="ctr" anchorCtr="1"/>
          <a:lstStyle/>
          <a:p>
            <a:endParaRPr lang="en-US" sz="1600" b="1"/>
          </a:p>
        </p:txBody>
      </p:sp>
    </p:spTree>
    <p:extLst>
      <p:ext uri="{BB962C8B-B14F-4D97-AF65-F5344CB8AC3E}">
        <p14:creationId xmlns:p14="http://schemas.microsoft.com/office/powerpoint/2010/main" val="23189587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Extensibility Requirements (Specific)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If SysML 2.0 is extensible, the syntax and semantics (including model libraries) shall all be extensible. </a:t>
            </a:r>
          </a:p>
        </p:txBody>
      </p:sp>
    </p:spTree>
    <p:extLst>
      <p:ext uri="{BB962C8B-B14F-4D97-AF65-F5344CB8AC3E}">
        <p14:creationId xmlns:p14="http://schemas.microsoft.com/office/powerpoint/2010/main" val="19851736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accent3">
                    <a:lumMod val="75000"/>
                  </a:schemeClr>
                </a:solidFill>
              </a:rPr>
              <a:t>Driving Requirements</a:t>
            </a:r>
          </a:p>
          <a:p>
            <a:r>
              <a:rPr lang="en-US" sz="3200" dirty="0">
                <a:solidFill>
                  <a:schemeClr val="accent3">
                    <a:lumMod val="75000"/>
                  </a:schemeClr>
                </a:solidFill>
              </a:rPr>
              <a:t>Formalism Requirements</a:t>
            </a:r>
          </a:p>
          <a:p>
            <a:r>
              <a:rPr lang="en-US" sz="3200" dirty="0"/>
              <a:t>Architecture Approaches &amp; Evaluation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993525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Architecture Approaches Evaluated Against Formalism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Under each approach we will show how the approach aligns with our requirements using the notation:</a:t>
            </a:r>
          </a:p>
          <a:p>
            <a:pPr lvl="1"/>
            <a:r>
              <a:rPr lang="en-US" sz="2800" b="1" dirty="0">
                <a:solidFill>
                  <a:srgbClr val="00B050"/>
                </a:solidFill>
              </a:rPr>
              <a:t>Y</a:t>
            </a:r>
            <a:r>
              <a:rPr lang="en-US" sz="2800" dirty="0"/>
              <a:t>(</a:t>
            </a:r>
            <a:r>
              <a:rPr lang="en-US" sz="2800" dirty="0" err="1"/>
              <a:t>es</a:t>
            </a:r>
            <a:r>
              <a:rPr lang="en-US" sz="2800" dirty="0"/>
              <a:t>) – Satisfies</a:t>
            </a:r>
          </a:p>
          <a:p>
            <a:pPr lvl="1"/>
            <a:r>
              <a:rPr lang="en-US" sz="2800" b="1" dirty="0">
                <a:solidFill>
                  <a:srgbClr val="FF0000"/>
                </a:solidFill>
              </a:rPr>
              <a:t>N</a:t>
            </a:r>
            <a:r>
              <a:rPr lang="en-US" sz="2800" dirty="0"/>
              <a:t>(o) – Cannot Satisfy</a:t>
            </a:r>
          </a:p>
          <a:p>
            <a:pPr lvl="1"/>
            <a:r>
              <a:rPr lang="en-US" sz="2800" b="1" dirty="0">
                <a:solidFill>
                  <a:schemeClr val="accent4">
                    <a:lumMod val="75000"/>
                  </a:schemeClr>
                </a:solidFill>
              </a:rPr>
              <a:t>M</a:t>
            </a:r>
            <a:r>
              <a:rPr lang="en-US" sz="2800" dirty="0"/>
              <a:t>(</a:t>
            </a:r>
            <a:r>
              <a:rPr lang="en-US" sz="2800" dirty="0" err="1"/>
              <a:t>aybe</a:t>
            </a:r>
            <a:r>
              <a:rPr lang="en-US" sz="2800" dirty="0"/>
              <a:t>) – Can Be Satisfied</a:t>
            </a:r>
          </a:p>
          <a:p>
            <a:r>
              <a:rPr lang="en-US" sz="3200" dirty="0"/>
              <a:t>Divided according to whether a connection is maintained to UML.</a:t>
            </a:r>
          </a:p>
          <a:p>
            <a:pPr lvl="1"/>
            <a:endParaRPr lang="en-US" sz="28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524623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622" y="365125"/>
            <a:ext cx="10620756" cy="1325563"/>
          </a:xfrm>
        </p:spPr>
        <p:txBody>
          <a:bodyPr/>
          <a:lstStyle/>
          <a:p>
            <a:pPr algn="ctr"/>
            <a:r>
              <a:rPr lang="en-US" b="1" dirty="0"/>
              <a:t>Approaches That Maintain UML Connection (1)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5008" y="1774448"/>
            <a:ext cx="1156844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Use UML without changes or additions. Potentially use MEF or MOF instead of stereotypes and/or replace XMI with OWL or RDF textual syntax (e.g., via MOF2RDF).</a:t>
            </a:r>
          </a:p>
          <a:p>
            <a:r>
              <a:rPr lang="en-US" sz="3200" dirty="0"/>
              <a:t>S1: </a:t>
            </a:r>
            <a:r>
              <a:rPr lang="en-US" sz="3200" b="1" dirty="0">
                <a:solidFill>
                  <a:srgbClr val="FF0000"/>
                </a:solidFill>
              </a:rPr>
              <a:t>N</a:t>
            </a:r>
          </a:p>
          <a:p>
            <a:r>
              <a:rPr lang="en-US" sz="3200" dirty="0"/>
              <a:t>S2: </a:t>
            </a:r>
            <a:r>
              <a:rPr lang="en-US" sz="3200" b="1" dirty="0">
                <a:solidFill>
                  <a:srgbClr val="FF0000"/>
                </a:solidFill>
              </a:rPr>
              <a:t>N</a:t>
            </a:r>
          </a:p>
          <a:p>
            <a:r>
              <a:rPr lang="en-US" sz="3200" dirty="0"/>
              <a:t>AS1: </a:t>
            </a:r>
            <a:r>
              <a:rPr lang="en-US" sz="3200" b="1" dirty="0">
                <a:solidFill>
                  <a:srgbClr val="FF0000"/>
                </a:solidFill>
              </a:rPr>
              <a:t>N</a:t>
            </a:r>
            <a:r>
              <a:rPr lang="en-US" sz="3200" dirty="0"/>
              <a:t> </a:t>
            </a:r>
          </a:p>
          <a:p>
            <a:r>
              <a:rPr lang="en-US" sz="3200" dirty="0"/>
              <a:t>AS2: </a:t>
            </a: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</a:rPr>
              <a:t>M</a:t>
            </a:r>
            <a:endParaRPr lang="en-US" sz="2800" b="1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sz="3200" dirty="0"/>
              <a:t>CS1: </a:t>
            </a:r>
            <a:r>
              <a:rPr lang="en-US" sz="3200" b="1" dirty="0">
                <a:solidFill>
                  <a:srgbClr val="00B050"/>
                </a:solidFill>
              </a:rPr>
              <a:t>Y</a:t>
            </a:r>
          </a:p>
          <a:p>
            <a:r>
              <a:rPr lang="en-US" sz="3200" dirty="0"/>
              <a:t>CS2: </a:t>
            </a: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</a:rPr>
              <a:t>M</a:t>
            </a:r>
          </a:p>
          <a:p>
            <a:r>
              <a:rPr lang="en-US" sz="3200" dirty="0"/>
              <a:t>E1: </a:t>
            </a:r>
            <a:r>
              <a:rPr lang="en-US" sz="3200" b="1" dirty="0">
                <a:solidFill>
                  <a:srgbClr val="FF0000"/>
                </a:solidFill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14235373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622" y="365125"/>
            <a:ext cx="10620756" cy="1325563"/>
          </a:xfrm>
        </p:spPr>
        <p:txBody>
          <a:bodyPr/>
          <a:lstStyle/>
          <a:p>
            <a:pPr algn="ctr"/>
            <a:r>
              <a:rPr lang="en-US" b="1" dirty="0"/>
              <a:t>Approaches That Maintain UML Connection (2)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5008" y="1774448"/>
            <a:ext cx="1156844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Use UML without changes, but add mathematical and model library representation of UML/</a:t>
            </a:r>
            <a:r>
              <a:rPr lang="en-US" sz="3200" dirty="0" err="1"/>
              <a:t>SysML</a:t>
            </a:r>
            <a:r>
              <a:rPr lang="en-US" sz="3200" dirty="0"/>
              <a:t> semantics, and potential changes to extension mechanism and interchange format as in #1. </a:t>
            </a:r>
          </a:p>
          <a:p>
            <a:r>
              <a:rPr lang="en-US" sz="3200" dirty="0"/>
              <a:t>S1: </a:t>
            </a:r>
            <a:r>
              <a:rPr lang="en-US" sz="3200" b="1" dirty="0">
                <a:solidFill>
                  <a:srgbClr val="00B050"/>
                </a:solidFill>
              </a:rPr>
              <a:t>Y</a:t>
            </a:r>
          </a:p>
          <a:p>
            <a:r>
              <a:rPr lang="en-US" sz="3200" dirty="0"/>
              <a:t>S2: </a:t>
            </a:r>
            <a:r>
              <a:rPr lang="en-US" sz="3200" b="1" dirty="0">
                <a:solidFill>
                  <a:srgbClr val="00B050"/>
                </a:solidFill>
              </a:rPr>
              <a:t>Y</a:t>
            </a:r>
          </a:p>
          <a:p>
            <a:r>
              <a:rPr lang="en-US" sz="3200" dirty="0"/>
              <a:t>AS1: </a:t>
            </a:r>
            <a:r>
              <a:rPr lang="en-US" sz="3200" b="1" dirty="0">
                <a:solidFill>
                  <a:srgbClr val="FF0000"/>
                </a:solidFill>
              </a:rPr>
              <a:t>N</a:t>
            </a:r>
          </a:p>
          <a:p>
            <a:r>
              <a:rPr lang="en-US" sz="3200" dirty="0"/>
              <a:t>AS2: </a:t>
            </a: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</a:rPr>
              <a:t>M</a:t>
            </a:r>
          </a:p>
          <a:p>
            <a:r>
              <a:rPr lang="en-US" sz="3200" dirty="0"/>
              <a:t>CS1: </a:t>
            </a:r>
            <a:r>
              <a:rPr lang="en-US" sz="3200" b="1" dirty="0">
                <a:solidFill>
                  <a:srgbClr val="00B050"/>
                </a:solidFill>
              </a:rPr>
              <a:t>Y</a:t>
            </a:r>
            <a:r>
              <a:rPr lang="en-US" sz="3200" dirty="0"/>
              <a:t> </a:t>
            </a:r>
          </a:p>
          <a:p>
            <a:r>
              <a:rPr lang="en-US" sz="3200" dirty="0"/>
              <a:t>CS2: </a:t>
            </a: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</a:rPr>
              <a:t>M</a:t>
            </a:r>
            <a:r>
              <a:rPr lang="en-US" sz="3200" dirty="0"/>
              <a:t> </a:t>
            </a:r>
          </a:p>
          <a:p>
            <a:r>
              <a:rPr lang="en-US" sz="3200" dirty="0"/>
              <a:t>E1: </a:t>
            </a:r>
            <a:r>
              <a:rPr lang="en-US" sz="3200" b="1" dirty="0">
                <a:solidFill>
                  <a:srgbClr val="00B050"/>
                </a:solidFill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21569538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622" y="365125"/>
            <a:ext cx="10620756" cy="1325563"/>
          </a:xfrm>
        </p:spPr>
        <p:txBody>
          <a:bodyPr/>
          <a:lstStyle/>
          <a:p>
            <a:pPr algn="ctr"/>
            <a:r>
              <a:rPr lang="en-US" b="1" dirty="0"/>
              <a:t>Approaches That Maintain UML Connection (3)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5008" y="1774448"/>
            <a:ext cx="1156844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Use UML without changing the concrete classes, but refactoring and specializing UML </a:t>
            </a:r>
            <a:r>
              <a:rPr lang="en-US" sz="3200" dirty="0" err="1"/>
              <a:t>metamodel</a:t>
            </a:r>
            <a:r>
              <a:rPr lang="en-US" sz="3200" dirty="0"/>
              <a:t> from (</a:t>
            </a:r>
            <a:r>
              <a:rPr lang="en-US" sz="3200" dirty="0" err="1"/>
              <a:t>metamodel</a:t>
            </a:r>
            <a:r>
              <a:rPr lang="en-US" sz="3200" dirty="0"/>
              <a:t> of) formal language (e.g., OWL, IDEAS, DOLCE), plus changes in #2.</a:t>
            </a:r>
          </a:p>
          <a:p>
            <a:r>
              <a:rPr lang="en-US" sz="3200" dirty="0"/>
              <a:t>S1: </a:t>
            </a:r>
            <a:r>
              <a:rPr lang="en-US" sz="3200" b="1" dirty="0">
                <a:solidFill>
                  <a:srgbClr val="00B050"/>
                </a:solidFill>
              </a:rPr>
              <a:t>Y</a:t>
            </a:r>
          </a:p>
          <a:p>
            <a:r>
              <a:rPr lang="en-US" sz="3200" dirty="0"/>
              <a:t>S2: </a:t>
            </a:r>
            <a:r>
              <a:rPr lang="en-US" sz="3200" b="1" dirty="0">
                <a:solidFill>
                  <a:srgbClr val="00B050"/>
                </a:solidFill>
              </a:rPr>
              <a:t>Y</a:t>
            </a:r>
          </a:p>
          <a:p>
            <a:r>
              <a:rPr lang="en-US" sz="3200" dirty="0"/>
              <a:t>AS1: </a:t>
            </a: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</a:rPr>
              <a:t>M</a:t>
            </a:r>
          </a:p>
          <a:p>
            <a:r>
              <a:rPr lang="en-US" sz="3200" dirty="0"/>
              <a:t>AS2: </a:t>
            </a: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</a:rPr>
              <a:t>M</a:t>
            </a:r>
          </a:p>
          <a:p>
            <a:r>
              <a:rPr lang="en-US" sz="3200" dirty="0"/>
              <a:t>CS1: </a:t>
            </a:r>
            <a:r>
              <a:rPr lang="en-US" sz="3200" b="1" dirty="0">
                <a:solidFill>
                  <a:srgbClr val="00B050"/>
                </a:solidFill>
              </a:rPr>
              <a:t>Y</a:t>
            </a:r>
          </a:p>
          <a:p>
            <a:r>
              <a:rPr lang="en-US" sz="3200" dirty="0"/>
              <a:t>CS2: </a:t>
            </a: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</a:rPr>
              <a:t>M</a:t>
            </a:r>
          </a:p>
          <a:p>
            <a:r>
              <a:rPr lang="en-US" sz="3200" dirty="0"/>
              <a:t>E1: </a:t>
            </a:r>
            <a:r>
              <a:rPr lang="en-US" sz="3200" b="1" dirty="0">
                <a:solidFill>
                  <a:srgbClr val="00B050"/>
                </a:solidFill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18684804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622" y="365125"/>
            <a:ext cx="10620756" cy="1325563"/>
          </a:xfrm>
        </p:spPr>
        <p:txBody>
          <a:bodyPr/>
          <a:lstStyle/>
          <a:p>
            <a:pPr algn="ctr"/>
            <a:r>
              <a:rPr lang="en-US" b="1" dirty="0"/>
              <a:t>Approaches That Maintain UML Connection (4)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5008" y="1774448"/>
            <a:ext cx="1156844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Treat </a:t>
            </a:r>
            <a:r>
              <a:rPr lang="en-US" sz="3200" dirty="0" err="1"/>
              <a:t>SysML</a:t>
            </a:r>
            <a:r>
              <a:rPr lang="en-US" sz="3200" dirty="0"/>
              <a:t> as a branch of UML. New/updated </a:t>
            </a:r>
            <a:r>
              <a:rPr lang="en-US" sz="3200" dirty="0" err="1"/>
              <a:t>SysML</a:t>
            </a:r>
            <a:r>
              <a:rPr lang="en-US" sz="3200" dirty="0"/>
              <a:t> </a:t>
            </a:r>
            <a:r>
              <a:rPr lang="en-US" sz="3200" dirty="0" err="1"/>
              <a:t>metaclasses</a:t>
            </a:r>
            <a:r>
              <a:rPr lang="en-US" sz="3200" dirty="0"/>
              <a:t> would replace some of UML / </a:t>
            </a:r>
            <a:r>
              <a:rPr lang="en-US" sz="3200" dirty="0" err="1"/>
              <a:t>SysML</a:t>
            </a:r>
            <a:r>
              <a:rPr lang="en-US" sz="3200" dirty="0"/>
              <a:t> 1.x, plus changes in #2.</a:t>
            </a:r>
          </a:p>
          <a:p>
            <a:r>
              <a:rPr lang="en-US" sz="3200" dirty="0"/>
              <a:t>S1: </a:t>
            </a:r>
            <a:r>
              <a:rPr lang="en-US" sz="3200" b="1" dirty="0">
                <a:solidFill>
                  <a:srgbClr val="00B050"/>
                </a:solidFill>
              </a:rPr>
              <a:t>Y</a:t>
            </a:r>
          </a:p>
          <a:p>
            <a:r>
              <a:rPr lang="en-US" sz="3200" dirty="0"/>
              <a:t>S2: </a:t>
            </a:r>
            <a:r>
              <a:rPr lang="en-US" sz="3200" b="1" dirty="0">
                <a:solidFill>
                  <a:srgbClr val="00B050"/>
                </a:solidFill>
              </a:rPr>
              <a:t>Y</a:t>
            </a:r>
          </a:p>
          <a:p>
            <a:r>
              <a:rPr lang="en-US" sz="3200" dirty="0"/>
              <a:t>AS1: </a:t>
            </a: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</a:rPr>
              <a:t>M</a:t>
            </a:r>
          </a:p>
          <a:p>
            <a:r>
              <a:rPr lang="en-US" sz="3200" dirty="0"/>
              <a:t>AS2: </a:t>
            </a: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</a:rPr>
              <a:t>M</a:t>
            </a:r>
          </a:p>
          <a:p>
            <a:r>
              <a:rPr lang="en-US" sz="3200" dirty="0"/>
              <a:t>CS1: </a:t>
            </a: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</a:rPr>
              <a:t>M</a:t>
            </a:r>
          </a:p>
          <a:p>
            <a:r>
              <a:rPr lang="en-US" sz="3200" dirty="0"/>
              <a:t>CS2: </a:t>
            </a: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</a:rPr>
              <a:t>M</a:t>
            </a:r>
          </a:p>
          <a:p>
            <a:r>
              <a:rPr lang="en-US" sz="3200" dirty="0"/>
              <a:t>E1: </a:t>
            </a:r>
            <a:r>
              <a:rPr lang="en-US" sz="3200" b="1" dirty="0">
                <a:solidFill>
                  <a:srgbClr val="00B050"/>
                </a:solidFill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4259159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Driving Requirements</a:t>
            </a:r>
          </a:p>
          <a:p>
            <a:r>
              <a:rPr lang="en-US" sz="3200" dirty="0">
                <a:solidFill>
                  <a:schemeClr val="accent3">
                    <a:lumMod val="75000"/>
                  </a:schemeClr>
                </a:solidFill>
              </a:rPr>
              <a:t>Formalism Requirements</a:t>
            </a:r>
          </a:p>
          <a:p>
            <a:r>
              <a:rPr lang="en-US" sz="3200" dirty="0">
                <a:solidFill>
                  <a:schemeClr val="accent3">
                    <a:lumMod val="75000"/>
                  </a:schemeClr>
                </a:solidFill>
              </a:rPr>
              <a:t>Architecture Approaches &amp; Evaluation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477306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622" y="365125"/>
            <a:ext cx="10620756" cy="1325563"/>
          </a:xfrm>
        </p:spPr>
        <p:txBody>
          <a:bodyPr/>
          <a:lstStyle/>
          <a:p>
            <a:pPr algn="ctr"/>
            <a:r>
              <a:rPr lang="en-US" b="1" dirty="0"/>
              <a:t>Approaches That Break From UML (5)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5008" y="1774448"/>
            <a:ext cx="1156844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Develop a new language from the ground up (abstract and concrete syntax, and textual, mathematical, and modeled semantics) with a</a:t>
            </a:r>
          </a:p>
          <a:p>
            <a:r>
              <a:rPr lang="en-US" sz="3200" dirty="0"/>
              <a:t>mapping to a UML profile. </a:t>
            </a:r>
          </a:p>
          <a:p>
            <a:r>
              <a:rPr lang="en-US" sz="3200" dirty="0"/>
              <a:t>S1: </a:t>
            </a:r>
            <a:r>
              <a:rPr lang="en-US" sz="3200" b="1" dirty="0">
                <a:solidFill>
                  <a:srgbClr val="00B050"/>
                </a:solidFill>
              </a:rPr>
              <a:t>Y</a:t>
            </a:r>
          </a:p>
          <a:p>
            <a:r>
              <a:rPr lang="en-US" sz="3200" dirty="0"/>
              <a:t>S2: </a:t>
            </a:r>
            <a:r>
              <a:rPr lang="en-US" sz="3200" b="1" dirty="0">
                <a:solidFill>
                  <a:srgbClr val="00B050"/>
                </a:solidFill>
              </a:rPr>
              <a:t>Y</a:t>
            </a:r>
          </a:p>
          <a:p>
            <a:r>
              <a:rPr lang="en-US" sz="3200" dirty="0"/>
              <a:t>AS1: </a:t>
            </a: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</a:rPr>
              <a:t>M</a:t>
            </a:r>
          </a:p>
          <a:p>
            <a:r>
              <a:rPr lang="en-US" sz="3200" dirty="0"/>
              <a:t>AS2: </a:t>
            </a: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</a:rPr>
              <a:t>M</a:t>
            </a:r>
          </a:p>
          <a:p>
            <a:r>
              <a:rPr lang="en-US" sz="3200" dirty="0"/>
              <a:t>CS1: </a:t>
            </a: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</a:rPr>
              <a:t>M</a:t>
            </a:r>
          </a:p>
          <a:p>
            <a:r>
              <a:rPr lang="en-US" sz="3200" dirty="0"/>
              <a:t>CS2: </a:t>
            </a: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</a:rPr>
              <a:t>M</a:t>
            </a:r>
          </a:p>
          <a:p>
            <a:r>
              <a:rPr lang="en-US" sz="3200" dirty="0"/>
              <a:t>E1: </a:t>
            </a:r>
            <a:r>
              <a:rPr lang="en-US" sz="3200" b="1" dirty="0">
                <a:solidFill>
                  <a:srgbClr val="00B050"/>
                </a:solidFill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21680460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622" y="365125"/>
            <a:ext cx="10620756" cy="1325563"/>
          </a:xfrm>
        </p:spPr>
        <p:txBody>
          <a:bodyPr/>
          <a:lstStyle/>
          <a:p>
            <a:pPr algn="ctr"/>
            <a:r>
              <a:rPr lang="en-US" b="1" dirty="0"/>
              <a:t>Approaches That Break From UML (6)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5008" y="1774448"/>
            <a:ext cx="1156844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Same as #5 (completely new language), but keep the current </a:t>
            </a:r>
            <a:r>
              <a:rPr lang="en-US" sz="3200" dirty="0" err="1"/>
              <a:t>SysML</a:t>
            </a:r>
            <a:r>
              <a:rPr lang="en-US" sz="3200" dirty="0"/>
              <a:t>/UML concrete syntax. </a:t>
            </a:r>
          </a:p>
          <a:p>
            <a:r>
              <a:rPr lang="en-US" sz="3200" dirty="0"/>
              <a:t>S1: </a:t>
            </a:r>
            <a:r>
              <a:rPr lang="en-US" sz="3200" b="1" dirty="0">
                <a:solidFill>
                  <a:srgbClr val="00B050"/>
                </a:solidFill>
              </a:rPr>
              <a:t>Y</a:t>
            </a:r>
          </a:p>
          <a:p>
            <a:r>
              <a:rPr lang="en-US" sz="3200" dirty="0"/>
              <a:t>S2: </a:t>
            </a:r>
            <a:r>
              <a:rPr lang="en-US" sz="3200" b="1" dirty="0">
                <a:solidFill>
                  <a:srgbClr val="00B050"/>
                </a:solidFill>
              </a:rPr>
              <a:t>Y</a:t>
            </a:r>
          </a:p>
          <a:p>
            <a:r>
              <a:rPr lang="en-US" sz="3200" dirty="0"/>
              <a:t>AS1: </a:t>
            </a: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</a:rPr>
              <a:t>M</a:t>
            </a:r>
          </a:p>
          <a:p>
            <a:r>
              <a:rPr lang="en-US" sz="3200" dirty="0"/>
              <a:t>AS2: </a:t>
            </a: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</a:rPr>
              <a:t>M</a:t>
            </a:r>
          </a:p>
          <a:p>
            <a:r>
              <a:rPr lang="en-US" sz="3200" dirty="0"/>
              <a:t>CS1: </a:t>
            </a: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</a:rPr>
              <a:t>M</a:t>
            </a:r>
            <a:r>
              <a:rPr lang="en-US" sz="3200" dirty="0"/>
              <a:t>/</a:t>
            </a:r>
            <a:r>
              <a:rPr lang="en-US" sz="3200" b="1" dirty="0">
                <a:solidFill>
                  <a:srgbClr val="00B050"/>
                </a:solidFill>
              </a:rPr>
              <a:t>Y</a:t>
            </a:r>
          </a:p>
          <a:p>
            <a:r>
              <a:rPr lang="en-US" sz="3200" dirty="0"/>
              <a:t>CS2: </a:t>
            </a: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</a:rPr>
              <a:t>M</a:t>
            </a:r>
          </a:p>
          <a:p>
            <a:r>
              <a:rPr lang="en-US" sz="3200" dirty="0"/>
              <a:t>E1: </a:t>
            </a:r>
            <a:r>
              <a:rPr lang="en-US" sz="3200" b="1" dirty="0">
                <a:solidFill>
                  <a:srgbClr val="00B050"/>
                </a:solidFill>
              </a:rPr>
              <a:t>Y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484573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622" y="365125"/>
            <a:ext cx="10620756" cy="1325563"/>
          </a:xfrm>
        </p:spPr>
        <p:txBody>
          <a:bodyPr/>
          <a:lstStyle/>
          <a:p>
            <a:pPr algn="ctr"/>
            <a:r>
              <a:rPr lang="en-US" b="1" dirty="0"/>
              <a:t>Approaches That Break From UML (7)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5008" y="1774448"/>
            <a:ext cx="1156844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Same as #5 (completely new language), but do not standardize concrete syntax. </a:t>
            </a:r>
          </a:p>
          <a:p>
            <a:r>
              <a:rPr lang="en-US" sz="3200" dirty="0"/>
              <a:t>S1: </a:t>
            </a:r>
            <a:r>
              <a:rPr lang="en-US" sz="3200" b="1" dirty="0">
                <a:solidFill>
                  <a:srgbClr val="00B050"/>
                </a:solidFill>
              </a:rPr>
              <a:t>Y</a:t>
            </a:r>
          </a:p>
          <a:p>
            <a:r>
              <a:rPr lang="en-US" sz="3200" dirty="0"/>
              <a:t>S2: </a:t>
            </a:r>
            <a:r>
              <a:rPr lang="en-US" sz="3200" b="1" dirty="0">
                <a:solidFill>
                  <a:srgbClr val="00B050"/>
                </a:solidFill>
              </a:rPr>
              <a:t>Y</a:t>
            </a:r>
          </a:p>
          <a:p>
            <a:r>
              <a:rPr lang="en-US" sz="3200" dirty="0"/>
              <a:t>AS1: </a:t>
            </a: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</a:rPr>
              <a:t>M</a:t>
            </a:r>
          </a:p>
          <a:p>
            <a:r>
              <a:rPr lang="en-US" sz="3200" dirty="0"/>
              <a:t>AS2: </a:t>
            </a: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</a:rPr>
              <a:t>M</a:t>
            </a:r>
          </a:p>
          <a:p>
            <a:r>
              <a:rPr lang="en-US" sz="3200" dirty="0"/>
              <a:t>CS1: </a:t>
            </a:r>
            <a:r>
              <a:rPr lang="en-US" sz="3200" b="1" dirty="0">
                <a:solidFill>
                  <a:srgbClr val="FF0000"/>
                </a:solidFill>
              </a:rPr>
              <a:t>N</a:t>
            </a:r>
          </a:p>
          <a:p>
            <a:r>
              <a:rPr lang="en-US" sz="3200" dirty="0"/>
              <a:t>CS2: </a:t>
            </a:r>
            <a:r>
              <a:rPr lang="en-US" sz="3200" b="1" dirty="0">
                <a:solidFill>
                  <a:srgbClr val="FF0000"/>
                </a:solidFill>
              </a:rPr>
              <a:t>N</a:t>
            </a:r>
          </a:p>
          <a:p>
            <a:r>
              <a:rPr lang="en-US" sz="3200" dirty="0"/>
              <a:t>E1: </a:t>
            </a:r>
            <a:r>
              <a:rPr lang="en-US" sz="3200" b="1" dirty="0">
                <a:solidFill>
                  <a:srgbClr val="00B050"/>
                </a:solidFill>
              </a:rPr>
              <a:t>Y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1487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38451" y="2514600"/>
            <a:ext cx="71034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/>
              <a:t>Questions / Comments?</a:t>
            </a:r>
          </a:p>
        </p:txBody>
      </p:sp>
    </p:spTree>
    <p:extLst>
      <p:ext uri="{BB962C8B-B14F-4D97-AF65-F5344CB8AC3E}">
        <p14:creationId xmlns:p14="http://schemas.microsoft.com/office/powerpoint/2010/main" val="1747058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Driving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3200" dirty="0"/>
              <a:t>Specification shall</a:t>
            </a:r>
          </a:p>
          <a:p>
            <a:pPr lvl="1">
              <a:spcAft>
                <a:spcPts val="600"/>
              </a:spcAft>
            </a:pPr>
            <a:r>
              <a:rPr lang="en-US" sz="2800" dirty="0"/>
              <a:t>Include precise semantics that reduces ambiguity and enables concise representation of the concepts. </a:t>
            </a:r>
          </a:p>
          <a:p>
            <a:pPr lvl="1">
              <a:spcAft>
                <a:spcPts val="600"/>
              </a:spcAft>
            </a:pPr>
            <a:r>
              <a:rPr lang="en-US" sz="2800" dirty="0"/>
              <a:t>Derive language from a well-specified logical formalism that can leverage the model for a broad range of analysis and model checking.</a:t>
            </a:r>
          </a:p>
          <a:p>
            <a:pPr>
              <a:spcAft>
                <a:spcPts val="600"/>
              </a:spcAft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98119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Analysis and Model Checking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3200" dirty="0"/>
              <a:t>Broad range of analysis and model checking, including:</a:t>
            </a:r>
          </a:p>
          <a:p>
            <a:pPr lvl="1">
              <a:spcAft>
                <a:spcPts val="600"/>
              </a:spcAft>
            </a:pPr>
            <a:r>
              <a:rPr lang="en-US" sz="2800" dirty="0"/>
              <a:t>Validating that the model is logically consistent, answering questions such as the impact of a requirement or design change, or assess how a failure could propagate through a system.</a:t>
            </a:r>
          </a:p>
          <a:p>
            <a:pPr lvl="1">
              <a:spcAft>
                <a:spcPts val="600"/>
              </a:spcAft>
            </a:pPr>
            <a:r>
              <a:rPr lang="en-US" sz="2800" dirty="0"/>
              <a:t>Enabling integration with a diverse range of equation solvers, provers, and execution environments, including for quantitative data.</a:t>
            </a:r>
          </a:p>
          <a:p>
            <a:pPr>
              <a:spcAft>
                <a:spcPts val="600"/>
              </a:spcAft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66406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accent3">
                    <a:lumMod val="75000"/>
                  </a:schemeClr>
                </a:solidFill>
              </a:rPr>
              <a:t>Driving Requirements</a:t>
            </a:r>
          </a:p>
          <a:p>
            <a:r>
              <a:rPr lang="en-US" sz="3200" dirty="0"/>
              <a:t>Formalism Requirements</a:t>
            </a:r>
          </a:p>
          <a:p>
            <a:r>
              <a:rPr lang="en-US" sz="3200" dirty="0">
                <a:solidFill>
                  <a:schemeClr val="accent3">
                    <a:lumMod val="75000"/>
                  </a:schemeClr>
                </a:solidFill>
              </a:rPr>
              <a:t>Architecture Approaches &amp; Evaluation</a:t>
            </a:r>
          </a:p>
        </p:txBody>
      </p:sp>
    </p:spTree>
    <p:extLst>
      <p:ext uri="{BB962C8B-B14F-4D97-AF65-F5344CB8AC3E}">
        <p14:creationId xmlns:p14="http://schemas.microsoft.com/office/powerpoint/2010/main" val="2293776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Requirements (General)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8763001" cy="5327725"/>
          </a:xfrm>
        </p:spPr>
        <p:txBody>
          <a:bodyPr>
            <a:normAutofit/>
          </a:bodyPr>
          <a:lstStyle/>
          <a:p>
            <a:pPr>
              <a:spcAft>
                <a:spcPts val="400"/>
              </a:spcAft>
            </a:pPr>
            <a:r>
              <a:rPr lang="en-US" sz="3200" dirty="0"/>
              <a:t>Uniform </a:t>
            </a:r>
            <a:r>
              <a:rPr lang="en-US" sz="3200" b="1" dirty="0"/>
              <a:t>syntactic</a:t>
            </a:r>
            <a:r>
              <a:rPr lang="en-US" sz="3200" dirty="0"/>
              <a:t> interpretation</a:t>
            </a:r>
          </a:p>
          <a:p>
            <a:pPr lvl="1">
              <a:spcAft>
                <a:spcPts val="400"/>
              </a:spcAft>
            </a:pPr>
            <a:r>
              <a:rPr lang="en-US" sz="2800" dirty="0"/>
              <a:t>Everyone looking at </a:t>
            </a:r>
            <a:r>
              <a:rPr lang="en-US" sz="2800" dirty="0" err="1"/>
              <a:t>SysML</a:t>
            </a:r>
            <a:r>
              <a:rPr lang="en-US" sz="2800" dirty="0"/>
              <a:t> diagrams should </a:t>
            </a:r>
          </a:p>
          <a:p>
            <a:pPr lvl="2">
              <a:spcAft>
                <a:spcPts val="400"/>
              </a:spcAft>
            </a:pPr>
            <a:r>
              <a:rPr lang="en-US" sz="2400" dirty="0"/>
              <a:t>Describe them the same way (using </a:t>
            </a:r>
            <a:r>
              <a:rPr lang="en-US" sz="2400" dirty="0" err="1"/>
              <a:t>SysML</a:t>
            </a:r>
            <a:r>
              <a:rPr lang="en-US" sz="2400" dirty="0"/>
              <a:t> terminology).</a:t>
            </a:r>
          </a:p>
          <a:p>
            <a:pPr lvl="2">
              <a:spcAft>
                <a:spcPts val="400"/>
              </a:spcAft>
            </a:pPr>
            <a:r>
              <a:rPr lang="en-US" sz="2400" dirty="0"/>
              <a:t>Agree on whether they </a:t>
            </a:r>
            <a:r>
              <a:rPr lang="en-US" sz="2400" dirty="0" err="1"/>
              <a:t>are“legal</a:t>
            </a:r>
            <a:r>
              <a:rPr lang="en-US" sz="2400" dirty="0"/>
              <a:t>” </a:t>
            </a:r>
            <a:r>
              <a:rPr lang="en-US" sz="2400" dirty="0" err="1"/>
              <a:t>SysML</a:t>
            </a:r>
            <a:r>
              <a:rPr lang="en-US" sz="2400" dirty="0"/>
              <a:t> (well-formedness).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3200" dirty="0"/>
              <a:t>Uniform </a:t>
            </a:r>
            <a:r>
              <a:rPr lang="en-US" sz="3200" b="1" dirty="0"/>
              <a:t>semantic</a:t>
            </a:r>
            <a:r>
              <a:rPr lang="en-US" sz="3200" dirty="0"/>
              <a:t> interpretation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2800" dirty="0"/>
              <a:t>Everyone looking at </a:t>
            </a:r>
            <a:r>
              <a:rPr lang="en-US" sz="2800" dirty="0" err="1"/>
              <a:t>SysML</a:t>
            </a:r>
            <a:r>
              <a:rPr lang="en-US" sz="2800" dirty="0"/>
              <a:t> diagrams should</a:t>
            </a:r>
          </a:p>
          <a:p>
            <a:pPr lvl="2">
              <a:spcBef>
                <a:spcPts val="400"/>
              </a:spcBef>
              <a:spcAft>
                <a:spcPts val="400"/>
              </a:spcAft>
            </a:pPr>
            <a:r>
              <a:rPr lang="en-US" sz="2400" dirty="0"/>
              <a:t>Reach the same conclusions about the things being modeled.</a:t>
            </a:r>
          </a:p>
          <a:p>
            <a:pPr lvl="2">
              <a:spcBef>
                <a:spcPts val="400"/>
              </a:spcBef>
              <a:spcAft>
                <a:spcPts val="400"/>
              </a:spcAft>
            </a:pPr>
            <a:r>
              <a:rPr lang="en-US" sz="2400" dirty="0"/>
              <a:t>Including whether it is possible to draw any conclusions at all (consistency).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3B049-D608-434C-95D0-6825E21E4BC0}" type="slidenum">
              <a:rPr lang="en-US" smtClean="0"/>
              <a:t>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92015" y="6311900"/>
            <a:ext cx="1100796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Everyone</a:t>
            </a:r>
            <a:r>
              <a:rPr lang="en-US" sz="2000" dirty="0"/>
              <a:t> = Modelers, teachers, consultants, spec writers, modeling / execution / analysis tool builders</a:t>
            </a:r>
          </a:p>
        </p:txBody>
      </p:sp>
    </p:spTree>
    <p:extLst>
      <p:ext uri="{BB962C8B-B14F-4D97-AF65-F5344CB8AC3E}">
        <p14:creationId xmlns:p14="http://schemas.microsoft.com/office/powerpoint/2010/main" val="472939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Syntactic Requirements (Specific)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8763001" cy="5327725"/>
          </a:xfrm>
        </p:spPr>
        <p:txBody>
          <a:bodyPr>
            <a:normAutofit/>
          </a:bodyPr>
          <a:lstStyle/>
          <a:p>
            <a:pPr>
              <a:spcAft>
                <a:spcPts val="400"/>
              </a:spcAft>
            </a:pPr>
            <a:r>
              <a:rPr lang="en-US" sz="3200" dirty="0"/>
              <a:t>Abstract syntax and library specifications</a:t>
            </a:r>
          </a:p>
          <a:p>
            <a:pPr lvl="1">
              <a:spcAft>
                <a:spcPts val="400"/>
              </a:spcAft>
            </a:pPr>
            <a:r>
              <a:rPr lang="en-US" sz="2800" dirty="0"/>
              <a:t>Shall be notation-independent.</a:t>
            </a:r>
          </a:p>
          <a:p>
            <a:pPr lvl="1">
              <a:spcAft>
                <a:spcPts val="400"/>
              </a:spcAft>
            </a:pPr>
            <a:r>
              <a:rPr lang="en-US" sz="2800" dirty="0"/>
              <a:t>Shall be modeled formally (including abstract syntactic constraints.</a:t>
            </a:r>
          </a:p>
          <a:p>
            <a:pPr>
              <a:spcAft>
                <a:spcPts val="400"/>
              </a:spcAft>
            </a:pPr>
            <a:r>
              <a:rPr lang="en-US" sz="3200" dirty="0"/>
              <a:t>Concrete syntax specification</a:t>
            </a:r>
          </a:p>
          <a:p>
            <a:pPr lvl="1">
              <a:spcAft>
                <a:spcPts val="400"/>
              </a:spcAft>
            </a:pPr>
            <a:r>
              <a:rPr lang="en-US" sz="2800" dirty="0"/>
              <a:t>Shall include model and interchange/API for diagram/text information that is not included in abstract syntax, but linked to abstract syntax (e.g., DD’s DI).</a:t>
            </a:r>
          </a:p>
          <a:p>
            <a:pPr lvl="1">
              <a:spcAft>
                <a:spcPts val="400"/>
              </a:spcAft>
            </a:pPr>
            <a:r>
              <a:rPr lang="en-US" sz="2800" dirty="0"/>
              <a:t>All examples shall be accompanied by a model for them, as above.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3B049-D608-434C-95D0-6825E21E4BC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39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320675"/>
            <a:ext cx="7688802" cy="1325563"/>
          </a:xfrm>
        </p:spPr>
        <p:txBody>
          <a:bodyPr/>
          <a:lstStyle/>
          <a:p>
            <a:r>
              <a:rPr lang="en-US" dirty="0"/>
              <a:t>Semantic Requirements (Specific)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6401" y="1825625"/>
            <a:ext cx="10515600" cy="4351338"/>
          </a:xfrm>
        </p:spPr>
        <p:txBody>
          <a:bodyPr>
            <a:normAutofit/>
          </a:bodyPr>
          <a:lstStyle/>
          <a:p>
            <a:pPr>
              <a:spcAft>
                <a:spcPts val="400"/>
              </a:spcAft>
            </a:pPr>
            <a:r>
              <a:rPr lang="en-US" sz="3200" dirty="0"/>
              <a:t>Semantics shall be:</a:t>
            </a:r>
          </a:p>
          <a:p>
            <a:pPr lvl="1">
              <a:spcAft>
                <a:spcPts val="400"/>
              </a:spcAft>
            </a:pPr>
            <a:r>
              <a:rPr lang="en-US" sz="2800" dirty="0"/>
              <a:t>Declarative, expressed in mathematical logic</a:t>
            </a:r>
          </a:p>
          <a:p>
            <a:pPr lvl="1">
              <a:spcAft>
                <a:spcPts val="400"/>
              </a:spcAft>
            </a:pPr>
            <a:r>
              <a:rPr lang="en-US" sz="2800" dirty="0"/>
              <a:t>And/or, other semantics with a translation to the above.  </a:t>
            </a:r>
          </a:p>
          <a:p>
            <a:pPr>
              <a:spcAft>
                <a:spcPts val="400"/>
              </a:spcAft>
            </a:pPr>
            <a:r>
              <a:rPr lang="en-US" sz="3200" dirty="0"/>
              <a:t>Semantics shall be modeled:</a:t>
            </a:r>
          </a:p>
          <a:p>
            <a:pPr lvl="1">
              <a:spcAft>
                <a:spcPts val="400"/>
              </a:spcAft>
            </a:pPr>
            <a:r>
              <a:rPr lang="en-US" sz="2800" dirty="0"/>
              <a:t>Shall include domain-independent model libraries.</a:t>
            </a:r>
          </a:p>
          <a:p>
            <a:pPr lvl="1">
              <a:spcAft>
                <a:spcPts val="400"/>
              </a:spcAft>
            </a:pPr>
            <a:r>
              <a:rPr lang="en-US" sz="2800" dirty="0"/>
              <a:t>Abstract syntax shall specify patterns of automatically using library elements with instances of abstract syntax.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3B049-D608-434C-95D0-6825E21E4BC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33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-28575"/>
            <a:ext cx="8229600" cy="1143000"/>
          </a:xfrm>
        </p:spPr>
        <p:txBody>
          <a:bodyPr/>
          <a:lstStyle/>
          <a:p>
            <a:r>
              <a:rPr lang="en-US" dirty="0"/>
              <a:t>Mathematical Logic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7010400"/>
            <a:ext cx="8229600" cy="782638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676401" y="1649849"/>
            <a:ext cx="37621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5"/>
                </a:solidFill>
              </a:rPr>
              <a:t>From UML 2.5 Specification: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398403" y="979662"/>
            <a:ext cx="31360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UML Generalization</a:t>
            </a:r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9549" y="2184313"/>
            <a:ext cx="8915400" cy="1472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1600200" y="2165232"/>
            <a:ext cx="8991600" cy="14911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114495" y="6031277"/>
            <a:ext cx="8331276" cy="53553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3600" b="1" dirty="0">
                <a:solidFill>
                  <a:schemeClr val="accent5"/>
                </a:solidFill>
              </a:rPr>
              <a:t>How can this be specified more precisely?</a:t>
            </a:r>
          </a:p>
        </p:txBody>
      </p:sp>
      <p:sp>
        <p:nvSpPr>
          <p:cNvPr id="23" name="Line 73"/>
          <p:cNvSpPr>
            <a:spLocks noChangeShapeType="1"/>
          </p:cNvSpPr>
          <p:nvPr/>
        </p:nvSpPr>
        <p:spPr bwMode="auto">
          <a:xfrm flipV="1">
            <a:off x="3332115" y="4607270"/>
            <a:ext cx="0" cy="50595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en-US" sz="1600" b="1"/>
          </a:p>
        </p:txBody>
      </p:sp>
      <p:sp>
        <p:nvSpPr>
          <p:cNvPr id="24" name="Freeform 82"/>
          <p:cNvSpPr>
            <a:spLocks/>
          </p:cNvSpPr>
          <p:nvPr/>
        </p:nvSpPr>
        <p:spPr bwMode="auto">
          <a:xfrm>
            <a:off x="3214193" y="4590473"/>
            <a:ext cx="235396" cy="210735"/>
          </a:xfrm>
          <a:custGeom>
            <a:avLst/>
            <a:gdLst>
              <a:gd name="T0" fmla="*/ 49 w 108"/>
              <a:gd name="T1" fmla="*/ 0 h 157"/>
              <a:gd name="T2" fmla="*/ 108 w 108"/>
              <a:gd name="T3" fmla="*/ 157 h 157"/>
              <a:gd name="T4" fmla="*/ 0 w 108"/>
              <a:gd name="T5" fmla="*/ 157 h 157"/>
              <a:gd name="T6" fmla="*/ 49 w 108"/>
              <a:gd name="T7" fmla="*/ 0 h 157"/>
              <a:gd name="connsiteX0" fmla="*/ 4966 w 10000"/>
              <a:gd name="connsiteY0" fmla="*/ 0 h 10000"/>
              <a:gd name="connsiteX1" fmla="*/ 10000 w 10000"/>
              <a:gd name="connsiteY1" fmla="*/ 10000 h 10000"/>
              <a:gd name="connsiteX2" fmla="*/ 0 w 10000"/>
              <a:gd name="connsiteY2" fmla="*/ 10000 h 10000"/>
              <a:gd name="connsiteX3" fmla="*/ 4966 w 10000"/>
              <a:gd name="connsiteY3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00" h="10000">
                <a:moveTo>
                  <a:pt x="4966" y="0"/>
                </a:moveTo>
                <a:lnTo>
                  <a:pt x="10000" y="10000"/>
                </a:lnTo>
                <a:lnTo>
                  <a:pt x="0" y="10000"/>
                </a:lnTo>
                <a:lnTo>
                  <a:pt x="4966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anchor="ctr" anchorCtr="1"/>
          <a:lstStyle/>
          <a:p>
            <a:endParaRPr lang="en-US" sz="1600" b="1"/>
          </a:p>
        </p:txBody>
      </p:sp>
      <p:sp>
        <p:nvSpPr>
          <p:cNvPr id="25" name="Rectangle 7"/>
          <p:cNvSpPr>
            <a:spLocks noChangeArrowheads="1"/>
          </p:cNvSpPr>
          <p:nvPr/>
        </p:nvSpPr>
        <p:spPr bwMode="auto">
          <a:xfrm>
            <a:off x="2705100" y="4006566"/>
            <a:ext cx="1270000" cy="56961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anchor="ctr" anchorCtr="1"/>
          <a:lstStyle/>
          <a:p>
            <a:r>
              <a:rPr lang="en-US" altLang="en-US" b="1" dirty="0"/>
              <a:t>Vehicle</a:t>
            </a:r>
          </a:p>
        </p:txBody>
      </p:sp>
      <p:sp>
        <p:nvSpPr>
          <p:cNvPr id="26" name="Rectangle 7"/>
          <p:cNvSpPr>
            <a:spLocks noChangeArrowheads="1"/>
          </p:cNvSpPr>
          <p:nvPr/>
        </p:nvSpPr>
        <p:spPr bwMode="auto">
          <a:xfrm>
            <a:off x="2667000" y="5111466"/>
            <a:ext cx="1270000" cy="56961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anchor="ctr" anchorCtr="1"/>
          <a:lstStyle/>
          <a:p>
            <a:r>
              <a:rPr lang="en-US" altLang="en-US" b="1" dirty="0"/>
              <a:t>Car</a:t>
            </a:r>
          </a:p>
        </p:txBody>
      </p:sp>
      <p:sp>
        <p:nvSpPr>
          <p:cNvPr id="4" name="Right Arrow 3"/>
          <p:cNvSpPr/>
          <p:nvPr/>
        </p:nvSpPr>
        <p:spPr>
          <a:xfrm>
            <a:off x="4962740" y="4470792"/>
            <a:ext cx="1250719" cy="832939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6675313" y="4513386"/>
            <a:ext cx="3790587" cy="790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800" dirty="0"/>
              <a:t>“Every instance of car is an instance of vehicle”</a:t>
            </a:r>
          </a:p>
        </p:txBody>
      </p:sp>
    </p:spTree>
    <p:extLst>
      <p:ext uri="{BB962C8B-B14F-4D97-AF65-F5344CB8AC3E}">
        <p14:creationId xmlns:p14="http://schemas.microsoft.com/office/powerpoint/2010/main" val="1037626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993</Words>
  <Application>Microsoft Office PowerPoint</Application>
  <PresentationFormat>Widescreen</PresentationFormat>
  <Paragraphs>163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Office Theme</vt:lpstr>
      <vt:lpstr>SysML 2.0 Formalism Requirements and Approaches</vt:lpstr>
      <vt:lpstr>Overview</vt:lpstr>
      <vt:lpstr>Driving Requirements</vt:lpstr>
      <vt:lpstr>Analysis and Model Checking</vt:lpstr>
      <vt:lpstr>Overview</vt:lpstr>
      <vt:lpstr>Requirements (General)</vt:lpstr>
      <vt:lpstr>Syntactic Requirements (Specific)</vt:lpstr>
      <vt:lpstr>Semantic Requirements (Specific)</vt:lpstr>
      <vt:lpstr>Mathematical Logic Example</vt:lpstr>
      <vt:lpstr>Mathematical Logic Example</vt:lpstr>
      <vt:lpstr>Modeling Semantics Example</vt:lpstr>
      <vt:lpstr>Modeling Semantics Example</vt:lpstr>
      <vt:lpstr>Extensibility Requirements (Specific)</vt:lpstr>
      <vt:lpstr>Overview</vt:lpstr>
      <vt:lpstr>Architecture Approaches Evaluated Against Formalism Requirements</vt:lpstr>
      <vt:lpstr>Approaches That Maintain UML Connection (1)</vt:lpstr>
      <vt:lpstr>Approaches That Maintain UML Connection (2)</vt:lpstr>
      <vt:lpstr>Approaches That Maintain UML Connection (3)</vt:lpstr>
      <vt:lpstr>Approaches That Maintain UML Connection (4)</vt:lpstr>
      <vt:lpstr>Approaches That Break From UML (5)</vt:lpstr>
      <vt:lpstr>Approaches That Break From UML (6)</vt:lpstr>
      <vt:lpstr>Approaches That Break From UML (7)</vt:lpstr>
      <vt:lpstr>PowerPoint Presentation</vt:lpstr>
    </vt:vector>
  </TitlesOfParts>
  <Company>University of Alabama in Huntsville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SysML 2.0 Formalism Requirements and</dc:title>
  <dc:creator>Jonathan Patrick</dc:creator>
  <cp:lastModifiedBy>Jonathan Patrick</cp:lastModifiedBy>
  <cp:revision>29</cp:revision>
  <dcterms:created xsi:type="dcterms:W3CDTF">2016-11-28T19:06:56Z</dcterms:created>
  <dcterms:modified xsi:type="dcterms:W3CDTF">2016-12-06T01:52:05Z</dcterms:modified>
</cp:coreProperties>
</file>