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72" r:id="rId7"/>
    <p:sldId id="262" r:id="rId8"/>
    <p:sldId id="264" r:id="rId9"/>
    <p:sldId id="263" r:id="rId10"/>
    <p:sldId id="265" r:id="rId11"/>
    <p:sldId id="266" r:id="rId12"/>
    <p:sldId id="271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20" y="-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D884E-23F7-934C-8A84-D1D49627E9B0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6BB0C-EE9B-7A43-8E6D-4CB696F2D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9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Motivation</a:t>
            </a: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Need for a more formal conceptual model that supports multiple implementations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Not limited by UML (i.e. too complex, software centric)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Goal is to simplify, refactor, and refine to enable a shared understanding of what we want the language to express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Address SE concepts as first class concerns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Unable to address changes in RTF (out of scope)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Reflect lessons learned (successes and limitations)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Importance of typed language with nested hierarchies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More uniform structure and use of patterns in model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Increased precision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New emphasis on analysis and reasoning about systems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New concepts such as variant modeling, view modeling, QUDV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More adaptable to domain specific extensions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Ability to leverage technology advancements such as visualization, open 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78DD-B96B-D048-BEA2-D1EC1848CEE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54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78DD-B96B-D048-BEA2-D1EC1848CEE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12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was emphasized in the original concept model by the way Oliver made the </a:t>
            </a:r>
            <a:r>
              <a:rPr lang="en-US" baseline="0" dirty="0" err="1" smtClean="0"/>
              <a:t>symantic</a:t>
            </a:r>
            <a:r>
              <a:rPr lang="en-US" baseline="0" dirty="0" smtClean="0"/>
              <a:t> dictionary</a:t>
            </a:r>
          </a:p>
          <a:p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r>
              <a:rPr lang="en-US" dirty="0" smtClean="0"/>
              <a:t>Grounding Points</a:t>
            </a:r>
          </a:p>
          <a:p>
            <a:pPr lvl="1"/>
            <a:r>
              <a:rPr lang="en-US" dirty="0" smtClean="0"/>
              <a:t>It is </a:t>
            </a:r>
            <a:r>
              <a:rPr lang="en-US" b="1" dirty="0" smtClean="0"/>
              <a:t>sufficient</a:t>
            </a:r>
            <a:r>
              <a:rPr lang="en-US" dirty="0" smtClean="0"/>
              <a:t> to define the concepts alone</a:t>
            </a:r>
          </a:p>
          <a:p>
            <a:pPr lvl="1"/>
            <a:r>
              <a:rPr lang="en-US" dirty="0" smtClean="0"/>
              <a:t>It outlines key goals for libraries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76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(3/18/15 08:04) -----</a:t>
            </a:r>
          </a:p>
          <a:p>
            <a:r>
              <a:rPr lang="en-US" dirty="0"/>
              <a:t>Discussions:</a:t>
            </a:r>
          </a:p>
          <a:p>
            <a:endParaRPr lang="en-US" dirty="0"/>
          </a:p>
          <a:p>
            <a:r>
              <a:rPr lang="en-US" dirty="0"/>
              <a:t>Model</a:t>
            </a:r>
          </a:p>
          <a:p>
            <a:r>
              <a:rPr lang="en-US" dirty="0"/>
              <a:t>- You could define the scope via the container</a:t>
            </a:r>
          </a:p>
          <a:p>
            <a:r>
              <a:rPr lang="en-US" dirty="0"/>
              <a:t>- You could add a property called "</a:t>
            </a:r>
            <a:r>
              <a:rPr lang="en-US" dirty="0" err="1"/>
              <a:t>isTopLevel</a:t>
            </a:r>
            <a:r>
              <a:rPr lang="en-US" dirty="0"/>
              <a:t>=True"</a:t>
            </a:r>
          </a:p>
          <a:p>
            <a:r>
              <a:rPr lang="en-US" dirty="0"/>
              <a:t>- There is always a higher level container conceptually</a:t>
            </a:r>
          </a:p>
          <a:p>
            <a:r>
              <a:rPr lang="en-US" dirty="0"/>
              <a:t>- Need the notion of this is the scope of what we are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- Conceptually Model is more than a container</a:t>
            </a:r>
          </a:p>
          <a:p>
            <a:r>
              <a:rPr lang="en-US" dirty="0"/>
              <a:t>- A model is a representation of the domain of **something**</a:t>
            </a:r>
          </a:p>
          <a:p>
            <a:r>
              <a:rPr lang="en-US" dirty="0"/>
              <a:t>- It has a purpose and scope</a:t>
            </a:r>
          </a:p>
          <a:p>
            <a:r>
              <a:rPr lang="en-US" dirty="0"/>
              <a:t>- We can define it and talk about its purpose and scope explicitly</a:t>
            </a:r>
          </a:p>
          <a:p>
            <a:r>
              <a:rPr lang="en-US" dirty="0"/>
              <a:t>- A container could just be a fragment</a:t>
            </a:r>
          </a:p>
          <a:p>
            <a:r>
              <a:rPr lang="en-US" dirty="0"/>
              <a:t>- In this definition a model does not contain</a:t>
            </a:r>
          </a:p>
          <a:p>
            <a:r>
              <a:rPr lang="en-US" dirty="0"/>
              <a:t>- </a:t>
            </a:r>
            <a:r>
              <a:rPr lang="en-US" dirty="0" smtClean="0"/>
              <a:t>Rick:</a:t>
            </a:r>
            <a:endParaRPr lang="en-US" dirty="0"/>
          </a:p>
          <a:p>
            <a:r>
              <a:rPr lang="en-US" dirty="0"/>
              <a:t>	Model is a top thing</a:t>
            </a:r>
          </a:p>
          <a:p>
            <a:r>
              <a:rPr lang="en-US" dirty="0"/>
              <a:t>	Model has a purpose and scope</a:t>
            </a:r>
          </a:p>
          <a:p>
            <a:r>
              <a:rPr lang="en-US" dirty="0"/>
              <a:t>	We want to segregate those two concepts</a:t>
            </a:r>
          </a:p>
          <a:p>
            <a:r>
              <a:rPr lang="en-US" dirty="0"/>
              <a:t>- Laura:</a:t>
            </a:r>
          </a:p>
          <a:p>
            <a:r>
              <a:rPr lang="en-US" dirty="0"/>
              <a:t>	Model might contain other Models</a:t>
            </a:r>
          </a:p>
          <a:p>
            <a:r>
              <a:rPr lang="en-US" dirty="0"/>
              <a:t>- ***Issues Raised:</a:t>
            </a:r>
          </a:p>
          <a:p>
            <a:r>
              <a:rPr lang="en-US" dirty="0"/>
              <a:t>	Do we need Model?</a:t>
            </a:r>
          </a:p>
          <a:p>
            <a:r>
              <a:rPr lang="en-US" dirty="0"/>
              <a:t>	Do we want to segregate the ideas of top-level and purpose and scope</a:t>
            </a:r>
          </a:p>
          <a:p>
            <a:endParaRPr lang="en-US" dirty="0"/>
          </a:p>
          <a:p>
            <a:r>
              <a:rPr lang="en-US" dirty="0"/>
              <a:t>General</a:t>
            </a:r>
          </a:p>
          <a:p>
            <a:r>
              <a:rPr lang="en-US" dirty="0"/>
              <a:t>- Yves:</a:t>
            </a:r>
          </a:p>
          <a:p>
            <a:r>
              <a:rPr lang="en-US" dirty="0"/>
              <a:t>	We should discuss what UML does here</a:t>
            </a:r>
          </a:p>
          <a:p>
            <a:r>
              <a:rPr lang="en-US" dirty="0"/>
              <a:t>	Why don't we use the concept as defined by UML</a:t>
            </a:r>
          </a:p>
          <a:p>
            <a:endParaRPr lang="en-US" dirty="0"/>
          </a:p>
          <a:p>
            <a:r>
              <a:rPr lang="en-US" dirty="0" err="1"/>
              <a:t>DefaultValue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smtClean="0"/>
              <a:t>John: </a:t>
            </a:r>
            <a:r>
              <a:rPr lang="en-US" dirty="0"/>
              <a:t>this should be something more expressive of the conceptual intent </a:t>
            </a:r>
            <a:r>
              <a:rPr lang="en-US" dirty="0" err="1"/>
              <a:t>ie</a:t>
            </a:r>
            <a:r>
              <a:rPr lang="en-US" dirty="0"/>
              <a:t> "Baseline"</a:t>
            </a:r>
          </a:p>
          <a:p>
            <a:endParaRPr lang="en-US" dirty="0"/>
          </a:p>
          <a:p>
            <a:r>
              <a:rPr lang="en-US" dirty="0"/>
              <a:t>Value</a:t>
            </a:r>
          </a:p>
          <a:p>
            <a:r>
              <a:rPr lang="en-US" dirty="0"/>
              <a:t>- We need  to come up with a set of concepts?</a:t>
            </a:r>
          </a:p>
          <a:p>
            <a:r>
              <a:rPr lang="en-US" dirty="0"/>
              <a:t>- What do we want to see?</a:t>
            </a:r>
          </a:p>
          <a:p>
            <a:r>
              <a:rPr lang="en-US" dirty="0"/>
              <a:t>- We need to come up with a set of examples</a:t>
            </a:r>
          </a:p>
          <a:p>
            <a:r>
              <a:rPr lang="en-US" dirty="0"/>
              <a:t>- There is some work to go</a:t>
            </a:r>
          </a:p>
          <a:p>
            <a:r>
              <a:rPr lang="en-US" dirty="0"/>
              <a:t>- Need another name for it</a:t>
            </a:r>
          </a:p>
          <a:p>
            <a:r>
              <a:rPr lang="en-US" dirty="0"/>
              <a:t>- System Engineering Concept</a:t>
            </a:r>
          </a:p>
          <a:p>
            <a:r>
              <a:rPr lang="en-US" dirty="0"/>
              <a:t>	</a:t>
            </a:r>
            <a:r>
              <a:rPr lang="en-US" dirty="0" err="1"/>
              <a:t>ValueSet</a:t>
            </a:r>
            <a:r>
              <a:rPr lang="en-US" dirty="0"/>
              <a:t> or </a:t>
            </a:r>
            <a:r>
              <a:rPr lang="en-US" dirty="0" err="1"/>
              <a:t>ValueTree</a:t>
            </a:r>
            <a:r>
              <a:rPr lang="en-US" dirty="0"/>
              <a:t> (Rick)</a:t>
            </a:r>
          </a:p>
          <a:p>
            <a:endParaRPr lang="en-US" dirty="0"/>
          </a:p>
          <a:p>
            <a:r>
              <a:rPr lang="en-US" dirty="0"/>
              <a:t>- ***Issues Raised:</a:t>
            </a:r>
          </a:p>
          <a:p>
            <a:r>
              <a:rPr lang="en-US" dirty="0"/>
              <a:t>	What should this be named?</a:t>
            </a:r>
          </a:p>
          <a:p>
            <a:r>
              <a:rPr lang="en-US" dirty="0"/>
              <a:t>	Does the Slot property make sense here?</a:t>
            </a:r>
          </a:p>
          <a:p>
            <a:r>
              <a:rPr lang="en-US" dirty="0"/>
              <a:t>	What are some concrete examples of what we want to see here</a:t>
            </a:r>
          </a:p>
          <a:p>
            <a:endParaRPr lang="en-US" dirty="0"/>
          </a:p>
          <a:p>
            <a:r>
              <a:rPr lang="en-US" dirty="0"/>
              <a:t>- ACTION</a:t>
            </a:r>
          </a:p>
          <a:p>
            <a:r>
              <a:rPr lang="en-US" dirty="0"/>
              <a:t>	Focus on Thursday for Values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9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C0250E-0233-A649-A8EF-A1186C10FAE3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1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1F6AE-7F48-C84C-A0BB-FC8C290157A0}" type="datetime1">
              <a:rPr lang="en-US" smtClean="0"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3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8721D-1FA2-2245-82B0-88A0881FCE9F}" type="datetime1">
              <a:rPr lang="en-US" smtClean="0"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1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062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0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3430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EA582-46DC-9B4C-B2DB-7FC4C06DB74A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24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996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199"/>
            <a:ext cx="5486400" cy="39884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6639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5E7F2B-939C-094B-A7B3-8DB9D3CEBFD8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4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9A2496-EA05-F34E-AC1C-8EDBD91F56C4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5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171DC2-AFD3-9F40-9050-2540574A96FD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65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16950-254D-934A-8CDE-0EE1EE1DE387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D05CFC-C8FB-FB48-9E52-1220BF2C6024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3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DA16F-36B4-624F-A849-43B91BB01D0A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8229600" cy="24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352800"/>
            <a:ext cx="82296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31B95-D2DB-F145-B7A2-C2B104F46D70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7201A5-22B4-8948-89E7-20588EB894AC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8305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2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E5B24D-DAE6-A840-BA92-4E47B43E578F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7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AF8D5-3A92-674F-B767-D311ED43B3D8}" type="datetime1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8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3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883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A882A-E5EE-3E44-8D9F-A3F58F88607F}" type="datetime1">
              <a:rPr lang="en-US" smtClean="0"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2.png"/><Relationship Id="rId21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vmlDrawing" Target="../drawings/vmlDrawing1.vml"/><Relationship Id="rId18" Type="http://schemas.openxmlformats.org/officeDocument/2006/relationships/oleObject" Target="../embeddings/oleObject1.bin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420" y="91758"/>
            <a:ext cx="76327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28676"/>
            <a:ext cx="8229600" cy="5419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E9F00-F9B6-C748-AC03-6FA1891AC781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24206"/>
              </p:ext>
            </p:extLst>
          </p:nvPr>
        </p:nvGraphicFramePr>
        <p:xfrm>
          <a:off x="0" y="0"/>
          <a:ext cx="685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Photo Editor Photo" r:id="rId18" imgW="1523810" imgH="1380952" progId="">
                  <p:embed/>
                </p:oleObj>
              </mc:Choice>
              <mc:Fallback>
                <p:oleObj name="Photo Editor Photo" r:id="rId18" imgW="1523810" imgH="13809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318500" y="152400"/>
            <a:ext cx="8255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52400" y="762000"/>
            <a:ext cx="8831263" cy="6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447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mgwiki.org/OMGSysML/doku.php?id=sysml-roadmap:systems_engineering_concept_model_workgrou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Systems Engineering Concept Model (SECM)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Reston Technical Meeting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Presenter: Charles Galey</a:t>
            </a:r>
          </a:p>
          <a:p>
            <a:r>
              <a:rPr lang="en-US" dirty="0" smtClean="0"/>
              <a:t>Christopher </a:t>
            </a:r>
            <a:r>
              <a:rPr lang="en-US" dirty="0" err="1" smtClean="0"/>
              <a:t>Delp</a:t>
            </a:r>
            <a:endParaRPr lang="en-US" dirty="0" smtClean="0"/>
          </a:p>
          <a:p>
            <a:r>
              <a:rPr lang="en-US" dirty="0" smtClean="0"/>
              <a:t>Robert </a:t>
            </a:r>
            <a:r>
              <a:rPr lang="en-US" dirty="0" err="1" smtClean="0"/>
              <a:t>Karban</a:t>
            </a:r>
            <a:endParaRPr lang="en-US" dirty="0" smtClean="0"/>
          </a:p>
          <a:p>
            <a:r>
              <a:rPr lang="en-US" dirty="0" err="1" smtClean="0"/>
              <a:t>Maged</a:t>
            </a:r>
            <a:r>
              <a:rPr lang="en-US" dirty="0" smtClean="0"/>
              <a:t> </a:t>
            </a:r>
            <a:r>
              <a:rPr lang="en-US" dirty="0" err="1" smtClean="0"/>
              <a:t>Elasar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50E-0233-A649-A8EF-A1186C10FAE3}" type="datetime1">
              <a:rPr lang="en-US" smtClean="0"/>
              <a:t>3/25/15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29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 Concepts</a:t>
            </a:r>
          </a:p>
          <a:p>
            <a:pPr lvl="1"/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Container </a:t>
            </a:r>
          </a:p>
          <a:p>
            <a:pPr lvl="1"/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Comment</a:t>
            </a:r>
          </a:p>
          <a:p>
            <a:pPr lvl="1"/>
            <a:r>
              <a:rPr lang="en-US" dirty="0" smtClean="0"/>
              <a:t>Relationship</a:t>
            </a:r>
          </a:p>
          <a:p>
            <a:pPr lvl="1"/>
            <a:r>
              <a:rPr lang="en-US" dirty="0" smtClean="0"/>
              <a:t>Classifier (i.e. Block)</a:t>
            </a:r>
          </a:p>
          <a:p>
            <a:pPr lvl="1"/>
            <a:r>
              <a:rPr lang="en-US" dirty="0" smtClean="0"/>
              <a:t>Feature (i.e. Property)</a:t>
            </a:r>
          </a:p>
          <a:p>
            <a:pPr lvl="1"/>
            <a:r>
              <a:rPr lang="en-US" dirty="0" smtClean="0"/>
              <a:t>Value Specification</a:t>
            </a:r>
            <a:endParaRPr lang="en-US" dirty="0" smtClean="0"/>
          </a:p>
          <a:p>
            <a:r>
              <a:rPr lang="en-US" dirty="0" smtClean="0"/>
              <a:t>Additional kernel concepts sub-class </a:t>
            </a:r>
            <a:r>
              <a:rPr lang="en-US" dirty="0" smtClean="0"/>
              <a:t>these </a:t>
            </a:r>
            <a:r>
              <a:rPr lang="en-US" dirty="0" smtClean="0"/>
              <a:t>base concepts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386840" y="5394960"/>
            <a:ext cx="6202680" cy="579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Kernel concepts intended to be domain neutral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3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0" name="Content Placeholder 9" descr="Kernel_Base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" r="215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3304419" y="6248400"/>
            <a:ext cx="2017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As Presented 03/18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627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</a:t>
            </a:r>
          </a:p>
          <a:p>
            <a:pPr lvl="1"/>
            <a:r>
              <a:rPr lang="en-US" dirty="0"/>
              <a:t>Do we need a separate element for model, or is Container sufficient</a:t>
            </a:r>
          </a:p>
          <a:p>
            <a:r>
              <a:rPr lang="en-US" dirty="0" smtClean="0"/>
              <a:t>Value Specification</a:t>
            </a:r>
            <a:endParaRPr lang="en-US" dirty="0"/>
          </a:p>
          <a:p>
            <a:pPr lvl="1"/>
            <a:r>
              <a:rPr lang="en-US" dirty="0"/>
              <a:t>Clarify default value, value spec </a:t>
            </a:r>
            <a:r>
              <a:rPr lang="en-US" dirty="0" err="1"/>
              <a:t>vs</a:t>
            </a:r>
            <a:r>
              <a:rPr lang="en-US" dirty="0"/>
              <a:t> instance spec, slots</a:t>
            </a:r>
          </a:p>
          <a:p>
            <a:pPr lvl="1"/>
            <a:r>
              <a:rPr lang="en-US" dirty="0"/>
              <a:t>Determine what is the scope of quantitative values (e.g. time varying, vectors, probability distributions, lifecycle, variants, ...)</a:t>
            </a:r>
          </a:p>
          <a:p>
            <a:r>
              <a:rPr lang="en-US" dirty="0" smtClean="0"/>
              <a:t>Relationships</a:t>
            </a:r>
            <a:endParaRPr lang="en-US" dirty="0"/>
          </a:p>
          <a:p>
            <a:pPr lvl="1"/>
            <a:r>
              <a:rPr lang="en-US" dirty="0"/>
              <a:t>Include directed only or include undirected</a:t>
            </a:r>
          </a:p>
          <a:p>
            <a:pPr lvl="1"/>
            <a:r>
              <a:rPr lang="en-US" dirty="0"/>
              <a:t>Should binary only or include nary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28762" y="5430762"/>
            <a:ext cx="397266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/>
              </a:rPr>
              <a:t>See more details on the SECM Wiki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53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027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 Development and Review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efinitions, properties and constraints for each concept</a:t>
            </a:r>
          </a:p>
          <a:p>
            <a:pPr lvl="1"/>
            <a:r>
              <a:rPr lang="en-US" dirty="0" smtClean="0"/>
              <a:t>Modeling </a:t>
            </a:r>
            <a:r>
              <a:rPr lang="en-US" dirty="0" smtClean="0"/>
              <a:t>in Magic Draw with XMI files</a:t>
            </a:r>
          </a:p>
          <a:p>
            <a:pPr lvl="1"/>
            <a:r>
              <a:rPr lang="en-US" dirty="0" smtClean="0"/>
              <a:t>HTML version </a:t>
            </a:r>
          </a:p>
          <a:p>
            <a:pPr lvl="1"/>
            <a:r>
              <a:rPr lang="en-US" dirty="0" smtClean="0"/>
              <a:t>Documenting </a:t>
            </a:r>
            <a:r>
              <a:rPr lang="en-US" dirty="0"/>
              <a:t>discussion, issues and decisions/resolutions</a:t>
            </a:r>
          </a:p>
          <a:p>
            <a:pPr lvl="1"/>
            <a:r>
              <a:rPr lang="en-US" dirty="0"/>
              <a:t>Open issues </a:t>
            </a:r>
            <a:r>
              <a:rPr lang="en-US" dirty="0" smtClean="0"/>
              <a:t>maintained in </a:t>
            </a:r>
            <a:r>
              <a:rPr lang="en-US" dirty="0" smtClean="0"/>
              <a:t>OMG JIRA</a:t>
            </a:r>
            <a:endParaRPr lang="en-US" dirty="0" smtClean="0"/>
          </a:p>
          <a:p>
            <a:r>
              <a:rPr lang="en-US" dirty="0" smtClean="0"/>
              <a:t>All material </a:t>
            </a:r>
            <a:r>
              <a:rPr lang="en-US" dirty="0" smtClean="0"/>
              <a:t>will be</a:t>
            </a:r>
            <a:r>
              <a:rPr lang="en-US" dirty="0" smtClean="0"/>
              <a:t> </a:t>
            </a:r>
            <a:r>
              <a:rPr lang="en-US" dirty="0" err="1" smtClean="0"/>
              <a:t>baselined</a:t>
            </a:r>
            <a:r>
              <a:rPr lang="en-US" dirty="0" smtClean="0"/>
              <a:t> and posted to the </a:t>
            </a:r>
            <a:r>
              <a:rPr lang="en-US" dirty="0" smtClean="0"/>
              <a:t>Systems Engineering Roadmap </a:t>
            </a:r>
            <a:r>
              <a:rPr lang="en-US" dirty="0" smtClean="0"/>
              <a:t>Wiki Page for SECM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68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 review of initial set of Kernel concepts</a:t>
            </a:r>
          </a:p>
          <a:p>
            <a:r>
              <a:rPr lang="en-US" dirty="0" smtClean="0"/>
              <a:t>Upcoming </a:t>
            </a:r>
            <a:r>
              <a:rPr lang="en-US" dirty="0" smtClean="0"/>
              <a:t>Presentations</a:t>
            </a:r>
          </a:p>
          <a:p>
            <a:pPr lvl="1"/>
            <a:r>
              <a:rPr lang="en-US" dirty="0" smtClean="0"/>
              <a:t>Extended Core Concepts (Class and Feature) </a:t>
            </a:r>
          </a:p>
          <a:p>
            <a:pPr lvl="2"/>
            <a:r>
              <a:rPr lang="en-US" dirty="0" smtClean="0"/>
              <a:t>3/31 @10:00am Roadmap WG </a:t>
            </a:r>
            <a:r>
              <a:rPr lang="en-US" dirty="0" err="1" smtClean="0"/>
              <a:t>Telecon</a:t>
            </a:r>
            <a:r>
              <a:rPr lang="en-US" dirty="0" smtClean="0"/>
              <a:t> (Open)</a:t>
            </a:r>
          </a:p>
          <a:p>
            <a:pPr lvl="2"/>
            <a:r>
              <a:rPr lang="en-US" dirty="0" smtClean="0"/>
              <a:t>Contact Sandy or </a:t>
            </a:r>
            <a:r>
              <a:rPr lang="en-US" dirty="0" err="1" smtClean="0"/>
              <a:t>Eldad</a:t>
            </a:r>
            <a:r>
              <a:rPr lang="en-US" dirty="0" smtClean="0"/>
              <a:t> for an invitation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97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Driving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/>
              <a:t>The next-generation modeling language must express </a:t>
            </a:r>
            <a:r>
              <a:rPr lang="en-US" b="1" dirty="0" smtClean="0"/>
              <a:t>core </a:t>
            </a:r>
            <a:r>
              <a:rPr lang="en-US" b="1" dirty="0"/>
              <a:t>systems engineering </a:t>
            </a:r>
            <a:r>
              <a:rPr lang="en-US" b="1" dirty="0" smtClean="0"/>
              <a:t>concepts </a:t>
            </a:r>
            <a:r>
              <a:rPr lang="en-US" b="1" dirty="0" smtClean="0">
                <a:solidFill>
                  <a:srgbClr val="000000"/>
                </a:solidFill>
              </a:rPr>
              <a:t>including concepts from </a:t>
            </a:r>
            <a:r>
              <a:rPr lang="en-US" b="1" dirty="0">
                <a:solidFill>
                  <a:srgbClr val="000000"/>
                </a:solidFill>
              </a:rPr>
              <a:t>the </a:t>
            </a:r>
            <a:r>
              <a:rPr lang="en-US" b="1" dirty="0"/>
              <a:t>original Systems Engineering Conceptual </a:t>
            </a:r>
            <a:r>
              <a:rPr lang="en-US" b="1" dirty="0" smtClean="0"/>
              <a:t>Model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-INCOSE Draft Article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1" name="Picture 10" descr="SECM Contex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32297"/>
            <a:ext cx="7874000" cy="28784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80039" y="3132297"/>
            <a:ext cx="5195865" cy="77458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93908" y="3791388"/>
            <a:ext cx="4550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1. Original concept model (lead: Rick)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31271" y="4524842"/>
            <a:ext cx="449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. SysML 1.4 </a:t>
            </a:r>
            <a:r>
              <a:rPr lang="en-US" dirty="0" err="1" smtClean="0">
                <a:solidFill>
                  <a:srgbClr val="FF0000"/>
                </a:solidFill>
              </a:rPr>
              <a:t>Metamodel</a:t>
            </a:r>
            <a:r>
              <a:rPr lang="en-US" dirty="0" smtClean="0">
                <a:solidFill>
                  <a:srgbClr val="FF0000"/>
                </a:solidFill>
              </a:rPr>
              <a:t> (lead: </a:t>
            </a:r>
            <a:r>
              <a:rPr lang="en-US" dirty="0" err="1" smtClean="0">
                <a:solidFill>
                  <a:srgbClr val="FF0000"/>
                </a:solidFill>
              </a:rPr>
              <a:t>Maged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0850" y="4199447"/>
            <a:ext cx="2390864" cy="6469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80039" y="5300787"/>
            <a:ext cx="4312913" cy="7141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97367" y="5981010"/>
            <a:ext cx="317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3. New concepts for systems engineering informed by both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042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Address SE concepts as first class concerns</a:t>
            </a:r>
          </a:p>
          <a:p>
            <a:r>
              <a:rPr lang="en-US" dirty="0" smtClean="0"/>
              <a:t>Create a </a:t>
            </a:r>
            <a:r>
              <a:rPr lang="en-US" dirty="0" smtClean="0"/>
              <a:t>Systems </a:t>
            </a:r>
            <a:r>
              <a:rPr lang="en-US" dirty="0" smtClean="0"/>
              <a:t>Engineering </a:t>
            </a:r>
            <a:r>
              <a:rPr lang="en-US" dirty="0" smtClean="0"/>
              <a:t>Concept Model</a:t>
            </a:r>
            <a:endParaRPr lang="en-US" dirty="0" smtClean="0"/>
          </a:p>
          <a:p>
            <a:pPr lvl="1"/>
            <a:r>
              <a:rPr lang="en-US" dirty="0" smtClean="0"/>
              <a:t>Simplify</a:t>
            </a:r>
          </a:p>
          <a:p>
            <a:pPr lvl="1"/>
            <a:r>
              <a:rPr lang="en-US" dirty="0" smtClean="0"/>
              <a:t>Refactor</a:t>
            </a:r>
          </a:p>
          <a:p>
            <a:pPr lvl="1"/>
            <a:r>
              <a:rPr lang="en-US" dirty="0" smtClean="0"/>
              <a:t>Refine</a:t>
            </a:r>
          </a:p>
          <a:p>
            <a:pPr marL="400050"/>
            <a:r>
              <a:rPr lang="en-US" dirty="0" smtClean="0"/>
              <a:t>Need a more formal </a:t>
            </a:r>
            <a:r>
              <a:rPr lang="en-US" dirty="0" smtClean="0"/>
              <a:t>concept </a:t>
            </a:r>
            <a:r>
              <a:rPr lang="en-US" dirty="0" smtClean="0"/>
              <a:t>model that supports multiple implementations</a:t>
            </a:r>
          </a:p>
          <a:p>
            <a:pPr marL="400050"/>
            <a:r>
              <a:rPr lang="en-US" dirty="0" smtClean="0"/>
              <a:t>Reflect on what we have learned (successes and limitations)</a:t>
            </a:r>
          </a:p>
          <a:p>
            <a:pPr marL="800100" lvl="1"/>
            <a:r>
              <a:rPr lang="en-US" dirty="0" smtClean="0"/>
              <a:t>Typed Language with nested hierarchies</a:t>
            </a:r>
          </a:p>
          <a:p>
            <a:pPr marL="800100" lvl="1"/>
            <a:r>
              <a:rPr lang="en-US" dirty="0" smtClean="0"/>
              <a:t>View modeling</a:t>
            </a:r>
          </a:p>
          <a:p>
            <a:pPr marL="800100" lvl="1"/>
            <a:r>
              <a:rPr lang="en-US" dirty="0" smtClean="0"/>
              <a:t>QUDV library</a:t>
            </a:r>
          </a:p>
          <a:p>
            <a:pPr marL="800100" lvl="1"/>
            <a:r>
              <a:rPr lang="en-US" dirty="0" smtClean="0"/>
              <a:t>Variant modeling</a:t>
            </a:r>
          </a:p>
          <a:p>
            <a:pPr marL="800100" lvl="1"/>
            <a:r>
              <a:rPr lang="en-US" dirty="0" smtClean="0"/>
              <a:t>More uniform structure and use of patterns</a:t>
            </a:r>
          </a:p>
          <a:p>
            <a:pPr marL="800100" lvl="1"/>
            <a:r>
              <a:rPr lang="en-US" dirty="0" smtClean="0"/>
              <a:t>Emphasis on reasoning about systems</a:t>
            </a:r>
          </a:p>
          <a:p>
            <a:pPr marL="800100" lvl="1"/>
            <a:r>
              <a:rPr lang="en-US" dirty="0" smtClean="0"/>
              <a:t>Adaptability to domain specific extensions</a:t>
            </a:r>
          </a:p>
          <a:p>
            <a:pPr marL="800100" lvl="1"/>
            <a:r>
              <a:rPr lang="en-US" dirty="0" smtClean="0"/>
              <a:t>Ability to leverage technology advancements such as visualization, open source</a:t>
            </a:r>
          </a:p>
          <a:p>
            <a:pPr marL="971550" lvl="2" indent="0">
              <a:buNone/>
            </a:pPr>
            <a:endParaRPr lang="en-US" dirty="0" smtClean="0"/>
          </a:p>
          <a:p>
            <a:pPr marL="971550" lvl="2" indent="0">
              <a:buNone/>
            </a:pPr>
            <a:endParaRPr lang="en-US" sz="2300" dirty="0"/>
          </a:p>
          <a:p>
            <a:pPr marL="400050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56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413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formal </a:t>
            </a:r>
            <a:r>
              <a:rPr lang="en-US" b="1" i="1" dirty="0" smtClean="0"/>
              <a:t>concept </a:t>
            </a:r>
            <a:r>
              <a:rPr lang="en-US" b="1" i="1" dirty="0" smtClean="0"/>
              <a:t>model</a:t>
            </a:r>
            <a:r>
              <a:rPr lang="en-US" dirty="0" smtClean="0"/>
              <a:t> that supports multiple implementations</a:t>
            </a:r>
          </a:p>
          <a:p>
            <a:pPr lvl="1"/>
            <a:r>
              <a:rPr lang="en-US" dirty="0" smtClean="0"/>
              <a:t>Requirements not implementation</a:t>
            </a:r>
          </a:p>
          <a:p>
            <a:pPr lvl="1"/>
            <a:r>
              <a:rPr lang="en-US" dirty="0"/>
              <a:t>Implementations will come via responses to the </a:t>
            </a:r>
            <a:r>
              <a:rPr lang="en-US" dirty="0" err="1" smtClean="0"/>
              <a:t>SysML</a:t>
            </a:r>
            <a:r>
              <a:rPr lang="en-US" dirty="0" smtClean="0"/>
              <a:t> v2 RFP</a:t>
            </a:r>
          </a:p>
          <a:p>
            <a:r>
              <a:rPr lang="en-US" dirty="0" smtClean="0"/>
              <a:t>Measure our success against the Original Systems Engineering </a:t>
            </a:r>
            <a:r>
              <a:rPr lang="en-US" dirty="0" smtClean="0"/>
              <a:t>Concept </a:t>
            </a:r>
            <a:r>
              <a:rPr lang="en-US" dirty="0" smtClean="0"/>
              <a:t>Model and </a:t>
            </a:r>
            <a:r>
              <a:rPr lang="en-US" dirty="0" err="1" smtClean="0"/>
              <a:t>SysML</a:t>
            </a:r>
            <a:r>
              <a:rPr lang="en-US" dirty="0" smtClean="0"/>
              <a:t> 1.4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5CFC-C8FB-FB48-9E52-1220BF2C6024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4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</a:t>
            </a:r>
            <a:r>
              <a:rPr lang="en-US" dirty="0" smtClean="0"/>
              <a:t>of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Expressive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Ability to express the system concepts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Precise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Representation is unambiguous and concise </a:t>
            </a:r>
          </a:p>
          <a:p>
            <a:r>
              <a:rPr lang="en-US" b="1" dirty="0" smtClean="0"/>
              <a:t>Presentation</a:t>
            </a:r>
            <a:r>
              <a:rPr lang="en-US" b="1" dirty="0"/>
              <a:t>/communication</a:t>
            </a:r>
            <a:r>
              <a:rPr lang="en-US" dirty="0"/>
              <a:t>: Ability to effectively communicate with diverse stakeholders </a:t>
            </a:r>
          </a:p>
          <a:p>
            <a:r>
              <a:rPr lang="en-US" b="1" dirty="0" smtClean="0"/>
              <a:t>Model </a:t>
            </a:r>
            <a:r>
              <a:rPr lang="en-US" b="1" dirty="0"/>
              <a:t>construction: </a:t>
            </a:r>
            <a:r>
              <a:rPr lang="en-US" dirty="0"/>
              <a:t>Ability to efficiently and intuitively construct models </a:t>
            </a:r>
          </a:p>
          <a:p>
            <a:r>
              <a:rPr lang="en-US" b="1" dirty="0" smtClean="0"/>
              <a:t>Interoperable</a:t>
            </a:r>
            <a:r>
              <a:rPr lang="en-US" b="1" dirty="0"/>
              <a:t>: </a:t>
            </a:r>
            <a:r>
              <a:rPr lang="en-US" dirty="0"/>
              <a:t>Ability to exchange and transform data with other models and structured data </a:t>
            </a:r>
          </a:p>
          <a:p>
            <a:r>
              <a:rPr lang="en-US" b="1" dirty="0" smtClean="0"/>
              <a:t>Manageable</a:t>
            </a:r>
            <a:r>
              <a:rPr lang="en-US" b="1" dirty="0"/>
              <a:t>: </a:t>
            </a:r>
            <a:r>
              <a:rPr lang="en-US" dirty="0"/>
              <a:t>Ability to efficiently manage change to models </a:t>
            </a:r>
          </a:p>
          <a:p>
            <a:r>
              <a:rPr lang="en-US" b="1" dirty="0" smtClean="0"/>
              <a:t>Usable</a:t>
            </a:r>
            <a:r>
              <a:rPr lang="en-US" b="1" dirty="0"/>
              <a:t>: </a:t>
            </a:r>
            <a:r>
              <a:rPr lang="en-US" dirty="0"/>
              <a:t>Ability for stakeholders to efficiently and intuitively leverage the modeling environment and </a:t>
            </a:r>
            <a:r>
              <a:rPr lang="en-US" dirty="0" err="1"/>
              <a:t>modelng</a:t>
            </a:r>
            <a:r>
              <a:rPr lang="en-US" dirty="0"/>
              <a:t> artifacts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Adaptable</a:t>
            </a:r>
            <a:r>
              <a:rPr lang="en-US" b="1" dirty="0">
                <a:solidFill>
                  <a:srgbClr val="FF0000"/>
                </a:solidFill>
              </a:rPr>
              <a:t>/Customizable:</a:t>
            </a:r>
            <a:r>
              <a:rPr lang="en-US" b="1" dirty="0"/>
              <a:t> </a:t>
            </a:r>
            <a:r>
              <a:rPr lang="en-US" dirty="0"/>
              <a:t>Ability to extend models to support domain specific concepts and terminology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60864" y="6352143"/>
            <a:ext cx="291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Drivers for conceptual model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498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Model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SECM includes a set of domain neutral Kernel concepts and libraries </a:t>
            </a:r>
            <a:r>
              <a:rPr lang="en-US" dirty="0" smtClean="0"/>
              <a:t>that </a:t>
            </a:r>
            <a:r>
              <a:rPr lang="en-US" dirty="0" smtClean="0"/>
              <a:t>extend </a:t>
            </a:r>
            <a:r>
              <a:rPr lang="en-US" dirty="0" smtClean="0"/>
              <a:t>them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46264" y="3414566"/>
            <a:ext cx="136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Diagram this</a:t>
            </a:r>
            <a:endParaRPr lang="en-US" dirty="0"/>
          </a:p>
        </p:txBody>
      </p:sp>
      <p:pic>
        <p:nvPicPr>
          <p:cNvPr id="7" name="Picture 6" descr="SECM Compositi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891" y="2530626"/>
            <a:ext cx="58166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245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Principles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5CFC-C8FB-FB48-9E52-1220BF2C6024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6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Simple and parsimonious </a:t>
            </a:r>
          </a:p>
          <a:p>
            <a:r>
              <a:rPr lang="en-US" dirty="0"/>
              <a:t>Patterns to ensure symmetry and consistency</a:t>
            </a:r>
          </a:p>
          <a:p>
            <a:r>
              <a:rPr lang="en-US" dirty="0"/>
              <a:t>Extensible</a:t>
            </a:r>
          </a:p>
          <a:p>
            <a:r>
              <a:rPr lang="en-US" dirty="0"/>
              <a:t>SE Domain concepts build on Kernel concepts</a:t>
            </a:r>
          </a:p>
          <a:p>
            <a:pPr lvl="1"/>
            <a:r>
              <a:rPr lang="en-US" dirty="0" smtClean="0"/>
              <a:t>E.g., System sub-classes Block</a:t>
            </a:r>
          </a:p>
          <a:p>
            <a:r>
              <a:rPr lang="en-US" dirty="0" smtClean="0"/>
              <a:t>Avoid </a:t>
            </a:r>
            <a:r>
              <a:rPr lang="en-US" dirty="0"/>
              <a:t>circular dependencies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Content Placeholder 8" descr="Kernel vs Library Elaboration.png"/>
          <p:cNvPicPr>
            <a:picLocks noGrp="1" noChangeAspect="1"/>
          </p:cNvPicPr>
          <p:nvPr>
            <p:ph sz="half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55" b="-4555"/>
          <a:stretch>
            <a:fillRect/>
          </a:stretch>
        </p:blipFill>
        <p:spPr>
          <a:xfrm>
            <a:off x="4572000" y="2120295"/>
            <a:ext cx="4114800" cy="2667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1779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837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1495</TotalTime>
  <Words>815</Words>
  <Application>Microsoft Macintosh PowerPoint</Application>
  <PresentationFormat>On-screen Show (4:3)</PresentationFormat>
  <Paragraphs>207</Paragraphs>
  <Slides>15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Theme</vt:lpstr>
      <vt:lpstr>Photo Editor Photo</vt:lpstr>
      <vt:lpstr>Status of the  Systems Engineering Concept Model (SECM)</vt:lpstr>
      <vt:lpstr>Driving Requirement</vt:lpstr>
      <vt:lpstr>Motivation</vt:lpstr>
      <vt:lpstr>Approach</vt:lpstr>
      <vt:lpstr>Goals</vt:lpstr>
      <vt:lpstr>Measures of Effectiveness</vt:lpstr>
      <vt:lpstr>Concept Model Architecture</vt:lpstr>
      <vt:lpstr>SECM Principles</vt:lpstr>
      <vt:lpstr>Kernel BASE Concepts</vt:lpstr>
      <vt:lpstr>Kernel Concepts</vt:lpstr>
      <vt:lpstr>Kernel Base Concepts</vt:lpstr>
      <vt:lpstr>Open Issues</vt:lpstr>
      <vt:lpstr>Wrap UP</vt:lpstr>
      <vt:lpstr>Plan Going Forward</vt:lpstr>
      <vt:lpstr>Next Steps…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Formulating the  Systems Engineering Concept Model (SECM)</dc:title>
  <dc:creator>Charles Galey</dc:creator>
  <cp:lastModifiedBy>Charles Galey</cp:lastModifiedBy>
  <cp:revision>7</cp:revision>
  <dcterms:created xsi:type="dcterms:W3CDTF">2015-03-23T12:36:04Z</dcterms:created>
  <dcterms:modified xsi:type="dcterms:W3CDTF">2015-03-26T17:32:15Z</dcterms:modified>
</cp:coreProperties>
</file>