
<file path=[Content_Types].xml><?xml version="1.0" encoding="utf-8"?>
<Types xmlns="http://schemas.openxmlformats.org/package/2006/content-types">
  <Default Extension="xml" ContentType="application/xml"/>
  <Default Extension="wmf" ContentType="image/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4"/>
  </p:sldMasterIdLst>
  <p:notesMasterIdLst>
    <p:notesMasterId r:id="rId50"/>
  </p:notesMasterIdLst>
  <p:sldIdLst>
    <p:sldId id="256" r:id="rId5"/>
    <p:sldId id="336" r:id="rId6"/>
    <p:sldId id="257" r:id="rId7"/>
    <p:sldId id="308" r:id="rId8"/>
    <p:sldId id="335" r:id="rId9"/>
    <p:sldId id="328" r:id="rId10"/>
    <p:sldId id="304" r:id="rId11"/>
    <p:sldId id="306" r:id="rId12"/>
    <p:sldId id="314" r:id="rId13"/>
    <p:sldId id="329" r:id="rId14"/>
    <p:sldId id="258" r:id="rId15"/>
    <p:sldId id="283" r:id="rId16"/>
    <p:sldId id="338" r:id="rId17"/>
    <p:sldId id="259" r:id="rId18"/>
    <p:sldId id="299" r:id="rId19"/>
    <p:sldId id="334" r:id="rId20"/>
    <p:sldId id="326" r:id="rId21"/>
    <p:sldId id="337" r:id="rId22"/>
    <p:sldId id="315" r:id="rId23"/>
    <p:sldId id="310" r:id="rId24"/>
    <p:sldId id="332" r:id="rId25"/>
    <p:sldId id="340" r:id="rId26"/>
    <p:sldId id="341" r:id="rId27"/>
    <p:sldId id="343" r:id="rId28"/>
    <p:sldId id="333" r:id="rId29"/>
    <p:sldId id="345" r:id="rId30"/>
    <p:sldId id="346" r:id="rId31"/>
    <p:sldId id="339" r:id="rId32"/>
    <p:sldId id="316" r:id="rId33"/>
    <p:sldId id="317" r:id="rId34"/>
    <p:sldId id="318" r:id="rId35"/>
    <p:sldId id="320" r:id="rId36"/>
    <p:sldId id="321" r:id="rId37"/>
    <p:sldId id="322" r:id="rId38"/>
    <p:sldId id="264" r:id="rId39"/>
    <p:sldId id="324" r:id="rId40"/>
    <p:sldId id="327" r:id="rId41"/>
    <p:sldId id="330" r:id="rId42"/>
    <p:sldId id="344" r:id="rId43"/>
    <p:sldId id="311" r:id="rId44"/>
    <p:sldId id="331" r:id="rId45"/>
    <p:sldId id="323" r:id="rId46"/>
    <p:sldId id="297" r:id="rId47"/>
    <p:sldId id="273" r:id="rId48"/>
    <p:sldId id="27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370251A0-9048-AD4C-8EF6-ADA07B688FC8}">
          <p14:sldIdLst>
            <p14:sldId id="256"/>
            <p14:sldId id="336"/>
            <p14:sldId id="257"/>
          </p14:sldIdLst>
        </p14:section>
        <p14:section name="Auto-View Working Group" id="{6C35E665-3458-7142-8556-65622A7075C0}">
          <p14:sldIdLst>
            <p14:sldId id="308"/>
            <p14:sldId id="335"/>
            <p14:sldId id="328"/>
            <p14:sldId id="304"/>
            <p14:sldId id="306"/>
          </p14:sldIdLst>
        </p14:section>
        <p14:section name="Background" id="{F6DA4592-500A-6244-80FD-A30E1C2E3A8D}">
          <p14:sldIdLst>
            <p14:sldId id="314"/>
            <p14:sldId id="329"/>
            <p14:sldId id="258"/>
            <p14:sldId id="283"/>
          </p14:sldIdLst>
        </p14:section>
        <p14:section name="Work so far" id="{9D57556E-7CC8-BD49-ADE6-2821E1726B73}">
          <p14:sldIdLst>
            <p14:sldId id="338"/>
            <p14:sldId id="259"/>
            <p14:sldId id="299"/>
            <p14:sldId id="334"/>
            <p14:sldId id="326"/>
            <p14:sldId id="337"/>
            <p14:sldId id="315"/>
          </p14:sldIdLst>
        </p14:section>
        <p14:section name="Example Usecases" id="{2720D279-519A-5843-8646-1B5362EFD23A}">
          <p14:sldIdLst>
            <p14:sldId id="310"/>
            <p14:sldId id="332"/>
            <p14:sldId id="340"/>
            <p14:sldId id="341"/>
            <p14:sldId id="343"/>
            <p14:sldId id="333"/>
            <p14:sldId id="345"/>
            <p14:sldId id="346"/>
            <p14:sldId id="339"/>
            <p14:sldId id="316"/>
            <p14:sldId id="317"/>
            <p14:sldId id="318"/>
            <p14:sldId id="320"/>
            <p14:sldId id="321"/>
            <p14:sldId id="322"/>
            <p14:sldId id="264"/>
          </p14:sldIdLst>
        </p14:section>
        <p14:section name="Issue Description" id="{4B6C87C9-C14C-9345-A501-A3BC45BF029A}">
          <p14:sldIdLst>
            <p14:sldId id="324"/>
            <p14:sldId id="327"/>
            <p14:sldId id="330"/>
            <p14:sldId id="344"/>
          </p14:sldIdLst>
        </p14:section>
        <p14:section name="Plan Forward" id="{8164E92F-84BD-9B49-946C-C1C37A54D310}">
          <p14:sldIdLst>
            <p14:sldId id="311"/>
            <p14:sldId id="331"/>
          </p14:sldIdLst>
        </p14:section>
        <p14:section name="Summary" id="{7520F9B4-0872-5645-B713-E56A2EA9FC4A}">
          <p14:sldIdLst>
            <p14:sldId id="323"/>
            <p14:sldId id="297"/>
          </p14:sldIdLst>
        </p14:section>
        <p14:section name="Backup" id="{AF340ED1-7F27-3B4A-BF88-83DC73BD8023}">
          <p14:sldIdLst>
            <p14:sldId id="273"/>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37" autoAdjust="0"/>
    <p:restoredTop sz="83367" autoAdjust="0"/>
  </p:normalViewPr>
  <p:slideViewPr>
    <p:cSldViewPr snapToGrid="0" snapToObjects="1">
      <p:cViewPr varScale="1">
        <p:scale>
          <a:sx n="146" d="100"/>
          <a:sy n="146" d="100"/>
        </p:scale>
        <p:origin x="-704" y="-104"/>
      </p:cViewPr>
      <p:guideLst>
        <p:guide orient="horz" pos="2160"/>
        <p:guide pos="2880"/>
      </p:guideLst>
    </p:cSldViewPr>
  </p:slideViewPr>
  <p:notesTextViewPr>
    <p:cViewPr>
      <p:scale>
        <a:sx n="100" d="100"/>
        <a:sy n="100" d="100"/>
      </p:scale>
      <p:origin x="0" y="0"/>
    </p:cViewPr>
  </p:notesTextViewPr>
  <p:sorterViewPr>
    <p:cViewPr>
      <p:scale>
        <a:sx n="193" d="100"/>
        <a:sy n="1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DF769-CF8A-4B33-A8D2-B48DAC2CBB93}" type="datetimeFigureOut">
              <a:rPr lang="en-US" smtClean="0"/>
              <a:t>3/18/13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A068A-748F-48F6-97AD-40ADC3D14DFC}" type="slidenum">
              <a:rPr lang="en-US" smtClean="0"/>
              <a:t>‹#›</a:t>
            </a:fld>
            <a:endParaRPr lang="en-US"/>
          </a:p>
        </p:txBody>
      </p:sp>
    </p:spTree>
    <p:extLst>
      <p:ext uri="{BB962C8B-B14F-4D97-AF65-F5344CB8AC3E}">
        <p14:creationId xmlns:p14="http://schemas.microsoft.com/office/powerpoint/2010/main" val="311498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link to wiki page</a:t>
            </a:r>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t>1</a:t>
            </a:fld>
            <a:endParaRPr lang="en-US"/>
          </a:p>
        </p:txBody>
      </p:sp>
    </p:spTree>
    <p:extLst>
      <p:ext uri="{BB962C8B-B14F-4D97-AF65-F5344CB8AC3E}">
        <p14:creationId xmlns:p14="http://schemas.microsoft.com/office/powerpoint/2010/main" val="313716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t>37</a:t>
            </a:fld>
            <a:endParaRPr lang="en-US"/>
          </a:p>
        </p:txBody>
      </p:sp>
    </p:spTree>
    <p:extLst>
      <p:ext uri="{BB962C8B-B14F-4D97-AF65-F5344CB8AC3E}">
        <p14:creationId xmlns:p14="http://schemas.microsoft.com/office/powerpoint/2010/main" val="388751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Bulletize</a:t>
            </a:r>
            <a:r>
              <a:rPr lang="en-US" dirty="0" smtClean="0"/>
              <a:t> the words</a:t>
            </a:r>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t>7</a:t>
            </a:fld>
            <a:endParaRPr lang="en-US"/>
          </a:p>
        </p:txBody>
      </p:sp>
    </p:spTree>
    <p:extLst>
      <p:ext uri="{BB962C8B-B14F-4D97-AF65-F5344CB8AC3E}">
        <p14:creationId xmlns:p14="http://schemas.microsoft.com/office/powerpoint/2010/main" val="3978869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up completion. </a:t>
            </a:r>
            <a:r>
              <a:rPr lang="en-US" dirty="0" err="1" smtClean="0"/>
              <a:t>buletize</a:t>
            </a:r>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t>8</a:t>
            </a:fld>
            <a:endParaRPr lang="en-US"/>
          </a:p>
        </p:txBody>
      </p:sp>
    </p:spTree>
    <p:extLst>
      <p:ext uri="{BB962C8B-B14F-4D97-AF65-F5344CB8AC3E}">
        <p14:creationId xmlns:p14="http://schemas.microsoft.com/office/powerpoint/2010/main" val="320797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t>10</a:t>
            </a:fld>
            <a:endParaRPr lang="en-US"/>
          </a:p>
        </p:txBody>
      </p:sp>
    </p:spTree>
    <p:extLst>
      <p:ext uri="{BB962C8B-B14F-4D97-AF65-F5344CB8AC3E}">
        <p14:creationId xmlns:p14="http://schemas.microsoft.com/office/powerpoint/2010/main" val="380246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Brighten</a:t>
            </a:r>
            <a:r>
              <a:rPr lang="en-US" baseline="0" dirty="0" smtClean="0"/>
              <a:t> up the color</a:t>
            </a:r>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t>14</a:t>
            </a:fld>
            <a:endParaRPr lang="en-US"/>
          </a:p>
        </p:txBody>
      </p:sp>
    </p:spTree>
    <p:extLst>
      <p:ext uri="{BB962C8B-B14F-4D97-AF65-F5344CB8AC3E}">
        <p14:creationId xmlns:p14="http://schemas.microsoft.com/office/powerpoint/2010/main" val="253096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Shading or something to make it stand out</a:t>
            </a:r>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t>16</a:t>
            </a:fld>
            <a:endParaRPr lang="en-US"/>
          </a:p>
        </p:txBody>
      </p:sp>
    </p:spTree>
    <p:extLst>
      <p:ext uri="{BB962C8B-B14F-4D97-AF65-F5344CB8AC3E}">
        <p14:creationId xmlns:p14="http://schemas.microsoft.com/office/powerpoint/2010/main" val="280798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A068A-748F-48F6-97AD-40ADC3D14DFC}" type="slidenum">
              <a:rPr lang="en-US" smtClean="0"/>
              <a:t>19</a:t>
            </a:fld>
            <a:endParaRPr lang="en-US"/>
          </a:p>
        </p:txBody>
      </p:sp>
    </p:spTree>
    <p:extLst>
      <p:ext uri="{BB962C8B-B14F-4D97-AF65-F5344CB8AC3E}">
        <p14:creationId xmlns:p14="http://schemas.microsoft.com/office/powerpoint/2010/main" val="2816405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96"/>
          <p:cNvSpPr>
            <a:spLocks noGrp="1" noRot="1" noChangeAspect="1" noTextEdit="1"/>
          </p:cNvSpPr>
          <p:nvPr>
            <p:ph type="sldImg" idx="2"/>
          </p:nvPr>
        </p:nvSpPr>
        <p:spPr>
          <a:xfrm>
            <a:off x="875837" y="685838"/>
            <a:ext cx="5107960" cy="3429182"/>
          </a:xfrm>
          <a:custGeom>
            <a:avLst/>
            <a:gdLst>
              <a:gd name="T0" fmla="*/ 0 w 120000"/>
              <a:gd name="T1" fmla="*/ 0 h 120000"/>
              <a:gd name="T2" fmla="*/ 205222120 w 120000"/>
              <a:gd name="T3" fmla="*/ 0 h 120000"/>
              <a:gd name="T4" fmla="*/ 205222120 w 120000"/>
              <a:gd name="T5" fmla="*/ 115486654 h 120000"/>
              <a:gd name="T6" fmla="*/ 0 w 120000"/>
              <a:gd name="T7" fmla="*/ 115486654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a:round/>
          </a:ln>
        </p:spPr>
      </p:sp>
      <p:sp>
        <p:nvSpPr>
          <p:cNvPr id="12291" name="Shape 97"/>
          <p:cNvSpPr>
            <a:spLocks noGrp="1"/>
          </p:cNvSpPr>
          <p:nvPr>
            <p:ph type="body" idx="1"/>
          </p:nvPr>
        </p:nvSpPr>
        <p:spPr>
          <a:xfrm>
            <a:off x="686290" y="4343144"/>
            <a:ext cx="5485420" cy="3693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spAutoFit/>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i="1">
                <a:solidFill>
                  <a:srgbClr val="7F7F7F"/>
                </a:solidFill>
                <a:latin typeface="Arial" charset="0"/>
                <a:ea typeface="ＭＳ Ｐゴシック" charset="0"/>
              </a:defRPr>
            </a:lvl1pPr>
            <a:lvl2pPr marL="742950" indent="-285750" defTabSz="947738" eaLnBrk="0" hangingPunct="0">
              <a:defRPr i="1">
                <a:solidFill>
                  <a:srgbClr val="7F7F7F"/>
                </a:solidFill>
                <a:latin typeface="Arial" charset="0"/>
                <a:ea typeface="ＭＳ Ｐゴシック" charset="0"/>
              </a:defRPr>
            </a:lvl2pPr>
            <a:lvl3pPr marL="1143000" indent="-228600" defTabSz="947738" eaLnBrk="0" hangingPunct="0">
              <a:defRPr i="1">
                <a:solidFill>
                  <a:srgbClr val="7F7F7F"/>
                </a:solidFill>
                <a:latin typeface="Arial" charset="0"/>
                <a:ea typeface="ＭＳ Ｐゴシック" charset="0"/>
              </a:defRPr>
            </a:lvl3pPr>
            <a:lvl4pPr marL="1600200" indent="-228600" defTabSz="947738" eaLnBrk="0" hangingPunct="0">
              <a:defRPr i="1">
                <a:solidFill>
                  <a:srgbClr val="7F7F7F"/>
                </a:solidFill>
                <a:latin typeface="Arial" charset="0"/>
                <a:ea typeface="ＭＳ Ｐゴシック" charset="0"/>
              </a:defRPr>
            </a:lvl4pPr>
            <a:lvl5pPr marL="2057400" indent="-228600" defTabSz="947738" eaLnBrk="0" hangingPunct="0">
              <a:defRPr i="1">
                <a:solidFill>
                  <a:srgbClr val="7F7F7F"/>
                </a:solidFill>
                <a:latin typeface="Arial" charset="0"/>
                <a:ea typeface="ＭＳ Ｐゴシック" charset="0"/>
              </a:defRPr>
            </a:lvl5pPr>
            <a:lvl6pPr marL="2514600" indent="-228600" algn="ctr" defTabSz="947738" eaLnBrk="0" fontAlgn="base" hangingPunct="0">
              <a:spcBef>
                <a:spcPct val="0"/>
              </a:spcBef>
              <a:spcAft>
                <a:spcPct val="0"/>
              </a:spcAft>
              <a:buClr>
                <a:srgbClr val="7F7F7F"/>
              </a:buClr>
              <a:buSzPct val="80000"/>
              <a:defRPr i="1">
                <a:solidFill>
                  <a:srgbClr val="7F7F7F"/>
                </a:solidFill>
                <a:latin typeface="Arial" charset="0"/>
                <a:ea typeface="ＭＳ Ｐゴシック" charset="0"/>
              </a:defRPr>
            </a:lvl6pPr>
            <a:lvl7pPr marL="2971800" indent="-228600" algn="ctr" defTabSz="947738" eaLnBrk="0" fontAlgn="base" hangingPunct="0">
              <a:spcBef>
                <a:spcPct val="0"/>
              </a:spcBef>
              <a:spcAft>
                <a:spcPct val="0"/>
              </a:spcAft>
              <a:buClr>
                <a:srgbClr val="7F7F7F"/>
              </a:buClr>
              <a:buSzPct val="80000"/>
              <a:defRPr i="1">
                <a:solidFill>
                  <a:srgbClr val="7F7F7F"/>
                </a:solidFill>
                <a:latin typeface="Arial" charset="0"/>
                <a:ea typeface="ＭＳ Ｐゴシック" charset="0"/>
              </a:defRPr>
            </a:lvl7pPr>
            <a:lvl8pPr marL="3429000" indent="-228600" algn="ctr" defTabSz="947738" eaLnBrk="0" fontAlgn="base" hangingPunct="0">
              <a:spcBef>
                <a:spcPct val="0"/>
              </a:spcBef>
              <a:spcAft>
                <a:spcPct val="0"/>
              </a:spcAft>
              <a:buClr>
                <a:srgbClr val="7F7F7F"/>
              </a:buClr>
              <a:buSzPct val="80000"/>
              <a:defRPr i="1">
                <a:solidFill>
                  <a:srgbClr val="7F7F7F"/>
                </a:solidFill>
                <a:latin typeface="Arial" charset="0"/>
                <a:ea typeface="ＭＳ Ｐゴシック" charset="0"/>
              </a:defRPr>
            </a:lvl8pPr>
            <a:lvl9pPr marL="3886200" indent="-228600" algn="ctr" defTabSz="947738" eaLnBrk="0" fontAlgn="base" hangingPunct="0">
              <a:spcBef>
                <a:spcPct val="0"/>
              </a:spcBef>
              <a:spcAft>
                <a:spcPct val="0"/>
              </a:spcAft>
              <a:buClr>
                <a:srgbClr val="7F7F7F"/>
              </a:buClr>
              <a:buSzPct val="80000"/>
              <a:defRPr i="1">
                <a:solidFill>
                  <a:srgbClr val="7F7F7F"/>
                </a:solidFill>
                <a:latin typeface="Arial" charset="0"/>
                <a:ea typeface="ＭＳ Ｐゴシック" charset="0"/>
              </a:defRPr>
            </a:lvl9pPr>
          </a:lstStyle>
          <a:p>
            <a:pPr eaLnBrk="1" hangingPunct="1"/>
            <a:fld id="{5F509674-C31B-D443-B6D6-302BA34B4A30}" type="slidenum">
              <a:rPr lang="de-DE" i="0">
                <a:solidFill>
                  <a:schemeClr val="tx1"/>
                </a:solidFill>
              </a:rPr>
              <a:pPr eaLnBrk="1" hangingPunct="1"/>
              <a:t>27</a:t>
            </a:fld>
            <a:endParaRPr lang="de-DE" i="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782F8C-4665-C54C-8A3B-5286E28ECAE7}" type="datetimeFigureOut">
              <a:rPr lang="en-US" smtClean="0"/>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82F8C-4665-C54C-8A3B-5286E28ECAE7}" type="datetimeFigureOut">
              <a:rPr lang="en-US" smtClean="0"/>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46E70-A459-CB4C-8D67-D32374907D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782F8C-4665-C54C-8A3B-5286E28ECAE7}" type="datetimeFigureOut">
              <a:rPr lang="en-US" smtClean="0"/>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46E70-A459-CB4C-8D67-D32374907D2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00581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782F8C-4665-C54C-8A3B-5286E28ECAE7}" type="datetimeFigureOut">
              <a:rPr lang="en-US" smtClean="0"/>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46E70-A459-CB4C-8D67-D32374907D2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82F8C-4665-C54C-8A3B-5286E28ECAE7}" type="datetimeFigureOut">
              <a:rPr lang="en-US" smtClean="0"/>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46E70-A459-CB4C-8D67-D32374907D2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82F8C-4665-C54C-8A3B-5286E28ECAE7}" type="datetimeFigureOut">
              <a:rPr lang="en-US" smtClean="0"/>
              <a:t>3/18/13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46E70-A459-CB4C-8D67-D32374907D2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82F8C-4665-C54C-8A3B-5286E28ECAE7}" type="datetimeFigureOut">
              <a:rPr lang="en-US" smtClean="0"/>
              <a:t>3/18/13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46E70-A459-CB4C-8D67-D32374907D2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82F8C-4665-C54C-8A3B-5286E28ECAE7}" type="datetimeFigureOut">
              <a:rPr lang="en-US" smtClean="0"/>
              <a:t>3/18/13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46E70-A459-CB4C-8D67-D32374907D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82F8C-4665-C54C-8A3B-5286E28ECAE7}" type="datetimeFigureOut">
              <a:rPr lang="en-US" smtClean="0"/>
              <a:t>3/18/13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D46E70-A459-CB4C-8D67-D32374907D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82F8C-4665-C54C-8A3B-5286E28ECAE7}" type="datetimeFigureOut">
              <a:rPr lang="en-US" smtClean="0"/>
              <a:t>3/18/13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82F8C-4665-C54C-8A3B-5286E28ECAE7}" type="datetimeFigureOut">
              <a:rPr lang="en-US" smtClean="0"/>
              <a:t>3/18/13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46E70-A459-CB4C-8D67-D32374907D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82F8C-4665-C54C-8A3B-5286E28ECAE7}" type="datetimeFigureOut">
              <a:rPr lang="en-US" smtClean="0"/>
              <a:t>3/18/13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46E70-A459-CB4C-8D67-D32374907D2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omgwiki.org/OMGSysML/doku.php?id=sysml-autoview:auto-view_generation_working_group%23working_area" TargetMode="External"/><Relationship Id="rId4" Type="http://schemas.openxmlformats.org/officeDocument/2006/relationships/hyperlink" Target="http://syseng.omg.org/syseng_info.htm%23Cambridge-meeting-2012"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3.png"/><Relationship Id="rId6"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2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Viewpoint Modeling and Model-Based Media Generation for Systems Engineers</a:t>
            </a:r>
            <a:endParaRPr lang="en-US" dirty="0"/>
          </a:p>
        </p:txBody>
      </p:sp>
      <p:sp>
        <p:nvSpPr>
          <p:cNvPr id="3" name="Subtitle 2"/>
          <p:cNvSpPr>
            <a:spLocks noGrp="1"/>
          </p:cNvSpPr>
          <p:nvPr>
            <p:ph type="subTitle" idx="1"/>
          </p:nvPr>
        </p:nvSpPr>
        <p:spPr/>
        <p:txBody>
          <a:bodyPr>
            <a:normAutofit/>
          </a:bodyPr>
          <a:lstStyle/>
          <a:p>
            <a:pPr>
              <a:lnSpc>
                <a:spcPct val="100000"/>
              </a:lnSpc>
            </a:pPr>
            <a:r>
              <a:rPr lang="en-US" i="1" dirty="0" smtClean="0"/>
              <a:t>Automatic View and Document Generation for Scalable Model- Based Engineering</a:t>
            </a:r>
          </a:p>
        </p:txBody>
      </p:sp>
      <p:sp>
        <p:nvSpPr>
          <p:cNvPr id="4" name="TextBox 3"/>
          <p:cNvSpPr txBox="1"/>
          <p:nvPr/>
        </p:nvSpPr>
        <p:spPr>
          <a:xfrm>
            <a:off x="1047330" y="4941097"/>
            <a:ext cx="7028212" cy="1015663"/>
          </a:xfrm>
          <a:prstGeom prst="rect">
            <a:avLst/>
          </a:prstGeom>
          <a:noFill/>
        </p:spPr>
        <p:txBody>
          <a:bodyPr wrap="square" rtlCol="0">
            <a:spAutoFit/>
          </a:bodyPr>
          <a:lstStyle/>
          <a:p>
            <a:pPr algn="ctr"/>
            <a:r>
              <a:rPr lang="en-US" sz="2000" dirty="0"/>
              <a:t>Christopher Delp </a:t>
            </a:r>
            <a:endParaRPr lang="en-US" sz="2000" dirty="0" smtClean="0"/>
          </a:p>
          <a:p>
            <a:pPr algn="ctr"/>
            <a:r>
              <a:rPr lang="en-US" sz="2000" dirty="0" smtClean="0"/>
              <a:t>NASA/Caltech Jet Propulsion Laboratory</a:t>
            </a:r>
            <a:endParaRPr lang="en-US" sz="2000" dirty="0"/>
          </a:p>
          <a:p>
            <a:pPr algn="ctr"/>
            <a:r>
              <a:rPr lang="en-US" sz="2000" dirty="0" smtClean="0"/>
              <a:t>Chair: </a:t>
            </a:r>
            <a:r>
              <a:rPr lang="en-US" sz="2000" dirty="0" err="1" smtClean="0"/>
              <a:t>SysML</a:t>
            </a:r>
            <a:r>
              <a:rPr lang="en-US" sz="2000" dirty="0" smtClean="0"/>
              <a:t> 1.4 RTF Auto-View Generation Working Group</a:t>
            </a:r>
            <a:endParaRPr lang="en-US" sz="2000" dirty="0"/>
          </a:p>
        </p:txBody>
      </p:sp>
      <p:grpSp>
        <p:nvGrpSpPr>
          <p:cNvPr id="7" name="Group 6"/>
          <p:cNvGrpSpPr/>
          <p:nvPr/>
        </p:nvGrpSpPr>
        <p:grpSpPr>
          <a:xfrm>
            <a:off x="6546957" y="5944099"/>
            <a:ext cx="2450885" cy="745510"/>
            <a:chOff x="6316989" y="4917395"/>
            <a:chExt cx="2450885" cy="745510"/>
          </a:xfrm>
        </p:grpSpPr>
        <p:pic>
          <p:nvPicPr>
            <p:cNvPr id="5" name="Picture 8" descr="\\psf\Host\Users\cldelp\Downloads\Unkn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989" y="4917395"/>
              <a:ext cx="1674910" cy="745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psf\Host\Users\cldelp\Downloads\images.jpeg"/>
            <p:cNvPicPr>
              <a:picLocks noChangeAspect="1" noChangeArrowheads="1"/>
            </p:cNvPicPr>
            <p:nvPr/>
          </p:nvPicPr>
          <p:blipFill rotWithShape="1">
            <a:blip r:embed="rId4">
              <a:extLst>
                <a:ext uri="{28A0092B-C50C-407E-A947-70E740481C1C}">
                  <a14:useLocalDpi xmlns:a14="http://schemas.microsoft.com/office/drawing/2010/main" val="0"/>
                </a:ext>
              </a:extLst>
            </a:blip>
            <a:srcRect l="16052" t="8724" r="12934" b="9777"/>
            <a:stretch/>
          </p:blipFill>
          <p:spPr bwMode="auto">
            <a:xfrm>
              <a:off x="7900628" y="4917396"/>
              <a:ext cx="867246" cy="7455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352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Background</a:t>
            </a:r>
          </a:p>
        </p:txBody>
      </p:sp>
      <p:sp>
        <p:nvSpPr>
          <p:cNvPr id="5" name="Content Placeholder 4"/>
          <p:cNvSpPr>
            <a:spLocks noGrp="1"/>
          </p:cNvSpPr>
          <p:nvPr>
            <p:ph idx="1"/>
          </p:nvPr>
        </p:nvSpPr>
        <p:spPr/>
        <p:txBody>
          <a:bodyPr>
            <a:normAutofit fontScale="85000" lnSpcReduction="10000"/>
          </a:bodyPr>
          <a:lstStyle/>
          <a:p>
            <a:r>
              <a:rPr lang="en-US" dirty="0" smtClean="0"/>
              <a:t>At the SE DSIG meeting on June 18, 2012 in Cambridge, several individuals presented and demonstrated practices for view generation from the model that are now in common use. Refer to the meeting minutes and presentations in the </a:t>
            </a:r>
            <a:r>
              <a:rPr lang="en-US" dirty="0" smtClean="0">
                <a:hlinkClick r:id="rId3"/>
              </a:rPr>
              <a:t>Cambridge SE DSIG meeting page.</a:t>
            </a:r>
            <a:r>
              <a:rPr lang="en-US" dirty="0" smtClean="0"/>
              <a:t> This working group was formed as a follow-up action from this meeting.</a:t>
            </a:r>
            <a:endParaRPr lang="en-US" dirty="0" smtClean="0">
              <a:hlinkClick r:id="rId4"/>
            </a:endParaRPr>
          </a:p>
          <a:p>
            <a:endParaRPr lang="en-US" dirty="0"/>
          </a:p>
        </p:txBody>
      </p:sp>
    </p:spTree>
    <p:extLst>
      <p:ext uri="{BB962C8B-B14F-4D97-AF65-F5344CB8AC3E}">
        <p14:creationId xmlns:p14="http://schemas.microsoft.com/office/powerpoint/2010/main" val="171937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Auto-View Generation Approaches Across Industry</a:t>
            </a:r>
            <a:endParaRPr lang="en-US" dirty="0"/>
          </a:p>
        </p:txBody>
      </p:sp>
      <p:sp>
        <p:nvSpPr>
          <p:cNvPr id="3" name="Content Placeholder 2"/>
          <p:cNvSpPr>
            <a:spLocks noGrp="1"/>
          </p:cNvSpPr>
          <p:nvPr>
            <p:ph idx="1"/>
          </p:nvPr>
        </p:nvSpPr>
        <p:spPr/>
        <p:txBody>
          <a:bodyPr>
            <a:normAutofit/>
          </a:bodyPr>
          <a:lstStyle/>
          <a:p>
            <a:r>
              <a:rPr lang="en-US" dirty="0" smtClean="0"/>
              <a:t>ESO MBDG Open Source </a:t>
            </a:r>
            <a:r>
              <a:rPr lang="en-US" dirty="0" err="1" smtClean="0"/>
              <a:t>Docgen</a:t>
            </a:r>
            <a:endParaRPr lang="en-US" dirty="0" smtClean="0"/>
          </a:p>
          <a:p>
            <a:r>
              <a:rPr lang="en-US" dirty="0" smtClean="0"/>
              <a:t>JPL MBEE (</a:t>
            </a:r>
            <a:r>
              <a:rPr lang="en-US" dirty="0" err="1" smtClean="0"/>
              <a:t>Docgen</a:t>
            </a:r>
            <a:r>
              <a:rPr lang="en-US" dirty="0" smtClean="0"/>
              <a:t>, </a:t>
            </a:r>
            <a:r>
              <a:rPr lang="en-US" dirty="0" err="1" smtClean="0"/>
              <a:t>Docweb</a:t>
            </a:r>
            <a:r>
              <a:rPr lang="en-US" dirty="0" smtClean="0"/>
              <a:t>, View Editor, System Database)</a:t>
            </a:r>
          </a:p>
          <a:p>
            <a:r>
              <a:rPr lang="en-US" dirty="0" smtClean="0"/>
              <a:t>Lockheed Martin </a:t>
            </a:r>
            <a:r>
              <a:rPr lang="en-US" dirty="0" err="1" smtClean="0"/>
              <a:t>DocGen</a:t>
            </a:r>
            <a:endParaRPr lang="en-US" dirty="0" smtClean="0"/>
          </a:p>
          <a:p>
            <a:r>
              <a:rPr lang="en-US" dirty="0" smtClean="0"/>
              <a:t>Atos </a:t>
            </a:r>
            <a:r>
              <a:rPr lang="en-US" dirty="0" err="1" smtClean="0"/>
              <a:t>Gendoc</a:t>
            </a:r>
            <a:endParaRPr lang="en-US" dirty="0"/>
          </a:p>
        </p:txBody>
      </p:sp>
    </p:spTree>
    <p:extLst>
      <p:ext uri="{BB962C8B-B14F-4D97-AF65-F5344CB8AC3E}">
        <p14:creationId xmlns:p14="http://schemas.microsoft.com/office/powerpoint/2010/main" val="128624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4669"/>
          </a:xfrm>
        </p:spPr>
        <p:txBody>
          <a:bodyPr>
            <a:normAutofit/>
          </a:bodyPr>
          <a:lstStyle/>
          <a:p>
            <a:r>
              <a:rPr lang="en-US" sz="4400" dirty="0" smtClean="0"/>
              <a:t>Common Features Across Industry</a:t>
            </a:r>
            <a:endParaRPr lang="en-US" sz="4400" dirty="0"/>
          </a:p>
        </p:txBody>
      </p:sp>
      <p:sp>
        <p:nvSpPr>
          <p:cNvPr id="3" name="Content Placeholder 2"/>
          <p:cNvSpPr>
            <a:spLocks noGrp="1"/>
          </p:cNvSpPr>
          <p:nvPr>
            <p:ph idx="1"/>
          </p:nvPr>
        </p:nvSpPr>
        <p:spPr/>
        <p:txBody>
          <a:bodyPr>
            <a:noAutofit/>
          </a:bodyPr>
          <a:lstStyle/>
          <a:p>
            <a:endParaRPr lang="en-US" sz="2800" dirty="0" smtClean="0"/>
          </a:p>
          <a:p>
            <a:r>
              <a:rPr lang="en-US" sz="2800" dirty="0" smtClean="0"/>
              <a:t>A need to communicate with stakeholders </a:t>
            </a:r>
          </a:p>
          <a:p>
            <a:pPr lvl="1"/>
            <a:r>
              <a:rPr lang="en-US" sz="2400" dirty="0" smtClean="0"/>
              <a:t>According to terms of the stakeholders</a:t>
            </a:r>
          </a:p>
          <a:p>
            <a:r>
              <a:rPr lang="en-US" sz="2800" dirty="0" smtClean="0"/>
              <a:t>Variety of representations</a:t>
            </a:r>
          </a:p>
          <a:p>
            <a:r>
              <a:rPr lang="en-US" sz="2800" dirty="0" smtClean="0"/>
              <a:t>Edit the Model Information through multiple UI</a:t>
            </a:r>
          </a:p>
          <a:p>
            <a:r>
              <a:rPr lang="en-US" sz="2800" dirty="0" smtClean="0"/>
              <a:t>Enterprise integration of multiple applications and modeling tools</a:t>
            </a:r>
          </a:p>
          <a:p>
            <a:endParaRPr lang="en-US" sz="2800" dirty="0" smtClean="0"/>
          </a:p>
        </p:txBody>
      </p:sp>
    </p:spTree>
    <p:extLst>
      <p:ext uri="{BB962C8B-B14F-4D97-AF65-F5344CB8AC3E}">
        <p14:creationId xmlns:p14="http://schemas.microsoft.com/office/powerpoint/2010/main" val="248648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Concepts Requirements and </a:t>
            </a:r>
            <a:r>
              <a:rPr lang="en-US" dirty="0" err="1" smtClean="0"/>
              <a:t>Usecases</a:t>
            </a:r>
            <a:endParaRPr lang="en-US" dirty="0"/>
          </a:p>
        </p:txBody>
      </p:sp>
      <p:sp>
        <p:nvSpPr>
          <p:cNvPr id="5" name="Text Placeholder 4"/>
          <p:cNvSpPr>
            <a:spLocks noGrp="1"/>
          </p:cNvSpPr>
          <p:nvPr>
            <p:ph type="body" idx="1"/>
          </p:nvPr>
        </p:nvSpPr>
        <p:spPr/>
        <p:txBody>
          <a:bodyPr/>
          <a:lstStyle/>
          <a:p>
            <a:r>
              <a:rPr lang="en-US" dirty="0"/>
              <a:t>First Phase of Effort</a:t>
            </a:r>
          </a:p>
          <a:p>
            <a:endParaRPr lang="en-US" dirty="0"/>
          </a:p>
        </p:txBody>
      </p:sp>
    </p:spTree>
    <p:extLst>
      <p:ext uri="{BB962C8B-B14F-4D97-AF65-F5344CB8AC3E}">
        <p14:creationId xmlns:p14="http://schemas.microsoft.com/office/powerpoint/2010/main" val="170725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as a Principle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Communicating through understanding point of view</a:t>
            </a:r>
          </a:p>
          <a:p>
            <a:pPr lvl="1"/>
            <a:r>
              <a:rPr lang="en-US" dirty="0" smtClean="0"/>
              <a:t>Understanding the Point of View of Stakeholders</a:t>
            </a:r>
          </a:p>
          <a:p>
            <a:pPr lvl="2"/>
            <a:r>
              <a:rPr lang="en-US" dirty="0" smtClean="0"/>
              <a:t>Concerns</a:t>
            </a:r>
          </a:p>
          <a:p>
            <a:pPr lvl="1"/>
            <a:r>
              <a:rPr lang="en-US" dirty="0" smtClean="0"/>
              <a:t>Describing the model from that Point of View</a:t>
            </a:r>
          </a:p>
          <a:p>
            <a:pPr lvl="2"/>
            <a:r>
              <a:rPr lang="en-US" dirty="0" smtClean="0"/>
              <a:t>Identifying parts of the model that address concerns</a:t>
            </a:r>
          </a:p>
          <a:p>
            <a:pPr lvl="1"/>
            <a:r>
              <a:rPr lang="en-US" dirty="0" smtClean="0"/>
              <a:t>Telling the story of the Views </a:t>
            </a:r>
          </a:p>
          <a:p>
            <a:pPr lvl="2"/>
            <a:r>
              <a:rPr lang="en-US" dirty="0" smtClean="0"/>
              <a:t>Linearization of the Views of the Model</a:t>
            </a:r>
          </a:p>
          <a:p>
            <a:pPr lvl="2"/>
            <a:endParaRPr lang="en-US" dirty="0"/>
          </a:p>
        </p:txBody>
      </p:sp>
    </p:spTree>
    <p:extLst>
      <p:ext uri="{BB962C8B-B14F-4D97-AF65-F5344CB8AC3E}">
        <p14:creationId xmlns:p14="http://schemas.microsoft.com/office/powerpoint/2010/main" val="3770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15"/>
          <a:stretch/>
        </p:blipFill>
        <p:spPr bwMode="auto">
          <a:xfrm>
            <a:off x="944309" y="386697"/>
            <a:ext cx="7088738" cy="542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08404" y="5836778"/>
            <a:ext cx="5702202" cy="830997"/>
          </a:xfrm>
          <a:prstGeom prst="rect">
            <a:avLst/>
          </a:prstGeom>
          <a:noFill/>
        </p:spPr>
        <p:txBody>
          <a:bodyPr wrap="none" rtlCol="0">
            <a:spAutoFit/>
          </a:bodyPr>
          <a:lstStyle/>
          <a:p>
            <a:r>
              <a:rPr lang="en-US" sz="2400" dirty="0" smtClean="0"/>
              <a:t>Engineer</a:t>
            </a:r>
          </a:p>
          <a:p>
            <a:r>
              <a:rPr lang="en-US" sz="2400" dirty="0"/>
              <a:t> </a:t>
            </a:r>
            <a:r>
              <a:rPr lang="en-US" sz="2400" dirty="0" smtClean="0"/>
              <a:t>  “The glass is twice as big as it needs to be”</a:t>
            </a:r>
            <a:endParaRPr lang="en-US" sz="2400" dirty="0"/>
          </a:p>
        </p:txBody>
      </p:sp>
    </p:spTree>
    <p:extLst>
      <p:ext uri="{BB962C8B-B14F-4D97-AF65-F5344CB8AC3E}">
        <p14:creationId xmlns:p14="http://schemas.microsoft.com/office/powerpoint/2010/main" val="276798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fontAlgn="auto">
              <a:spcAft>
                <a:spcPts val="0"/>
              </a:spcAft>
              <a:defRPr/>
            </a:pPr>
            <a:r>
              <a:rPr lang="en-US" dirty="0" smtClean="0">
                <a:ea typeface="+mj-ea"/>
              </a:rPr>
              <a:t>View and Viewpoint</a:t>
            </a:r>
            <a:endParaRPr lang="en-US" dirty="0">
              <a:ea typeface="+mj-ea"/>
            </a:endParaRPr>
          </a:p>
        </p:txBody>
      </p:sp>
      <p:sp>
        <p:nvSpPr>
          <p:cNvPr id="2051" name="TextBox 4"/>
          <p:cNvSpPr txBox="1">
            <a:spLocks noChangeArrowheads="1"/>
          </p:cNvSpPr>
          <p:nvPr/>
        </p:nvSpPr>
        <p:spPr bwMode="auto">
          <a:xfrm>
            <a:off x="7315200" y="0"/>
            <a:ext cx="157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solidFill>
                  <a:srgbClr val="FF0000"/>
                </a:solidFill>
              </a:rPr>
              <a:t>Update 3/2/13</a:t>
            </a:r>
          </a:p>
        </p:txBody>
      </p:sp>
      <p:pic>
        <p:nvPicPr>
          <p:cNvPr id="205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39239"/>
          <a:stretch/>
        </p:blipFill>
        <p:spPr bwMode="auto">
          <a:xfrm>
            <a:off x="328217" y="1621684"/>
            <a:ext cx="8409820" cy="38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6797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196"/>
            <a:ext cx="8229600" cy="538385"/>
          </a:xfrm>
        </p:spPr>
        <p:txBody>
          <a:bodyPr anchor="b">
            <a:normAutofit fontScale="90000"/>
          </a:bodyPr>
          <a:lstStyle/>
          <a:p>
            <a:r>
              <a:rPr lang="en-US" sz="4000" b="1" dirty="0" smtClean="0"/>
              <a:t>Generating Reports from Models</a:t>
            </a:r>
            <a:endParaRPr lang="en-US" sz="6600" dirty="0"/>
          </a:p>
        </p:txBody>
      </p:sp>
      <p:sp>
        <p:nvSpPr>
          <p:cNvPr id="7" name="Rounded Rectangle 6"/>
          <p:cNvSpPr/>
          <p:nvPr/>
        </p:nvSpPr>
        <p:spPr>
          <a:xfrm>
            <a:off x="455907" y="5253376"/>
            <a:ext cx="1524000" cy="914400"/>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Document Generator</a:t>
            </a:r>
            <a:endParaRPr lang="en-US" sz="1200" b="1" dirty="0"/>
          </a:p>
        </p:txBody>
      </p:sp>
      <p:sp>
        <p:nvSpPr>
          <p:cNvPr id="10" name="Right Arrow 9"/>
          <p:cNvSpPr/>
          <p:nvPr/>
        </p:nvSpPr>
        <p:spPr>
          <a:xfrm>
            <a:off x="2123509" y="5483044"/>
            <a:ext cx="457200" cy="45720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AC15811A-F12B-2F4C-8CA2-F95E51D6F269}" type="slidenum">
              <a:rPr lang="en-US" smtClean="0"/>
              <a:t>17</a:t>
            </a:fld>
            <a:endParaRPr lang="en-US"/>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447" t="9130" r="16984"/>
          <a:stretch/>
        </p:blipFill>
        <p:spPr bwMode="auto">
          <a:xfrm>
            <a:off x="4656033" y="1983123"/>
            <a:ext cx="1751888" cy="167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050" t="3507" r="5804" b="4937"/>
          <a:stretch/>
        </p:blipFill>
        <p:spPr bwMode="auto">
          <a:xfrm>
            <a:off x="4656033" y="4854011"/>
            <a:ext cx="1837347" cy="169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695630" y="2321964"/>
            <a:ext cx="2068082" cy="923330"/>
          </a:xfrm>
          <a:prstGeom prst="rect">
            <a:avLst/>
          </a:prstGeom>
          <a:noFill/>
        </p:spPr>
        <p:txBody>
          <a:bodyPr wrap="square" rtlCol="0">
            <a:spAutoFit/>
          </a:bodyPr>
          <a:lstStyle/>
          <a:p>
            <a:pPr marL="285750" indent="-285750">
              <a:buFont typeface="Arial" pitchFamily="34" charset="0"/>
              <a:buChar char="•"/>
            </a:pPr>
            <a:r>
              <a:rPr lang="en-US" dirty="0" smtClean="0"/>
              <a:t>Model, Viewpoints and View Models</a:t>
            </a:r>
            <a:endParaRPr lang="en-US" dirty="0"/>
          </a:p>
        </p:txBody>
      </p:sp>
      <p:sp>
        <p:nvSpPr>
          <p:cNvPr id="13" name="TextBox 12"/>
          <p:cNvSpPr txBox="1"/>
          <p:nvPr/>
        </p:nvSpPr>
        <p:spPr>
          <a:xfrm>
            <a:off x="6695630" y="4996975"/>
            <a:ext cx="2153542" cy="1200329"/>
          </a:xfrm>
          <a:prstGeom prst="rect">
            <a:avLst/>
          </a:prstGeom>
          <a:noFill/>
        </p:spPr>
        <p:txBody>
          <a:bodyPr wrap="square" rtlCol="0">
            <a:spAutoFit/>
          </a:bodyPr>
          <a:lstStyle/>
          <a:p>
            <a:pPr marL="285750" indent="-285750">
              <a:buFont typeface="Arial" pitchFamily="34" charset="0"/>
              <a:buChar char="•"/>
            </a:pPr>
            <a:r>
              <a:rPr lang="en-US" dirty="0" smtClean="0"/>
              <a:t>Reports output using styles and formats specified in the method</a:t>
            </a:r>
            <a:endParaRPr lang="en-US" dirty="0"/>
          </a:p>
        </p:txBody>
      </p:sp>
      <p:sp>
        <p:nvSpPr>
          <p:cNvPr id="21" name="Rounded Rectangle 20"/>
          <p:cNvSpPr/>
          <p:nvPr/>
        </p:nvSpPr>
        <p:spPr>
          <a:xfrm>
            <a:off x="357193" y="3604245"/>
            <a:ext cx="3534774" cy="914400"/>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Model Repository</a:t>
            </a:r>
            <a:endParaRPr lang="en-US" sz="1200" b="1" dirty="0"/>
          </a:p>
        </p:txBody>
      </p:sp>
      <p:sp>
        <p:nvSpPr>
          <p:cNvPr id="22" name="Rounded Rectangle 21"/>
          <p:cNvSpPr/>
          <p:nvPr/>
        </p:nvSpPr>
        <p:spPr>
          <a:xfrm>
            <a:off x="2707388" y="5254444"/>
            <a:ext cx="1524000" cy="914400"/>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Document Repository</a:t>
            </a:r>
            <a:endParaRPr lang="en-US" sz="1200" b="1" dirty="0"/>
          </a:p>
        </p:txBody>
      </p:sp>
      <p:sp>
        <p:nvSpPr>
          <p:cNvPr id="24" name="Right Arrow 23"/>
          <p:cNvSpPr/>
          <p:nvPr/>
        </p:nvSpPr>
        <p:spPr>
          <a:xfrm rot="5400000">
            <a:off x="904309" y="4668140"/>
            <a:ext cx="457200" cy="45720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8" name="Rounded Rectangle 27"/>
          <p:cNvSpPr/>
          <p:nvPr/>
        </p:nvSpPr>
        <p:spPr>
          <a:xfrm>
            <a:off x="357193" y="1747615"/>
            <a:ext cx="1524000" cy="914400"/>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Model Editing Tool</a:t>
            </a:r>
            <a:endParaRPr lang="en-US" sz="1200" b="1" dirty="0"/>
          </a:p>
        </p:txBody>
      </p:sp>
      <p:sp>
        <p:nvSpPr>
          <p:cNvPr id="15" name="Left-Right Arrow 14"/>
          <p:cNvSpPr/>
          <p:nvPr/>
        </p:nvSpPr>
        <p:spPr>
          <a:xfrm rot="5400000">
            <a:off x="780352" y="2919221"/>
            <a:ext cx="677681" cy="484632"/>
          </a:xfrm>
          <a:prstGeom prst="lef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2" name="Rounded Rectangle 31"/>
          <p:cNvSpPr/>
          <p:nvPr/>
        </p:nvSpPr>
        <p:spPr>
          <a:xfrm>
            <a:off x="2289090" y="1747615"/>
            <a:ext cx="1713698" cy="914400"/>
          </a:xfrm>
          <a:prstGeom prst="roundRect">
            <a:avLst>
              <a:gd name="adj"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Web –based Model Editors</a:t>
            </a:r>
            <a:endParaRPr lang="en-US" sz="1200" b="1" dirty="0"/>
          </a:p>
        </p:txBody>
      </p:sp>
      <p:sp>
        <p:nvSpPr>
          <p:cNvPr id="33" name="Left-Right Arrow 32"/>
          <p:cNvSpPr/>
          <p:nvPr/>
        </p:nvSpPr>
        <p:spPr>
          <a:xfrm rot="5400000">
            <a:off x="2888231" y="2919221"/>
            <a:ext cx="677681" cy="484632"/>
          </a:xfrm>
          <a:prstGeom prst="lef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4" name="Right Arrow 33"/>
          <p:cNvSpPr/>
          <p:nvPr/>
        </p:nvSpPr>
        <p:spPr>
          <a:xfrm rot="5400000">
            <a:off x="5303377" y="4000143"/>
            <a:ext cx="457200" cy="45720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 name="TextBox 2"/>
          <p:cNvSpPr txBox="1"/>
          <p:nvPr/>
        </p:nvSpPr>
        <p:spPr>
          <a:xfrm>
            <a:off x="5807579" y="3830296"/>
            <a:ext cx="2879221" cy="830997"/>
          </a:xfrm>
          <a:prstGeom prst="rect">
            <a:avLst/>
          </a:prstGeom>
          <a:noFill/>
        </p:spPr>
        <p:txBody>
          <a:bodyPr wrap="square" rtlCol="0">
            <a:spAutoFit/>
          </a:bodyPr>
          <a:lstStyle/>
          <a:p>
            <a:r>
              <a:rPr lang="en-US" sz="1600" dirty="0" smtClean="0"/>
              <a:t>Model transformation from </a:t>
            </a:r>
          </a:p>
          <a:p>
            <a:r>
              <a:rPr lang="en-US" sz="1600" dirty="0" smtClean="0"/>
              <a:t>SysML to Documents  (HTML, PDF </a:t>
            </a:r>
            <a:r>
              <a:rPr lang="en-US" sz="1600" dirty="0" err="1" smtClean="0"/>
              <a:t>etc</a:t>
            </a:r>
            <a:r>
              <a:rPr lang="en-US" sz="1600" dirty="0" smtClean="0"/>
              <a:t>)</a:t>
            </a:r>
            <a:endParaRPr lang="en-US" sz="1600" dirty="0"/>
          </a:p>
        </p:txBody>
      </p:sp>
    </p:spTree>
    <p:extLst>
      <p:ext uri="{BB962C8B-B14F-4D97-AF65-F5344CB8AC3E}">
        <p14:creationId xmlns:p14="http://schemas.microsoft.com/office/powerpoint/2010/main" val="7129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Requirements</a:t>
            </a:r>
            <a:endParaRPr lang="en-US" dirty="0"/>
          </a:p>
        </p:txBody>
      </p:sp>
      <p:sp>
        <p:nvSpPr>
          <p:cNvPr id="5" name="Content Placeholder 4"/>
          <p:cNvSpPr>
            <a:spLocks noGrp="1"/>
          </p:cNvSpPr>
          <p:nvPr>
            <p:ph idx="1"/>
          </p:nvPr>
        </p:nvSpPr>
        <p:spPr/>
        <p:txBody>
          <a:bodyPr>
            <a:normAutofit fontScale="40000" lnSpcReduction="20000"/>
          </a:bodyPr>
          <a:lstStyle/>
          <a:p>
            <a:r>
              <a:rPr lang="en-US" dirty="0"/>
              <a:t>Analysis</a:t>
            </a:r>
            <a:endParaRPr lang="en-US" b="1" dirty="0"/>
          </a:p>
          <a:p>
            <a:r>
              <a:rPr lang="en-US" dirty="0"/>
              <a:t>Architecture Framework Extensibility</a:t>
            </a:r>
            <a:endParaRPr lang="en-US" b="1" dirty="0"/>
          </a:p>
          <a:p>
            <a:r>
              <a:rPr lang="en-US" dirty="0"/>
              <a:t>Configuration Management</a:t>
            </a:r>
            <a:endParaRPr lang="en-US" b="1" dirty="0"/>
          </a:p>
          <a:p>
            <a:r>
              <a:rPr lang="en-US" dirty="0"/>
              <a:t>Conformance</a:t>
            </a:r>
            <a:endParaRPr lang="en-US" b="1" dirty="0"/>
          </a:p>
          <a:p>
            <a:r>
              <a:rPr lang="en-US" dirty="0"/>
              <a:t>Diagram Views</a:t>
            </a:r>
            <a:endParaRPr lang="en-US" b="1" dirty="0"/>
          </a:p>
          <a:p>
            <a:r>
              <a:rPr lang="en-US" dirty="0"/>
              <a:t>Dynamic Views</a:t>
            </a:r>
            <a:endParaRPr lang="en-US" b="1" dirty="0"/>
          </a:p>
          <a:p>
            <a:r>
              <a:rPr lang="en-US" dirty="0" err="1"/>
              <a:t>Editability</a:t>
            </a:r>
            <a:endParaRPr lang="en-US" b="1" dirty="0"/>
          </a:p>
          <a:p>
            <a:r>
              <a:rPr lang="en-US" dirty="0"/>
              <a:t>Executable Independence</a:t>
            </a:r>
            <a:endParaRPr lang="en-US" b="1" dirty="0"/>
          </a:p>
          <a:p>
            <a:r>
              <a:rPr lang="en-US" dirty="0"/>
              <a:t>Inclusion</a:t>
            </a:r>
            <a:endParaRPr lang="en-US" b="1" dirty="0"/>
          </a:p>
          <a:p>
            <a:r>
              <a:rPr lang="en-US" dirty="0"/>
              <a:t>Interoperability</a:t>
            </a:r>
            <a:endParaRPr lang="en-US" b="1" dirty="0"/>
          </a:p>
          <a:p>
            <a:r>
              <a:rPr lang="en-US" dirty="0"/>
              <a:t>Method </a:t>
            </a:r>
            <a:endParaRPr lang="en-US" b="1" dirty="0"/>
          </a:p>
          <a:p>
            <a:r>
              <a:rPr lang="en-US" dirty="0"/>
              <a:t>Separation of Models</a:t>
            </a:r>
            <a:endParaRPr lang="en-US" b="1" dirty="0"/>
          </a:p>
          <a:p>
            <a:r>
              <a:rPr lang="en-US" dirty="0"/>
              <a:t>Styles</a:t>
            </a:r>
            <a:endParaRPr lang="en-US" b="1" dirty="0"/>
          </a:p>
          <a:p>
            <a:r>
              <a:rPr lang="en-US" dirty="0"/>
              <a:t>Tool Independence</a:t>
            </a:r>
            <a:endParaRPr lang="en-US" b="1" dirty="0"/>
          </a:p>
          <a:p>
            <a:r>
              <a:rPr lang="en-US" dirty="0"/>
              <a:t>Viewpoint Model</a:t>
            </a:r>
          </a:p>
        </p:txBody>
      </p:sp>
    </p:spTree>
    <p:extLst>
      <p:ext uri="{BB962C8B-B14F-4D97-AF65-F5344CB8AC3E}">
        <p14:creationId xmlns:p14="http://schemas.microsoft.com/office/powerpoint/2010/main" val="277826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pic>
        <p:nvPicPr>
          <p:cNvPr id="5" name="Picture 4" descr="Screen Shot 2013-03-06 at 10.56.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 y="1470017"/>
            <a:ext cx="8853716" cy="4994442"/>
          </a:xfrm>
          <a:prstGeom prst="rect">
            <a:avLst/>
          </a:prstGeom>
        </p:spPr>
      </p:pic>
    </p:spTree>
    <p:extLst>
      <p:ext uri="{BB962C8B-B14F-4D97-AF65-F5344CB8AC3E}">
        <p14:creationId xmlns:p14="http://schemas.microsoft.com/office/powerpoint/2010/main" val="20532854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Content Placeholder 2"/>
          <p:cNvSpPr>
            <a:spLocks noGrp="1"/>
          </p:cNvSpPr>
          <p:nvPr>
            <p:ph idx="1"/>
          </p:nvPr>
        </p:nvSpPr>
        <p:spPr/>
        <p:txBody>
          <a:bodyPr/>
          <a:lstStyle/>
          <a:p>
            <a:r>
              <a:rPr lang="en-US" dirty="0" smtClean="0"/>
              <a:t>Auto-View Generation Working Group</a:t>
            </a:r>
          </a:p>
          <a:p>
            <a:pPr lvl="1"/>
            <a:r>
              <a:rPr lang="en-US" sz="2000" dirty="0" smtClean="0"/>
              <a:t>http</a:t>
            </a:r>
            <a:r>
              <a:rPr lang="en-US" sz="2000" dirty="0"/>
              <a:t>://</a:t>
            </a:r>
            <a:r>
              <a:rPr lang="en-US" sz="2000" dirty="0" err="1"/>
              <a:t>www.omgwiki.org</a:t>
            </a:r>
            <a:r>
              <a:rPr lang="en-US" sz="2000" dirty="0"/>
              <a:t>/</a:t>
            </a:r>
            <a:r>
              <a:rPr lang="en-US" sz="2000" dirty="0" err="1"/>
              <a:t>OMGSysML</a:t>
            </a:r>
            <a:r>
              <a:rPr lang="en-US" sz="2000" dirty="0"/>
              <a:t>/</a:t>
            </a:r>
            <a:r>
              <a:rPr lang="en-US" sz="2000" dirty="0" err="1"/>
              <a:t>doku.php?id</a:t>
            </a:r>
            <a:r>
              <a:rPr lang="en-US" sz="2000" dirty="0"/>
              <a:t>=</a:t>
            </a:r>
            <a:r>
              <a:rPr lang="en-US" sz="2000" dirty="0" err="1"/>
              <a:t>sysml-autoview:auto-view_generation_working_group</a:t>
            </a:r>
            <a:endParaRPr lang="en-US" sz="2000" dirty="0"/>
          </a:p>
        </p:txBody>
      </p:sp>
    </p:spTree>
    <p:extLst>
      <p:ext uri="{BB962C8B-B14F-4D97-AF65-F5344CB8AC3E}">
        <p14:creationId xmlns:p14="http://schemas.microsoft.com/office/powerpoint/2010/main" val="222323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a:t>
            </a:r>
            <a:r>
              <a:rPr lang="en-US" dirty="0" err="1" smtClean="0"/>
              <a:t>Usecases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311956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Lockheed Example </a:t>
            </a:r>
            <a:r>
              <a:rPr lang="en-US" dirty="0" err="1"/>
              <a:t>U</a:t>
            </a:r>
            <a:r>
              <a:rPr lang="en-US" dirty="0" err="1" smtClean="0"/>
              <a:t>secase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22944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Features &amp; Capabilities</a:t>
            </a:r>
            <a:endParaRPr lang="en-US" dirty="0"/>
          </a:p>
        </p:txBody>
      </p:sp>
      <p:sp>
        <p:nvSpPr>
          <p:cNvPr id="2" name="Content Placeholder 1"/>
          <p:cNvSpPr>
            <a:spLocks noGrp="1"/>
          </p:cNvSpPr>
          <p:nvPr>
            <p:ph idx="1"/>
          </p:nvPr>
        </p:nvSpPr>
        <p:spPr>
          <a:xfrm>
            <a:off x="451803" y="1059953"/>
            <a:ext cx="8224837" cy="2161549"/>
          </a:xfrm>
        </p:spPr>
        <p:txBody>
          <a:bodyPr>
            <a:normAutofit fontScale="62500" lnSpcReduction="20000"/>
          </a:bodyPr>
          <a:lstStyle/>
          <a:p>
            <a:r>
              <a:rPr lang="en-US" dirty="0" smtClean="0"/>
              <a:t>Recursive Document Structure Modeling</a:t>
            </a:r>
          </a:p>
          <a:p>
            <a:pPr lvl="1"/>
            <a:r>
              <a:rPr lang="en-US" dirty="0" smtClean="0"/>
              <a:t>Define the recursive document structure</a:t>
            </a:r>
          </a:p>
          <a:p>
            <a:pPr lvl="1"/>
            <a:r>
              <a:rPr lang="en-US" dirty="0" smtClean="0"/>
              <a:t>Define the loop using «startLoop» and «</a:t>
            </a:r>
            <a:r>
              <a:rPr lang="en-US" dirty="0" err="1" smtClean="0"/>
              <a:t>closeLoop</a:t>
            </a:r>
            <a:r>
              <a:rPr lang="en-US" dirty="0" smtClean="0"/>
              <a:t>» dependencies</a:t>
            </a:r>
          </a:p>
          <a:p>
            <a:pPr lvl="1"/>
            <a:r>
              <a:rPr lang="en-US" dirty="0" smtClean="0"/>
              <a:t>Define the data sets used in this structure</a:t>
            </a:r>
          </a:p>
          <a:p>
            <a:pPr lvl="1"/>
            <a:r>
              <a:rPr lang="en-US" dirty="0" smtClean="0"/>
              <a:t>Reference the data sets using «</a:t>
            </a:r>
            <a:r>
              <a:rPr lang="en-US" dirty="0" err="1" smtClean="0"/>
              <a:t>referenceTo</a:t>
            </a:r>
            <a:r>
              <a:rPr lang="en-US" dirty="0" smtClean="0"/>
              <a:t>»</a:t>
            </a:r>
          </a:p>
        </p:txBody>
      </p:sp>
      <p:pic>
        <p:nvPicPr>
          <p:cNvPr id="5" name="Picture 4" descr="Loop Example.jpg"/>
          <p:cNvPicPr>
            <a:picLocks noChangeAspect="1"/>
          </p:cNvPicPr>
          <p:nvPr/>
        </p:nvPicPr>
        <p:blipFill>
          <a:blip r:embed="rId2" cstate="print"/>
          <a:stretch>
            <a:fillRect/>
          </a:stretch>
        </p:blipFill>
        <p:spPr>
          <a:xfrm>
            <a:off x="0" y="3165589"/>
            <a:ext cx="4417254" cy="3481395"/>
          </a:xfrm>
          <a:prstGeom prst="rect">
            <a:avLst/>
          </a:prstGeom>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pic>
      <p:pic>
        <p:nvPicPr>
          <p:cNvPr id="4" name="Picture 2"/>
          <p:cNvPicPr>
            <a:picLocks noChangeAspect="1" noChangeArrowheads="1"/>
          </p:cNvPicPr>
          <p:nvPr/>
        </p:nvPicPr>
        <p:blipFill>
          <a:blip r:embed="rId3" cstate="print"/>
          <a:srcRect l="16084" t="43520" r="34178" b="11520"/>
          <a:stretch>
            <a:fillRect/>
          </a:stretch>
        </p:blipFill>
        <p:spPr bwMode="auto">
          <a:xfrm>
            <a:off x="4681001" y="3305908"/>
            <a:ext cx="4249640" cy="3016861"/>
          </a:xfrm>
          <a:prstGeom prst="rect">
            <a:avLst/>
          </a:prstGeom>
          <a:ln>
            <a:headEnd/>
            <a:tailEnd/>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978236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963" y="238869"/>
            <a:ext cx="7312025" cy="531812"/>
          </a:xfrm>
        </p:spPr>
        <p:txBody>
          <a:bodyPr>
            <a:normAutofit fontScale="90000"/>
          </a:bodyPr>
          <a:lstStyle/>
          <a:p>
            <a:r>
              <a:rPr lang="en-US" dirty="0" smtClean="0"/>
              <a:t>Features &amp; Capabilities</a:t>
            </a:r>
            <a:endParaRPr lang="en-US" dirty="0"/>
          </a:p>
        </p:txBody>
      </p:sp>
      <p:pic>
        <p:nvPicPr>
          <p:cNvPr id="4" name="Picture 3" descr="Reference and Table example.jpg"/>
          <p:cNvPicPr>
            <a:picLocks noChangeAspect="1"/>
          </p:cNvPicPr>
          <p:nvPr/>
        </p:nvPicPr>
        <p:blipFill>
          <a:blip r:embed="rId2" cstate="print"/>
          <a:stretch>
            <a:fillRect/>
          </a:stretch>
        </p:blipFill>
        <p:spPr>
          <a:xfrm>
            <a:off x="143388" y="871762"/>
            <a:ext cx="4927296" cy="3389477"/>
          </a:xfrm>
          <a:prstGeom prst="rect">
            <a:avLst/>
          </a:prstGeom>
          <a:effectLst>
            <a:outerShdw blurRad="63500" sx="102000" sy="102000" algn="ctr" rotWithShape="0">
              <a:prstClr val="black">
                <a:alpha val="40000"/>
              </a:prstClr>
            </a:outerShdw>
          </a:effectLst>
        </p:spPr>
      </p:pic>
      <p:pic>
        <p:nvPicPr>
          <p:cNvPr id="3075" name="Picture 3"/>
          <p:cNvPicPr>
            <a:picLocks noChangeAspect="1" noChangeArrowheads="1"/>
          </p:cNvPicPr>
          <p:nvPr/>
        </p:nvPicPr>
        <p:blipFill>
          <a:blip r:embed="rId3" cstate="print"/>
          <a:srcRect l="16586" t="35980" r="16084" b="6542"/>
          <a:stretch>
            <a:fillRect/>
          </a:stretch>
        </p:blipFill>
        <p:spPr bwMode="auto">
          <a:xfrm>
            <a:off x="3670987" y="3562065"/>
            <a:ext cx="5473013" cy="2871817"/>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Oval 4"/>
          <p:cNvSpPr/>
          <p:nvPr/>
        </p:nvSpPr>
        <p:spPr bwMode="auto">
          <a:xfrm>
            <a:off x="3471042" y="2364828"/>
            <a:ext cx="1723696" cy="966951"/>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6" name="TextBox 5"/>
          <p:cNvSpPr txBox="1"/>
          <p:nvPr/>
        </p:nvSpPr>
        <p:spPr>
          <a:xfrm>
            <a:off x="5213132" y="1881351"/>
            <a:ext cx="838691" cy="369332"/>
          </a:xfrm>
          <a:prstGeom prst="rect">
            <a:avLst/>
          </a:prstGeom>
          <a:noFill/>
        </p:spPr>
        <p:txBody>
          <a:bodyPr wrap="none" rtlCol="0">
            <a:spAutoFit/>
          </a:bodyPr>
          <a:lstStyle/>
          <a:p>
            <a:r>
              <a:rPr lang="en-US" dirty="0" smtClean="0">
                <a:solidFill>
                  <a:schemeClr val="tx1"/>
                </a:solidFill>
              </a:rPr>
              <a:t>Scope</a:t>
            </a:r>
          </a:p>
        </p:txBody>
      </p:sp>
      <p:sp>
        <p:nvSpPr>
          <p:cNvPr id="7" name="Oval 6"/>
          <p:cNvSpPr/>
          <p:nvPr/>
        </p:nvSpPr>
        <p:spPr bwMode="auto">
          <a:xfrm>
            <a:off x="3471042" y="1776248"/>
            <a:ext cx="1723696" cy="572814"/>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
        <p:nvSpPr>
          <p:cNvPr id="8" name="TextBox 7"/>
          <p:cNvSpPr txBox="1"/>
          <p:nvPr/>
        </p:nvSpPr>
        <p:spPr>
          <a:xfrm>
            <a:off x="5218387" y="2653861"/>
            <a:ext cx="813043" cy="369332"/>
          </a:xfrm>
          <a:prstGeom prst="rect">
            <a:avLst/>
          </a:prstGeom>
          <a:noFill/>
        </p:spPr>
        <p:txBody>
          <a:bodyPr wrap="none" rtlCol="0">
            <a:spAutoFit/>
          </a:bodyPr>
          <a:lstStyle/>
          <a:p>
            <a:r>
              <a:rPr lang="en-US" dirty="0" smtClean="0">
                <a:solidFill>
                  <a:schemeClr val="tx1"/>
                </a:solidFill>
              </a:rPr>
              <a:t>Query</a:t>
            </a:r>
          </a:p>
        </p:txBody>
      </p:sp>
    </p:spTree>
    <p:extLst>
      <p:ext uri="{BB962C8B-B14F-4D97-AF65-F5344CB8AC3E}">
        <p14:creationId xmlns:p14="http://schemas.microsoft.com/office/powerpoint/2010/main" val="2659803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458788"/>
            <a:ext cx="7782877" cy="531812"/>
          </a:xfrm>
        </p:spPr>
        <p:txBody>
          <a:bodyPr>
            <a:normAutofit fontScale="90000"/>
          </a:bodyPr>
          <a:lstStyle/>
          <a:p>
            <a:r>
              <a:rPr lang="en-US" dirty="0" smtClean="0"/>
              <a:t>Document Preview and Validation</a:t>
            </a:r>
            <a:br>
              <a:rPr lang="en-US" dirty="0" smtClean="0"/>
            </a:b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802674" y="1244393"/>
            <a:ext cx="7334250" cy="51339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802674" y="1244393"/>
            <a:ext cx="7341326" cy="513892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150734" y="2915796"/>
            <a:ext cx="3750197" cy="2159752"/>
          </a:xfrm>
          <a:prstGeom prst="rect">
            <a:avLst/>
          </a:prstGeom>
          <a:noFill/>
          <a:ln w="9525">
            <a:noFill/>
            <a:miter lim="800000"/>
            <a:headEnd/>
            <a:tailEnd/>
          </a:ln>
        </p:spPr>
      </p:pic>
      <p:sp>
        <p:nvSpPr>
          <p:cNvPr id="23" name="Rectangular Callout 22"/>
          <p:cNvSpPr/>
          <p:nvPr/>
        </p:nvSpPr>
        <p:spPr bwMode="auto">
          <a:xfrm>
            <a:off x="5669280" y="1813560"/>
            <a:ext cx="1280160" cy="670560"/>
          </a:xfrm>
          <a:prstGeom prst="wedgeRectCallout">
            <a:avLst>
              <a:gd name="adj1" fmla="val -168229"/>
              <a:gd name="adj2" fmla="val -5302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smtClean="0"/>
              <a:t>Document</a:t>
            </a:r>
          </a:p>
          <a:p>
            <a:r>
              <a:rPr lang="en-US" sz="1600" dirty="0" smtClean="0"/>
              <a:t>Preview</a:t>
            </a:r>
            <a:endParaRPr lang="en-US" sz="1600" dirty="0"/>
          </a:p>
        </p:txBody>
      </p:sp>
      <p:sp>
        <p:nvSpPr>
          <p:cNvPr id="25" name="Rectangular Callout 24"/>
          <p:cNvSpPr/>
          <p:nvPr/>
        </p:nvSpPr>
        <p:spPr bwMode="auto">
          <a:xfrm>
            <a:off x="7417636" y="2094053"/>
            <a:ext cx="1234440" cy="655320"/>
          </a:xfrm>
          <a:prstGeom prst="wedgeRectCallout">
            <a:avLst>
              <a:gd name="adj1" fmla="val -48878"/>
              <a:gd name="adj2" fmla="val 9215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smtClean="0"/>
              <a:t>Component</a:t>
            </a:r>
          </a:p>
          <a:p>
            <a:r>
              <a:rPr lang="en-US" sz="1600" dirty="0" smtClean="0"/>
              <a:t>Preview</a:t>
            </a:r>
            <a:endParaRPr lang="en-US" sz="1600" dirty="0"/>
          </a:p>
        </p:txBody>
      </p:sp>
      <p:sp>
        <p:nvSpPr>
          <p:cNvPr id="19" name="Rectangular Callout 18"/>
          <p:cNvSpPr/>
          <p:nvPr/>
        </p:nvSpPr>
        <p:spPr bwMode="auto">
          <a:xfrm>
            <a:off x="0" y="1371600"/>
            <a:ext cx="1737360" cy="1112520"/>
          </a:xfrm>
          <a:prstGeom prst="wedgeRectCallout">
            <a:avLst>
              <a:gd name="adj1" fmla="val 61534"/>
              <a:gd name="adj2" fmla="val 39885"/>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400" dirty="0" smtClean="0">
                <a:solidFill>
                  <a:schemeClr val="tx1"/>
                </a:solidFill>
              </a:rPr>
              <a:t>View the list of ≪</a:t>
            </a:r>
            <a:r>
              <a:rPr lang="en-US" sz="1400" dirty="0" err="1" smtClean="0">
                <a:solidFill>
                  <a:schemeClr val="tx1"/>
                </a:solidFill>
              </a:rPr>
              <a:t>dataReference</a:t>
            </a:r>
            <a:r>
              <a:rPr lang="en-US" sz="1400" dirty="0" smtClean="0">
                <a:solidFill>
                  <a:schemeClr val="tx1"/>
                </a:solidFill>
              </a:rPr>
              <a:t>≫  objects and their data</a:t>
            </a:r>
            <a:endParaRPr lang="en-US" sz="1400" dirty="0">
              <a:solidFill>
                <a:schemeClr val="tx1"/>
              </a:solidFill>
            </a:endParaRPr>
          </a:p>
        </p:txBody>
      </p:sp>
      <p:sp>
        <p:nvSpPr>
          <p:cNvPr id="20" name="Rectangular Callout 19"/>
          <p:cNvSpPr/>
          <p:nvPr/>
        </p:nvSpPr>
        <p:spPr bwMode="auto">
          <a:xfrm>
            <a:off x="0" y="2849880"/>
            <a:ext cx="1737360" cy="1127760"/>
          </a:xfrm>
          <a:prstGeom prst="wedgeRectCallout">
            <a:avLst>
              <a:gd name="adj1" fmla="val 63283"/>
              <a:gd name="adj2" fmla="val -798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smtClean="0"/>
              <a:t>Extract valid property names to Excel spreadsheet</a:t>
            </a:r>
            <a:endParaRPr lang="en-US" sz="1600" dirty="0"/>
          </a:p>
        </p:txBody>
      </p:sp>
      <p:sp>
        <p:nvSpPr>
          <p:cNvPr id="22" name="Rectangular Callout 21"/>
          <p:cNvSpPr/>
          <p:nvPr/>
        </p:nvSpPr>
        <p:spPr bwMode="auto">
          <a:xfrm>
            <a:off x="0" y="4191000"/>
            <a:ext cx="1737360" cy="929640"/>
          </a:xfrm>
          <a:prstGeom prst="wedgeRectCallout">
            <a:avLst>
              <a:gd name="adj1" fmla="val 64629"/>
              <a:gd name="adj2" fmla="val -20779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smtClean="0"/>
              <a:t>Create a file to schedule an </a:t>
            </a:r>
            <a:r>
              <a:rPr lang="en-US" sz="1600" dirty="0" err="1" smtClean="0"/>
              <a:t>autorun</a:t>
            </a:r>
            <a:r>
              <a:rPr lang="en-US" sz="1600" dirty="0" smtClean="0"/>
              <a:t> </a:t>
            </a:r>
            <a:endParaRPr lang="en-US" sz="1600" dirty="0"/>
          </a:p>
        </p:txBody>
      </p:sp>
      <p:sp>
        <p:nvSpPr>
          <p:cNvPr id="24" name="Rectangular Callout 23"/>
          <p:cNvSpPr/>
          <p:nvPr/>
        </p:nvSpPr>
        <p:spPr bwMode="auto">
          <a:xfrm>
            <a:off x="0" y="5416180"/>
            <a:ext cx="1722120" cy="411480"/>
          </a:xfrm>
          <a:prstGeom prst="wedgeRectCallout">
            <a:avLst>
              <a:gd name="adj1" fmla="val 74540"/>
              <a:gd name="adj2" fmla="val -3917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smtClean="0"/>
              <a:t>Validation Logs</a:t>
            </a:r>
            <a:endParaRPr lang="en-US" sz="1600" dirty="0"/>
          </a:p>
        </p:txBody>
      </p:sp>
      <p:sp>
        <p:nvSpPr>
          <p:cNvPr id="16" name="Bent Arrow 15"/>
          <p:cNvSpPr/>
          <p:nvPr/>
        </p:nvSpPr>
        <p:spPr bwMode="auto">
          <a:xfrm rot="10800000" flipH="1">
            <a:off x="4282632" y="3240913"/>
            <a:ext cx="813816" cy="868680"/>
          </a:xfrm>
          <a:prstGeom prst="bentArrow">
            <a:avLst>
              <a:gd name="adj1" fmla="val 20733"/>
              <a:gd name="adj2" fmla="val 25000"/>
              <a:gd name="adj3" fmla="val 25000"/>
              <a:gd name="adj4" fmla="val 43750"/>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Arial" pitchFamily="-112" charset="0"/>
            </a:endParaRPr>
          </a:p>
        </p:txBody>
      </p:sp>
    </p:spTree>
    <p:extLst>
      <p:ext uri="{BB962C8B-B14F-4D97-AF65-F5344CB8AC3E}">
        <p14:creationId xmlns:p14="http://schemas.microsoft.com/office/powerpoint/2010/main" val="4093146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9" presetClass="exit" presetSubtype="0" fill="hold" grpId="1" nodeType="withEffect">
                                  <p:stCondLst>
                                    <p:cond delay="0"/>
                                  </p:stCondLst>
                                  <p:childTnLst>
                                    <p:animEffect transition="out" filter="dissolv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animBg="1"/>
      <p:bldP spid="20" grpId="0" animBg="1"/>
      <p:bldP spid="22" grpId="0" animBg="1"/>
      <p:bldP spid="24" grpId="0" animBg="1"/>
      <p:bldP spid="16" grpId="0" animBg="1"/>
      <p:bldP spid="1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 </a:t>
            </a:r>
            <a:r>
              <a:rPr lang="en-US" dirty="0"/>
              <a:t>E</a:t>
            </a:r>
            <a:r>
              <a:rPr lang="en-US" dirty="0" smtClean="0"/>
              <a:t>xample </a:t>
            </a:r>
            <a:r>
              <a:rPr lang="en-US" dirty="0" err="1"/>
              <a:t>U</a:t>
            </a:r>
            <a:r>
              <a:rPr lang="en-US" dirty="0" err="1" smtClean="0"/>
              <a:t>secase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42615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6163"/>
            <a:ext cx="9077325"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24964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1425"/>
            <a:ext cx="91440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5443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JPL Example </a:t>
            </a:r>
            <a:r>
              <a:rPr lang="en-US" dirty="0" err="1" smtClean="0"/>
              <a:t>Usecase</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15185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Viewpoint Model</a:t>
            </a:r>
            <a:endParaRPr lang="en-US" dirty="0"/>
          </a:p>
        </p:txBody>
      </p:sp>
      <p:sp>
        <p:nvSpPr>
          <p:cNvPr id="3" name="Content Placeholder 2"/>
          <p:cNvSpPr>
            <a:spLocks noGrp="1"/>
          </p:cNvSpPr>
          <p:nvPr>
            <p:ph idx="1"/>
          </p:nvPr>
        </p:nvSpPr>
        <p:spPr>
          <a:xfrm>
            <a:off x="5521238" y="1600200"/>
            <a:ext cx="3165562" cy="4525963"/>
          </a:xfrm>
        </p:spPr>
        <p:txBody>
          <a:bodyPr>
            <a:normAutofit/>
          </a:bodyPr>
          <a:lstStyle/>
          <a:p>
            <a:r>
              <a:rPr lang="en-US" sz="2400" dirty="0" smtClean="0"/>
              <a:t>Viewpoint Model</a:t>
            </a:r>
          </a:p>
          <a:p>
            <a:pPr lvl="1"/>
            <a:r>
              <a:rPr lang="en-US" sz="2000" dirty="0" smtClean="0"/>
              <a:t>Purpose informed by Stakeholder Concerns</a:t>
            </a:r>
          </a:p>
          <a:p>
            <a:pPr lvl="1"/>
            <a:r>
              <a:rPr lang="en-US" sz="2000" dirty="0" smtClean="0"/>
              <a:t>Methods and Analysis for constructing the View from the Model</a:t>
            </a:r>
          </a:p>
          <a:p>
            <a:pPr lvl="1"/>
            <a:r>
              <a:rPr lang="en-US" sz="2000" dirty="0" smtClean="0"/>
              <a:t>Presentation Rules</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22" t="3118" r="-2867" b="15659"/>
          <a:stretch/>
        </p:blipFill>
        <p:spPr bwMode="auto">
          <a:xfrm>
            <a:off x="196553" y="4495089"/>
            <a:ext cx="6069936" cy="199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52" y="1400175"/>
            <a:ext cx="5059747" cy="234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6175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390952"/>
            <a:ext cx="8229600" cy="4735211"/>
          </a:xfrm>
        </p:spPr>
        <p:txBody>
          <a:bodyPr>
            <a:noAutofit/>
          </a:bodyPr>
          <a:lstStyle/>
          <a:p>
            <a:r>
              <a:rPr lang="en-US" sz="3600" dirty="0" smtClean="0"/>
              <a:t>Auto-View Working Group</a:t>
            </a:r>
          </a:p>
          <a:p>
            <a:r>
              <a:rPr lang="en-US" sz="3600" dirty="0" smtClean="0"/>
              <a:t>Background</a:t>
            </a:r>
            <a:endParaRPr lang="en-US" sz="3600" dirty="0"/>
          </a:p>
          <a:p>
            <a:r>
              <a:rPr lang="en-US" sz="3600" dirty="0" smtClean="0"/>
              <a:t>First Phase of Effort</a:t>
            </a:r>
            <a:endParaRPr lang="en-US" sz="3600" dirty="0"/>
          </a:p>
          <a:p>
            <a:r>
              <a:rPr lang="en-US" sz="3600" dirty="0" smtClean="0"/>
              <a:t>Plan </a:t>
            </a:r>
            <a:r>
              <a:rPr lang="en-US" sz="3600" dirty="0"/>
              <a:t>Forward</a:t>
            </a:r>
          </a:p>
          <a:p>
            <a:r>
              <a:rPr lang="en-US" sz="3600" dirty="0" smtClean="0"/>
              <a:t>Summary</a:t>
            </a:r>
            <a:endParaRPr lang="en-US" sz="3600" dirty="0"/>
          </a:p>
        </p:txBody>
      </p:sp>
    </p:spTree>
    <p:extLst>
      <p:ext uri="{BB962C8B-B14F-4D97-AF65-F5344CB8AC3E}">
        <p14:creationId xmlns:p14="http://schemas.microsoft.com/office/powerpoint/2010/main" val="3958951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and Analysis</a:t>
            </a:r>
            <a:endParaRPr lang="en-US" dirty="0"/>
          </a:p>
        </p:txBody>
      </p:sp>
      <p:sp>
        <p:nvSpPr>
          <p:cNvPr id="3" name="Content Placeholder 2"/>
          <p:cNvSpPr>
            <a:spLocks noGrp="1"/>
          </p:cNvSpPr>
          <p:nvPr>
            <p:ph idx="1"/>
          </p:nvPr>
        </p:nvSpPr>
        <p:spPr>
          <a:xfrm>
            <a:off x="5854904" y="1474149"/>
            <a:ext cx="3289096" cy="5040847"/>
          </a:xfrm>
        </p:spPr>
        <p:txBody>
          <a:bodyPr>
            <a:normAutofit fontScale="77500" lnSpcReduction="20000"/>
          </a:bodyPr>
          <a:lstStyle/>
          <a:p>
            <a:r>
              <a:rPr lang="en-US" sz="2000" dirty="0" smtClean="0"/>
              <a:t>Methods</a:t>
            </a:r>
          </a:p>
          <a:p>
            <a:pPr lvl="1"/>
            <a:r>
              <a:rPr lang="en-US" sz="1800" dirty="0" smtClean="0"/>
              <a:t>Ordered steps for producing the View</a:t>
            </a:r>
          </a:p>
          <a:p>
            <a:r>
              <a:rPr lang="en-US" sz="2000" dirty="0" smtClean="0"/>
              <a:t>Analysis </a:t>
            </a:r>
          </a:p>
          <a:p>
            <a:pPr lvl="1"/>
            <a:r>
              <a:rPr lang="en-US" sz="1800" dirty="0" smtClean="0"/>
              <a:t>describe the nature of queries of the model</a:t>
            </a:r>
          </a:p>
          <a:p>
            <a:pPr lvl="1"/>
            <a:r>
              <a:rPr lang="en-US" sz="1800" dirty="0" smtClean="0"/>
              <a:t>Analytical assertions</a:t>
            </a:r>
          </a:p>
          <a:p>
            <a:pPr lvl="1"/>
            <a:r>
              <a:rPr lang="en-US" sz="1800" dirty="0" smtClean="0"/>
              <a:t>Rules for completeness and consistency</a:t>
            </a:r>
          </a:p>
          <a:p>
            <a:r>
              <a:rPr lang="en-US" sz="2200" dirty="0" smtClean="0"/>
              <a:t>Format and Presentation Style</a:t>
            </a:r>
          </a:p>
          <a:p>
            <a:pPr lvl="1"/>
            <a:r>
              <a:rPr lang="en-US" sz="1800" dirty="0" smtClean="0"/>
              <a:t>Describe the conventions styles and formats for how the information is presented in the View</a:t>
            </a:r>
          </a:p>
          <a:p>
            <a:pPr lvl="1"/>
            <a:endParaRPr lang="en-US" sz="1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5" r="1861" b="2223"/>
          <a:stretch/>
        </p:blipFill>
        <p:spPr bwMode="auto">
          <a:xfrm>
            <a:off x="103583" y="1966865"/>
            <a:ext cx="5751321" cy="338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5507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533400"/>
            <a:ext cx="4495800" cy="523220"/>
          </a:xfrm>
          <a:prstGeom prst="rect">
            <a:avLst/>
          </a:prstGeom>
          <a:noFill/>
        </p:spPr>
        <p:txBody>
          <a:bodyPr wrap="square" rtlCol="0">
            <a:spAutoFit/>
          </a:bodyPr>
          <a:lstStyle/>
          <a:p>
            <a:pPr algn="ctr"/>
            <a:r>
              <a:rPr lang="en-US" sz="2800" b="1" dirty="0"/>
              <a:t>Viewpoint and View</a:t>
            </a:r>
          </a:p>
        </p:txBody>
      </p:sp>
      <p:sp>
        <p:nvSpPr>
          <p:cNvPr id="4" name="TextBox 3"/>
          <p:cNvSpPr txBox="1"/>
          <p:nvPr/>
        </p:nvSpPr>
        <p:spPr>
          <a:xfrm>
            <a:off x="762000" y="1447800"/>
            <a:ext cx="7848600" cy="4678204"/>
          </a:xfrm>
          <a:prstGeom prst="rect">
            <a:avLst/>
          </a:prstGeom>
          <a:noFill/>
        </p:spPr>
        <p:txBody>
          <a:bodyPr wrap="square" rtlCol="0">
            <a:spAutoFit/>
          </a:bodyPr>
          <a:lstStyle/>
          <a:p>
            <a:endParaRPr/>
          </a:p>
          <a:p>
            <a:endParaRPr/>
          </a:p>
          <a:p>
            <a:endParaRPr/>
          </a:p>
          <a:p>
            <a:endParaRPr/>
          </a:p>
          <a:p>
            <a:endParaRPr/>
          </a:p>
          <a:p>
            <a:endParaRPr/>
          </a:p>
          <a:p>
            <a:endParaRPr/>
          </a:p>
          <a:p>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72" y="1159170"/>
            <a:ext cx="7597656" cy="51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11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64"/>
            <a:ext cx="8229600" cy="1143000"/>
          </a:xfrm>
        </p:spPr>
        <p:txBody>
          <a:bodyPr/>
          <a:lstStyle/>
          <a:p>
            <a:r>
              <a:rPr lang="en-US" dirty="0" smtClean="0"/>
              <a:t>Views of Models</a:t>
            </a:r>
            <a:endParaRPr lang="en-US" dirty="0"/>
          </a:p>
        </p:txBody>
      </p:sp>
      <p:pic>
        <p:nvPicPr>
          <p:cNvPr id="7" name="Picture 6"/>
          <p:cNvPicPr>
            <a:picLocks noChangeAspect="1"/>
          </p:cNvPicPr>
          <p:nvPr/>
        </p:nvPicPr>
        <p:blipFill rotWithShape="1">
          <a:blip r:embed="rId2"/>
          <a:srcRect l="1" r="33649"/>
          <a:stretch/>
        </p:blipFill>
        <p:spPr>
          <a:xfrm>
            <a:off x="4631821" y="4300669"/>
            <a:ext cx="4401084" cy="2339411"/>
          </a:xfrm>
          <a:prstGeom prst="rect">
            <a:avLst/>
          </a:prstGeom>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821" y="1352371"/>
            <a:ext cx="4114800" cy="226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297" t="80660" r="25309" b="6030"/>
          <a:stretch/>
        </p:blipFill>
        <p:spPr bwMode="auto">
          <a:xfrm>
            <a:off x="627404" y="4352477"/>
            <a:ext cx="3623417" cy="71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297" t="54615" r="25309" b="32729"/>
          <a:stretch/>
        </p:blipFill>
        <p:spPr bwMode="auto">
          <a:xfrm>
            <a:off x="627404" y="1352371"/>
            <a:ext cx="3623417" cy="68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406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94403872.wmf" descr="1294403872.wmf"/>
          <p:cNvPicPr preferRelativeResize="0">
            <a:picLocks/>
          </p:cNvPicPr>
          <p:nvPr/>
        </p:nvPicPr>
        <p:blipFill rotWithShape="1">
          <a:blip r:embed="rId2" cstate="print"/>
          <a:srcRect l="8090" t="16771" r="28336" b="9216"/>
          <a:stretch/>
        </p:blipFill>
        <p:spPr>
          <a:xfrm>
            <a:off x="277738" y="1293975"/>
            <a:ext cx="2046718" cy="1748328"/>
          </a:xfrm>
          <a:prstGeom prst="rect">
            <a:avLst/>
          </a:prstGeom>
        </p:spPr>
      </p:pic>
      <p:pic>
        <p:nvPicPr>
          <p:cNvPr id="5" name="Picture 704956850.wmf" descr="704956850.wmf"/>
          <p:cNvPicPr preferRelativeResize="0">
            <a:picLocks/>
          </p:cNvPicPr>
          <p:nvPr/>
        </p:nvPicPr>
        <p:blipFill rotWithShape="1">
          <a:blip r:embed="rId3" cstate="print"/>
          <a:srcRect l="9078" t="16299" r="8696" b="10317"/>
          <a:stretch/>
        </p:blipFill>
        <p:spPr>
          <a:xfrm>
            <a:off x="4110525" y="1722077"/>
            <a:ext cx="3196127" cy="1266914"/>
          </a:xfrm>
          <a:prstGeom prst="rect">
            <a:avLst/>
          </a:prstGeom>
        </p:spPr>
      </p:pic>
      <p:pic>
        <p:nvPicPr>
          <p:cNvPr id="6" name="Picture 456012023.wmf" descr="456012023.wmf"/>
          <p:cNvPicPr preferRelativeResize="0">
            <a:picLocks/>
          </p:cNvPicPr>
          <p:nvPr/>
        </p:nvPicPr>
        <p:blipFill rotWithShape="1">
          <a:blip r:embed="rId4" cstate="print"/>
          <a:srcRect l="6051" t="14349" r="5054" b="12863"/>
          <a:stretch/>
        </p:blipFill>
        <p:spPr>
          <a:xfrm>
            <a:off x="200826" y="3348627"/>
            <a:ext cx="5520583" cy="3334804"/>
          </a:xfrm>
          <a:prstGeom prst="rect">
            <a:avLst/>
          </a:prstGeom>
        </p:spPr>
      </p:pic>
      <p:sp>
        <p:nvSpPr>
          <p:cNvPr id="3095" name="Title 3094"/>
          <p:cNvSpPr>
            <a:spLocks noGrp="1"/>
          </p:cNvSpPr>
          <p:nvPr>
            <p:ph type="title"/>
          </p:nvPr>
        </p:nvSpPr>
        <p:spPr>
          <a:xfrm>
            <a:off x="457200" y="98277"/>
            <a:ext cx="8229600" cy="1143000"/>
          </a:xfrm>
        </p:spPr>
        <p:txBody>
          <a:bodyPr>
            <a:normAutofit fontScale="90000"/>
          </a:bodyPr>
          <a:lstStyle/>
          <a:p>
            <a:r>
              <a:rPr lang="en-US" dirty="0" smtClean="0"/>
              <a:t>Simple Spacecraft Diagram Views</a:t>
            </a:r>
            <a:endParaRPr lang="en-US" dirty="0"/>
          </a:p>
        </p:txBody>
      </p:sp>
      <p:sp>
        <p:nvSpPr>
          <p:cNvPr id="3096" name="Line Callout 1 (Accent Bar) 3095"/>
          <p:cNvSpPr/>
          <p:nvPr/>
        </p:nvSpPr>
        <p:spPr>
          <a:xfrm>
            <a:off x="2597624" y="2049210"/>
            <a:ext cx="914400" cy="612648"/>
          </a:xfrm>
          <a:prstGeom prst="accent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t>Spacecraft SysML IBD</a:t>
            </a:r>
            <a:endParaRPr lang="en-US" sz="1200" dirty="0"/>
          </a:p>
        </p:txBody>
      </p:sp>
      <p:sp>
        <p:nvSpPr>
          <p:cNvPr id="58" name="Line Callout 1 (Accent Bar) 57"/>
          <p:cNvSpPr/>
          <p:nvPr/>
        </p:nvSpPr>
        <p:spPr>
          <a:xfrm>
            <a:off x="6006150" y="4060577"/>
            <a:ext cx="1197954" cy="612648"/>
          </a:xfrm>
          <a:prstGeom prst="accent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t>Star Tracker Behavior Scenario</a:t>
            </a:r>
            <a:endParaRPr lang="en-US" sz="1200" dirty="0"/>
          </a:p>
        </p:txBody>
      </p:sp>
      <p:sp>
        <p:nvSpPr>
          <p:cNvPr id="59" name="Line Callout 1 (Accent Bar) 58"/>
          <p:cNvSpPr/>
          <p:nvPr/>
        </p:nvSpPr>
        <p:spPr>
          <a:xfrm>
            <a:off x="7520300" y="1686625"/>
            <a:ext cx="1290414" cy="612648"/>
          </a:xfrm>
          <a:prstGeom prst="accentCallout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t>Spacecraft Star tracker Behavior</a:t>
            </a:r>
            <a:endParaRPr lang="en-US" sz="1200" dirty="0"/>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297" t="5844" r="25309" b="81910"/>
          <a:stretch/>
        </p:blipFill>
        <p:spPr bwMode="auto">
          <a:xfrm>
            <a:off x="4703688" y="5016029"/>
            <a:ext cx="3623417" cy="6594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9694" t="32413" r="24865" b="54904"/>
          <a:stretch/>
        </p:blipFill>
        <p:spPr bwMode="auto">
          <a:xfrm>
            <a:off x="2562196" y="1037144"/>
            <a:ext cx="3452498" cy="64948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8091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06" y="0"/>
            <a:ext cx="8229600" cy="1143000"/>
          </a:xfrm>
        </p:spPr>
        <p:txBody>
          <a:bodyPr/>
          <a:lstStyle/>
          <a:p>
            <a:r>
              <a:rPr lang="en-US" dirty="0" smtClean="0"/>
              <a:t>Linearizing the Views</a:t>
            </a:r>
            <a:endParaRPr lang="en-US" dirty="0"/>
          </a:p>
        </p:txBody>
      </p:sp>
      <p:sp>
        <p:nvSpPr>
          <p:cNvPr id="3" name="Content Placeholder 2"/>
          <p:cNvSpPr>
            <a:spLocks noGrp="1"/>
          </p:cNvSpPr>
          <p:nvPr>
            <p:ph idx="1"/>
          </p:nvPr>
        </p:nvSpPr>
        <p:spPr>
          <a:xfrm>
            <a:off x="700757" y="4666377"/>
            <a:ext cx="5042018" cy="1909612"/>
          </a:xfrm>
        </p:spPr>
        <p:txBody>
          <a:bodyPr>
            <a:noAutofit/>
          </a:bodyPr>
          <a:lstStyle/>
          <a:p>
            <a:r>
              <a:rPr lang="en-US" sz="2400" dirty="0" smtClean="0"/>
              <a:t>Model of Views</a:t>
            </a:r>
          </a:p>
          <a:p>
            <a:pPr lvl="1"/>
            <a:r>
              <a:rPr lang="en-US" sz="2000" dirty="0" smtClean="0"/>
              <a:t>Story of Views</a:t>
            </a:r>
          </a:p>
          <a:p>
            <a:pPr lvl="1"/>
            <a:r>
              <a:rPr lang="en-US" sz="2000" dirty="0" smtClean="0"/>
              <a:t>Outline of Views</a:t>
            </a:r>
          </a:p>
          <a:p>
            <a:pPr lvl="1"/>
            <a:r>
              <a:rPr lang="en-US" sz="2000" dirty="0" smtClean="0"/>
              <a:t>Template Outline of Viewpoints</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82" y="931490"/>
            <a:ext cx="8866247" cy="237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ular Callout 4"/>
          <p:cNvSpPr/>
          <p:nvPr/>
        </p:nvSpPr>
        <p:spPr>
          <a:xfrm>
            <a:off x="892370" y="3537460"/>
            <a:ext cx="1368765" cy="958001"/>
          </a:xfrm>
          <a:prstGeom prst="wedgeRectCallout">
            <a:avLst>
              <a:gd name="adj1" fmla="val -65713"/>
              <a:gd name="adj2" fmla="val -8479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chemeClr val="bg1"/>
                </a:solidFill>
              </a:rPr>
              <a:t>“Template” Outline of Viewpoints</a:t>
            </a:r>
            <a:endParaRPr lang="en-US" dirty="0">
              <a:solidFill>
                <a:schemeClr val="bg1"/>
              </a:solidFill>
            </a:endParaRPr>
          </a:p>
        </p:txBody>
      </p:sp>
      <p:sp>
        <p:nvSpPr>
          <p:cNvPr id="7" name="Rectangular Callout 6"/>
          <p:cNvSpPr/>
          <p:nvPr/>
        </p:nvSpPr>
        <p:spPr>
          <a:xfrm>
            <a:off x="6375163" y="4016460"/>
            <a:ext cx="2358640" cy="1187466"/>
          </a:xfrm>
          <a:prstGeom prst="wedgeRectCallout">
            <a:avLst>
              <a:gd name="adj1" fmla="val -84503"/>
              <a:gd name="adj2" fmla="val -6530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chemeClr val="bg1"/>
                </a:solidFill>
              </a:rPr>
              <a:t>2 Model Outlines of Views based on the same Viewpoint Template</a:t>
            </a:r>
            <a:endParaRPr lang="en-US" dirty="0">
              <a:solidFill>
                <a:schemeClr val="bg1"/>
              </a:solidFill>
            </a:endParaRPr>
          </a:p>
        </p:txBody>
      </p:sp>
      <p:sp>
        <p:nvSpPr>
          <p:cNvPr id="8" name="Left Brace 7"/>
          <p:cNvSpPr/>
          <p:nvPr/>
        </p:nvSpPr>
        <p:spPr>
          <a:xfrm rot="16200000">
            <a:off x="5281303" y="1691568"/>
            <a:ext cx="564022" cy="3691783"/>
          </a:xfrm>
          <a:prstGeom prst="leftBrace">
            <a:avLst>
              <a:gd name="adj1" fmla="val 25759"/>
              <a:gd name="adj2" fmla="val 5000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26277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Libraries</a:t>
            </a:r>
            <a:endParaRPr lang="en-US" dirty="0"/>
          </a:p>
        </p:txBody>
      </p:sp>
      <p:sp>
        <p:nvSpPr>
          <p:cNvPr id="3" name="Content Placeholder 2"/>
          <p:cNvSpPr>
            <a:spLocks noGrp="1"/>
          </p:cNvSpPr>
          <p:nvPr>
            <p:ph idx="1"/>
          </p:nvPr>
        </p:nvSpPr>
        <p:spPr>
          <a:xfrm>
            <a:off x="5441361" y="726948"/>
            <a:ext cx="3360807" cy="5409489"/>
          </a:xfrm>
        </p:spPr>
        <p:txBody>
          <a:bodyPr>
            <a:normAutofit fontScale="47500" lnSpcReduction="20000"/>
          </a:bodyPr>
          <a:lstStyle/>
          <a:p>
            <a:r>
              <a:rPr lang="en-US" dirty="0" smtClean="0"/>
              <a:t>Viewpoints</a:t>
            </a:r>
          </a:p>
          <a:p>
            <a:pPr lvl="1"/>
            <a:r>
              <a:rPr lang="en-US" dirty="0" smtClean="0"/>
              <a:t>Collections of standard representations</a:t>
            </a:r>
          </a:p>
          <a:p>
            <a:r>
              <a:rPr lang="en-US" dirty="0" smtClean="0"/>
              <a:t>Methods</a:t>
            </a:r>
          </a:p>
          <a:p>
            <a:pPr lvl="1"/>
            <a:r>
              <a:rPr lang="en-US" dirty="0" smtClean="0"/>
              <a:t>Reusable methods for producing different models and representations used in Views</a:t>
            </a:r>
          </a:p>
          <a:p>
            <a:r>
              <a:rPr lang="en-US" dirty="0" smtClean="0"/>
              <a:t>Analyses</a:t>
            </a:r>
          </a:p>
          <a:p>
            <a:pPr lvl="1"/>
            <a:r>
              <a:rPr lang="en-US" dirty="0" smtClean="0"/>
              <a:t>Libraries of model analyses, queries and rules for checking models</a:t>
            </a:r>
          </a:p>
          <a:p>
            <a:r>
              <a:rPr lang="en-US" dirty="0" smtClean="0"/>
              <a:t>Presentation Styles</a:t>
            </a:r>
          </a:p>
          <a:p>
            <a:pPr lvl="1"/>
            <a:r>
              <a:rPr lang="en-US" dirty="0" smtClean="0"/>
              <a:t>Styles for presenting models and data such as colors, layout schemes, and conventions</a:t>
            </a:r>
          </a:p>
          <a:p>
            <a:r>
              <a:rPr lang="en-US" dirty="0" smtClean="0"/>
              <a:t>Format</a:t>
            </a:r>
          </a:p>
          <a:p>
            <a:pPr lvl="1"/>
            <a:r>
              <a:rPr lang="en-US" dirty="0" smtClean="0"/>
              <a:t>Models for formatting information such as </a:t>
            </a:r>
            <a:r>
              <a:rPr lang="en-US" dirty="0" err="1" smtClean="0"/>
              <a:t>Docbook</a:t>
            </a:r>
            <a:r>
              <a:rPr lang="en-US" dirty="0" smtClean="0"/>
              <a:t>, Office Schemas and modeling languages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51" y="1530810"/>
            <a:ext cx="5170402" cy="380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704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Issues</a:t>
            </a:r>
            <a:endParaRPr lang="en-US" dirty="0"/>
          </a:p>
        </p:txBody>
      </p:sp>
      <p:sp>
        <p:nvSpPr>
          <p:cNvPr id="4" name="Text Placeholder 3"/>
          <p:cNvSpPr>
            <a:spLocks noGrp="1"/>
          </p:cNvSpPr>
          <p:nvPr>
            <p:ph type="body" idx="1"/>
          </p:nvPr>
        </p:nvSpPr>
        <p:spPr/>
        <p:txBody>
          <a:bodyPr/>
          <a:lstStyle/>
          <a:p>
            <a:r>
              <a:rPr lang="en-US" dirty="0" smtClean="0"/>
              <a:t>View Modeling</a:t>
            </a:r>
            <a:endParaRPr lang="en-US" dirty="0"/>
          </a:p>
        </p:txBody>
      </p:sp>
    </p:spTree>
    <p:extLst>
      <p:ext uri="{BB962C8B-B14F-4D97-AF65-F5344CB8AC3E}">
        <p14:creationId xmlns:p14="http://schemas.microsoft.com/office/powerpoint/2010/main" val="417459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noAutofit/>
          </a:bodyPr>
          <a:lstStyle/>
          <a:p>
            <a:pPr lvl="0"/>
            <a:r>
              <a:rPr lang="en-US" sz="4000" dirty="0"/>
              <a:t>Viewpoint method limitations</a:t>
            </a:r>
          </a:p>
          <a:p>
            <a:pPr lvl="0"/>
            <a:r>
              <a:rPr lang="en-US" sz="4000" dirty="0"/>
              <a:t> Viewpoint description </a:t>
            </a:r>
            <a:r>
              <a:rPr lang="en-US" sz="4000" dirty="0" smtClean="0"/>
              <a:t>limitations</a:t>
            </a:r>
            <a:endParaRPr lang="en-US" sz="4000" dirty="0"/>
          </a:p>
          <a:p>
            <a:pPr lvl="0"/>
            <a:r>
              <a:rPr lang="en-US" sz="4000" dirty="0"/>
              <a:t>View import </a:t>
            </a:r>
            <a:r>
              <a:rPr lang="en-US" sz="4000" dirty="0" smtClean="0"/>
              <a:t>limitations </a:t>
            </a:r>
            <a:endParaRPr lang="en-US" sz="4000" dirty="0"/>
          </a:p>
          <a:p>
            <a:r>
              <a:rPr lang="en-US" sz="4000" dirty="0"/>
              <a:t>Other view construction </a:t>
            </a:r>
            <a:r>
              <a:rPr lang="en-US" sz="4000" dirty="0" smtClean="0"/>
              <a:t>limitations</a:t>
            </a:r>
            <a:endParaRPr lang="en-US" sz="4000" dirty="0"/>
          </a:p>
        </p:txBody>
      </p:sp>
    </p:spTree>
    <p:extLst>
      <p:ext uri="{BB962C8B-B14F-4D97-AF65-F5344CB8AC3E}">
        <p14:creationId xmlns:p14="http://schemas.microsoft.com/office/powerpoint/2010/main" val="2228330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View and Viewpoint Issues</a:t>
            </a:r>
            <a:endParaRPr lang="en-US" sz="3600" dirty="0"/>
          </a:p>
        </p:txBody>
      </p:sp>
      <p:pic>
        <p:nvPicPr>
          <p:cNvPr id="2051" name="Picture 3"/>
          <p:cNvPicPr>
            <a:picLocks noChangeAspect="1" noChangeArrowheads="1"/>
          </p:cNvPicPr>
          <p:nvPr/>
        </p:nvPicPr>
        <p:blipFill>
          <a:blip r:embed="rId2" cstate="print"/>
          <a:srcRect/>
          <a:stretch>
            <a:fillRect/>
          </a:stretch>
        </p:blipFill>
        <p:spPr bwMode="auto">
          <a:xfrm>
            <a:off x="304800" y="1295400"/>
            <a:ext cx="8647113" cy="4914900"/>
          </a:xfrm>
          <a:prstGeom prst="rect">
            <a:avLst/>
          </a:prstGeom>
          <a:noFill/>
          <a:ln w="9525">
            <a:noFill/>
            <a:miter lim="800000"/>
            <a:headEnd/>
            <a:tailEnd/>
          </a:ln>
        </p:spPr>
      </p:pic>
    </p:spTree>
    <p:extLst>
      <p:ext uri="{BB962C8B-B14F-4D97-AF65-F5344CB8AC3E}">
        <p14:creationId xmlns:p14="http://schemas.microsoft.com/office/powerpoint/2010/main" val="3453024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Issues</a:t>
            </a:r>
            <a:endParaRPr lang="en-US" dirty="0"/>
          </a:p>
        </p:txBody>
      </p:sp>
      <p:pic>
        <p:nvPicPr>
          <p:cNvPr id="4" name="Picture 3"/>
          <p:cNvPicPr>
            <a:picLocks noChangeAspect="1"/>
          </p:cNvPicPr>
          <p:nvPr/>
        </p:nvPicPr>
        <p:blipFill>
          <a:blip r:embed="rId2"/>
          <a:stretch>
            <a:fillRect/>
          </a:stretch>
        </p:blipFill>
        <p:spPr>
          <a:xfrm>
            <a:off x="661631" y="1339259"/>
            <a:ext cx="7797924" cy="5243295"/>
          </a:xfrm>
          <a:prstGeom prst="rect">
            <a:avLst/>
          </a:prstGeom>
        </p:spPr>
      </p:pic>
    </p:spTree>
    <p:extLst>
      <p:ext uri="{BB962C8B-B14F-4D97-AF65-F5344CB8AC3E}">
        <p14:creationId xmlns:p14="http://schemas.microsoft.com/office/powerpoint/2010/main" val="233963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Auto-View </a:t>
            </a:r>
            <a:r>
              <a:rPr lang="en-US" dirty="0" err="1" smtClean="0"/>
              <a:t>Genration</a:t>
            </a:r>
            <a:r>
              <a:rPr lang="en-US" dirty="0" smtClean="0"/>
              <a:t> Working group</a:t>
            </a:r>
            <a:endParaRPr lang="en-US" dirty="0"/>
          </a:p>
        </p:txBody>
      </p:sp>
      <p:sp>
        <p:nvSpPr>
          <p:cNvPr id="5" name="Text Placeholder 4"/>
          <p:cNvSpPr>
            <a:spLocks noGrp="1"/>
          </p:cNvSpPr>
          <p:nvPr>
            <p:ph type="body" idx="1"/>
          </p:nvPr>
        </p:nvSpPr>
        <p:spPr/>
        <p:txBody>
          <a:bodyPr/>
          <a:lstStyle/>
          <a:p>
            <a:r>
              <a:rPr lang="en-US" dirty="0" smtClean="0"/>
              <a:t>Purpose and Objectives</a:t>
            </a:r>
            <a:endParaRPr lang="en-US" dirty="0"/>
          </a:p>
        </p:txBody>
      </p:sp>
    </p:spTree>
    <p:extLst>
      <p:ext uri="{BB962C8B-B14F-4D97-AF65-F5344CB8AC3E}">
        <p14:creationId xmlns:p14="http://schemas.microsoft.com/office/powerpoint/2010/main" val="13978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 forward</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952876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 Forward</a:t>
            </a:r>
            <a:endParaRPr lang="en-US" dirty="0"/>
          </a:p>
        </p:txBody>
      </p:sp>
      <p:sp>
        <p:nvSpPr>
          <p:cNvPr id="5" name="Content Placeholder 4"/>
          <p:cNvSpPr>
            <a:spLocks noGrp="1"/>
          </p:cNvSpPr>
          <p:nvPr>
            <p:ph idx="1"/>
          </p:nvPr>
        </p:nvSpPr>
        <p:spPr/>
        <p:txBody>
          <a:bodyPr>
            <a:normAutofit/>
          </a:bodyPr>
          <a:lstStyle/>
          <a:p>
            <a:pPr>
              <a:buFont typeface="Wingdings" charset="2"/>
              <a:buChar char="ü"/>
            </a:pPr>
            <a:r>
              <a:rPr lang="en-US" dirty="0" smtClean="0"/>
              <a:t>Form and Scope Working Group</a:t>
            </a:r>
          </a:p>
          <a:p>
            <a:pPr>
              <a:buFont typeface="Wingdings" charset="2"/>
              <a:buChar char="ü"/>
            </a:pPr>
            <a:r>
              <a:rPr lang="en-US" dirty="0" smtClean="0"/>
              <a:t>Define </a:t>
            </a:r>
            <a:r>
              <a:rPr lang="en-US" dirty="0" smtClean="0"/>
              <a:t>Requirements</a:t>
            </a:r>
          </a:p>
          <a:p>
            <a:pPr>
              <a:buFont typeface="Wingdings" charset="2"/>
              <a:buChar char="ü"/>
            </a:pPr>
            <a:r>
              <a:rPr lang="en-US" dirty="0" smtClean="0"/>
              <a:t>Define </a:t>
            </a:r>
            <a:r>
              <a:rPr lang="en-US" dirty="0" err="1" smtClean="0"/>
              <a:t>Usecases</a:t>
            </a:r>
            <a:endParaRPr lang="en-US" dirty="0" smtClean="0"/>
          </a:p>
          <a:p>
            <a:pPr>
              <a:buFont typeface="Wingdings" charset="2"/>
              <a:buChar char="ü"/>
            </a:pPr>
            <a:r>
              <a:rPr lang="en-US" dirty="0" smtClean="0"/>
              <a:t>Articulate issues</a:t>
            </a:r>
          </a:p>
          <a:p>
            <a:pPr>
              <a:buFont typeface="Wingdings" charset="2"/>
              <a:buChar char="Ø"/>
            </a:pPr>
            <a:r>
              <a:rPr lang="en-US" dirty="0" smtClean="0"/>
              <a:t>Propose </a:t>
            </a:r>
            <a:r>
              <a:rPr lang="en-US" dirty="0" smtClean="0"/>
              <a:t>Solutions</a:t>
            </a:r>
            <a:endParaRPr lang="en-US" dirty="0" smtClean="0"/>
          </a:p>
        </p:txBody>
      </p:sp>
    </p:spTree>
    <p:extLst>
      <p:ext uri="{BB962C8B-B14F-4D97-AF65-F5344CB8AC3E}">
        <p14:creationId xmlns:p14="http://schemas.microsoft.com/office/powerpoint/2010/main" val="2769323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17459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lvl="1">
              <a:buFont typeface="Arial"/>
              <a:buChar char="•"/>
            </a:pPr>
            <a:r>
              <a:rPr lang="en-US" sz="2400" dirty="0" smtClean="0"/>
              <a:t>Critical capability for industry</a:t>
            </a:r>
          </a:p>
          <a:p>
            <a:pPr lvl="1">
              <a:buFont typeface="Arial"/>
              <a:buChar char="•"/>
            </a:pPr>
            <a:r>
              <a:rPr lang="en-US" sz="2400" dirty="0" smtClean="0"/>
              <a:t>Synthesized Industry Innovation</a:t>
            </a:r>
          </a:p>
          <a:p>
            <a:pPr lvl="2">
              <a:buFont typeface="Arial"/>
              <a:buChar char="•"/>
            </a:pPr>
            <a:r>
              <a:rPr lang="en-US" sz="2000" dirty="0" smtClean="0"/>
              <a:t>Concept</a:t>
            </a:r>
          </a:p>
          <a:p>
            <a:pPr lvl="2">
              <a:buFont typeface="Arial"/>
              <a:buChar char="•"/>
            </a:pPr>
            <a:r>
              <a:rPr lang="en-US" sz="2000" dirty="0" smtClean="0"/>
              <a:t>Requirements</a:t>
            </a:r>
          </a:p>
          <a:p>
            <a:pPr lvl="2">
              <a:buFont typeface="Arial"/>
              <a:buChar char="•"/>
            </a:pPr>
            <a:r>
              <a:rPr lang="en-US" sz="2000" dirty="0" err="1" smtClean="0"/>
              <a:t>Usecases</a:t>
            </a:r>
            <a:endParaRPr lang="en-US" sz="2000" dirty="0"/>
          </a:p>
          <a:p>
            <a:pPr lvl="1">
              <a:buFont typeface="Arial"/>
              <a:buChar char="•"/>
            </a:pPr>
            <a:r>
              <a:rPr lang="en-US" sz="2400" dirty="0" smtClean="0"/>
              <a:t>Submitted 1.4 RTF Issues</a:t>
            </a:r>
            <a:endParaRPr lang="en-US" sz="2400" dirty="0"/>
          </a:p>
          <a:p>
            <a:pPr lvl="1">
              <a:buFont typeface="Wingdings" charset="2"/>
              <a:buChar char="Ø"/>
            </a:pPr>
            <a:r>
              <a:rPr lang="en-US" sz="3200" dirty="0" smtClean="0"/>
              <a:t>Working Solutions</a:t>
            </a:r>
          </a:p>
          <a:p>
            <a:pPr marL="457200" lvl="1" indent="0">
              <a:buNone/>
            </a:pPr>
            <a:endParaRPr lang="en-US" sz="2400" dirty="0"/>
          </a:p>
        </p:txBody>
      </p:sp>
    </p:spTree>
    <p:extLst>
      <p:ext uri="{BB962C8B-B14F-4D97-AF65-F5344CB8AC3E}">
        <p14:creationId xmlns:p14="http://schemas.microsoft.com/office/powerpoint/2010/main" val="3672593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Backup</a:t>
            </a:r>
            <a:endParaRPr lang="en-US"/>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865849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Rendered According to Viewpoints</a:t>
            </a:r>
            <a:endParaRPr lang="en-US" dirty="0"/>
          </a:p>
        </p:txBody>
      </p:sp>
      <p:sp>
        <p:nvSpPr>
          <p:cNvPr id="4" name="Flowchart: Magnetic Disk 3"/>
          <p:cNvSpPr/>
          <p:nvPr/>
        </p:nvSpPr>
        <p:spPr>
          <a:xfrm>
            <a:off x="3384133" y="2806667"/>
            <a:ext cx="2375731" cy="2170632"/>
          </a:xfrm>
          <a:prstGeom prst="flowChartMagneticDisk">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5" name="Flowchart: Multidocument 4"/>
          <p:cNvSpPr/>
          <p:nvPr/>
        </p:nvSpPr>
        <p:spPr>
          <a:xfrm>
            <a:off x="529840" y="1974076"/>
            <a:ext cx="1845891" cy="1791043"/>
          </a:xfrm>
          <a:prstGeom prst="flowChartMultidocumen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Domain Specific Modeling Applications</a:t>
            </a:r>
          </a:p>
        </p:txBody>
      </p:sp>
      <p:sp>
        <p:nvSpPr>
          <p:cNvPr id="6" name="Flowchart: Alternate Process 5"/>
          <p:cNvSpPr/>
          <p:nvPr/>
        </p:nvSpPr>
        <p:spPr>
          <a:xfrm>
            <a:off x="6665719" y="4257048"/>
            <a:ext cx="1717704" cy="992424"/>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Document and Report Generation</a:t>
            </a:r>
            <a:endParaRPr lang="en-US" dirty="0"/>
          </a:p>
        </p:txBody>
      </p:sp>
      <p:sp>
        <p:nvSpPr>
          <p:cNvPr id="7" name="Flowchart: Alternate Process 6"/>
          <p:cNvSpPr/>
          <p:nvPr/>
        </p:nvSpPr>
        <p:spPr>
          <a:xfrm>
            <a:off x="6665719" y="2060198"/>
            <a:ext cx="1358781" cy="955804"/>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Web Editable View Apps</a:t>
            </a:r>
            <a:endParaRPr lang="en-US" dirty="0"/>
          </a:p>
        </p:txBody>
      </p:sp>
      <p:sp>
        <p:nvSpPr>
          <p:cNvPr id="8" name="TextBox 7"/>
          <p:cNvSpPr txBox="1"/>
          <p:nvPr/>
        </p:nvSpPr>
        <p:spPr>
          <a:xfrm>
            <a:off x="393106" y="3891983"/>
            <a:ext cx="2623559" cy="2585323"/>
          </a:xfrm>
          <a:prstGeom prst="rect">
            <a:avLst/>
          </a:prstGeom>
          <a:noFill/>
        </p:spPr>
        <p:txBody>
          <a:bodyPr wrap="square" rtlCol="0">
            <a:spAutoFit/>
          </a:bodyPr>
          <a:lstStyle/>
          <a:p>
            <a:pPr marL="285750" indent="-285750">
              <a:buFont typeface="Arial" pitchFamily="34" charset="0"/>
              <a:buChar char="•"/>
            </a:pPr>
            <a:r>
              <a:rPr lang="en-US" dirty="0" smtClean="0"/>
              <a:t>CAD (Mechanical, Electrical </a:t>
            </a:r>
            <a:r>
              <a:rPr lang="en-US" dirty="0" err="1" smtClean="0"/>
              <a:t>etc</a:t>
            </a:r>
            <a:r>
              <a:rPr lang="en-US" dirty="0" smtClean="0"/>
              <a:t>)</a:t>
            </a:r>
          </a:p>
          <a:p>
            <a:pPr marL="285750" indent="-285750">
              <a:buFont typeface="Arial" pitchFamily="34" charset="0"/>
              <a:buChar char="•"/>
            </a:pPr>
            <a:r>
              <a:rPr lang="en-US" dirty="0" smtClean="0"/>
              <a:t>Software Design (UML </a:t>
            </a:r>
            <a:r>
              <a:rPr lang="en-US" dirty="0" err="1" smtClean="0"/>
              <a:t>etc</a:t>
            </a:r>
            <a:r>
              <a:rPr lang="en-US" dirty="0" smtClean="0"/>
              <a:t>)</a:t>
            </a:r>
            <a:endParaRPr lang="en-US" dirty="0"/>
          </a:p>
          <a:p>
            <a:pPr marL="285750" indent="-285750">
              <a:buFont typeface="Arial" pitchFamily="34" charset="0"/>
              <a:buChar char="•"/>
            </a:pPr>
            <a:r>
              <a:rPr lang="en-US" dirty="0" smtClean="0"/>
              <a:t>MBSE (SysML </a:t>
            </a:r>
            <a:r>
              <a:rPr lang="en-US" dirty="0" err="1" smtClean="0"/>
              <a:t>etc</a:t>
            </a:r>
            <a:r>
              <a:rPr lang="en-US" dirty="0" smtClean="0"/>
              <a:t>)</a:t>
            </a:r>
            <a:endParaRPr lang="en-US" dirty="0"/>
          </a:p>
          <a:p>
            <a:pPr marL="285750" indent="-285750">
              <a:buFont typeface="Arial" pitchFamily="34" charset="0"/>
              <a:buChar char="•"/>
            </a:pPr>
            <a:r>
              <a:rPr lang="en-US" dirty="0" smtClean="0"/>
              <a:t>Analysis (Analytic, Simulation, spreadsheet)</a:t>
            </a:r>
            <a:endParaRPr lang="en-US" dirty="0"/>
          </a:p>
          <a:p>
            <a:pPr marL="285750" indent="-285750">
              <a:buFont typeface="Arial" pitchFamily="34" charset="0"/>
              <a:buChar char="•"/>
            </a:pPr>
            <a:endParaRPr lang="en-US" dirty="0"/>
          </a:p>
        </p:txBody>
      </p:sp>
      <p:sp>
        <p:nvSpPr>
          <p:cNvPr id="10" name="Rectangle 9"/>
          <p:cNvSpPr/>
          <p:nvPr/>
        </p:nvSpPr>
        <p:spPr>
          <a:xfrm>
            <a:off x="3520866" y="3585659"/>
            <a:ext cx="2102264" cy="35892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dirty="0"/>
              <a:t>Production Models</a:t>
            </a:r>
          </a:p>
        </p:txBody>
      </p:sp>
      <p:sp>
        <p:nvSpPr>
          <p:cNvPr id="12" name="Rectangle 11"/>
          <p:cNvSpPr/>
          <p:nvPr/>
        </p:nvSpPr>
        <p:spPr>
          <a:xfrm>
            <a:off x="3520867" y="3944582"/>
            <a:ext cx="2102263" cy="58468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dirty="0" smtClean="0"/>
              <a:t>Viewpoints and Domain Specific Languages</a:t>
            </a:r>
            <a:endParaRPr lang="en-US" sz="1400" dirty="0"/>
          </a:p>
        </p:txBody>
      </p:sp>
      <p:sp>
        <p:nvSpPr>
          <p:cNvPr id="13" name="Rectangle 12"/>
          <p:cNvSpPr/>
          <p:nvPr/>
        </p:nvSpPr>
        <p:spPr>
          <a:xfrm>
            <a:off x="3639533" y="2910023"/>
            <a:ext cx="1864933" cy="369332"/>
          </a:xfrm>
          <a:prstGeom prst="rect">
            <a:avLst/>
          </a:prstGeom>
        </p:spPr>
        <p:txBody>
          <a:bodyPr wrap="none">
            <a:spAutoFit/>
          </a:bodyPr>
          <a:lstStyle/>
          <a:p>
            <a:pPr algn="ctr"/>
            <a:r>
              <a:rPr lang="en-US" dirty="0"/>
              <a:t>Model Repository</a:t>
            </a:r>
          </a:p>
        </p:txBody>
      </p:sp>
      <p:cxnSp>
        <p:nvCxnSpPr>
          <p:cNvPr id="15" name="Straight Arrow Connector 14"/>
          <p:cNvCxnSpPr>
            <a:stCxn id="5" idx="3"/>
          </p:cNvCxnSpPr>
          <p:nvPr/>
        </p:nvCxnSpPr>
        <p:spPr>
          <a:xfrm>
            <a:off x="2375731" y="2869598"/>
            <a:ext cx="1145136" cy="275254"/>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a:stCxn id="4" idx="4"/>
            <a:endCxn id="7" idx="1"/>
          </p:cNvCxnSpPr>
          <p:nvPr/>
        </p:nvCxnSpPr>
        <p:spPr>
          <a:xfrm flipV="1">
            <a:off x="5759864" y="2538100"/>
            <a:ext cx="905855" cy="1353883"/>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4" idx="4"/>
          </p:cNvCxnSpPr>
          <p:nvPr/>
        </p:nvCxnSpPr>
        <p:spPr>
          <a:xfrm>
            <a:off x="5759864" y="3944582"/>
            <a:ext cx="914400" cy="914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5" name="TextBox 24"/>
          <p:cNvSpPr txBox="1"/>
          <p:nvPr/>
        </p:nvSpPr>
        <p:spPr>
          <a:xfrm>
            <a:off x="2481759" y="2171359"/>
            <a:ext cx="1157773" cy="738664"/>
          </a:xfrm>
          <a:prstGeom prst="rect">
            <a:avLst/>
          </a:prstGeom>
          <a:noFill/>
        </p:spPr>
        <p:txBody>
          <a:bodyPr wrap="square" rtlCol="0">
            <a:spAutoFit/>
          </a:bodyPr>
          <a:lstStyle/>
          <a:p>
            <a:r>
              <a:rPr lang="en-US" sz="1400" dirty="0" smtClean="0"/>
              <a:t>Viewpoints For Domain specific Apps</a:t>
            </a:r>
            <a:endParaRPr lang="en-US" sz="1400" dirty="0"/>
          </a:p>
        </p:txBody>
      </p:sp>
      <p:sp>
        <p:nvSpPr>
          <p:cNvPr id="26" name="TextBox 25"/>
          <p:cNvSpPr txBox="1"/>
          <p:nvPr/>
        </p:nvSpPr>
        <p:spPr>
          <a:xfrm>
            <a:off x="5420086" y="2272949"/>
            <a:ext cx="1157773" cy="738664"/>
          </a:xfrm>
          <a:prstGeom prst="rect">
            <a:avLst/>
          </a:prstGeom>
          <a:noFill/>
        </p:spPr>
        <p:txBody>
          <a:bodyPr wrap="square" rtlCol="0">
            <a:spAutoFit/>
          </a:bodyPr>
          <a:lstStyle/>
          <a:p>
            <a:r>
              <a:rPr lang="en-US" sz="1400" dirty="0" smtClean="0"/>
              <a:t>Web-editable Viewpoints</a:t>
            </a:r>
            <a:endParaRPr lang="en-US" sz="1400" dirty="0"/>
          </a:p>
        </p:txBody>
      </p:sp>
      <p:sp>
        <p:nvSpPr>
          <p:cNvPr id="27" name="TextBox 26"/>
          <p:cNvSpPr txBox="1"/>
          <p:nvPr/>
        </p:nvSpPr>
        <p:spPr>
          <a:xfrm>
            <a:off x="6785361" y="5426578"/>
            <a:ext cx="1901439" cy="954107"/>
          </a:xfrm>
          <a:prstGeom prst="rect">
            <a:avLst/>
          </a:prstGeom>
          <a:noFill/>
        </p:spPr>
        <p:txBody>
          <a:bodyPr wrap="square" rtlCol="0">
            <a:spAutoFit/>
          </a:bodyPr>
          <a:lstStyle/>
          <a:p>
            <a:pPr marL="285750" indent="-285750">
              <a:buFont typeface="Arial" pitchFamily="34" charset="0"/>
              <a:buChar char="•"/>
            </a:pPr>
            <a:r>
              <a:rPr lang="en-US" sz="1400" dirty="0" smtClean="0"/>
              <a:t>Final products rendered according to Viewpoints and Models</a:t>
            </a:r>
            <a:endParaRPr lang="en-US" sz="1400" dirty="0"/>
          </a:p>
        </p:txBody>
      </p:sp>
    </p:spTree>
    <p:extLst>
      <p:ext uri="{BB962C8B-B14F-4D97-AF65-F5344CB8AC3E}">
        <p14:creationId xmlns:p14="http://schemas.microsoft.com/office/powerpoint/2010/main" val="70067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of Presentation</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Review and obtain feedback on preliminary AVGWG work products</a:t>
            </a:r>
          </a:p>
          <a:p>
            <a:pPr lvl="1"/>
            <a:r>
              <a:rPr lang="en-US" dirty="0" smtClean="0"/>
              <a:t>Concepts</a:t>
            </a:r>
          </a:p>
          <a:p>
            <a:pPr lvl="1"/>
            <a:r>
              <a:rPr lang="en-US" dirty="0" smtClean="0"/>
              <a:t>Requirements</a:t>
            </a:r>
          </a:p>
          <a:p>
            <a:pPr lvl="1"/>
            <a:r>
              <a:rPr lang="en-US" dirty="0" smtClean="0"/>
              <a:t>Use cases </a:t>
            </a:r>
          </a:p>
          <a:p>
            <a:r>
              <a:rPr lang="en-US" dirty="0" smtClean="0"/>
              <a:t>Describe issues </a:t>
            </a:r>
          </a:p>
          <a:p>
            <a:r>
              <a:rPr lang="en-US" dirty="0" smtClean="0"/>
              <a:t>Next steps</a:t>
            </a:r>
          </a:p>
          <a:p>
            <a:pPr lvl="1"/>
            <a:r>
              <a:rPr lang="en-US" dirty="0" smtClean="0"/>
              <a:t>Evaluate and propose solutions</a:t>
            </a:r>
          </a:p>
        </p:txBody>
      </p:sp>
    </p:spTree>
    <p:extLst>
      <p:ext uri="{BB962C8B-B14F-4D97-AF65-F5344CB8AC3E}">
        <p14:creationId xmlns:p14="http://schemas.microsoft.com/office/powerpoint/2010/main" val="10512584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Auto-View Working Group</a:t>
            </a:r>
            <a:endParaRPr lang="en-US" dirty="0"/>
          </a:p>
        </p:txBody>
      </p:sp>
      <p:sp>
        <p:nvSpPr>
          <p:cNvPr id="5" name="Content Placeholder 4"/>
          <p:cNvSpPr>
            <a:spLocks noGrp="1"/>
          </p:cNvSpPr>
          <p:nvPr>
            <p:ph idx="1"/>
          </p:nvPr>
        </p:nvSpPr>
        <p:spPr/>
        <p:txBody>
          <a:bodyPr>
            <a:normAutofit fontScale="47500" lnSpcReduction="20000"/>
          </a:bodyPr>
          <a:lstStyle/>
          <a:p>
            <a:r>
              <a:rPr lang="en-US" sz="5000" dirty="0"/>
              <a:t>Need: </a:t>
            </a:r>
            <a:endParaRPr lang="en-US" sz="5000" dirty="0" smtClean="0"/>
          </a:p>
          <a:p>
            <a:pPr lvl="1"/>
            <a:r>
              <a:rPr lang="en-US" dirty="0" smtClean="0"/>
              <a:t>Capability </a:t>
            </a:r>
            <a:r>
              <a:rPr lang="en-US" dirty="0"/>
              <a:t>to generate views of the modeling information based on specified viewpoints. These views may include presentation of the information in multiple formats such as diagrams, tables, and entire documents.</a:t>
            </a:r>
          </a:p>
          <a:p>
            <a:r>
              <a:rPr lang="en-US" sz="4200" b="1" dirty="0" smtClean="0"/>
              <a:t>Goals</a:t>
            </a:r>
            <a:r>
              <a:rPr lang="en-US" sz="4200" b="1" dirty="0"/>
              <a:t>:</a:t>
            </a:r>
            <a:r>
              <a:rPr lang="en-US" sz="4200" dirty="0"/>
              <a:t> </a:t>
            </a:r>
            <a:endParaRPr lang="en-US" sz="4200" dirty="0" smtClean="0"/>
          </a:p>
          <a:p>
            <a:pPr lvl="1"/>
            <a:r>
              <a:rPr lang="en-US" dirty="0" smtClean="0"/>
              <a:t>Establish </a:t>
            </a:r>
            <a:r>
              <a:rPr lang="en-US" dirty="0"/>
              <a:t>a standardized approach for generating views from the models leveraging current practices where practical. The intent is to enable </a:t>
            </a:r>
            <a:r>
              <a:rPr lang="en-US" dirty="0" err="1"/>
              <a:t>SysML</a:t>
            </a:r>
            <a:r>
              <a:rPr lang="en-US" dirty="0"/>
              <a:t> tool vendors to support view generation in a more standard way.</a:t>
            </a:r>
          </a:p>
          <a:p>
            <a:r>
              <a:rPr lang="en-US" sz="4200" b="1" dirty="0"/>
              <a:t>Objectives:</a:t>
            </a:r>
            <a:r>
              <a:rPr lang="en-US" sz="4200" dirty="0"/>
              <a:t> </a:t>
            </a:r>
            <a:endParaRPr lang="en-US" sz="4200" dirty="0" smtClean="0"/>
          </a:p>
          <a:p>
            <a:pPr lvl="1"/>
            <a:r>
              <a:rPr lang="en-US" dirty="0" smtClean="0"/>
              <a:t>Define </a:t>
            </a:r>
            <a:r>
              <a:rPr lang="en-US" dirty="0"/>
              <a:t>the changes needed to </a:t>
            </a:r>
            <a:r>
              <a:rPr lang="en-US" dirty="0" err="1"/>
              <a:t>SysML</a:t>
            </a:r>
            <a:r>
              <a:rPr lang="en-US" dirty="0"/>
              <a:t> to </a:t>
            </a:r>
            <a:r>
              <a:rPr lang="en-US" b="1" u="sng" dirty="0"/>
              <a:t>enable</a:t>
            </a:r>
            <a:r>
              <a:rPr lang="en-US" dirty="0"/>
              <a:t> automated document and view generation from a </a:t>
            </a:r>
            <a:r>
              <a:rPr lang="en-US" dirty="0" err="1"/>
              <a:t>SysML</a:t>
            </a:r>
            <a:r>
              <a:rPr lang="en-US" dirty="0"/>
              <a:t> model and related external artifacts based primarily on refinements to the view and viewpoint concepts in </a:t>
            </a:r>
            <a:r>
              <a:rPr lang="en-US" dirty="0" err="1"/>
              <a:t>SysML</a:t>
            </a:r>
            <a:r>
              <a:rPr lang="en-US" dirty="0"/>
              <a:t>.</a:t>
            </a:r>
          </a:p>
          <a:p>
            <a:pPr marL="0" indent="0">
              <a:buNone/>
            </a:pPr>
            <a:r>
              <a:rPr lang="en-US" dirty="0"/>
              <a:t>Note: this work group began as part of the </a:t>
            </a:r>
            <a:r>
              <a:rPr lang="en-US" dirty="0" err="1"/>
              <a:t>SysML</a:t>
            </a:r>
            <a:r>
              <a:rPr lang="en-US" dirty="0"/>
              <a:t> 1.4 Revision Task Force (RTF), but this site is being maintained under the OMG </a:t>
            </a:r>
            <a:r>
              <a:rPr lang="en-US" dirty="0" err="1"/>
              <a:t>SysML</a:t>
            </a:r>
            <a:r>
              <a:rPr lang="en-US" dirty="0"/>
              <a:t>™ Project Portal. This enables additional participants, and also provides visibility to activities outside the scope of this RTF.</a:t>
            </a:r>
          </a:p>
        </p:txBody>
      </p:sp>
    </p:spTree>
    <p:extLst>
      <p:ext uri="{BB962C8B-B14F-4D97-AF65-F5344CB8AC3E}">
        <p14:creationId xmlns:p14="http://schemas.microsoft.com/office/powerpoint/2010/main" val="33273530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Identify requirements</a:t>
            </a:r>
          </a:p>
          <a:p>
            <a:r>
              <a:rPr lang="en-US" dirty="0" smtClean="0"/>
              <a:t>Potential solution</a:t>
            </a:r>
          </a:p>
          <a:p>
            <a:r>
              <a:rPr lang="en-US" dirty="0" smtClean="0"/>
              <a:t>Identify changes </a:t>
            </a:r>
            <a:r>
              <a:rPr lang="en-US" dirty="0"/>
              <a:t>within the scope of the </a:t>
            </a:r>
            <a:r>
              <a:rPr lang="en-US" dirty="0" err="1"/>
              <a:t>SysML</a:t>
            </a:r>
            <a:r>
              <a:rPr lang="en-US" dirty="0"/>
              <a:t> v1.4 </a:t>
            </a:r>
            <a:r>
              <a:rPr lang="en-US" dirty="0" smtClean="0"/>
              <a:t>RTF</a:t>
            </a:r>
          </a:p>
          <a:p>
            <a:r>
              <a:rPr lang="en-US" dirty="0"/>
              <a:t> Identify changes that are out of scope of the </a:t>
            </a:r>
            <a:r>
              <a:rPr lang="en-US" dirty="0" err="1"/>
              <a:t>SysML</a:t>
            </a:r>
            <a:r>
              <a:rPr lang="en-US" dirty="0"/>
              <a:t> v1.4 RTF.</a:t>
            </a:r>
          </a:p>
          <a:p>
            <a:pPr lvl="1"/>
            <a:r>
              <a:rPr lang="en-US" dirty="0" smtClean="0"/>
              <a:t>identify </a:t>
            </a:r>
            <a:r>
              <a:rPr lang="en-US" dirty="0"/>
              <a:t>broader stakeholder participation to develop a roadmap on how to move forward with the changes outside of this RTF.</a:t>
            </a:r>
          </a:p>
        </p:txBody>
      </p:sp>
    </p:spTree>
    <p:extLst>
      <p:ext uri="{BB962C8B-B14F-4D97-AF65-F5344CB8AC3E}">
        <p14:creationId xmlns:p14="http://schemas.microsoft.com/office/powerpoint/2010/main" val="580613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p:txBody>
          <a:bodyPr>
            <a:noAutofit/>
          </a:bodyPr>
          <a:lstStyle/>
          <a:p>
            <a:pPr>
              <a:buClr>
                <a:srgbClr val="00D100"/>
              </a:buClr>
              <a:buFont typeface="Wingdings" charset="2"/>
              <a:buChar char="ü"/>
            </a:pPr>
            <a:r>
              <a:rPr lang="en-US" sz="2000" b="1" dirty="0"/>
              <a:t>Issue identification </a:t>
            </a:r>
            <a:endParaRPr lang="en-US" sz="2000" dirty="0" smtClean="0"/>
          </a:p>
          <a:p>
            <a:pPr lvl="1">
              <a:buClr>
                <a:srgbClr val="00D100"/>
              </a:buClr>
              <a:buFont typeface="Wingdings" charset="2"/>
              <a:buChar char="ü"/>
            </a:pPr>
            <a:r>
              <a:rPr lang="en-US" sz="1600" b="1" dirty="0" smtClean="0"/>
              <a:t>4 issues identified</a:t>
            </a:r>
            <a:endParaRPr lang="en-US" sz="1600" b="1" dirty="0"/>
          </a:p>
          <a:p>
            <a:pPr>
              <a:buClr>
                <a:srgbClr val="00D100"/>
              </a:buClr>
              <a:buFont typeface="Wingdings" charset="2"/>
              <a:buChar char="ü"/>
            </a:pPr>
            <a:r>
              <a:rPr lang="en-US" sz="2000" b="1" dirty="0" smtClean="0"/>
              <a:t>Requirements</a:t>
            </a:r>
            <a:r>
              <a:rPr lang="en-US" sz="2000" dirty="0" smtClean="0"/>
              <a:t> </a:t>
            </a:r>
          </a:p>
          <a:p>
            <a:pPr lvl="1">
              <a:buClr>
                <a:srgbClr val="00D100"/>
              </a:buClr>
              <a:buFont typeface="Wingdings" charset="2"/>
              <a:buChar char="ü"/>
            </a:pPr>
            <a:r>
              <a:rPr lang="en-US" sz="1600" dirty="0" smtClean="0"/>
              <a:t>Set of draft requirements documented</a:t>
            </a:r>
          </a:p>
          <a:p>
            <a:pPr>
              <a:buClr>
                <a:srgbClr val="00D100"/>
              </a:buClr>
              <a:buFont typeface="Wingdings" charset="2"/>
              <a:buChar char="ü"/>
            </a:pPr>
            <a:r>
              <a:rPr lang="en-US" sz="2000" b="1" dirty="0" smtClean="0"/>
              <a:t>Summary </a:t>
            </a:r>
            <a:r>
              <a:rPr lang="en-US" sz="2000" b="1" dirty="0"/>
              <a:t>of current solutions </a:t>
            </a:r>
            <a:endParaRPr lang="en-US" sz="2000" b="1" dirty="0" smtClean="0"/>
          </a:p>
          <a:p>
            <a:pPr lvl="1">
              <a:buClr>
                <a:srgbClr val="00D100"/>
              </a:buClr>
              <a:buFont typeface="Wingdings" charset="2"/>
              <a:buChar char="ü"/>
            </a:pPr>
            <a:r>
              <a:rPr lang="en-US" sz="1600" dirty="0" smtClean="0"/>
              <a:t>refer </a:t>
            </a:r>
            <a:r>
              <a:rPr lang="en-US" sz="1600" dirty="0"/>
              <a:t>to SE DSIG on June 19, 2012 as a starting point and add as </a:t>
            </a:r>
            <a:r>
              <a:rPr lang="en-US" sz="1600" dirty="0" smtClean="0"/>
              <a:t>required</a:t>
            </a:r>
            <a:endParaRPr lang="en-US" sz="1600" b="1" dirty="0"/>
          </a:p>
          <a:p>
            <a:pPr>
              <a:buFont typeface="Wingdings" charset="2"/>
              <a:buChar char="Ø"/>
            </a:pPr>
            <a:r>
              <a:rPr lang="en-US" sz="2000" b="1" dirty="0"/>
              <a:t>Proposed solution </a:t>
            </a:r>
            <a:r>
              <a:rPr lang="en-US" sz="2000" dirty="0"/>
              <a:t>to the above issue </a:t>
            </a:r>
            <a:endParaRPr lang="en-US" sz="2000" dirty="0" smtClean="0"/>
          </a:p>
          <a:p>
            <a:pPr lvl="1">
              <a:buFont typeface="Wingdings" charset="2"/>
              <a:buChar char="Ø"/>
            </a:pPr>
            <a:r>
              <a:rPr lang="en-US" sz="1600" dirty="0" smtClean="0"/>
              <a:t>should </a:t>
            </a:r>
            <a:r>
              <a:rPr lang="en-US" sz="1600" dirty="0"/>
              <a:t>include actual specification changes including new stereotypes, model libraries, and </a:t>
            </a:r>
            <a:r>
              <a:rPr lang="en-US" sz="1600" dirty="0" smtClean="0"/>
              <a:t>examples</a:t>
            </a:r>
            <a:endParaRPr lang="en-US" sz="1600" b="1" dirty="0"/>
          </a:p>
          <a:p>
            <a:pPr>
              <a:buFont typeface="Wingdings" charset="2"/>
              <a:buChar char="Ø"/>
            </a:pPr>
            <a:r>
              <a:rPr lang="en-US" sz="2000" b="1" dirty="0"/>
              <a:t>Prototype application</a:t>
            </a:r>
            <a:r>
              <a:rPr lang="en-US" sz="2000" dirty="0"/>
              <a:t> of this solution </a:t>
            </a:r>
            <a:endParaRPr lang="en-US" sz="2000" dirty="0" smtClean="0"/>
          </a:p>
          <a:p>
            <a:pPr lvl="1">
              <a:buFont typeface="Wingdings" charset="2"/>
              <a:buChar char="Ø"/>
            </a:pPr>
            <a:r>
              <a:rPr lang="en-US" sz="1600" dirty="0" smtClean="0"/>
              <a:t>auto</a:t>
            </a:r>
            <a:r>
              <a:rPr lang="en-US" sz="1600" dirty="0"/>
              <a:t>-generate the </a:t>
            </a:r>
            <a:r>
              <a:rPr lang="en-US" sz="1600" dirty="0" err="1"/>
              <a:t>SysML</a:t>
            </a:r>
            <a:r>
              <a:rPr lang="en-US" sz="1600" dirty="0"/>
              <a:t> v1.4 specification</a:t>
            </a:r>
          </a:p>
        </p:txBody>
      </p:sp>
    </p:spTree>
    <p:extLst>
      <p:ext uri="{BB962C8B-B14F-4D97-AF65-F5344CB8AC3E}">
        <p14:creationId xmlns:p14="http://schemas.microsoft.com/office/powerpoint/2010/main" val="17660888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 </a:t>
            </a:r>
            <a:endParaRPr lang="en-US" dirty="0"/>
          </a:p>
        </p:txBody>
      </p:sp>
      <p:sp>
        <p:nvSpPr>
          <p:cNvPr id="5" name="Text Placeholder 4"/>
          <p:cNvSpPr>
            <a:spLocks noGrp="1"/>
          </p:cNvSpPr>
          <p:nvPr>
            <p:ph type="body" idx="1"/>
          </p:nvPr>
        </p:nvSpPr>
        <p:spPr/>
        <p:txBody>
          <a:bodyPr/>
          <a:lstStyle/>
          <a:p>
            <a:r>
              <a:rPr lang="en-US" dirty="0" smtClean="0"/>
              <a:t>Document generation </a:t>
            </a:r>
            <a:r>
              <a:rPr lang="en-US" smtClean="0"/>
              <a:t>across industry</a:t>
            </a:r>
            <a:endParaRPr lang="en-US" dirty="0"/>
          </a:p>
        </p:txBody>
      </p:sp>
    </p:spTree>
    <p:extLst>
      <p:ext uri="{BB962C8B-B14F-4D97-AF65-F5344CB8AC3E}">
        <p14:creationId xmlns:p14="http://schemas.microsoft.com/office/powerpoint/2010/main" val="560814200"/>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21B8BECECAA04FA98A74D5AF6F5544" ma:contentTypeVersion="0" ma:contentTypeDescription="Create a new document." ma:contentTypeScope="" ma:versionID="dbf3528596bc69eb95e5d79e46f37f4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94E429-7A32-433B-9BD6-FD9CDD6C1717}">
  <ds:schemaRefs>
    <ds:schemaRef ds:uri="http://schemas.microsoft.com/sharepoint/v3/contenttype/forms"/>
  </ds:schemaRefs>
</ds:datastoreItem>
</file>

<file path=customXml/itemProps2.xml><?xml version="1.0" encoding="utf-8"?>
<ds:datastoreItem xmlns:ds="http://schemas.openxmlformats.org/officeDocument/2006/customXml" ds:itemID="{AA891ABC-190B-4312-ADD3-AD4205A14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54FFA97-1F61-4324-8F30-D92B6798483B}">
  <ds:schemaRefs>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elements/1.1/"/>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Twilight.thmx</Template>
  <TotalTime>4088</TotalTime>
  <Words>1117</Words>
  <Application>Microsoft Macintosh PowerPoint</Application>
  <PresentationFormat>On-screen Show (4:3)</PresentationFormat>
  <Paragraphs>227</Paragraphs>
  <Slides>45</Slides>
  <Notes>10</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Twilight</vt:lpstr>
      <vt:lpstr>Viewpoint Modeling and Model-Based Media Generation for Systems Engineers</vt:lpstr>
      <vt:lpstr>Useful Links</vt:lpstr>
      <vt:lpstr>Outline</vt:lpstr>
      <vt:lpstr>Auto-View Genration Working group</vt:lpstr>
      <vt:lpstr>Purpose of Presentation</vt:lpstr>
      <vt:lpstr>Auto-View Working Group</vt:lpstr>
      <vt:lpstr>Scope</vt:lpstr>
      <vt:lpstr>Deliverables</vt:lpstr>
      <vt:lpstr>Background </vt:lpstr>
      <vt:lpstr>Background</vt:lpstr>
      <vt:lpstr>Auto-View Generation Approaches Across Industry</vt:lpstr>
      <vt:lpstr>Common Features Across Industry</vt:lpstr>
      <vt:lpstr>Concepts Requirements and Usecases</vt:lpstr>
      <vt:lpstr>Communication as a Principle</vt:lpstr>
      <vt:lpstr>PowerPoint Presentation</vt:lpstr>
      <vt:lpstr>View and Viewpoint</vt:lpstr>
      <vt:lpstr>Generating Reports from Models</vt:lpstr>
      <vt:lpstr>Types of Requirements</vt:lpstr>
      <vt:lpstr>Use Cases</vt:lpstr>
      <vt:lpstr>Example Usecases</vt:lpstr>
      <vt:lpstr>Lockheed Example Usecase</vt:lpstr>
      <vt:lpstr>Features &amp; Capabilities</vt:lpstr>
      <vt:lpstr>Features &amp; Capabilities</vt:lpstr>
      <vt:lpstr>Document Preview and Validation </vt:lpstr>
      <vt:lpstr>ESO Example Usecase</vt:lpstr>
      <vt:lpstr>PowerPoint Presentation</vt:lpstr>
      <vt:lpstr>PowerPoint Presentation</vt:lpstr>
      <vt:lpstr>JPL Example Usecase</vt:lpstr>
      <vt:lpstr>Building the Viewpoint Model</vt:lpstr>
      <vt:lpstr>Method and Analysis</vt:lpstr>
      <vt:lpstr>PowerPoint Presentation</vt:lpstr>
      <vt:lpstr>Views of Models</vt:lpstr>
      <vt:lpstr>Simple Spacecraft Diagram Views</vt:lpstr>
      <vt:lpstr>Linearizing the Views</vt:lpstr>
      <vt:lpstr>Libraries</vt:lpstr>
      <vt:lpstr>Issues</vt:lpstr>
      <vt:lpstr>Issues</vt:lpstr>
      <vt:lpstr>View and Viewpoint Issues</vt:lpstr>
      <vt:lpstr>Model Issues</vt:lpstr>
      <vt:lpstr>Plan forward</vt:lpstr>
      <vt:lpstr>Plan Forward</vt:lpstr>
      <vt:lpstr>Summary</vt:lpstr>
      <vt:lpstr>Summary</vt:lpstr>
      <vt:lpstr>Backup</vt:lpstr>
      <vt:lpstr>Information Rendered According to Viewpoints</vt:lpstr>
    </vt:vector>
  </TitlesOfParts>
  <Company>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Delp</dc:creator>
  <cp:lastModifiedBy>Chris Delp</cp:lastModifiedBy>
  <cp:revision>119</cp:revision>
  <dcterms:created xsi:type="dcterms:W3CDTF">2013-01-13T16:44:30Z</dcterms:created>
  <dcterms:modified xsi:type="dcterms:W3CDTF">2013-03-18T20:06:20Z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0x010100CB21B8BECECAA04FA98A74D5AF6F5544</vt:lpwstr>
  </property>
</Properties>
</file>