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5" r:id="rId12"/>
    <p:sldId id="276" r:id="rId13"/>
    <p:sldId id="277" r:id="rId14"/>
    <p:sldId id="298" r:id="rId15"/>
    <p:sldId id="297" r:id="rId16"/>
    <p:sldId id="293" r:id="rId17"/>
    <p:sldId id="296" r:id="rId18"/>
    <p:sldId id="294" r:id="rId19"/>
    <p:sldId id="283" r:id="rId20"/>
    <p:sldId id="266" r:id="rId21"/>
    <p:sldId id="270" r:id="rId22"/>
    <p:sldId id="279" r:id="rId23"/>
    <p:sldId id="286" r:id="rId24"/>
    <p:sldId id="290" r:id="rId25"/>
    <p:sldId id="295" r:id="rId26"/>
    <p:sldId id="284" r:id="rId27"/>
    <p:sldId id="285" r:id="rId28"/>
    <p:sldId id="287" r:id="rId29"/>
    <p:sldId id="288" r:id="rId30"/>
    <p:sldId id="272" r:id="rId31"/>
    <p:sldId id="273"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15" autoAdjust="0"/>
    <p:restoredTop sz="94624" autoAdjust="0"/>
  </p:normalViewPr>
  <p:slideViewPr>
    <p:cSldViewPr>
      <p:cViewPr>
        <p:scale>
          <a:sx n="75" d="100"/>
          <a:sy n="75" d="100"/>
        </p:scale>
        <p:origin x="1602" y="6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FF926D7-FDF5-4303-A3AA-92D36B2E1C19}" type="datetimeFigureOut">
              <a:rPr lang="en-US" smtClean="0"/>
              <a:t>9/14/2016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4FB468-9BA9-445D-B36F-EF1C16A8F154}" type="slidenum">
              <a:rPr lang="en-US" smtClean="0"/>
              <a:t>‹#›</a:t>
            </a:fld>
            <a:endParaRPr lang="en-US"/>
          </a:p>
        </p:txBody>
      </p:sp>
    </p:spTree>
    <p:extLst>
      <p:ext uri="{BB962C8B-B14F-4D97-AF65-F5344CB8AC3E}">
        <p14:creationId xmlns:p14="http://schemas.microsoft.com/office/powerpoint/2010/main" val="282014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F926D7-FDF5-4303-A3AA-92D36B2E1C19}" type="datetimeFigureOut">
              <a:rPr lang="en-US" smtClean="0"/>
              <a:t>9/14/2016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4FB468-9BA9-445D-B36F-EF1C16A8F154}" type="slidenum">
              <a:rPr lang="en-US" smtClean="0"/>
              <a:t>‹#›</a:t>
            </a:fld>
            <a:endParaRPr lang="en-US"/>
          </a:p>
        </p:txBody>
      </p:sp>
    </p:spTree>
    <p:extLst>
      <p:ext uri="{BB962C8B-B14F-4D97-AF65-F5344CB8AC3E}">
        <p14:creationId xmlns:p14="http://schemas.microsoft.com/office/powerpoint/2010/main" val="4153201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F926D7-FDF5-4303-A3AA-92D36B2E1C19}" type="datetimeFigureOut">
              <a:rPr lang="en-US" smtClean="0"/>
              <a:t>9/14/2016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4FB468-9BA9-445D-B36F-EF1C16A8F154}" type="slidenum">
              <a:rPr lang="en-US" smtClean="0"/>
              <a:t>‹#›</a:t>
            </a:fld>
            <a:endParaRPr lang="en-US"/>
          </a:p>
        </p:txBody>
      </p:sp>
    </p:spTree>
    <p:extLst>
      <p:ext uri="{BB962C8B-B14F-4D97-AF65-F5344CB8AC3E}">
        <p14:creationId xmlns:p14="http://schemas.microsoft.com/office/powerpoint/2010/main" val="236887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F926D7-FDF5-4303-A3AA-92D36B2E1C19}" type="datetimeFigureOut">
              <a:rPr lang="en-US" smtClean="0"/>
              <a:t>9/14/2016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4FB468-9BA9-445D-B36F-EF1C16A8F154}" type="slidenum">
              <a:rPr lang="en-US" smtClean="0"/>
              <a:t>‹#›</a:t>
            </a:fld>
            <a:endParaRPr lang="en-US"/>
          </a:p>
        </p:txBody>
      </p:sp>
    </p:spTree>
    <p:extLst>
      <p:ext uri="{BB962C8B-B14F-4D97-AF65-F5344CB8AC3E}">
        <p14:creationId xmlns:p14="http://schemas.microsoft.com/office/powerpoint/2010/main" val="3357058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F926D7-FDF5-4303-A3AA-92D36B2E1C19}" type="datetimeFigureOut">
              <a:rPr lang="en-US" smtClean="0"/>
              <a:t>9/14/2016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4FB468-9BA9-445D-B36F-EF1C16A8F154}" type="slidenum">
              <a:rPr lang="en-US" smtClean="0"/>
              <a:t>‹#›</a:t>
            </a:fld>
            <a:endParaRPr lang="en-US"/>
          </a:p>
        </p:txBody>
      </p:sp>
    </p:spTree>
    <p:extLst>
      <p:ext uri="{BB962C8B-B14F-4D97-AF65-F5344CB8AC3E}">
        <p14:creationId xmlns:p14="http://schemas.microsoft.com/office/powerpoint/2010/main" val="2065614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FF926D7-FDF5-4303-A3AA-92D36B2E1C19}" type="datetimeFigureOut">
              <a:rPr lang="en-US" smtClean="0"/>
              <a:t>9/14/2016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4FB468-9BA9-445D-B36F-EF1C16A8F154}" type="slidenum">
              <a:rPr lang="en-US" smtClean="0"/>
              <a:t>‹#›</a:t>
            </a:fld>
            <a:endParaRPr lang="en-US"/>
          </a:p>
        </p:txBody>
      </p:sp>
    </p:spTree>
    <p:extLst>
      <p:ext uri="{BB962C8B-B14F-4D97-AF65-F5344CB8AC3E}">
        <p14:creationId xmlns:p14="http://schemas.microsoft.com/office/powerpoint/2010/main" val="1446377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FF926D7-FDF5-4303-A3AA-92D36B2E1C19}" type="datetimeFigureOut">
              <a:rPr lang="en-US" smtClean="0"/>
              <a:t>9/14/2016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4FB468-9BA9-445D-B36F-EF1C16A8F154}" type="slidenum">
              <a:rPr lang="en-US" smtClean="0"/>
              <a:t>‹#›</a:t>
            </a:fld>
            <a:endParaRPr lang="en-US"/>
          </a:p>
        </p:txBody>
      </p:sp>
    </p:spTree>
    <p:extLst>
      <p:ext uri="{BB962C8B-B14F-4D97-AF65-F5344CB8AC3E}">
        <p14:creationId xmlns:p14="http://schemas.microsoft.com/office/powerpoint/2010/main" val="2736956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FF926D7-FDF5-4303-A3AA-92D36B2E1C19}" type="datetimeFigureOut">
              <a:rPr lang="en-US" smtClean="0"/>
              <a:t>9/14/2016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4FB468-9BA9-445D-B36F-EF1C16A8F154}" type="slidenum">
              <a:rPr lang="en-US" smtClean="0"/>
              <a:t>‹#›</a:t>
            </a:fld>
            <a:endParaRPr lang="en-US"/>
          </a:p>
        </p:txBody>
      </p:sp>
    </p:spTree>
    <p:extLst>
      <p:ext uri="{BB962C8B-B14F-4D97-AF65-F5344CB8AC3E}">
        <p14:creationId xmlns:p14="http://schemas.microsoft.com/office/powerpoint/2010/main" val="3365485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F926D7-FDF5-4303-A3AA-92D36B2E1C19}" type="datetimeFigureOut">
              <a:rPr lang="en-US" smtClean="0"/>
              <a:t>9/14/2016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4FB468-9BA9-445D-B36F-EF1C16A8F154}" type="slidenum">
              <a:rPr lang="en-US" smtClean="0"/>
              <a:t>‹#›</a:t>
            </a:fld>
            <a:endParaRPr lang="en-US"/>
          </a:p>
        </p:txBody>
      </p:sp>
    </p:spTree>
    <p:extLst>
      <p:ext uri="{BB962C8B-B14F-4D97-AF65-F5344CB8AC3E}">
        <p14:creationId xmlns:p14="http://schemas.microsoft.com/office/powerpoint/2010/main" val="1624869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F926D7-FDF5-4303-A3AA-92D36B2E1C19}" type="datetimeFigureOut">
              <a:rPr lang="en-US" smtClean="0"/>
              <a:t>9/14/2016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4FB468-9BA9-445D-B36F-EF1C16A8F154}" type="slidenum">
              <a:rPr lang="en-US" smtClean="0"/>
              <a:t>‹#›</a:t>
            </a:fld>
            <a:endParaRPr lang="en-US"/>
          </a:p>
        </p:txBody>
      </p:sp>
    </p:spTree>
    <p:extLst>
      <p:ext uri="{BB962C8B-B14F-4D97-AF65-F5344CB8AC3E}">
        <p14:creationId xmlns:p14="http://schemas.microsoft.com/office/powerpoint/2010/main" val="4096752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F926D7-FDF5-4303-A3AA-92D36B2E1C19}" type="datetimeFigureOut">
              <a:rPr lang="en-US" smtClean="0"/>
              <a:t>9/14/2016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4FB468-9BA9-445D-B36F-EF1C16A8F154}" type="slidenum">
              <a:rPr lang="en-US" smtClean="0"/>
              <a:t>‹#›</a:t>
            </a:fld>
            <a:endParaRPr lang="en-US"/>
          </a:p>
        </p:txBody>
      </p:sp>
    </p:spTree>
    <p:extLst>
      <p:ext uri="{BB962C8B-B14F-4D97-AF65-F5344CB8AC3E}">
        <p14:creationId xmlns:p14="http://schemas.microsoft.com/office/powerpoint/2010/main" val="4205588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F926D7-FDF5-4303-A3AA-92D36B2E1C19}" type="datetimeFigureOut">
              <a:rPr lang="en-US" smtClean="0"/>
              <a:t>9/14/2016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4FB468-9BA9-445D-B36F-EF1C16A8F154}" type="slidenum">
              <a:rPr lang="en-US" smtClean="0"/>
              <a:t>‹#›</a:t>
            </a:fld>
            <a:endParaRPr lang="en-US"/>
          </a:p>
        </p:txBody>
      </p:sp>
    </p:spTree>
    <p:extLst>
      <p:ext uri="{BB962C8B-B14F-4D97-AF65-F5344CB8AC3E}">
        <p14:creationId xmlns:p14="http://schemas.microsoft.com/office/powerpoint/2010/main" val="1799742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slide" Target="slide1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err="1"/>
              <a:t>SysML</a:t>
            </a:r>
            <a:r>
              <a:rPr lang="en-US" dirty="0"/>
              <a:t> v2 Formalism Requirements</a:t>
            </a:r>
          </a:p>
        </p:txBody>
      </p:sp>
      <p:sp>
        <p:nvSpPr>
          <p:cNvPr id="5" name="Subtitle 4"/>
          <p:cNvSpPr>
            <a:spLocks noGrp="1"/>
          </p:cNvSpPr>
          <p:nvPr>
            <p:ph type="subTitle" idx="1"/>
          </p:nvPr>
        </p:nvSpPr>
        <p:spPr/>
        <p:txBody>
          <a:bodyPr/>
          <a:lstStyle/>
          <a:p>
            <a:r>
              <a:rPr lang="en-US" dirty="0"/>
              <a:t>Formalism WG</a:t>
            </a:r>
          </a:p>
          <a:p>
            <a:r>
              <a:rPr lang="en-US" dirty="0"/>
              <a:t>September 15, 2016</a:t>
            </a:r>
          </a:p>
        </p:txBody>
      </p:sp>
    </p:spTree>
    <p:extLst>
      <p:ext uri="{BB962C8B-B14F-4D97-AF65-F5344CB8AC3E}">
        <p14:creationId xmlns:p14="http://schemas.microsoft.com/office/powerpoint/2010/main" val="2513153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Requirements (General)</a:t>
            </a:r>
          </a:p>
        </p:txBody>
      </p:sp>
      <p:sp>
        <p:nvSpPr>
          <p:cNvPr id="3" name="Content Placeholder 2"/>
          <p:cNvSpPr>
            <a:spLocks noGrp="1"/>
          </p:cNvSpPr>
          <p:nvPr>
            <p:ph idx="1"/>
          </p:nvPr>
        </p:nvSpPr>
        <p:spPr>
          <a:xfrm>
            <a:off x="457199" y="1600199"/>
            <a:ext cx="8763001" cy="5327725"/>
          </a:xfrm>
        </p:spPr>
        <p:txBody>
          <a:bodyPr>
            <a:normAutofit/>
          </a:bodyPr>
          <a:lstStyle/>
          <a:p>
            <a:r>
              <a:rPr lang="en-US" dirty="0"/>
              <a:t>Uniform </a:t>
            </a:r>
            <a:r>
              <a:rPr lang="en-US" b="1" dirty="0"/>
              <a:t>syntactic</a:t>
            </a:r>
            <a:r>
              <a:rPr lang="en-US" dirty="0"/>
              <a:t> interpretation</a:t>
            </a:r>
          </a:p>
          <a:p>
            <a:pPr lvl="1"/>
            <a:r>
              <a:rPr lang="en-US" dirty="0"/>
              <a:t>Everyone looking at </a:t>
            </a:r>
            <a:r>
              <a:rPr lang="en-US" dirty="0" err="1"/>
              <a:t>SysML</a:t>
            </a:r>
            <a:r>
              <a:rPr lang="en-US" dirty="0"/>
              <a:t> diagrams should </a:t>
            </a:r>
          </a:p>
          <a:p>
            <a:pPr lvl="2"/>
            <a:r>
              <a:rPr lang="en-US" dirty="0"/>
              <a:t>Describe them the same way (using </a:t>
            </a:r>
            <a:r>
              <a:rPr lang="en-US" dirty="0" err="1"/>
              <a:t>SysML</a:t>
            </a:r>
            <a:r>
              <a:rPr lang="en-US" dirty="0"/>
              <a:t> terminology).</a:t>
            </a:r>
          </a:p>
          <a:p>
            <a:pPr lvl="2"/>
            <a:r>
              <a:rPr lang="en-US" dirty="0"/>
              <a:t>Agree on whether they </a:t>
            </a:r>
            <a:r>
              <a:rPr lang="en-US" dirty="0" err="1"/>
              <a:t>are“legal</a:t>
            </a:r>
            <a:r>
              <a:rPr lang="en-US" dirty="0"/>
              <a:t>” </a:t>
            </a:r>
            <a:r>
              <a:rPr lang="en-US" dirty="0" err="1"/>
              <a:t>SysML</a:t>
            </a:r>
            <a:r>
              <a:rPr lang="en-US" dirty="0"/>
              <a:t> (well-formedness).</a:t>
            </a:r>
          </a:p>
          <a:p>
            <a:pPr>
              <a:spcBef>
                <a:spcPts val="400"/>
              </a:spcBef>
            </a:pPr>
            <a:r>
              <a:rPr lang="en-US" dirty="0"/>
              <a:t>Uniform </a:t>
            </a:r>
            <a:r>
              <a:rPr lang="en-US" b="1" dirty="0"/>
              <a:t>semantic</a:t>
            </a:r>
            <a:r>
              <a:rPr lang="en-US" dirty="0"/>
              <a:t> interpretation</a:t>
            </a:r>
          </a:p>
          <a:p>
            <a:pPr lvl="1">
              <a:spcBef>
                <a:spcPts val="400"/>
              </a:spcBef>
            </a:pPr>
            <a:r>
              <a:rPr lang="en-US" dirty="0"/>
              <a:t>Everyone looking at </a:t>
            </a:r>
            <a:r>
              <a:rPr lang="en-US" dirty="0" err="1"/>
              <a:t>SysML</a:t>
            </a:r>
            <a:r>
              <a:rPr lang="en-US" dirty="0"/>
              <a:t> diagrams should</a:t>
            </a:r>
          </a:p>
          <a:p>
            <a:pPr lvl="2">
              <a:spcBef>
                <a:spcPts val="400"/>
              </a:spcBef>
            </a:pPr>
            <a:r>
              <a:rPr lang="en-US" dirty="0"/>
              <a:t>Reach the same conclusions about the things being modeled.</a:t>
            </a:r>
          </a:p>
          <a:p>
            <a:pPr lvl="2">
              <a:spcBef>
                <a:spcPts val="400"/>
              </a:spcBef>
            </a:pPr>
            <a:r>
              <a:rPr lang="en-US" dirty="0"/>
              <a:t>Including whether it is possible to draw any conclusions at all (consistency).</a:t>
            </a:r>
          </a:p>
        </p:txBody>
      </p:sp>
      <p:sp>
        <p:nvSpPr>
          <p:cNvPr id="4" name="Slide Number Placeholder 3"/>
          <p:cNvSpPr>
            <a:spLocks noGrp="1"/>
          </p:cNvSpPr>
          <p:nvPr>
            <p:ph type="sldNum" sz="quarter" idx="12"/>
          </p:nvPr>
        </p:nvSpPr>
        <p:spPr/>
        <p:txBody>
          <a:bodyPr/>
          <a:lstStyle/>
          <a:p>
            <a:fld id="{5953B049-D608-434C-95D0-6825E21E4BC0}" type="slidenum">
              <a:rPr lang="en-US" smtClean="0"/>
              <a:t>10</a:t>
            </a:fld>
            <a:endParaRPr lang="en-US"/>
          </a:p>
        </p:txBody>
      </p:sp>
    </p:spTree>
    <p:extLst>
      <p:ext uri="{BB962C8B-B14F-4D97-AF65-F5344CB8AC3E}">
        <p14:creationId xmlns:p14="http://schemas.microsoft.com/office/powerpoint/2010/main" val="1023383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Who’s “Everyone”?</a:t>
            </a:r>
          </a:p>
        </p:txBody>
      </p:sp>
      <p:sp>
        <p:nvSpPr>
          <p:cNvPr id="3" name="Content Placeholder 2"/>
          <p:cNvSpPr>
            <a:spLocks noGrp="1"/>
          </p:cNvSpPr>
          <p:nvPr>
            <p:ph idx="1"/>
          </p:nvPr>
        </p:nvSpPr>
        <p:spPr/>
        <p:txBody>
          <a:bodyPr>
            <a:normAutofit lnSpcReduction="10000"/>
          </a:bodyPr>
          <a:lstStyle/>
          <a:p>
            <a:r>
              <a:rPr lang="en-US" dirty="0"/>
              <a:t>Modelers, teachers, consultants, spec writers.</a:t>
            </a:r>
          </a:p>
          <a:p>
            <a:pPr lvl="1"/>
            <a:r>
              <a:rPr lang="en-US" dirty="0"/>
              <a:t>They understand each others’ models the way the authors intended.</a:t>
            </a:r>
          </a:p>
          <a:p>
            <a:r>
              <a:rPr lang="en-US" dirty="0"/>
              <a:t>Modeling tool builders</a:t>
            </a:r>
          </a:p>
          <a:p>
            <a:pPr lvl="1"/>
            <a:r>
              <a:rPr lang="en-US" dirty="0"/>
              <a:t>Their tools instantiate abstract syntax the same way (MIWG) for all diagrams.</a:t>
            </a:r>
          </a:p>
          <a:p>
            <a:r>
              <a:rPr lang="en-US" dirty="0"/>
              <a:t>Analysis tool builders</a:t>
            </a:r>
          </a:p>
          <a:p>
            <a:pPr lvl="1"/>
            <a:r>
              <a:rPr lang="en-US" dirty="0"/>
              <a:t>Their tools produce same results for all instances of abstract syntax.</a:t>
            </a:r>
          </a:p>
          <a:p>
            <a:pPr lvl="1"/>
            <a:endParaRPr lang="en-US" dirty="0"/>
          </a:p>
          <a:p>
            <a:endParaRPr lang="en-US" dirty="0"/>
          </a:p>
        </p:txBody>
      </p:sp>
      <p:sp>
        <p:nvSpPr>
          <p:cNvPr id="4" name="Slide Number Placeholder 3"/>
          <p:cNvSpPr>
            <a:spLocks noGrp="1"/>
          </p:cNvSpPr>
          <p:nvPr>
            <p:ph type="sldNum" sz="quarter" idx="12"/>
          </p:nvPr>
        </p:nvSpPr>
        <p:spPr/>
        <p:txBody>
          <a:bodyPr/>
          <a:lstStyle/>
          <a:p>
            <a:fld id="{5953B049-D608-434C-95D0-6825E21E4BC0}" type="slidenum">
              <a:rPr lang="en-US" smtClean="0"/>
              <a:t>11</a:t>
            </a:fld>
            <a:endParaRPr lang="en-US"/>
          </a:p>
        </p:txBody>
      </p:sp>
    </p:spTree>
    <p:extLst>
      <p:ext uri="{BB962C8B-B14F-4D97-AF65-F5344CB8AC3E}">
        <p14:creationId xmlns:p14="http://schemas.microsoft.com/office/powerpoint/2010/main" val="2156232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Syntactic Requirements (Specific)</a:t>
            </a:r>
          </a:p>
        </p:txBody>
      </p:sp>
      <p:sp>
        <p:nvSpPr>
          <p:cNvPr id="3" name="Content Placeholder 2"/>
          <p:cNvSpPr>
            <a:spLocks noGrp="1"/>
          </p:cNvSpPr>
          <p:nvPr>
            <p:ph idx="1"/>
          </p:nvPr>
        </p:nvSpPr>
        <p:spPr>
          <a:xfrm>
            <a:off x="457200" y="1600200"/>
            <a:ext cx="8229600" cy="5144729"/>
          </a:xfrm>
        </p:spPr>
        <p:txBody>
          <a:bodyPr>
            <a:normAutofit/>
          </a:bodyPr>
          <a:lstStyle/>
          <a:p>
            <a:r>
              <a:rPr lang="en-US" dirty="0"/>
              <a:t>Abstract syntax and library specifications</a:t>
            </a:r>
          </a:p>
          <a:p>
            <a:pPr lvl="1"/>
            <a:r>
              <a:rPr lang="en-US" dirty="0"/>
              <a:t>Shall be notation-independent.</a:t>
            </a:r>
          </a:p>
          <a:p>
            <a:r>
              <a:rPr lang="en-US" dirty="0"/>
              <a:t>Concrete syntax specification</a:t>
            </a:r>
          </a:p>
          <a:p>
            <a:pPr lvl="1"/>
            <a:r>
              <a:rPr lang="en-US" dirty="0"/>
              <a:t>Shall include model and interchange/API for diagram/text information that is not included in abstract syntax, but linked to abstract syntax (</a:t>
            </a:r>
            <a:r>
              <a:rPr lang="en-US" dirty="0" err="1"/>
              <a:t>eg</a:t>
            </a:r>
            <a:r>
              <a:rPr lang="en-US" dirty="0"/>
              <a:t>, DD’s DI/DG).</a:t>
            </a:r>
          </a:p>
          <a:p>
            <a:pPr lvl="1"/>
            <a:r>
              <a:rPr lang="en-US" dirty="0"/>
              <a:t>All examples shall be accompanied by a model for them, as above.</a:t>
            </a:r>
          </a:p>
          <a:p>
            <a:endParaRPr lang="en-US" dirty="0"/>
          </a:p>
        </p:txBody>
      </p:sp>
      <p:sp>
        <p:nvSpPr>
          <p:cNvPr id="4" name="Slide Number Placeholder 3"/>
          <p:cNvSpPr>
            <a:spLocks noGrp="1"/>
          </p:cNvSpPr>
          <p:nvPr>
            <p:ph type="sldNum" sz="quarter" idx="12"/>
          </p:nvPr>
        </p:nvSpPr>
        <p:spPr/>
        <p:txBody>
          <a:bodyPr/>
          <a:lstStyle/>
          <a:p>
            <a:fld id="{5953B049-D608-434C-95D0-6825E21E4BC0}" type="slidenum">
              <a:rPr lang="en-US" smtClean="0"/>
              <a:t>12</a:t>
            </a:fld>
            <a:endParaRPr lang="en-US"/>
          </a:p>
        </p:txBody>
      </p:sp>
    </p:spTree>
    <p:extLst>
      <p:ext uri="{BB962C8B-B14F-4D97-AF65-F5344CB8AC3E}">
        <p14:creationId xmlns:p14="http://schemas.microsoft.com/office/powerpoint/2010/main" val="2036365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Semantic Requirements (Specific)</a:t>
            </a:r>
          </a:p>
        </p:txBody>
      </p:sp>
      <p:sp>
        <p:nvSpPr>
          <p:cNvPr id="3" name="Content Placeholder 2"/>
          <p:cNvSpPr>
            <a:spLocks noGrp="1"/>
          </p:cNvSpPr>
          <p:nvPr>
            <p:ph idx="1"/>
          </p:nvPr>
        </p:nvSpPr>
        <p:spPr/>
        <p:txBody>
          <a:bodyPr>
            <a:normAutofit/>
          </a:bodyPr>
          <a:lstStyle/>
          <a:p>
            <a:r>
              <a:rPr lang="en-US" dirty="0"/>
              <a:t>Semantics shall be:</a:t>
            </a:r>
          </a:p>
          <a:p>
            <a:pPr lvl="1"/>
            <a:r>
              <a:rPr lang="en-US" dirty="0"/>
              <a:t>expressed in mathematical logic</a:t>
            </a:r>
          </a:p>
          <a:p>
            <a:pPr lvl="1"/>
            <a:r>
              <a:rPr lang="en-US" dirty="0"/>
              <a:t>or a translation to mathematical logic. </a:t>
            </a:r>
          </a:p>
          <a:p>
            <a:r>
              <a:rPr lang="en-US" dirty="0"/>
              <a:t>Semantics shall be modelled:</a:t>
            </a:r>
          </a:p>
          <a:p>
            <a:pPr lvl="1"/>
            <a:r>
              <a:rPr lang="en-US" dirty="0"/>
              <a:t>Shall include domain-independent model libraries.</a:t>
            </a:r>
          </a:p>
          <a:p>
            <a:pPr lvl="1"/>
            <a:r>
              <a:rPr lang="en-US" dirty="0"/>
              <a:t>Abstract syntax shall specify patterns of (automatically) using library elements with instances of abstract syntax.</a:t>
            </a:r>
          </a:p>
        </p:txBody>
      </p:sp>
      <p:sp>
        <p:nvSpPr>
          <p:cNvPr id="4" name="Slide Number Placeholder 3"/>
          <p:cNvSpPr>
            <a:spLocks noGrp="1"/>
          </p:cNvSpPr>
          <p:nvPr>
            <p:ph type="sldNum" sz="quarter" idx="12"/>
          </p:nvPr>
        </p:nvSpPr>
        <p:spPr/>
        <p:txBody>
          <a:bodyPr/>
          <a:lstStyle/>
          <a:p>
            <a:fld id="{5953B049-D608-434C-95D0-6825E21E4BC0}" type="slidenum">
              <a:rPr lang="en-US" smtClean="0"/>
              <a:t>13</a:t>
            </a:fld>
            <a:endParaRPr lang="en-US"/>
          </a:p>
        </p:txBody>
      </p:sp>
    </p:spTree>
    <p:extLst>
      <p:ext uri="{BB962C8B-B14F-4D97-AF65-F5344CB8AC3E}">
        <p14:creationId xmlns:p14="http://schemas.microsoft.com/office/powerpoint/2010/main" val="1596779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
            <a:ext cx="8229600" cy="1143000"/>
          </a:xfrm>
        </p:spPr>
        <p:txBody>
          <a:bodyPr/>
          <a:lstStyle/>
          <a:p>
            <a:r>
              <a:rPr lang="en-US" dirty="0"/>
              <a:t>Mathematical Logic Example</a:t>
            </a:r>
          </a:p>
        </p:txBody>
      </p:sp>
      <p:sp>
        <p:nvSpPr>
          <p:cNvPr id="3" name="Content Placeholder 2"/>
          <p:cNvSpPr>
            <a:spLocks noGrp="1"/>
          </p:cNvSpPr>
          <p:nvPr>
            <p:ph idx="1"/>
          </p:nvPr>
        </p:nvSpPr>
        <p:spPr>
          <a:xfrm>
            <a:off x="457200" y="7010400"/>
            <a:ext cx="8229600" cy="782638"/>
          </a:xfrm>
        </p:spPr>
        <p:txBody>
          <a:bodyPr/>
          <a:lstStyle/>
          <a:p>
            <a:endParaRPr lang="en-US"/>
          </a:p>
        </p:txBody>
      </p:sp>
      <p:sp>
        <p:nvSpPr>
          <p:cNvPr id="13" name="TextBox 12"/>
          <p:cNvSpPr txBox="1"/>
          <p:nvPr/>
        </p:nvSpPr>
        <p:spPr>
          <a:xfrm>
            <a:off x="152400" y="1649849"/>
            <a:ext cx="3168881" cy="400110"/>
          </a:xfrm>
          <a:prstGeom prst="rect">
            <a:avLst/>
          </a:prstGeom>
          <a:noFill/>
        </p:spPr>
        <p:txBody>
          <a:bodyPr wrap="none" rtlCol="0">
            <a:spAutoFit/>
          </a:bodyPr>
          <a:lstStyle/>
          <a:p>
            <a:r>
              <a:rPr lang="en-US" sz="2000" b="1" dirty="0">
                <a:solidFill>
                  <a:schemeClr val="accent1"/>
                </a:solidFill>
              </a:rPr>
              <a:t>From UML 2.5 Specification:</a:t>
            </a:r>
          </a:p>
        </p:txBody>
      </p:sp>
      <p:sp>
        <p:nvSpPr>
          <p:cNvPr id="14" name="TextBox 13"/>
          <p:cNvSpPr txBox="1"/>
          <p:nvPr/>
        </p:nvSpPr>
        <p:spPr>
          <a:xfrm>
            <a:off x="2874402" y="979662"/>
            <a:ext cx="3136051" cy="523220"/>
          </a:xfrm>
          <a:prstGeom prst="rect">
            <a:avLst/>
          </a:prstGeom>
          <a:noFill/>
        </p:spPr>
        <p:txBody>
          <a:bodyPr wrap="none" rtlCol="0">
            <a:spAutoFit/>
          </a:bodyPr>
          <a:lstStyle/>
          <a:p>
            <a:r>
              <a:rPr lang="en-US" sz="2800" b="1" dirty="0"/>
              <a:t>UML Generalization</a:t>
            </a:r>
          </a:p>
        </p:txBody>
      </p:sp>
      <p:pic>
        <p:nvPicPr>
          <p:cNvPr id="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49" y="2184313"/>
            <a:ext cx="8915400" cy="1472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17"/>
          <p:cNvSpPr/>
          <p:nvPr/>
        </p:nvSpPr>
        <p:spPr>
          <a:xfrm>
            <a:off x="76200" y="2165232"/>
            <a:ext cx="8991600" cy="14911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590495" y="6031276"/>
            <a:ext cx="8331276" cy="535531"/>
          </a:xfrm>
          <a:prstGeom prst="rect">
            <a:avLst/>
          </a:prstGeom>
        </p:spPr>
        <p:txBody>
          <a:bodyPr wrap="square" anchor="ctr">
            <a:spAutoFit/>
          </a:bodyPr>
          <a:lstStyle/>
          <a:p>
            <a:pPr algn="ctr">
              <a:lnSpc>
                <a:spcPct val="80000"/>
              </a:lnSpc>
            </a:pPr>
            <a:r>
              <a:rPr lang="en-US" sz="3600" b="1" dirty="0">
                <a:solidFill>
                  <a:schemeClr val="accent1"/>
                </a:solidFill>
              </a:rPr>
              <a:t>How can this be specified more precisely?</a:t>
            </a:r>
          </a:p>
        </p:txBody>
      </p:sp>
      <p:sp>
        <p:nvSpPr>
          <p:cNvPr id="23" name="Line 73"/>
          <p:cNvSpPr>
            <a:spLocks noChangeShapeType="1"/>
          </p:cNvSpPr>
          <p:nvPr/>
        </p:nvSpPr>
        <p:spPr bwMode="auto">
          <a:xfrm flipV="1">
            <a:off x="1808115" y="4607269"/>
            <a:ext cx="0" cy="50595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24" name="Freeform 82"/>
          <p:cNvSpPr>
            <a:spLocks/>
          </p:cNvSpPr>
          <p:nvPr/>
        </p:nvSpPr>
        <p:spPr bwMode="auto">
          <a:xfrm>
            <a:off x="1690193" y="4590472"/>
            <a:ext cx="235396" cy="210735"/>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600" b="1"/>
          </a:p>
        </p:txBody>
      </p:sp>
      <p:sp>
        <p:nvSpPr>
          <p:cNvPr id="25" name="Rectangle 7"/>
          <p:cNvSpPr>
            <a:spLocks noChangeArrowheads="1"/>
          </p:cNvSpPr>
          <p:nvPr/>
        </p:nvSpPr>
        <p:spPr bwMode="auto">
          <a:xfrm>
            <a:off x="1181100" y="4006566"/>
            <a:ext cx="1270000" cy="569618"/>
          </a:xfrm>
          <a:prstGeom prst="rect">
            <a:avLst/>
          </a:prstGeom>
          <a:solidFill>
            <a:schemeClr val="bg1"/>
          </a:solidFill>
          <a:ln w="25400">
            <a:solidFill>
              <a:schemeClr val="tx1"/>
            </a:solidFill>
            <a:miter lim="800000"/>
            <a:headEnd/>
            <a:tailEnd/>
          </a:ln>
          <a:effectLst/>
          <a:extLst/>
        </p:spPr>
        <p:txBody>
          <a:bodyPr anchor="ctr" anchorCtr="1"/>
          <a:lstStyle/>
          <a:p>
            <a:r>
              <a:rPr lang="en-US" altLang="en-US" b="1" dirty="0"/>
              <a:t>Vehicle</a:t>
            </a:r>
          </a:p>
        </p:txBody>
      </p:sp>
      <p:sp>
        <p:nvSpPr>
          <p:cNvPr id="26" name="Rectangle 7"/>
          <p:cNvSpPr>
            <a:spLocks noChangeArrowheads="1"/>
          </p:cNvSpPr>
          <p:nvPr/>
        </p:nvSpPr>
        <p:spPr bwMode="auto">
          <a:xfrm>
            <a:off x="1143000" y="5111466"/>
            <a:ext cx="1270000" cy="569618"/>
          </a:xfrm>
          <a:prstGeom prst="rect">
            <a:avLst/>
          </a:prstGeom>
          <a:solidFill>
            <a:schemeClr val="bg1"/>
          </a:solidFill>
          <a:ln w="25400">
            <a:solidFill>
              <a:schemeClr val="tx1"/>
            </a:solidFill>
            <a:miter lim="800000"/>
            <a:headEnd/>
            <a:tailEnd/>
          </a:ln>
          <a:effectLst/>
          <a:extLst/>
        </p:spPr>
        <p:txBody>
          <a:bodyPr anchor="ctr" anchorCtr="1"/>
          <a:lstStyle/>
          <a:p>
            <a:r>
              <a:rPr lang="en-US" altLang="en-US" b="1" dirty="0"/>
              <a:t>Car</a:t>
            </a:r>
          </a:p>
        </p:txBody>
      </p:sp>
      <p:sp>
        <p:nvSpPr>
          <p:cNvPr id="4" name="Right Arrow 3"/>
          <p:cNvSpPr/>
          <p:nvPr/>
        </p:nvSpPr>
        <p:spPr>
          <a:xfrm>
            <a:off x="3438739" y="4470791"/>
            <a:ext cx="1250719" cy="832939"/>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5151312" y="4513385"/>
            <a:ext cx="3790587" cy="790345"/>
          </a:xfrm>
          <a:prstGeom prst="rect">
            <a:avLst/>
          </a:prstGeom>
        </p:spPr>
        <p:txBody>
          <a:bodyPr wrap="square">
            <a:spAutoFit/>
          </a:bodyPr>
          <a:lstStyle/>
          <a:p>
            <a:pPr algn="ctr">
              <a:lnSpc>
                <a:spcPct val="80000"/>
              </a:lnSpc>
            </a:pPr>
            <a:r>
              <a:rPr lang="en-US" sz="2800" dirty="0"/>
              <a:t>“Every instance of car is an instance of vehicle”</a:t>
            </a:r>
          </a:p>
        </p:txBody>
      </p:sp>
    </p:spTree>
    <p:extLst>
      <p:ext uri="{BB962C8B-B14F-4D97-AF65-F5344CB8AC3E}">
        <p14:creationId xmlns:p14="http://schemas.microsoft.com/office/powerpoint/2010/main" val="89601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
            <a:ext cx="8229600" cy="1143000"/>
          </a:xfrm>
        </p:spPr>
        <p:txBody>
          <a:bodyPr/>
          <a:lstStyle/>
          <a:p>
            <a:r>
              <a:rPr lang="en-US" dirty="0"/>
              <a:t>Mathematical Logic Example</a:t>
            </a:r>
          </a:p>
        </p:txBody>
      </p:sp>
      <p:sp>
        <p:nvSpPr>
          <p:cNvPr id="3" name="Content Placeholder 2"/>
          <p:cNvSpPr>
            <a:spLocks noGrp="1"/>
          </p:cNvSpPr>
          <p:nvPr>
            <p:ph idx="1"/>
          </p:nvPr>
        </p:nvSpPr>
        <p:spPr>
          <a:xfrm>
            <a:off x="457200" y="7010400"/>
            <a:ext cx="8229600" cy="782638"/>
          </a:xfrm>
        </p:spPr>
        <p:txBody>
          <a:bodyPr/>
          <a:lstStyle/>
          <a:p>
            <a:endParaRPr lang="en-US"/>
          </a:p>
        </p:txBody>
      </p:sp>
      <p:sp>
        <p:nvSpPr>
          <p:cNvPr id="14" name="TextBox 13"/>
          <p:cNvSpPr txBox="1"/>
          <p:nvPr/>
        </p:nvSpPr>
        <p:spPr>
          <a:xfrm>
            <a:off x="3268102" y="979662"/>
            <a:ext cx="2584810" cy="523220"/>
          </a:xfrm>
          <a:prstGeom prst="rect">
            <a:avLst/>
          </a:prstGeom>
          <a:noFill/>
        </p:spPr>
        <p:txBody>
          <a:bodyPr wrap="none" rtlCol="0">
            <a:spAutoFit/>
          </a:bodyPr>
          <a:lstStyle/>
          <a:p>
            <a:r>
              <a:rPr lang="en-US" sz="2800" b="1" dirty="0"/>
              <a:t>OWL </a:t>
            </a:r>
            <a:r>
              <a:rPr lang="en-US" sz="2800" b="1" dirty="0" err="1"/>
              <a:t>SubClassof</a:t>
            </a:r>
            <a:endParaRPr lang="en-US" sz="2800" b="1" dirty="0"/>
          </a:p>
        </p:txBody>
      </p:sp>
      <p:pic>
        <p:nvPicPr>
          <p:cNvPr id="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42" y="4217314"/>
            <a:ext cx="9001125"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p:nvSpPr>
        <p:spPr>
          <a:xfrm>
            <a:off x="127000" y="3784481"/>
            <a:ext cx="3399970" cy="400110"/>
          </a:xfrm>
          <a:prstGeom prst="rect">
            <a:avLst/>
          </a:prstGeom>
          <a:noFill/>
        </p:spPr>
        <p:txBody>
          <a:bodyPr wrap="none" rtlCol="0">
            <a:spAutoFit/>
          </a:bodyPr>
          <a:lstStyle/>
          <a:p>
            <a:r>
              <a:rPr lang="en-US" sz="2000" b="1" dirty="0">
                <a:solidFill>
                  <a:schemeClr val="accent1"/>
                </a:solidFill>
              </a:rPr>
              <a:t>From OWL 2 Direct Semantics:</a:t>
            </a:r>
          </a:p>
        </p:txBody>
      </p:sp>
      <p:sp>
        <p:nvSpPr>
          <p:cNvPr id="19" name="Rectangle 18"/>
          <p:cNvSpPr/>
          <p:nvPr/>
        </p:nvSpPr>
        <p:spPr>
          <a:xfrm>
            <a:off x="76200" y="4159092"/>
            <a:ext cx="8991600" cy="191666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431800" y="6201308"/>
            <a:ext cx="6558719" cy="523220"/>
          </a:xfrm>
          <a:prstGeom prst="rect">
            <a:avLst/>
          </a:prstGeom>
          <a:noFill/>
        </p:spPr>
        <p:txBody>
          <a:bodyPr wrap="none" rtlCol="0">
            <a:spAutoFit/>
          </a:bodyPr>
          <a:lstStyle/>
          <a:p>
            <a:r>
              <a:rPr lang="en-US" sz="1400" dirty="0"/>
              <a:t>CE denotes a class expression;</a:t>
            </a:r>
            <a:br>
              <a:rPr lang="en-US" sz="1400" dirty="0"/>
            </a:br>
            <a:r>
              <a:rPr lang="en-US" sz="1400" i="1" dirty="0"/>
              <a:t>⋅ </a:t>
            </a:r>
            <a:r>
              <a:rPr lang="en-US" sz="1400" i="1" baseline="30000" dirty="0"/>
              <a:t>C</a:t>
            </a:r>
            <a:r>
              <a:rPr lang="en-US" sz="1400" dirty="0"/>
              <a:t> is the </a:t>
            </a:r>
            <a:r>
              <a:rPr lang="en-US" sz="1400" i="1" dirty="0"/>
              <a:t>class interpretation function</a:t>
            </a:r>
            <a:r>
              <a:rPr lang="en-US" sz="1400" dirty="0"/>
              <a:t> that assigns to each class </a:t>
            </a:r>
            <a:r>
              <a:rPr lang="en-US" sz="1400" i="1" dirty="0"/>
              <a:t>C ∈ V</a:t>
            </a:r>
            <a:r>
              <a:rPr lang="en-US" sz="1400" i="1" baseline="-25000" dirty="0"/>
              <a:t>C</a:t>
            </a:r>
            <a:r>
              <a:rPr lang="en-US" sz="1400" dirty="0"/>
              <a:t> a subset </a:t>
            </a:r>
            <a:r>
              <a:rPr lang="en-US" sz="1400" i="1" dirty="0"/>
              <a:t>(C)</a:t>
            </a:r>
            <a:r>
              <a:rPr lang="en-US" sz="1400" i="1" baseline="30000" dirty="0"/>
              <a:t>C</a:t>
            </a:r>
            <a:r>
              <a:rPr lang="en-US" sz="1400" dirty="0"/>
              <a:t> ⊆ </a:t>
            </a:r>
            <a:r>
              <a:rPr lang="en-US" sz="1400" i="1" dirty="0"/>
              <a:t>Δ</a:t>
            </a:r>
            <a:r>
              <a:rPr lang="en-US" sz="1400" i="1" baseline="-25000" dirty="0"/>
              <a:t>I</a:t>
            </a:r>
            <a:r>
              <a:rPr lang="en-US" sz="1400" dirty="0"/>
              <a:t> </a:t>
            </a:r>
          </a:p>
        </p:txBody>
      </p:sp>
      <p:sp>
        <p:nvSpPr>
          <p:cNvPr id="26" name="Oval 84"/>
          <p:cNvSpPr>
            <a:spLocks noChangeArrowheads="1"/>
          </p:cNvSpPr>
          <p:nvPr/>
        </p:nvSpPr>
        <p:spPr bwMode="auto">
          <a:xfrm>
            <a:off x="5241104" y="1707920"/>
            <a:ext cx="3136718" cy="2024877"/>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 name="Oval 85"/>
          <p:cNvSpPr>
            <a:spLocks noChangeArrowheads="1"/>
          </p:cNvSpPr>
          <p:nvPr/>
        </p:nvSpPr>
        <p:spPr bwMode="auto">
          <a:xfrm>
            <a:off x="5459239" y="2749811"/>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 name="Oval 86"/>
          <p:cNvSpPr>
            <a:spLocks noChangeArrowheads="1"/>
          </p:cNvSpPr>
          <p:nvPr/>
        </p:nvSpPr>
        <p:spPr bwMode="auto">
          <a:xfrm>
            <a:off x="5815433" y="2238069"/>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Oval 87"/>
          <p:cNvSpPr>
            <a:spLocks noChangeArrowheads="1"/>
          </p:cNvSpPr>
          <p:nvPr/>
        </p:nvSpPr>
        <p:spPr bwMode="auto">
          <a:xfrm>
            <a:off x="6080507" y="2786627"/>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Text Box 88"/>
          <p:cNvSpPr txBox="1">
            <a:spLocks noChangeArrowheads="1"/>
          </p:cNvSpPr>
          <p:nvPr/>
        </p:nvSpPr>
        <p:spPr bwMode="auto">
          <a:xfrm>
            <a:off x="5152746" y="1714924"/>
            <a:ext cx="1230080" cy="46166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l"/>
            <a:r>
              <a:rPr lang="en-US" altLang="en-US" sz="2400" b="1" dirty="0"/>
              <a:t>Vehicles</a:t>
            </a:r>
          </a:p>
        </p:txBody>
      </p:sp>
      <p:sp>
        <p:nvSpPr>
          <p:cNvPr id="31" name="Oval 89"/>
          <p:cNvSpPr>
            <a:spLocks noChangeArrowheads="1"/>
          </p:cNvSpPr>
          <p:nvPr/>
        </p:nvSpPr>
        <p:spPr bwMode="auto">
          <a:xfrm>
            <a:off x="6522299" y="1972995"/>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 name="Oval 90"/>
          <p:cNvSpPr>
            <a:spLocks noChangeArrowheads="1"/>
          </p:cNvSpPr>
          <p:nvPr/>
        </p:nvSpPr>
        <p:spPr bwMode="auto">
          <a:xfrm>
            <a:off x="6478120" y="3095881"/>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Oval 91"/>
          <p:cNvSpPr>
            <a:spLocks noChangeArrowheads="1"/>
          </p:cNvSpPr>
          <p:nvPr/>
        </p:nvSpPr>
        <p:spPr bwMode="auto">
          <a:xfrm>
            <a:off x="6036328" y="3228418"/>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Oval 94"/>
          <p:cNvSpPr>
            <a:spLocks noChangeArrowheads="1"/>
          </p:cNvSpPr>
          <p:nvPr/>
        </p:nvSpPr>
        <p:spPr bwMode="auto">
          <a:xfrm>
            <a:off x="7267822" y="2751652"/>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Oval 95"/>
          <p:cNvSpPr>
            <a:spLocks noChangeArrowheads="1"/>
          </p:cNvSpPr>
          <p:nvPr/>
        </p:nvSpPr>
        <p:spPr bwMode="auto">
          <a:xfrm>
            <a:off x="7588120" y="2122099"/>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Oval 96"/>
          <p:cNvSpPr>
            <a:spLocks noChangeArrowheads="1"/>
          </p:cNvSpPr>
          <p:nvPr/>
        </p:nvSpPr>
        <p:spPr bwMode="auto">
          <a:xfrm>
            <a:off x="7223642" y="2182845"/>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 name="Oval 97"/>
          <p:cNvSpPr>
            <a:spLocks noChangeArrowheads="1"/>
          </p:cNvSpPr>
          <p:nvPr/>
        </p:nvSpPr>
        <p:spPr bwMode="auto">
          <a:xfrm>
            <a:off x="8201106" y="1884636"/>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Oval 98"/>
          <p:cNvSpPr>
            <a:spLocks noChangeArrowheads="1"/>
          </p:cNvSpPr>
          <p:nvPr/>
        </p:nvSpPr>
        <p:spPr bwMode="auto">
          <a:xfrm>
            <a:off x="8024389" y="2635681"/>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Oval 99"/>
          <p:cNvSpPr>
            <a:spLocks noChangeArrowheads="1"/>
          </p:cNvSpPr>
          <p:nvPr/>
        </p:nvSpPr>
        <p:spPr bwMode="auto">
          <a:xfrm>
            <a:off x="7936031" y="3077473"/>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Oval 102"/>
          <p:cNvSpPr>
            <a:spLocks noChangeArrowheads="1"/>
          </p:cNvSpPr>
          <p:nvPr/>
        </p:nvSpPr>
        <p:spPr bwMode="auto">
          <a:xfrm>
            <a:off x="8687076" y="2238069"/>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Oval 103"/>
          <p:cNvSpPr>
            <a:spLocks noChangeArrowheads="1"/>
          </p:cNvSpPr>
          <p:nvPr/>
        </p:nvSpPr>
        <p:spPr bwMode="auto">
          <a:xfrm>
            <a:off x="8907972" y="2679861"/>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Oval 104"/>
          <p:cNvSpPr>
            <a:spLocks noChangeArrowheads="1"/>
          </p:cNvSpPr>
          <p:nvPr/>
        </p:nvSpPr>
        <p:spPr bwMode="auto">
          <a:xfrm>
            <a:off x="8466181" y="3121652"/>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Oval 107"/>
          <p:cNvSpPr>
            <a:spLocks noChangeArrowheads="1"/>
          </p:cNvSpPr>
          <p:nvPr/>
        </p:nvSpPr>
        <p:spPr bwMode="auto">
          <a:xfrm>
            <a:off x="7405881" y="3121652"/>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 name="Oval 110"/>
          <p:cNvSpPr>
            <a:spLocks noChangeArrowheads="1"/>
          </p:cNvSpPr>
          <p:nvPr/>
        </p:nvSpPr>
        <p:spPr bwMode="auto">
          <a:xfrm>
            <a:off x="5329462" y="3430906"/>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Oval 111"/>
          <p:cNvSpPr>
            <a:spLocks noChangeArrowheads="1"/>
          </p:cNvSpPr>
          <p:nvPr/>
        </p:nvSpPr>
        <p:spPr bwMode="auto">
          <a:xfrm>
            <a:off x="4976029" y="2193890"/>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Oval 113"/>
          <p:cNvSpPr>
            <a:spLocks noChangeArrowheads="1"/>
          </p:cNvSpPr>
          <p:nvPr/>
        </p:nvSpPr>
        <p:spPr bwMode="auto">
          <a:xfrm>
            <a:off x="6875732" y="2856577"/>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Oval 114"/>
          <p:cNvSpPr>
            <a:spLocks noChangeArrowheads="1"/>
          </p:cNvSpPr>
          <p:nvPr/>
        </p:nvSpPr>
        <p:spPr bwMode="auto">
          <a:xfrm>
            <a:off x="8000568" y="3788783"/>
            <a:ext cx="115050" cy="1150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Rectangle 117"/>
          <p:cNvSpPr>
            <a:spLocks noChangeArrowheads="1"/>
          </p:cNvSpPr>
          <p:nvPr/>
        </p:nvSpPr>
        <p:spPr bwMode="auto">
          <a:xfrm>
            <a:off x="8133841" y="3630086"/>
            <a:ext cx="1058303"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altLang="en-US" sz="1900" b="1" dirty="0"/>
              <a:t>= a thing</a:t>
            </a:r>
          </a:p>
        </p:txBody>
      </p:sp>
      <p:sp>
        <p:nvSpPr>
          <p:cNvPr id="49" name="Oval 92"/>
          <p:cNvSpPr>
            <a:spLocks noChangeArrowheads="1"/>
          </p:cNvSpPr>
          <p:nvPr/>
        </p:nvSpPr>
        <p:spPr bwMode="auto">
          <a:xfrm>
            <a:off x="5638716" y="2547323"/>
            <a:ext cx="2076419" cy="1104478"/>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Text Box 93"/>
          <p:cNvSpPr txBox="1">
            <a:spLocks noChangeArrowheads="1"/>
          </p:cNvSpPr>
          <p:nvPr/>
        </p:nvSpPr>
        <p:spPr bwMode="auto">
          <a:xfrm>
            <a:off x="6124686" y="3332244"/>
            <a:ext cx="729110" cy="46166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l"/>
            <a:r>
              <a:rPr lang="en-US" altLang="en-US" sz="2400" b="1" dirty="0"/>
              <a:t>Cars</a:t>
            </a:r>
          </a:p>
        </p:txBody>
      </p:sp>
      <p:sp>
        <p:nvSpPr>
          <p:cNvPr id="4" name="Arc 3"/>
          <p:cNvSpPr/>
          <p:nvPr/>
        </p:nvSpPr>
        <p:spPr>
          <a:xfrm>
            <a:off x="6396069" y="1171575"/>
            <a:ext cx="1326200" cy="1866900"/>
          </a:xfrm>
          <a:prstGeom prst="arc">
            <a:avLst>
              <a:gd name="adj1" fmla="val 12703003"/>
              <a:gd name="adj2" fmla="val 3334488"/>
            </a:avLst>
          </a:prstGeom>
          <a:ln w="25400">
            <a:solidFill>
              <a:schemeClr val="tx1"/>
            </a:solidFill>
            <a:headEnd type="arrow"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TextBox 50"/>
          <p:cNvSpPr txBox="1"/>
          <p:nvPr/>
        </p:nvSpPr>
        <p:spPr>
          <a:xfrm>
            <a:off x="7523449" y="1166979"/>
            <a:ext cx="1352871" cy="461665"/>
          </a:xfrm>
          <a:prstGeom prst="rect">
            <a:avLst/>
          </a:prstGeom>
          <a:noFill/>
        </p:spPr>
        <p:txBody>
          <a:bodyPr wrap="none" rtlCol="0" anchor="ctr">
            <a:spAutoFit/>
          </a:bodyPr>
          <a:lstStyle/>
          <a:p>
            <a:r>
              <a:rPr lang="en-US" sz="2400" b="1" dirty="0"/>
              <a:t>subset of</a:t>
            </a:r>
          </a:p>
        </p:txBody>
      </p:sp>
      <p:sp>
        <p:nvSpPr>
          <p:cNvPr id="52" name="Rectangle 51"/>
          <p:cNvSpPr/>
          <p:nvPr/>
        </p:nvSpPr>
        <p:spPr>
          <a:xfrm>
            <a:off x="-49558" y="2168580"/>
            <a:ext cx="3790587" cy="445635"/>
          </a:xfrm>
          <a:prstGeom prst="rect">
            <a:avLst/>
          </a:prstGeom>
        </p:spPr>
        <p:txBody>
          <a:bodyPr wrap="square">
            <a:spAutoFit/>
          </a:bodyPr>
          <a:lstStyle/>
          <a:p>
            <a:pPr algn="ctr">
              <a:lnSpc>
                <a:spcPct val="80000"/>
              </a:lnSpc>
            </a:pPr>
            <a:r>
              <a:rPr lang="en-US" sz="2800" dirty="0" err="1"/>
              <a:t>SubClassOf</a:t>
            </a:r>
            <a:r>
              <a:rPr lang="en-US" sz="2800" dirty="0"/>
              <a:t>(Car, Vehicle)</a:t>
            </a:r>
          </a:p>
        </p:txBody>
      </p:sp>
      <p:sp>
        <p:nvSpPr>
          <p:cNvPr id="53" name="Right Arrow 52"/>
          <p:cNvSpPr/>
          <p:nvPr/>
        </p:nvSpPr>
        <p:spPr>
          <a:xfrm>
            <a:off x="3454631" y="2576115"/>
            <a:ext cx="1250719" cy="832939"/>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94777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Modeling Semantics Example</a:t>
            </a:r>
          </a:p>
        </p:txBody>
      </p:sp>
      <p:sp>
        <p:nvSpPr>
          <p:cNvPr id="3" name="Content Placeholder 2"/>
          <p:cNvSpPr>
            <a:spLocks noGrp="1"/>
          </p:cNvSpPr>
          <p:nvPr>
            <p:ph idx="1"/>
          </p:nvPr>
        </p:nvSpPr>
        <p:spPr>
          <a:xfrm>
            <a:off x="457200" y="7029450"/>
            <a:ext cx="8229600" cy="782638"/>
          </a:xfrm>
        </p:spPr>
        <p:txBody>
          <a:bodyPr/>
          <a:lstStyle/>
          <a:p>
            <a:endParaRPr lang="en-US"/>
          </a:p>
        </p:txBody>
      </p:sp>
      <p:sp>
        <p:nvSpPr>
          <p:cNvPr id="4" name="Rectangle 3"/>
          <p:cNvSpPr/>
          <p:nvPr/>
        </p:nvSpPr>
        <p:spPr>
          <a:xfrm>
            <a:off x="3276600" y="1676400"/>
            <a:ext cx="3413820" cy="1397621"/>
          </a:xfrm>
          <a:prstGeom prst="rect">
            <a:avLst/>
          </a:prstGeom>
          <a:noFill/>
          <a:ln w="25400" cap="flat" cmpd="sng" algn="ctr">
            <a:solidFill>
              <a:sysClr val="windowText" lastClr="000000"/>
            </a:solidFill>
            <a:prstDash val="solid"/>
          </a:ln>
          <a:effectLst/>
        </p:spPr>
        <p:txBody>
          <a:bodyPr lIns="45720" tIns="18288" rtlCol="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0"/>
              </a:spcBef>
              <a:spcAft>
                <a:spcPts val="0"/>
              </a:spcAft>
            </a:pPr>
            <a:r>
              <a:rPr lang="en-US" sz="1400" b="1" dirty="0">
                <a:solidFill>
                  <a:srgbClr val="000000"/>
                </a:solidFill>
                <a:ea typeface="Times New Roman"/>
                <a:cs typeface="Arial" pitchFamily="34" charset="0"/>
              </a:rPr>
              <a:t>act</a:t>
            </a:r>
            <a:r>
              <a:rPr lang="en-US" sz="1400" b="0" dirty="0">
                <a:solidFill>
                  <a:srgbClr val="000000"/>
                </a:solidFill>
                <a:ea typeface="Times New Roman"/>
                <a:cs typeface="Arial" pitchFamily="34" charset="0"/>
              </a:rPr>
              <a:t> </a:t>
            </a:r>
            <a:r>
              <a:rPr lang="en-US" sz="1400" b="0" dirty="0" err="1">
                <a:solidFill>
                  <a:srgbClr val="000000"/>
                </a:solidFill>
                <a:ea typeface="Times New Roman"/>
                <a:cs typeface="Arial" pitchFamily="34" charset="0"/>
              </a:rPr>
              <a:t>TakePicture</a:t>
            </a:r>
            <a:endParaRPr lang="en-US" sz="1400" b="0" dirty="0">
              <a:ea typeface="Times New Roman"/>
              <a:cs typeface="Arial" pitchFamily="34" charset="0"/>
            </a:endParaRPr>
          </a:p>
        </p:txBody>
      </p:sp>
      <p:sp>
        <p:nvSpPr>
          <p:cNvPr id="5" name="Snip Single Corner Rectangle 4"/>
          <p:cNvSpPr/>
          <p:nvPr/>
        </p:nvSpPr>
        <p:spPr bwMode="auto">
          <a:xfrm flipV="1">
            <a:off x="3276600" y="1676399"/>
            <a:ext cx="1263610" cy="238514"/>
          </a:xfrm>
          <a:prstGeom prst="snip1Rect">
            <a:avLst>
              <a:gd name="adj" fmla="val 35170"/>
            </a:avLst>
          </a:prstGeom>
          <a:noFill/>
          <a:ln w="254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n-US" sz="3200" b="1" i="0" u="none" strike="noStrike" cap="none" normalizeH="0" baseline="0">
              <a:ln>
                <a:noFill/>
              </a:ln>
              <a:solidFill>
                <a:schemeClr val="accent2"/>
              </a:solidFill>
              <a:effectLst/>
              <a:latin typeface="Arial" charset="0"/>
            </a:endParaRPr>
          </a:p>
        </p:txBody>
      </p:sp>
      <p:sp>
        <p:nvSpPr>
          <p:cNvPr id="6" name="Rounded Rectangle 5"/>
          <p:cNvSpPr/>
          <p:nvPr/>
        </p:nvSpPr>
        <p:spPr>
          <a:xfrm>
            <a:off x="3778440" y="2184635"/>
            <a:ext cx="804320" cy="49924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Focus</a:t>
            </a:r>
          </a:p>
        </p:txBody>
      </p:sp>
      <p:sp>
        <p:nvSpPr>
          <p:cNvPr id="7" name="Rounded Rectangle 6"/>
          <p:cNvSpPr/>
          <p:nvPr/>
        </p:nvSpPr>
        <p:spPr>
          <a:xfrm>
            <a:off x="5458759" y="2184635"/>
            <a:ext cx="804320" cy="49924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Shoot</a:t>
            </a:r>
          </a:p>
        </p:txBody>
      </p:sp>
      <p:cxnSp>
        <p:nvCxnSpPr>
          <p:cNvPr id="8" name="Straight Arrow Connector 7"/>
          <p:cNvCxnSpPr>
            <a:stCxn id="6" idx="3"/>
            <a:endCxn id="7" idx="1"/>
          </p:cNvCxnSpPr>
          <p:nvPr/>
        </p:nvCxnSpPr>
        <p:spPr>
          <a:xfrm>
            <a:off x="4582760" y="2434258"/>
            <a:ext cx="875999" cy="0"/>
          </a:xfrm>
          <a:prstGeom prst="straightConnector1">
            <a:avLst/>
          </a:prstGeom>
          <a:ln w="25400">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894528" y="2026119"/>
            <a:ext cx="1654966" cy="790345"/>
          </a:xfrm>
          <a:prstGeom prst="rect">
            <a:avLst/>
          </a:prstGeom>
        </p:spPr>
        <p:txBody>
          <a:bodyPr wrap="square">
            <a:spAutoFit/>
          </a:bodyPr>
          <a:lstStyle/>
          <a:p>
            <a:pPr algn="r">
              <a:lnSpc>
                <a:spcPct val="80000"/>
              </a:lnSpc>
            </a:pPr>
            <a:r>
              <a:rPr lang="en-US" sz="2800" b="1" dirty="0">
                <a:solidFill>
                  <a:schemeClr val="accent1"/>
                </a:solidFill>
              </a:rPr>
              <a:t>Modelers see:</a:t>
            </a:r>
          </a:p>
        </p:txBody>
      </p:sp>
      <p:sp>
        <p:nvSpPr>
          <p:cNvPr id="10" name="Rectangle 9"/>
          <p:cNvSpPr/>
          <p:nvPr/>
        </p:nvSpPr>
        <p:spPr>
          <a:xfrm>
            <a:off x="12700" y="3568424"/>
            <a:ext cx="2536794" cy="790345"/>
          </a:xfrm>
          <a:prstGeom prst="rect">
            <a:avLst/>
          </a:prstGeom>
        </p:spPr>
        <p:txBody>
          <a:bodyPr wrap="square">
            <a:spAutoFit/>
          </a:bodyPr>
          <a:lstStyle/>
          <a:p>
            <a:pPr algn="r">
              <a:lnSpc>
                <a:spcPct val="80000"/>
              </a:lnSpc>
            </a:pPr>
            <a:r>
              <a:rPr lang="en-US" sz="2800" b="1" dirty="0">
                <a:solidFill>
                  <a:schemeClr val="accent1"/>
                </a:solidFill>
              </a:rPr>
              <a:t>Modelers mean:</a:t>
            </a:r>
          </a:p>
        </p:txBody>
      </p:sp>
      <p:sp>
        <p:nvSpPr>
          <p:cNvPr id="11" name="Rectangle 10"/>
          <p:cNvSpPr/>
          <p:nvPr/>
        </p:nvSpPr>
        <p:spPr>
          <a:xfrm>
            <a:off x="3090333" y="3543300"/>
            <a:ext cx="3790587" cy="790345"/>
          </a:xfrm>
          <a:prstGeom prst="rect">
            <a:avLst/>
          </a:prstGeom>
        </p:spPr>
        <p:txBody>
          <a:bodyPr wrap="square">
            <a:spAutoFit/>
          </a:bodyPr>
          <a:lstStyle/>
          <a:p>
            <a:pPr algn="ctr">
              <a:lnSpc>
                <a:spcPct val="80000"/>
              </a:lnSpc>
            </a:pPr>
            <a:r>
              <a:rPr lang="en-US" sz="2800" dirty="0"/>
              <a:t>“Focus before shooting when taking a picture”</a:t>
            </a:r>
          </a:p>
        </p:txBody>
      </p:sp>
      <p:sp>
        <p:nvSpPr>
          <p:cNvPr id="12" name="Rectangle 11"/>
          <p:cNvSpPr/>
          <p:nvPr/>
        </p:nvSpPr>
        <p:spPr>
          <a:xfrm>
            <a:off x="1409668" y="4962755"/>
            <a:ext cx="6896131" cy="535531"/>
          </a:xfrm>
          <a:prstGeom prst="rect">
            <a:avLst/>
          </a:prstGeom>
        </p:spPr>
        <p:txBody>
          <a:bodyPr wrap="square">
            <a:spAutoFit/>
          </a:bodyPr>
          <a:lstStyle/>
          <a:p>
            <a:pPr algn="ctr">
              <a:lnSpc>
                <a:spcPct val="80000"/>
              </a:lnSpc>
            </a:pPr>
            <a:r>
              <a:rPr lang="en-US" sz="3600" b="1" dirty="0">
                <a:solidFill>
                  <a:schemeClr val="accent1"/>
                </a:solidFill>
              </a:rPr>
              <a:t>How do tool (builder)s know that?</a:t>
            </a:r>
          </a:p>
        </p:txBody>
      </p:sp>
    </p:spTree>
    <p:extLst>
      <p:ext uri="{BB962C8B-B14F-4D97-AF65-F5344CB8AC3E}">
        <p14:creationId xmlns:p14="http://schemas.microsoft.com/office/powerpoint/2010/main" val="218997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Modeling Semantics Example</a:t>
            </a:r>
          </a:p>
        </p:txBody>
      </p:sp>
      <p:sp>
        <p:nvSpPr>
          <p:cNvPr id="3" name="Content Placeholder 2"/>
          <p:cNvSpPr>
            <a:spLocks noGrp="1"/>
          </p:cNvSpPr>
          <p:nvPr>
            <p:ph idx="1"/>
          </p:nvPr>
        </p:nvSpPr>
        <p:spPr>
          <a:xfrm>
            <a:off x="457200" y="6991350"/>
            <a:ext cx="8229600" cy="554038"/>
          </a:xfrm>
        </p:spPr>
        <p:txBody>
          <a:bodyPr>
            <a:normAutofit lnSpcReduction="10000"/>
          </a:bodyPr>
          <a:lstStyle/>
          <a:p>
            <a:endParaRPr lang="en-US" dirty="0"/>
          </a:p>
        </p:txBody>
      </p:sp>
      <p:sp>
        <p:nvSpPr>
          <p:cNvPr id="9" name="Rectangle 8"/>
          <p:cNvSpPr/>
          <p:nvPr/>
        </p:nvSpPr>
        <p:spPr>
          <a:xfrm>
            <a:off x="3771900" y="1702526"/>
            <a:ext cx="3943350" cy="1701074"/>
          </a:xfrm>
          <a:prstGeom prst="rect">
            <a:avLst/>
          </a:prstGeom>
          <a:noFill/>
          <a:ln w="25400" cap="flat" cmpd="sng" algn="ctr">
            <a:solidFill>
              <a:sysClr val="windowText" lastClr="000000"/>
            </a:solidFill>
            <a:prstDash val="solid"/>
          </a:ln>
          <a:effectLst/>
        </p:spPr>
        <p:txBody>
          <a:bodyPr lIns="45720" tIns="18288" rtlCol="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0"/>
              </a:spcBef>
              <a:spcAft>
                <a:spcPts val="0"/>
              </a:spcAft>
            </a:pPr>
            <a:r>
              <a:rPr lang="en-US" sz="1400" b="1" dirty="0" err="1">
                <a:solidFill>
                  <a:srgbClr val="000000"/>
                </a:solidFill>
                <a:ea typeface="Times New Roman"/>
                <a:cs typeface="Arial" pitchFamily="34" charset="0"/>
              </a:rPr>
              <a:t>bdd</a:t>
            </a:r>
            <a:r>
              <a:rPr lang="en-US" sz="1400" b="0" dirty="0">
                <a:solidFill>
                  <a:srgbClr val="000000"/>
                </a:solidFill>
                <a:ea typeface="Times New Roman"/>
                <a:cs typeface="Arial" pitchFamily="34" charset="0"/>
              </a:rPr>
              <a:t> </a:t>
            </a:r>
            <a:r>
              <a:rPr lang="en-US" sz="1400" b="0" dirty="0" err="1">
                <a:solidFill>
                  <a:srgbClr val="000000"/>
                </a:solidFill>
                <a:ea typeface="Times New Roman"/>
                <a:cs typeface="Arial" pitchFamily="34" charset="0"/>
              </a:rPr>
              <a:t>SysML</a:t>
            </a:r>
            <a:r>
              <a:rPr lang="en-US" sz="1400" b="0" dirty="0">
                <a:solidFill>
                  <a:srgbClr val="000000"/>
                </a:solidFill>
                <a:ea typeface="Times New Roman"/>
                <a:cs typeface="Arial" pitchFamily="34" charset="0"/>
              </a:rPr>
              <a:t> Model Library</a:t>
            </a:r>
            <a:endParaRPr lang="en-US" sz="1400" b="0" dirty="0">
              <a:ea typeface="Times New Roman"/>
              <a:cs typeface="Arial" pitchFamily="34" charset="0"/>
            </a:endParaRPr>
          </a:p>
        </p:txBody>
      </p:sp>
      <p:sp>
        <p:nvSpPr>
          <p:cNvPr id="10" name="Snip Single Corner Rectangle 9"/>
          <p:cNvSpPr/>
          <p:nvPr/>
        </p:nvSpPr>
        <p:spPr bwMode="auto">
          <a:xfrm flipV="1">
            <a:off x="3771899" y="1702525"/>
            <a:ext cx="1983649" cy="238514"/>
          </a:xfrm>
          <a:prstGeom prst="snip1Rect">
            <a:avLst>
              <a:gd name="adj" fmla="val 35170"/>
            </a:avLst>
          </a:prstGeom>
          <a:noFill/>
          <a:ln w="254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n-US" sz="3200" b="1" i="0" u="none" strike="noStrike" cap="none" normalizeH="0" baseline="0">
              <a:ln>
                <a:noFill/>
              </a:ln>
              <a:solidFill>
                <a:schemeClr val="accent2"/>
              </a:solidFill>
              <a:effectLst/>
              <a:latin typeface="Arial" charset="0"/>
            </a:endParaRPr>
          </a:p>
        </p:txBody>
      </p:sp>
      <p:cxnSp>
        <p:nvCxnSpPr>
          <p:cNvPr id="11" name="AutoShape 104"/>
          <p:cNvCxnSpPr>
            <a:cxnSpLocks noChangeShapeType="1"/>
          </p:cNvCxnSpPr>
          <p:nvPr/>
        </p:nvCxnSpPr>
        <p:spPr bwMode="auto">
          <a:xfrm>
            <a:off x="4688089" y="5268811"/>
            <a:ext cx="1639661" cy="0"/>
          </a:xfrm>
          <a:prstGeom prst="straightConnector1">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Rectangle 56"/>
          <p:cNvSpPr>
            <a:spLocks noChangeArrowheads="1"/>
          </p:cNvSpPr>
          <p:nvPr/>
        </p:nvSpPr>
        <p:spPr bwMode="auto">
          <a:xfrm>
            <a:off x="3329372" y="4224014"/>
            <a:ext cx="4932362" cy="1186186"/>
          </a:xfrm>
          <a:prstGeom prst="rect">
            <a:avLst/>
          </a:prstGeom>
          <a:solidFill>
            <a:schemeClr val="bg1"/>
          </a:solidFill>
          <a:ln w="25400">
            <a:solidFill>
              <a:schemeClr val="tx1"/>
            </a:solidFill>
            <a:miter lim="800000"/>
            <a:headEnd/>
            <a:tailEnd/>
          </a:ln>
          <a:effectLst/>
          <a:extLst/>
        </p:spPr>
        <p:txBody>
          <a:bodyPr wrap="none" tIns="18288"/>
          <a:lstStyle/>
          <a:p>
            <a:pPr lvl="0" algn="ctr">
              <a:lnSpc>
                <a:spcPct val="80000"/>
              </a:lnSpc>
            </a:pPr>
            <a:r>
              <a:rPr lang="en-US" altLang="en-US" sz="1400" dirty="0">
                <a:solidFill>
                  <a:prstClr val="black"/>
                </a:solidFill>
              </a:rPr>
              <a:t>«</a:t>
            </a:r>
            <a:r>
              <a:rPr lang="en-US" altLang="en-US" sz="1300" dirty="0">
                <a:solidFill>
                  <a:prstClr val="black"/>
                </a:solidFill>
              </a:rPr>
              <a:t>activity</a:t>
            </a:r>
            <a:r>
              <a:rPr lang="en-US" altLang="en-US" sz="1400" dirty="0">
                <a:solidFill>
                  <a:prstClr val="black"/>
                </a:solidFill>
              </a:rPr>
              <a:t>»             </a:t>
            </a:r>
            <a:endParaRPr lang="en-US" altLang="en-US" sz="1600" dirty="0">
              <a:solidFill>
                <a:prstClr val="black"/>
              </a:solidFill>
            </a:endParaRPr>
          </a:p>
          <a:p>
            <a:pPr algn="ctr">
              <a:lnSpc>
                <a:spcPct val="80000"/>
              </a:lnSpc>
            </a:pPr>
            <a:r>
              <a:rPr lang="en-US" altLang="en-US" b="1" dirty="0" err="1"/>
              <a:t>TakePicture</a:t>
            </a:r>
            <a:r>
              <a:rPr lang="en-US" altLang="en-US" b="1" dirty="0"/>
              <a:t>          </a:t>
            </a:r>
          </a:p>
        </p:txBody>
      </p:sp>
      <p:sp>
        <p:nvSpPr>
          <p:cNvPr id="13" name="Rectangle 57"/>
          <p:cNvSpPr>
            <a:spLocks noChangeArrowheads="1"/>
          </p:cNvSpPr>
          <p:nvPr/>
        </p:nvSpPr>
        <p:spPr bwMode="auto">
          <a:xfrm flipH="1">
            <a:off x="3587453" y="4879652"/>
            <a:ext cx="1438275" cy="347662"/>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nchorCtr="1"/>
          <a:lstStyle/>
          <a:p>
            <a:pPr algn="l"/>
            <a:r>
              <a:rPr lang="en-US" altLang="en-US" sz="1600" b="1" dirty="0"/>
              <a:t>step1 : Focus</a:t>
            </a:r>
          </a:p>
        </p:txBody>
      </p:sp>
      <p:cxnSp>
        <p:nvCxnSpPr>
          <p:cNvPr id="14" name="AutoShape 104"/>
          <p:cNvCxnSpPr>
            <a:cxnSpLocks noChangeShapeType="1"/>
            <a:stCxn id="13" idx="1"/>
            <a:endCxn id="26" idx="3"/>
          </p:cNvCxnSpPr>
          <p:nvPr/>
        </p:nvCxnSpPr>
        <p:spPr bwMode="auto">
          <a:xfrm>
            <a:off x="5025728" y="5053483"/>
            <a:ext cx="1639661" cy="0"/>
          </a:xfrm>
          <a:prstGeom prst="straightConnector1">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Rectangle 105"/>
          <p:cNvSpPr>
            <a:spLocks noChangeArrowheads="1"/>
          </p:cNvSpPr>
          <p:nvPr/>
        </p:nvSpPr>
        <p:spPr bwMode="auto">
          <a:xfrm>
            <a:off x="5159194" y="4778453"/>
            <a:ext cx="1492250"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300" b="1" dirty="0"/>
              <a:t>: </a:t>
            </a:r>
            <a:r>
              <a:rPr lang="en-US" altLang="en-US" sz="1300" b="1" dirty="0" err="1"/>
              <a:t>happensBefore</a:t>
            </a:r>
            <a:endParaRPr lang="en-US" altLang="en-US" sz="1300" b="1" dirty="0"/>
          </a:p>
        </p:txBody>
      </p:sp>
      <p:sp>
        <p:nvSpPr>
          <p:cNvPr id="16" name="Line 109"/>
          <p:cNvSpPr>
            <a:spLocks noChangeShapeType="1"/>
          </p:cNvSpPr>
          <p:nvPr/>
        </p:nvSpPr>
        <p:spPr bwMode="auto">
          <a:xfrm>
            <a:off x="3332766" y="4658989"/>
            <a:ext cx="492519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Freeform 35"/>
          <p:cNvSpPr>
            <a:spLocks/>
          </p:cNvSpPr>
          <p:nvPr/>
        </p:nvSpPr>
        <p:spPr bwMode="auto">
          <a:xfrm>
            <a:off x="5108597" y="2636285"/>
            <a:ext cx="423306" cy="522675"/>
          </a:xfrm>
          <a:custGeom>
            <a:avLst/>
            <a:gdLst>
              <a:gd name="T0" fmla="*/ 55 w 264"/>
              <a:gd name="T1" fmla="*/ 0 h 244"/>
              <a:gd name="T2" fmla="*/ 264 w 264"/>
              <a:gd name="T3" fmla="*/ 0 h 244"/>
              <a:gd name="T4" fmla="*/ 264 w 264"/>
              <a:gd name="T5" fmla="*/ 244 h 244"/>
              <a:gd name="T6" fmla="*/ 0 w 264"/>
              <a:gd name="T7" fmla="*/ 244 h 244"/>
              <a:gd name="T8" fmla="*/ 1 w 264"/>
              <a:gd name="T9" fmla="*/ 139 h 244"/>
              <a:gd name="connsiteX0" fmla="*/ 2083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38 w 10000"/>
              <a:gd name="connsiteY4" fmla="*/ 4820 h 10000"/>
              <a:gd name="connsiteX0" fmla="*/ 2083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38 w 10000"/>
              <a:gd name="connsiteY4" fmla="*/ 4557 h 10000"/>
              <a:gd name="connsiteX0" fmla="*/ 2083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38 w 10000"/>
              <a:gd name="connsiteY4" fmla="*/ 4469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2083" y="0"/>
                </a:moveTo>
                <a:lnTo>
                  <a:pt x="10000" y="0"/>
                </a:lnTo>
                <a:lnTo>
                  <a:pt x="10000" y="10000"/>
                </a:lnTo>
                <a:lnTo>
                  <a:pt x="0" y="10000"/>
                </a:lnTo>
                <a:cubicBezTo>
                  <a:pt x="13" y="8566"/>
                  <a:pt x="25" y="5903"/>
                  <a:pt x="38" y="4469"/>
                </a:cubicBezTo>
              </a:path>
            </a:pathLst>
          </a:custGeom>
          <a:noFill/>
          <a:ln w="25400">
            <a:solidFill>
              <a:schemeClr val="tx1"/>
            </a:solidFill>
            <a:round/>
            <a:headEnd/>
            <a:tailEnd type="arrow" w="lg" len="lg"/>
          </a:ln>
          <a:extLst>
            <a:ext uri="{909E8E84-426E-40DD-AFC4-6F175D3DCCD1}">
              <a14:hiddenFill xmlns:a14="http://schemas.microsoft.com/office/drawing/2010/main">
                <a:solidFill>
                  <a:srgbClr val="FFFFFF"/>
                </a:solidFill>
              </a14:hiddenFill>
            </a:ext>
          </a:extLst>
        </p:spPr>
        <p:txBody>
          <a:bodyPr/>
          <a:lstStyle/>
          <a:p>
            <a:endParaRPr lang="en-US" sz="1600" b="1"/>
          </a:p>
        </p:txBody>
      </p:sp>
      <p:sp>
        <p:nvSpPr>
          <p:cNvPr id="20" name="Rectangle 36"/>
          <p:cNvSpPr>
            <a:spLocks noChangeArrowheads="1"/>
          </p:cNvSpPr>
          <p:nvPr/>
        </p:nvSpPr>
        <p:spPr bwMode="auto">
          <a:xfrm flipH="1">
            <a:off x="5527567" y="2856402"/>
            <a:ext cx="1310359" cy="277064"/>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85000"/>
              </a:lnSpc>
            </a:pPr>
            <a:r>
              <a:rPr lang="en-US" altLang="en-US" sz="1400" b="1" dirty="0" err="1"/>
              <a:t>happensBefore</a:t>
            </a:r>
            <a:endParaRPr lang="en-US" altLang="en-US" sz="1400" b="1" baseline="30000" dirty="0"/>
          </a:p>
        </p:txBody>
      </p:sp>
      <p:sp>
        <p:nvSpPr>
          <p:cNvPr id="21" name="Rectangle 27"/>
          <p:cNvSpPr>
            <a:spLocks noChangeArrowheads="1"/>
          </p:cNvSpPr>
          <p:nvPr/>
        </p:nvSpPr>
        <p:spPr bwMode="auto">
          <a:xfrm flipH="1">
            <a:off x="6659250" y="2291884"/>
            <a:ext cx="830677" cy="43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80000"/>
              </a:lnSpc>
            </a:pPr>
            <a:r>
              <a:rPr lang="en-US" altLang="en-US" sz="1400" b="1" dirty="0"/>
              <a:t>happens</a:t>
            </a:r>
          </a:p>
          <a:p>
            <a:pPr algn="l">
              <a:lnSpc>
                <a:spcPct val="80000"/>
              </a:lnSpc>
            </a:pPr>
            <a:r>
              <a:rPr lang="en-US" altLang="en-US" sz="1400" b="1" dirty="0"/>
              <a:t>During</a:t>
            </a:r>
            <a:endParaRPr lang="en-US" altLang="en-US" sz="1400" b="1" baseline="30000" dirty="0"/>
          </a:p>
        </p:txBody>
      </p:sp>
      <p:sp>
        <p:nvSpPr>
          <p:cNvPr id="22" name="Freeform 33"/>
          <p:cNvSpPr>
            <a:spLocks/>
          </p:cNvSpPr>
          <p:nvPr/>
        </p:nvSpPr>
        <p:spPr bwMode="auto">
          <a:xfrm>
            <a:off x="6373500" y="2398905"/>
            <a:ext cx="307857" cy="333702"/>
          </a:xfrm>
          <a:custGeom>
            <a:avLst/>
            <a:gdLst>
              <a:gd name="T0" fmla="*/ 5 w 214"/>
              <a:gd name="T1" fmla="*/ 0 h 244"/>
              <a:gd name="T2" fmla="*/ 214 w 214"/>
              <a:gd name="T3" fmla="*/ 0 h 244"/>
              <a:gd name="T4" fmla="*/ 214 w 214"/>
              <a:gd name="T5" fmla="*/ 244 h 244"/>
              <a:gd name="T6" fmla="*/ 0 w 214"/>
              <a:gd name="T7" fmla="*/ 244 h 244"/>
            </a:gdLst>
            <a:ahLst/>
            <a:cxnLst>
              <a:cxn ang="0">
                <a:pos x="T0" y="T1"/>
              </a:cxn>
              <a:cxn ang="0">
                <a:pos x="T2" y="T3"/>
              </a:cxn>
              <a:cxn ang="0">
                <a:pos x="T4" y="T5"/>
              </a:cxn>
              <a:cxn ang="0">
                <a:pos x="T6" y="T7"/>
              </a:cxn>
            </a:cxnLst>
            <a:rect l="0" t="0" r="r" b="b"/>
            <a:pathLst>
              <a:path w="214" h="244">
                <a:moveTo>
                  <a:pt x="5" y="0"/>
                </a:moveTo>
                <a:lnTo>
                  <a:pt x="214" y="0"/>
                </a:lnTo>
                <a:lnTo>
                  <a:pt x="214" y="244"/>
                </a:lnTo>
                <a:lnTo>
                  <a:pt x="0" y="244"/>
                </a:lnTo>
              </a:path>
            </a:pathLst>
          </a:custGeom>
          <a:noFill/>
          <a:ln w="25400">
            <a:solidFill>
              <a:schemeClr val="tx1"/>
            </a:solidFill>
            <a:round/>
            <a:headEnd/>
            <a:tailEnd type="arrow" w="lg" len="lg"/>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3" name="Group 22"/>
          <p:cNvGrpSpPr/>
          <p:nvPr/>
        </p:nvGrpSpPr>
        <p:grpSpPr>
          <a:xfrm>
            <a:off x="6484776" y="3069431"/>
            <a:ext cx="107970" cy="1928019"/>
            <a:chOff x="5368129" y="2716223"/>
            <a:chExt cx="107970" cy="1749685"/>
          </a:xfrm>
        </p:grpSpPr>
        <p:sp>
          <p:nvSpPr>
            <p:cNvPr id="24" name="Freeform 23"/>
            <p:cNvSpPr>
              <a:spLocks/>
            </p:cNvSpPr>
            <p:nvPr/>
          </p:nvSpPr>
          <p:spPr bwMode="auto">
            <a:xfrm rot="183088">
              <a:off x="5368129" y="2720219"/>
              <a:ext cx="107347" cy="1745689"/>
            </a:xfrm>
            <a:custGeom>
              <a:avLst/>
              <a:gdLst>
                <a:gd name="T0" fmla="*/ 97 w 345"/>
                <a:gd name="T1" fmla="*/ 773 h 773"/>
                <a:gd name="T2" fmla="*/ 329 w 345"/>
                <a:gd name="T3" fmla="*/ 515 h 773"/>
                <a:gd name="T4" fmla="*/ 0 w 345"/>
                <a:gd name="T5" fmla="*/ 0 h 773"/>
                <a:gd name="connsiteX0" fmla="*/ 22153 w 28902"/>
                <a:gd name="connsiteY0" fmla="*/ 9826 h 9826"/>
                <a:gd name="connsiteX1" fmla="*/ 28877 w 28902"/>
                <a:gd name="connsiteY1" fmla="*/ 6488 h 9826"/>
                <a:gd name="connsiteX2" fmla="*/ 0 w 28902"/>
                <a:gd name="connsiteY2" fmla="*/ 0 h 9826"/>
                <a:gd name="connsiteX0" fmla="*/ 7665 w 9999"/>
                <a:gd name="connsiteY0" fmla="*/ 10000 h 10000"/>
                <a:gd name="connsiteX1" fmla="*/ 9991 w 9999"/>
                <a:gd name="connsiteY1" fmla="*/ 6603 h 10000"/>
                <a:gd name="connsiteX2" fmla="*/ 0 w 9999"/>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9995"/>
                <a:gd name="connsiteY0" fmla="*/ 10000 h 10000"/>
                <a:gd name="connsiteX1" fmla="*/ 9992 w 9995"/>
                <a:gd name="connsiteY1" fmla="*/ 6603 h 10000"/>
                <a:gd name="connsiteX2" fmla="*/ 0 w 9995"/>
                <a:gd name="connsiteY2" fmla="*/ 0 h 10000"/>
                <a:gd name="connsiteX0" fmla="*/ 7670 w 10067"/>
                <a:gd name="connsiteY0" fmla="*/ 10000 h 10000"/>
                <a:gd name="connsiteX1" fmla="*/ 10065 w 10067"/>
                <a:gd name="connsiteY1" fmla="*/ 5805 h 10000"/>
                <a:gd name="connsiteX2" fmla="*/ 0 w 10067"/>
                <a:gd name="connsiteY2" fmla="*/ 0 h 10000"/>
                <a:gd name="connsiteX0" fmla="*/ 7670 w 9865"/>
                <a:gd name="connsiteY0" fmla="*/ 10000 h 10000"/>
                <a:gd name="connsiteX1" fmla="*/ 9862 w 9865"/>
                <a:gd name="connsiteY1" fmla="*/ 5539 h 10000"/>
                <a:gd name="connsiteX2" fmla="*/ 0 w 9865"/>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2"/>
                <a:gd name="connsiteY0" fmla="*/ 10000 h 10000"/>
                <a:gd name="connsiteX1" fmla="*/ 9997 w 10002"/>
                <a:gd name="connsiteY1" fmla="*/ 5539 h 10000"/>
                <a:gd name="connsiteX2" fmla="*/ 0 w 10002"/>
                <a:gd name="connsiteY2" fmla="*/ 0 h 10000"/>
                <a:gd name="connsiteX0" fmla="*/ 7569 w 10345"/>
                <a:gd name="connsiteY0" fmla="*/ 10000 h 10000"/>
                <a:gd name="connsiteX1" fmla="*/ 9997 w 10345"/>
                <a:gd name="connsiteY1" fmla="*/ 5539 h 10000"/>
                <a:gd name="connsiteX2" fmla="*/ 0 w 10345"/>
                <a:gd name="connsiteY2" fmla="*/ 0 h 10000"/>
                <a:gd name="connsiteX0" fmla="*/ 0 w 3105"/>
                <a:gd name="connsiteY0" fmla="*/ 10000 h 10000"/>
                <a:gd name="connsiteX1" fmla="*/ 2428 w 3105"/>
                <a:gd name="connsiteY1" fmla="*/ 5539 h 10000"/>
                <a:gd name="connsiteX2" fmla="*/ 830 w 3105"/>
                <a:gd name="connsiteY2" fmla="*/ 0 h 10000"/>
                <a:gd name="connsiteX0" fmla="*/ 0 w 7939"/>
                <a:gd name="connsiteY0" fmla="*/ 10000 h 10000"/>
                <a:gd name="connsiteX1" fmla="*/ 7820 w 7939"/>
                <a:gd name="connsiteY1" fmla="*/ 5539 h 10000"/>
                <a:gd name="connsiteX2" fmla="*/ 2673 w 7939"/>
                <a:gd name="connsiteY2" fmla="*/ 0 h 10000"/>
              </a:gdLst>
              <a:ahLst/>
              <a:cxnLst>
                <a:cxn ang="0">
                  <a:pos x="connsiteX0" y="connsiteY0"/>
                </a:cxn>
                <a:cxn ang="0">
                  <a:pos x="connsiteX1" y="connsiteY1"/>
                </a:cxn>
                <a:cxn ang="0">
                  <a:pos x="connsiteX2" y="connsiteY2"/>
                </a:cxn>
              </a:cxnLst>
              <a:rect l="l" t="t" r="r" b="b"/>
              <a:pathLst>
                <a:path w="7939" h="10000">
                  <a:moveTo>
                    <a:pt x="0" y="10000"/>
                  </a:moveTo>
                  <a:cubicBezTo>
                    <a:pt x="3890" y="8636"/>
                    <a:pt x="7375" y="7206"/>
                    <a:pt x="7820" y="5539"/>
                  </a:cubicBezTo>
                  <a:cubicBezTo>
                    <a:pt x="8264" y="3872"/>
                    <a:pt x="7657" y="2576"/>
                    <a:pt x="2673" y="0"/>
                  </a:cubicBezTo>
                </a:path>
              </a:pathLst>
            </a:custGeom>
            <a:noFill/>
            <a:ln w="63500">
              <a:solidFill>
                <a:schemeClr val="bg1"/>
              </a:solidFill>
              <a:prstDash val="solid"/>
              <a:round/>
              <a:headEnd/>
              <a:tailEnd type="arrow"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b="1"/>
            </a:p>
          </p:txBody>
        </p:sp>
        <p:sp>
          <p:nvSpPr>
            <p:cNvPr id="25" name="Freeform 24"/>
            <p:cNvSpPr>
              <a:spLocks/>
            </p:cNvSpPr>
            <p:nvPr/>
          </p:nvSpPr>
          <p:spPr bwMode="auto">
            <a:xfrm rot="183088">
              <a:off x="5368752" y="2716223"/>
              <a:ext cx="107347" cy="1745689"/>
            </a:xfrm>
            <a:custGeom>
              <a:avLst/>
              <a:gdLst>
                <a:gd name="T0" fmla="*/ 97 w 345"/>
                <a:gd name="T1" fmla="*/ 773 h 773"/>
                <a:gd name="T2" fmla="*/ 329 w 345"/>
                <a:gd name="T3" fmla="*/ 515 h 773"/>
                <a:gd name="T4" fmla="*/ 0 w 345"/>
                <a:gd name="T5" fmla="*/ 0 h 773"/>
                <a:gd name="connsiteX0" fmla="*/ 22153 w 28902"/>
                <a:gd name="connsiteY0" fmla="*/ 9826 h 9826"/>
                <a:gd name="connsiteX1" fmla="*/ 28877 w 28902"/>
                <a:gd name="connsiteY1" fmla="*/ 6488 h 9826"/>
                <a:gd name="connsiteX2" fmla="*/ 0 w 28902"/>
                <a:gd name="connsiteY2" fmla="*/ 0 h 9826"/>
                <a:gd name="connsiteX0" fmla="*/ 7665 w 9999"/>
                <a:gd name="connsiteY0" fmla="*/ 10000 h 10000"/>
                <a:gd name="connsiteX1" fmla="*/ 9991 w 9999"/>
                <a:gd name="connsiteY1" fmla="*/ 6603 h 10000"/>
                <a:gd name="connsiteX2" fmla="*/ 0 w 9999"/>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9995"/>
                <a:gd name="connsiteY0" fmla="*/ 10000 h 10000"/>
                <a:gd name="connsiteX1" fmla="*/ 9992 w 9995"/>
                <a:gd name="connsiteY1" fmla="*/ 6603 h 10000"/>
                <a:gd name="connsiteX2" fmla="*/ 0 w 9995"/>
                <a:gd name="connsiteY2" fmla="*/ 0 h 10000"/>
                <a:gd name="connsiteX0" fmla="*/ 7670 w 10067"/>
                <a:gd name="connsiteY0" fmla="*/ 10000 h 10000"/>
                <a:gd name="connsiteX1" fmla="*/ 10065 w 10067"/>
                <a:gd name="connsiteY1" fmla="*/ 5805 h 10000"/>
                <a:gd name="connsiteX2" fmla="*/ 0 w 10067"/>
                <a:gd name="connsiteY2" fmla="*/ 0 h 10000"/>
                <a:gd name="connsiteX0" fmla="*/ 7670 w 9865"/>
                <a:gd name="connsiteY0" fmla="*/ 10000 h 10000"/>
                <a:gd name="connsiteX1" fmla="*/ 9862 w 9865"/>
                <a:gd name="connsiteY1" fmla="*/ 5539 h 10000"/>
                <a:gd name="connsiteX2" fmla="*/ 0 w 9865"/>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2"/>
                <a:gd name="connsiteY0" fmla="*/ 10000 h 10000"/>
                <a:gd name="connsiteX1" fmla="*/ 9997 w 10002"/>
                <a:gd name="connsiteY1" fmla="*/ 5539 h 10000"/>
                <a:gd name="connsiteX2" fmla="*/ 0 w 10002"/>
                <a:gd name="connsiteY2" fmla="*/ 0 h 10000"/>
                <a:gd name="connsiteX0" fmla="*/ 7569 w 10345"/>
                <a:gd name="connsiteY0" fmla="*/ 10000 h 10000"/>
                <a:gd name="connsiteX1" fmla="*/ 9997 w 10345"/>
                <a:gd name="connsiteY1" fmla="*/ 5539 h 10000"/>
                <a:gd name="connsiteX2" fmla="*/ 0 w 10345"/>
                <a:gd name="connsiteY2" fmla="*/ 0 h 10000"/>
                <a:gd name="connsiteX0" fmla="*/ 0 w 3105"/>
                <a:gd name="connsiteY0" fmla="*/ 10000 h 10000"/>
                <a:gd name="connsiteX1" fmla="*/ 2428 w 3105"/>
                <a:gd name="connsiteY1" fmla="*/ 5539 h 10000"/>
                <a:gd name="connsiteX2" fmla="*/ 830 w 3105"/>
                <a:gd name="connsiteY2" fmla="*/ 0 h 10000"/>
                <a:gd name="connsiteX0" fmla="*/ 0 w 7939"/>
                <a:gd name="connsiteY0" fmla="*/ 10000 h 10000"/>
                <a:gd name="connsiteX1" fmla="*/ 7820 w 7939"/>
                <a:gd name="connsiteY1" fmla="*/ 5539 h 10000"/>
                <a:gd name="connsiteX2" fmla="*/ 2673 w 7939"/>
                <a:gd name="connsiteY2" fmla="*/ 0 h 10000"/>
              </a:gdLst>
              <a:ahLst/>
              <a:cxnLst>
                <a:cxn ang="0">
                  <a:pos x="connsiteX0" y="connsiteY0"/>
                </a:cxn>
                <a:cxn ang="0">
                  <a:pos x="connsiteX1" y="connsiteY1"/>
                </a:cxn>
                <a:cxn ang="0">
                  <a:pos x="connsiteX2" y="connsiteY2"/>
                </a:cxn>
              </a:cxnLst>
              <a:rect l="l" t="t" r="r" b="b"/>
              <a:pathLst>
                <a:path w="7939" h="10000">
                  <a:moveTo>
                    <a:pt x="0" y="10000"/>
                  </a:moveTo>
                  <a:cubicBezTo>
                    <a:pt x="3890" y="8636"/>
                    <a:pt x="7375" y="7206"/>
                    <a:pt x="7820" y="5539"/>
                  </a:cubicBezTo>
                  <a:cubicBezTo>
                    <a:pt x="8264" y="3872"/>
                    <a:pt x="7657" y="2576"/>
                    <a:pt x="2673" y="0"/>
                  </a:cubicBezTo>
                </a:path>
              </a:pathLst>
            </a:custGeom>
            <a:noFill/>
            <a:ln w="25400">
              <a:solidFill>
                <a:schemeClr val="tx1"/>
              </a:solidFill>
              <a:prstDash val="dash"/>
              <a:round/>
              <a:headEnd/>
              <a:tailEnd type="arrow"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b="1"/>
            </a:p>
          </p:txBody>
        </p:sp>
      </p:grpSp>
      <p:sp>
        <p:nvSpPr>
          <p:cNvPr id="26" name="Rectangle 92"/>
          <p:cNvSpPr>
            <a:spLocks noChangeArrowheads="1"/>
          </p:cNvSpPr>
          <p:nvPr/>
        </p:nvSpPr>
        <p:spPr bwMode="auto">
          <a:xfrm flipH="1">
            <a:off x="6665389" y="4879652"/>
            <a:ext cx="1281112" cy="347662"/>
          </a:xfrm>
          <a:prstGeom prst="rect">
            <a:avLst/>
          </a:prstGeom>
          <a:solidFill>
            <a:schemeClr val="bg1"/>
          </a:solidFill>
          <a:ln w="25400">
            <a:solidFill>
              <a:schemeClr val="tx1"/>
            </a:solidFill>
            <a:miter lim="800000"/>
            <a:headEnd/>
            <a:tailEnd/>
          </a:ln>
          <a:effectLst/>
          <a:extLst/>
        </p:spPr>
        <p:txBody>
          <a:bodyPr wrap="none" lIns="0" rIns="0" anchor="ctr" anchorCtr="1"/>
          <a:lstStyle/>
          <a:p>
            <a:r>
              <a:rPr lang="en-US" altLang="en-US" sz="1600" b="1" dirty="0"/>
              <a:t>step2</a:t>
            </a:r>
            <a:r>
              <a:rPr lang="en-US" altLang="en-US" sz="1000" b="1" dirty="0"/>
              <a:t> </a:t>
            </a:r>
            <a:r>
              <a:rPr lang="en-US" altLang="en-US" sz="1600" b="1" dirty="0"/>
              <a:t>:</a:t>
            </a:r>
            <a:r>
              <a:rPr lang="en-US" altLang="en-US" sz="1000" b="1" dirty="0"/>
              <a:t> </a:t>
            </a:r>
            <a:r>
              <a:rPr lang="en-US" altLang="en-US" sz="1600" b="1" dirty="0"/>
              <a:t>Shoot</a:t>
            </a:r>
          </a:p>
        </p:txBody>
      </p:sp>
      <p:grpSp>
        <p:nvGrpSpPr>
          <p:cNvPr id="27" name="Group 26"/>
          <p:cNvGrpSpPr/>
          <p:nvPr/>
        </p:nvGrpSpPr>
        <p:grpSpPr>
          <a:xfrm>
            <a:off x="7020653" y="2847975"/>
            <a:ext cx="63810" cy="2016919"/>
            <a:chOff x="6977180" y="5111993"/>
            <a:chExt cx="0" cy="1113583"/>
          </a:xfrm>
        </p:grpSpPr>
        <p:sp>
          <p:nvSpPr>
            <p:cNvPr id="28" name="Line 81"/>
            <p:cNvSpPr>
              <a:spLocks noChangeShapeType="1"/>
            </p:cNvSpPr>
            <p:nvPr/>
          </p:nvSpPr>
          <p:spPr bwMode="auto">
            <a:xfrm flipV="1">
              <a:off x="6977180" y="5111993"/>
              <a:ext cx="0" cy="1113583"/>
            </a:xfrm>
            <a:prstGeom prst="line">
              <a:avLst/>
            </a:prstGeom>
            <a:noFill/>
            <a:ln w="63500">
              <a:solidFill>
                <a:schemeClr val="bg1"/>
              </a:solidFill>
              <a:round/>
              <a:headEnd/>
              <a:tailEnd w="sm" len="sm"/>
            </a:ln>
            <a:extLst>
              <a:ext uri="{909E8E84-426E-40DD-AFC4-6F175D3DCCD1}">
                <a14:hiddenFill xmlns:a14="http://schemas.microsoft.com/office/drawing/2010/main">
                  <a:noFill/>
                </a14:hiddenFill>
              </a:ext>
            </a:extLst>
          </p:spPr>
          <p:txBody>
            <a:bodyPr anchor="ctr" anchorCtr="1"/>
            <a:lstStyle/>
            <a:p>
              <a:endParaRPr lang="en-US" sz="1600" b="1"/>
            </a:p>
          </p:txBody>
        </p:sp>
        <p:sp>
          <p:nvSpPr>
            <p:cNvPr id="29" name="Line 81"/>
            <p:cNvSpPr>
              <a:spLocks noChangeShapeType="1"/>
            </p:cNvSpPr>
            <p:nvPr/>
          </p:nvSpPr>
          <p:spPr bwMode="auto">
            <a:xfrm flipV="1">
              <a:off x="6977180" y="5111993"/>
              <a:ext cx="0" cy="111358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grpSp>
      <p:sp>
        <p:nvSpPr>
          <p:cNvPr id="30" name="Rectangle 7"/>
          <p:cNvSpPr>
            <a:spLocks noChangeArrowheads="1"/>
          </p:cNvSpPr>
          <p:nvPr/>
        </p:nvSpPr>
        <p:spPr bwMode="auto">
          <a:xfrm>
            <a:off x="4104072" y="2297305"/>
            <a:ext cx="2264820" cy="569618"/>
          </a:xfrm>
          <a:prstGeom prst="rect">
            <a:avLst/>
          </a:prstGeom>
          <a:solidFill>
            <a:schemeClr val="bg1"/>
          </a:solidFill>
          <a:ln w="25400">
            <a:solidFill>
              <a:schemeClr val="tx1"/>
            </a:solidFill>
            <a:miter lim="800000"/>
            <a:headEnd/>
            <a:tailEnd/>
          </a:ln>
          <a:effectLst/>
          <a:extLst/>
        </p:spPr>
        <p:txBody>
          <a:bodyPr tIns="27432" anchor="t" anchorCtr="1"/>
          <a:lstStyle/>
          <a:p>
            <a:pPr algn="ctr">
              <a:lnSpc>
                <a:spcPct val="80000"/>
              </a:lnSpc>
            </a:pPr>
            <a:r>
              <a:rPr lang="en-US" altLang="en-US" sz="1400" dirty="0"/>
              <a:t>«</a:t>
            </a:r>
            <a:r>
              <a:rPr lang="en-US" altLang="en-US" sz="1300" dirty="0"/>
              <a:t>activity</a:t>
            </a:r>
            <a:r>
              <a:rPr lang="en-US" altLang="en-US" sz="1400" dirty="0"/>
              <a:t>»</a:t>
            </a:r>
            <a:endParaRPr lang="en-US" altLang="en-US" sz="1600" dirty="0"/>
          </a:p>
          <a:p>
            <a:pPr>
              <a:lnSpc>
                <a:spcPct val="80000"/>
              </a:lnSpc>
            </a:pPr>
            <a:r>
              <a:rPr lang="en-US" altLang="en-US" b="1" dirty="0"/>
              <a:t>Activity Occurrence</a:t>
            </a:r>
          </a:p>
        </p:txBody>
      </p:sp>
      <p:sp>
        <p:nvSpPr>
          <p:cNvPr id="31" name="Freeform 82"/>
          <p:cNvSpPr>
            <a:spLocks/>
          </p:cNvSpPr>
          <p:nvPr/>
        </p:nvSpPr>
        <p:spPr bwMode="auto">
          <a:xfrm>
            <a:off x="6937322" y="2686562"/>
            <a:ext cx="166664" cy="149204"/>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400" b="1"/>
          </a:p>
        </p:txBody>
      </p:sp>
      <p:sp>
        <p:nvSpPr>
          <p:cNvPr id="32" name="Rectangle 31"/>
          <p:cNvSpPr/>
          <p:nvPr/>
        </p:nvSpPr>
        <p:spPr>
          <a:xfrm>
            <a:off x="-971139" y="2007004"/>
            <a:ext cx="4247149" cy="1126462"/>
          </a:xfrm>
          <a:prstGeom prst="rect">
            <a:avLst/>
          </a:prstGeom>
        </p:spPr>
        <p:txBody>
          <a:bodyPr wrap="square">
            <a:spAutoFit/>
          </a:bodyPr>
          <a:lstStyle/>
          <a:p>
            <a:pPr algn="r">
              <a:lnSpc>
                <a:spcPct val="80000"/>
              </a:lnSpc>
            </a:pPr>
            <a:r>
              <a:rPr lang="en-US" sz="2800" b="1" dirty="0" err="1">
                <a:solidFill>
                  <a:schemeClr val="accent1"/>
                </a:solidFill>
              </a:rPr>
              <a:t>SysML</a:t>
            </a:r>
            <a:r>
              <a:rPr lang="en-US" sz="2800" b="1" dirty="0">
                <a:solidFill>
                  <a:schemeClr val="accent1"/>
                </a:solidFill>
              </a:rPr>
              <a:t> </a:t>
            </a:r>
          </a:p>
          <a:p>
            <a:pPr algn="r">
              <a:lnSpc>
                <a:spcPct val="80000"/>
              </a:lnSpc>
            </a:pPr>
            <a:r>
              <a:rPr lang="en-US" sz="2800" b="1" dirty="0">
                <a:solidFill>
                  <a:schemeClr val="accent1"/>
                </a:solidFill>
              </a:rPr>
              <a:t>provides a library of</a:t>
            </a:r>
          </a:p>
          <a:p>
            <a:pPr algn="r">
              <a:lnSpc>
                <a:spcPct val="80000"/>
              </a:lnSpc>
            </a:pPr>
            <a:r>
              <a:rPr lang="en-US" sz="2800" b="1" dirty="0">
                <a:solidFill>
                  <a:schemeClr val="accent1"/>
                </a:solidFill>
              </a:rPr>
              <a:t>temporal relations…</a:t>
            </a:r>
          </a:p>
        </p:txBody>
      </p:sp>
      <p:sp>
        <p:nvSpPr>
          <p:cNvPr id="34" name="Rectangle 33"/>
          <p:cNvSpPr/>
          <p:nvPr/>
        </p:nvSpPr>
        <p:spPr>
          <a:xfrm>
            <a:off x="47625" y="4109083"/>
            <a:ext cx="2980323" cy="1471172"/>
          </a:xfrm>
          <a:prstGeom prst="rect">
            <a:avLst/>
          </a:prstGeom>
        </p:spPr>
        <p:txBody>
          <a:bodyPr wrap="square">
            <a:spAutoFit/>
          </a:bodyPr>
          <a:lstStyle/>
          <a:p>
            <a:pPr algn="r">
              <a:lnSpc>
                <a:spcPct val="80000"/>
              </a:lnSpc>
            </a:pPr>
            <a:r>
              <a:rPr lang="en-US" sz="2800" b="1" dirty="0">
                <a:solidFill>
                  <a:schemeClr val="accent1"/>
                </a:solidFill>
              </a:rPr>
              <a:t>…and specifies how tools use it when instantiating the </a:t>
            </a:r>
            <a:r>
              <a:rPr lang="en-US" sz="2800" b="1" dirty="0" err="1">
                <a:solidFill>
                  <a:schemeClr val="accent1"/>
                </a:solidFill>
              </a:rPr>
              <a:t>metamodel</a:t>
            </a:r>
            <a:r>
              <a:rPr lang="en-US" sz="2800" b="1" dirty="0">
                <a:solidFill>
                  <a:schemeClr val="accent1"/>
                </a:solidFill>
              </a:rPr>
              <a:t>:</a:t>
            </a:r>
          </a:p>
        </p:txBody>
      </p:sp>
      <p:grpSp>
        <p:nvGrpSpPr>
          <p:cNvPr id="39" name="Group 38"/>
          <p:cNvGrpSpPr/>
          <p:nvPr/>
        </p:nvGrpSpPr>
        <p:grpSpPr>
          <a:xfrm>
            <a:off x="4376850" y="3103855"/>
            <a:ext cx="63810" cy="1108577"/>
            <a:chOff x="6977180" y="5111993"/>
            <a:chExt cx="0" cy="1113583"/>
          </a:xfrm>
        </p:grpSpPr>
        <p:sp>
          <p:nvSpPr>
            <p:cNvPr id="40" name="Line 81"/>
            <p:cNvSpPr>
              <a:spLocks noChangeShapeType="1"/>
            </p:cNvSpPr>
            <p:nvPr/>
          </p:nvSpPr>
          <p:spPr bwMode="auto">
            <a:xfrm flipV="1">
              <a:off x="6977180" y="5111993"/>
              <a:ext cx="0" cy="1113583"/>
            </a:xfrm>
            <a:prstGeom prst="line">
              <a:avLst/>
            </a:prstGeom>
            <a:noFill/>
            <a:ln w="63500">
              <a:solidFill>
                <a:schemeClr val="bg1"/>
              </a:solidFill>
              <a:round/>
              <a:headEnd/>
              <a:tailEnd w="sm" len="sm"/>
            </a:ln>
            <a:extLst>
              <a:ext uri="{909E8E84-426E-40DD-AFC4-6F175D3DCCD1}">
                <a14:hiddenFill xmlns:a14="http://schemas.microsoft.com/office/drawing/2010/main">
                  <a:noFill/>
                </a14:hiddenFill>
              </a:ext>
            </a:extLst>
          </p:spPr>
          <p:txBody>
            <a:bodyPr anchor="ctr" anchorCtr="1"/>
            <a:lstStyle/>
            <a:p>
              <a:endParaRPr lang="en-US" sz="1600" b="1"/>
            </a:p>
          </p:txBody>
        </p:sp>
        <p:sp>
          <p:nvSpPr>
            <p:cNvPr id="41" name="Line 81"/>
            <p:cNvSpPr>
              <a:spLocks noChangeShapeType="1"/>
            </p:cNvSpPr>
            <p:nvPr/>
          </p:nvSpPr>
          <p:spPr bwMode="auto">
            <a:xfrm flipV="1">
              <a:off x="6977180" y="5111993"/>
              <a:ext cx="0" cy="111358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grpSp>
      <p:sp>
        <p:nvSpPr>
          <p:cNvPr id="19" name="Freeform 82"/>
          <p:cNvSpPr>
            <a:spLocks/>
          </p:cNvSpPr>
          <p:nvPr/>
        </p:nvSpPr>
        <p:spPr bwMode="auto">
          <a:xfrm>
            <a:off x="4263915" y="2881211"/>
            <a:ext cx="235396" cy="210735"/>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600" b="1"/>
          </a:p>
        </p:txBody>
      </p:sp>
    </p:spTree>
    <p:extLst>
      <p:ext uri="{BB962C8B-B14F-4D97-AF65-F5344CB8AC3E}">
        <p14:creationId xmlns:p14="http://schemas.microsoft.com/office/powerpoint/2010/main" val="501177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5305"/>
            <a:ext cx="8229600" cy="1143000"/>
          </a:xfrm>
        </p:spPr>
        <p:txBody>
          <a:bodyPr/>
          <a:lstStyle/>
          <a:p>
            <a:r>
              <a:rPr lang="en-US" dirty="0"/>
              <a:t>Modeling Semantics</a:t>
            </a:r>
          </a:p>
        </p:txBody>
      </p:sp>
      <p:sp>
        <p:nvSpPr>
          <p:cNvPr id="3" name="Content Placeholder 2"/>
          <p:cNvSpPr>
            <a:spLocks noGrp="1"/>
          </p:cNvSpPr>
          <p:nvPr>
            <p:ph idx="1"/>
          </p:nvPr>
        </p:nvSpPr>
        <p:spPr>
          <a:xfrm>
            <a:off x="457200" y="6953250"/>
            <a:ext cx="8229600" cy="715963"/>
          </a:xfrm>
        </p:spPr>
        <p:txBody>
          <a:bodyPr/>
          <a:lstStyle/>
          <a:p>
            <a:endParaRPr lang="en-US" dirty="0"/>
          </a:p>
        </p:txBody>
      </p:sp>
      <p:sp>
        <p:nvSpPr>
          <p:cNvPr id="4" name="Line 30"/>
          <p:cNvSpPr>
            <a:spLocks noChangeShapeType="1"/>
          </p:cNvSpPr>
          <p:nvPr/>
        </p:nvSpPr>
        <p:spPr bwMode="auto">
          <a:xfrm>
            <a:off x="2263853" y="2575922"/>
            <a:ext cx="6676947"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endParaRPr lang="en-US" sz="1400" b="1"/>
          </a:p>
        </p:txBody>
      </p:sp>
      <p:grpSp>
        <p:nvGrpSpPr>
          <p:cNvPr id="5" name="Group 4"/>
          <p:cNvGrpSpPr/>
          <p:nvPr/>
        </p:nvGrpSpPr>
        <p:grpSpPr>
          <a:xfrm>
            <a:off x="3956352" y="2325128"/>
            <a:ext cx="0" cy="1724162"/>
            <a:chOff x="3549952" y="4030103"/>
            <a:chExt cx="0" cy="1724162"/>
          </a:xfrm>
        </p:grpSpPr>
        <p:sp>
          <p:nvSpPr>
            <p:cNvPr id="6" name="Line 87"/>
            <p:cNvSpPr>
              <a:spLocks noChangeShapeType="1"/>
            </p:cNvSpPr>
            <p:nvPr/>
          </p:nvSpPr>
          <p:spPr bwMode="auto">
            <a:xfrm flipV="1">
              <a:off x="3549952" y="4030103"/>
              <a:ext cx="0" cy="1724162"/>
            </a:xfrm>
            <a:prstGeom prst="line">
              <a:avLst/>
            </a:prstGeom>
            <a:noFill/>
            <a:ln w="63500">
              <a:solidFill>
                <a:schemeClr val="bg1"/>
              </a:solidFill>
              <a:prstDash val="dash"/>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endParaRPr lang="en-US" sz="1400" b="1"/>
            </a:p>
          </p:txBody>
        </p:sp>
        <p:sp>
          <p:nvSpPr>
            <p:cNvPr id="7" name="Line 87"/>
            <p:cNvSpPr>
              <a:spLocks noChangeShapeType="1"/>
            </p:cNvSpPr>
            <p:nvPr/>
          </p:nvSpPr>
          <p:spPr bwMode="auto">
            <a:xfrm flipV="1">
              <a:off x="3549952" y="4030103"/>
              <a:ext cx="0" cy="1724162"/>
            </a:xfrm>
            <a:prstGeom prst="line">
              <a:avLst/>
            </a:prstGeom>
            <a:noFill/>
            <a:ln w="25400">
              <a:solidFill>
                <a:schemeClr val="tx1"/>
              </a:solidFill>
              <a:prstDash val="dash"/>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endParaRPr lang="en-US" sz="1400" b="1"/>
            </a:p>
          </p:txBody>
        </p:sp>
      </p:grpSp>
      <p:cxnSp>
        <p:nvCxnSpPr>
          <p:cNvPr id="8" name="Straight Arrow Connector 7"/>
          <p:cNvCxnSpPr/>
          <p:nvPr/>
        </p:nvCxnSpPr>
        <p:spPr bwMode="auto">
          <a:xfrm>
            <a:off x="12372878" y="3436894"/>
            <a:ext cx="1654490" cy="0"/>
          </a:xfrm>
          <a:prstGeom prst="straightConnector1">
            <a:avLst/>
          </a:prstGeom>
          <a:solidFill>
            <a:schemeClr val="accent1"/>
          </a:solidFill>
          <a:ln w="254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Freeform 35"/>
          <p:cNvSpPr>
            <a:spLocks/>
          </p:cNvSpPr>
          <p:nvPr/>
        </p:nvSpPr>
        <p:spPr bwMode="auto">
          <a:xfrm>
            <a:off x="12002146" y="2370750"/>
            <a:ext cx="423306" cy="522675"/>
          </a:xfrm>
          <a:custGeom>
            <a:avLst/>
            <a:gdLst>
              <a:gd name="T0" fmla="*/ 55 w 264"/>
              <a:gd name="T1" fmla="*/ 0 h 244"/>
              <a:gd name="T2" fmla="*/ 264 w 264"/>
              <a:gd name="T3" fmla="*/ 0 h 244"/>
              <a:gd name="T4" fmla="*/ 264 w 264"/>
              <a:gd name="T5" fmla="*/ 244 h 244"/>
              <a:gd name="T6" fmla="*/ 0 w 264"/>
              <a:gd name="T7" fmla="*/ 244 h 244"/>
              <a:gd name="T8" fmla="*/ 1 w 264"/>
              <a:gd name="T9" fmla="*/ 139 h 244"/>
              <a:gd name="connsiteX0" fmla="*/ 2083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38 w 10000"/>
              <a:gd name="connsiteY4" fmla="*/ 4820 h 10000"/>
              <a:gd name="connsiteX0" fmla="*/ 2083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38 w 10000"/>
              <a:gd name="connsiteY4" fmla="*/ 4557 h 10000"/>
              <a:gd name="connsiteX0" fmla="*/ 2083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38 w 10000"/>
              <a:gd name="connsiteY4" fmla="*/ 4469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2083" y="0"/>
                </a:moveTo>
                <a:lnTo>
                  <a:pt x="10000" y="0"/>
                </a:lnTo>
                <a:lnTo>
                  <a:pt x="10000" y="10000"/>
                </a:lnTo>
                <a:lnTo>
                  <a:pt x="0" y="10000"/>
                </a:lnTo>
                <a:cubicBezTo>
                  <a:pt x="13" y="8566"/>
                  <a:pt x="25" y="5903"/>
                  <a:pt x="38" y="4469"/>
                </a:cubicBezTo>
              </a:path>
            </a:pathLst>
          </a:custGeom>
          <a:noFill/>
          <a:ln w="25400">
            <a:solidFill>
              <a:schemeClr val="tx1"/>
            </a:solidFill>
            <a:round/>
            <a:headEnd/>
            <a:tailEnd type="arrow" w="lg" len="lg"/>
          </a:ln>
          <a:extLst>
            <a:ext uri="{909E8E84-426E-40DD-AFC4-6F175D3DCCD1}">
              <a14:hiddenFill xmlns:a14="http://schemas.microsoft.com/office/drawing/2010/main">
                <a:solidFill>
                  <a:srgbClr val="FFFFFF"/>
                </a:solidFill>
              </a14:hiddenFill>
            </a:ext>
          </a:extLst>
        </p:spPr>
        <p:txBody>
          <a:bodyPr/>
          <a:lstStyle/>
          <a:p>
            <a:endParaRPr lang="en-US" sz="1600" b="1"/>
          </a:p>
        </p:txBody>
      </p:sp>
      <p:sp>
        <p:nvSpPr>
          <p:cNvPr id="10" name="Line 81"/>
          <p:cNvSpPr>
            <a:spLocks noChangeShapeType="1"/>
          </p:cNvSpPr>
          <p:nvPr/>
        </p:nvSpPr>
        <p:spPr bwMode="auto">
          <a:xfrm flipV="1">
            <a:off x="14746915" y="2574276"/>
            <a:ext cx="0" cy="104909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11" name="Line 81"/>
          <p:cNvSpPr>
            <a:spLocks noChangeShapeType="1"/>
          </p:cNvSpPr>
          <p:nvPr/>
        </p:nvSpPr>
        <p:spPr bwMode="auto">
          <a:xfrm flipV="1">
            <a:off x="13723641" y="2894770"/>
            <a:ext cx="0" cy="30601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12" name="Rectangle 31"/>
          <p:cNvSpPr>
            <a:spLocks noChangeArrowheads="1"/>
          </p:cNvSpPr>
          <p:nvPr/>
        </p:nvSpPr>
        <p:spPr bwMode="auto">
          <a:xfrm>
            <a:off x="13430265" y="4079271"/>
            <a:ext cx="592471" cy="307777"/>
          </a:xfrm>
          <a:prstGeom prst="rect">
            <a:avLst/>
          </a:prstGeom>
          <a:noFill/>
          <a:ln w="25400" algn="ctr">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spAutoFit/>
          </a:bodyPr>
          <a:lstStyle/>
          <a:p>
            <a:pPr algn="r"/>
            <a:r>
              <a:rPr lang="en-US" altLang="en-US" sz="1400" b="1" dirty="0"/>
              <a:t>step2</a:t>
            </a:r>
          </a:p>
        </p:txBody>
      </p:sp>
      <p:sp>
        <p:nvSpPr>
          <p:cNvPr id="13" name="Rectangle 35"/>
          <p:cNvSpPr>
            <a:spLocks noChangeArrowheads="1"/>
          </p:cNvSpPr>
          <p:nvPr/>
        </p:nvSpPr>
        <p:spPr bwMode="auto">
          <a:xfrm>
            <a:off x="13505594" y="3130578"/>
            <a:ext cx="592471" cy="307777"/>
          </a:xfrm>
          <a:prstGeom prst="rect">
            <a:avLst/>
          </a:prstGeom>
          <a:noFill/>
          <a:ln w="25400" algn="ctr">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spAutoFit/>
          </a:bodyPr>
          <a:lstStyle/>
          <a:p>
            <a:pPr algn="r"/>
            <a:r>
              <a:rPr lang="en-US" altLang="en-US" sz="1400" b="1" dirty="0"/>
              <a:t>step1</a:t>
            </a:r>
          </a:p>
        </p:txBody>
      </p:sp>
      <p:sp>
        <p:nvSpPr>
          <p:cNvPr id="14" name="Line 73"/>
          <p:cNvSpPr>
            <a:spLocks noChangeShapeType="1"/>
          </p:cNvSpPr>
          <p:nvPr/>
        </p:nvSpPr>
        <p:spPr bwMode="auto">
          <a:xfrm flipV="1">
            <a:off x="11637541" y="2632474"/>
            <a:ext cx="0" cy="82045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15" name="Freeform 82"/>
          <p:cNvSpPr>
            <a:spLocks/>
          </p:cNvSpPr>
          <p:nvPr/>
        </p:nvSpPr>
        <p:spPr bwMode="auto">
          <a:xfrm>
            <a:off x="11519619" y="2615676"/>
            <a:ext cx="235396" cy="210735"/>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600" b="1"/>
          </a:p>
        </p:txBody>
      </p:sp>
      <p:sp>
        <p:nvSpPr>
          <p:cNvPr id="16" name="Freeform 82"/>
          <p:cNvSpPr>
            <a:spLocks/>
          </p:cNvSpPr>
          <p:nvPr/>
        </p:nvSpPr>
        <p:spPr bwMode="auto">
          <a:xfrm>
            <a:off x="14629217" y="2610296"/>
            <a:ext cx="235396" cy="210735"/>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600" b="1"/>
          </a:p>
        </p:txBody>
      </p:sp>
      <p:sp>
        <p:nvSpPr>
          <p:cNvPr id="17" name="Line 52"/>
          <p:cNvSpPr>
            <a:spLocks noChangeShapeType="1"/>
          </p:cNvSpPr>
          <p:nvPr/>
        </p:nvSpPr>
        <p:spPr bwMode="auto">
          <a:xfrm flipV="1">
            <a:off x="13446638" y="3313035"/>
            <a:ext cx="0" cy="211055"/>
          </a:xfrm>
          <a:prstGeom prst="line">
            <a:avLst/>
          </a:prstGeom>
          <a:noFill/>
          <a:ln w="63500">
            <a:solidFill>
              <a:schemeClr val="bg1"/>
            </a:solidFill>
            <a:round/>
            <a:headEnd/>
            <a:tailEnd/>
          </a:ln>
          <a:extLst>
            <a:ext uri="{909E8E84-426E-40DD-AFC4-6F175D3DCCD1}">
              <a14:hiddenFill xmlns:a14="http://schemas.microsoft.com/office/drawing/2010/main">
                <a:noFill/>
              </a14:hiddenFill>
            </a:ext>
          </a:extLst>
        </p:spPr>
        <p:txBody>
          <a:bodyPr anchor="ctr" anchorCtr="1"/>
          <a:lstStyle/>
          <a:p>
            <a:endParaRPr lang="en-US" sz="1800" b="1"/>
          </a:p>
        </p:txBody>
      </p:sp>
      <p:sp>
        <p:nvSpPr>
          <p:cNvPr id="18" name="Line 81"/>
          <p:cNvSpPr>
            <a:spLocks noChangeShapeType="1"/>
          </p:cNvSpPr>
          <p:nvPr/>
        </p:nvSpPr>
        <p:spPr bwMode="auto">
          <a:xfrm flipV="1">
            <a:off x="13446583" y="2982203"/>
            <a:ext cx="0" cy="119177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19" name="Rectangle 28"/>
          <p:cNvSpPr>
            <a:spLocks noChangeArrowheads="1"/>
          </p:cNvSpPr>
          <p:nvPr/>
        </p:nvSpPr>
        <p:spPr bwMode="auto">
          <a:xfrm>
            <a:off x="14027367" y="3192042"/>
            <a:ext cx="1072121" cy="702148"/>
          </a:xfrm>
          <a:prstGeom prst="rect">
            <a:avLst/>
          </a:prstGeom>
          <a:solidFill>
            <a:schemeClr val="bg1"/>
          </a:solidFill>
          <a:ln w="25400">
            <a:solidFill>
              <a:schemeClr val="tx1"/>
            </a:solidFill>
            <a:miter lim="800000"/>
            <a:headEnd/>
            <a:tailEnd/>
          </a:ln>
          <a:effectLst/>
          <a:extLst/>
        </p:spPr>
        <p:txBody>
          <a:bodyPr lIns="0" rIns="0" anchor="ctr" anchorCtr="1"/>
          <a:lstStyle/>
          <a:p>
            <a:pPr algn="ctr"/>
            <a:r>
              <a:rPr lang="en-US" altLang="en-US" sz="2000" b="1" dirty="0"/>
              <a:t>Focus</a:t>
            </a:r>
          </a:p>
        </p:txBody>
      </p:sp>
      <p:cxnSp>
        <p:nvCxnSpPr>
          <p:cNvPr id="20" name="Straight Arrow Connector 19"/>
          <p:cNvCxnSpPr/>
          <p:nvPr/>
        </p:nvCxnSpPr>
        <p:spPr bwMode="auto">
          <a:xfrm>
            <a:off x="12372878" y="4399949"/>
            <a:ext cx="1654490" cy="0"/>
          </a:xfrm>
          <a:prstGeom prst="straightConnector1">
            <a:avLst/>
          </a:prstGeom>
          <a:solidFill>
            <a:schemeClr val="accent1"/>
          </a:solidFill>
          <a:ln w="254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Diamond 31"/>
          <p:cNvSpPr>
            <a:spLocks noChangeArrowheads="1"/>
          </p:cNvSpPr>
          <p:nvPr/>
        </p:nvSpPr>
        <p:spPr bwMode="auto">
          <a:xfrm rot="10800000">
            <a:off x="12356769" y="3361792"/>
            <a:ext cx="253330" cy="150205"/>
          </a:xfrm>
          <a:prstGeom prst="diamond">
            <a:avLst/>
          </a:prstGeom>
          <a:solidFill>
            <a:schemeClr val="tx1"/>
          </a:solidFill>
          <a:ln w="25400" algn="ctr">
            <a:solidFill>
              <a:schemeClr val="tx1"/>
            </a:solidFill>
            <a:round/>
            <a:headEnd/>
            <a:tailEnd/>
          </a:ln>
        </p:spPr>
        <p:txBody>
          <a:bodyPr/>
          <a:lstStyle>
            <a:lvl1pPr defTabSz="1019175" eaLnBrk="0" hangingPunct="0">
              <a:defRPr sz="3100" b="1">
                <a:solidFill>
                  <a:schemeClr val="accent2"/>
                </a:solidFill>
                <a:latin typeface="Arial" charset="0"/>
              </a:defRPr>
            </a:lvl1pPr>
            <a:lvl2pPr marL="742950" indent="-285750" defTabSz="1019175" eaLnBrk="0" hangingPunct="0">
              <a:defRPr sz="3100" b="1">
                <a:solidFill>
                  <a:schemeClr val="accent2"/>
                </a:solidFill>
                <a:latin typeface="Arial" charset="0"/>
              </a:defRPr>
            </a:lvl2pPr>
            <a:lvl3pPr marL="1143000" indent="-228600" defTabSz="1019175" eaLnBrk="0" hangingPunct="0">
              <a:defRPr sz="3100" b="1">
                <a:solidFill>
                  <a:schemeClr val="accent2"/>
                </a:solidFill>
                <a:latin typeface="Arial" charset="0"/>
              </a:defRPr>
            </a:lvl3pPr>
            <a:lvl4pPr marL="1600200" indent="-228600" defTabSz="1019175" eaLnBrk="0" hangingPunct="0">
              <a:defRPr sz="3100" b="1">
                <a:solidFill>
                  <a:schemeClr val="accent2"/>
                </a:solidFill>
                <a:latin typeface="Arial" charset="0"/>
              </a:defRPr>
            </a:lvl4pPr>
            <a:lvl5pPr marL="2057400" indent="-228600" defTabSz="1019175" eaLnBrk="0" hangingPunct="0">
              <a:defRPr sz="3100" b="1">
                <a:solidFill>
                  <a:schemeClr val="accent2"/>
                </a:solidFill>
                <a:latin typeface="Arial" charset="0"/>
              </a:defRPr>
            </a:lvl5pPr>
            <a:lvl6pPr marL="2514600" indent="-228600" algn="r" defTabSz="1019175" eaLnBrk="0" fontAlgn="base" hangingPunct="0">
              <a:spcBef>
                <a:spcPct val="0"/>
              </a:spcBef>
              <a:spcAft>
                <a:spcPct val="0"/>
              </a:spcAft>
              <a:defRPr sz="3100" b="1">
                <a:solidFill>
                  <a:schemeClr val="accent2"/>
                </a:solidFill>
                <a:latin typeface="Arial" charset="0"/>
              </a:defRPr>
            </a:lvl6pPr>
            <a:lvl7pPr marL="2971800" indent="-228600" algn="r" defTabSz="1019175" eaLnBrk="0" fontAlgn="base" hangingPunct="0">
              <a:spcBef>
                <a:spcPct val="0"/>
              </a:spcBef>
              <a:spcAft>
                <a:spcPct val="0"/>
              </a:spcAft>
              <a:defRPr sz="3100" b="1">
                <a:solidFill>
                  <a:schemeClr val="accent2"/>
                </a:solidFill>
                <a:latin typeface="Arial" charset="0"/>
              </a:defRPr>
            </a:lvl7pPr>
            <a:lvl8pPr marL="3429000" indent="-228600" algn="r" defTabSz="1019175" eaLnBrk="0" fontAlgn="base" hangingPunct="0">
              <a:spcBef>
                <a:spcPct val="0"/>
              </a:spcBef>
              <a:spcAft>
                <a:spcPct val="0"/>
              </a:spcAft>
              <a:defRPr sz="3100" b="1">
                <a:solidFill>
                  <a:schemeClr val="accent2"/>
                </a:solidFill>
                <a:latin typeface="Arial" charset="0"/>
              </a:defRPr>
            </a:lvl8pPr>
            <a:lvl9pPr marL="3886200" indent="-228600" algn="r" defTabSz="1019175" eaLnBrk="0" fontAlgn="base" hangingPunct="0">
              <a:spcBef>
                <a:spcPct val="0"/>
              </a:spcBef>
              <a:spcAft>
                <a:spcPct val="0"/>
              </a:spcAft>
              <a:defRPr sz="3100" b="1">
                <a:solidFill>
                  <a:schemeClr val="accent2"/>
                </a:solidFill>
                <a:latin typeface="Arial" charset="0"/>
              </a:defRPr>
            </a:lvl9pPr>
          </a:lstStyle>
          <a:p>
            <a:pPr eaLnBrk="1" hangingPunct="1"/>
            <a:endParaRPr lang="en-US" altLang="en-US" sz="4000">
              <a:latin typeface="+mn-lt"/>
            </a:endParaRPr>
          </a:p>
        </p:txBody>
      </p:sp>
      <p:sp>
        <p:nvSpPr>
          <p:cNvPr id="22" name="Diamond 31"/>
          <p:cNvSpPr>
            <a:spLocks noChangeArrowheads="1"/>
          </p:cNvSpPr>
          <p:nvPr/>
        </p:nvSpPr>
        <p:spPr bwMode="auto">
          <a:xfrm rot="10800000">
            <a:off x="12360133" y="4324847"/>
            <a:ext cx="253330" cy="150205"/>
          </a:xfrm>
          <a:prstGeom prst="diamond">
            <a:avLst/>
          </a:prstGeom>
          <a:solidFill>
            <a:schemeClr val="tx1"/>
          </a:solidFill>
          <a:ln w="25400" algn="ctr">
            <a:solidFill>
              <a:schemeClr val="tx1"/>
            </a:solidFill>
            <a:round/>
            <a:headEnd/>
            <a:tailEnd/>
          </a:ln>
        </p:spPr>
        <p:txBody>
          <a:bodyPr/>
          <a:lstStyle>
            <a:lvl1pPr defTabSz="1019175" eaLnBrk="0" hangingPunct="0">
              <a:defRPr sz="3100" b="1">
                <a:solidFill>
                  <a:schemeClr val="accent2"/>
                </a:solidFill>
                <a:latin typeface="Arial" charset="0"/>
              </a:defRPr>
            </a:lvl1pPr>
            <a:lvl2pPr marL="742950" indent="-285750" defTabSz="1019175" eaLnBrk="0" hangingPunct="0">
              <a:defRPr sz="3100" b="1">
                <a:solidFill>
                  <a:schemeClr val="accent2"/>
                </a:solidFill>
                <a:latin typeface="Arial" charset="0"/>
              </a:defRPr>
            </a:lvl2pPr>
            <a:lvl3pPr marL="1143000" indent="-228600" defTabSz="1019175" eaLnBrk="0" hangingPunct="0">
              <a:defRPr sz="3100" b="1">
                <a:solidFill>
                  <a:schemeClr val="accent2"/>
                </a:solidFill>
                <a:latin typeface="Arial" charset="0"/>
              </a:defRPr>
            </a:lvl3pPr>
            <a:lvl4pPr marL="1600200" indent="-228600" defTabSz="1019175" eaLnBrk="0" hangingPunct="0">
              <a:defRPr sz="3100" b="1">
                <a:solidFill>
                  <a:schemeClr val="accent2"/>
                </a:solidFill>
                <a:latin typeface="Arial" charset="0"/>
              </a:defRPr>
            </a:lvl4pPr>
            <a:lvl5pPr marL="2057400" indent="-228600" defTabSz="1019175" eaLnBrk="0" hangingPunct="0">
              <a:defRPr sz="3100" b="1">
                <a:solidFill>
                  <a:schemeClr val="accent2"/>
                </a:solidFill>
                <a:latin typeface="Arial" charset="0"/>
              </a:defRPr>
            </a:lvl5pPr>
            <a:lvl6pPr marL="2514600" indent="-228600" algn="r" defTabSz="1019175" eaLnBrk="0" fontAlgn="base" hangingPunct="0">
              <a:spcBef>
                <a:spcPct val="0"/>
              </a:spcBef>
              <a:spcAft>
                <a:spcPct val="0"/>
              </a:spcAft>
              <a:defRPr sz="3100" b="1">
                <a:solidFill>
                  <a:schemeClr val="accent2"/>
                </a:solidFill>
                <a:latin typeface="Arial" charset="0"/>
              </a:defRPr>
            </a:lvl6pPr>
            <a:lvl7pPr marL="2971800" indent="-228600" algn="r" defTabSz="1019175" eaLnBrk="0" fontAlgn="base" hangingPunct="0">
              <a:spcBef>
                <a:spcPct val="0"/>
              </a:spcBef>
              <a:spcAft>
                <a:spcPct val="0"/>
              </a:spcAft>
              <a:defRPr sz="3100" b="1">
                <a:solidFill>
                  <a:schemeClr val="accent2"/>
                </a:solidFill>
                <a:latin typeface="Arial" charset="0"/>
              </a:defRPr>
            </a:lvl7pPr>
            <a:lvl8pPr marL="3429000" indent="-228600" algn="r" defTabSz="1019175" eaLnBrk="0" fontAlgn="base" hangingPunct="0">
              <a:spcBef>
                <a:spcPct val="0"/>
              </a:spcBef>
              <a:spcAft>
                <a:spcPct val="0"/>
              </a:spcAft>
              <a:defRPr sz="3100" b="1">
                <a:solidFill>
                  <a:schemeClr val="accent2"/>
                </a:solidFill>
                <a:latin typeface="Arial" charset="0"/>
              </a:defRPr>
            </a:lvl8pPr>
            <a:lvl9pPr marL="3886200" indent="-228600" algn="r" defTabSz="1019175" eaLnBrk="0" fontAlgn="base" hangingPunct="0">
              <a:spcBef>
                <a:spcPct val="0"/>
              </a:spcBef>
              <a:spcAft>
                <a:spcPct val="0"/>
              </a:spcAft>
              <a:defRPr sz="3100" b="1">
                <a:solidFill>
                  <a:schemeClr val="accent2"/>
                </a:solidFill>
                <a:latin typeface="Arial" charset="0"/>
              </a:defRPr>
            </a:lvl9pPr>
          </a:lstStyle>
          <a:p>
            <a:pPr eaLnBrk="1" hangingPunct="1"/>
            <a:endParaRPr lang="en-US" altLang="en-US" sz="4000">
              <a:latin typeface="+mn-lt"/>
            </a:endParaRPr>
          </a:p>
        </p:txBody>
      </p:sp>
      <p:sp>
        <p:nvSpPr>
          <p:cNvPr id="23" name="Line 87"/>
          <p:cNvSpPr>
            <a:spLocks noChangeShapeType="1"/>
          </p:cNvSpPr>
          <p:nvPr/>
        </p:nvSpPr>
        <p:spPr bwMode="auto">
          <a:xfrm flipV="1">
            <a:off x="11162842" y="1426396"/>
            <a:ext cx="0" cy="1954858"/>
          </a:xfrm>
          <a:prstGeom prst="line">
            <a:avLst/>
          </a:prstGeom>
          <a:noFill/>
          <a:ln w="25400">
            <a:solidFill>
              <a:schemeClr val="tx1"/>
            </a:solidFill>
            <a:prstDash val="dash"/>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endParaRPr lang="en-US" sz="1400" b="1"/>
          </a:p>
        </p:txBody>
      </p:sp>
      <p:sp>
        <p:nvSpPr>
          <p:cNvPr id="24" name="Rectangle 4"/>
          <p:cNvSpPr>
            <a:spLocks noChangeArrowheads="1"/>
          </p:cNvSpPr>
          <p:nvPr/>
        </p:nvSpPr>
        <p:spPr bwMode="auto">
          <a:xfrm>
            <a:off x="9304270" y="409670"/>
            <a:ext cx="1679151" cy="820519"/>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algn="l">
              <a:lnSpc>
                <a:spcPct val="90000"/>
              </a:lnSpc>
            </a:pPr>
            <a:r>
              <a:rPr lang="en-US" altLang="en-US" sz="2400" b="1" dirty="0">
                <a:solidFill>
                  <a:schemeClr val="accent1"/>
                </a:solidFill>
              </a:rPr>
              <a:t>Meta</a:t>
            </a:r>
          </a:p>
          <a:p>
            <a:pPr algn="l">
              <a:lnSpc>
                <a:spcPct val="90000"/>
              </a:lnSpc>
            </a:pPr>
            <a:r>
              <a:rPr lang="en-US" altLang="en-US" sz="2400" b="1" dirty="0">
                <a:solidFill>
                  <a:schemeClr val="accent1"/>
                </a:solidFill>
              </a:rPr>
              <a:t>model</a:t>
            </a:r>
          </a:p>
        </p:txBody>
      </p:sp>
      <p:sp>
        <p:nvSpPr>
          <p:cNvPr id="25" name="Line 81"/>
          <p:cNvSpPr>
            <a:spLocks noChangeShapeType="1"/>
          </p:cNvSpPr>
          <p:nvPr/>
        </p:nvSpPr>
        <p:spPr bwMode="auto">
          <a:xfrm flipV="1">
            <a:off x="11670351" y="475938"/>
            <a:ext cx="0" cy="9143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26" name="Freeform 82"/>
          <p:cNvSpPr>
            <a:spLocks/>
          </p:cNvSpPr>
          <p:nvPr/>
        </p:nvSpPr>
        <p:spPr bwMode="auto">
          <a:xfrm>
            <a:off x="11552653" y="562401"/>
            <a:ext cx="235396" cy="210735"/>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600" b="1"/>
          </a:p>
        </p:txBody>
      </p:sp>
      <p:sp>
        <p:nvSpPr>
          <p:cNvPr id="27" name="Line 6"/>
          <p:cNvSpPr>
            <a:spLocks noChangeShapeType="1"/>
          </p:cNvSpPr>
          <p:nvPr/>
        </p:nvSpPr>
        <p:spPr bwMode="auto">
          <a:xfrm rot="5400000" flipV="1">
            <a:off x="12996738" y="-989611"/>
            <a:ext cx="0" cy="2625214"/>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b="1"/>
          </a:p>
        </p:txBody>
      </p:sp>
      <p:sp>
        <p:nvSpPr>
          <p:cNvPr id="28" name="Diamond 31"/>
          <p:cNvSpPr>
            <a:spLocks noChangeArrowheads="1"/>
          </p:cNvSpPr>
          <p:nvPr/>
        </p:nvSpPr>
        <p:spPr bwMode="auto">
          <a:xfrm rot="10800000">
            <a:off x="12292571" y="247895"/>
            <a:ext cx="253330" cy="150205"/>
          </a:xfrm>
          <a:prstGeom prst="diamond">
            <a:avLst/>
          </a:prstGeom>
          <a:solidFill>
            <a:schemeClr val="tx1"/>
          </a:solidFill>
          <a:ln w="25400" algn="ctr">
            <a:solidFill>
              <a:schemeClr val="tx1"/>
            </a:solidFill>
            <a:round/>
            <a:headEnd/>
            <a:tailEnd/>
          </a:ln>
        </p:spPr>
        <p:txBody>
          <a:bodyPr/>
          <a:lstStyle>
            <a:lvl1pPr defTabSz="1019175" eaLnBrk="0" hangingPunct="0">
              <a:defRPr sz="3100" b="1">
                <a:solidFill>
                  <a:schemeClr val="accent2"/>
                </a:solidFill>
                <a:latin typeface="Arial" charset="0"/>
              </a:defRPr>
            </a:lvl1pPr>
            <a:lvl2pPr marL="742950" indent="-285750" defTabSz="1019175" eaLnBrk="0" hangingPunct="0">
              <a:defRPr sz="3100" b="1">
                <a:solidFill>
                  <a:schemeClr val="accent2"/>
                </a:solidFill>
                <a:latin typeface="Arial" charset="0"/>
              </a:defRPr>
            </a:lvl2pPr>
            <a:lvl3pPr marL="1143000" indent="-228600" defTabSz="1019175" eaLnBrk="0" hangingPunct="0">
              <a:defRPr sz="3100" b="1">
                <a:solidFill>
                  <a:schemeClr val="accent2"/>
                </a:solidFill>
                <a:latin typeface="Arial" charset="0"/>
              </a:defRPr>
            </a:lvl3pPr>
            <a:lvl4pPr marL="1600200" indent="-228600" defTabSz="1019175" eaLnBrk="0" hangingPunct="0">
              <a:defRPr sz="3100" b="1">
                <a:solidFill>
                  <a:schemeClr val="accent2"/>
                </a:solidFill>
                <a:latin typeface="Arial" charset="0"/>
              </a:defRPr>
            </a:lvl4pPr>
            <a:lvl5pPr marL="2057400" indent="-228600" defTabSz="1019175" eaLnBrk="0" hangingPunct="0">
              <a:defRPr sz="3100" b="1">
                <a:solidFill>
                  <a:schemeClr val="accent2"/>
                </a:solidFill>
                <a:latin typeface="Arial" charset="0"/>
              </a:defRPr>
            </a:lvl5pPr>
            <a:lvl6pPr marL="2514600" indent="-228600" algn="r" defTabSz="1019175" eaLnBrk="0" fontAlgn="base" hangingPunct="0">
              <a:spcBef>
                <a:spcPct val="0"/>
              </a:spcBef>
              <a:spcAft>
                <a:spcPct val="0"/>
              </a:spcAft>
              <a:defRPr sz="3100" b="1">
                <a:solidFill>
                  <a:schemeClr val="accent2"/>
                </a:solidFill>
                <a:latin typeface="Arial" charset="0"/>
              </a:defRPr>
            </a:lvl6pPr>
            <a:lvl7pPr marL="2971800" indent="-228600" algn="r" defTabSz="1019175" eaLnBrk="0" fontAlgn="base" hangingPunct="0">
              <a:spcBef>
                <a:spcPct val="0"/>
              </a:spcBef>
              <a:spcAft>
                <a:spcPct val="0"/>
              </a:spcAft>
              <a:defRPr sz="3100" b="1">
                <a:solidFill>
                  <a:schemeClr val="accent2"/>
                </a:solidFill>
                <a:latin typeface="Arial" charset="0"/>
              </a:defRPr>
            </a:lvl7pPr>
            <a:lvl8pPr marL="3429000" indent="-228600" algn="r" defTabSz="1019175" eaLnBrk="0" fontAlgn="base" hangingPunct="0">
              <a:spcBef>
                <a:spcPct val="0"/>
              </a:spcBef>
              <a:spcAft>
                <a:spcPct val="0"/>
              </a:spcAft>
              <a:defRPr sz="3100" b="1">
                <a:solidFill>
                  <a:schemeClr val="accent2"/>
                </a:solidFill>
                <a:latin typeface="Arial" charset="0"/>
              </a:defRPr>
            </a:lvl8pPr>
            <a:lvl9pPr marL="3886200" indent="-228600" algn="r" defTabSz="1019175" eaLnBrk="0" fontAlgn="base" hangingPunct="0">
              <a:spcBef>
                <a:spcPct val="0"/>
              </a:spcBef>
              <a:spcAft>
                <a:spcPct val="0"/>
              </a:spcAft>
              <a:defRPr sz="3100" b="1">
                <a:solidFill>
                  <a:schemeClr val="accent2"/>
                </a:solidFill>
                <a:latin typeface="Arial" charset="0"/>
              </a:defRPr>
            </a:lvl9pPr>
          </a:lstStyle>
          <a:p>
            <a:pPr eaLnBrk="1" hangingPunct="1"/>
            <a:endParaRPr lang="en-US" altLang="en-US" sz="4000">
              <a:latin typeface="+mn-lt"/>
            </a:endParaRPr>
          </a:p>
        </p:txBody>
      </p:sp>
      <p:sp>
        <p:nvSpPr>
          <p:cNvPr id="29" name="Rectangle 10"/>
          <p:cNvSpPr>
            <a:spLocks noChangeArrowheads="1"/>
          </p:cNvSpPr>
          <p:nvPr/>
        </p:nvSpPr>
        <p:spPr bwMode="auto">
          <a:xfrm>
            <a:off x="12758321" y="76869"/>
            <a:ext cx="845552" cy="523220"/>
          </a:xfrm>
          <a:prstGeom prst="rect">
            <a:avLst/>
          </a:prstGeom>
          <a:noFill/>
          <a:ln w="25400" algn="ctr">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1019175" eaLnBrk="0" hangingPunct="0">
              <a:defRPr sz="3100" b="1">
                <a:solidFill>
                  <a:schemeClr val="accent2"/>
                </a:solidFill>
                <a:latin typeface="Arial" charset="0"/>
              </a:defRPr>
            </a:lvl1pPr>
            <a:lvl2pPr marL="742950" indent="-285750" defTabSz="1019175" eaLnBrk="0" hangingPunct="0">
              <a:defRPr sz="3100" b="1">
                <a:solidFill>
                  <a:schemeClr val="accent2"/>
                </a:solidFill>
                <a:latin typeface="Arial" charset="0"/>
              </a:defRPr>
            </a:lvl2pPr>
            <a:lvl3pPr marL="1143000" indent="-228600" defTabSz="1019175" eaLnBrk="0" hangingPunct="0">
              <a:defRPr sz="3100" b="1">
                <a:solidFill>
                  <a:schemeClr val="accent2"/>
                </a:solidFill>
                <a:latin typeface="Arial" charset="0"/>
              </a:defRPr>
            </a:lvl3pPr>
            <a:lvl4pPr marL="1600200" indent="-228600" defTabSz="1019175" eaLnBrk="0" hangingPunct="0">
              <a:defRPr sz="3100" b="1">
                <a:solidFill>
                  <a:schemeClr val="accent2"/>
                </a:solidFill>
                <a:latin typeface="Arial" charset="0"/>
              </a:defRPr>
            </a:lvl4pPr>
            <a:lvl5pPr marL="2057400" indent="-228600" defTabSz="1019175" eaLnBrk="0" hangingPunct="0">
              <a:defRPr sz="3100" b="1">
                <a:solidFill>
                  <a:schemeClr val="accent2"/>
                </a:solidFill>
                <a:latin typeface="Arial" charset="0"/>
              </a:defRPr>
            </a:lvl5pPr>
            <a:lvl6pPr marL="2514600" indent="-228600" algn="r" defTabSz="1019175" eaLnBrk="0" fontAlgn="base" hangingPunct="0">
              <a:spcBef>
                <a:spcPct val="0"/>
              </a:spcBef>
              <a:spcAft>
                <a:spcPct val="0"/>
              </a:spcAft>
              <a:defRPr sz="3100" b="1">
                <a:solidFill>
                  <a:schemeClr val="accent2"/>
                </a:solidFill>
                <a:latin typeface="Arial" charset="0"/>
              </a:defRPr>
            </a:lvl6pPr>
            <a:lvl7pPr marL="2971800" indent="-228600" algn="r" defTabSz="1019175" eaLnBrk="0" fontAlgn="base" hangingPunct="0">
              <a:spcBef>
                <a:spcPct val="0"/>
              </a:spcBef>
              <a:spcAft>
                <a:spcPct val="0"/>
              </a:spcAft>
              <a:defRPr sz="3100" b="1">
                <a:solidFill>
                  <a:schemeClr val="accent2"/>
                </a:solidFill>
                <a:latin typeface="Arial" charset="0"/>
              </a:defRPr>
            </a:lvl7pPr>
            <a:lvl8pPr marL="3429000" indent="-228600" algn="r" defTabSz="1019175" eaLnBrk="0" fontAlgn="base" hangingPunct="0">
              <a:spcBef>
                <a:spcPct val="0"/>
              </a:spcBef>
              <a:spcAft>
                <a:spcPct val="0"/>
              </a:spcAft>
              <a:defRPr sz="3100" b="1">
                <a:solidFill>
                  <a:schemeClr val="accent2"/>
                </a:solidFill>
                <a:latin typeface="Arial" charset="0"/>
              </a:defRPr>
            </a:lvl8pPr>
            <a:lvl9pPr marL="3886200" indent="-228600" algn="r" defTabSz="1019175" eaLnBrk="0" fontAlgn="base" hangingPunct="0">
              <a:spcBef>
                <a:spcPct val="0"/>
              </a:spcBef>
              <a:spcAft>
                <a:spcPct val="0"/>
              </a:spcAft>
              <a:defRPr sz="3100" b="1">
                <a:solidFill>
                  <a:schemeClr val="accent2"/>
                </a:solidFill>
                <a:latin typeface="Arial" charset="0"/>
              </a:defRPr>
            </a:lvl9pPr>
          </a:lstStyle>
          <a:p>
            <a:pPr algn="r" eaLnBrk="1" hangingPunct="1"/>
            <a:r>
              <a:rPr lang="en-US" altLang="en-US" sz="1400" dirty="0">
                <a:solidFill>
                  <a:schemeClr val="tx1"/>
                </a:solidFill>
                <a:latin typeface="+mn-lt"/>
              </a:rPr>
              <a:t>owned</a:t>
            </a:r>
          </a:p>
          <a:p>
            <a:pPr algn="r" eaLnBrk="1" hangingPunct="1"/>
            <a:r>
              <a:rPr lang="en-US" altLang="en-US" sz="1400" dirty="0">
                <a:solidFill>
                  <a:schemeClr val="tx1"/>
                </a:solidFill>
                <a:latin typeface="+mn-lt"/>
              </a:rPr>
              <a:t>attribute</a:t>
            </a:r>
          </a:p>
        </p:txBody>
      </p:sp>
      <p:sp>
        <p:nvSpPr>
          <p:cNvPr id="30" name="Rectangle 63"/>
          <p:cNvSpPr>
            <a:spLocks noChangeArrowheads="1"/>
          </p:cNvSpPr>
          <p:nvPr/>
        </p:nvSpPr>
        <p:spPr bwMode="auto">
          <a:xfrm>
            <a:off x="11072968" y="101016"/>
            <a:ext cx="1217827" cy="448371"/>
          </a:xfrm>
          <a:prstGeom prst="rect">
            <a:avLst/>
          </a:prstGeom>
          <a:solidFill>
            <a:schemeClr val="bg1"/>
          </a:solidFill>
          <a:ln w="25400">
            <a:solidFill>
              <a:schemeClr val="tx1"/>
            </a:solidFill>
            <a:miter lim="800000"/>
            <a:headEnd/>
            <a:tailEnd/>
          </a:ln>
          <a:effectLst/>
          <a:extLst/>
        </p:spPr>
        <p:txBody>
          <a:bodyPr wrap="none" anchor="ctr" anchorCtr="1"/>
          <a:lstStyle/>
          <a:p>
            <a:pPr algn="l"/>
            <a:r>
              <a:rPr lang="en-US" altLang="en-US" sz="2000" b="1" dirty="0"/>
              <a:t>Class</a:t>
            </a:r>
          </a:p>
        </p:txBody>
      </p:sp>
      <p:sp>
        <p:nvSpPr>
          <p:cNvPr id="31" name="Line 6"/>
          <p:cNvSpPr>
            <a:spLocks noChangeShapeType="1"/>
          </p:cNvSpPr>
          <p:nvPr/>
        </p:nvSpPr>
        <p:spPr bwMode="auto">
          <a:xfrm rot="5400000" flipV="1">
            <a:off x="13013388" y="-100977"/>
            <a:ext cx="0" cy="2625214"/>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b="1"/>
          </a:p>
        </p:txBody>
      </p:sp>
      <p:sp>
        <p:nvSpPr>
          <p:cNvPr id="32" name="Diamond 31"/>
          <p:cNvSpPr>
            <a:spLocks noChangeArrowheads="1"/>
          </p:cNvSpPr>
          <p:nvPr/>
        </p:nvSpPr>
        <p:spPr bwMode="auto">
          <a:xfrm rot="10800000">
            <a:off x="12309222" y="1136529"/>
            <a:ext cx="253330" cy="150205"/>
          </a:xfrm>
          <a:prstGeom prst="diamond">
            <a:avLst/>
          </a:prstGeom>
          <a:solidFill>
            <a:schemeClr val="tx1"/>
          </a:solidFill>
          <a:ln w="25400" algn="ctr">
            <a:solidFill>
              <a:schemeClr val="tx1"/>
            </a:solidFill>
            <a:round/>
            <a:headEnd/>
            <a:tailEnd/>
          </a:ln>
        </p:spPr>
        <p:txBody>
          <a:bodyPr/>
          <a:lstStyle>
            <a:lvl1pPr defTabSz="1019175" eaLnBrk="0" hangingPunct="0">
              <a:defRPr sz="3100" b="1">
                <a:solidFill>
                  <a:schemeClr val="accent2"/>
                </a:solidFill>
                <a:latin typeface="Arial" charset="0"/>
              </a:defRPr>
            </a:lvl1pPr>
            <a:lvl2pPr marL="742950" indent="-285750" defTabSz="1019175" eaLnBrk="0" hangingPunct="0">
              <a:defRPr sz="3100" b="1">
                <a:solidFill>
                  <a:schemeClr val="accent2"/>
                </a:solidFill>
                <a:latin typeface="Arial" charset="0"/>
              </a:defRPr>
            </a:lvl2pPr>
            <a:lvl3pPr marL="1143000" indent="-228600" defTabSz="1019175" eaLnBrk="0" hangingPunct="0">
              <a:defRPr sz="3100" b="1">
                <a:solidFill>
                  <a:schemeClr val="accent2"/>
                </a:solidFill>
                <a:latin typeface="Arial" charset="0"/>
              </a:defRPr>
            </a:lvl3pPr>
            <a:lvl4pPr marL="1600200" indent="-228600" defTabSz="1019175" eaLnBrk="0" hangingPunct="0">
              <a:defRPr sz="3100" b="1">
                <a:solidFill>
                  <a:schemeClr val="accent2"/>
                </a:solidFill>
                <a:latin typeface="Arial" charset="0"/>
              </a:defRPr>
            </a:lvl4pPr>
            <a:lvl5pPr marL="2057400" indent="-228600" defTabSz="1019175" eaLnBrk="0" hangingPunct="0">
              <a:defRPr sz="3100" b="1">
                <a:solidFill>
                  <a:schemeClr val="accent2"/>
                </a:solidFill>
                <a:latin typeface="Arial" charset="0"/>
              </a:defRPr>
            </a:lvl5pPr>
            <a:lvl6pPr marL="2514600" indent="-228600" algn="r" defTabSz="1019175" eaLnBrk="0" fontAlgn="base" hangingPunct="0">
              <a:spcBef>
                <a:spcPct val="0"/>
              </a:spcBef>
              <a:spcAft>
                <a:spcPct val="0"/>
              </a:spcAft>
              <a:defRPr sz="3100" b="1">
                <a:solidFill>
                  <a:schemeClr val="accent2"/>
                </a:solidFill>
                <a:latin typeface="Arial" charset="0"/>
              </a:defRPr>
            </a:lvl6pPr>
            <a:lvl7pPr marL="2971800" indent="-228600" algn="r" defTabSz="1019175" eaLnBrk="0" fontAlgn="base" hangingPunct="0">
              <a:spcBef>
                <a:spcPct val="0"/>
              </a:spcBef>
              <a:spcAft>
                <a:spcPct val="0"/>
              </a:spcAft>
              <a:defRPr sz="3100" b="1">
                <a:solidFill>
                  <a:schemeClr val="accent2"/>
                </a:solidFill>
                <a:latin typeface="Arial" charset="0"/>
              </a:defRPr>
            </a:lvl7pPr>
            <a:lvl8pPr marL="3429000" indent="-228600" algn="r" defTabSz="1019175" eaLnBrk="0" fontAlgn="base" hangingPunct="0">
              <a:spcBef>
                <a:spcPct val="0"/>
              </a:spcBef>
              <a:spcAft>
                <a:spcPct val="0"/>
              </a:spcAft>
              <a:defRPr sz="3100" b="1">
                <a:solidFill>
                  <a:schemeClr val="accent2"/>
                </a:solidFill>
                <a:latin typeface="Arial" charset="0"/>
              </a:defRPr>
            </a:lvl8pPr>
            <a:lvl9pPr marL="3886200" indent="-228600" algn="r" defTabSz="1019175" eaLnBrk="0" fontAlgn="base" hangingPunct="0">
              <a:spcBef>
                <a:spcPct val="0"/>
              </a:spcBef>
              <a:spcAft>
                <a:spcPct val="0"/>
              </a:spcAft>
              <a:defRPr sz="3100" b="1">
                <a:solidFill>
                  <a:schemeClr val="accent2"/>
                </a:solidFill>
                <a:latin typeface="Arial" charset="0"/>
              </a:defRPr>
            </a:lvl9pPr>
          </a:lstStyle>
          <a:p>
            <a:pPr eaLnBrk="1" hangingPunct="1"/>
            <a:endParaRPr lang="en-US" altLang="en-US" sz="4000">
              <a:latin typeface="+mn-lt"/>
            </a:endParaRPr>
          </a:p>
        </p:txBody>
      </p:sp>
      <p:sp>
        <p:nvSpPr>
          <p:cNvPr id="33" name="Rectangle 10"/>
          <p:cNvSpPr>
            <a:spLocks noChangeArrowheads="1"/>
          </p:cNvSpPr>
          <p:nvPr/>
        </p:nvSpPr>
        <p:spPr bwMode="auto">
          <a:xfrm>
            <a:off x="12933783" y="965503"/>
            <a:ext cx="695704" cy="523220"/>
          </a:xfrm>
          <a:prstGeom prst="rect">
            <a:avLst/>
          </a:prstGeom>
          <a:noFill/>
          <a:ln w="25400" algn="ctr">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1019175" eaLnBrk="0" hangingPunct="0">
              <a:defRPr sz="3100" b="1">
                <a:solidFill>
                  <a:schemeClr val="accent2"/>
                </a:solidFill>
                <a:latin typeface="Arial" charset="0"/>
              </a:defRPr>
            </a:lvl1pPr>
            <a:lvl2pPr marL="742950" indent="-285750" defTabSz="1019175" eaLnBrk="0" hangingPunct="0">
              <a:defRPr sz="3100" b="1">
                <a:solidFill>
                  <a:schemeClr val="accent2"/>
                </a:solidFill>
                <a:latin typeface="Arial" charset="0"/>
              </a:defRPr>
            </a:lvl2pPr>
            <a:lvl3pPr marL="1143000" indent="-228600" defTabSz="1019175" eaLnBrk="0" hangingPunct="0">
              <a:defRPr sz="3100" b="1">
                <a:solidFill>
                  <a:schemeClr val="accent2"/>
                </a:solidFill>
                <a:latin typeface="Arial" charset="0"/>
              </a:defRPr>
            </a:lvl3pPr>
            <a:lvl4pPr marL="1600200" indent="-228600" defTabSz="1019175" eaLnBrk="0" hangingPunct="0">
              <a:defRPr sz="3100" b="1">
                <a:solidFill>
                  <a:schemeClr val="accent2"/>
                </a:solidFill>
                <a:latin typeface="Arial" charset="0"/>
              </a:defRPr>
            </a:lvl4pPr>
            <a:lvl5pPr marL="2057400" indent="-228600" defTabSz="1019175" eaLnBrk="0" hangingPunct="0">
              <a:defRPr sz="3100" b="1">
                <a:solidFill>
                  <a:schemeClr val="accent2"/>
                </a:solidFill>
                <a:latin typeface="Arial" charset="0"/>
              </a:defRPr>
            </a:lvl5pPr>
            <a:lvl6pPr marL="2514600" indent="-228600" algn="r" defTabSz="1019175" eaLnBrk="0" fontAlgn="base" hangingPunct="0">
              <a:spcBef>
                <a:spcPct val="0"/>
              </a:spcBef>
              <a:spcAft>
                <a:spcPct val="0"/>
              </a:spcAft>
              <a:defRPr sz="3100" b="1">
                <a:solidFill>
                  <a:schemeClr val="accent2"/>
                </a:solidFill>
                <a:latin typeface="Arial" charset="0"/>
              </a:defRPr>
            </a:lvl6pPr>
            <a:lvl7pPr marL="2971800" indent="-228600" algn="r" defTabSz="1019175" eaLnBrk="0" fontAlgn="base" hangingPunct="0">
              <a:spcBef>
                <a:spcPct val="0"/>
              </a:spcBef>
              <a:spcAft>
                <a:spcPct val="0"/>
              </a:spcAft>
              <a:defRPr sz="3100" b="1">
                <a:solidFill>
                  <a:schemeClr val="accent2"/>
                </a:solidFill>
                <a:latin typeface="Arial" charset="0"/>
              </a:defRPr>
            </a:lvl7pPr>
            <a:lvl8pPr marL="3429000" indent="-228600" algn="r" defTabSz="1019175" eaLnBrk="0" fontAlgn="base" hangingPunct="0">
              <a:spcBef>
                <a:spcPct val="0"/>
              </a:spcBef>
              <a:spcAft>
                <a:spcPct val="0"/>
              </a:spcAft>
              <a:defRPr sz="3100" b="1">
                <a:solidFill>
                  <a:schemeClr val="accent2"/>
                </a:solidFill>
                <a:latin typeface="Arial" charset="0"/>
              </a:defRPr>
            </a:lvl8pPr>
            <a:lvl9pPr marL="3886200" indent="-228600" algn="r" defTabSz="1019175" eaLnBrk="0" fontAlgn="base" hangingPunct="0">
              <a:spcBef>
                <a:spcPct val="0"/>
              </a:spcBef>
              <a:spcAft>
                <a:spcPct val="0"/>
              </a:spcAft>
              <a:defRPr sz="3100" b="1">
                <a:solidFill>
                  <a:schemeClr val="accent2"/>
                </a:solidFill>
                <a:latin typeface="Arial" charset="0"/>
              </a:defRPr>
            </a:lvl9pPr>
          </a:lstStyle>
          <a:p>
            <a:pPr algn="r" eaLnBrk="1" hangingPunct="1"/>
            <a:r>
              <a:rPr lang="en-US" altLang="en-US" sz="1400" dirty="0">
                <a:solidFill>
                  <a:schemeClr val="tx1"/>
                </a:solidFill>
                <a:latin typeface="+mn-lt"/>
              </a:rPr>
              <a:t>owned</a:t>
            </a:r>
          </a:p>
          <a:p>
            <a:pPr algn="r" eaLnBrk="1" hangingPunct="1"/>
            <a:r>
              <a:rPr lang="en-US" altLang="en-US" sz="1400" dirty="0">
                <a:solidFill>
                  <a:schemeClr val="tx1"/>
                </a:solidFill>
                <a:latin typeface="+mn-lt"/>
              </a:rPr>
              <a:t>action</a:t>
            </a:r>
          </a:p>
        </p:txBody>
      </p:sp>
      <p:sp>
        <p:nvSpPr>
          <p:cNvPr id="34" name="Rectangle 20"/>
          <p:cNvSpPr>
            <a:spLocks noChangeArrowheads="1"/>
          </p:cNvSpPr>
          <p:nvPr/>
        </p:nvSpPr>
        <p:spPr bwMode="auto">
          <a:xfrm>
            <a:off x="11036606" y="987444"/>
            <a:ext cx="1266650" cy="448371"/>
          </a:xfrm>
          <a:prstGeom prst="rect">
            <a:avLst/>
          </a:prstGeom>
          <a:solidFill>
            <a:srgbClr val="FFFFFF"/>
          </a:solidFill>
          <a:ln w="25400">
            <a:solidFill>
              <a:schemeClr val="tx1"/>
            </a:solidFill>
            <a:miter lim="800000"/>
            <a:headEnd/>
            <a:tailEnd/>
          </a:ln>
          <a:effectLst/>
          <a:extLst/>
        </p:spPr>
        <p:txBody>
          <a:bodyPr wrap="none" anchor="ctr" anchorCtr="1"/>
          <a:lstStyle/>
          <a:p>
            <a:pPr algn="l"/>
            <a:r>
              <a:rPr lang="en-US" altLang="en-US" sz="2000" b="1" dirty="0"/>
              <a:t>Activity</a:t>
            </a:r>
          </a:p>
        </p:txBody>
      </p:sp>
      <p:sp>
        <p:nvSpPr>
          <p:cNvPr id="35" name="Line 81"/>
          <p:cNvSpPr>
            <a:spLocks noChangeShapeType="1"/>
          </p:cNvSpPr>
          <p:nvPr/>
        </p:nvSpPr>
        <p:spPr bwMode="auto">
          <a:xfrm flipV="1">
            <a:off x="14067167" y="476106"/>
            <a:ext cx="0" cy="9143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36" name="Freeform 82"/>
          <p:cNvSpPr>
            <a:spLocks/>
          </p:cNvSpPr>
          <p:nvPr/>
        </p:nvSpPr>
        <p:spPr bwMode="auto">
          <a:xfrm>
            <a:off x="13949469" y="571537"/>
            <a:ext cx="235396" cy="210735"/>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600" b="1"/>
          </a:p>
        </p:txBody>
      </p:sp>
      <p:sp>
        <p:nvSpPr>
          <p:cNvPr id="37" name="Rectangle 32"/>
          <p:cNvSpPr>
            <a:spLocks noChangeArrowheads="1"/>
          </p:cNvSpPr>
          <p:nvPr/>
        </p:nvSpPr>
        <p:spPr bwMode="auto">
          <a:xfrm>
            <a:off x="13554602" y="98938"/>
            <a:ext cx="1130198" cy="468514"/>
          </a:xfrm>
          <a:prstGeom prst="rect">
            <a:avLst/>
          </a:prstGeom>
          <a:solidFill>
            <a:schemeClr val="bg1"/>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sz="3100" b="1">
                <a:solidFill>
                  <a:schemeClr val="accent2"/>
                </a:solidFill>
                <a:latin typeface="Arial" charset="0"/>
              </a:defRPr>
            </a:lvl1pPr>
            <a:lvl2pPr marL="742950" indent="-285750" eaLnBrk="0" hangingPunct="0">
              <a:defRPr sz="3100" b="1">
                <a:solidFill>
                  <a:schemeClr val="accent2"/>
                </a:solidFill>
                <a:latin typeface="Arial" charset="0"/>
              </a:defRPr>
            </a:lvl2pPr>
            <a:lvl3pPr marL="1143000" indent="-228600" eaLnBrk="0" hangingPunct="0">
              <a:defRPr sz="3100" b="1">
                <a:solidFill>
                  <a:schemeClr val="accent2"/>
                </a:solidFill>
                <a:latin typeface="Arial" charset="0"/>
              </a:defRPr>
            </a:lvl3pPr>
            <a:lvl4pPr marL="1600200" indent="-228600" eaLnBrk="0" hangingPunct="0">
              <a:defRPr sz="3100" b="1">
                <a:solidFill>
                  <a:schemeClr val="accent2"/>
                </a:solidFill>
                <a:latin typeface="Arial" charset="0"/>
              </a:defRPr>
            </a:lvl4pPr>
            <a:lvl5pPr marL="2057400" indent="-228600" eaLnBrk="0" hangingPunct="0">
              <a:defRPr sz="3100" b="1">
                <a:solidFill>
                  <a:schemeClr val="accent2"/>
                </a:solidFill>
                <a:latin typeface="Arial" charset="0"/>
              </a:defRPr>
            </a:lvl5pPr>
            <a:lvl6pPr marL="2514600" indent="-228600" algn="r" eaLnBrk="0" fontAlgn="base" hangingPunct="0">
              <a:spcBef>
                <a:spcPct val="0"/>
              </a:spcBef>
              <a:spcAft>
                <a:spcPct val="0"/>
              </a:spcAft>
              <a:defRPr sz="3100" b="1">
                <a:solidFill>
                  <a:schemeClr val="accent2"/>
                </a:solidFill>
                <a:latin typeface="Arial" charset="0"/>
              </a:defRPr>
            </a:lvl6pPr>
            <a:lvl7pPr marL="2971800" indent="-228600" algn="r" eaLnBrk="0" fontAlgn="base" hangingPunct="0">
              <a:spcBef>
                <a:spcPct val="0"/>
              </a:spcBef>
              <a:spcAft>
                <a:spcPct val="0"/>
              </a:spcAft>
              <a:defRPr sz="3100" b="1">
                <a:solidFill>
                  <a:schemeClr val="accent2"/>
                </a:solidFill>
                <a:latin typeface="Arial" charset="0"/>
              </a:defRPr>
            </a:lvl7pPr>
            <a:lvl8pPr marL="3429000" indent="-228600" algn="r" eaLnBrk="0" fontAlgn="base" hangingPunct="0">
              <a:spcBef>
                <a:spcPct val="0"/>
              </a:spcBef>
              <a:spcAft>
                <a:spcPct val="0"/>
              </a:spcAft>
              <a:defRPr sz="3100" b="1">
                <a:solidFill>
                  <a:schemeClr val="accent2"/>
                </a:solidFill>
                <a:latin typeface="Arial" charset="0"/>
              </a:defRPr>
            </a:lvl8pPr>
            <a:lvl9pPr marL="3886200" indent="-228600" algn="r" eaLnBrk="0" fontAlgn="base" hangingPunct="0">
              <a:spcBef>
                <a:spcPct val="0"/>
              </a:spcBef>
              <a:spcAft>
                <a:spcPct val="0"/>
              </a:spcAft>
              <a:defRPr sz="3100" b="1">
                <a:solidFill>
                  <a:schemeClr val="accent2"/>
                </a:solidFill>
                <a:latin typeface="Arial" charset="0"/>
              </a:defRPr>
            </a:lvl9pPr>
          </a:lstStyle>
          <a:p>
            <a:pPr algn="ctr" eaLnBrk="1" hangingPunct="1"/>
            <a:r>
              <a:rPr lang="en-US" altLang="en-US" sz="2000" dirty="0">
                <a:solidFill>
                  <a:schemeClr val="tx1"/>
                </a:solidFill>
                <a:latin typeface="+mn-lt"/>
              </a:rPr>
              <a:t>Property</a:t>
            </a:r>
          </a:p>
        </p:txBody>
      </p:sp>
      <p:sp>
        <p:nvSpPr>
          <p:cNvPr id="38" name="Rectangle 32"/>
          <p:cNvSpPr>
            <a:spLocks noChangeArrowheads="1"/>
          </p:cNvSpPr>
          <p:nvPr/>
        </p:nvSpPr>
        <p:spPr bwMode="auto">
          <a:xfrm>
            <a:off x="13580218" y="987572"/>
            <a:ext cx="981278" cy="468514"/>
          </a:xfrm>
          <a:prstGeom prst="rect">
            <a:avLst/>
          </a:prstGeom>
          <a:solidFill>
            <a:schemeClr val="bg1"/>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sz="3100" b="1">
                <a:solidFill>
                  <a:schemeClr val="accent2"/>
                </a:solidFill>
                <a:latin typeface="Arial" charset="0"/>
              </a:defRPr>
            </a:lvl1pPr>
            <a:lvl2pPr marL="742950" indent="-285750" eaLnBrk="0" hangingPunct="0">
              <a:defRPr sz="3100" b="1">
                <a:solidFill>
                  <a:schemeClr val="accent2"/>
                </a:solidFill>
                <a:latin typeface="Arial" charset="0"/>
              </a:defRPr>
            </a:lvl2pPr>
            <a:lvl3pPr marL="1143000" indent="-228600" eaLnBrk="0" hangingPunct="0">
              <a:defRPr sz="3100" b="1">
                <a:solidFill>
                  <a:schemeClr val="accent2"/>
                </a:solidFill>
                <a:latin typeface="Arial" charset="0"/>
              </a:defRPr>
            </a:lvl3pPr>
            <a:lvl4pPr marL="1600200" indent="-228600" eaLnBrk="0" hangingPunct="0">
              <a:defRPr sz="3100" b="1">
                <a:solidFill>
                  <a:schemeClr val="accent2"/>
                </a:solidFill>
                <a:latin typeface="Arial" charset="0"/>
              </a:defRPr>
            </a:lvl4pPr>
            <a:lvl5pPr marL="2057400" indent="-228600" eaLnBrk="0" hangingPunct="0">
              <a:defRPr sz="3100" b="1">
                <a:solidFill>
                  <a:schemeClr val="accent2"/>
                </a:solidFill>
                <a:latin typeface="Arial" charset="0"/>
              </a:defRPr>
            </a:lvl5pPr>
            <a:lvl6pPr marL="2514600" indent="-228600" algn="r" eaLnBrk="0" fontAlgn="base" hangingPunct="0">
              <a:spcBef>
                <a:spcPct val="0"/>
              </a:spcBef>
              <a:spcAft>
                <a:spcPct val="0"/>
              </a:spcAft>
              <a:defRPr sz="3100" b="1">
                <a:solidFill>
                  <a:schemeClr val="accent2"/>
                </a:solidFill>
                <a:latin typeface="Arial" charset="0"/>
              </a:defRPr>
            </a:lvl6pPr>
            <a:lvl7pPr marL="2971800" indent="-228600" algn="r" eaLnBrk="0" fontAlgn="base" hangingPunct="0">
              <a:spcBef>
                <a:spcPct val="0"/>
              </a:spcBef>
              <a:spcAft>
                <a:spcPct val="0"/>
              </a:spcAft>
              <a:defRPr sz="3100" b="1">
                <a:solidFill>
                  <a:schemeClr val="accent2"/>
                </a:solidFill>
                <a:latin typeface="Arial" charset="0"/>
              </a:defRPr>
            </a:lvl7pPr>
            <a:lvl8pPr marL="3429000" indent="-228600" algn="r" eaLnBrk="0" fontAlgn="base" hangingPunct="0">
              <a:spcBef>
                <a:spcPct val="0"/>
              </a:spcBef>
              <a:spcAft>
                <a:spcPct val="0"/>
              </a:spcAft>
              <a:defRPr sz="3100" b="1">
                <a:solidFill>
                  <a:schemeClr val="accent2"/>
                </a:solidFill>
                <a:latin typeface="Arial" charset="0"/>
              </a:defRPr>
            </a:lvl8pPr>
            <a:lvl9pPr marL="3886200" indent="-228600" algn="r" eaLnBrk="0" fontAlgn="base" hangingPunct="0">
              <a:spcBef>
                <a:spcPct val="0"/>
              </a:spcBef>
              <a:spcAft>
                <a:spcPct val="0"/>
              </a:spcAft>
              <a:defRPr sz="3100" b="1">
                <a:solidFill>
                  <a:schemeClr val="accent2"/>
                </a:solidFill>
                <a:latin typeface="Arial" charset="0"/>
              </a:defRPr>
            </a:lvl9pPr>
          </a:lstStyle>
          <a:p>
            <a:pPr algn="ctr" eaLnBrk="1" hangingPunct="1"/>
            <a:r>
              <a:rPr lang="en-US" altLang="en-US" sz="2000" dirty="0">
                <a:solidFill>
                  <a:schemeClr val="tx1"/>
                </a:solidFill>
                <a:latin typeface="+mn-lt"/>
              </a:rPr>
              <a:t>Action</a:t>
            </a:r>
          </a:p>
        </p:txBody>
      </p:sp>
      <p:sp>
        <p:nvSpPr>
          <p:cNvPr id="39" name="Line 81"/>
          <p:cNvSpPr>
            <a:spLocks noChangeShapeType="1"/>
          </p:cNvSpPr>
          <p:nvPr/>
        </p:nvSpPr>
        <p:spPr bwMode="auto">
          <a:xfrm flipV="1">
            <a:off x="13266112" y="641704"/>
            <a:ext cx="0" cy="36766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40" name="Line 87"/>
          <p:cNvSpPr>
            <a:spLocks noChangeShapeType="1"/>
          </p:cNvSpPr>
          <p:nvPr/>
        </p:nvSpPr>
        <p:spPr bwMode="auto">
          <a:xfrm flipV="1">
            <a:off x="11853333" y="1435814"/>
            <a:ext cx="0" cy="994892"/>
          </a:xfrm>
          <a:prstGeom prst="line">
            <a:avLst/>
          </a:prstGeom>
          <a:noFill/>
          <a:ln w="25400">
            <a:solidFill>
              <a:schemeClr val="tx1"/>
            </a:solidFill>
            <a:prstDash val="dash"/>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endParaRPr lang="en-US" sz="1400" b="1"/>
          </a:p>
        </p:txBody>
      </p:sp>
      <p:sp>
        <p:nvSpPr>
          <p:cNvPr id="41" name="Rectangle 28"/>
          <p:cNvSpPr>
            <a:spLocks noChangeArrowheads="1"/>
          </p:cNvSpPr>
          <p:nvPr/>
        </p:nvSpPr>
        <p:spPr bwMode="auto">
          <a:xfrm>
            <a:off x="10897399" y="3192042"/>
            <a:ext cx="1462722" cy="1380086"/>
          </a:xfrm>
          <a:prstGeom prst="rect">
            <a:avLst/>
          </a:prstGeom>
          <a:solidFill>
            <a:schemeClr val="bg1"/>
          </a:solidFill>
          <a:ln w="25400">
            <a:solidFill>
              <a:schemeClr val="tx1"/>
            </a:solidFill>
            <a:miter lim="800000"/>
            <a:headEnd/>
            <a:tailEnd/>
          </a:ln>
          <a:effectLst/>
          <a:extLst/>
        </p:spPr>
        <p:txBody>
          <a:bodyPr anchor="ctr" anchorCtr="1"/>
          <a:lstStyle/>
          <a:p>
            <a:pPr algn="ctr"/>
            <a:r>
              <a:rPr lang="en-US" altLang="en-US" sz="2000" b="1" dirty="0"/>
              <a:t>Take</a:t>
            </a:r>
          </a:p>
          <a:p>
            <a:pPr algn="ctr"/>
            <a:r>
              <a:rPr lang="en-US" altLang="en-US" sz="2000" b="1" dirty="0"/>
              <a:t>Picture</a:t>
            </a:r>
          </a:p>
        </p:txBody>
      </p:sp>
      <p:sp>
        <p:nvSpPr>
          <p:cNvPr id="42" name="Rectangle 36"/>
          <p:cNvSpPr>
            <a:spLocks noChangeArrowheads="1"/>
          </p:cNvSpPr>
          <p:nvPr/>
        </p:nvSpPr>
        <p:spPr bwMode="auto">
          <a:xfrm flipH="1">
            <a:off x="12353739" y="2590867"/>
            <a:ext cx="1426994" cy="275460"/>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85000"/>
              </a:lnSpc>
            </a:pPr>
            <a:r>
              <a:rPr lang="en-US" altLang="en-US" sz="1400" b="1" dirty="0" err="1"/>
              <a:t>happensDuring</a:t>
            </a:r>
            <a:r>
              <a:rPr lang="en-US" altLang="en-US" sz="500" b="1" baseline="30000" dirty="0"/>
              <a:t> </a:t>
            </a:r>
            <a:r>
              <a:rPr lang="en-US" altLang="en-US" sz="1400" b="1" baseline="30000" dirty="0"/>
              <a:t>-1</a:t>
            </a:r>
          </a:p>
        </p:txBody>
      </p:sp>
      <p:sp>
        <p:nvSpPr>
          <p:cNvPr id="43" name="Line 81"/>
          <p:cNvSpPr>
            <a:spLocks noChangeShapeType="1"/>
          </p:cNvSpPr>
          <p:nvPr/>
        </p:nvSpPr>
        <p:spPr bwMode="auto">
          <a:xfrm flipV="1">
            <a:off x="15286081" y="2574276"/>
            <a:ext cx="0" cy="17126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44" name="Freeform 82"/>
          <p:cNvSpPr>
            <a:spLocks/>
          </p:cNvSpPr>
          <p:nvPr/>
        </p:nvSpPr>
        <p:spPr bwMode="auto">
          <a:xfrm>
            <a:off x="15168383" y="2610296"/>
            <a:ext cx="235396" cy="210735"/>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600" b="1"/>
          </a:p>
        </p:txBody>
      </p:sp>
      <p:sp>
        <p:nvSpPr>
          <p:cNvPr id="45" name="Rectangle 7"/>
          <p:cNvSpPr>
            <a:spLocks noChangeArrowheads="1"/>
          </p:cNvSpPr>
          <p:nvPr/>
        </p:nvSpPr>
        <p:spPr bwMode="auto">
          <a:xfrm>
            <a:off x="11476701" y="1961236"/>
            <a:ext cx="3927733" cy="640152"/>
          </a:xfrm>
          <a:prstGeom prst="rect">
            <a:avLst/>
          </a:prstGeom>
          <a:solidFill>
            <a:schemeClr val="bg1"/>
          </a:solidFill>
          <a:ln w="25400">
            <a:solidFill>
              <a:schemeClr val="tx1"/>
            </a:solidFill>
            <a:miter lim="800000"/>
            <a:headEnd/>
            <a:tailEnd/>
          </a:ln>
          <a:effectLst/>
          <a:extLst/>
        </p:spPr>
        <p:txBody>
          <a:bodyPr anchor="ctr" anchorCtr="1"/>
          <a:lstStyle/>
          <a:p>
            <a:r>
              <a:rPr lang="en-US" altLang="en-US" sz="2000" b="1" dirty="0"/>
              <a:t>Activity Occurrence</a:t>
            </a:r>
          </a:p>
        </p:txBody>
      </p:sp>
      <p:sp>
        <p:nvSpPr>
          <p:cNvPr id="46" name="Rectangle 28"/>
          <p:cNvSpPr>
            <a:spLocks noChangeArrowheads="1"/>
          </p:cNvSpPr>
          <p:nvPr/>
        </p:nvSpPr>
        <p:spPr bwMode="auto">
          <a:xfrm>
            <a:off x="14027368" y="4052916"/>
            <a:ext cx="1386034" cy="702148"/>
          </a:xfrm>
          <a:prstGeom prst="rect">
            <a:avLst/>
          </a:prstGeom>
          <a:solidFill>
            <a:schemeClr val="bg1"/>
          </a:solidFill>
          <a:ln w="25400">
            <a:solidFill>
              <a:schemeClr val="tx1"/>
            </a:solidFill>
            <a:miter lim="800000"/>
            <a:headEnd/>
            <a:tailEnd/>
          </a:ln>
          <a:effectLst/>
          <a:extLst/>
        </p:spPr>
        <p:txBody>
          <a:bodyPr anchor="ctr" anchorCtr="1"/>
          <a:lstStyle/>
          <a:p>
            <a:pPr algn="ctr"/>
            <a:r>
              <a:rPr lang="en-US" altLang="en-US" sz="2000" b="1" dirty="0"/>
              <a:t>Shoot</a:t>
            </a:r>
          </a:p>
        </p:txBody>
      </p:sp>
      <p:grpSp>
        <p:nvGrpSpPr>
          <p:cNvPr id="47" name="Group 46"/>
          <p:cNvGrpSpPr/>
          <p:nvPr/>
        </p:nvGrpSpPr>
        <p:grpSpPr>
          <a:xfrm>
            <a:off x="13966029" y="1451101"/>
            <a:ext cx="107970" cy="1749685"/>
            <a:chOff x="5368129" y="2716223"/>
            <a:chExt cx="107970" cy="1749685"/>
          </a:xfrm>
        </p:grpSpPr>
        <p:sp>
          <p:nvSpPr>
            <p:cNvPr id="48" name="Freeform 47"/>
            <p:cNvSpPr>
              <a:spLocks/>
            </p:cNvSpPr>
            <p:nvPr/>
          </p:nvSpPr>
          <p:spPr bwMode="auto">
            <a:xfrm rot="183088">
              <a:off x="5368129" y="2720219"/>
              <a:ext cx="107347" cy="1745689"/>
            </a:xfrm>
            <a:custGeom>
              <a:avLst/>
              <a:gdLst>
                <a:gd name="T0" fmla="*/ 97 w 345"/>
                <a:gd name="T1" fmla="*/ 773 h 773"/>
                <a:gd name="T2" fmla="*/ 329 w 345"/>
                <a:gd name="T3" fmla="*/ 515 h 773"/>
                <a:gd name="T4" fmla="*/ 0 w 345"/>
                <a:gd name="T5" fmla="*/ 0 h 773"/>
                <a:gd name="connsiteX0" fmla="*/ 22153 w 28902"/>
                <a:gd name="connsiteY0" fmla="*/ 9826 h 9826"/>
                <a:gd name="connsiteX1" fmla="*/ 28877 w 28902"/>
                <a:gd name="connsiteY1" fmla="*/ 6488 h 9826"/>
                <a:gd name="connsiteX2" fmla="*/ 0 w 28902"/>
                <a:gd name="connsiteY2" fmla="*/ 0 h 9826"/>
                <a:gd name="connsiteX0" fmla="*/ 7665 w 9999"/>
                <a:gd name="connsiteY0" fmla="*/ 10000 h 10000"/>
                <a:gd name="connsiteX1" fmla="*/ 9991 w 9999"/>
                <a:gd name="connsiteY1" fmla="*/ 6603 h 10000"/>
                <a:gd name="connsiteX2" fmla="*/ 0 w 9999"/>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9995"/>
                <a:gd name="connsiteY0" fmla="*/ 10000 h 10000"/>
                <a:gd name="connsiteX1" fmla="*/ 9992 w 9995"/>
                <a:gd name="connsiteY1" fmla="*/ 6603 h 10000"/>
                <a:gd name="connsiteX2" fmla="*/ 0 w 9995"/>
                <a:gd name="connsiteY2" fmla="*/ 0 h 10000"/>
                <a:gd name="connsiteX0" fmla="*/ 7670 w 10067"/>
                <a:gd name="connsiteY0" fmla="*/ 10000 h 10000"/>
                <a:gd name="connsiteX1" fmla="*/ 10065 w 10067"/>
                <a:gd name="connsiteY1" fmla="*/ 5805 h 10000"/>
                <a:gd name="connsiteX2" fmla="*/ 0 w 10067"/>
                <a:gd name="connsiteY2" fmla="*/ 0 h 10000"/>
                <a:gd name="connsiteX0" fmla="*/ 7670 w 9865"/>
                <a:gd name="connsiteY0" fmla="*/ 10000 h 10000"/>
                <a:gd name="connsiteX1" fmla="*/ 9862 w 9865"/>
                <a:gd name="connsiteY1" fmla="*/ 5539 h 10000"/>
                <a:gd name="connsiteX2" fmla="*/ 0 w 9865"/>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2"/>
                <a:gd name="connsiteY0" fmla="*/ 10000 h 10000"/>
                <a:gd name="connsiteX1" fmla="*/ 9997 w 10002"/>
                <a:gd name="connsiteY1" fmla="*/ 5539 h 10000"/>
                <a:gd name="connsiteX2" fmla="*/ 0 w 10002"/>
                <a:gd name="connsiteY2" fmla="*/ 0 h 10000"/>
                <a:gd name="connsiteX0" fmla="*/ 7569 w 10345"/>
                <a:gd name="connsiteY0" fmla="*/ 10000 h 10000"/>
                <a:gd name="connsiteX1" fmla="*/ 9997 w 10345"/>
                <a:gd name="connsiteY1" fmla="*/ 5539 h 10000"/>
                <a:gd name="connsiteX2" fmla="*/ 0 w 10345"/>
                <a:gd name="connsiteY2" fmla="*/ 0 h 10000"/>
                <a:gd name="connsiteX0" fmla="*/ 0 w 3105"/>
                <a:gd name="connsiteY0" fmla="*/ 10000 h 10000"/>
                <a:gd name="connsiteX1" fmla="*/ 2428 w 3105"/>
                <a:gd name="connsiteY1" fmla="*/ 5539 h 10000"/>
                <a:gd name="connsiteX2" fmla="*/ 830 w 3105"/>
                <a:gd name="connsiteY2" fmla="*/ 0 h 10000"/>
                <a:gd name="connsiteX0" fmla="*/ 0 w 7939"/>
                <a:gd name="connsiteY0" fmla="*/ 10000 h 10000"/>
                <a:gd name="connsiteX1" fmla="*/ 7820 w 7939"/>
                <a:gd name="connsiteY1" fmla="*/ 5539 h 10000"/>
                <a:gd name="connsiteX2" fmla="*/ 2673 w 7939"/>
                <a:gd name="connsiteY2" fmla="*/ 0 h 10000"/>
              </a:gdLst>
              <a:ahLst/>
              <a:cxnLst>
                <a:cxn ang="0">
                  <a:pos x="connsiteX0" y="connsiteY0"/>
                </a:cxn>
                <a:cxn ang="0">
                  <a:pos x="connsiteX1" y="connsiteY1"/>
                </a:cxn>
                <a:cxn ang="0">
                  <a:pos x="connsiteX2" y="connsiteY2"/>
                </a:cxn>
              </a:cxnLst>
              <a:rect l="l" t="t" r="r" b="b"/>
              <a:pathLst>
                <a:path w="7939" h="10000">
                  <a:moveTo>
                    <a:pt x="0" y="10000"/>
                  </a:moveTo>
                  <a:cubicBezTo>
                    <a:pt x="3890" y="8636"/>
                    <a:pt x="7375" y="7206"/>
                    <a:pt x="7820" y="5539"/>
                  </a:cubicBezTo>
                  <a:cubicBezTo>
                    <a:pt x="8264" y="3872"/>
                    <a:pt x="7657" y="2576"/>
                    <a:pt x="2673" y="0"/>
                  </a:cubicBezTo>
                </a:path>
              </a:pathLst>
            </a:custGeom>
            <a:noFill/>
            <a:ln w="63500">
              <a:solidFill>
                <a:schemeClr val="bg1"/>
              </a:solidFill>
              <a:prstDash val="solid"/>
              <a:round/>
              <a:headEnd/>
              <a:tailEnd type="arrow"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b="1"/>
            </a:p>
          </p:txBody>
        </p:sp>
        <p:sp>
          <p:nvSpPr>
            <p:cNvPr id="49" name="Freeform 48"/>
            <p:cNvSpPr>
              <a:spLocks/>
            </p:cNvSpPr>
            <p:nvPr/>
          </p:nvSpPr>
          <p:spPr bwMode="auto">
            <a:xfrm rot="183088">
              <a:off x="5368752" y="2716223"/>
              <a:ext cx="107347" cy="1745689"/>
            </a:xfrm>
            <a:custGeom>
              <a:avLst/>
              <a:gdLst>
                <a:gd name="T0" fmla="*/ 97 w 345"/>
                <a:gd name="T1" fmla="*/ 773 h 773"/>
                <a:gd name="T2" fmla="*/ 329 w 345"/>
                <a:gd name="T3" fmla="*/ 515 h 773"/>
                <a:gd name="T4" fmla="*/ 0 w 345"/>
                <a:gd name="T5" fmla="*/ 0 h 773"/>
                <a:gd name="connsiteX0" fmla="*/ 22153 w 28902"/>
                <a:gd name="connsiteY0" fmla="*/ 9826 h 9826"/>
                <a:gd name="connsiteX1" fmla="*/ 28877 w 28902"/>
                <a:gd name="connsiteY1" fmla="*/ 6488 h 9826"/>
                <a:gd name="connsiteX2" fmla="*/ 0 w 28902"/>
                <a:gd name="connsiteY2" fmla="*/ 0 h 9826"/>
                <a:gd name="connsiteX0" fmla="*/ 7665 w 9999"/>
                <a:gd name="connsiteY0" fmla="*/ 10000 h 10000"/>
                <a:gd name="connsiteX1" fmla="*/ 9991 w 9999"/>
                <a:gd name="connsiteY1" fmla="*/ 6603 h 10000"/>
                <a:gd name="connsiteX2" fmla="*/ 0 w 9999"/>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9995"/>
                <a:gd name="connsiteY0" fmla="*/ 10000 h 10000"/>
                <a:gd name="connsiteX1" fmla="*/ 9992 w 9995"/>
                <a:gd name="connsiteY1" fmla="*/ 6603 h 10000"/>
                <a:gd name="connsiteX2" fmla="*/ 0 w 9995"/>
                <a:gd name="connsiteY2" fmla="*/ 0 h 10000"/>
                <a:gd name="connsiteX0" fmla="*/ 7670 w 10067"/>
                <a:gd name="connsiteY0" fmla="*/ 10000 h 10000"/>
                <a:gd name="connsiteX1" fmla="*/ 10065 w 10067"/>
                <a:gd name="connsiteY1" fmla="*/ 5805 h 10000"/>
                <a:gd name="connsiteX2" fmla="*/ 0 w 10067"/>
                <a:gd name="connsiteY2" fmla="*/ 0 h 10000"/>
                <a:gd name="connsiteX0" fmla="*/ 7670 w 9865"/>
                <a:gd name="connsiteY0" fmla="*/ 10000 h 10000"/>
                <a:gd name="connsiteX1" fmla="*/ 9862 w 9865"/>
                <a:gd name="connsiteY1" fmla="*/ 5539 h 10000"/>
                <a:gd name="connsiteX2" fmla="*/ 0 w 9865"/>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2"/>
                <a:gd name="connsiteY0" fmla="*/ 10000 h 10000"/>
                <a:gd name="connsiteX1" fmla="*/ 9997 w 10002"/>
                <a:gd name="connsiteY1" fmla="*/ 5539 h 10000"/>
                <a:gd name="connsiteX2" fmla="*/ 0 w 10002"/>
                <a:gd name="connsiteY2" fmla="*/ 0 h 10000"/>
                <a:gd name="connsiteX0" fmla="*/ 7569 w 10345"/>
                <a:gd name="connsiteY0" fmla="*/ 10000 h 10000"/>
                <a:gd name="connsiteX1" fmla="*/ 9997 w 10345"/>
                <a:gd name="connsiteY1" fmla="*/ 5539 h 10000"/>
                <a:gd name="connsiteX2" fmla="*/ 0 w 10345"/>
                <a:gd name="connsiteY2" fmla="*/ 0 h 10000"/>
                <a:gd name="connsiteX0" fmla="*/ 0 w 3105"/>
                <a:gd name="connsiteY0" fmla="*/ 10000 h 10000"/>
                <a:gd name="connsiteX1" fmla="*/ 2428 w 3105"/>
                <a:gd name="connsiteY1" fmla="*/ 5539 h 10000"/>
                <a:gd name="connsiteX2" fmla="*/ 830 w 3105"/>
                <a:gd name="connsiteY2" fmla="*/ 0 h 10000"/>
                <a:gd name="connsiteX0" fmla="*/ 0 w 7939"/>
                <a:gd name="connsiteY0" fmla="*/ 10000 h 10000"/>
                <a:gd name="connsiteX1" fmla="*/ 7820 w 7939"/>
                <a:gd name="connsiteY1" fmla="*/ 5539 h 10000"/>
                <a:gd name="connsiteX2" fmla="*/ 2673 w 7939"/>
                <a:gd name="connsiteY2" fmla="*/ 0 h 10000"/>
              </a:gdLst>
              <a:ahLst/>
              <a:cxnLst>
                <a:cxn ang="0">
                  <a:pos x="connsiteX0" y="connsiteY0"/>
                </a:cxn>
                <a:cxn ang="0">
                  <a:pos x="connsiteX1" y="connsiteY1"/>
                </a:cxn>
                <a:cxn ang="0">
                  <a:pos x="connsiteX2" y="connsiteY2"/>
                </a:cxn>
              </a:cxnLst>
              <a:rect l="l" t="t" r="r" b="b"/>
              <a:pathLst>
                <a:path w="7939" h="10000">
                  <a:moveTo>
                    <a:pt x="0" y="10000"/>
                  </a:moveTo>
                  <a:cubicBezTo>
                    <a:pt x="3890" y="8636"/>
                    <a:pt x="7375" y="7206"/>
                    <a:pt x="7820" y="5539"/>
                  </a:cubicBezTo>
                  <a:cubicBezTo>
                    <a:pt x="8264" y="3872"/>
                    <a:pt x="7657" y="2576"/>
                    <a:pt x="2673" y="0"/>
                  </a:cubicBezTo>
                </a:path>
              </a:pathLst>
            </a:custGeom>
            <a:noFill/>
            <a:ln w="25400">
              <a:solidFill>
                <a:schemeClr val="tx1"/>
              </a:solidFill>
              <a:prstDash val="dash"/>
              <a:round/>
              <a:headEnd/>
              <a:tailEnd type="arrow"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b="1"/>
            </a:p>
          </p:txBody>
        </p:sp>
      </p:grpSp>
      <p:grpSp>
        <p:nvGrpSpPr>
          <p:cNvPr id="50" name="Group 49"/>
          <p:cNvGrpSpPr/>
          <p:nvPr/>
        </p:nvGrpSpPr>
        <p:grpSpPr>
          <a:xfrm>
            <a:off x="14083163" y="1444835"/>
            <a:ext cx="233254" cy="2734520"/>
            <a:chOff x="5485263" y="2709957"/>
            <a:chExt cx="233254" cy="2734520"/>
          </a:xfrm>
        </p:grpSpPr>
        <p:sp>
          <p:nvSpPr>
            <p:cNvPr id="51" name="Freeform 50"/>
            <p:cNvSpPr>
              <a:spLocks/>
            </p:cNvSpPr>
            <p:nvPr/>
          </p:nvSpPr>
          <p:spPr bwMode="auto">
            <a:xfrm rot="457532">
              <a:off x="5485623" y="2709957"/>
              <a:ext cx="232894" cy="2733553"/>
            </a:xfrm>
            <a:custGeom>
              <a:avLst/>
              <a:gdLst>
                <a:gd name="T0" fmla="*/ 97 w 345"/>
                <a:gd name="T1" fmla="*/ 773 h 773"/>
                <a:gd name="T2" fmla="*/ 329 w 345"/>
                <a:gd name="T3" fmla="*/ 515 h 773"/>
                <a:gd name="T4" fmla="*/ 0 w 345"/>
                <a:gd name="T5" fmla="*/ 0 h 773"/>
                <a:gd name="connsiteX0" fmla="*/ 22153 w 28902"/>
                <a:gd name="connsiteY0" fmla="*/ 9826 h 9826"/>
                <a:gd name="connsiteX1" fmla="*/ 28877 w 28902"/>
                <a:gd name="connsiteY1" fmla="*/ 6488 h 9826"/>
                <a:gd name="connsiteX2" fmla="*/ 0 w 28902"/>
                <a:gd name="connsiteY2" fmla="*/ 0 h 9826"/>
                <a:gd name="connsiteX0" fmla="*/ 7665 w 9999"/>
                <a:gd name="connsiteY0" fmla="*/ 10000 h 10000"/>
                <a:gd name="connsiteX1" fmla="*/ 9991 w 9999"/>
                <a:gd name="connsiteY1" fmla="*/ 6603 h 10000"/>
                <a:gd name="connsiteX2" fmla="*/ 0 w 9999"/>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9995"/>
                <a:gd name="connsiteY0" fmla="*/ 10000 h 10000"/>
                <a:gd name="connsiteX1" fmla="*/ 9992 w 9995"/>
                <a:gd name="connsiteY1" fmla="*/ 6603 h 10000"/>
                <a:gd name="connsiteX2" fmla="*/ 0 w 9995"/>
                <a:gd name="connsiteY2" fmla="*/ 0 h 10000"/>
                <a:gd name="connsiteX0" fmla="*/ 7670 w 10067"/>
                <a:gd name="connsiteY0" fmla="*/ 10000 h 10000"/>
                <a:gd name="connsiteX1" fmla="*/ 10065 w 10067"/>
                <a:gd name="connsiteY1" fmla="*/ 5805 h 10000"/>
                <a:gd name="connsiteX2" fmla="*/ 0 w 10067"/>
                <a:gd name="connsiteY2" fmla="*/ 0 h 10000"/>
                <a:gd name="connsiteX0" fmla="*/ 7670 w 9865"/>
                <a:gd name="connsiteY0" fmla="*/ 10000 h 10000"/>
                <a:gd name="connsiteX1" fmla="*/ 9862 w 9865"/>
                <a:gd name="connsiteY1" fmla="*/ 5539 h 10000"/>
                <a:gd name="connsiteX2" fmla="*/ 0 w 9865"/>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2"/>
                <a:gd name="connsiteY0" fmla="*/ 10000 h 10000"/>
                <a:gd name="connsiteX1" fmla="*/ 9997 w 10002"/>
                <a:gd name="connsiteY1" fmla="*/ 5539 h 10000"/>
                <a:gd name="connsiteX2" fmla="*/ 0 w 10002"/>
                <a:gd name="connsiteY2" fmla="*/ 0 h 10000"/>
                <a:gd name="connsiteX0" fmla="*/ 7569 w 10345"/>
                <a:gd name="connsiteY0" fmla="*/ 10000 h 10000"/>
                <a:gd name="connsiteX1" fmla="*/ 9997 w 10345"/>
                <a:gd name="connsiteY1" fmla="*/ 5539 h 10000"/>
                <a:gd name="connsiteX2" fmla="*/ 0 w 10345"/>
                <a:gd name="connsiteY2" fmla="*/ 0 h 10000"/>
                <a:gd name="connsiteX0" fmla="*/ 0 w 3105"/>
                <a:gd name="connsiteY0" fmla="*/ 10000 h 10000"/>
                <a:gd name="connsiteX1" fmla="*/ 2428 w 3105"/>
                <a:gd name="connsiteY1" fmla="*/ 5539 h 10000"/>
                <a:gd name="connsiteX2" fmla="*/ 830 w 3105"/>
                <a:gd name="connsiteY2" fmla="*/ 0 h 10000"/>
                <a:gd name="connsiteX0" fmla="*/ 0 w 7939"/>
                <a:gd name="connsiteY0" fmla="*/ 10000 h 10000"/>
                <a:gd name="connsiteX1" fmla="*/ 7820 w 7939"/>
                <a:gd name="connsiteY1" fmla="*/ 5539 h 10000"/>
                <a:gd name="connsiteX2" fmla="*/ 2673 w 7939"/>
                <a:gd name="connsiteY2" fmla="*/ 0 h 10000"/>
              </a:gdLst>
              <a:ahLst/>
              <a:cxnLst>
                <a:cxn ang="0">
                  <a:pos x="connsiteX0" y="connsiteY0"/>
                </a:cxn>
                <a:cxn ang="0">
                  <a:pos x="connsiteX1" y="connsiteY1"/>
                </a:cxn>
                <a:cxn ang="0">
                  <a:pos x="connsiteX2" y="connsiteY2"/>
                </a:cxn>
              </a:cxnLst>
              <a:rect l="l" t="t" r="r" b="b"/>
              <a:pathLst>
                <a:path w="7939" h="10000">
                  <a:moveTo>
                    <a:pt x="0" y="10000"/>
                  </a:moveTo>
                  <a:cubicBezTo>
                    <a:pt x="3890" y="8636"/>
                    <a:pt x="7375" y="7206"/>
                    <a:pt x="7820" y="5539"/>
                  </a:cubicBezTo>
                  <a:cubicBezTo>
                    <a:pt x="8264" y="3872"/>
                    <a:pt x="7657" y="2576"/>
                    <a:pt x="2673" y="0"/>
                  </a:cubicBezTo>
                </a:path>
              </a:pathLst>
            </a:custGeom>
            <a:noFill/>
            <a:ln w="63500">
              <a:solidFill>
                <a:schemeClr val="bg1"/>
              </a:solidFill>
              <a:prstDash val="solid"/>
              <a:round/>
              <a:headEnd/>
              <a:tailEnd type="arrow"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b="1"/>
            </a:p>
          </p:txBody>
        </p:sp>
        <p:sp>
          <p:nvSpPr>
            <p:cNvPr id="52" name="Freeform 51"/>
            <p:cNvSpPr>
              <a:spLocks/>
            </p:cNvSpPr>
            <p:nvPr/>
          </p:nvSpPr>
          <p:spPr bwMode="auto">
            <a:xfrm rot="457532">
              <a:off x="5485263" y="2710924"/>
              <a:ext cx="232894" cy="2733553"/>
            </a:xfrm>
            <a:custGeom>
              <a:avLst/>
              <a:gdLst>
                <a:gd name="T0" fmla="*/ 97 w 345"/>
                <a:gd name="T1" fmla="*/ 773 h 773"/>
                <a:gd name="T2" fmla="*/ 329 w 345"/>
                <a:gd name="T3" fmla="*/ 515 h 773"/>
                <a:gd name="T4" fmla="*/ 0 w 345"/>
                <a:gd name="T5" fmla="*/ 0 h 773"/>
                <a:gd name="connsiteX0" fmla="*/ 22153 w 28902"/>
                <a:gd name="connsiteY0" fmla="*/ 9826 h 9826"/>
                <a:gd name="connsiteX1" fmla="*/ 28877 w 28902"/>
                <a:gd name="connsiteY1" fmla="*/ 6488 h 9826"/>
                <a:gd name="connsiteX2" fmla="*/ 0 w 28902"/>
                <a:gd name="connsiteY2" fmla="*/ 0 h 9826"/>
                <a:gd name="connsiteX0" fmla="*/ 7665 w 9999"/>
                <a:gd name="connsiteY0" fmla="*/ 10000 h 10000"/>
                <a:gd name="connsiteX1" fmla="*/ 9991 w 9999"/>
                <a:gd name="connsiteY1" fmla="*/ 6603 h 10000"/>
                <a:gd name="connsiteX2" fmla="*/ 0 w 9999"/>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9995"/>
                <a:gd name="connsiteY0" fmla="*/ 10000 h 10000"/>
                <a:gd name="connsiteX1" fmla="*/ 9992 w 9995"/>
                <a:gd name="connsiteY1" fmla="*/ 6603 h 10000"/>
                <a:gd name="connsiteX2" fmla="*/ 0 w 9995"/>
                <a:gd name="connsiteY2" fmla="*/ 0 h 10000"/>
                <a:gd name="connsiteX0" fmla="*/ 7670 w 10067"/>
                <a:gd name="connsiteY0" fmla="*/ 10000 h 10000"/>
                <a:gd name="connsiteX1" fmla="*/ 10065 w 10067"/>
                <a:gd name="connsiteY1" fmla="*/ 5805 h 10000"/>
                <a:gd name="connsiteX2" fmla="*/ 0 w 10067"/>
                <a:gd name="connsiteY2" fmla="*/ 0 h 10000"/>
                <a:gd name="connsiteX0" fmla="*/ 7670 w 9865"/>
                <a:gd name="connsiteY0" fmla="*/ 10000 h 10000"/>
                <a:gd name="connsiteX1" fmla="*/ 9862 w 9865"/>
                <a:gd name="connsiteY1" fmla="*/ 5539 h 10000"/>
                <a:gd name="connsiteX2" fmla="*/ 0 w 9865"/>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2"/>
                <a:gd name="connsiteY0" fmla="*/ 10000 h 10000"/>
                <a:gd name="connsiteX1" fmla="*/ 9997 w 10002"/>
                <a:gd name="connsiteY1" fmla="*/ 5539 h 10000"/>
                <a:gd name="connsiteX2" fmla="*/ 0 w 10002"/>
                <a:gd name="connsiteY2" fmla="*/ 0 h 10000"/>
                <a:gd name="connsiteX0" fmla="*/ 7569 w 10345"/>
                <a:gd name="connsiteY0" fmla="*/ 10000 h 10000"/>
                <a:gd name="connsiteX1" fmla="*/ 9997 w 10345"/>
                <a:gd name="connsiteY1" fmla="*/ 5539 h 10000"/>
                <a:gd name="connsiteX2" fmla="*/ 0 w 10345"/>
                <a:gd name="connsiteY2" fmla="*/ 0 h 10000"/>
                <a:gd name="connsiteX0" fmla="*/ 0 w 3105"/>
                <a:gd name="connsiteY0" fmla="*/ 10000 h 10000"/>
                <a:gd name="connsiteX1" fmla="*/ 2428 w 3105"/>
                <a:gd name="connsiteY1" fmla="*/ 5539 h 10000"/>
                <a:gd name="connsiteX2" fmla="*/ 830 w 3105"/>
                <a:gd name="connsiteY2" fmla="*/ 0 h 10000"/>
                <a:gd name="connsiteX0" fmla="*/ 0 w 7939"/>
                <a:gd name="connsiteY0" fmla="*/ 10000 h 10000"/>
                <a:gd name="connsiteX1" fmla="*/ 7820 w 7939"/>
                <a:gd name="connsiteY1" fmla="*/ 5539 h 10000"/>
                <a:gd name="connsiteX2" fmla="*/ 2673 w 7939"/>
                <a:gd name="connsiteY2" fmla="*/ 0 h 10000"/>
              </a:gdLst>
              <a:ahLst/>
              <a:cxnLst>
                <a:cxn ang="0">
                  <a:pos x="connsiteX0" y="connsiteY0"/>
                </a:cxn>
                <a:cxn ang="0">
                  <a:pos x="connsiteX1" y="connsiteY1"/>
                </a:cxn>
                <a:cxn ang="0">
                  <a:pos x="connsiteX2" y="connsiteY2"/>
                </a:cxn>
              </a:cxnLst>
              <a:rect l="l" t="t" r="r" b="b"/>
              <a:pathLst>
                <a:path w="7939" h="10000">
                  <a:moveTo>
                    <a:pt x="0" y="10000"/>
                  </a:moveTo>
                  <a:cubicBezTo>
                    <a:pt x="3890" y="8636"/>
                    <a:pt x="7375" y="7206"/>
                    <a:pt x="7820" y="5539"/>
                  </a:cubicBezTo>
                  <a:cubicBezTo>
                    <a:pt x="8264" y="3872"/>
                    <a:pt x="7657" y="2576"/>
                    <a:pt x="2673" y="0"/>
                  </a:cubicBezTo>
                </a:path>
              </a:pathLst>
            </a:custGeom>
            <a:noFill/>
            <a:ln w="25400">
              <a:solidFill>
                <a:schemeClr val="tx1"/>
              </a:solidFill>
              <a:prstDash val="dash"/>
              <a:round/>
              <a:headEnd/>
              <a:tailEnd type="arrow"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b="1"/>
            </a:p>
          </p:txBody>
        </p:sp>
      </p:grpSp>
      <p:sp>
        <p:nvSpPr>
          <p:cNvPr id="53" name="Line 30"/>
          <p:cNvSpPr>
            <a:spLocks noChangeShapeType="1"/>
          </p:cNvSpPr>
          <p:nvPr/>
        </p:nvSpPr>
        <p:spPr bwMode="auto">
          <a:xfrm>
            <a:off x="9521372" y="1700291"/>
            <a:ext cx="6197599"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endParaRPr lang="en-US" sz="1400" b="1"/>
          </a:p>
        </p:txBody>
      </p:sp>
      <p:sp>
        <p:nvSpPr>
          <p:cNvPr id="54" name="Freeform 82"/>
          <p:cNvSpPr>
            <a:spLocks/>
          </p:cNvSpPr>
          <p:nvPr/>
        </p:nvSpPr>
        <p:spPr bwMode="auto">
          <a:xfrm>
            <a:off x="13182781" y="518564"/>
            <a:ext cx="166664" cy="149204"/>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400" b="1"/>
          </a:p>
        </p:txBody>
      </p:sp>
      <p:sp>
        <p:nvSpPr>
          <p:cNvPr id="55" name="Freeform 82"/>
          <p:cNvSpPr>
            <a:spLocks/>
          </p:cNvSpPr>
          <p:nvPr/>
        </p:nvSpPr>
        <p:spPr bwMode="auto">
          <a:xfrm>
            <a:off x="13368069" y="2830637"/>
            <a:ext cx="166664" cy="149204"/>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400" b="1"/>
          </a:p>
        </p:txBody>
      </p:sp>
      <p:sp>
        <p:nvSpPr>
          <p:cNvPr id="56" name="Freeform 82"/>
          <p:cNvSpPr>
            <a:spLocks/>
          </p:cNvSpPr>
          <p:nvPr/>
        </p:nvSpPr>
        <p:spPr bwMode="auto">
          <a:xfrm>
            <a:off x="13640309" y="2830637"/>
            <a:ext cx="166664" cy="149204"/>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400" b="1"/>
          </a:p>
        </p:txBody>
      </p:sp>
      <p:grpSp>
        <p:nvGrpSpPr>
          <p:cNvPr id="57" name="Group 56"/>
          <p:cNvGrpSpPr/>
          <p:nvPr/>
        </p:nvGrpSpPr>
        <p:grpSpPr>
          <a:xfrm flipH="1">
            <a:off x="9538778" y="1847443"/>
            <a:ext cx="1138120" cy="2928426"/>
            <a:chOff x="15707349" y="3313385"/>
            <a:chExt cx="1138120" cy="2928426"/>
          </a:xfrm>
        </p:grpSpPr>
        <p:sp>
          <p:nvSpPr>
            <p:cNvPr id="58" name="Right Brace 57"/>
            <p:cNvSpPr/>
            <p:nvPr/>
          </p:nvSpPr>
          <p:spPr bwMode="auto">
            <a:xfrm>
              <a:off x="15707349" y="3313385"/>
              <a:ext cx="224830" cy="931986"/>
            </a:xfrm>
            <a:prstGeom prst="rightBrace">
              <a:avLst>
                <a:gd name="adj1" fmla="val 26724"/>
                <a:gd name="adj2" fmla="val 48731"/>
              </a:avLst>
            </a:prstGeom>
            <a:noFill/>
            <a:ln w="3810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chemeClr val="accent1"/>
                </a:solidFill>
                <a:effectLst/>
              </a:endParaRPr>
            </a:p>
          </p:txBody>
        </p:sp>
        <p:sp>
          <p:nvSpPr>
            <p:cNvPr id="59" name="Rectangle 29"/>
            <p:cNvSpPr>
              <a:spLocks noChangeArrowheads="1"/>
            </p:cNvSpPr>
            <p:nvPr/>
          </p:nvSpPr>
          <p:spPr bwMode="auto">
            <a:xfrm flipH="1">
              <a:off x="15987246" y="3452891"/>
              <a:ext cx="815013" cy="642876"/>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algn="l">
                <a:lnSpc>
                  <a:spcPct val="90000"/>
                </a:lnSpc>
              </a:pPr>
              <a:r>
                <a:rPr lang="en-US" altLang="en-US" sz="2400" b="1" dirty="0">
                  <a:solidFill>
                    <a:schemeClr val="accent1"/>
                  </a:solidFill>
                </a:rPr>
                <a:t>Model</a:t>
              </a:r>
            </a:p>
            <a:p>
              <a:pPr algn="l">
                <a:lnSpc>
                  <a:spcPct val="90000"/>
                </a:lnSpc>
              </a:pPr>
              <a:r>
                <a:rPr lang="en-US" altLang="en-US" sz="2400" b="1" dirty="0">
                  <a:solidFill>
                    <a:schemeClr val="accent1"/>
                  </a:solidFill>
                </a:rPr>
                <a:t>Library</a:t>
              </a:r>
            </a:p>
          </p:txBody>
        </p:sp>
        <p:sp>
          <p:nvSpPr>
            <p:cNvPr id="60" name="Right Brace 59"/>
            <p:cNvSpPr/>
            <p:nvPr/>
          </p:nvSpPr>
          <p:spPr bwMode="auto">
            <a:xfrm>
              <a:off x="15718942" y="4580651"/>
              <a:ext cx="224830" cy="1661160"/>
            </a:xfrm>
            <a:prstGeom prst="rightBrace">
              <a:avLst>
                <a:gd name="adj1" fmla="val 26724"/>
                <a:gd name="adj2" fmla="val 48731"/>
              </a:avLst>
            </a:prstGeom>
            <a:noFill/>
            <a:ln w="3810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chemeClr val="accent1"/>
                </a:solidFill>
                <a:effectLst/>
              </a:endParaRPr>
            </a:p>
          </p:txBody>
        </p:sp>
        <p:sp>
          <p:nvSpPr>
            <p:cNvPr id="61" name="Rectangle 29"/>
            <p:cNvSpPr>
              <a:spLocks noChangeArrowheads="1"/>
            </p:cNvSpPr>
            <p:nvPr/>
          </p:nvSpPr>
          <p:spPr bwMode="auto">
            <a:xfrm flipH="1">
              <a:off x="16030456" y="5075951"/>
              <a:ext cx="815013" cy="642876"/>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algn="l">
                <a:lnSpc>
                  <a:spcPct val="90000"/>
                </a:lnSpc>
              </a:pPr>
              <a:r>
                <a:rPr lang="en-US" altLang="en-US" sz="2400" b="1" dirty="0">
                  <a:solidFill>
                    <a:schemeClr val="accent1"/>
                  </a:solidFill>
                </a:rPr>
                <a:t>System</a:t>
              </a:r>
            </a:p>
            <a:p>
              <a:pPr algn="l">
                <a:lnSpc>
                  <a:spcPct val="90000"/>
                </a:lnSpc>
              </a:pPr>
              <a:r>
                <a:rPr lang="en-US" altLang="en-US" sz="2400" b="1" dirty="0">
                  <a:solidFill>
                    <a:schemeClr val="accent1"/>
                  </a:solidFill>
                </a:rPr>
                <a:t>Model</a:t>
              </a:r>
            </a:p>
          </p:txBody>
        </p:sp>
        <p:sp>
          <p:nvSpPr>
            <p:cNvPr id="62" name="Line 73"/>
            <p:cNvSpPr>
              <a:spLocks noChangeShapeType="1"/>
            </p:cNvSpPr>
            <p:nvPr/>
          </p:nvSpPr>
          <p:spPr bwMode="auto">
            <a:xfrm flipH="1" flipV="1">
              <a:off x="16402184" y="4193480"/>
              <a:ext cx="0" cy="858579"/>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anchor="ctr" anchorCtr="1"/>
            <a:lstStyle/>
            <a:p>
              <a:pPr algn="l"/>
              <a:endParaRPr lang="en-US" sz="1800" b="1">
                <a:solidFill>
                  <a:schemeClr val="accent1"/>
                </a:solidFill>
              </a:endParaRPr>
            </a:p>
          </p:txBody>
        </p:sp>
        <p:sp>
          <p:nvSpPr>
            <p:cNvPr id="63" name="Freeform 82"/>
            <p:cNvSpPr>
              <a:spLocks/>
            </p:cNvSpPr>
            <p:nvPr/>
          </p:nvSpPr>
          <p:spPr bwMode="auto">
            <a:xfrm flipH="1">
              <a:off x="16297161" y="4124903"/>
              <a:ext cx="210046" cy="188040"/>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38100">
              <a:solidFill>
                <a:schemeClr val="accent1"/>
              </a:solidFill>
              <a:prstDash val="solid"/>
              <a:round/>
              <a:headEnd/>
              <a:tailEnd/>
            </a:ln>
          </p:spPr>
          <p:txBody>
            <a:bodyPr anchor="ctr" anchorCtr="1"/>
            <a:lstStyle/>
            <a:p>
              <a:pPr algn="l"/>
              <a:endParaRPr lang="en-US" sz="1800" b="1">
                <a:solidFill>
                  <a:schemeClr val="accent1"/>
                </a:solidFill>
              </a:endParaRPr>
            </a:p>
          </p:txBody>
        </p:sp>
      </p:grpSp>
      <p:sp>
        <p:nvSpPr>
          <p:cNvPr id="64" name="Line 55"/>
          <p:cNvSpPr>
            <a:spLocks noChangeShapeType="1"/>
          </p:cNvSpPr>
          <p:nvPr/>
        </p:nvSpPr>
        <p:spPr bwMode="auto">
          <a:xfrm>
            <a:off x="2225265" y="5226001"/>
            <a:ext cx="681078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 name="Rectangle 95"/>
          <p:cNvSpPr>
            <a:spLocks noChangeArrowheads="1"/>
          </p:cNvSpPr>
          <p:nvPr/>
        </p:nvSpPr>
        <p:spPr bwMode="auto">
          <a:xfrm>
            <a:off x="6752815" y="5326014"/>
            <a:ext cx="617538"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300" b="1" u="sng" dirty="0"/>
              <a:t>step1</a:t>
            </a:r>
          </a:p>
        </p:txBody>
      </p:sp>
      <p:sp>
        <p:nvSpPr>
          <p:cNvPr id="66" name="Rectangle 96"/>
          <p:cNvSpPr>
            <a:spLocks noChangeArrowheads="1"/>
          </p:cNvSpPr>
          <p:nvPr/>
        </p:nvSpPr>
        <p:spPr bwMode="auto">
          <a:xfrm>
            <a:off x="7311615" y="5378401"/>
            <a:ext cx="1600535" cy="508000"/>
          </a:xfrm>
          <a:prstGeom prst="rect">
            <a:avLst/>
          </a:prstGeom>
          <a:solidFill>
            <a:schemeClr val="bg1"/>
          </a:solidFill>
          <a:ln w="25400">
            <a:solidFill>
              <a:schemeClr val="tx1"/>
            </a:solidFill>
            <a:miter lim="800000"/>
            <a:headEnd/>
            <a:tailEnd/>
          </a:ln>
          <a:effectLst/>
          <a:extLst/>
        </p:spPr>
        <p:txBody>
          <a:bodyPr anchor="ctr" anchorCtr="1"/>
          <a:lstStyle/>
          <a:p>
            <a:pPr algn="ctr"/>
            <a:r>
              <a:rPr lang="en-US" altLang="en-US" sz="1600" b="1" u="sng" dirty="0"/>
              <a:t>Focus</a:t>
            </a:r>
          </a:p>
          <a:p>
            <a:pPr algn="ctr"/>
            <a:r>
              <a:rPr lang="en-US" altLang="en-US" sz="1200" b="1" u="sng" dirty="0"/>
              <a:t>3/15/09 10-11amET :</a:t>
            </a:r>
          </a:p>
        </p:txBody>
      </p:sp>
      <p:sp>
        <p:nvSpPr>
          <p:cNvPr id="67" name="Freeform 98"/>
          <p:cNvSpPr>
            <a:spLocks/>
          </p:cNvSpPr>
          <p:nvPr/>
        </p:nvSpPr>
        <p:spPr bwMode="auto">
          <a:xfrm flipV="1">
            <a:off x="5851115" y="5546676"/>
            <a:ext cx="1463675" cy="87313"/>
          </a:xfrm>
          <a:custGeom>
            <a:avLst/>
            <a:gdLst>
              <a:gd name="T0" fmla="*/ 0 w 288"/>
              <a:gd name="T1" fmla="*/ 0 h 1"/>
              <a:gd name="T2" fmla="*/ 288 w 288"/>
              <a:gd name="T3" fmla="*/ 0 h 1"/>
            </a:gdLst>
            <a:ahLst/>
            <a:cxnLst>
              <a:cxn ang="0">
                <a:pos x="T0" y="T1"/>
              </a:cxn>
              <a:cxn ang="0">
                <a:pos x="T2" y="T3"/>
              </a:cxn>
            </a:cxnLst>
            <a:rect l="0" t="0" r="r" b="b"/>
            <a:pathLst>
              <a:path w="288" h="1">
                <a:moveTo>
                  <a:pt x="0" y="0"/>
                </a:moveTo>
                <a:lnTo>
                  <a:pt x="288" y="0"/>
                </a:lnTo>
              </a:path>
            </a:pathLst>
          </a:custGeom>
          <a:solidFill>
            <a:srgbClr val="FFFFFF"/>
          </a:solidFill>
          <a:ln w="25400">
            <a:solidFill>
              <a:srgbClr val="000000"/>
            </a:solidFill>
            <a:round/>
            <a:headEnd/>
            <a:tailEnd type="none" w="lg" len="lg"/>
          </a:ln>
        </p:spPr>
        <p:txBody>
          <a:bodyPr/>
          <a:lstStyle/>
          <a:p>
            <a:endParaRPr lang="en-US"/>
          </a:p>
        </p:txBody>
      </p:sp>
      <p:sp>
        <p:nvSpPr>
          <p:cNvPr id="68" name="Freeform 99"/>
          <p:cNvSpPr>
            <a:spLocks/>
          </p:cNvSpPr>
          <p:nvPr/>
        </p:nvSpPr>
        <p:spPr bwMode="auto">
          <a:xfrm rot="-5402019">
            <a:off x="5892390" y="5527626"/>
            <a:ext cx="117475" cy="219075"/>
          </a:xfrm>
          <a:custGeom>
            <a:avLst/>
            <a:gdLst>
              <a:gd name="T0" fmla="*/ 39 w 78"/>
              <a:gd name="T1" fmla="*/ 0 h 146"/>
              <a:gd name="T2" fmla="*/ 78 w 78"/>
              <a:gd name="T3" fmla="*/ 73 h 146"/>
              <a:gd name="T4" fmla="*/ 39 w 78"/>
              <a:gd name="T5" fmla="*/ 146 h 146"/>
              <a:gd name="T6" fmla="*/ 0 w 78"/>
              <a:gd name="T7" fmla="*/ 73 h 146"/>
              <a:gd name="T8" fmla="*/ 39 w 78"/>
              <a:gd name="T9" fmla="*/ 0 h 146"/>
            </a:gdLst>
            <a:ahLst/>
            <a:cxnLst>
              <a:cxn ang="0">
                <a:pos x="T0" y="T1"/>
              </a:cxn>
              <a:cxn ang="0">
                <a:pos x="T2" y="T3"/>
              </a:cxn>
              <a:cxn ang="0">
                <a:pos x="T4" y="T5"/>
              </a:cxn>
              <a:cxn ang="0">
                <a:pos x="T6" y="T7"/>
              </a:cxn>
              <a:cxn ang="0">
                <a:pos x="T8" y="T9"/>
              </a:cxn>
            </a:cxnLst>
            <a:rect l="0" t="0" r="r" b="b"/>
            <a:pathLst>
              <a:path w="78" h="146">
                <a:moveTo>
                  <a:pt x="39" y="0"/>
                </a:moveTo>
                <a:lnTo>
                  <a:pt x="78" y="73"/>
                </a:lnTo>
                <a:lnTo>
                  <a:pt x="39" y="146"/>
                </a:lnTo>
                <a:lnTo>
                  <a:pt x="0" y="73"/>
                </a:lnTo>
                <a:lnTo>
                  <a:pt x="39" y="0"/>
                </a:lnTo>
                <a:close/>
              </a:path>
            </a:pathLst>
          </a:custGeom>
          <a:solidFill>
            <a:srgbClr val="000000"/>
          </a:solidFill>
          <a:ln w="25400">
            <a:solidFill>
              <a:srgbClr val="000000"/>
            </a:solidFill>
            <a:prstDash val="solid"/>
            <a:round/>
            <a:headEnd/>
            <a:tailEnd/>
          </a:ln>
        </p:spPr>
        <p:txBody>
          <a:bodyPr/>
          <a:lstStyle/>
          <a:p>
            <a:endParaRPr lang="en-US"/>
          </a:p>
        </p:txBody>
      </p:sp>
      <p:sp>
        <p:nvSpPr>
          <p:cNvPr id="69" name="Rectangle 100"/>
          <p:cNvSpPr>
            <a:spLocks noChangeArrowheads="1"/>
          </p:cNvSpPr>
          <p:nvPr/>
        </p:nvSpPr>
        <p:spPr bwMode="auto">
          <a:xfrm>
            <a:off x="6732178" y="6191201"/>
            <a:ext cx="617537"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300" b="1" u="sng" dirty="0"/>
              <a:t>step2</a:t>
            </a:r>
          </a:p>
        </p:txBody>
      </p:sp>
      <p:sp>
        <p:nvSpPr>
          <p:cNvPr id="70" name="Rectangle 101"/>
          <p:cNvSpPr>
            <a:spLocks noChangeArrowheads="1"/>
          </p:cNvSpPr>
          <p:nvPr/>
        </p:nvSpPr>
        <p:spPr bwMode="auto">
          <a:xfrm>
            <a:off x="7310029" y="6273751"/>
            <a:ext cx="1599066" cy="508000"/>
          </a:xfrm>
          <a:prstGeom prst="rect">
            <a:avLst/>
          </a:prstGeom>
          <a:solidFill>
            <a:schemeClr val="bg1"/>
          </a:solidFill>
          <a:ln w="25400">
            <a:solidFill>
              <a:schemeClr val="tx1"/>
            </a:solidFill>
            <a:miter lim="800000"/>
            <a:headEnd/>
            <a:tailEnd/>
          </a:ln>
          <a:effectLst/>
          <a:extLst/>
        </p:spPr>
        <p:txBody>
          <a:bodyPr anchor="ctr" anchorCtr="1"/>
          <a:lstStyle/>
          <a:p>
            <a:pPr algn="ctr"/>
            <a:r>
              <a:rPr lang="en-US" altLang="en-US" sz="1600" b="1" u="sng" dirty="0"/>
              <a:t>Shoot</a:t>
            </a:r>
          </a:p>
          <a:p>
            <a:pPr algn="ctr"/>
            <a:r>
              <a:rPr lang="en-US" altLang="en-US" sz="1200" b="1" u="sng" dirty="0"/>
              <a:t>3/15/0911-12pmET :</a:t>
            </a:r>
          </a:p>
        </p:txBody>
      </p:sp>
      <p:sp>
        <p:nvSpPr>
          <p:cNvPr id="71" name="Freeform 102"/>
          <p:cNvSpPr>
            <a:spLocks/>
          </p:cNvSpPr>
          <p:nvPr/>
        </p:nvSpPr>
        <p:spPr bwMode="auto">
          <a:xfrm flipV="1">
            <a:off x="5830478" y="6411864"/>
            <a:ext cx="1477962" cy="87312"/>
          </a:xfrm>
          <a:custGeom>
            <a:avLst/>
            <a:gdLst>
              <a:gd name="T0" fmla="*/ 0 w 288"/>
              <a:gd name="T1" fmla="*/ 0 h 1"/>
              <a:gd name="T2" fmla="*/ 288 w 288"/>
              <a:gd name="T3" fmla="*/ 0 h 1"/>
            </a:gdLst>
            <a:ahLst/>
            <a:cxnLst>
              <a:cxn ang="0">
                <a:pos x="T0" y="T1"/>
              </a:cxn>
              <a:cxn ang="0">
                <a:pos x="T2" y="T3"/>
              </a:cxn>
            </a:cxnLst>
            <a:rect l="0" t="0" r="r" b="b"/>
            <a:pathLst>
              <a:path w="288" h="1">
                <a:moveTo>
                  <a:pt x="0" y="0"/>
                </a:moveTo>
                <a:lnTo>
                  <a:pt x="288" y="0"/>
                </a:lnTo>
              </a:path>
            </a:pathLst>
          </a:custGeom>
          <a:solidFill>
            <a:srgbClr val="FFFFFF"/>
          </a:solidFill>
          <a:ln w="25400">
            <a:solidFill>
              <a:srgbClr val="000000"/>
            </a:solidFill>
            <a:round/>
            <a:headEnd/>
            <a:tailEnd type="none" w="lg" len="lg"/>
          </a:ln>
        </p:spPr>
        <p:txBody>
          <a:bodyPr/>
          <a:lstStyle/>
          <a:p>
            <a:endParaRPr lang="en-US"/>
          </a:p>
        </p:txBody>
      </p:sp>
      <p:sp>
        <p:nvSpPr>
          <p:cNvPr id="72" name="Freeform 103"/>
          <p:cNvSpPr>
            <a:spLocks/>
          </p:cNvSpPr>
          <p:nvPr/>
        </p:nvSpPr>
        <p:spPr bwMode="auto">
          <a:xfrm rot="-5402019">
            <a:off x="5887628" y="6392814"/>
            <a:ext cx="117475" cy="219075"/>
          </a:xfrm>
          <a:custGeom>
            <a:avLst/>
            <a:gdLst>
              <a:gd name="T0" fmla="*/ 39 w 78"/>
              <a:gd name="T1" fmla="*/ 0 h 146"/>
              <a:gd name="T2" fmla="*/ 78 w 78"/>
              <a:gd name="T3" fmla="*/ 73 h 146"/>
              <a:gd name="T4" fmla="*/ 39 w 78"/>
              <a:gd name="T5" fmla="*/ 146 h 146"/>
              <a:gd name="T6" fmla="*/ 0 w 78"/>
              <a:gd name="T7" fmla="*/ 73 h 146"/>
              <a:gd name="T8" fmla="*/ 39 w 78"/>
              <a:gd name="T9" fmla="*/ 0 h 146"/>
            </a:gdLst>
            <a:ahLst/>
            <a:cxnLst>
              <a:cxn ang="0">
                <a:pos x="T0" y="T1"/>
              </a:cxn>
              <a:cxn ang="0">
                <a:pos x="T2" y="T3"/>
              </a:cxn>
              <a:cxn ang="0">
                <a:pos x="T4" y="T5"/>
              </a:cxn>
              <a:cxn ang="0">
                <a:pos x="T6" y="T7"/>
              </a:cxn>
              <a:cxn ang="0">
                <a:pos x="T8" y="T9"/>
              </a:cxn>
            </a:cxnLst>
            <a:rect l="0" t="0" r="r" b="b"/>
            <a:pathLst>
              <a:path w="78" h="146">
                <a:moveTo>
                  <a:pt x="39" y="0"/>
                </a:moveTo>
                <a:lnTo>
                  <a:pt x="78" y="73"/>
                </a:lnTo>
                <a:lnTo>
                  <a:pt x="39" y="146"/>
                </a:lnTo>
                <a:lnTo>
                  <a:pt x="0" y="73"/>
                </a:lnTo>
                <a:lnTo>
                  <a:pt x="39" y="0"/>
                </a:lnTo>
                <a:close/>
              </a:path>
            </a:pathLst>
          </a:custGeom>
          <a:solidFill>
            <a:srgbClr val="000000"/>
          </a:solidFill>
          <a:ln w="25400">
            <a:solidFill>
              <a:srgbClr val="000000"/>
            </a:solidFill>
            <a:prstDash val="solid"/>
            <a:round/>
            <a:headEnd/>
            <a:tailEnd/>
          </a:ln>
        </p:spPr>
        <p:txBody>
          <a:bodyPr/>
          <a:lstStyle/>
          <a:p>
            <a:endParaRPr lang="en-US"/>
          </a:p>
        </p:txBody>
      </p:sp>
      <p:cxnSp>
        <p:nvCxnSpPr>
          <p:cNvPr id="73" name="AutoShape 104"/>
          <p:cNvCxnSpPr>
            <a:cxnSpLocks noChangeShapeType="1"/>
          </p:cNvCxnSpPr>
          <p:nvPr/>
        </p:nvCxnSpPr>
        <p:spPr bwMode="auto">
          <a:xfrm>
            <a:off x="4951003" y="4826745"/>
            <a:ext cx="1639661" cy="0"/>
          </a:xfrm>
          <a:prstGeom prst="straightConnector1">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 name="AutoShape 110"/>
          <p:cNvCxnSpPr>
            <a:cxnSpLocks noChangeShapeType="1"/>
            <a:stCxn id="70" idx="0"/>
            <a:endCxn id="66" idx="2"/>
          </p:cNvCxnSpPr>
          <p:nvPr/>
        </p:nvCxnSpPr>
        <p:spPr bwMode="auto">
          <a:xfrm flipV="1">
            <a:off x="8109562" y="5886401"/>
            <a:ext cx="2321" cy="387350"/>
          </a:xfrm>
          <a:prstGeom prst="straightConnector1">
            <a:avLst/>
          </a:prstGeom>
          <a:noFill/>
          <a:ln w="25400">
            <a:solidFill>
              <a:schemeClr val="tx1"/>
            </a:solidFill>
            <a:round/>
            <a:headEnd type="arrow"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5" name="Rectangle 111"/>
          <p:cNvSpPr>
            <a:spLocks noChangeArrowheads="1"/>
          </p:cNvSpPr>
          <p:nvPr/>
        </p:nvSpPr>
        <p:spPr bwMode="auto">
          <a:xfrm>
            <a:off x="6845344" y="5903864"/>
            <a:ext cx="15055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300" b="1" u="sng" dirty="0"/>
              <a:t>: </a:t>
            </a:r>
            <a:r>
              <a:rPr lang="en-US" altLang="en-US" sz="1300" b="1" u="sng" dirty="0" err="1"/>
              <a:t>happensBefore</a:t>
            </a:r>
            <a:endParaRPr lang="en-US" altLang="en-US" sz="1300" b="1" u="sng" dirty="0"/>
          </a:p>
        </p:txBody>
      </p:sp>
      <p:sp>
        <p:nvSpPr>
          <p:cNvPr id="76" name="Rectangle 56"/>
          <p:cNvSpPr>
            <a:spLocks noChangeArrowheads="1"/>
          </p:cNvSpPr>
          <p:nvPr/>
        </p:nvSpPr>
        <p:spPr bwMode="auto">
          <a:xfrm>
            <a:off x="3592286" y="3953398"/>
            <a:ext cx="4932362" cy="1003300"/>
          </a:xfrm>
          <a:prstGeom prst="rect">
            <a:avLst/>
          </a:prstGeom>
          <a:solidFill>
            <a:schemeClr val="bg1"/>
          </a:solidFill>
          <a:ln w="25400">
            <a:solidFill>
              <a:schemeClr val="tx1"/>
            </a:solidFill>
            <a:miter lim="800000"/>
            <a:headEnd/>
            <a:tailEnd/>
          </a:ln>
          <a:effectLst/>
          <a:extLst/>
        </p:spPr>
        <p:txBody>
          <a:bodyPr wrap="none" tIns="18288"/>
          <a:lstStyle/>
          <a:p>
            <a:pPr algn="ctr"/>
            <a:r>
              <a:rPr lang="en-US" altLang="en-US" b="1" dirty="0" err="1"/>
              <a:t>TakePicture</a:t>
            </a:r>
            <a:r>
              <a:rPr lang="en-US" altLang="en-US" b="1" dirty="0"/>
              <a:t>          </a:t>
            </a:r>
          </a:p>
        </p:txBody>
      </p:sp>
      <p:sp>
        <p:nvSpPr>
          <p:cNvPr id="77" name="Rectangle 57"/>
          <p:cNvSpPr>
            <a:spLocks noChangeArrowheads="1"/>
          </p:cNvSpPr>
          <p:nvPr/>
        </p:nvSpPr>
        <p:spPr bwMode="auto">
          <a:xfrm flipH="1">
            <a:off x="3850367" y="4437586"/>
            <a:ext cx="1438275" cy="347662"/>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nchorCtr="1"/>
          <a:lstStyle/>
          <a:p>
            <a:pPr algn="l"/>
            <a:r>
              <a:rPr lang="en-US" altLang="en-US" sz="1600" b="1" dirty="0"/>
              <a:t>step1 : Focus</a:t>
            </a:r>
          </a:p>
        </p:txBody>
      </p:sp>
      <p:cxnSp>
        <p:nvCxnSpPr>
          <p:cNvPr id="78" name="AutoShape 104"/>
          <p:cNvCxnSpPr>
            <a:cxnSpLocks noChangeShapeType="1"/>
            <a:stCxn id="77" idx="1"/>
            <a:endCxn id="116" idx="3"/>
          </p:cNvCxnSpPr>
          <p:nvPr/>
        </p:nvCxnSpPr>
        <p:spPr bwMode="auto">
          <a:xfrm>
            <a:off x="5288642" y="4611417"/>
            <a:ext cx="1639661" cy="0"/>
          </a:xfrm>
          <a:prstGeom prst="straightConnector1">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9" name="Rectangle 105"/>
          <p:cNvSpPr>
            <a:spLocks noChangeArrowheads="1"/>
          </p:cNvSpPr>
          <p:nvPr/>
        </p:nvSpPr>
        <p:spPr bwMode="auto">
          <a:xfrm>
            <a:off x="5422108" y="4336387"/>
            <a:ext cx="1492250"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300" b="1" dirty="0"/>
              <a:t>: </a:t>
            </a:r>
            <a:r>
              <a:rPr lang="en-US" altLang="en-US" sz="1300" b="1" dirty="0" err="1"/>
              <a:t>happensBefore</a:t>
            </a:r>
            <a:endParaRPr lang="en-US" altLang="en-US" sz="1300" b="1" dirty="0"/>
          </a:p>
        </p:txBody>
      </p:sp>
      <p:sp>
        <p:nvSpPr>
          <p:cNvPr id="80" name="Line 109"/>
          <p:cNvSpPr>
            <a:spLocks noChangeShapeType="1"/>
          </p:cNvSpPr>
          <p:nvPr/>
        </p:nvSpPr>
        <p:spPr bwMode="auto">
          <a:xfrm>
            <a:off x="3595680" y="4267723"/>
            <a:ext cx="492519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 name="Line 81"/>
          <p:cNvSpPr>
            <a:spLocks noChangeShapeType="1"/>
          </p:cNvSpPr>
          <p:nvPr/>
        </p:nvSpPr>
        <p:spPr bwMode="auto">
          <a:xfrm flipV="1">
            <a:off x="4299002" y="1351569"/>
            <a:ext cx="0" cy="9143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82" name="Freeform 82"/>
          <p:cNvSpPr>
            <a:spLocks/>
          </p:cNvSpPr>
          <p:nvPr/>
        </p:nvSpPr>
        <p:spPr bwMode="auto">
          <a:xfrm>
            <a:off x="4181304" y="1438032"/>
            <a:ext cx="235396" cy="210735"/>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600" b="1"/>
          </a:p>
        </p:txBody>
      </p:sp>
      <p:sp>
        <p:nvSpPr>
          <p:cNvPr id="83" name="Diamond 31"/>
          <p:cNvSpPr>
            <a:spLocks noChangeArrowheads="1"/>
          </p:cNvSpPr>
          <p:nvPr/>
        </p:nvSpPr>
        <p:spPr bwMode="auto">
          <a:xfrm rot="10800000">
            <a:off x="4921222" y="1123526"/>
            <a:ext cx="253330" cy="150205"/>
          </a:xfrm>
          <a:prstGeom prst="diamond">
            <a:avLst/>
          </a:prstGeom>
          <a:solidFill>
            <a:schemeClr val="tx1"/>
          </a:solidFill>
          <a:ln w="25400" algn="ctr">
            <a:solidFill>
              <a:schemeClr val="tx1"/>
            </a:solidFill>
            <a:round/>
            <a:headEnd/>
            <a:tailEnd/>
          </a:ln>
        </p:spPr>
        <p:txBody>
          <a:bodyPr/>
          <a:lstStyle>
            <a:lvl1pPr defTabSz="1019175" eaLnBrk="0" hangingPunct="0">
              <a:defRPr sz="3100" b="1">
                <a:solidFill>
                  <a:schemeClr val="accent2"/>
                </a:solidFill>
                <a:latin typeface="Arial" charset="0"/>
              </a:defRPr>
            </a:lvl1pPr>
            <a:lvl2pPr marL="742950" indent="-285750" defTabSz="1019175" eaLnBrk="0" hangingPunct="0">
              <a:defRPr sz="3100" b="1">
                <a:solidFill>
                  <a:schemeClr val="accent2"/>
                </a:solidFill>
                <a:latin typeface="Arial" charset="0"/>
              </a:defRPr>
            </a:lvl2pPr>
            <a:lvl3pPr marL="1143000" indent="-228600" defTabSz="1019175" eaLnBrk="0" hangingPunct="0">
              <a:defRPr sz="3100" b="1">
                <a:solidFill>
                  <a:schemeClr val="accent2"/>
                </a:solidFill>
                <a:latin typeface="Arial" charset="0"/>
              </a:defRPr>
            </a:lvl3pPr>
            <a:lvl4pPr marL="1600200" indent="-228600" defTabSz="1019175" eaLnBrk="0" hangingPunct="0">
              <a:defRPr sz="3100" b="1">
                <a:solidFill>
                  <a:schemeClr val="accent2"/>
                </a:solidFill>
                <a:latin typeface="Arial" charset="0"/>
              </a:defRPr>
            </a:lvl4pPr>
            <a:lvl5pPr marL="2057400" indent="-228600" defTabSz="1019175" eaLnBrk="0" hangingPunct="0">
              <a:defRPr sz="3100" b="1">
                <a:solidFill>
                  <a:schemeClr val="accent2"/>
                </a:solidFill>
                <a:latin typeface="Arial" charset="0"/>
              </a:defRPr>
            </a:lvl5pPr>
            <a:lvl6pPr marL="2514600" indent="-228600" algn="r" defTabSz="1019175" eaLnBrk="0" fontAlgn="base" hangingPunct="0">
              <a:spcBef>
                <a:spcPct val="0"/>
              </a:spcBef>
              <a:spcAft>
                <a:spcPct val="0"/>
              </a:spcAft>
              <a:defRPr sz="3100" b="1">
                <a:solidFill>
                  <a:schemeClr val="accent2"/>
                </a:solidFill>
                <a:latin typeface="Arial" charset="0"/>
              </a:defRPr>
            </a:lvl6pPr>
            <a:lvl7pPr marL="2971800" indent="-228600" algn="r" defTabSz="1019175" eaLnBrk="0" fontAlgn="base" hangingPunct="0">
              <a:spcBef>
                <a:spcPct val="0"/>
              </a:spcBef>
              <a:spcAft>
                <a:spcPct val="0"/>
              </a:spcAft>
              <a:defRPr sz="3100" b="1">
                <a:solidFill>
                  <a:schemeClr val="accent2"/>
                </a:solidFill>
                <a:latin typeface="Arial" charset="0"/>
              </a:defRPr>
            </a:lvl7pPr>
            <a:lvl8pPr marL="3429000" indent="-228600" algn="r" defTabSz="1019175" eaLnBrk="0" fontAlgn="base" hangingPunct="0">
              <a:spcBef>
                <a:spcPct val="0"/>
              </a:spcBef>
              <a:spcAft>
                <a:spcPct val="0"/>
              </a:spcAft>
              <a:defRPr sz="3100" b="1">
                <a:solidFill>
                  <a:schemeClr val="accent2"/>
                </a:solidFill>
                <a:latin typeface="Arial" charset="0"/>
              </a:defRPr>
            </a:lvl8pPr>
            <a:lvl9pPr marL="3886200" indent="-228600" algn="r" defTabSz="1019175" eaLnBrk="0" fontAlgn="base" hangingPunct="0">
              <a:spcBef>
                <a:spcPct val="0"/>
              </a:spcBef>
              <a:spcAft>
                <a:spcPct val="0"/>
              </a:spcAft>
              <a:defRPr sz="3100" b="1">
                <a:solidFill>
                  <a:schemeClr val="accent2"/>
                </a:solidFill>
                <a:latin typeface="Arial" charset="0"/>
              </a:defRPr>
            </a:lvl9pPr>
          </a:lstStyle>
          <a:p>
            <a:pPr eaLnBrk="1" hangingPunct="1"/>
            <a:endParaRPr lang="en-US" altLang="en-US" sz="4000">
              <a:latin typeface="+mn-lt"/>
            </a:endParaRPr>
          </a:p>
        </p:txBody>
      </p:sp>
      <p:sp>
        <p:nvSpPr>
          <p:cNvPr id="84" name="Rectangle 10"/>
          <p:cNvSpPr>
            <a:spLocks noChangeArrowheads="1"/>
          </p:cNvSpPr>
          <p:nvPr/>
        </p:nvSpPr>
        <p:spPr bwMode="auto">
          <a:xfrm>
            <a:off x="6868880" y="952500"/>
            <a:ext cx="845552" cy="523220"/>
          </a:xfrm>
          <a:prstGeom prst="rect">
            <a:avLst/>
          </a:prstGeom>
          <a:noFill/>
          <a:ln w="25400" algn="ctr">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1019175" eaLnBrk="0" hangingPunct="0">
              <a:defRPr sz="3100" b="1">
                <a:solidFill>
                  <a:schemeClr val="accent2"/>
                </a:solidFill>
                <a:latin typeface="Arial" charset="0"/>
              </a:defRPr>
            </a:lvl1pPr>
            <a:lvl2pPr marL="742950" indent="-285750" defTabSz="1019175" eaLnBrk="0" hangingPunct="0">
              <a:defRPr sz="3100" b="1">
                <a:solidFill>
                  <a:schemeClr val="accent2"/>
                </a:solidFill>
                <a:latin typeface="Arial" charset="0"/>
              </a:defRPr>
            </a:lvl2pPr>
            <a:lvl3pPr marL="1143000" indent="-228600" defTabSz="1019175" eaLnBrk="0" hangingPunct="0">
              <a:defRPr sz="3100" b="1">
                <a:solidFill>
                  <a:schemeClr val="accent2"/>
                </a:solidFill>
                <a:latin typeface="Arial" charset="0"/>
              </a:defRPr>
            </a:lvl3pPr>
            <a:lvl4pPr marL="1600200" indent="-228600" defTabSz="1019175" eaLnBrk="0" hangingPunct="0">
              <a:defRPr sz="3100" b="1">
                <a:solidFill>
                  <a:schemeClr val="accent2"/>
                </a:solidFill>
                <a:latin typeface="Arial" charset="0"/>
              </a:defRPr>
            </a:lvl4pPr>
            <a:lvl5pPr marL="2057400" indent="-228600" defTabSz="1019175" eaLnBrk="0" hangingPunct="0">
              <a:defRPr sz="3100" b="1">
                <a:solidFill>
                  <a:schemeClr val="accent2"/>
                </a:solidFill>
                <a:latin typeface="Arial" charset="0"/>
              </a:defRPr>
            </a:lvl5pPr>
            <a:lvl6pPr marL="2514600" indent="-228600" algn="r" defTabSz="1019175" eaLnBrk="0" fontAlgn="base" hangingPunct="0">
              <a:spcBef>
                <a:spcPct val="0"/>
              </a:spcBef>
              <a:spcAft>
                <a:spcPct val="0"/>
              </a:spcAft>
              <a:defRPr sz="3100" b="1">
                <a:solidFill>
                  <a:schemeClr val="accent2"/>
                </a:solidFill>
                <a:latin typeface="Arial" charset="0"/>
              </a:defRPr>
            </a:lvl6pPr>
            <a:lvl7pPr marL="2971800" indent="-228600" algn="r" defTabSz="1019175" eaLnBrk="0" fontAlgn="base" hangingPunct="0">
              <a:spcBef>
                <a:spcPct val="0"/>
              </a:spcBef>
              <a:spcAft>
                <a:spcPct val="0"/>
              </a:spcAft>
              <a:defRPr sz="3100" b="1">
                <a:solidFill>
                  <a:schemeClr val="accent2"/>
                </a:solidFill>
                <a:latin typeface="Arial" charset="0"/>
              </a:defRPr>
            </a:lvl7pPr>
            <a:lvl8pPr marL="3429000" indent="-228600" algn="r" defTabSz="1019175" eaLnBrk="0" fontAlgn="base" hangingPunct="0">
              <a:spcBef>
                <a:spcPct val="0"/>
              </a:spcBef>
              <a:spcAft>
                <a:spcPct val="0"/>
              </a:spcAft>
              <a:defRPr sz="3100" b="1">
                <a:solidFill>
                  <a:schemeClr val="accent2"/>
                </a:solidFill>
                <a:latin typeface="Arial" charset="0"/>
              </a:defRPr>
            </a:lvl8pPr>
            <a:lvl9pPr marL="3886200" indent="-228600" algn="r" defTabSz="1019175" eaLnBrk="0" fontAlgn="base" hangingPunct="0">
              <a:spcBef>
                <a:spcPct val="0"/>
              </a:spcBef>
              <a:spcAft>
                <a:spcPct val="0"/>
              </a:spcAft>
              <a:defRPr sz="3100" b="1">
                <a:solidFill>
                  <a:schemeClr val="accent2"/>
                </a:solidFill>
                <a:latin typeface="Arial" charset="0"/>
              </a:defRPr>
            </a:lvl9pPr>
          </a:lstStyle>
          <a:p>
            <a:pPr algn="r" eaLnBrk="1" hangingPunct="1"/>
            <a:r>
              <a:rPr lang="en-US" altLang="en-US" sz="1400" dirty="0">
                <a:solidFill>
                  <a:schemeClr val="tx1"/>
                </a:solidFill>
                <a:latin typeface="+mn-lt"/>
              </a:rPr>
              <a:t>owned</a:t>
            </a:r>
          </a:p>
          <a:p>
            <a:pPr algn="r" eaLnBrk="1" hangingPunct="1"/>
            <a:r>
              <a:rPr lang="en-US" altLang="en-US" sz="1400" dirty="0">
                <a:solidFill>
                  <a:schemeClr val="tx1"/>
                </a:solidFill>
                <a:latin typeface="+mn-lt"/>
              </a:rPr>
              <a:t>attribute</a:t>
            </a:r>
          </a:p>
        </p:txBody>
      </p:sp>
      <p:grpSp>
        <p:nvGrpSpPr>
          <p:cNvPr id="85" name="Group 84"/>
          <p:cNvGrpSpPr/>
          <p:nvPr/>
        </p:nvGrpSpPr>
        <p:grpSpPr>
          <a:xfrm>
            <a:off x="4849810" y="1198627"/>
            <a:ext cx="2963956" cy="888634"/>
            <a:chOff x="4953224" y="2913127"/>
            <a:chExt cx="2641864" cy="888634"/>
          </a:xfrm>
        </p:grpSpPr>
        <p:sp>
          <p:nvSpPr>
            <p:cNvPr id="86" name="Line 6"/>
            <p:cNvSpPr>
              <a:spLocks noChangeShapeType="1"/>
            </p:cNvSpPr>
            <p:nvPr/>
          </p:nvSpPr>
          <p:spPr bwMode="auto">
            <a:xfrm rot="5400000" flipV="1">
              <a:off x="6265831" y="1600520"/>
              <a:ext cx="0" cy="2625214"/>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b="1"/>
            </a:p>
          </p:txBody>
        </p:sp>
        <p:sp>
          <p:nvSpPr>
            <p:cNvPr id="87" name="Line 6"/>
            <p:cNvSpPr>
              <a:spLocks noChangeShapeType="1"/>
            </p:cNvSpPr>
            <p:nvPr/>
          </p:nvSpPr>
          <p:spPr bwMode="auto">
            <a:xfrm rot="5400000" flipV="1">
              <a:off x="6282481" y="2489154"/>
              <a:ext cx="0" cy="2625214"/>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b="1"/>
            </a:p>
          </p:txBody>
        </p:sp>
      </p:grpSp>
      <p:sp>
        <p:nvSpPr>
          <p:cNvPr id="88" name="Diamond 31"/>
          <p:cNvSpPr>
            <a:spLocks noChangeArrowheads="1"/>
          </p:cNvSpPr>
          <p:nvPr/>
        </p:nvSpPr>
        <p:spPr bwMode="auto">
          <a:xfrm rot="10800000">
            <a:off x="4937873" y="2012160"/>
            <a:ext cx="253330" cy="150205"/>
          </a:xfrm>
          <a:prstGeom prst="diamond">
            <a:avLst/>
          </a:prstGeom>
          <a:solidFill>
            <a:schemeClr val="tx1"/>
          </a:solidFill>
          <a:ln w="25400" algn="ctr">
            <a:solidFill>
              <a:schemeClr val="tx1"/>
            </a:solidFill>
            <a:round/>
            <a:headEnd/>
            <a:tailEnd/>
          </a:ln>
        </p:spPr>
        <p:txBody>
          <a:bodyPr/>
          <a:lstStyle>
            <a:lvl1pPr defTabSz="1019175" eaLnBrk="0" hangingPunct="0">
              <a:defRPr sz="3100" b="1">
                <a:solidFill>
                  <a:schemeClr val="accent2"/>
                </a:solidFill>
                <a:latin typeface="Arial" charset="0"/>
              </a:defRPr>
            </a:lvl1pPr>
            <a:lvl2pPr marL="742950" indent="-285750" defTabSz="1019175" eaLnBrk="0" hangingPunct="0">
              <a:defRPr sz="3100" b="1">
                <a:solidFill>
                  <a:schemeClr val="accent2"/>
                </a:solidFill>
                <a:latin typeface="Arial" charset="0"/>
              </a:defRPr>
            </a:lvl2pPr>
            <a:lvl3pPr marL="1143000" indent="-228600" defTabSz="1019175" eaLnBrk="0" hangingPunct="0">
              <a:defRPr sz="3100" b="1">
                <a:solidFill>
                  <a:schemeClr val="accent2"/>
                </a:solidFill>
                <a:latin typeface="Arial" charset="0"/>
              </a:defRPr>
            </a:lvl3pPr>
            <a:lvl4pPr marL="1600200" indent="-228600" defTabSz="1019175" eaLnBrk="0" hangingPunct="0">
              <a:defRPr sz="3100" b="1">
                <a:solidFill>
                  <a:schemeClr val="accent2"/>
                </a:solidFill>
                <a:latin typeface="Arial" charset="0"/>
              </a:defRPr>
            </a:lvl4pPr>
            <a:lvl5pPr marL="2057400" indent="-228600" defTabSz="1019175" eaLnBrk="0" hangingPunct="0">
              <a:defRPr sz="3100" b="1">
                <a:solidFill>
                  <a:schemeClr val="accent2"/>
                </a:solidFill>
                <a:latin typeface="Arial" charset="0"/>
              </a:defRPr>
            </a:lvl5pPr>
            <a:lvl6pPr marL="2514600" indent="-228600" algn="r" defTabSz="1019175" eaLnBrk="0" fontAlgn="base" hangingPunct="0">
              <a:spcBef>
                <a:spcPct val="0"/>
              </a:spcBef>
              <a:spcAft>
                <a:spcPct val="0"/>
              </a:spcAft>
              <a:defRPr sz="3100" b="1">
                <a:solidFill>
                  <a:schemeClr val="accent2"/>
                </a:solidFill>
                <a:latin typeface="Arial" charset="0"/>
              </a:defRPr>
            </a:lvl6pPr>
            <a:lvl7pPr marL="2971800" indent="-228600" algn="r" defTabSz="1019175" eaLnBrk="0" fontAlgn="base" hangingPunct="0">
              <a:spcBef>
                <a:spcPct val="0"/>
              </a:spcBef>
              <a:spcAft>
                <a:spcPct val="0"/>
              </a:spcAft>
              <a:defRPr sz="3100" b="1">
                <a:solidFill>
                  <a:schemeClr val="accent2"/>
                </a:solidFill>
                <a:latin typeface="Arial" charset="0"/>
              </a:defRPr>
            </a:lvl7pPr>
            <a:lvl8pPr marL="3429000" indent="-228600" algn="r" defTabSz="1019175" eaLnBrk="0" fontAlgn="base" hangingPunct="0">
              <a:spcBef>
                <a:spcPct val="0"/>
              </a:spcBef>
              <a:spcAft>
                <a:spcPct val="0"/>
              </a:spcAft>
              <a:defRPr sz="3100" b="1">
                <a:solidFill>
                  <a:schemeClr val="accent2"/>
                </a:solidFill>
                <a:latin typeface="Arial" charset="0"/>
              </a:defRPr>
            </a:lvl8pPr>
            <a:lvl9pPr marL="3886200" indent="-228600" algn="r" defTabSz="1019175" eaLnBrk="0" fontAlgn="base" hangingPunct="0">
              <a:spcBef>
                <a:spcPct val="0"/>
              </a:spcBef>
              <a:spcAft>
                <a:spcPct val="0"/>
              </a:spcAft>
              <a:defRPr sz="3100" b="1">
                <a:solidFill>
                  <a:schemeClr val="accent2"/>
                </a:solidFill>
                <a:latin typeface="Arial" charset="0"/>
              </a:defRPr>
            </a:lvl9pPr>
          </a:lstStyle>
          <a:p>
            <a:pPr eaLnBrk="1" hangingPunct="1"/>
            <a:endParaRPr lang="en-US" altLang="en-US" sz="4000">
              <a:latin typeface="+mn-lt"/>
            </a:endParaRPr>
          </a:p>
        </p:txBody>
      </p:sp>
      <p:sp>
        <p:nvSpPr>
          <p:cNvPr id="89" name="Rectangle 10"/>
          <p:cNvSpPr>
            <a:spLocks noChangeArrowheads="1"/>
          </p:cNvSpPr>
          <p:nvPr/>
        </p:nvSpPr>
        <p:spPr bwMode="auto">
          <a:xfrm>
            <a:off x="7044342" y="1841134"/>
            <a:ext cx="695704" cy="523220"/>
          </a:xfrm>
          <a:prstGeom prst="rect">
            <a:avLst/>
          </a:prstGeom>
          <a:noFill/>
          <a:ln w="25400" algn="ctr">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1019175" eaLnBrk="0" hangingPunct="0">
              <a:defRPr sz="3100" b="1">
                <a:solidFill>
                  <a:schemeClr val="accent2"/>
                </a:solidFill>
                <a:latin typeface="Arial" charset="0"/>
              </a:defRPr>
            </a:lvl1pPr>
            <a:lvl2pPr marL="742950" indent="-285750" defTabSz="1019175" eaLnBrk="0" hangingPunct="0">
              <a:defRPr sz="3100" b="1">
                <a:solidFill>
                  <a:schemeClr val="accent2"/>
                </a:solidFill>
                <a:latin typeface="Arial" charset="0"/>
              </a:defRPr>
            </a:lvl2pPr>
            <a:lvl3pPr marL="1143000" indent="-228600" defTabSz="1019175" eaLnBrk="0" hangingPunct="0">
              <a:defRPr sz="3100" b="1">
                <a:solidFill>
                  <a:schemeClr val="accent2"/>
                </a:solidFill>
                <a:latin typeface="Arial" charset="0"/>
              </a:defRPr>
            </a:lvl3pPr>
            <a:lvl4pPr marL="1600200" indent="-228600" defTabSz="1019175" eaLnBrk="0" hangingPunct="0">
              <a:defRPr sz="3100" b="1">
                <a:solidFill>
                  <a:schemeClr val="accent2"/>
                </a:solidFill>
                <a:latin typeface="Arial" charset="0"/>
              </a:defRPr>
            </a:lvl4pPr>
            <a:lvl5pPr marL="2057400" indent="-228600" defTabSz="1019175" eaLnBrk="0" hangingPunct="0">
              <a:defRPr sz="3100" b="1">
                <a:solidFill>
                  <a:schemeClr val="accent2"/>
                </a:solidFill>
                <a:latin typeface="Arial" charset="0"/>
              </a:defRPr>
            </a:lvl5pPr>
            <a:lvl6pPr marL="2514600" indent="-228600" algn="r" defTabSz="1019175" eaLnBrk="0" fontAlgn="base" hangingPunct="0">
              <a:spcBef>
                <a:spcPct val="0"/>
              </a:spcBef>
              <a:spcAft>
                <a:spcPct val="0"/>
              </a:spcAft>
              <a:defRPr sz="3100" b="1">
                <a:solidFill>
                  <a:schemeClr val="accent2"/>
                </a:solidFill>
                <a:latin typeface="Arial" charset="0"/>
              </a:defRPr>
            </a:lvl6pPr>
            <a:lvl7pPr marL="2971800" indent="-228600" algn="r" defTabSz="1019175" eaLnBrk="0" fontAlgn="base" hangingPunct="0">
              <a:spcBef>
                <a:spcPct val="0"/>
              </a:spcBef>
              <a:spcAft>
                <a:spcPct val="0"/>
              </a:spcAft>
              <a:defRPr sz="3100" b="1">
                <a:solidFill>
                  <a:schemeClr val="accent2"/>
                </a:solidFill>
                <a:latin typeface="Arial" charset="0"/>
              </a:defRPr>
            </a:lvl7pPr>
            <a:lvl8pPr marL="3429000" indent="-228600" algn="r" defTabSz="1019175" eaLnBrk="0" fontAlgn="base" hangingPunct="0">
              <a:spcBef>
                <a:spcPct val="0"/>
              </a:spcBef>
              <a:spcAft>
                <a:spcPct val="0"/>
              </a:spcAft>
              <a:defRPr sz="3100" b="1">
                <a:solidFill>
                  <a:schemeClr val="accent2"/>
                </a:solidFill>
                <a:latin typeface="Arial" charset="0"/>
              </a:defRPr>
            </a:lvl8pPr>
            <a:lvl9pPr marL="3886200" indent="-228600" algn="r" defTabSz="1019175" eaLnBrk="0" fontAlgn="base" hangingPunct="0">
              <a:spcBef>
                <a:spcPct val="0"/>
              </a:spcBef>
              <a:spcAft>
                <a:spcPct val="0"/>
              </a:spcAft>
              <a:defRPr sz="3100" b="1">
                <a:solidFill>
                  <a:schemeClr val="accent2"/>
                </a:solidFill>
                <a:latin typeface="Arial" charset="0"/>
              </a:defRPr>
            </a:lvl9pPr>
          </a:lstStyle>
          <a:p>
            <a:pPr algn="r" eaLnBrk="1" hangingPunct="1"/>
            <a:r>
              <a:rPr lang="en-US" altLang="en-US" sz="1400" dirty="0">
                <a:solidFill>
                  <a:schemeClr val="tx1"/>
                </a:solidFill>
                <a:latin typeface="+mn-lt"/>
              </a:rPr>
              <a:t>owned</a:t>
            </a:r>
          </a:p>
          <a:p>
            <a:pPr algn="r" eaLnBrk="1" hangingPunct="1"/>
            <a:r>
              <a:rPr lang="en-US" altLang="en-US" sz="1400" dirty="0">
                <a:solidFill>
                  <a:schemeClr val="tx1"/>
                </a:solidFill>
                <a:latin typeface="+mn-lt"/>
              </a:rPr>
              <a:t>action</a:t>
            </a:r>
          </a:p>
        </p:txBody>
      </p:sp>
      <p:sp>
        <p:nvSpPr>
          <p:cNvPr id="90" name="Rectangle 20"/>
          <p:cNvSpPr>
            <a:spLocks noChangeArrowheads="1"/>
          </p:cNvSpPr>
          <p:nvPr/>
        </p:nvSpPr>
        <p:spPr bwMode="auto">
          <a:xfrm>
            <a:off x="3665257" y="1863075"/>
            <a:ext cx="1266650" cy="448371"/>
          </a:xfrm>
          <a:prstGeom prst="rect">
            <a:avLst/>
          </a:prstGeom>
          <a:solidFill>
            <a:srgbClr val="FFFFFF"/>
          </a:solidFill>
          <a:ln w="25400">
            <a:solidFill>
              <a:schemeClr val="tx1"/>
            </a:solidFill>
            <a:miter lim="800000"/>
            <a:headEnd/>
            <a:tailEnd/>
          </a:ln>
          <a:effectLst/>
          <a:extLst/>
        </p:spPr>
        <p:txBody>
          <a:bodyPr wrap="none" anchor="ctr" anchorCtr="1"/>
          <a:lstStyle/>
          <a:p>
            <a:pPr algn="l"/>
            <a:r>
              <a:rPr lang="en-US" altLang="en-US" b="1" dirty="0"/>
              <a:t>Activity</a:t>
            </a:r>
          </a:p>
        </p:txBody>
      </p:sp>
      <p:sp>
        <p:nvSpPr>
          <p:cNvPr id="91" name="Line 81"/>
          <p:cNvSpPr>
            <a:spLocks noChangeShapeType="1"/>
          </p:cNvSpPr>
          <p:nvPr/>
        </p:nvSpPr>
        <p:spPr bwMode="auto">
          <a:xfrm flipV="1">
            <a:off x="8177726" y="1351737"/>
            <a:ext cx="0" cy="9143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92" name="Freeform 82"/>
          <p:cNvSpPr>
            <a:spLocks/>
          </p:cNvSpPr>
          <p:nvPr/>
        </p:nvSpPr>
        <p:spPr bwMode="auto">
          <a:xfrm>
            <a:off x="8060028" y="1447168"/>
            <a:ext cx="235396" cy="210735"/>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600" b="1"/>
          </a:p>
        </p:txBody>
      </p:sp>
      <p:sp>
        <p:nvSpPr>
          <p:cNvPr id="93" name="Rectangle 32"/>
          <p:cNvSpPr>
            <a:spLocks noChangeArrowheads="1"/>
          </p:cNvSpPr>
          <p:nvPr/>
        </p:nvSpPr>
        <p:spPr bwMode="auto">
          <a:xfrm>
            <a:off x="7665161" y="974569"/>
            <a:ext cx="1130198" cy="468514"/>
          </a:xfrm>
          <a:prstGeom prst="rect">
            <a:avLst/>
          </a:prstGeom>
          <a:solidFill>
            <a:schemeClr val="bg1"/>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sz="3100" b="1">
                <a:solidFill>
                  <a:schemeClr val="accent2"/>
                </a:solidFill>
                <a:latin typeface="Arial" charset="0"/>
              </a:defRPr>
            </a:lvl1pPr>
            <a:lvl2pPr marL="742950" indent="-285750" eaLnBrk="0" hangingPunct="0">
              <a:defRPr sz="3100" b="1">
                <a:solidFill>
                  <a:schemeClr val="accent2"/>
                </a:solidFill>
                <a:latin typeface="Arial" charset="0"/>
              </a:defRPr>
            </a:lvl2pPr>
            <a:lvl3pPr marL="1143000" indent="-228600" eaLnBrk="0" hangingPunct="0">
              <a:defRPr sz="3100" b="1">
                <a:solidFill>
                  <a:schemeClr val="accent2"/>
                </a:solidFill>
                <a:latin typeface="Arial" charset="0"/>
              </a:defRPr>
            </a:lvl3pPr>
            <a:lvl4pPr marL="1600200" indent="-228600" eaLnBrk="0" hangingPunct="0">
              <a:defRPr sz="3100" b="1">
                <a:solidFill>
                  <a:schemeClr val="accent2"/>
                </a:solidFill>
                <a:latin typeface="Arial" charset="0"/>
              </a:defRPr>
            </a:lvl4pPr>
            <a:lvl5pPr marL="2057400" indent="-228600" eaLnBrk="0" hangingPunct="0">
              <a:defRPr sz="3100" b="1">
                <a:solidFill>
                  <a:schemeClr val="accent2"/>
                </a:solidFill>
                <a:latin typeface="Arial" charset="0"/>
              </a:defRPr>
            </a:lvl5pPr>
            <a:lvl6pPr marL="2514600" indent="-228600" algn="r" eaLnBrk="0" fontAlgn="base" hangingPunct="0">
              <a:spcBef>
                <a:spcPct val="0"/>
              </a:spcBef>
              <a:spcAft>
                <a:spcPct val="0"/>
              </a:spcAft>
              <a:defRPr sz="3100" b="1">
                <a:solidFill>
                  <a:schemeClr val="accent2"/>
                </a:solidFill>
                <a:latin typeface="Arial" charset="0"/>
              </a:defRPr>
            </a:lvl6pPr>
            <a:lvl7pPr marL="2971800" indent="-228600" algn="r" eaLnBrk="0" fontAlgn="base" hangingPunct="0">
              <a:spcBef>
                <a:spcPct val="0"/>
              </a:spcBef>
              <a:spcAft>
                <a:spcPct val="0"/>
              </a:spcAft>
              <a:defRPr sz="3100" b="1">
                <a:solidFill>
                  <a:schemeClr val="accent2"/>
                </a:solidFill>
                <a:latin typeface="Arial" charset="0"/>
              </a:defRPr>
            </a:lvl7pPr>
            <a:lvl8pPr marL="3429000" indent="-228600" algn="r" eaLnBrk="0" fontAlgn="base" hangingPunct="0">
              <a:spcBef>
                <a:spcPct val="0"/>
              </a:spcBef>
              <a:spcAft>
                <a:spcPct val="0"/>
              </a:spcAft>
              <a:defRPr sz="3100" b="1">
                <a:solidFill>
                  <a:schemeClr val="accent2"/>
                </a:solidFill>
                <a:latin typeface="Arial" charset="0"/>
              </a:defRPr>
            </a:lvl8pPr>
            <a:lvl9pPr marL="3886200" indent="-228600" algn="r" eaLnBrk="0" fontAlgn="base" hangingPunct="0">
              <a:spcBef>
                <a:spcPct val="0"/>
              </a:spcBef>
              <a:spcAft>
                <a:spcPct val="0"/>
              </a:spcAft>
              <a:defRPr sz="3100" b="1">
                <a:solidFill>
                  <a:schemeClr val="accent2"/>
                </a:solidFill>
                <a:latin typeface="Arial" charset="0"/>
              </a:defRPr>
            </a:lvl9pPr>
          </a:lstStyle>
          <a:p>
            <a:pPr algn="ctr" eaLnBrk="1" hangingPunct="1"/>
            <a:r>
              <a:rPr lang="en-US" altLang="en-US" sz="1800" dirty="0">
                <a:solidFill>
                  <a:schemeClr val="tx1"/>
                </a:solidFill>
                <a:latin typeface="+mn-lt"/>
              </a:rPr>
              <a:t>Property</a:t>
            </a:r>
          </a:p>
        </p:txBody>
      </p:sp>
      <p:sp>
        <p:nvSpPr>
          <p:cNvPr id="94" name="Rectangle 32"/>
          <p:cNvSpPr>
            <a:spLocks noChangeArrowheads="1"/>
          </p:cNvSpPr>
          <p:nvPr/>
        </p:nvSpPr>
        <p:spPr bwMode="auto">
          <a:xfrm>
            <a:off x="7690777" y="1863203"/>
            <a:ext cx="981278" cy="468514"/>
          </a:xfrm>
          <a:prstGeom prst="rect">
            <a:avLst/>
          </a:prstGeom>
          <a:solidFill>
            <a:schemeClr val="bg1"/>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sz="3100" b="1">
                <a:solidFill>
                  <a:schemeClr val="accent2"/>
                </a:solidFill>
                <a:latin typeface="Arial" charset="0"/>
              </a:defRPr>
            </a:lvl1pPr>
            <a:lvl2pPr marL="742950" indent="-285750" eaLnBrk="0" hangingPunct="0">
              <a:defRPr sz="3100" b="1">
                <a:solidFill>
                  <a:schemeClr val="accent2"/>
                </a:solidFill>
                <a:latin typeface="Arial" charset="0"/>
              </a:defRPr>
            </a:lvl2pPr>
            <a:lvl3pPr marL="1143000" indent="-228600" eaLnBrk="0" hangingPunct="0">
              <a:defRPr sz="3100" b="1">
                <a:solidFill>
                  <a:schemeClr val="accent2"/>
                </a:solidFill>
                <a:latin typeface="Arial" charset="0"/>
              </a:defRPr>
            </a:lvl3pPr>
            <a:lvl4pPr marL="1600200" indent="-228600" eaLnBrk="0" hangingPunct="0">
              <a:defRPr sz="3100" b="1">
                <a:solidFill>
                  <a:schemeClr val="accent2"/>
                </a:solidFill>
                <a:latin typeface="Arial" charset="0"/>
              </a:defRPr>
            </a:lvl4pPr>
            <a:lvl5pPr marL="2057400" indent="-228600" eaLnBrk="0" hangingPunct="0">
              <a:defRPr sz="3100" b="1">
                <a:solidFill>
                  <a:schemeClr val="accent2"/>
                </a:solidFill>
                <a:latin typeface="Arial" charset="0"/>
              </a:defRPr>
            </a:lvl5pPr>
            <a:lvl6pPr marL="2514600" indent="-228600" algn="r" eaLnBrk="0" fontAlgn="base" hangingPunct="0">
              <a:spcBef>
                <a:spcPct val="0"/>
              </a:spcBef>
              <a:spcAft>
                <a:spcPct val="0"/>
              </a:spcAft>
              <a:defRPr sz="3100" b="1">
                <a:solidFill>
                  <a:schemeClr val="accent2"/>
                </a:solidFill>
                <a:latin typeface="Arial" charset="0"/>
              </a:defRPr>
            </a:lvl6pPr>
            <a:lvl7pPr marL="2971800" indent="-228600" algn="r" eaLnBrk="0" fontAlgn="base" hangingPunct="0">
              <a:spcBef>
                <a:spcPct val="0"/>
              </a:spcBef>
              <a:spcAft>
                <a:spcPct val="0"/>
              </a:spcAft>
              <a:defRPr sz="3100" b="1">
                <a:solidFill>
                  <a:schemeClr val="accent2"/>
                </a:solidFill>
                <a:latin typeface="Arial" charset="0"/>
              </a:defRPr>
            </a:lvl7pPr>
            <a:lvl8pPr marL="3429000" indent="-228600" algn="r" eaLnBrk="0" fontAlgn="base" hangingPunct="0">
              <a:spcBef>
                <a:spcPct val="0"/>
              </a:spcBef>
              <a:spcAft>
                <a:spcPct val="0"/>
              </a:spcAft>
              <a:defRPr sz="3100" b="1">
                <a:solidFill>
                  <a:schemeClr val="accent2"/>
                </a:solidFill>
                <a:latin typeface="Arial" charset="0"/>
              </a:defRPr>
            </a:lvl8pPr>
            <a:lvl9pPr marL="3886200" indent="-228600" algn="r" eaLnBrk="0" fontAlgn="base" hangingPunct="0">
              <a:spcBef>
                <a:spcPct val="0"/>
              </a:spcBef>
              <a:spcAft>
                <a:spcPct val="0"/>
              </a:spcAft>
              <a:defRPr sz="3100" b="1">
                <a:solidFill>
                  <a:schemeClr val="accent2"/>
                </a:solidFill>
                <a:latin typeface="Arial" charset="0"/>
              </a:defRPr>
            </a:lvl9pPr>
          </a:lstStyle>
          <a:p>
            <a:pPr algn="ctr" eaLnBrk="1" hangingPunct="1"/>
            <a:r>
              <a:rPr lang="en-US" altLang="en-US" sz="1800" dirty="0">
                <a:solidFill>
                  <a:schemeClr val="tx1"/>
                </a:solidFill>
                <a:latin typeface="+mn-lt"/>
              </a:rPr>
              <a:t>Action</a:t>
            </a:r>
          </a:p>
        </p:txBody>
      </p:sp>
      <p:sp>
        <p:nvSpPr>
          <p:cNvPr id="95" name="Line 81"/>
          <p:cNvSpPr>
            <a:spLocks noChangeShapeType="1"/>
          </p:cNvSpPr>
          <p:nvPr/>
        </p:nvSpPr>
        <p:spPr bwMode="auto">
          <a:xfrm flipV="1">
            <a:off x="7376671" y="1517335"/>
            <a:ext cx="0" cy="36766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96" name="Freeform 82"/>
          <p:cNvSpPr>
            <a:spLocks/>
          </p:cNvSpPr>
          <p:nvPr/>
        </p:nvSpPr>
        <p:spPr bwMode="auto">
          <a:xfrm>
            <a:off x="7293340" y="1394195"/>
            <a:ext cx="166664" cy="149204"/>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400" b="1"/>
          </a:p>
        </p:txBody>
      </p:sp>
      <p:sp>
        <p:nvSpPr>
          <p:cNvPr id="97" name="Freeform 35"/>
          <p:cNvSpPr>
            <a:spLocks/>
          </p:cNvSpPr>
          <p:nvPr/>
        </p:nvSpPr>
        <p:spPr bwMode="auto">
          <a:xfrm>
            <a:off x="5371511" y="3187994"/>
            <a:ext cx="423306" cy="522675"/>
          </a:xfrm>
          <a:custGeom>
            <a:avLst/>
            <a:gdLst>
              <a:gd name="T0" fmla="*/ 55 w 264"/>
              <a:gd name="T1" fmla="*/ 0 h 244"/>
              <a:gd name="T2" fmla="*/ 264 w 264"/>
              <a:gd name="T3" fmla="*/ 0 h 244"/>
              <a:gd name="T4" fmla="*/ 264 w 264"/>
              <a:gd name="T5" fmla="*/ 244 h 244"/>
              <a:gd name="T6" fmla="*/ 0 w 264"/>
              <a:gd name="T7" fmla="*/ 244 h 244"/>
              <a:gd name="T8" fmla="*/ 1 w 264"/>
              <a:gd name="T9" fmla="*/ 139 h 244"/>
              <a:gd name="connsiteX0" fmla="*/ 2083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38 w 10000"/>
              <a:gd name="connsiteY4" fmla="*/ 4820 h 10000"/>
              <a:gd name="connsiteX0" fmla="*/ 2083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38 w 10000"/>
              <a:gd name="connsiteY4" fmla="*/ 4557 h 10000"/>
              <a:gd name="connsiteX0" fmla="*/ 2083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38 w 10000"/>
              <a:gd name="connsiteY4" fmla="*/ 4469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2083" y="0"/>
                </a:moveTo>
                <a:lnTo>
                  <a:pt x="10000" y="0"/>
                </a:lnTo>
                <a:lnTo>
                  <a:pt x="10000" y="10000"/>
                </a:lnTo>
                <a:lnTo>
                  <a:pt x="0" y="10000"/>
                </a:lnTo>
                <a:cubicBezTo>
                  <a:pt x="13" y="8566"/>
                  <a:pt x="25" y="5903"/>
                  <a:pt x="38" y="4469"/>
                </a:cubicBezTo>
              </a:path>
            </a:pathLst>
          </a:custGeom>
          <a:noFill/>
          <a:ln w="25400">
            <a:solidFill>
              <a:schemeClr val="tx1"/>
            </a:solidFill>
            <a:round/>
            <a:headEnd/>
            <a:tailEnd type="arrow" w="lg" len="lg"/>
          </a:ln>
          <a:extLst>
            <a:ext uri="{909E8E84-426E-40DD-AFC4-6F175D3DCCD1}">
              <a14:hiddenFill xmlns:a14="http://schemas.microsoft.com/office/drawing/2010/main">
                <a:solidFill>
                  <a:srgbClr val="FFFFFF"/>
                </a:solidFill>
              </a14:hiddenFill>
            </a:ext>
          </a:extLst>
        </p:spPr>
        <p:txBody>
          <a:bodyPr/>
          <a:lstStyle/>
          <a:p>
            <a:endParaRPr lang="en-US" sz="1600" b="1"/>
          </a:p>
        </p:txBody>
      </p:sp>
      <p:sp>
        <p:nvSpPr>
          <p:cNvPr id="98" name="Line 73"/>
          <p:cNvSpPr>
            <a:spLocks noChangeShapeType="1"/>
          </p:cNvSpPr>
          <p:nvPr/>
        </p:nvSpPr>
        <p:spPr bwMode="auto">
          <a:xfrm flipV="1">
            <a:off x="4644751" y="3449717"/>
            <a:ext cx="0" cy="50595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99" name="Freeform 82"/>
          <p:cNvSpPr>
            <a:spLocks/>
          </p:cNvSpPr>
          <p:nvPr/>
        </p:nvSpPr>
        <p:spPr bwMode="auto">
          <a:xfrm>
            <a:off x="4526829" y="3432920"/>
            <a:ext cx="235396" cy="210735"/>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600" b="1"/>
          </a:p>
        </p:txBody>
      </p:sp>
      <p:sp>
        <p:nvSpPr>
          <p:cNvPr id="100" name="Rectangle 36"/>
          <p:cNvSpPr>
            <a:spLocks noChangeArrowheads="1"/>
          </p:cNvSpPr>
          <p:nvPr/>
        </p:nvSpPr>
        <p:spPr bwMode="auto">
          <a:xfrm flipH="1">
            <a:off x="5790481" y="3408111"/>
            <a:ext cx="1310359" cy="277064"/>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85000"/>
              </a:lnSpc>
            </a:pPr>
            <a:r>
              <a:rPr lang="en-US" altLang="en-US" sz="1400" b="1" dirty="0" err="1"/>
              <a:t>happensBefore</a:t>
            </a:r>
            <a:endParaRPr lang="en-US" altLang="en-US" sz="1400" b="1" baseline="30000" dirty="0"/>
          </a:p>
        </p:txBody>
      </p:sp>
      <p:sp>
        <p:nvSpPr>
          <p:cNvPr id="101" name="Rectangle 27"/>
          <p:cNvSpPr>
            <a:spLocks noChangeArrowheads="1"/>
          </p:cNvSpPr>
          <p:nvPr/>
        </p:nvSpPr>
        <p:spPr bwMode="auto">
          <a:xfrm flipH="1">
            <a:off x="6922164" y="2843593"/>
            <a:ext cx="819455" cy="43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80000"/>
              </a:lnSpc>
            </a:pPr>
            <a:r>
              <a:rPr lang="en-US" altLang="en-US" sz="1400" b="1" dirty="0"/>
              <a:t>happens</a:t>
            </a:r>
          </a:p>
          <a:p>
            <a:pPr algn="l">
              <a:lnSpc>
                <a:spcPct val="80000"/>
              </a:lnSpc>
            </a:pPr>
            <a:r>
              <a:rPr lang="en-US" altLang="en-US" sz="1400" b="1" dirty="0"/>
              <a:t>During</a:t>
            </a:r>
            <a:endParaRPr lang="en-US" altLang="en-US" sz="1400" b="1" baseline="30000" dirty="0"/>
          </a:p>
        </p:txBody>
      </p:sp>
      <p:sp>
        <p:nvSpPr>
          <p:cNvPr id="102" name="Freeform 33"/>
          <p:cNvSpPr>
            <a:spLocks/>
          </p:cNvSpPr>
          <p:nvPr/>
        </p:nvSpPr>
        <p:spPr bwMode="auto">
          <a:xfrm>
            <a:off x="6636414" y="2950614"/>
            <a:ext cx="307857" cy="333702"/>
          </a:xfrm>
          <a:custGeom>
            <a:avLst/>
            <a:gdLst>
              <a:gd name="T0" fmla="*/ 5 w 214"/>
              <a:gd name="T1" fmla="*/ 0 h 244"/>
              <a:gd name="T2" fmla="*/ 214 w 214"/>
              <a:gd name="T3" fmla="*/ 0 h 244"/>
              <a:gd name="T4" fmla="*/ 214 w 214"/>
              <a:gd name="T5" fmla="*/ 244 h 244"/>
              <a:gd name="T6" fmla="*/ 0 w 214"/>
              <a:gd name="T7" fmla="*/ 244 h 244"/>
            </a:gdLst>
            <a:ahLst/>
            <a:cxnLst>
              <a:cxn ang="0">
                <a:pos x="T0" y="T1"/>
              </a:cxn>
              <a:cxn ang="0">
                <a:pos x="T2" y="T3"/>
              </a:cxn>
              <a:cxn ang="0">
                <a:pos x="T4" y="T5"/>
              </a:cxn>
              <a:cxn ang="0">
                <a:pos x="T6" y="T7"/>
              </a:cxn>
            </a:cxnLst>
            <a:rect l="0" t="0" r="r" b="b"/>
            <a:pathLst>
              <a:path w="214" h="244">
                <a:moveTo>
                  <a:pt x="5" y="0"/>
                </a:moveTo>
                <a:lnTo>
                  <a:pt x="214" y="0"/>
                </a:lnTo>
                <a:lnTo>
                  <a:pt x="214" y="244"/>
                </a:lnTo>
                <a:lnTo>
                  <a:pt x="0" y="244"/>
                </a:lnTo>
              </a:path>
            </a:pathLst>
          </a:custGeom>
          <a:noFill/>
          <a:ln w="25400">
            <a:solidFill>
              <a:schemeClr val="tx1"/>
            </a:solidFill>
            <a:round/>
            <a:headEnd/>
            <a:tailEnd type="arrow" w="lg" len="lg"/>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 name="Rectangle 4"/>
          <p:cNvSpPr>
            <a:spLocks noChangeArrowheads="1"/>
          </p:cNvSpPr>
          <p:nvPr/>
        </p:nvSpPr>
        <p:spPr bwMode="auto">
          <a:xfrm>
            <a:off x="2142801" y="1219200"/>
            <a:ext cx="1137305" cy="820519"/>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algn="l">
              <a:lnSpc>
                <a:spcPct val="80000"/>
              </a:lnSpc>
            </a:pPr>
            <a:r>
              <a:rPr lang="en-US" altLang="en-US" sz="2000" b="1" dirty="0"/>
              <a:t>Meta</a:t>
            </a:r>
          </a:p>
          <a:p>
            <a:pPr algn="l">
              <a:lnSpc>
                <a:spcPct val="80000"/>
              </a:lnSpc>
            </a:pPr>
            <a:r>
              <a:rPr lang="en-US" altLang="en-US" sz="2000" b="1" dirty="0"/>
              <a:t>model</a:t>
            </a:r>
          </a:p>
        </p:txBody>
      </p:sp>
      <p:sp>
        <p:nvSpPr>
          <p:cNvPr id="110" name="Rectangle 109"/>
          <p:cNvSpPr/>
          <p:nvPr/>
        </p:nvSpPr>
        <p:spPr>
          <a:xfrm>
            <a:off x="-57487" y="4026336"/>
            <a:ext cx="1607812" cy="781752"/>
          </a:xfrm>
          <a:prstGeom prst="rect">
            <a:avLst/>
          </a:prstGeom>
        </p:spPr>
        <p:txBody>
          <a:bodyPr wrap="none">
            <a:spAutoFit/>
          </a:bodyPr>
          <a:lstStyle/>
          <a:p>
            <a:pPr algn="r">
              <a:lnSpc>
                <a:spcPct val="80000"/>
              </a:lnSpc>
            </a:pPr>
            <a:r>
              <a:rPr lang="en-US" sz="2800" b="1" dirty="0">
                <a:solidFill>
                  <a:schemeClr val="accent1"/>
                </a:solidFill>
              </a:rPr>
              <a:t>Modeling</a:t>
            </a:r>
          </a:p>
          <a:p>
            <a:pPr algn="r">
              <a:lnSpc>
                <a:spcPct val="80000"/>
              </a:lnSpc>
            </a:pPr>
            <a:r>
              <a:rPr lang="en-US" sz="2800" b="1" dirty="0">
                <a:solidFill>
                  <a:schemeClr val="accent1"/>
                </a:solidFill>
              </a:rPr>
              <a:t>tools</a:t>
            </a:r>
          </a:p>
        </p:txBody>
      </p:sp>
      <p:sp>
        <p:nvSpPr>
          <p:cNvPr id="111" name="Rectangle 110"/>
          <p:cNvSpPr/>
          <p:nvPr/>
        </p:nvSpPr>
        <p:spPr>
          <a:xfrm>
            <a:off x="1959952" y="2663520"/>
            <a:ext cx="1526445" cy="986104"/>
          </a:xfrm>
          <a:prstGeom prst="rect">
            <a:avLst/>
          </a:prstGeom>
        </p:spPr>
        <p:txBody>
          <a:bodyPr wrap="none">
            <a:spAutoFit/>
          </a:bodyPr>
          <a:lstStyle/>
          <a:p>
            <a:pPr algn="r">
              <a:lnSpc>
                <a:spcPct val="80000"/>
              </a:lnSpc>
            </a:pPr>
            <a:r>
              <a:rPr lang="en-US" sz="2400" dirty="0">
                <a:solidFill>
                  <a:schemeClr val="accent1"/>
                </a:solidFill>
              </a:rPr>
              <a:t>Library of</a:t>
            </a:r>
          </a:p>
          <a:p>
            <a:pPr algn="r">
              <a:lnSpc>
                <a:spcPct val="80000"/>
              </a:lnSpc>
            </a:pPr>
            <a:r>
              <a:rPr lang="en-US" sz="2400" dirty="0">
                <a:solidFill>
                  <a:schemeClr val="accent1"/>
                </a:solidFill>
              </a:rPr>
              <a:t>temporal</a:t>
            </a:r>
          </a:p>
          <a:p>
            <a:pPr algn="r">
              <a:lnSpc>
                <a:spcPct val="80000"/>
              </a:lnSpc>
            </a:pPr>
            <a:r>
              <a:rPr lang="en-US" sz="2400" dirty="0">
                <a:solidFill>
                  <a:schemeClr val="accent1"/>
                </a:solidFill>
              </a:rPr>
              <a:t>relations…</a:t>
            </a:r>
          </a:p>
        </p:txBody>
      </p:sp>
      <p:sp>
        <p:nvSpPr>
          <p:cNvPr id="112" name="Rectangle 111"/>
          <p:cNvSpPr/>
          <p:nvPr/>
        </p:nvSpPr>
        <p:spPr>
          <a:xfrm>
            <a:off x="1875681" y="4070096"/>
            <a:ext cx="1584473" cy="978729"/>
          </a:xfrm>
          <a:prstGeom prst="rect">
            <a:avLst/>
          </a:prstGeom>
        </p:spPr>
        <p:txBody>
          <a:bodyPr wrap="none">
            <a:spAutoFit/>
          </a:bodyPr>
          <a:lstStyle/>
          <a:p>
            <a:pPr algn="r">
              <a:lnSpc>
                <a:spcPct val="80000"/>
              </a:lnSpc>
            </a:pPr>
            <a:r>
              <a:rPr lang="en-US" sz="2400" dirty="0">
                <a:solidFill>
                  <a:schemeClr val="accent1"/>
                </a:solidFill>
              </a:rPr>
              <a:t>... used to</a:t>
            </a:r>
          </a:p>
          <a:p>
            <a:pPr algn="r">
              <a:lnSpc>
                <a:spcPct val="80000"/>
              </a:lnSpc>
            </a:pPr>
            <a:r>
              <a:rPr lang="en-US" sz="2400" dirty="0">
                <a:solidFill>
                  <a:schemeClr val="accent1"/>
                </a:solidFill>
              </a:rPr>
              <a:t>give model</a:t>
            </a:r>
          </a:p>
          <a:p>
            <a:pPr algn="r">
              <a:lnSpc>
                <a:spcPct val="80000"/>
              </a:lnSpc>
            </a:pPr>
            <a:r>
              <a:rPr lang="en-US" sz="2400" dirty="0">
                <a:solidFill>
                  <a:schemeClr val="accent1"/>
                </a:solidFill>
              </a:rPr>
              <a:t>semantics</a:t>
            </a:r>
          </a:p>
        </p:txBody>
      </p:sp>
      <p:grpSp>
        <p:nvGrpSpPr>
          <p:cNvPr id="113" name="Group 112"/>
          <p:cNvGrpSpPr/>
          <p:nvPr/>
        </p:nvGrpSpPr>
        <p:grpSpPr>
          <a:xfrm>
            <a:off x="6747690" y="3629025"/>
            <a:ext cx="107970" cy="958191"/>
            <a:chOff x="5368129" y="2716223"/>
            <a:chExt cx="107970" cy="1749685"/>
          </a:xfrm>
        </p:grpSpPr>
        <p:sp>
          <p:nvSpPr>
            <p:cNvPr id="114" name="Freeform 113"/>
            <p:cNvSpPr>
              <a:spLocks/>
            </p:cNvSpPr>
            <p:nvPr/>
          </p:nvSpPr>
          <p:spPr bwMode="auto">
            <a:xfrm rot="183088">
              <a:off x="5368129" y="2720219"/>
              <a:ext cx="107347" cy="1745689"/>
            </a:xfrm>
            <a:custGeom>
              <a:avLst/>
              <a:gdLst>
                <a:gd name="T0" fmla="*/ 97 w 345"/>
                <a:gd name="T1" fmla="*/ 773 h 773"/>
                <a:gd name="T2" fmla="*/ 329 w 345"/>
                <a:gd name="T3" fmla="*/ 515 h 773"/>
                <a:gd name="T4" fmla="*/ 0 w 345"/>
                <a:gd name="T5" fmla="*/ 0 h 773"/>
                <a:gd name="connsiteX0" fmla="*/ 22153 w 28902"/>
                <a:gd name="connsiteY0" fmla="*/ 9826 h 9826"/>
                <a:gd name="connsiteX1" fmla="*/ 28877 w 28902"/>
                <a:gd name="connsiteY1" fmla="*/ 6488 h 9826"/>
                <a:gd name="connsiteX2" fmla="*/ 0 w 28902"/>
                <a:gd name="connsiteY2" fmla="*/ 0 h 9826"/>
                <a:gd name="connsiteX0" fmla="*/ 7665 w 9999"/>
                <a:gd name="connsiteY0" fmla="*/ 10000 h 10000"/>
                <a:gd name="connsiteX1" fmla="*/ 9991 w 9999"/>
                <a:gd name="connsiteY1" fmla="*/ 6603 h 10000"/>
                <a:gd name="connsiteX2" fmla="*/ 0 w 9999"/>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9995"/>
                <a:gd name="connsiteY0" fmla="*/ 10000 h 10000"/>
                <a:gd name="connsiteX1" fmla="*/ 9992 w 9995"/>
                <a:gd name="connsiteY1" fmla="*/ 6603 h 10000"/>
                <a:gd name="connsiteX2" fmla="*/ 0 w 9995"/>
                <a:gd name="connsiteY2" fmla="*/ 0 h 10000"/>
                <a:gd name="connsiteX0" fmla="*/ 7670 w 10067"/>
                <a:gd name="connsiteY0" fmla="*/ 10000 h 10000"/>
                <a:gd name="connsiteX1" fmla="*/ 10065 w 10067"/>
                <a:gd name="connsiteY1" fmla="*/ 5805 h 10000"/>
                <a:gd name="connsiteX2" fmla="*/ 0 w 10067"/>
                <a:gd name="connsiteY2" fmla="*/ 0 h 10000"/>
                <a:gd name="connsiteX0" fmla="*/ 7670 w 9865"/>
                <a:gd name="connsiteY0" fmla="*/ 10000 h 10000"/>
                <a:gd name="connsiteX1" fmla="*/ 9862 w 9865"/>
                <a:gd name="connsiteY1" fmla="*/ 5539 h 10000"/>
                <a:gd name="connsiteX2" fmla="*/ 0 w 9865"/>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2"/>
                <a:gd name="connsiteY0" fmla="*/ 10000 h 10000"/>
                <a:gd name="connsiteX1" fmla="*/ 9997 w 10002"/>
                <a:gd name="connsiteY1" fmla="*/ 5539 h 10000"/>
                <a:gd name="connsiteX2" fmla="*/ 0 w 10002"/>
                <a:gd name="connsiteY2" fmla="*/ 0 h 10000"/>
                <a:gd name="connsiteX0" fmla="*/ 7569 w 10345"/>
                <a:gd name="connsiteY0" fmla="*/ 10000 h 10000"/>
                <a:gd name="connsiteX1" fmla="*/ 9997 w 10345"/>
                <a:gd name="connsiteY1" fmla="*/ 5539 h 10000"/>
                <a:gd name="connsiteX2" fmla="*/ 0 w 10345"/>
                <a:gd name="connsiteY2" fmla="*/ 0 h 10000"/>
                <a:gd name="connsiteX0" fmla="*/ 0 w 3105"/>
                <a:gd name="connsiteY0" fmla="*/ 10000 h 10000"/>
                <a:gd name="connsiteX1" fmla="*/ 2428 w 3105"/>
                <a:gd name="connsiteY1" fmla="*/ 5539 h 10000"/>
                <a:gd name="connsiteX2" fmla="*/ 830 w 3105"/>
                <a:gd name="connsiteY2" fmla="*/ 0 h 10000"/>
                <a:gd name="connsiteX0" fmla="*/ 0 w 7939"/>
                <a:gd name="connsiteY0" fmla="*/ 10000 h 10000"/>
                <a:gd name="connsiteX1" fmla="*/ 7820 w 7939"/>
                <a:gd name="connsiteY1" fmla="*/ 5539 h 10000"/>
                <a:gd name="connsiteX2" fmla="*/ 2673 w 7939"/>
                <a:gd name="connsiteY2" fmla="*/ 0 h 10000"/>
              </a:gdLst>
              <a:ahLst/>
              <a:cxnLst>
                <a:cxn ang="0">
                  <a:pos x="connsiteX0" y="connsiteY0"/>
                </a:cxn>
                <a:cxn ang="0">
                  <a:pos x="connsiteX1" y="connsiteY1"/>
                </a:cxn>
                <a:cxn ang="0">
                  <a:pos x="connsiteX2" y="connsiteY2"/>
                </a:cxn>
              </a:cxnLst>
              <a:rect l="l" t="t" r="r" b="b"/>
              <a:pathLst>
                <a:path w="7939" h="10000">
                  <a:moveTo>
                    <a:pt x="0" y="10000"/>
                  </a:moveTo>
                  <a:cubicBezTo>
                    <a:pt x="3890" y="8636"/>
                    <a:pt x="7375" y="7206"/>
                    <a:pt x="7820" y="5539"/>
                  </a:cubicBezTo>
                  <a:cubicBezTo>
                    <a:pt x="8264" y="3872"/>
                    <a:pt x="7657" y="2576"/>
                    <a:pt x="2673" y="0"/>
                  </a:cubicBezTo>
                </a:path>
              </a:pathLst>
            </a:custGeom>
            <a:noFill/>
            <a:ln w="63500">
              <a:solidFill>
                <a:schemeClr val="bg1"/>
              </a:solidFill>
              <a:prstDash val="solid"/>
              <a:round/>
              <a:headEnd/>
              <a:tailEnd type="arrow"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b="1"/>
            </a:p>
          </p:txBody>
        </p:sp>
        <p:sp>
          <p:nvSpPr>
            <p:cNvPr id="115" name="Freeform 114"/>
            <p:cNvSpPr>
              <a:spLocks/>
            </p:cNvSpPr>
            <p:nvPr/>
          </p:nvSpPr>
          <p:spPr bwMode="auto">
            <a:xfrm rot="183088">
              <a:off x="5368752" y="2716223"/>
              <a:ext cx="107347" cy="1745689"/>
            </a:xfrm>
            <a:custGeom>
              <a:avLst/>
              <a:gdLst>
                <a:gd name="T0" fmla="*/ 97 w 345"/>
                <a:gd name="T1" fmla="*/ 773 h 773"/>
                <a:gd name="T2" fmla="*/ 329 w 345"/>
                <a:gd name="T3" fmla="*/ 515 h 773"/>
                <a:gd name="T4" fmla="*/ 0 w 345"/>
                <a:gd name="T5" fmla="*/ 0 h 773"/>
                <a:gd name="connsiteX0" fmla="*/ 22153 w 28902"/>
                <a:gd name="connsiteY0" fmla="*/ 9826 h 9826"/>
                <a:gd name="connsiteX1" fmla="*/ 28877 w 28902"/>
                <a:gd name="connsiteY1" fmla="*/ 6488 h 9826"/>
                <a:gd name="connsiteX2" fmla="*/ 0 w 28902"/>
                <a:gd name="connsiteY2" fmla="*/ 0 h 9826"/>
                <a:gd name="connsiteX0" fmla="*/ 7665 w 9999"/>
                <a:gd name="connsiteY0" fmla="*/ 10000 h 10000"/>
                <a:gd name="connsiteX1" fmla="*/ 9991 w 9999"/>
                <a:gd name="connsiteY1" fmla="*/ 6603 h 10000"/>
                <a:gd name="connsiteX2" fmla="*/ 0 w 9999"/>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9995"/>
                <a:gd name="connsiteY0" fmla="*/ 10000 h 10000"/>
                <a:gd name="connsiteX1" fmla="*/ 9992 w 9995"/>
                <a:gd name="connsiteY1" fmla="*/ 6603 h 10000"/>
                <a:gd name="connsiteX2" fmla="*/ 0 w 9995"/>
                <a:gd name="connsiteY2" fmla="*/ 0 h 10000"/>
                <a:gd name="connsiteX0" fmla="*/ 7670 w 10067"/>
                <a:gd name="connsiteY0" fmla="*/ 10000 h 10000"/>
                <a:gd name="connsiteX1" fmla="*/ 10065 w 10067"/>
                <a:gd name="connsiteY1" fmla="*/ 5805 h 10000"/>
                <a:gd name="connsiteX2" fmla="*/ 0 w 10067"/>
                <a:gd name="connsiteY2" fmla="*/ 0 h 10000"/>
                <a:gd name="connsiteX0" fmla="*/ 7670 w 9865"/>
                <a:gd name="connsiteY0" fmla="*/ 10000 h 10000"/>
                <a:gd name="connsiteX1" fmla="*/ 9862 w 9865"/>
                <a:gd name="connsiteY1" fmla="*/ 5539 h 10000"/>
                <a:gd name="connsiteX2" fmla="*/ 0 w 9865"/>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2"/>
                <a:gd name="connsiteY0" fmla="*/ 10000 h 10000"/>
                <a:gd name="connsiteX1" fmla="*/ 9997 w 10002"/>
                <a:gd name="connsiteY1" fmla="*/ 5539 h 10000"/>
                <a:gd name="connsiteX2" fmla="*/ 0 w 10002"/>
                <a:gd name="connsiteY2" fmla="*/ 0 h 10000"/>
                <a:gd name="connsiteX0" fmla="*/ 7569 w 10345"/>
                <a:gd name="connsiteY0" fmla="*/ 10000 h 10000"/>
                <a:gd name="connsiteX1" fmla="*/ 9997 w 10345"/>
                <a:gd name="connsiteY1" fmla="*/ 5539 h 10000"/>
                <a:gd name="connsiteX2" fmla="*/ 0 w 10345"/>
                <a:gd name="connsiteY2" fmla="*/ 0 h 10000"/>
                <a:gd name="connsiteX0" fmla="*/ 0 w 3105"/>
                <a:gd name="connsiteY0" fmla="*/ 10000 h 10000"/>
                <a:gd name="connsiteX1" fmla="*/ 2428 w 3105"/>
                <a:gd name="connsiteY1" fmla="*/ 5539 h 10000"/>
                <a:gd name="connsiteX2" fmla="*/ 830 w 3105"/>
                <a:gd name="connsiteY2" fmla="*/ 0 h 10000"/>
                <a:gd name="connsiteX0" fmla="*/ 0 w 7939"/>
                <a:gd name="connsiteY0" fmla="*/ 10000 h 10000"/>
                <a:gd name="connsiteX1" fmla="*/ 7820 w 7939"/>
                <a:gd name="connsiteY1" fmla="*/ 5539 h 10000"/>
                <a:gd name="connsiteX2" fmla="*/ 2673 w 7939"/>
                <a:gd name="connsiteY2" fmla="*/ 0 h 10000"/>
              </a:gdLst>
              <a:ahLst/>
              <a:cxnLst>
                <a:cxn ang="0">
                  <a:pos x="connsiteX0" y="connsiteY0"/>
                </a:cxn>
                <a:cxn ang="0">
                  <a:pos x="connsiteX1" y="connsiteY1"/>
                </a:cxn>
                <a:cxn ang="0">
                  <a:pos x="connsiteX2" y="connsiteY2"/>
                </a:cxn>
              </a:cxnLst>
              <a:rect l="l" t="t" r="r" b="b"/>
              <a:pathLst>
                <a:path w="7939" h="10000">
                  <a:moveTo>
                    <a:pt x="0" y="10000"/>
                  </a:moveTo>
                  <a:cubicBezTo>
                    <a:pt x="3890" y="8636"/>
                    <a:pt x="7375" y="7206"/>
                    <a:pt x="7820" y="5539"/>
                  </a:cubicBezTo>
                  <a:cubicBezTo>
                    <a:pt x="8264" y="3872"/>
                    <a:pt x="7657" y="2576"/>
                    <a:pt x="2673" y="0"/>
                  </a:cubicBezTo>
                </a:path>
              </a:pathLst>
            </a:custGeom>
            <a:noFill/>
            <a:ln w="25400">
              <a:solidFill>
                <a:schemeClr val="tx1"/>
              </a:solidFill>
              <a:prstDash val="dash"/>
              <a:round/>
              <a:headEnd/>
              <a:tailEnd type="arrow"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b="1"/>
            </a:p>
          </p:txBody>
        </p:sp>
      </p:grpSp>
      <p:sp>
        <p:nvSpPr>
          <p:cNvPr id="116" name="Rectangle 92"/>
          <p:cNvSpPr>
            <a:spLocks noChangeArrowheads="1"/>
          </p:cNvSpPr>
          <p:nvPr/>
        </p:nvSpPr>
        <p:spPr bwMode="auto">
          <a:xfrm flipH="1">
            <a:off x="6928303" y="4437586"/>
            <a:ext cx="1281112" cy="347662"/>
          </a:xfrm>
          <a:prstGeom prst="rect">
            <a:avLst/>
          </a:prstGeom>
          <a:solidFill>
            <a:schemeClr val="bg1"/>
          </a:solidFill>
          <a:ln w="25400">
            <a:solidFill>
              <a:schemeClr val="tx1"/>
            </a:solidFill>
            <a:miter lim="800000"/>
            <a:headEnd/>
            <a:tailEnd/>
          </a:ln>
          <a:effectLst/>
          <a:extLst/>
        </p:spPr>
        <p:txBody>
          <a:bodyPr wrap="none" lIns="0" rIns="0" anchor="ctr" anchorCtr="1"/>
          <a:lstStyle/>
          <a:p>
            <a:r>
              <a:rPr lang="en-US" altLang="en-US" sz="1600" b="1" dirty="0"/>
              <a:t>step2</a:t>
            </a:r>
            <a:r>
              <a:rPr lang="en-US" altLang="en-US" sz="1000" b="1" dirty="0"/>
              <a:t> </a:t>
            </a:r>
            <a:r>
              <a:rPr lang="en-US" altLang="en-US" sz="1600" b="1" dirty="0"/>
              <a:t>:</a:t>
            </a:r>
            <a:r>
              <a:rPr lang="en-US" altLang="en-US" sz="1000" b="1" dirty="0"/>
              <a:t> </a:t>
            </a:r>
            <a:r>
              <a:rPr lang="en-US" altLang="en-US" sz="1600" b="1" dirty="0"/>
              <a:t>Shoot</a:t>
            </a:r>
          </a:p>
        </p:txBody>
      </p:sp>
      <p:grpSp>
        <p:nvGrpSpPr>
          <p:cNvPr id="117" name="Group 116"/>
          <p:cNvGrpSpPr/>
          <p:nvPr/>
        </p:nvGrpSpPr>
        <p:grpSpPr>
          <a:xfrm rot="21424709">
            <a:off x="7467303" y="2288991"/>
            <a:ext cx="435038" cy="2217842"/>
            <a:chOff x="7251403" y="4003491"/>
            <a:chExt cx="319987" cy="2217842"/>
          </a:xfrm>
        </p:grpSpPr>
        <p:sp>
          <p:nvSpPr>
            <p:cNvPr id="118" name="Freeform 117"/>
            <p:cNvSpPr>
              <a:spLocks/>
            </p:cNvSpPr>
            <p:nvPr/>
          </p:nvSpPr>
          <p:spPr bwMode="auto">
            <a:xfrm rot="45622">
              <a:off x="7251799" y="4003491"/>
              <a:ext cx="319591" cy="2217004"/>
            </a:xfrm>
            <a:custGeom>
              <a:avLst/>
              <a:gdLst>
                <a:gd name="T0" fmla="*/ 97 w 345"/>
                <a:gd name="T1" fmla="*/ 773 h 773"/>
                <a:gd name="T2" fmla="*/ 329 w 345"/>
                <a:gd name="T3" fmla="*/ 515 h 773"/>
                <a:gd name="T4" fmla="*/ 0 w 345"/>
                <a:gd name="T5" fmla="*/ 0 h 773"/>
                <a:gd name="connsiteX0" fmla="*/ 22153 w 28902"/>
                <a:gd name="connsiteY0" fmla="*/ 9826 h 9826"/>
                <a:gd name="connsiteX1" fmla="*/ 28877 w 28902"/>
                <a:gd name="connsiteY1" fmla="*/ 6488 h 9826"/>
                <a:gd name="connsiteX2" fmla="*/ 0 w 28902"/>
                <a:gd name="connsiteY2" fmla="*/ 0 h 9826"/>
                <a:gd name="connsiteX0" fmla="*/ 7665 w 9999"/>
                <a:gd name="connsiteY0" fmla="*/ 10000 h 10000"/>
                <a:gd name="connsiteX1" fmla="*/ 9991 w 9999"/>
                <a:gd name="connsiteY1" fmla="*/ 6603 h 10000"/>
                <a:gd name="connsiteX2" fmla="*/ 0 w 9999"/>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9995"/>
                <a:gd name="connsiteY0" fmla="*/ 10000 h 10000"/>
                <a:gd name="connsiteX1" fmla="*/ 9992 w 9995"/>
                <a:gd name="connsiteY1" fmla="*/ 6603 h 10000"/>
                <a:gd name="connsiteX2" fmla="*/ 0 w 9995"/>
                <a:gd name="connsiteY2" fmla="*/ 0 h 10000"/>
                <a:gd name="connsiteX0" fmla="*/ 7670 w 10067"/>
                <a:gd name="connsiteY0" fmla="*/ 10000 h 10000"/>
                <a:gd name="connsiteX1" fmla="*/ 10065 w 10067"/>
                <a:gd name="connsiteY1" fmla="*/ 5805 h 10000"/>
                <a:gd name="connsiteX2" fmla="*/ 0 w 10067"/>
                <a:gd name="connsiteY2" fmla="*/ 0 h 10000"/>
                <a:gd name="connsiteX0" fmla="*/ 7670 w 9865"/>
                <a:gd name="connsiteY0" fmla="*/ 10000 h 10000"/>
                <a:gd name="connsiteX1" fmla="*/ 9862 w 9865"/>
                <a:gd name="connsiteY1" fmla="*/ 5539 h 10000"/>
                <a:gd name="connsiteX2" fmla="*/ 0 w 9865"/>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2"/>
                <a:gd name="connsiteY0" fmla="*/ 10000 h 10000"/>
                <a:gd name="connsiteX1" fmla="*/ 9997 w 10002"/>
                <a:gd name="connsiteY1" fmla="*/ 5539 h 10000"/>
                <a:gd name="connsiteX2" fmla="*/ 0 w 10002"/>
                <a:gd name="connsiteY2" fmla="*/ 0 h 10000"/>
                <a:gd name="connsiteX0" fmla="*/ 7569 w 10345"/>
                <a:gd name="connsiteY0" fmla="*/ 10000 h 10000"/>
                <a:gd name="connsiteX1" fmla="*/ 9997 w 10345"/>
                <a:gd name="connsiteY1" fmla="*/ 5539 h 10000"/>
                <a:gd name="connsiteX2" fmla="*/ 0 w 10345"/>
                <a:gd name="connsiteY2" fmla="*/ 0 h 10000"/>
                <a:gd name="connsiteX0" fmla="*/ 0 w 3105"/>
                <a:gd name="connsiteY0" fmla="*/ 10000 h 10000"/>
                <a:gd name="connsiteX1" fmla="*/ 2428 w 3105"/>
                <a:gd name="connsiteY1" fmla="*/ 5539 h 10000"/>
                <a:gd name="connsiteX2" fmla="*/ 830 w 3105"/>
                <a:gd name="connsiteY2" fmla="*/ 0 h 10000"/>
                <a:gd name="connsiteX0" fmla="*/ 0 w 7939"/>
                <a:gd name="connsiteY0" fmla="*/ 10000 h 10000"/>
                <a:gd name="connsiteX1" fmla="*/ 7820 w 7939"/>
                <a:gd name="connsiteY1" fmla="*/ 5539 h 10000"/>
                <a:gd name="connsiteX2" fmla="*/ 2673 w 7939"/>
                <a:gd name="connsiteY2" fmla="*/ 0 h 10000"/>
              </a:gdLst>
              <a:ahLst/>
              <a:cxnLst>
                <a:cxn ang="0">
                  <a:pos x="connsiteX0" y="connsiteY0"/>
                </a:cxn>
                <a:cxn ang="0">
                  <a:pos x="connsiteX1" y="connsiteY1"/>
                </a:cxn>
                <a:cxn ang="0">
                  <a:pos x="connsiteX2" y="connsiteY2"/>
                </a:cxn>
              </a:cxnLst>
              <a:rect l="l" t="t" r="r" b="b"/>
              <a:pathLst>
                <a:path w="7939" h="10000">
                  <a:moveTo>
                    <a:pt x="0" y="10000"/>
                  </a:moveTo>
                  <a:cubicBezTo>
                    <a:pt x="3890" y="8636"/>
                    <a:pt x="7375" y="7206"/>
                    <a:pt x="7820" y="5539"/>
                  </a:cubicBezTo>
                  <a:cubicBezTo>
                    <a:pt x="8264" y="3872"/>
                    <a:pt x="7657" y="2576"/>
                    <a:pt x="2673" y="0"/>
                  </a:cubicBezTo>
                </a:path>
              </a:pathLst>
            </a:custGeom>
            <a:noFill/>
            <a:ln w="63500">
              <a:solidFill>
                <a:schemeClr val="bg1"/>
              </a:solidFill>
              <a:prstDash val="solid"/>
              <a:round/>
              <a:headEnd/>
              <a:tailEnd type="arrow"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b="1"/>
            </a:p>
          </p:txBody>
        </p:sp>
        <p:sp>
          <p:nvSpPr>
            <p:cNvPr id="119" name="Freeform 118"/>
            <p:cNvSpPr>
              <a:spLocks/>
            </p:cNvSpPr>
            <p:nvPr/>
          </p:nvSpPr>
          <p:spPr bwMode="auto">
            <a:xfrm rot="45622">
              <a:off x="7251403" y="4004329"/>
              <a:ext cx="319591" cy="2217004"/>
            </a:xfrm>
            <a:custGeom>
              <a:avLst/>
              <a:gdLst>
                <a:gd name="T0" fmla="*/ 97 w 345"/>
                <a:gd name="T1" fmla="*/ 773 h 773"/>
                <a:gd name="T2" fmla="*/ 329 w 345"/>
                <a:gd name="T3" fmla="*/ 515 h 773"/>
                <a:gd name="T4" fmla="*/ 0 w 345"/>
                <a:gd name="T5" fmla="*/ 0 h 773"/>
                <a:gd name="connsiteX0" fmla="*/ 22153 w 28902"/>
                <a:gd name="connsiteY0" fmla="*/ 9826 h 9826"/>
                <a:gd name="connsiteX1" fmla="*/ 28877 w 28902"/>
                <a:gd name="connsiteY1" fmla="*/ 6488 h 9826"/>
                <a:gd name="connsiteX2" fmla="*/ 0 w 28902"/>
                <a:gd name="connsiteY2" fmla="*/ 0 h 9826"/>
                <a:gd name="connsiteX0" fmla="*/ 7665 w 9999"/>
                <a:gd name="connsiteY0" fmla="*/ 10000 h 10000"/>
                <a:gd name="connsiteX1" fmla="*/ 9991 w 9999"/>
                <a:gd name="connsiteY1" fmla="*/ 6603 h 10000"/>
                <a:gd name="connsiteX2" fmla="*/ 0 w 9999"/>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9995"/>
                <a:gd name="connsiteY0" fmla="*/ 10000 h 10000"/>
                <a:gd name="connsiteX1" fmla="*/ 9992 w 9995"/>
                <a:gd name="connsiteY1" fmla="*/ 6603 h 10000"/>
                <a:gd name="connsiteX2" fmla="*/ 0 w 9995"/>
                <a:gd name="connsiteY2" fmla="*/ 0 h 10000"/>
                <a:gd name="connsiteX0" fmla="*/ 7670 w 10067"/>
                <a:gd name="connsiteY0" fmla="*/ 10000 h 10000"/>
                <a:gd name="connsiteX1" fmla="*/ 10065 w 10067"/>
                <a:gd name="connsiteY1" fmla="*/ 5805 h 10000"/>
                <a:gd name="connsiteX2" fmla="*/ 0 w 10067"/>
                <a:gd name="connsiteY2" fmla="*/ 0 h 10000"/>
                <a:gd name="connsiteX0" fmla="*/ 7670 w 9865"/>
                <a:gd name="connsiteY0" fmla="*/ 10000 h 10000"/>
                <a:gd name="connsiteX1" fmla="*/ 9862 w 9865"/>
                <a:gd name="connsiteY1" fmla="*/ 5539 h 10000"/>
                <a:gd name="connsiteX2" fmla="*/ 0 w 9865"/>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2"/>
                <a:gd name="connsiteY0" fmla="*/ 10000 h 10000"/>
                <a:gd name="connsiteX1" fmla="*/ 9997 w 10002"/>
                <a:gd name="connsiteY1" fmla="*/ 5539 h 10000"/>
                <a:gd name="connsiteX2" fmla="*/ 0 w 10002"/>
                <a:gd name="connsiteY2" fmla="*/ 0 h 10000"/>
                <a:gd name="connsiteX0" fmla="*/ 7569 w 10345"/>
                <a:gd name="connsiteY0" fmla="*/ 10000 h 10000"/>
                <a:gd name="connsiteX1" fmla="*/ 9997 w 10345"/>
                <a:gd name="connsiteY1" fmla="*/ 5539 h 10000"/>
                <a:gd name="connsiteX2" fmla="*/ 0 w 10345"/>
                <a:gd name="connsiteY2" fmla="*/ 0 h 10000"/>
                <a:gd name="connsiteX0" fmla="*/ 0 w 3105"/>
                <a:gd name="connsiteY0" fmla="*/ 10000 h 10000"/>
                <a:gd name="connsiteX1" fmla="*/ 2428 w 3105"/>
                <a:gd name="connsiteY1" fmla="*/ 5539 h 10000"/>
                <a:gd name="connsiteX2" fmla="*/ 830 w 3105"/>
                <a:gd name="connsiteY2" fmla="*/ 0 h 10000"/>
                <a:gd name="connsiteX0" fmla="*/ 0 w 7939"/>
                <a:gd name="connsiteY0" fmla="*/ 10000 h 10000"/>
                <a:gd name="connsiteX1" fmla="*/ 7820 w 7939"/>
                <a:gd name="connsiteY1" fmla="*/ 5539 h 10000"/>
                <a:gd name="connsiteX2" fmla="*/ 2673 w 7939"/>
                <a:gd name="connsiteY2" fmla="*/ 0 h 10000"/>
              </a:gdLst>
              <a:ahLst/>
              <a:cxnLst>
                <a:cxn ang="0">
                  <a:pos x="connsiteX0" y="connsiteY0"/>
                </a:cxn>
                <a:cxn ang="0">
                  <a:pos x="connsiteX1" y="connsiteY1"/>
                </a:cxn>
                <a:cxn ang="0">
                  <a:pos x="connsiteX2" y="connsiteY2"/>
                </a:cxn>
              </a:cxnLst>
              <a:rect l="l" t="t" r="r" b="b"/>
              <a:pathLst>
                <a:path w="7939" h="10000">
                  <a:moveTo>
                    <a:pt x="0" y="10000"/>
                  </a:moveTo>
                  <a:cubicBezTo>
                    <a:pt x="3890" y="8636"/>
                    <a:pt x="7375" y="7206"/>
                    <a:pt x="7820" y="5539"/>
                  </a:cubicBezTo>
                  <a:cubicBezTo>
                    <a:pt x="8264" y="3872"/>
                    <a:pt x="7657" y="2576"/>
                    <a:pt x="2673" y="0"/>
                  </a:cubicBezTo>
                </a:path>
              </a:pathLst>
            </a:custGeom>
            <a:noFill/>
            <a:ln w="25400">
              <a:solidFill>
                <a:schemeClr val="tx1"/>
              </a:solidFill>
              <a:prstDash val="dash"/>
              <a:round/>
              <a:headEnd/>
              <a:tailEnd type="arrow"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b="1"/>
            </a:p>
          </p:txBody>
        </p:sp>
      </p:grpSp>
      <p:grpSp>
        <p:nvGrpSpPr>
          <p:cNvPr id="120" name="Group 119"/>
          <p:cNvGrpSpPr/>
          <p:nvPr/>
        </p:nvGrpSpPr>
        <p:grpSpPr>
          <a:xfrm>
            <a:off x="7283567" y="3381376"/>
            <a:ext cx="45719" cy="1139226"/>
            <a:chOff x="6977180" y="5111993"/>
            <a:chExt cx="0" cy="1113583"/>
          </a:xfrm>
        </p:grpSpPr>
        <p:sp>
          <p:nvSpPr>
            <p:cNvPr id="121" name="Line 81"/>
            <p:cNvSpPr>
              <a:spLocks noChangeShapeType="1"/>
            </p:cNvSpPr>
            <p:nvPr/>
          </p:nvSpPr>
          <p:spPr bwMode="auto">
            <a:xfrm flipV="1">
              <a:off x="6977180" y="5111993"/>
              <a:ext cx="0" cy="1113583"/>
            </a:xfrm>
            <a:prstGeom prst="line">
              <a:avLst/>
            </a:prstGeom>
            <a:noFill/>
            <a:ln w="63500">
              <a:solidFill>
                <a:schemeClr val="bg1"/>
              </a:solidFill>
              <a:round/>
              <a:headEnd/>
              <a:tailEnd w="sm" len="sm"/>
            </a:ln>
            <a:extLst>
              <a:ext uri="{909E8E84-426E-40DD-AFC4-6F175D3DCCD1}">
                <a14:hiddenFill xmlns:a14="http://schemas.microsoft.com/office/drawing/2010/main">
                  <a:noFill/>
                </a14:hiddenFill>
              </a:ext>
            </a:extLst>
          </p:spPr>
          <p:txBody>
            <a:bodyPr anchor="ctr" anchorCtr="1"/>
            <a:lstStyle/>
            <a:p>
              <a:endParaRPr lang="en-US" sz="1600" b="1"/>
            </a:p>
          </p:txBody>
        </p:sp>
        <p:sp>
          <p:nvSpPr>
            <p:cNvPr id="122" name="Line 81"/>
            <p:cNvSpPr>
              <a:spLocks noChangeShapeType="1"/>
            </p:cNvSpPr>
            <p:nvPr/>
          </p:nvSpPr>
          <p:spPr bwMode="auto">
            <a:xfrm flipV="1">
              <a:off x="6977180" y="5111993"/>
              <a:ext cx="0" cy="111358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grpSp>
      <p:sp>
        <p:nvSpPr>
          <p:cNvPr id="123" name="Rectangle 63"/>
          <p:cNvSpPr>
            <a:spLocks noChangeArrowheads="1"/>
          </p:cNvSpPr>
          <p:nvPr/>
        </p:nvSpPr>
        <p:spPr bwMode="auto">
          <a:xfrm>
            <a:off x="3701619" y="976647"/>
            <a:ext cx="1217827" cy="448371"/>
          </a:xfrm>
          <a:prstGeom prst="rect">
            <a:avLst/>
          </a:prstGeom>
          <a:solidFill>
            <a:schemeClr val="bg1"/>
          </a:solidFill>
          <a:ln w="25400">
            <a:solidFill>
              <a:schemeClr val="tx1"/>
            </a:solidFill>
            <a:miter lim="800000"/>
            <a:headEnd/>
            <a:tailEnd/>
          </a:ln>
          <a:effectLst/>
          <a:extLst/>
        </p:spPr>
        <p:txBody>
          <a:bodyPr wrap="none" anchor="ctr" anchorCtr="1"/>
          <a:lstStyle/>
          <a:p>
            <a:pPr algn="l"/>
            <a:r>
              <a:rPr lang="en-US" altLang="en-US" b="1" dirty="0"/>
              <a:t>Class</a:t>
            </a:r>
          </a:p>
        </p:txBody>
      </p:sp>
      <p:grpSp>
        <p:nvGrpSpPr>
          <p:cNvPr id="124" name="Group 123"/>
          <p:cNvGrpSpPr/>
          <p:nvPr/>
        </p:nvGrpSpPr>
        <p:grpSpPr>
          <a:xfrm>
            <a:off x="6528062" y="4789708"/>
            <a:ext cx="528638" cy="1428750"/>
            <a:chOff x="6219036" y="6551103"/>
            <a:chExt cx="528638" cy="1428750"/>
          </a:xfrm>
        </p:grpSpPr>
        <p:sp>
          <p:nvSpPr>
            <p:cNvPr id="125" name="Freeform 108"/>
            <p:cNvSpPr>
              <a:spLocks/>
            </p:cNvSpPr>
            <p:nvPr/>
          </p:nvSpPr>
          <p:spPr bwMode="auto">
            <a:xfrm>
              <a:off x="6219036" y="6551103"/>
              <a:ext cx="528638" cy="1428750"/>
            </a:xfrm>
            <a:custGeom>
              <a:avLst/>
              <a:gdLst>
                <a:gd name="T0" fmla="*/ 166 w 316"/>
                <a:gd name="T1" fmla="*/ 904 h 904"/>
                <a:gd name="T2" fmla="*/ 25 w 316"/>
                <a:gd name="T3" fmla="*/ 592 h 904"/>
                <a:gd name="T4" fmla="*/ 316 w 316"/>
                <a:gd name="T5" fmla="*/ 0 h 904"/>
              </a:gdLst>
              <a:ahLst/>
              <a:cxnLst>
                <a:cxn ang="0">
                  <a:pos x="T0" y="T1"/>
                </a:cxn>
                <a:cxn ang="0">
                  <a:pos x="T2" y="T3"/>
                </a:cxn>
                <a:cxn ang="0">
                  <a:pos x="T4" y="T5"/>
                </a:cxn>
              </a:cxnLst>
              <a:rect l="0" t="0" r="r" b="b"/>
              <a:pathLst>
                <a:path w="316" h="904">
                  <a:moveTo>
                    <a:pt x="166" y="904"/>
                  </a:moveTo>
                  <a:cubicBezTo>
                    <a:pt x="143" y="853"/>
                    <a:pt x="0" y="743"/>
                    <a:pt x="25" y="592"/>
                  </a:cubicBezTo>
                  <a:cubicBezTo>
                    <a:pt x="50" y="441"/>
                    <a:pt x="256" y="123"/>
                    <a:pt x="316" y="0"/>
                  </a:cubicBezTo>
                </a:path>
              </a:pathLst>
            </a:custGeom>
            <a:noFill/>
            <a:ln w="63500">
              <a:solidFill>
                <a:schemeClr val="bg1"/>
              </a:solidFill>
              <a:prstDash val="solid"/>
              <a:round/>
              <a:headEnd/>
              <a:tailEnd type="arrow"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6" name="Freeform 108"/>
            <p:cNvSpPr>
              <a:spLocks/>
            </p:cNvSpPr>
            <p:nvPr/>
          </p:nvSpPr>
          <p:spPr bwMode="auto">
            <a:xfrm>
              <a:off x="6219036" y="6551103"/>
              <a:ext cx="528638" cy="1428750"/>
            </a:xfrm>
            <a:custGeom>
              <a:avLst/>
              <a:gdLst>
                <a:gd name="T0" fmla="*/ 166 w 316"/>
                <a:gd name="T1" fmla="*/ 904 h 904"/>
                <a:gd name="T2" fmla="*/ 25 w 316"/>
                <a:gd name="T3" fmla="*/ 592 h 904"/>
                <a:gd name="T4" fmla="*/ 316 w 316"/>
                <a:gd name="T5" fmla="*/ 0 h 904"/>
              </a:gdLst>
              <a:ahLst/>
              <a:cxnLst>
                <a:cxn ang="0">
                  <a:pos x="T0" y="T1"/>
                </a:cxn>
                <a:cxn ang="0">
                  <a:pos x="T2" y="T3"/>
                </a:cxn>
                <a:cxn ang="0">
                  <a:pos x="T4" y="T5"/>
                </a:cxn>
              </a:cxnLst>
              <a:rect l="0" t="0" r="r" b="b"/>
              <a:pathLst>
                <a:path w="316" h="904">
                  <a:moveTo>
                    <a:pt x="166" y="904"/>
                  </a:moveTo>
                  <a:cubicBezTo>
                    <a:pt x="143" y="853"/>
                    <a:pt x="0" y="743"/>
                    <a:pt x="25" y="592"/>
                  </a:cubicBezTo>
                  <a:cubicBezTo>
                    <a:pt x="50" y="441"/>
                    <a:pt x="256" y="123"/>
                    <a:pt x="316" y="0"/>
                  </a:cubicBezTo>
                </a:path>
              </a:pathLst>
            </a:custGeom>
            <a:noFill/>
            <a:ln w="25400">
              <a:solidFill>
                <a:schemeClr val="tx1"/>
              </a:solidFill>
              <a:prstDash val="dash"/>
              <a:round/>
              <a:headEnd/>
              <a:tailEnd type="arrow"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27" name="Rectangle 126"/>
          <p:cNvSpPr/>
          <p:nvPr/>
        </p:nvSpPr>
        <p:spPr>
          <a:xfrm>
            <a:off x="-72570" y="5579083"/>
            <a:ext cx="2170878" cy="1126462"/>
          </a:xfrm>
          <a:prstGeom prst="rect">
            <a:avLst/>
          </a:prstGeom>
        </p:spPr>
        <p:txBody>
          <a:bodyPr wrap="square">
            <a:spAutoFit/>
          </a:bodyPr>
          <a:lstStyle/>
          <a:p>
            <a:pPr algn="r">
              <a:lnSpc>
                <a:spcPct val="80000"/>
              </a:lnSpc>
            </a:pPr>
            <a:r>
              <a:rPr lang="en-US" sz="2800" b="1" dirty="0">
                <a:solidFill>
                  <a:schemeClr val="accent1"/>
                </a:solidFill>
              </a:rPr>
              <a:t>Simulation</a:t>
            </a:r>
          </a:p>
          <a:p>
            <a:pPr algn="r">
              <a:lnSpc>
                <a:spcPct val="80000"/>
              </a:lnSpc>
            </a:pPr>
            <a:r>
              <a:rPr lang="en-US" sz="2800" b="1" dirty="0">
                <a:solidFill>
                  <a:schemeClr val="accent1"/>
                </a:solidFill>
              </a:rPr>
              <a:t>tools</a:t>
            </a:r>
          </a:p>
          <a:p>
            <a:pPr algn="r">
              <a:lnSpc>
                <a:spcPct val="80000"/>
              </a:lnSpc>
            </a:pPr>
            <a:r>
              <a:rPr lang="en-US" sz="2800" b="1" dirty="0">
                <a:solidFill>
                  <a:schemeClr val="accent1"/>
                </a:solidFill>
              </a:rPr>
              <a:t>&amp; operators</a:t>
            </a:r>
          </a:p>
        </p:txBody>
      </p:sp>
      <p:grpSp>
        <p:nvGrpSpPr>
          <p:cNvPr id="128" name="Group 127"/>
          <p:cNvGrpSpPr/>
          <p:nvPr/>
        </p:nvGrpSpPr>
        <p:grpSpPr>
          <a:xfrm>
            <a:off x="4575649" y="2325128"/>
            <a:ext cx="45719" cy="515703"/>
            <a:chOff x="4359750" y="4039628"/>
            <a:chExt cx="0" cy="557772"/>
          </a:xfrm>
        </p:grpSpPr>
        <p:sp>
          <p:nvSpPr>
            <p:cNvPr id="129" name="Line 87"/>
            <p:cNvSpPr>
              <a:spLocks noChangeShapeType="1"/>
            </p:cNvSpPr>
            <p:nvPr/>
          </p:nvSpPr>
          <p:spPr bwMode="auto">
            <a:xfrm flipV="1">
              <a:off x="4359750" y="4039628"/>
              <a:ext cx="0" cy="557772"/>
            </a:xfrm>
            <a:prstGeom prst="line">
              <a:avLst/>
            </a:prstGeom>
            <a:noFill/>
            <a:ln w="63500">
              <a:solidFill>
                <a:schemeClr val="bg1"/>
              </a:solidFill>
              <a:prstDash val="solid"/>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endParaRPr lang="en-US" sz="1400" b="1"/>
            </a:p>
          </p:txBody>
        </p:sp>
        <p:sp>
          <p:nvSpPr>
            <p:cNvPr id="130" name="Line 87"/>
            <p:cNvSpPr>
              <a:spLocks noChangeShapeType="1"/>
            </p:cNvSpPr>
            <p:nvPr/>
          </p:nvSpPr>
          <p:spPr bwMode="auto">
            <a:xfrm flipV="1">
              <a:off x="4359750" y="4039628"/>
              <a:ext cx="0" cy="557772"/>
            </a:xfrm>
            <a:prstGeom prst="line">
              <a:avLst/>
            </a:prstGeom>
            <a:noFill/>
            <a:ln w="25400">
              <a:solidFill>
                <a:schemeClr val="tx1"/>
              </a:solidFill>
              <a:prstDash val="dash"/>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endParaRPr lang="en-US" sz="1400" b="1"/>
            </a:p>
          </p:txBody>
        </p:sp>
      </p:grpSp>
      <p:sp>
        <p:nvSpPr>
          <p:cNvPr id="131" name="Rectangle 7"/>
          <p:cNvSpPr>
            <a:spLocks noChangeArrowheads="1"/>
          </p:cNvSpPr>
          <p:nvPr/>
        </p:nvSpPr>
        <p:spPr bwMode="auto">
          <a:xfrm>
            <a:off x="4366986" y="2849014"/>
            <a:ext cx="2264820" cy="569618"/>
          </a:xfrm>
          <a:prstGeom prst="rect">
            <a:avLst/>
          </a:prstGeom>
          <a:solidFill>
            <a:schemeClr val="bg1"/>
          </a:solidFill>
          <a:ln w="25400">
            <a:solidFill>
              <a:schemeClr val="tx1"/>
            </a:solidFill>
            <a:miter lim="800000"/>
            <a:headEnd/>
            <a:tailEnd/>
          </a:ln>
          <a:effectLst/>
          <a:extLst/>
        </p:spPr>
        <p:txBody>
          <a:bodyPr anchor="ctr" anchorCtr="1"/>
          <a:lstStyle/>
          <a:p>
            <a:r>
              <a:rPr lang="en-US" altLang="en-US" b="1" dirty="0"/>
              <a:t>Activity Occurrence</a:t>
            </a:r>
          </a:p>
        </p:txBody>
      </p:sp>
      <p:grpSp>
        <p:nvGrpSpPr>
          <p:cNvPr id="132" name="Group 131"/>
          <p:cNvGrpSpPr/>
          <p:nvPr/>
        </p:nvGrpSpPr>
        <p:grpSpPr>
          <a:xfrm>
            <a:off x="4569504" y="4967069"/>
            <a:ext cx="45719" cy="515703"/>
            <a:chOff x="4359750" y="4039628"/>
            <a:chExt cx="0" cy="557772"/>
          </a:xfrm>
        </p:grpSpPr>
        <p:sp>
          <p:nvSpPr>
            <p:cNvPr id="133" name="Line 87"/>
            <p:cNvSpPr>
              <a:spLocks noChangeShapeType="1"/>
            </p:cNvSpPr>
            <p:nvPr/>
          </p:nvSpPr>
          <p:spPr bwMode="auto">
            <a:xfrm flipV="1">
              <a:off x="4359750" y="4039628"/>
              <a:ext cx="0" cy="557772"/>
            </a:xfrm>
            <a:prstGeom prst="line">
              <a:avLst/>
            </a:prstGeom>
            <a:noFill/>
            <a:ln w="63500">
              <a:solidFill>
                <a:schemeClr val="bg1"/>
              </a:solidFill>
              <a:prstDash val="solid"/>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endParaRPr lang="en-US" sz="1400" b="1"/>
            </a:p>
          </p:txBody>
        </p:sp>
        <p:sp>
          <p:nvSpPr>
            <p:cNvPr id="134" name="Line 87"/>
            <p:cNvSpPr>
              <a:spLocks noChangeShapeType="1"/>
            </p:cNvSpPr>
            <p:nvPr/>
          </p:nvSpPr>
          <p:spPr bwMode="auto">
            <a:xfrm flipV="1">
              <a:off x="4359750" y="4039628"/>
              <a:ext cx="0" cy="557772"/>
            </a:xfrm>
            <a:prstGeom prst="line">
              <a:avLst/>
            </a:prstGeom>
            <a:noFill/>
            <a:ln w="25400">
              <a:solidFill>
                <a:schemeClr val="tx1"/>
              </a:solidFill>
              <a:prstDash val="dash"/>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endParaRPr lang="en-US" sz="1400" b="1"/>
            </a:p>
          </p:txBody>
        </p:sp>
      </p:grpSp>
      <p:sp>
        <p:nvSpPr>
          <p:cNvPr id="135" name="Rectangle 97"/>
          <p:cNvSpPr>
            <a:spLocks noChangeArrowheads="1"/>
          </p:cNvSpPr>
          <p:nvPr/>
        </p:nvSpPr>
        <p:spPr bwMode="auto">
          <a:xfrm>
            <a:off x="4096928" y="5438726"/>
            <a:ext cx="1733550" cy="1284288"/>
          </a:xfrm>
          <a:prstGeom prst="rect">
            <a:avLst/>
          </a:prstGeom>
          <a:solidFill>
            <a:schemeClr val="bg1"/>
          </a:solidFill>
          <a:ln w="25400">
            <a:solidFill>
              <a:schemeClr val="tx1"/>
            </a:solidFill>
            <a:miter lim="800000"/>
            <a:headEnd/>
            <a:tailEnd/>
          </a:ln>
          <a:effectLst/>
          <a:extLst/>
        </p:spPr>
        <p:txBody>
          <a:bodyPr tIns="0" anchor="ctr" anchorCtr="1"/>
          <a:lstStyle/>
          <a:p>
            <a:pPr algn="ctr"/>
            <a:r>
              <a:rPr lang="en-US" altLang="en-US" sz="1600" b="1" u="sng" dirty="0" err="1"/>
              <a:t>TakePicture</a:t>
            </a:r>
            <a:endParaRPr lang="en-US" altLang="en-US" sz="1600" b="1" u="sng" dirty="0"/>
          </a:p>
          <a:p>
            <a:pPr algn="ctr"/>
            <a:r>
              <a:rPr lang="en-US" altLang="en-US" sz="1200" b="1" u="sng" dirty="0"/>
              <a:t>3/15/09 10-12pmET :</a:t>
            </a:r>
          </a:p>
        </p:txBody>
      </p:sp>
      <p:sp>
        <p:nvSpPr>
          <p:cNvPr id="136" name="Freeform 82"/>
          <p:cNvSpPr>
            <a:spLocks/>
          </p:cNvSpPr>
          <p:nvPr/>
        </p:nvSpPr>
        <p:spPr bwMode="auto">
          <a:xfrm>
            <a:off x="7200236" y="3238271"/>
            <a:ext cx="166664" cy="149204"/>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400" b="1"/>
          </a:p>
        </p:txBody>
      </p:sp>
      <p:sp>
        <p:nvSpPr>
          <p:cNvPr id="137" name="Right Brace 136"/>
          <p:cNvSpPr/>
          <p:nvPr/>
        </p:nvSpPr>
        <p:spPr bwMode="auto">
          <a:xfrm flipH="1">
            <a:off x="1571413" y="3821228"/>
            <a:ext cx="286413" cy="1322271"/>
          </a:xfrm>
          <a:prstGeom prst="rightBrace">
            <a:avLst>
              <a:gd name="adj1" fmla="val 26724"/>
              <a:gd name="adj2" fmla="val 48731"/>
            </a:avLst>
          </a:prstGeom>
          <a:noFill/>
          <a:ln w="3810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chemeClr val="accent1"/>
              </a:solidFill>
              <a:effectLst/>
            </a:endParaRPr>
          </a:p>
        </p:txBody>
      </p:sp>
      <p:sp>
        <p:nvSpPr>
          <p:cNvPr id="139" name="Rectangle 138"/>
          <p:cNvSpPr/>
          <p:nvPr/>
        </p:nvSpPr>
        <p:spPr>
          <a:xfrm>
            <a:off x="423105" y="1938457"/>
            <a:ext cx="1126269" cy="445635"/>
          </a:xfrm>
          <a:prstGeom prst="rect">
            <a:avLst/>
          </a:prstGeom>
        </p:spPr>
        <p:txBody>
          <a:bodyPr wrap="none">
            <a:spAutoFit/>
          </a:bodyPr>
          <a:lstStyle/>
          <a:p>
            <a:pPr algn="r">
              <a:lnSpc>
                <a:spcPct val="80000"/>
              </a:lnSpc>
            </a:pPr>
            <a:r>
              <a:rPr lang="en-US" sz="2800" b="1" dirty="0" err="1">
                <a:solidFill>
                  <a:schemeClr val="accent1"/>
                </a:solidFill>
              </a:rPr>
              <a:t>SysML</a:t>
            </a:r>
            <a:endParaRPr lang="en-US" sz="2800" b="1" dirty="0">
              <a:solidFill>
                <a:schemeClr val="accent1"/>
              </a:solidFill>
            </a:endParaRPr>
          </a:p>
        </p:txBody>
      </p:sp>
      <p:sp>
        <p:nvSpPr>
          <p:cNvPr id="140" name="Right Brace 139"/>
          <p:cNvSpPr/>
          <p:nvPr/>
        </p:nvSpPr>
        <p:spPr bwMode="auto">
          <a:xfrm flipH="1">
            <a:off x="1570460" y="838199"/>
            <a:ext cx="286413" cy="2800149"/>
          </a:xfrm>
          <a:prstGeom prst="rightBrace">
            <a:avLst>
              <a:gd name="adj1" fmla="val 26724"/>
              <a:gd name="adj2" fmla="val 48731"/>
            </a:avLst>
          </a:prstGeom>
          <a:noFill/>
          <a:ln w="3810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chemeClr val="accent1"/>
              </a:solidFill>
              <a:effectLst/>
            </a:endParaRPr>
          </a:p>
        </p:txBody>
      </p:sp>
      <p:sp>
        <p:nvSpPr>
          <p:cNvPr id="141" name="Right Brace 140"/>
          <p:cNvSpPr/>
          <p:nvPr/>
        </p:nvSpPr>
        <p:spPr bwMode="auto">
          <a:xfrm flipH="1">
            <a:off x="2245046" y="5360132"/>
            <a:ext cx="286413" cy="1322271"/>
          </a:xfrm>
          <a:prstGeom prst="rightBrace">
            <a:avLst>
              <a:gd name="adj1" fmla="val 26724"/>
              <a:gd name="adj2" fmla="val 48731"/>
            </a:avLst>
          </a:prstGeom>
          <a:noFill/>
          <a:ln w="3810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chemeClr val="accent1"/>
              </a:solidFill>
              <a:effectLst/>
            </a:endParaRPr>
          </a:p>
        </p:txBody>
      </p:sp>
      <p:sp>
        <p:nvSpPr>
          <p:cNvPr id="142" name="Right Brace 141"/>
          <p:cNvSpPr/>
          <p:nvPr/>
        </p:nvSpPr>
        <p:spPr bwMode="auto">
          <a:xfrm flipH="1">
            <a:off x="10447409" y="5075303"/>
            <a:ext cx="224830" cy="931986"/>
          </a:xfrm>
          <a:prstGeom prst="rightBrace">
            <a:avLst>
              <a:gd name="adj1" fmla="val 26724"/>
              <a:gd name="adj2" fmla="val 48731"/>
            </a:avLst>
          </a:prstGeom>
          <a:noFill/>
          <a:ln w="381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chemeClr val="accent1"/>
              </a:solidFill>
              <a:effectLst/>
            </a:endParaRPr>
          </a:p>
        </p:txBody>
      </p:sp>
      <p:sp>
        <p:nvSpPr>
          <p:cNvPr id="143" name="Rectangle 29"/>
          <p:cNvSpPr>
            <a:spLocks noChangeArrowheads="1"/>
          </p:cNvSpPr>
          <p:nvPr/>
        </p:nvSpPr>
        <p:spPr bwMode="auto">
          <a:xfrm>
            <a:off x="9577329" y="5151309"/>
            <a:ext cx="815013" cy="642876"/>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algn="r">
              <a:lnSpc>
                <a:spcPct val="80000"/>
              </a:lnSpc>
            </a:pPr>
            <a:r>
              <a:rPr lang="en-US" altLang="en-US" sz="2000" b="1" dirty="0" err="1"/>
              <a:t>SysML</a:t>
            </a:r>
            <a:endParaRPr lang="en-US" altLang="en-US" sz="2000" b="1" dirty="0"/>
          </a:p>
          <a:p>
            <a:pPr algn="r">
              <a:lnSpc>
                <a:spcPct val="80000"/>
              </a:lnSpc>
            </a:pPr>
            <a:r>
              <a:rPr lang="en-US" altLang="en-US" sz="2000" b="1" dirty="0"/>
              <a:t>Model</a:t>
            </a:r>
          </a:p>
          <a:p>
            <a:pPr algn="r">
              <a:lnSpc>
                <a:spcPct val="80000"/>
              </a:lnSpc>
            </a:pPr>
            <a:r>
              <a:rPr lang="en-US" altLang="en-US" sz="2000" b="1" dirty="0"/>
              <a:t>Library</a:t>
            </a:r>
          </a:p>
        </p:txBody>
      </p:sp>
      <p:sp>
        <p:nvSpPr>
          <p:cNvPr id="144" name="Right Brace 143"/>
          <p:cNvSpPr/>
          <p:nvPr/>
        </p:nvSpPr>
        <p:spPr bwMode="auto">
          <a:xfrm flipH="1">
            <a:off x="10435816" y="6291769"/>
            <a:ext cx="224830" cy="1124875"/>
          </a:xfrm>
          <a:prstGeom prst="rightBrace">
            <a:avLst>
              <a:gd name="adj1" fmla="val 26724"/>
              <a:gd name="adj2" fmla="val 48731"/>
            </a:avLst>
          </a:prstGeom>
          <a:noFill/>
          <a:ln w="381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chemeClr val="accent1"/>
              </a:solidFill>
              <a:effectLst/>
            </a:endParaRPr>
          </a:p>
        </p:txBody>
      </p:sp>
      <p:sp>
        <p:nvSpPr>
          <p:cNvPr id="145" name="Rectangle 29"/>
          <p:cNvSpPr>
            <a:spLocks noChangeArrowheads="1"/>
          </p:cNvSpPr>
          <p:nvPr/>
        </p:nvSpPr>
        <p:spPr bwMode="auto">
          <a:xfrm>
            <a:off x="9534119" y="6575932"/>
            <a:ext cx="815013" cy="642876"/>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algn="l">
              <a:lnSpc>
                <a:spcPct val="90000"/>
              </a:lnSpc>
            </a:pPr>
            <a:r>
              <a:rPr lang="en-US" altLang="en-US" sz="2000" b="1" dirty="0"/>
              <a:t>System</a:t>
            </a:r>
          </a:p>
          <a:p>
            <a:pPr algn="l">
              <a:lnSpc>
                <a:spcPct val="90000"/>
              </a:lnSpc>
            </a:pPr>
            <a:r>
              <a:rPr lang="en-US" altLang="en-US" sz="2000" b="1" dirty="0"/>
              <a:t>Model</a:t>
            </a:r>
          </a:p>
        </p:txBody>
      </p:sp>
      <p:sp>
        <p:nvSpPr>
          <p:cNvPr id="146" name="Line 73"/>
          <p:cNvSpPr>
            <a:spLocks noChangeShapeType="1"/>
          </p:cNvSpPr>
          <p:nvPr/>
        </p:nvSpPr>
        <p:spPr bwMode="auto">
          <a:xfrm flipV="1">
            <a:off x="9977404" y="5955398"/>
            <a:ext cx="0" cy="53573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pPr algn="l"/>
            <a:endParaRPr lang="en-US" sz="1800" b="1">
              <a:solidFill>
                <a:schemeClr val="accent1"/>
              </a:solidFill>
            </a:endParaRPr>
          </a:p>
        </p:txBody>
      </p:sp>
      <p:sp>
        <p:nvSpPr>
          <p:cNvPr id="147" name="Freeform 82"/>
          <p:cNvSpPr>
            <a:spLocks/>
          </p:cNvSpPr>
          <p:nvPr/>
        </p:nvSpPr>
        <p:spPr bwMode="auto">
          <a:xfrm>
            <a:off x="9872381" y="5886821"/>
            <a:ext cx="210046" cy="188040"/>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38100">
            <a:solidFill>
              <a:schemeClr val="tx1"/>
            </a:solidFill>
            <a:prstDash val="solid"/>
            <a:round/>
            <a:headEnd/>
            <a:tailEnd/>
          </a:ln>
        </p:spPr>
        <p:txBody>
          <a:bodyPr anchor="ctr" anchorCtr="1"/>
          <a:lstStyle/>
          <a:p>
            <a:pPr algn="l"/>
            <a:endParaRPr lang="en-US" sz="1800" b="1">
              <a:solidFill>
                <a:schemeClr val="accent1"/>
              </a:solidFill>
            </a:endParaRPr>
          </a:p>
        </p:txBody>
      </p:sp>
      <p:sp>
        <p:nvSpPr>
          <p:cNvPr id="148" name="Freeform 33"/>
          <p:cNvSpPr>
            <a:spLocks/>
          </p:cNvSpPr>
          <p:nvPr/>
        </p:nvSpPr>
        <p:spPr bwMode="auto">
          <a:xfrm flipH="1">
            <a:off x="11818423" y="5354750"/>
            <a:ext cx="307857" cy="333702"/>
          </a:xfrm>
          <a:custGeom>
            <a:avLst/>
            <a:gdLst>
              <a:gd name="T0" fmla="*/ 5 w 214"/>
              <a:gd name="T1" fmla="*/ 0 h 244"/>
              <a:gd name="T2" fmla="*/ 214 w 214"/>
              <a:gd name="T3" fmla="*/ 0 h 244"/>
              <a:gd name="T4" fmla="*/ 214 w 214"/>
              <a:gd name="T5" fmla="*/ 244 h 244"/>
              <a:gd name="T6" fmla="*/ 0 w 214"/>
              <a:gd name="T7" fmla="*/ 244 h 244"/>
            </a:gdLst>
            <a:ahLst/>
            <a:cxnLst>
              <a:cxn ang="0">
                <a:pos x="T0" y="T1"/>
              </a:cxn>
              <a:cxn ang="0">
                <a:pos x="T2" y="T3"/>
              </a:cxn>
              <a:cxn ang="0">
                <a:pos x="T4" y="T5"/>
              </a:cxn>
              <a:cxn ang="0">
                <a:pos x="T6" y="T7"/>
              </a:cxn>
            </a:cxnLst>
            <a:rect l="0" t="0" r="r" b="b"/>
            <a:pathLst>
              <a:path w="214" h="244">
                <a:moveTo>
                  <a:pt x="5" y="0"/>
                </a:moveTo>
                <a:lnTo>
                  <a:pt x="214" y="0"/>
                </a:lnTo>
                <a:lnTo>
                  <a:pt x="214" y="244"/>
                </a:lnTo>
                <a:lnTo>
                  <a:pt x="0" y="244"/>
                </a:lnTo>
              </a:path>
            </a:pathLst>
          </a:custGeom>
          <a:noFill/>
          <a:ln w="25400">
            <a:solidFill>
              <a:schemeClr val="tx1"/>
            </a:solidFill>
            <a:round/>
            <a:headEnd/>
            <a:tailEnd type="arrow" w="lg" len="lg"/>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9" name="Rectangle 36"/>
          <p:cNvSpPr>
            <a:spLocks noChangeArrowheads="1"/>
          </p:cNvSpPr>
          <p:nvPr/>
        </p:nvSpPr>
        <p:spPr bwMode="auto">
          <a:xfrm flipH="1">
            <a:off x="11045552" y="5301376"/>
            <a:ext cx="819455" cy="460191"/>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r">
              <a:lnSpc>
                <a:spcPct val="85000"/>
              </a:lnSpc>
            </a:pPr>
            <a:r>
              <a:rPr lang="en-US" altLang="en-US" sz="1400" b="1" dirty="0"/>
              <a:t>happens</a:t>
            </a:r>
          </a:p>
          <a:p>
            <a:pPr algn="r">
              <a:lnSpc>
                <a:spcPct val="85000"/>
              </a:lnSpc>
            </a:pPr>
            <a:r>
              <a:rPr lang="en-US" altLang="en-US" sz="1400" b="1" dirty="0"/>
              <a:t>Before</a:t>
            </a:r>
            <a:endParaRPr lang="en-US" altLang="en-US" sz="1400" b="1" baseline="30000" dirty="0"/>
          </a:p>
        </p:txBody>
      </p:sp>
      <p:sp>
        <p:nvSpPr>
          <p:cNvPr id="150" name="Rectangle 27"/>
          <p:cNvSpPr>
            <a:spLocks noChangeArrowheads="1"/>
          </p:cNvSpPr>
          <p:nvPr/>
        </p:nvSpPr>
        <p:spPr bwMode="auto">
          <a:xfrm flipH="1">
            <a:off x="14688880" y="5248345"/>
            <a:ext cx="819455" cy="441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80000"/>
              </a:lnSpc>
            </a:pPr>
            <a:r>
              <a:rPr lang="en-US" altLang="en-US" sz="1400" b="1" dirty="0"/>
              <a:t>happens</a:t>
            </a:r>
          </a:p>
          <a:p>
            <a:pPr algn="l">
              <a:lnSpc>
                <a:spcPct val="80000"/>
              </a:lnSpc>
            </a:pPr>
            <a:r>
              <a:rPr lang="en-US" altLang="en-US" sz="1400" b="1" dirty="0"/>
              <a:t>During</a:t>
            </a:r>
          </a:p>
        </p:txBody>
      </p:sp>
      <p:sp>
        <p:nvSpPr>
          <p:cNvPr id="151" name="Freeform 33"/>
          <p:cNvSpPr>
            <a:spLocks/>
          </p:cNvSpPr>
          <p:nvPr/>
        </p:nvSpPr>
        <p:spPr bwMode="auto">
          <a:xfrm>
            <a:off x="14403130" y="5355366"/>
            <a:ext cx="307857" cy="333702"/>
          </a:xfrm>
          <a:custGeom>
            <a:avLst/>
            <a:gdLst>
              <a:gd name="T0" fmla="*/ 5 w 214"/>
              <a:gd name="T1" fmla="*/ 0 h 244"/>
              <a:gd name="T2" fmla="*/ 214 w 214"/>
              <a:gd name="T3" fmla="*/ 0 h 244"/>
              <a:gd name="T4" fmla="*/ 214 w 214"/>
              <a:gd name="T5" fmla="*/ 244 h 244"/>
              <a:gd name="T6" fmla="*/ 0 w 214"/>
              <a:gd name="T7" fmla="*/ 244 h 244"/>
            </a:gdLst>
            <a:ahLst/>
            <a:cxnLst>
              <a:cxn ang="0">
                <a:pos x="T0" y="T1"/>
              </a:cxn>
              <a:cxn ang="0">
                <a:pos x="T2" y="T3"/>
              </a:cxn>
              <a:cxn ang="0">
                <a:pos x="T4" y="T5"/>
              </a:cxn>
              <a:cxn ang="0">
                <a:pos x="T6" y="T7"/>
              </a:cxn>
            </a:cxnLst>
            <a:rect l="0" t="0" r="r" b="b"/>
            <a:pathLst>
              <a:path w="214" h="244">
                <a:moveTo>
                  <a:pt x="5" y="0"/>
                </a:moveTo>
                <a:lnTo>
                  <a:pt x="214" y="0"/>
                </a:lnTo>
                <a:lnTo>
                  <a:pt x="214" y="244"/>
                </a:lnTo>
                <a:lnTo>
                  <a:pt x="0" y="244"/>
                </a:lnTo>
              </a:path>
            </a:pathLst>
          </a:custGeom>
          <a:noFill/>
          <a:ln w="25400">
            <a:solidFill>
              <a:schemeClr val="tx1"/>
            </a:solidFill>
            <a:round/>
            <a:headEnd/>
            <a:tailEnd type="arrow" w="lg" len="lg"/>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2" name="Rectangle 151"/>
          <p:cNvSpPr>
            <a:spLocks noChangeArrowheads="1"/>
          </p:cNvSpPr>
          <p:nvPr/>
        </p:nvSpPr>
        <p:spPr bwMode="auto">
          <a:xfrm>
            <a:off x="12133702" y="5253766"/>
            <a:ext cx="2264820" cy="569618"/>
          </a:xfrm>
          <a:prstGeom prst="rect">
            <a:avLst/>
          </a:prstGeom>
          <a:solidFill>
            <a:schemeClr val="bg1"/>
          </a:solidFill>
          <a:ln w="25400">
            <a:solidFill>
              <a:schemeClr val="tx1"/>
            </a:solidFill>
            <a:miter lim="800000"/>
            <a:headEnd/>
            <a:tailEnd/>
          </a:ln>
          <a:effectLst/>
          <a:extLst/>
        </p:spPr>
        <p:txBody>
          <a:bodyPr anchor="ctr" anchorCtr="1"/>
          <a:lstStyle/>
          <a:p>
            <a:r>
              <a:rPr lang="en-US" altLang="en-US" b="1" dirty="0"/>
              <a:t>Activity Occurrence</a:t>
            </a:r>
          </a:p>
        </p:txBody>
      </p:sp>
    </p:spTree>
    <p:extLst>
      <p:ext uri="{BB962C8B-B14F-4D97-AF65-F5344CB8AC3E}">
        <p14:creationId xmlns:p14="http://schemas.microsoft.com/office/powerpoint/2010/main" val="3996025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fontScale="90000"/>
          </a:bodyPr>
          <a:lstStyle/>
          <a:p>
            <a:pPr>
              <a:lnSpc>
                <a:spcPct val="80000"/>
              </a:lnSpc>
            </a:pPr>
            <a:r>
              <a:rPr lang="en-US" dirty="0"/>
              <a:t>Semantic and Syntactic Requirements (Specific)</a:t>
            </a:r>
            <a:br>
              <a:rPr lang="en-US" dirty="0"/>
            </a:br>
            <a:endParaRPr lang="en-US" dirty="0"/>
          </a:p>
        </p:txBody>
      </p:sp>
      <p:sp>
        <p:nvSpPr>
          <p:cNvPr id="3" name="Content Placeholder 2"/>
          <p:cNvSpPr>
            <a:spLocks noGrp="1"/>
          </p:cNvSpPr>
          <p:nvPr>
            <p:ph idx="1"/>
          </p:nvPr>
        </p:nvSpPr>
        <p:spPr/>
        <p:txBody>
          <a:bodyPr/>
          <a:lstStyle/>
          <a:p>
            <a:pPr marL="342900" lvl="1" indent="-342900">
              <a:buFont typeface="Arial" panose="020B0604020202020204" pitchFamily="34" charset="0"/>
              <a:buChar char="•"/>
            </a:pPr>
            <a:r>
              <a:rPr lang="en-US" dirty="0"/>
              <a:t>Where </a:t>
            </a:r>
            <a:r>
              <a:rPr lang="en-US" dirty="0" err="1"/>
              <a:t>SysML</a:t>
            </a:r>
            <a:r>
              <a:rPr lang="en-US" dirty="0"/>
              <a:t> v2 is extensible, semantics and syntax shall also be extensible.</a:t>
            </a:r>
          </a:p>
        </p:txBody>
      </p:sp>
    </p:spTree>
    <p:extLst>
      <p:ext uri="{BB962C8B-B14F-4D97-AF65-F5344CB8AC3E}">
        <p14:creationId xmlns:p14="http://schemas.microsoft.com/office/powerpoint/2010/main" val="243612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p:txBody>
          <a:bodyPr/>
          <a:lstStyle/>
          <a:p>
            <a:r>
              <a:rPr lang="en-US" dirty="0"/>
              <a:t>Driving Requirements</a:t>
            </a:r>
          </a:p>
          <a:p>
            <a:r>
              <a:rPr lang="en-US" dirty="0"/>
              <a:t>Background on Formalism</a:t>
            </a:r>
          </a:p>
          <a:p>
            <a:r>
              <a:rPr lang="en-US" dirty="0"/>
              <a:t>Formalism Requirements</a:t>
            </a:r>
          </a:p>
        </p:txBody>
      </p:sp>
    </p:spTree>
    <p:extLst>
      <p:ext uri="{BB962C8B-B14F-4D97-AF65-F5344CB8AC3E}">
        <p14:creationId xmlns:p14="http://schemas.microsoft.com/office/powerpoint/2010/main" val="696696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304800"/>
            <a:ext cx="2918428" cy="369332"/>
          </a:xfrm>
          <a:prstGeom prst="rect">
            <a:avLst/>
          </a:prstGeom>
          <a:noFill/>
        </p:spPr>
        <p:txBody>
          <a:bodyPr wrap="none" rtlCol="0">
            <a:spAutoFit/>
          </a:bodyPr>
          <a:lstStyle/>
          <a:p>
            <a:pPr>
              <a:lnSpc>
                <a:spcPct val="90000"/>
              </a:lnSpc>
            </a:pPr>
            <a:r>
              <a:rPr lang="en-US" sz="2000" b="1" dirty="0"/>
              <a:t>Formalism Requirements:</a:t>
            </a:r>
          </a:p>
        </p:txBody>
      </p:sp>
      <p:sp>
        <p:nvSpPr>
          <p:cNvPr id="5" name="TextBox 4"/>
          <p:cNvSpPr txBox="1"/>
          <p:nvPr/>
        </p:nvSpPr>
        <p:spPr>
          <a:xfrm>
            <a:off x="381000" y="674132"/>
            <a:ext cx="8534400" cy="7072705"/>
          </a:xfrm>
          <a:prstGeom prst="rect">
            <a:avLst/>
          </a:prstGeom>
          <a:noFill/>
        </p:spPr>
        <p:txBody>
          <a:bodyPr wrap="square" rtlCol="0">
            <a:spAutoFit/>
          </a:bodyPr>
          <a:lstStyle/>
          <a:p>
            <a:pPr>
              <a:lnSpc>
                <a:spcPct val="90000"/>
              </a:lnSpc>
            </a:pPr>
            <a:r>
              <a:rPr lang="en-US" b="1" dirty="0"/>
              <a:t>Semantics:</a:t>
            </a:r>
          </a:p>
          <a:p>
            <a:pPr>
              <a:lnSpc>
                <a:spcPct val="90000"/>
              </a:lnSpc>
            </a:pPr>
            <a:r>
              <a:rPr lang="en-US" dirty="0"/>
              <a:t>1) </a:t>
            </a:r>
            <a:r>
              <a:rPr lang="en-US" dirty="0" err="1"/>
              <a:t>SysML</a:t>
            </a:r>
            <a:r>
              <a:rPr lang="en-US" dirty="0"/>
              <a:t> v2 shall have at least a declarative semantics expressed in mathematical logic or have a translation to mathematical logic. (</a:t>
            </a:r>
            <a:r>
              <a:rPr lang="en-US" b="1" dirty="0"/>
              <a:t>Definition:</a:t>
            </a:r>
            <a:r>
              <a:rPr lang="en-US" dirty="0"/>
              <a:t> Classically, mathematical logic is considered to be made up of set theory, model theory, recursion theory, proof theory, and construction mathematics (constructivism). In addition, we are also considering category theory and type theory.)  </a:t>
            </a:r>
            <a:r>
              <a:rPr lang="en-US" dirty="0">
                <a:hlinkClick r:id="rId2" action="ppaction://hlinksldjump"/>
              </a:rPr>
              <a:t>Example</a:t>
            </a:r>
            <a:endParaRPr lang="en-US" dirty="0"/>
          </a:p>
          <a:p>
            <a:pPr>
              <a:lnSpc>
                <a:spcPct val="90000"/>
              </a:lnSpc>
            </a:pPr>
            <a:endParaRPr lang="en-US" dirty="0"/>
          </a:p>
          <a:p>
            <a:pPr marL="0" lvl="1">
              <a:lnSpc>
                <a:spcPct val="90000"/>
              </a:lnSpc>
            </a:pPr>
            <a:r>
              <a:rPr lang="en-US" dirty="0"/>
              <a:t>2) Semantics shall be modelled; specifically, </a:t>
            </a:r>
            <a:r>
              <a:rPr lang="en-US" dirty="0" err="1"/>
              <a:t>SysML</a:t>
            </a:r>
            <a:r>
              <a:rPr lang="en-US" dirty="0"/>
              <a:t> v2 shall include domain-independent model libraries, and abstract syntax shall specify patterns of (automatically) using them with instances of abstract syntax. </a:t>
            </a:r>
          </a:p>
          <a:p>
            <a:pPr>
              <a:lnSpc>
                <a:spcPct val="90000"/>
              </a:lnSpc>
            </a:pPr>
            <a:endParaRPr lang="en-US" b="1" dirty="0"/>
          </a:p>
          <a:p>
            <a:pPr>
              <a:lnSpc>
                <a:spcPct val="90000"/>
              </a:lnSpc>
            </a:pPr>
            <a:r>
              <a:rPr lang="en-US" b="1" dirty="0"/>
              <a:t>Abstract Syntax:</a:t>
            </a:r>
          </a:p>
          <a:p>
            <a:pPr>
              <a:lnSpc>
                <a:spcPct val="90000"/>
              </a:lnSpc>
            </a:pPr>
            <a:r>
              <a:rPr lang="en-US" dirty="0"/>
              <a:t>1) The </a:t>
            </a:r>
            <a:r>
              <a:rPr lang="en-US" dirty="0" err="1"/>
              <a:t>SysML</a:t>
            </a:r>
            <a:r>
              <a:rPr lang="en-US" dirty="0"/>
              <a:t> v2 abstract syntax shall be independent of notation. </a:t>
            </a:r>
          </a:p>
          <a:p>
            <a:pPr>
              <a:lnSpc>
                <a:spcPct val="90000"/>
              </a:lnSpc>
            </a:pPr>
            <a:endParaRPr lang="en-US" dirty="0"/>
          </a:p>
          <a:p>
            <a:pPr>
              <a:lnSpc>
                <a:spcPct val="90000"/>
              </a:lnSpc>
            </a:pPr>
            <a:r>
              <a:rPr lang="en-US" b="1" dirty="0"/>
              <a:t>Concrete Syntax:</a:t>
            </a:r>
            <a:br>
              <a:rPr lang="en-US" b="1" dirty="0"/>
            </a:br>
            <a:r>
              <a:rPr lang="en-US" dirty="0"/>
              <a:t>1) Any </a:t>
            </a:r>
            <a:r>
              <a:rPr lang="en-US" dirty="0" err="1"/>
              <a:t>SysML</a:t>
            </a:r>
            <a:r>
              <a:rPr lang="en-US" dirty="0"/>
              <a:t> v2 concrete syntax shall include a model and interchange format/API for diagram/text information that is not included in the abstract syntax, but is linked to the abstract syntax (e.g., DD’s DI/DG).</a:t>
            </a:r>
          </a:p>
          <a:p>
            <a:pPr marL="0" lvl="1">
              <a:lnSpc>
                <a:spcPct val="90000"/>
              </a:lnSpc>
            </a:pPr>
            <a:br>
              <a:rPr lang="en-US" dirty="0"/>
            </a:br>
            <a:r>
              <a:rPr lang="en-US" dirty="0"/>
              <a:t>2) All examples of concrete syntax in the specification shall be accompanied by a model for them, as above.</a:t>
            </a:r>
          </a:p>
          <a:p>
            <a:pPr marL="0" lvl="1">
              <a:lnSpc>
                <a:spcPct val="90000"/>
              </a:lnSpc>
            </a:pPr>
            <a:endParaRPr lang="en-US" dirty="0"/>
          </a:p>
          <a:p>
            <a:pPr marL="0" lvl="1">
              <a:lnSpc>
                <a:spcPct val="90000"/>
              </a:lnSpc>
            </a:pPr>
            <a:r>
              <a:rPr lang="en-US" b="1" dirty="0"/>
              <a:t>Semantics and Syntax:</a:t>
            </a:r>
          </a:p>
          <a:p>
            <a:pPr marL="0" lvl="1">
              <a:lnSpc>
                <a:spcPct val="90000"/>
              </a:lnSpc>
            </a:pPr>
            <a:r>
              <a:rPr lang="en-US" dirty="0"/>
              <a:t>1) If </a:t>
            </a:r>
            <a:r>
              <a:rPr lang="en-US" dirty="0" err="1"/>
              <a:t>SysML</a:t>
            </a:r>
            <a:r>
              <a:rPr lang="en-US" dirty="0"/>
              <a:t> v2 is extensible, the syntax and semantics shall both be extensible. </a:t>
            </a:r>
          </a:p>
          <a:p>
            <a:pPr marL="0" lvl="1">
              <a:lnSpc>
                <a:spcPct val="90000"/>
              </a:lnSpc>
            </a:pPr>
            <a:endParaRPr lang="en-US" dirty="0"/>
          </a:p>
          <a:p>
            <a:pPr>
              <a:lnSpc>
                <a:spcPct val="90000"/>
              </a:lnSpc>
            </a:pPr>
            <a:r>
              <a:rPr lang="en-US" b="1" dirty="0"/>
              <a:t>Formalism Feature:</a:t>
            </a:r>
          </a:p>
          <a:p>
            <a:pPr>
              <a:lnSpc>
                <a:spcPct val="90000"/>
              </a:lnSpc>
            </a:pPr>
            <a:r>
              <a:rPr lang="en-US" dirty="0"/>
              <a:t>1) </a:t>
            </a:r>
            <a:r>
              <a:rPr lang="en-US" dirty="0" err="1"/>
              <a:t>SysML</a:t>
            </a:r>
            <a:r>
              <a:rPr lang="en-US" dirty="0"/>
              <a:t> v2 shall enable model users to define derived properties and relationships in their models without necessarily using a constraint language. </a:t>
            </a:r>
            <a:r>
              <a:rPr lang="en-US" dirty="0">
                <a:hlinkClick r:id="rId3" action="ppaction://hlinksldjump"/>
              </a:rPr>
              <a:t>Example</a:t>
            </a:r>
            <a:endParaRPr lang="en-US" dirty="0"/>
          </a:p>
        </p:txBody>
      </p:sp>
    </p:spTree>
    <p:extLst>
      <p:ext uri="{BB962C8B-B14F-4D97-AF65-F5344CB8AC3E}">
        <p14:creationId xmlns:p14="http://schemas.microsoft.com/office/powerpoint/2010/main" val="487218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14450" y="2514600"/>
            <a:ext cx="6962419" cy="923330"/>
          </a:xfrm>
          <a:prstGeom prst="rect">
            <a:avLst/>
          </a:prstGeom>
          <a:noFill/>
        </p:spPr>
        <p:txBody>
          <a:bodyPr wrap="none" rtlCol="0">
            <a:spAutoFit/>
          </a:bodyPr>
          <a:lstStyle/>
          <a:p>
            <a:r>
              <a:rPr lang="en-US" sz="5400" dirty="0"/>
              <a:t>Questions / Comments?</a:t>
            </a:r>
          </a:p>
        </p:txBody>
      </p:sp>
    </p:spTree>
    <p:extLst>
      <p:ext uri="{BB962C8B-B14F-4D97-AF65-F5344CB8AC3E}">
        <p14:creationId xmlns:p14="http://schemas.microsoft.com/office/powerpoint/2010/main" val="1513857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Not Used</a:t>
            </a:r>
          </a:p>
        </p:txBody>
      </p:sp>
    </p:spTree>
    <p:extLst>
      <p:ext uri="{BB962C8B-B14F-4D97-AF65-F5344CB8AC3E}">
        <p14:creationId xmlns:p14="http://schemas.microsoft.com/office/powerpoint/2010/main" val="28081964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Formalism Feature</a:t>
            </a:r>
          </a:p>
        </p:txBody>
      </p:sp>
      <p:sp>
        <p:nvSpPr>
          <p:cNvPr id="3" name="Content Placeholder 2"/>
          <p:cNvSpPr>
            <a:spLocks noGrp="1"/>
          </p:cNvSpPr>
          <p:nvPr>
            <p:ph idx="1"/>
          </p:nvPr>
        </p:nvSpPr>
        <p:spPr/>
        <p:txBody>
          <a:bodyPr/>
          <a:lstStyle/>
          <a:p>
            <a:r>
              <a:rPr lang="en-US" dirty="0" err="1"/>
              <a:t>SysML</a:t>
            </a:r>
            <a:r>
              <a:rPr lang="en-US" dirty="0"/>
              <a:t> v2 shall enable modelers to define derived properties and relationships in their models without using a constraint language.</a:t>
            </a:r>
          </a:p>
        </p:txBody>
      </p:sp>
    </p:spTree>
    <p:extLst>
      <p:ext uri="{BB962C8B-B14F-4D97-AF65-F5344CB8AC3E}">
        <p14:creationId xmlns:p14="http://schemas.microsoft.com/office/powerpoint/2010/main" val="11241172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
            <a:ext cx="8229600" cy="1143000"/>
          </a:xfrm>
        </p:spPr>
        <p:txBody>
          <a:bodyPr/>
          <a:lstStyle/>
          <a:p>
            <a:r>
              <a:rPr lang="en-US" dirty="0"/>
              <a:t>Mathematical Logic Example</a:t>
            </a:r>
          </a:p>
        </p:txBody>
      </p:sp>
      <p:sp>
        <p:nvSpPr>
          <p:cNvPr id="3" name="Content Placeholder 2"/>
          <p:cNvSpPr>
            <a:spLocks noGrp="1"/>
          </p:cNvSpPr>
          <p:nvPr>
            <p:ph idx="1"/>
          </p:nvPr>
        </p:nvSpPr>
        <p:spPr>
          <a:xfrm>
            <a:off x="457200" y="7010400"/>
            <a:ext cx="8229600" cy="782638"/>
          </a:xfrm>
        </p:spPr>
        <p:txBody>
          <a:bodyPr/>
          <a:lstStyle/>
          <a:p>
            <a:endParaRPr lang="en-US"/>
          </a:p>
        </p:txBody>
      </p:sp>
      <p:sp>
        <p:nvSpPr>
          <p:cNvPr id="13" name="TextBox 12"/>
          <p:cNvSpPr txBox="1"/>
          <p:nvPr/>
        </p:nvSpPr>
        <p:spPr>
          <a:xfrm>
            <a:off x="152400" y="1649849"/>
            <a:ext cx="3168881" cy="400110"/>
          </a:xfrm>
          <a:prstGeom prst="rect">
            <a:avLst/>
          </a:prstGeom>
          <a:noFill/>
        </p:spPr>
        <p:txBody>
          <a:bodyPr wrap="none" rtlCol="0">
            <a:spAutoFit/>
          </a:bodyPr>
          <a:lstStyle/>
          <a:p>
            <a:r>
              <a:rPr lang="en-US" sz="2000" b="1" dirty="0">
                <a:solidFill>
                  <a:schemeClr val="accent1"/>
                </a:solidFill>
              </a:rPr>
              <a:t>From UML 2.5 Specification:</a:t>
            </a:r>
          </a:p>
        </p:txBody>
      </p:sp>
      <p:sp>
        <p:nvSpPr>
          <p:cNvPr id="14" name="TextBox 13"/>
          <p:cNvSpPr txBox="1"/>
          <p:nvPr/>
        </p:nvSpPr>
        <p:spPr>
          <a:xfrm>
            <a:off x="1477402" y="979662"/>
            <a:ext cx="6189195" cy="523220"/>
          </a:xfrm>
          <a:prstGeom prst="rect">
            <a:avLst/>
          </a:prstGeom>
          <a:noFill/>
        </p:spPr>
        <p:txBody>
          <a:bodyPr wrap="none" rtlCol="0">
            <a:spAutoFit/>
          </a:bodyPr>
          <a:lstStyle/>
          <a:p>
            <a:r>
              <a:rPr lang="en-US" sz="2800" b="1" dirty="0"/>
              <a:t>UML Generalization vs. OWL </a:t>
            </a:r>
            <a:r>
              <a:rPr lang="en-US" sz="2800" b="1" dirty="0" err="1"/>
              <a:t>SubClassof</a:t>
            </a:r>
            <a:endParaRPr lang="en-US" sz="2800" b="1" dirty="0"/>
          </a:p>
        </p:txBody>
      </p:sp>
      <p:pic>
        <p:nvPicPr>
          <p:cNvPr id="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49" y="2038263"/>
            <a:ext cx="8915400" cy="1472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42" y="4217314"/>
            <a:ext cx="9001125"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p:nvSpPr>
        <p:spPr>
          <a:xfrm>
            <a:off x="127000" y="3784481"/>
            <a:ext cx="3399970" cy="400110"/>
          </a:xfrm>
          <a:prstGeom prst="rect">
            <a:avLst/>
          </a:prstGeom>
          <a:noFill/>
        </p:spPr>
        <p:txBody>
          <a:bodyPr wrap="none" rtlCol="0">
            <a:spAutoFit/>
          </a:bodyPr>
          <a:lstStyle/>
          <a:p>
            <a:r>
              <a:rPr lang="en-US" sz="2000" b="1" dirty="0">
                <a:solidFill>
                  <a:schemeClr val="accent1"/>
                </a:solidFill>
              </a:rPr>
              <a:t>From OWL 2 Direct Semantics:</a:t>
            </a:r>
          </a:p>
        </p:txBody>
      </p:sp>
      <p:sp>
        <p:nvSpPr>
          <p:cNvPr id="18" name="Rectangle 17"/>
          <p:cNvSpPr/>
          <p:nvPr/>
        </p:nvSpPr>
        <p:spPr>
          <a:xfrm>
            <a:off x="76200" y="2019182"/>
            <a:ext cx="8991600" cy="14911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76200" y="4159092"/>
            <a:ext cx="8991600" cy="191666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431800" y="6201308"/>
            <a:ext cx="6558719" cy="523220"/>
          </a:xfrm>
          <a:prstGeom prst="rect">
            <a:avLst/>
          </a:prstGeom>
          <a:noFill/>
        </p:spPr>
        <p:txBody>
          <a:bodyPr wrap="none" rtlCol="0">
            <a:spAutoFit/>
          </a:bodyPr>
          <a:lstStyle/>
          <a:p>
            <a:r>
              <a:rPr lang="en-US" sz="1400" dirty="0"/>
              <a:t>CE denotes a class expression;</a:t>
            </a:r>
            <a:br>
              <a:rPr lang="en-US" sz="1400" dirty="0"/>
            </a:br>
            <a:r>
              <a:rPr lang="en-US" sz="1400" i="1" dirty="0"/>
              <a:t>⋅ </a:t>
            </a:r>
            <a:r>
              <a:rPr lang="en-US" sz="1400" i="1" baseline="30000" dirty="0"/>
              <a:t>C</a:t>
            </a:r>
            <a:r>
              <a:rPr lang="en-US" sz="1400" dirty="0"/>
              <a:t> is the </a:t>
            </a:r>
            <a:r>
              <a:rPr lang="en-US" sz="1400" i="1" dirty="0"/>
              <a:t>class interpretation function</a:t>
            </a:r>
            <a:r>
              <a:rPr lang="en-US" sz="1400" dirty="0"/>
              <a:t> that assigns to each class </a:t>
            </a:r>
            <a:r>
              <a:rPr lang="en-US" sz="1400" i="1" dirty="0"/>
              <a:t>C ∈ V</a:t>
            </a:r>
            <a:r>
              <a:rPr lang="en-US" sz="1400" i="1" baseline="-25000" dirty="0"/>
              <a:t>C</a:t>
            </a:r>
            <a:r>
              <a:rPr lang="en-US" sz="1400" dirty="0"/>
              <a:t> a subset </a:t>
            </a:r>
            <a:r>
              <a:rPr lang="en-US" sz="1400" i="1" dirty="0"/>
              <a:t>(C)</a:t>
            </a:r>
            <a:r>
              <a:rPr lang="en-US" sz="1400" i="1" baseline="30000" dirty="0"/>
              <a:t>C</a:t>
            </a:r>
            <a:r>
              <a:rPr lang="en-US" sz="1400" dirty="0"/>
              <a:t> ⊆ </a:t>
            </a:r>
            <a:r>
              <a:rPr lang="en-US" sz="1400" i="1" dirty="0"/>
              <a:t>Δ</a:t>
            </a:r>
            <a:r>
              <a:rPr lang="en-US" sz="1400" i="1" baseline="-25000" dirty="0"/>
              <a:t>I</a:t>
            </a:r>
            <a:r>
              <a:rPr lang="en-US" sz="1400" dirty="0"/>
              <a:t> </a:t>
            </a:r>
          </a:p>
        </p:txBody>
      </p:sp>
      <p:sp>
        <p:nvSpPr>
          <p:cNvPr id="21" name="TextBox 20"/>
          <p:cNvSpPr txBox="1"/>
          <p:nvPr/>
        </p:nvSpPr>
        <p:spPr>
          <a:xfrm>
            <a:off x="8283387" y="6477000"/>
            <a:ext cx="526106" cy="307777"/>
          </a:xfrm>
          <a:prstGeom prst="rect">
            <a:avLst/>
          </a:prstGeom>
          <a:noFill/>
        </p:spPr>
        <p:txBody>
          <a:bodyPr wrap="none" rtlCol="0">
            <a:spAutoFit/>
          </a:bodyPr>
          <a:lstStyle/>
          <a:p>
            <a:r>
              <a:rPr lang="en-US" sz="1400" dirty="0">
                <a:hlinkClick r:id="rId4" action="ppaction://hlinksldjump"/>
              </a:rPr>
              <a:t>Back</a:t>
            </a:r>
            <a:endParaRPr lang="en-US" sz="1400" dirty="0"/>
          </a:p>
        </p:txBody>
      </p:sp>
    </p:spTree>
    <p:extLst>
      <p:ext uri="{BB962C8B-B14F-4D97-AF65-F5344CB8AC3E}">
        <p14:creationId xmlns:p14="http://schemas.microsoft.com/office/powerpoint/2010/main" val="2603744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2" name="Line 30"/>
          <p:cNvSpPr>
            <a:spLocks noChangeShapeType="1"/>
          </p:cNvSpPr>
          <p:nvPr/>
        </p:nvSpPr>
        <p:spPr bwMode="auto">
          <a:xfrm>
            <a:off x="2047953" y="4290422"/>
            <a:ext cx="6426201"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endParaRPr lang="en-US" sz="1400" b="1"/>
          </a:p>
        </p:txBody>
      </p:sp>
      <p:grpSp>
        <p:nvGrpSpPr>
          <p:cNvPr id="630" name="Group 629"/>
          <p:cNvGrpSpPr/>
          <p:nvPr/>
        </p:nvGrpSpPr>
        <p:grpSpPr>
          <a:xfrm>
            <a:off x="3740452" y="4039628"/>
            <a:ext cx="0" cy="1724162"/>
            <a:chOff x="3549952" y="4030103"/>
            <a:chExt cx="0" cy="1724162"/>
          </a:xfrm>
        </p:grpSpPr>
        <p:sp>
          <p:nvSpPr>
            <p:cNvPr id="607" name="Line 87"/>
            <p:cNvSpPr>
              <a:spLocks noChangeShapeType="1"/>
            </p:cNvSpPr>
            <p:nvPr/>
          </p:nvSpPr>
          <p:spPr bwMode="auto">
            <a:xfrm flipV="1">
              <a:off x="3549952" y="4030103"/>
              <a:ext cx="0" cy="1724162"/>
            </a:xfrm>
            <a:prstGeom prst="line">
              <a:avLst/>
            </a:prstGeom>
            <a:noFill/>
            <a:ln w="63500">
              <a:solidFill>
                <a:schemeClr val="bg1"/>
              </a:solidFill>
              <a:prstDash val="dash"/>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endParaRPr lang="en-US" sz="1400" b="1"/>
            </a:p>
          </p:txBody>
        </p:sp>
        <p:sp>
          <p:nvSpPr>
            <p:cNvPr id="569" name="Line 87"/>
            <p:cNvSpPr>
              <a:spLocks noChangeShapeType="1"/>
            </p:cNvSpPr>
            <p:nvPr/>
          </p:nvSpPr>
          <p:spPr bwMode="auto">
            <a:xfrm flipV="1">
              <a:off x="3549952" y="4030103"/>
              <a:ext cx="0" cy="1724162"/>
            </a:xfrm>
            <a:prstGeom prst="line">
              <a:avLst/>
            </a:prstGeom>
            <a:noFill/>
            <a:ln w="25400">
              <a:solidFill>
                <a:schemeClr val="tx1"/>
              </a:solidFill>
              <a:prstDash val="dash"/>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endParaRPr lang="en-US" sz="1400" b="1"/>
            </a:p>
          </p:txBody>
        </p:sp>
      </p:grpSp>
      <p:sp>
        <p:nvSpPr>
          <p:cNvPr id="2" name="Title 1"/>
          <p:cNvSpPr>
            <a:spLocks noGrp="1"/>
          </p:cNvSpPr>
          <p:nvPr>
            <p:ph type="title"/>
          </p:nvPr>
        </p:nvSpPr>
        <p:spPr>
          <a:xfrm>
            <a:off x="457200" y="-49212"/>
            <a:ext cx="8229600" cy="1143000"/>
          </a:xfrm>
        </p:spPr>
        <p:txBody>
          <a:bodyPr/>
          <a:lstStyle/>
          <a:p>
            <a:r>
              <a:rPr lang="en-US" dirty="0"/>
              <a:t>Modeling Semantics</a:t>
            </a:r>
          </a:p>
        </p:txBody>
      </p:sp>
      <p:sp>
        <p:nvSpPr>
          <p:cNvPr id="139" name="Rectangle 138"/>
          <p:cNvSpPr/>
          <p:nvPr/>
        </p:nvSpPr>
        <p:spPr>
          <a:xfrm>
            <a:off x="4454102" y="997758"/>
            <a:ext cx="3413820" cy="1397621"/>
          </a:xfrm>
          <a:prstGeom prst="rect">
            <a:avLst/>
          </a:prstGeom>
          <a:noFill/>
          <a:ln w="25400" cap="flat" cmpd="sng" algn="ctr">
            <a:solidFill>
              <a:sysClr val="windowText" lastClr="000000"/>
            </a:solidFill>
            <a:prstDash val="solid"/>
          </a:ln>
          <a:effectLst/>
        </p:spPr>
        <p:txBody>
          <a:bodyPr lIns="45720" tIns="18288" rtlCol="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0"/>
              </a:spcBef>
              <a:spcAft>
                <a:spcPts val="0"/>
              </a:spcAft>
            </a:pPr>
            <a:r>
              <a:rPr lang="en-US" sz="1400" b="1" dirty="0">
                <a:solidFill>
                  <a:srgbClr val="000000"/>
                </a:solidFill>
                <a:ea typeface="Times New Roman"/>
                <a:cs typeface="Arial" pitchFamily="34" charset="0"/>
              </a:rPr>
              <a:t>act</a:t>
            </a:r>
            <a:r>
              <a:rPr lang="en-US" sz="1400" b="0" dirty="0">
                <a:solidFill>
                  <a:srgbClr val="000000"/>
                </a:solidFill>
                <a:ea typeface="Times New Roman"/>
                <a:cs typeface="Arial" pitchFamily="34" charset="0"/>
              </a:rPr>
              <a:t> </a:t>
            </a:r>
            <a:r>
              <a:rPr lang="en-US" sz="1400" b="0" dirty="0" err="1">
                <a:solidFill>
                  <a:srgbClr val="000000"/>
                </a:solidFill>
                <a:ea typeface="Times New Roman"/>
                <a:cs typeface="Arial" pitchFamily="34" charset="0"/>
              </a:rPr>
              <a:t>TakePicture</a:t>
            </a:r>
            <a:endParaRPr lang="en-US" sz="1400" b="0" dirty="0">
              <a:ea typeface="Times New Roman"/>
              <a:cs typeface="Arial" pitchFamily="34" charset="0"/>
            </a:endParaRPr>
          </a:p>
        </p:txBody>
      </p:sp>
      <p:sp>
        <p:nvSpPr>
          <p:cNvPr id="140" name="Snip Single Corner Rectangle 139"/>
          <p:cNvSpPr/>
          <p:nvPr/>
        </p:nvSpPr>
        <p:spPr bwMode="auto">
          <a:xfrm flipV="1">
            <a:off x="4454102" y="997757"/>
            <a:ext cx="1263610" cy="238514"/>
          </a:xfrm>
          <a:prstGeom prst="snip1Rect">
            <a:avLst>
              <a:gd name="adj" fmla="val 35170"/>
            </a:avLst>
          </a:prstGeom>
          <a:noFill/>
          <a:ln w="254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n-US" sz="3200" b="1" i="0" u="none" strike="noStrike" cap="none" normalizeH="0" baseline="0">
              <a:ln>
                <a:noFill/>
              </a:ln>
              <a:solidFill>
                <a:schemeClr val="accent2"/>
              </a:solidFill>
              <a:effectLst/>
              <a:latin typeface="Arial" charset="0"/>
            </a:endParaRPr>
          </a:p>
        </p:txBody>
      </p:sp>
      <p:sp>
        <p:nvSpPr>
          <p:cNvPr id="141" name="Rounded Rectangle 140"/>
          <p:cNvSpPr/>
          <p:nvPr/>
        </p:nvSpPr>
        <p:spPr>
          <a:xfrm>
            <a:off x="4955942" y="1505993"/>
            <a:ext cx="804320" cy="49924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Focus</a:t>
            </a:r>
          </a:p>
        </p:txBody>
      </p:sp>
      <p:sp>
        <p:nvSpPr>
          <p:cNvPr id="142" name="Rounded Rectangle 141"/>
          <p:cNvSpPr/>
          <p:nvPr/>
        </p:nvSpPr>
        <p:spPr>
          <a:xfrm>
            <a:off x="6636261" y="1505993"/>
            <a:ext cx="804320" cy="49924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Shoot</a:t>
            </a:r>
          </a:p>
        </p:txBody>
      </p:sp>
      <p:cxnSp>
        <p:nvCxnSpPr>
          <p:cNvPr id="144" name="Straight Arrow Connector 143"/>
          <p:cNvCxnSpPr>
            <a:stCxn id="141" idx="3"/>
            <a:endCxn id="142" idx="1"/>
          </p:cNvCxnSpPr>
          <p:nvPr/>
        </p:nvCxnSpPr>
        <p:spPr>
          <a:xfrm>
            <a:off x="5760262" y="1755616"/>
            <a:ext cx="875999" cy="0"/>
          </a:xfrm>
          <a:prstGeom prst="straightConnector1">
            <a:avLst/>
          </a:prstGeom>
          <a:ln w="25400">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sp>
        <p:nvSpPr>
          <p:cNvPr id="197" name="Rectangle 196"/>
          <p:cNvSpPr/>
          <p:nvPr/>
        </p:nvSpPr>
        <p:spPr>
          <a:xfrm>
            <a:off x="2329205" y="1347477"/>
            <a:ext cx="1654966" cy="781752"/>
          </a:xfrm>
          <a:prstGeom prst="rect">
            <a:avLst/>
          </a:prstGeom>
        </p:spPr>
        <p:txBody>
          <a:bodyPr wrap="square">
            <a:spAutoFit/>
          </a:bodyPr>
          <a:lstStyle/>
          <a:p>
            <a:pPr algn="r">
              <a:lnSpc>
                <a:spcPct val="80000"/>
              </a:lnSpc>
            </a:pPr>
            <a:r>
              <a:rPr lang="en-US" sz="2800" b="1" dirty="0">
                <a:solidFill>
                  <a:schemeClr val="accent1"/>
                </a:solidFill>
              </a:rPr>
              <a:t>Modeler sees:</a:t>
            </a:r>
          </a:p>
        </p:txBody>
      </p:sp>
      <p:sp>
        <p:nvSpPr>
          <p:cNvPr id="435" name="Line 55"/>
          <p:cNvSpPr>
            <a:spLocks noChangeShapeType="1"/>
          </p:cNvSpPr>
          <p:nvPr/>
        </p:nvSpPr>
        <p:spPr bwMode="auto">
          <a:xfrm>
            <a:off x="2009365" y="6940501"/>
            <a:ext cx="694690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 name="Rectangle 95"/>
          <p:cNvSpPr>
            <a:spLocks noChangeArrowheads="1"/>
          </p:cNvSpPr>
          <p:nvPr/>
        </p:nvSpPr>
        <p:spPr bwMode="auto">
          <a:xfrm>
            <a:off x="6536915" y="7040514"/>
            <a:ext cx="617538"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300" b="1" u="sng" dirty="0"/>
              <a:t>step1</a:t>
            </a:r>
          </a:p>
        </p:txBody>
      </p:sp>
      <p:sp>
        <p:nvSpPr>
          <p:cNvPr id="442" name="Rectangle 96"/>
          <p:cNvSpPr>
            <a:spLocks noChangeArrowheads="1"/>
          </p:cNvSpPr>
          <p:nvPr/>
        </p:nvSpPr>
        <p:spPr bwMode="auto">
          <a:xfrm>
            <a:off x="7095715" y="7092901"/>
            <a:ext cx="1600535" cy="508000"/>
          </a:xfrm>
          <a:prstGeom prst="rect">
            <a:avLst/>
          </a:prstGeom>
          <a:solidFill>
            <a:schemeClr val="bg1"/>
          </a:solidFill>
          <a:ln w="25400">
            <a:solidFill>
              <a:schemeClr val="tx1"/>
            </a:solidFill>
            <a:miter lim="800000"/>
            <a:headEnd/>
            <a:tailEnd/>
          </a:ln>
          <a:effectLst/>
          <a:extLst/>
        </p:spPr>
        <p:txBody>
          <a:bodyPr anchor="ctr" anchorCtr="1"/>
          <a:lstStyle/>
          <a:p>
            <a:pPr algn="ctr"/>
            <a:r>
              <a:rPr lang="en-US" altLang="en-US" sz="1600" b="1" u="sng" dirty="0"/>
              <a:t>Focus</a:t>
            </a:r>
          </a:p>
          <a:p>
            <a:pPr algn="ctr"/>
            <a:r>
              <a:rPr lang="en-US" altLang="en-US" sz="1200" b="1" u="sng" dirty="0"/>
              <a:t>3/15/09 10-11amET :</a:t>
            </a:r>
          </a:p>
        </p:txBody>
      </p:sp>
      <p:sp>
        <p:nvSpPr>
          <p:cNvPr id="444" name="Freeform 98"/>
          <p:cNvSpPr>
            <a:spLocks/>
          </p:cNvSpPr>
          <p:nvPr/>
        </p:nvSpPr>
        <p:spPr bwMode="auto">
          <a:xfrm flipV="1">
            <a:off x="5635215" y="7261176"/>
            <a:ext cx="1463675" cy="87313"/>
          </a:xfrm>
          <a:custGeom>
            <a:avLst/>
            <a:gdLst>
              <a:gd name="T0" fmla="*/ 0 w 288"/>
              <a:gd name="T1" fmla="*/ 0 h 1"/>
              <a:gd name="T2" fmla="*/ 288 w 288"/>
              <a:gd name="T3" fmla="*/ 0 h 1"/>
            </a:gdLst>
            <a:ahLst/>
            <a:cxnLst>
              <a:cxn ang="0">
                <a:pos x="T0" y="T1"/>
              </a:cxn>
              <a:cxn ang="0">
                <a:pos x="T2" y="T3"/>
              </a:cxn>
            </a:cxnLst>
            <a:rect l="0" t="0" r="r" b="b"/>
            <a:pathLst>
              <a:path w="288" h="1">
                <a:moveTo>
                  <a:pt x="0" y="0"/>
                </a:moveTo>
                <a:lnTo>
                  <a:pt x="288" y="0"/>
                </a:lnTo>
              </a:path>
            </a:pathLst>
          </a:custGeom>
          <a:solidFill>
            <a:srgbClr val="FFFFFF"/>
          </a:solidFill>
          <a:ln w="25400">
            <a:solidFill>
              <a:srgbClr val="000000"/>
            </a:solidFill>
            <a:round/>
            <a:headEnd/>
            <a:tailEnd type="none" w="lg" len="lg"/>
          </a:ln>
        </p:spPr>
        <p:txBody>
          <a:bodyPr/>
          <a:lstStyle/>
          <a:p>
            <a:endParaRPr lang="en-US"/>
          </a:p>
        </p:txBody>
      </p:sp>
      <p:sp>
        <p:nvSpPr>
          <p:cNvPr id="445" name="Freeform 99"/>
          <p:cNvSpPr>
            <a:spLocks/>
          </p:cNvSpPr>
          <p:nvPr/>
        </p:nvSpPr>
        <p:spPr bwMode="auto">
          <a:xfrm rot="-5402019">
            <a:off x="5676490" y="7242126"/>
            <a:ext cx="117475" cy="219075"/>
          </a:xfrm>
          <a:custGeom>
            <a:avLst/>
            <a:gdLst>
              <a:gd name="T0" fmla="*/ 39 w 78"/>
              <a:gd name="T1" fmla="*/ 0 h 146"/>
              <a:gd name="T2" fmla="*/ 78 w 78"/>
              <a:gd name="T3" fmla="*/ 73 h 146"/>
              <a:gd name="T4" fmla="*/ 39 w 78"/>
              <a:gd name="T5" fmla="*/ 146 h 146"/>
              <a:gd name="T6" fmla="*/ 0 w 78"/>
              <a:gd name="T7" fmla="*/ 73 h 146"/>
              <a:gd name="T8" fmla="*/ 39 w 78"/>
              <a:gd name="T9" fmla="*/ 0 h 146"/>
            </a:gdLst>
            <a:ahLst/>
            <a:cxnLst>
              <a:cxn ang="0">
                <a:pos x="T0" y="T1"/>
              </a:cxn>
              <a:cxn ang="0">
                <a:pos x="T2" y="T3"/>
              </a:cxn>
              <a:cxn ang="0">
                <a:pos x="T4" y="T5"/>
              </a:cxn>
              <a:cxn ang="0">
                <a:pos x="T6" y="T7"/>
              </a:cxn>
              <a:cxn ang="0">
                <a:pos x="T8" y="T9"/>
              </a:cxn>
            </a:cxnLst>
            <a:rect l="0" t="0" r="r" b="b"/>
            <a:pathLst>
              <a:path w="78" h="146">
                <a:moveTo>
                  <a:pt x="39" y="0"/>
                </a:moveTo>
                <a:lnTo>
                  <a:pt x="78" y="73"/>
                </a:lnTo>
                <a:lnTo>
                  <a:pt x="39" y="146"/>
                </a:lnTo>
                <a:lnTo>
                  <a:pt x="0" y="73"/>
                </a:lnTo>
                <a:lnTo>
                  <a:pt x="39" y="0"/>
                </a:lnTo>
                <a:close/>
              </a:path>
            </a:pathLst>
          </a:custGeom>
          <a:solidFill>
            <a:srgbClr val="000000"/>
          </a:solidFill>
          <a:ln w="25400">
            <a:solidFill>
              <a:srgbClr val="000000"/>
            </a:solidFill>
            <a:prstDash val="solid"/>
            <a:round/>
            <a:headEnd/>
            <a:tailEnd/>
          </a:ln>
        </p:spPr>
        <p:txBody>
          <a:bodyPr/>
          <a:lstStyle/>
          <a:p>
            <a:endParaRPr lang="en-US"/>
          </a:p>
        </p:txBody>
      </p:sp>
      <p:sp>
        <p:nvSpPr>
          <p:cNvPr id="446" name="Rectangle 100"/>
          <p:cNvSpPr>
            <a:spLocks noChangeArrowheads="1"/>
          </p:cNvSpPr>
          <p:nvPr/>
        </p:nvSpPr>
        <p:spPr bwMode="auto">
          <a:xfrm>
            <a:off x="6516278" y="7905701"/>
            <a:ext cx="617537"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300" b="1" u="sng" dirty="0"/>
              <a:t>step2</a:t>
            </a:r>
          </a:p>
        </p:txBody>
      </p:sp>
      <p:sp>
        <p:nvSpPr>
          <p:cNvPr id="447" name="Rectangle 101"/>
          <p:cNvSpPr>
            <a:spLocks noChangeArrowheads="1"/>
          </p:cNvSpPr>
          <p:nvPr/>
        </p:nvSpPr>
        <p:spPr bwMode="auto">
          <a:xfrm>
            <a:off x="7094129" y="7988251"/>
            <a:ext cx="1599066" cy="508000"/>
          </a:xfrm>
          <a:prstGeom prst="rect">
            <a:avLst/>
          </a:prstGeom>
          <a:solidFill>
            <a:schemeClr val="bg1"/>
          </a:solidFill>
          <a:ln w="25400">
            <a:solidFill>
              <a:schemeClr val="tx1"/>
            </a:solidFill>
            <a:miter lim="800000"/>
            <a:headEnd/>
            <a:tailEnd/>
          </a:ln>
          <a:effectLst/>
          <a:extLst/>
        </p:spPr>
        <p:txBody>
          <a:bodyPr anchor="ctr" anchorCtr="1"/>
          <a:lstStyle/>
          <a:p>
            <a:pPr algn="ctr"/>
            <a:r>
              <a:rPr lang="en-US" altLang="en-US" sz="1600" b="1" u="sng" dirty="0"/>
              <a:t>Shoot</a:t>
            </a:r>
          </a:p>
          <a:p>
            <a:pPr algn="ctr"/>
            <a:r>
              <a:rPr lang="en-US" altLang="en-US" sz="1200" b="1" u="sng" dirty="0"/>
              <a:t>3/15/0911-12pmET :</a:t>
            </a:r>
          </a:p>
        </p:txBody>
      </p:sp>
      <p:sp>
        <p:nvSpPr>
          <p:cNvPr id="448" name="Freeform 102"/>
          <p:cNvSpPr>
            <a:spLocks/>
          </p:cNvSpPr>
          <p:nvPr/>
        </p:nvSpPr>
        <p:spPr bwMode="auto">
          <a:xfrm flipV="1">
            <a:off x="5614578" y="8126364"/>
            <a:ext cx="1477962" cy="87312"/>
          </a:xfrm>
          <a:custGeom>
            <a:avLst/>
            <a:gdLst>
              <a:gd name="T0" fmla="*/ 0 w 288"/>
              <a:gd name="T1" fmla="*/ 0 h 1"/>
              <a:gd name="T2" fmla="*/ 288 w 288"/>
              <a:gd name="T3" fmla="*/ 0 h 1"/>
            </a:gdLst>
            <a:ahLst/>
            <a:cxnLst>
              <a:cxn ang="0">
                <a:pos x="T0" y="T1"/>
              </a:cxn>
              <a:cxn ang="0">
                <a:pos x="T2" y="T3"/>
              </a:cxn>
            </a:cxnLst>
            <a:rect l="0" t="0" r="r" b="b"/>
            <a:pathLst>
              <a:path w="288" h="1">
                <a:moveTo>
                  <a:pt x="0" y="0"/>
                </a:moveTo>
                <a:lnTo>
                  <a:pt x="288" y="0"/>
                </a:lnTo>
              </a:path>
            </a:pathLst>
          </a:custGeom>
          <a:solidFill>
            <a:srgbClr val="FFFFFF"/>
          </a:solidFill>
          <a:ln w="25400">
            <a:solidFill>
              <a:srgbClr val="000000"/>
            </a:solidFill>
            <a:round/>
            <a:headEnd/>
            <a:tailEnd type="none" w="lg" len="lg"/>
          </a:ln>
        </p:spPr>
        <p:txBody>
          <a:bodyPr/>
          <a:lstStyle/>
          <a:p>
            <a:endParaRPr lang="en-US"/>
          </a:p>
        </p:txBody>
      </p:sp>
      <p:sp>
        <p:nvSpPr>
          <p:cNvPr id="449" name="Freeform 103"/>
          <p:cNvSpPr>
            <a:spLocks/>
          </p:cNvSpPr>
          <p:nvPr/>
        </p:nvSpPr>
        <p:spPr bwMode="auto">
          <a:xfrm rot="-5402019">
            <a:off x="5671728" y="8107314"/>
            <a:ext cx="117475" cy="219075"/>
          </a:xfrm>
          <a:custGeom>
            <a:avLst/>
            <a:gdLst>
              <a:gd name="T0" fmla="*/ 39 w 78"/>
              <a:gd name="T1" fmla="*/ 0 h 146"/>
              <a:gd name="T2" fmla="*/ 78 w 78"/>
              <a:gd name="T3" fmla="*/ 73 h 146"/>
              <a:gd name="T4" fmla="*/ 39 w 78"/>
              <a:gd name="T5" fmla="*/ 146 h 146"/>
              <a:gd name="T6" fmla="*/ 0 w 78"/>
              <a:gd name="T7" fmla="*/ 73 h 146"/>
              <a:gd name="T8" fmla="*/ 39 w 78"/>
              <a:gd name="T9" fmla="*/ 0 h 146"/>
            </a:gdLst>
            <a:ahLst/>
            <a:cxnLst>
              <a:cxn ang="0">
                <a:pos x="T0" y="T1"/>
              </a:cxn>
              <a:cxn ang="0">
                <a:pos x="T2" y="T3"/>
              </a:cxn>
              <a:cxn ang="0">
                <a:pos x="T4" y="T5"/>
              </a:cxn>
              <a:cxn ang="0">
                <a:pos x="T6" y="T7"/>
              </a:cxn>
              <a:cxn ang="0">
                <a:pos x="T8" y="T9"/>
              </a:cxn>
            </a:cxnLst>
            <a:rect l="0" t="0" r="r" b="b"/>
            <a:pathLst>
              <a:path w="78" h="146">
                <a:moveTo>
                  <a:pt x="39" y="0"/>
                </a:moveTo>
                <a:lnTo>
                  <a:pt x="78" y="73"/>
                </a:lnTo>
                <a:lnTo>
                  <a:pt x="39" y="146"/>
                </a:lnTo>
                <a:lnTo>
                  <a:pt x="0" y="73"/>
                </a:lnTo>
                <a:lnTo>
                  <a:pt x="39" y="0"/>
                </a:lnTo>
                <a:close/>
              </a:path>
            </a:pathLst>
          </a:custGeom>
          <a:solidFill>
            <a:srgbClr val="000000"/>
          </a:solidFill>
          <a:ln w="25400">
            <a:solidFill>
              <a:srgbClr val="000000"/>
            </a:solidFill>
            <a:prstDash val="solid"/>
            <a:round/>
            <a:headEnd/>
            <a:tailEnd/>
          </a:ln>
        </p:spPr>
        <p:txBody>
          <a:bodyPr/>
          <a:lstStyle/>
          <a:p>
            <a:endParaRPr lang="en-US"/>
          </a:p>
        </p:txBody>
      </p:sp>
      <p:cxnSp>
        <p:nvCxnSpPr>
          <p:cNvPr id="450" name="AutoShape 104"/>
          <p:cNvCxnSpPr>
            <a:cxnSpLocks noChangeShapeType="1"/>
          </p:cNvCxnSpPr>
          <p:nvPr/>
        </p:nvCxnSpPr>
        <p:spPr bwMode="auto">
          <a:xfrm>
            <a:off x="4735103" y="6541245"/>
            <a:ext cx="1639661" cy="0"/>
          </a:xfrm>
          <a:prstGeom prst="straightConnector1">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4" name="AutoShape 110"/>
          <p:cNvCxnSpPr>
            <a:cxnSpLocks noChangeShapeType="1"/>
            <a:stCxn id="447" idx="0"/>
            <a:endCxn id="442" idx="2"/>
          </p:cNvCxnSpPr>
          <p:nvPr/>
        </p:nvCxnSpPr>
        <p:spPr bwMode="auto">
          <a:xfrm flipV="1">
            <a:off x="7893662" y="7600901"/>
            <a:ext cx="2321" cy="387350"/>
          </a:xfrm>
          <a:prstGeom prst="straightConnector1">
            <a:avLst/>
          </a:prstGeom>
          <a:noFill/>
          <a:ln w="25400">
            <a:solidFill>
              <a:schemeClr val="tx1"/>
            </a:solidFill>
            <a:round/>
            <a:headEnd type="arrow"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9" name="Rectangle 111"/>
          <p:cNvSpPr>
            <a:spLocks noChangeArrowheads="1"/>
          </p:cNvSpPr>
          <p:nvPr/>
        </p:nvSpPr>
        <p:spPr bwMode="auto">
          <a:xfrm>
            <a:off x="6629444" y="7618364"/>
            <a:ext cx="15055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300" b="1" u="sng" dirty="0"/>
              <a:t>: </a:t>
            </a:r>
            <a:r>
              <a:rPr lang="en-US" altLang="en-US" sz="1300" b="1" u="sng" dirty="0" err="1"/>
              <a:t>happensBefore</a:t>
            </a:r>
            <a:endParaRPr lang="en-US" altLang="en-US" sz="1300" b="1" u="sng" dirty="0"/>
          </a:p>
        </p:txBody>
      </p:sp>
      <p:sp>
        <p:nvSpPr>
          <p:cNvPr id="528" name="Rectangle 56"/>
          <p:cNvSpPr>
            <a:spLocks noChangeArrowheads="1"/>
          </p:cNvSpPr>
          <p:nvPr/>
        </p:nvSpPr>
        <p:spPr bwMode="auto">
          <a:xfrm>
            <a:off x="3376386" y="5667898"/>
            <a:ext cx="4932362" cy="1003300"/>
          </a:xfrm>
          <a:prstGeom prst="rect">
            <a:avLst/>
          </a:prstGeom>
          <a:solidFill>
            <a:schemeClr val="bg1"/>
          </a:solidFill>
          <a:ln w="25400">
            <a:solidFill>
              <a:schemeClr val="tx1"/>
            </a:solidFill>
            <a:miter lim="800000"/>
            <a:headEnd/>
            <a:tailEnd/>
          </a:ln>
          <a:effectLst/>
          <a:extLst/>
        </p:spPr>
        <p:txBody>
          <a:bodyPr wrap="none" tIns="18288"/>
          <a:lstStyle/>
          <a:p>
            <a:pPr algn="ctr"/>
            <a:r>
              <a:rPr lang="en-US" altLang="en-US" b="1" dirty="0" err="1"/>
              <a:t>TakePicture</a:t>
            </a:r>
            <a:r>
              <a:rPr lang="en-US" altLang="en-US" b="1" dirty="0"/>
              <a:t>          </a:t>
            </a:r>
          </a:p>
        </p:txBody>
      </p:sp>
      <p:sp>
        <p:nvSpPr>
          <p:cNvPr id="529" name="Rectangle 57"/>
          <p:cNvSpPr>
            <a:spLocks noChangeArrowheads="1"/>
          </p:cNvSpPr>
          <p:nvPr/>
        </p:nvSpPr>
        <p:spPr bwMode="auto">
          <a:xfrm flipH="1">
            <a:off x="3634467" y="6152086"/>
            <a:ext cx="1438275" cy="347662"/>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nchorCtr="1"/>
          <a:lstStyle/>
          <a:p>
            <a:pPr algn="l"/>
            <a:r>
              <a:rPr lang="en-US" altLang="en-US" sz="1600" b="1" dirty="0"/>
              <a:t>step1 : Focus</a:t>
            </a:r>
          </a:p>
        </p:txBody>
      </p:sp>
      <p:cxnSp>
        <p:nvCxnSpPr>
          <p:cNvPr id="541" name="AutoShape 104"/>
          <p:cNvCxnSpPr>
            <a:cxnSpLocks noChangeShapeType="1"/>
            <a:stCxn id="529" idx="1"/>
            <a:endCxn id="531" idx="3"/>
          </p:cNvCxnSpPr>
          <p:nvPr/>
        </p:nvCxnSpPr>
        <p:spPr bwMode="auto">
          <a:xfrm>
            <a:off x="5072742" y="6325917"/>
            <a:ext cx="1639661" cy="0"/>
          </a:xfrm>
          <a:prstGeom prst="straightConnector1">
            <a:avLst/>
          </a:prstGeom>
          <a:noFill/>
          <a:ln w="25400">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42" name="Rectangle 105"/>
          <p:cNvSpPr>
            <a:spLocks noChangeArrowheads="1"/>
          </p:cNvSpPr>
          <p:nvPr/>
        </p:nvSpPr>
        <p:spPr bwMode="auto">
          <a:xfrm>
            <a:off x="5206208" y="6050887"/>
            <a:ext cx="1492250"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300" b="1" dirty="0"/>
              <a:t>: </a:t>
            </a:r>
            <a:r>
              <a:rPr lang="en-US" altLang="en-US" sz="1300" b="1" dirty="0" err="1"/>
              <a:t>happensBefore</a:t>
            </a:r>
            <a:endParaRPr lang="en-US" altLang="en-US" sz="1300" b="1" dirty="0"/>
          </a:p>
        </p:txBody>
      </p:sp>
      <p:sp>
        <p:nvSpPr>
          <p:cNvPr id="544" name="Line 109"/>
          <p:cNvSpPr>
            <a:spLocks noChangeShapeType="1"/>
          </p:cNvSpPr>
          <p:nvPr/>
        </p:nvSpPr>
        <p:spPr bwMode="auto">
          <a:xfrm>
            <a:off x="3379780" y="5982223"/>
            <a:ext cx="492519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7" name="Line 81"/>
          <p:cNvSpPr>
            <a:spLocks noChangeShapeType="1"/>
          </p:cNvSpPr>
          <p:nvPr/>
        </p:nvSpPr>
        <p:spPr bwMode="auto">
          <a:xfrm flipV="1">
            <a:off x="4083102" y="3066069"/>
            <a:ext cx="0" cy="9143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548" name="Freeform 82"/>
          <p:cNvSpPr>
            <a:spLocks/>
          </p:cNvSpPr>
          <p:nvPr/>
        </p:nvSpPr>
        <p:spPr bwMode="auto">
          <a:xfrm>
            <a:off x="3965404" y="3152532"/>
            <a:ext cx="235396" cy="210735"/>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600" b="1"/>
          </a:p>
        </p:txBody>
      </p:sp>
      <p:sp>
        <p:nvSpPr>
          <p:cNvPr id="550" name="Diamond 31"/>
          <p:cNvSpPr>
            <a:spLocks noChangeArrowheads="1"/>
          </p:cNvSpPr>
          <p:nvPr/>
        </p:nvSpPr>
        <p:spPr bwMode="auto">
          <a:xfrm rot="10800000">
            <a:off x="4705322" y="2838026"/>
            <a:ext cx="253330" cy="150205"/>
          </a:xfrm>
          <a:prstGeom prst="diamond">
            <a:avLst/>
          </a:prstGeom>
          <a:solidFill>
            <a:schemeClr val="tx1"/>
          </a:solidFill>
          <a:ln w="25400" algn="ctr">
            <a:solidFill>
              <a:schemeClr val="tx1"/>
            </a:solidFill>
            <a:round/>
            <a:headEnd/>
            <a:tailEnd/>
          </a:ln>
        </p:spPr>
        <p:txBody>
          <a:bodyPr/>
          <a:lstStyle>
            <a:lvl1pPr defTabSz="1019175" eaLnBrk="0" hangingPunct="0">
              <a:defRPr sz="3100" b="1">
                <a:solidFill>
                  <a:schemeClr val="accent2"/>
                </a:solidFill>
                <a:latin typeface="Arial" charset="0"/>
              </a:defRPr>
            </a:lvl1pPr>
            <a:lvl2pPr marL="742950" indent="-285750" defTabSz="1019175" eaLnBrk="0" hangingPunct="0">
              <a:defRPr sz="3100" b="1">
                <a:solidFill>
                  <a:schemeClr val="accent2"/>
                </a:solidFill>
                <a:latin typeface="Arial" charset="0"/>
              </a:defRPr>
            </a:lvl2pPr>
            <a:lvl3pPr marL="1143000" indent="-228600" defTabSz="1019175" eaLnBrk="0" hangingPunct="0">
              <a:defRPr sz="3100" b="1">
                <a:solidFill>
                  <a:schemeClr val="accent2"/>
                </a:solidFill>
                <a:latin typeface="Arial" charset="0"/>
              </a:defRPr>
            </a:lvl3pPr>
            <a:lvl4pPr marL="1600200" indent="-228600" defTabSz="1019175" eaLnBrk="0" hangingPunct="0">
              <a:defRPr sz="3100" b="1">
                <a:solidFill>
                  <a:schemeClr val="accent2"/>
                </a:solidFill>
                <a:latin typeface="Arial" charset="0"/>
              </a:defRPr>
            </a:lvl4pPr>
            <a:lvl5pPr marL="2057400" indent="-228600" defTabSz="1019175" eaLnBrk="0" hangingPunct="0">
              <a:defRPr sz="3100" b="1">
                <a:solidFill>
                  <a:schemeClr val="accent2"/>
                </a:solidFill>
                <a:latin typeface="Arial" charset="0"/>
              </a:defRPr>
            </a:lvl5pPr>
            <a:lvl6pPr marL="2514600" indent="-228600" algn="r" defTabSz="1019175" eaLnBrk="0" fontAlgn="base" hangingPunct="0">
              <a:spcBef>
                <a:spcPct val="0"/>
              </a:spcBef>
              <a:spcAft>
                <a:spcPct val="0"/>
              </a:spcAft>
              <a:defRPr sz="3100" b="1">
                <a:solidFill>
                  <a:schemeClr val="accent2"/>
                </a:solidFill>
                <a:latin typeface="Arial" charset="0"/>
              </a:defRPr>
            </a:lvl6pPr>
            <a:lvl7pPr marL="2971800" indent="-228600" algn="r" defTabSz="1019175" eaLnBrk="0" fontAlgn="base" hangingPunct="0">
              <a:spcBef>
                <a:spcPct val="0"/>
              </a:spcBef>
              <a:spcAft>
                <a:spcPct val="0"/>
              </a:spcAft>
              <a:defRPr sz="3100" b="1">
                <a:solidFill>
                  <a:schemeClr val="accent2"/>
                </a:solidFill>
                <a:latin typeface="Arial" charset="0"/>
              </a:defRPr>
            </a:lvl7pPr>
            <a:lvl8pPr marL="3429000" indent="-228600" algn="r" defTabSz="1019175" eaLnBrk="0" fontAlgn="base" hangingPunct="0">
              <a:spcBef>
                <a:spcPct val="0"/>
              </a:spcBef>
              <a:spcAft>
                <a:spcPct val="0"/>
              </a:spcAft>
              <a:defRPr sz="3100" b="1">
                <a:solidFill>
                  <a:schemeClr val="accent2"/>
                </a:solidFill>
                <a:latin typeface="Arial" charset="0"/>
              </a:defRPr>
            </a:lvl8pPr>
            <a:lvl9pPr marL="3886200" indent="-228600" algn="r" defTabSz="1019175" eaLnBrk="0" fontAlgn="base" hangingPunct="0">
              <a:spcBef>
                <a:spcPct val="0"/>
              </a:spcBef>
              <a:spcAft>
                <a:spcPct val="0"/>
              </a:spcAft>
              <a:defRPr sz="3100" b="1">
                <a:solidFill>
                  <a:schemeClr val="accent2"/>
                </a:solidFill>
                <a:latin typeface="Arial" charset="0"/>
              </a:defRPr>
            </a:lvl9pPr>
          </a:lstStyle>
          <a:p>
            <a:pPr eaLnBrk="1" hangingPunct="1"/>
            <a:endParaRPr lang="en-US" altLang="en-US" sz="4000">
              <a:latin typeface="+mn-lt"/>
            </a:endParaRPr>
          </a:p>
        </p:txBody>
      </p:sp>
      <p:sp>
        <p:nvSpPr>
          <p:cNvPr id="551" name="Rectangle 10"/>
          <p:cNvSpPr>
            <a:spLocks noChangeArrowheads="1"/>
          </p:cNvSpPr>
          <p:nvPr/>
        </p:nvSpPr>
        <p:spPr bwMode="auto">
          <a:xfrm>
            <a:off x="6652980" y="2667000"/>
            <a:ext cx="845552" cy="523220"/>
          </a:xfrm>
          <a:prstGeom prst="rect">
            <a:avLst/>
          </a:prstGeom>
          <a:noFill/>
          <a:ln w="25400" algn="ctr">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1019175" eaLnBrk="0" hangingPunct="0">
              <a:defRPr sz="3100" b="1">
                <a:solidFill>
                  <a:schemeClr val="accent2"/>
                </a:solidFill>
                <a:latin typeface="Arial" charset="0"/>
              </a:defRPr>
            </a:lvl1pPr>
            <a:lvl2pPr marL="742950" indent="-285750" defTabSz="1019175" eaLnBrk="0" hangingPunct="0">
              <a:defRPr sz="3100" b="1">
                <a:solidFill>
                  <a:schemeClr val="accent2"/>
                </a:solidFill>
                <a:latin typeface="Arial" charset="0"/>
              </a:defRPr>
            </a:lvl2pPr>
            <a:lvl3pPr marL="1143000" indent="-228600" defTabSz="1019175" eaLnBrk="0" hangingPunct="0">
              <a:defRPr sz="3100" b="1">
                <a:solidFill>
                  <a:schemeClr val="accent2"/>
                </a:solidFill>
                <a:latin typeface="Arial" charset="0"/>
              </a:defRPr>
            </a:lvl3pPr>
            <a:lvl4pPr marL="1600200" indent="-228600" defTabSz="1019175" eaLnBrk="0" hangingPunct="0">
              <a:defRPr sz="3100" b="1">
                <a:solidFill>
                  <a:schemeClr val="accent2"/>
                </a:solidFill>
                <a:latin typeface="Arial" charset="0"/>
              </a:defRPr>
            </a:lvl4pPr>
            <a:lvl5pPr marL="2057400" indent="-228600" defTabSz="1019175" eaLnBrk="0" hangingPunct="0">
              <a:defRPr sz="3100" b="1">
                <a:solidFill>
                  <a:schemeClr val="accent2"/>
                </a:solidFill>
                <a:latin typeface="Arial" charset="0"/>
              </a:defRPr>
            </a:lvl5pPr>
            <a:lvl6pPr marL="2514600" indent="-228600" algn="r" defTabSz="1019175" eaLnBrk="0" fontAlgn="base" hangingPunct="0">
              <a:spcBef>
                <a:spcPct val="0"/>
              </a:spcBef>
              <a:spcAft>
                <a:spcPct val="0"/>
              </a:spcAft>
              <a:defRPr sz="3100" b="1">
                <a:solidFill>
                  <a:schemeClr val="accent2"/>
                </a:solidFill>
                <a:latin typeface="Arial" charset="0"/>
              </a:defRPr>
            </a:lvl6pPr>
            <a:lvl7pPr marL="2971800" indent="-228600" algn="r" defTabSz="1019175" eaLnBrk="0" fontAlgn="base" hangingPunct="0">
              <a:spcBef>
                <a:spcPct val="0"/>
              </a:spcBef>
              <a:spcAft>
                <a:spcPct val="0"/>
              </a:spcAft>
              <a:defRPr sz="3100" b="1">
                <a:solidFill>
                  <a:schemeClr val="accent2"/>
                </a:solidFill>
                <a:latin typeface="Arial" charset="0"/>
              </a:defRPr>
            </a:lvl7pPr>
            <a:lvl8pPr marL="3429000" indent="-228600" algn="r" defTabSz="1019175" eaLnBrk="0" fontAlgn="base" hangingPunct="0">
              <a:spcBef>
                <a:spcPct val="0"/>
              </a:spcBef>
              <a:spcAft>
                <a:spcPct val="0"/>
              </a:spcAft>
              <a:defRPr sz="3100" b="1">
                <a:solidFill>
                  <a:schemeClr val="accent2"/>
                </a:solidFill>
                <a:latin typeface="Arial" charset="0"/>
              </a:defRPr>
            </a:lvl8pPr>
            <a:lvl9pPr marL="3886200" indent="-228600" algn="r" defTabSz="1019175" eaLnBrk="0" fontAlgn="base" hangingPunct="0">
              <a:spcBef>
                <a:spcPct val="0"/>
              </a:spcBef>
              <a:spcAft>
                <a:spcPct val="0"/>
              </a:spcAft>
              <a:defRPr sz="3100" b="1">
                <a:solidFill>
                  <a:schemeClr val="accent2"/>
                </a:solidFill>
                <a:latin typeface="Arial" charset="0"/>
              </a:defRPr>
            </a:lvl9pPr>
          </a:lstStyle>
          <a:p>
            <a:pPr algn="r" eaLnBrk="1" hangingPunct="1"/>
            <a:r>
              <a:rPr lang="en-US" altLang="en-US" sz="1400" dirty="0">
                <a:solidFill>
                  <a:schemeClr val="tx1"/>
                </a:solidFill>
                <a:latin typeface="+mn-lt"/>
              </a:rPr>
              <a:t>owned</a:t>
            </a:r>
          </a:p>
          <a:p>
            <a:pPr algn="r" eaLnBrk="1" hangingPunct="1"/>
            <a:r>
              <a:rPr lang="en-US" altLang="en-US" sz="1400" dirty="0">
                <a:solidFill>
                  <a:schemeClr val="tx1"/>
                </a:solidFill>
                <a:latin typeface="+mn-lt"/>
              </a:rPr>
              <a:t>attribute</a:t>
            </a:r>
          </a:p>
        </p:txBody>
      </p:sp>
      <p:grpSp>
        <p:nvGrpSpPr>
          <p:cNvPr id="609" name="Group 608"/>
          <p:cNvGrpSpPr/>
          <p:nvPr/>
        </p:nvGrpSpPr>
        <p:grpSpPr>
          <a:xfrm>
            <a:off x="4633910" y="2913127"/>
            <a:ext cx="2963956" cy="888634"/>
            <a:chOff x="4953224" y="2913127"/>
            <a:chExt cx="2641864" cy="888634"/>
          </a:xfrm>
        </p:grpSpPr>
        <p:sp>
          <p:nvSpPr>
            <p:cNvPr id="549" name="Line 6"/>
            <p:cNvSpPr>
              <a:spLocks noChangeShapeType="1"/>
            </p:cNvSpPr>
            <p:nvPr/>
          </p:nvSpPr>
          <p:spPr bwMode="auto">
            <a:xfrm rot="5400000" flipV="1">
              <a:off x="6265831" y="1600520"/>
              <a:ext cx="0" cy="2625214"/>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b="1"/>
            </a:p>
          </p:txBody>
        </p:sp>
        <p:sp>
          <p:nvSpPr>
            <p:cNvPr id="553" name="Line 6"/>
            <p:cNvSpPr>
              <a:spLocks noChangeShapeType="1"/>
            </p:cNvSpPr>
            <p:nvPr/>
          </p:nvSpPr>
          <p:spPr bwMode="auto">
            <a:xfrm rot="5400000" flipV="1">
              <a:off x="6282481" y="2489154"/>
              <a:ext cx="0" cy="2625214"/>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b="1"/>
            </a:p>
          </p:txBody>
        </p:sp>
      </p:grpSp>
      <p:sp>
        <p:nvSpPr>
          <p:cNvPr id="554" name="Diamond 31"/>
          <p:cNvSpPr>
            <a:spLocks noChangeArrowheads="1"/>
          </p:cNvSpPr>
          <p:nvPr/>
        </p:nvSpPr>
        <p:spPr bwMode="auto">
          <a:xfrm rot="10800000">
            <a:off x="4721973" y="3726660"/>
            <a:ext cx="253330" cy="150205"/>
          </a:xfrm>
          <a:prstGeom prst="diamond">
            <a:avLst/>
          </a:prstGeom>
          <a:solidFill>
            <a:schemeClr val="tx1"/>
          </a:solidFill>
          <a:ln w="25400" algn="ctr">
            <a:solidFill>
              <a:schemeClr val="tx1"/>
            </a:solidFill>
            <a:round/>
            <a:headEnd/>
            <a:tailEnd/>
          </a:ln>
        </p:spPr>
        <p:txBody>
          <a:bodyPr/>
          <a:lstStyle>
            <a:lvl1pPr defTabSz="1019175" eaLnBrk="0" hangingPunct="0">
              <a:defRPr sz="3100" b="1">
                <a:solidFill>
                  <a:schemeClr val="accent2"/>
                </a:solidFill>
                <a:latin typeface="Arial" charset="0"/>
              </a:defRPr>
            </a:lvl1pPr>
            <a:lvl2pPr marL="742950" indent="-285750" defTabSz="1019175" eaLnBrk="0" hangingPunct="0">
              <a:defRPr sz="3100" b="1">
                <a:solidFill>
                  <a:schemeClr val="accent2"/>
                </a:solidFill>
                <a:latin typeface="Arial" charset="0"/>
              </a:defRPr>
            </a:lvl2pPr>
            <a:lvl3pPr marL="1143000" indent="-228600" defTabSz="1019175" eaLnBrk="0" hangingPunct="0">
              <a:defRPr sz="3100" b="1">
                <a:solidFill>
                  <a:schemeClr val="accent2"/>
                </a:solidFill>
                <a:latin typeface="Arial" charset="0"/>
              </a:defRPr>
            </a:lvl3pPr>
            <a:lvl4pPr marL="1600200" indent="-228600" defTabSz="1019175" eaLnBrk="0" hangingPunct="0">
              <a:defRPr sz="3100" b="1">
                <a:solidFill>
                  <a:schemeClr val="accent2"/>
                </a:solidFill>
                <a:latin typeface="Arial" charset="0"/>
              </a:defRPr>
            </a:lvl4pPr>
            <a:lvl5pPr marL="2057400" indent="-228600" defTabSz="1019175" eaLnBrk="0" hangingPunct="0">
              <a:defRPr sz="3100" b="1">
                <a:solidFill>
                  <a:schemeClr val="accent2"/>
                </a:solidFill>
                <a:latin typeface="Arial" charset="0"/>
              </a:defRPr>
            </a:lvl5pPr>
            <a:lvl6pPr marL="2514600" indent="-228600" algn="r" defTabSz="1019175" eaLnBrk="0" fontAlgn="base" hangingPunct="0">
              <a:spcBef>
                <a:spcPct val="0"/>
              </a:spcBef>
              <a:spcAft>
                <a:spcPct val="0"/>
              </a:spcAft>
              <a:defRPr sz="3100" b="1">
                <a:solidFill>
                  <a:schemeClr val="accent2"/>
                </a:solidFill>
                <a:latin typeface="Arial" charset="0"/>
              </a:defRPr>
            </a:lvl6pPr>
            <a:lvl7pPr marL="2971800" indent="-228600" algn="r" defTabSz="1019175" eaLnBrk="0" fontAlgn="base" hangingPunct="0">
              <a:spcBef>
                <a:spcPct val="0"/>
              </a:spcBef>
              <a:spcAft>
                <a:spcPct val="0"/>
              </a:spcAft>
              <a:defRPr sz="3100" b="1">
                <a:solidFill>
                  <a:schemeClr val="accent2"/>
                </a:solidFill>
                <a:latin typeface="Arial" charset="0"/>
              </a:defRPr>
            </a:lvl7pPr>
            <a:lvl8pPr marL="3429000" indent="-228600" algn="r" defTabSz="1019175" eaLnBrk="0" fontAlgn="base" hangingPunct="0">
              <a:spcBef>
                <a:spcPct val="0"/>
              </a:spcBef>
              <a:spcAft>
                <a:spcPct val="0"/>
              </a:spcAft>
              <a:defRPr sz="3100" b="1">
                <a:solidFill>
                  <a:schemeClr val="accent2"/>
                </a:solidFill>
                <a:latin typeface="Arial" charset="0"/>
              </a:defRPr>
            </a:lvl8pPr>
            <a:lvl9pPr marL="3886200" indent="-228600" algn="r" defTabSz="1019175" eaLnBrk="0" fontAlgn="base" hangingPunct="0">
              <a:spcBef>
                <a:spcPct val="0"/>
              </a:spcBef>
              <a:spcAft>
                <a:spcPct val="0"/>
              </a:spcAft>
              <a:defRPr sz="3100" b="1">
                <a:solidFill>
                  <a:schemeClr val="accent2"/>
                </a:solidFill>
                <a:latin typeface="Arial" charset="0"/>
              </a:defRPr>
            </a:lvl9pPr>
          </a:lstStyle>
          <a:p>
            <a:pPr eaLnBrk="1" hangingPunct="1"/>
            <a:endParaRPr lang="en-US" altLang="en-US" sz="4000">
              <a:latin typeface="+mn-lt"/>
            </a:endParaRPr>
          </a:p>
        </p:txBody>
      </p:sp>
      <p:sp>
        <p:nvSpPr>
          <p:cNvPr id="555" name="Rectangle 10"/>
          <p:cNvSpPr>
            <a:spLocks noChangeArrowheads="1"/>
          </p:cNvSpPr>
          <p:nvPr/>
        </p:nvSpPr>
        <p:spPr bwMode="auto">
          <a:xfrm>
            <a:off x="6828442" y="3555634"/>
            <a:ext cx="695704" cy="523220"/>
          </a:xfrm>
          <a:prstGeom prst="rect">
            <a:avLst/>
          </a:prstGeom>
          <a:noFill/>
          <a:ln w="25400" algn="ctr">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1019175" eaLnBrk="0" hangingPunct="0">
              <a:defRPr sz="3100" b="1">
                <a:solidFill>
                  <a:schemeClr val="accent2"/>
                </a:solidFill>
                <a:latin typeface="Arial" charset="0"/>
              </a:defRPr>
            </a:lvl1pPr>
            <a:lvl2pPr marL="742950" indent="-285750" defTabSz="1019175" eaLnBrk="0" hangingPunct="0">
              <a:defRPr sz="3100" b="1">
                <a:solidFill>
                  <a:schemeClr val="accent2"/>
                </a:solidFill>
                <a:latin typeface="Arial" charset="0"/>
              </a:defRPr>
            </a:lvl2pPr>
            <a:lvl3pPr marL="1143000" indent="-228600" defTabSz="1019175" eaLnBrk="0" hangingPunct="0">
              <a:defRPr sz="3100" b="1">
                <a:solidFill>
                  <a:schemeClr val="accent2"/>
                </a:solidFill>
                <a:latin typeface="Arial" charset="0"/>
              </a:defRPr>
            </a:lvl3pPr>
            <a:lvl4pPr marL="1600200" indent="-228600" defTabSz="1019175" eaLnBrk="0" hangingPunct="0">
              <a:defRPr sz="3100" b="1">
                <a:solidFill>
                  <a:schemeClr val="accent2"/>
                </a:solidFill>
                <a:latin typeface="Arial" charset="0"/>
              </a:defRPr>
            </a:lvl4pPr>
            <a:lvl5pPr marL="2057400" indent="-228600" defTabSz="1019175" eaLnBrk="0" hangingPunct="0">
              <a:defRPr sz="3100" b="1">
                <a:solidFill>
                  <a:schemeClr val="accent2"/>
                </a:solidFill>
                <a:latin typeface="Arial" charset="0"/>
              </a:defRPr>
            </a:lvl5pPr>
            <a:lvl6pPr marL="2514600" indent="-228600" algn="r" defTabSz="1019175" eaLnBrk="0" fontAlgn="base" hangingPunct="0">
              <a:spcBef>
                <a:spcPct val="0"/>
              </a:spcBef>
              <a:spcAft>
                <a:spcPct val="0"/>
              </a:spcAft>
              <a:defRPr sz="3100" b="1">
                <a:solidFill>
                  <a:schemeClr val="accent2"/>
                </a:solidFill>
                <a:latin typeface="Arial" charset="0"/>
              </a:defRPr>
            </a:lvl6pPr>
            <a:lvl7pPr marL="2971800" indent="-228600" algn="r" defTabSz="1019175" eaLnBrk="0" fontAlgn="base" hangingPunct="0">
              <a:spcBef>
                <a:spcPct val="0"/>
              </a:spcBef>
              <a:spcAft>
                <a:spcPct val="0"/>
              </a:spcAft>
              <a:defRPr sz="3100" b="1">
                <a:solidFill>
                  <a:schemeClr val="accent2"/>
                </a:solidFill>
                <a:latin typeface="Arial" charset="0"/>
              </a:defRPr>
            </a:lvl7pPr>
            <a:lvl8pPr marL="3429000" indent="-228600" algn="r" defTabSz="1019175" eaLnBrk="0" fontAlgn="base" hangingPunct="0">
              <a:spcBef>
                <a:spcPct val="0"/>
              </a:spcBef>
              <a:spcAft>
                <a:spcPct val="0"/>
              </a:spcAft>
              <a:defRPr sz="3100" b="1">
                <a:solidFill>
                  <a:schemeClr val="accent2"/>
                </a:solidFill>
                <a:latin typeface="Arial" charset="0"/>
              </a:defRPr>
            </a:lvl8pPr>
            <a:lvl9pPr marL="3886200" indent="-228600" algn="r" defTabSz="1019175" eaLnBrk="0" fontAlgn="base" hangingPunct="0">
              <a:spcBef>
                <a:spcPct val="0"/>
              </a:spcBef>
              <a:spcAft>
                <a:spcPct val="0"/>
              </a:spcAft>
              <a:defRPr sz="3100" b="1">
                <a:solidFill>
                  <a:schemeClr val="accent2"/>
                </a:solidFill>
                <a:latin typeface="Arial" charset="0"/>
              </a:defRPr>
            </a:lvl9pPr>
          </a:lstStyle>
          <a:p>
            <a:pPr algn="r" eaLnBrk="1" hangingPunct="1"/>
            <a:r>
              <a:rPr lang="en-US" altLang="en-US" sz="1400" dirty="0">
                <a:solidFill>
                  <a:schemeClr val="tx1"/>
                </a:solidFill>
                <a:latin typeface="+mn-lt"/>
              </a:rPr>
              <a:t>owned</a:t>
            </a:r>
          </a:p>
          <a:p>
            <a:pPr algn="r" eaLnBrk="1" hangingPunct="1"/>
            <a:r>
              <a:rPr lang="en-US" altLang="en-US" sz="1400" dirty="0">
                <a:solidFill>
                  <a:schemeClr val="tx1"/>
                </a:solidFill>
                <a:latin typeface="+mn-lt"/>
              </a:rPr>
              <a:t>action</a:t>
            </a:r>
          </a:p>
        </p:txBody>
      </p:sp>
      <p:sp>
        <p:nvSpPr>
          <p:cNvPr id="556" name="Rectangle 20"/>
          <p:cNvSpPr>
            <a:spLocks noChangeArrowheads="1"/>
          </p:cNvSpPr>
          <p:nvPr/>
        </p:nvSpPr>
        <p:spPr bwMode="auto">
          <a:xfrm>
            <a:off x="3449357" y="3577575"/>
            <a:ext cx="1266650" cy="448371"/>
          </a:xfrm>
          <a:prstGeom prst="rect">
            <a:avLst/>
          </a:prstGeom>
          <a:solidFill>
            <a:srgbClr val="FFFFFF"/>
          </a:solidFill>
          <a:ln w="25400">
            <a:solidFill>
              <a:schemeClr val="tx1"/>
            </a:solidFill>
            <a:miter lim="800000"/>
            <a:headEnd/>
            <a:tailEnd/>
          </a:ln>
          <a:effectLst/>
          <a:extLst/>
        </p:spPr>
        <p:txBody>
          <a:bodyPr wrap="none" anchor="ctr" anchorCtr="1"/>
          <a:lstStyle/>
          <a:p>
            <a:pPr algn="l"/>
            <a:r>
              <a:rPr lang="en-US" altLang="en-US" b="1" dirty="0"/>
              <a:t>Activity</a:t>
            </a:r>
          </a:p>
        </p:txBody>
      </p:sp>
      <p:sp>
        <p:nvSpPr>
          <p:cNvPr id="557" name="Line 81"/>
          <p:cNvSpPr>
            <a:spLocks noChangeShapeType="1"/>
          </p:cNvSpPr>
          <p:nvPr/>
        </p:nvSpPr>
        <p:spPr bwMode="auto">
          <a:xfrm flipV="1">
            <a:off x="7961826" y="3066237"/>
            <a:ext cx="0" cy="91438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558" name="Freeform 82"/>
          <p:cNvSpPr>
            <a:spLocks/>
          </p:cNvSpPr>
          <p:nvPr/>
        </p:nvSpPr>
        <p:spPr bwMode="auto">
          <a:xfrm>
            <a:off x="7844128" y="3161668"/>
            <a:ext cx="235396" cy="210735"/>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600" b="1"/>
          </a:p>
        </p:txBody>
      </p:sp>
      <p:sp>
        <p:nvSpPr>
          <p:cNvPr id="559" name="Rectangle 32"/>
          <p:cNvSpPr>
            <a:spLocks noChangeArrowheads="1"/>
          </p:cNvSpPr>
          <p:nvPr/>
        </p:nvSpPr>
        <p:spPr bwMode="auto">
          <a:xfrm>
            <a:off x="7449261" y="2689069"/>
            <a:ext cx="1130198" cy="468514"/>
          </a:xfrm>
          <a:prstGeom prst="rect">
            <a:avLst/>
          </a:prstGeom>
          <a:solidFill>
            <a:schemeClr val="bg1"/>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sz="3100" b="1">
                <a:solidFill>
                  <a:schemeClr val="accent2"/>
                </a:solidFill>
                <a:latin typeface="Arial" charset="0"/>
              </a:defRPr>
            </a:lvl1pPr>
            <a:lvl2pPr marL="742950" indent="-285750" eaLnBrk="0" hangingPunct="0">
              <a:defRPr sz="3100" b="1">
                <a:solidFill>
                  <a:schemeClr val="accent2"/>
                </a:solidFill>
                <a:latin typeface="Arial" charset="0"/>
              </a:defRPr>
            </a:lvl2pPr>
            <a:lvl3pPr marL="1143000" indent="-228600" eaLnBrk="0" hangingPunct="0">
              <a:defRPr sz="3100" b="1">
                <a:solidFill>
                  <a:schemeClr val="accent2"/>
                </a:solidFill>
                <a:latin typeface="Arial" charset="0"/>
              </a:defRPr>
            </a:lvl3pPr>
            <a:lvl4pPr marL="1600200" indent="-228600" eaLnBrk="0" hangingPunct="0">
              <a:defRPr sz="3100" b="1">
                <a:solidFill>
                  <a:schemeClr val="accent2"/>
                </a:solidFill>
                <a:latin typeface="Arial" charset="0"/>
              </a:defRPr>
            </a:lvl4pPr>
            <a:lvl5pPr marL="2057400" indent="-228600" eaLnBrk="0" hangingPunct="0">
              <a:defRPr sz="3100" b="1">
                <a:solidFill>
                  <a:schemeClr val="accent2"/>
                </a:solidFill>
                <a:latin typeface="Arial" charset="0"/>
              </a:defRPr>
            </a:lvl5pPr>
            <a:lvl6pPr marL="2514600" indent="-228600" algn="r" eaLnBrk="0" fontAlgn="base" hangingPunct="0">
              <a:spcBef>
                <a:spcPct val="0"/>
              </a:spcBef>
              <a:spcAft>
                <a:spcPct val="0"/>
              </a:spcAft>
              <a:defRPr sz="3100" b="1">
                <a:solidFill>
                  <a:schemeClr val="accent2"/>
                </a:solidFill>
                <a:latin typeface="Arial" charset="0"/>
              </a:defRPr>
            </a:lvl6pPr>
            <a:lvl7pPr marL="2971800" indent="-228600" algn="r" eaLnBrk="0" fontAlgn="base" hangingPunct="0">
              <a:spcBef>
                <a:spcPct val="0"/>
              </a:spcBef>
              <a:spcAft>
                <a:spcPct val="0"/>
              </a:spcAft>
              <a:defRPr sz="3100" b="1">
                <a:solidFill>
                  <a:schemeClr val="accent2"/>
                </a:solidFill>
                <a:latin typeface="Arial" charset="0"/>
              </a:defRPr>
            </a:lvl7pPr>
            <a:lvl8pPr marL="3429000" indent="-228600" algn="r" eaLnBrk="0" fontAlgn="base" hangingPunct="0">
              <a:spcBef>
                <a:spcPct val="0"/>
              </a:spcBef>
              <a:spcAft>
                <a:spcPct val="0"/>
              </a:spcAft>
              <a:defRPr sz="3100" b="1">
                <a:solidFill>
                  <a:schemeClr val="accent2"/>
                </a:solidFill>
                <a:latin typeface="Arial" charset="0"/>
              </a:defRPr>
            </a:lvl8pPr>
            <a:lvl9pPr marL="3886200" indent="-228600" algn="r" eaLnBrk="0" fontAlgn="base" hangingPunct="0">
              <a:spcBef>
                <a:spcPct val="0"/>
              </a:spcBef>
              <a:spcAft>
                <a:spcPct val="0"/>
              </a:spcAft>
              <a:defRPr sz="3100" b="1">
                <a:solidFill>
                  <a:schemeClr val="accent2"/>
                </a:solidFill>
                <a:latin typeface="Arial" charset="0"/>
              </a:defRPr>
            </a:lvl9pPr>
          </a:lstStyle>
          <a:p>
            <a:pPr algn="ctr" eaLnBrk="1" hangingPunct="1"/>
            <a:r>
              <a:rPr lang="en-US" altLang="en-US" sz="1800" dirty="0">
                <a:solidFill>
                  <a:schemeClr val="tx1"/>
                </a:solidFill>
                <a:latin typeface="+mn-lt"/>
              </a:rPr>
              <a:t>Property</a:t>
            </a:r>
          </a:p>
        </p:txBody>
      </p:sp>
      <p:sp>
        <p:nvSpPr>
          <p:cNvPr id="560" name="Rectangle 32"/>
          <p:cNvSpPr>
            <a:spLocks noChangeArrowheads="1"/>
          </p:cNvSpPr>
          <p:nvPr/>
        </p:nvSpPr>
        <p:spPr bwMode="auto">
          <a:xfrm>
            <a:off x="7474877" y="3577703"/>
            <a:ext cx="981278" cy="468514"/>
          </a:xfrm>
          <a:prstGeom prst="rect">
            <a:avLst/>
          </a:prstGeom>
          <a:solidFill>
            <a:schemeClr val="bg1"/>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eaLnBrk="0" hangingPunct="0">
              <a:defRPr sz="3100" b="1">
                <a:solidFill>
                  <a:schemeClr val="accent2"/>
                </a:solidFill>
                <a:latin typeface="Arial" charset="0"/>
              </a:defRPr>
            </a:lvl1pPr>
            <a:lvl2pPr marL="742950" indent="-285750" eaLnBrk="0" hangingPunct="0">
              <a:defRPr sz="3100" b="1">
                <a:solidFill>
                  <a:schemeClr val="accent2"/>
                </a:solidFill>
                <a:latin typeface="Arial" charset="0"/>
              </a:defRPr>
            </a:lvl2pPr>
            <a:lvl3pPr marL="1143000" indent="-228600" eaLnBrk="0" hangingPunct="0">
              <a:defRPr sz="3100" b="1">
                <a:solidFill>
                  <a:schemeClr val="accent2"/>
                </a:solidFill>
                <a:latin typeface="Arial" charset="0"/>
              </a:defRPr>
            </a:lvl3pPr>
            <a:lvl4pPr marL="1600200" indent="-228600" eaLnBrk="0" hangingPunct="0">
              <a:defRPr sz="3100" b="1">
                <a:solidFill>
                  <a:schemeClr val="accent2"/>
                </a:solidFill>
                <a:latin typeface="Arial" charset="0"/>
              </a:defRPr>
            </a:lvl4pPr>
            <a:lvl5pPr marL="2057400" indent="-228600" eaLnBrk="0" hangingPunct="0">
              <a:defRPr sz="3100" b="1">
                <a:solidFill>
                  <a:schemeClr val="accent2"/>
                </a:solidFill>
                <a:latin typeface="Arial" charset="0"/>
              </a:defRPr>
            </a:lvl5pPr>
            <a:lvl6pPr marL="2514600" indent="-228600" algn="r" eaLnBrk="0" fontAlgn="base" hangingPunct="0">
              <a:spcBef>
                <a:spcPct val="0"/>
              </a:spcBef>
              <a:spcAft>
                <a:spcPct val="0"/>
              </a:spcAft>
              <a:defRPr sz="3100" b="1">
                <a:solidFill>
                  <a:schemeClr val="accent2"/>
                </a:solidFill>
                <a:latin typeface="Arial" charset="0"/>
              </a:defRPr>
            </a:lvl6pPr>
            <a:lvl7pPr marL="2971800" indent="-228600" algn="r" eaLnBrk="0" fontAlgn="base" hangingPunct="0">
              <a:spcBef>
                <a:spcPct val="0"/>
              </a:spcBef>
              <a:spcAft>
                <a:spcPct val="0"/>
              </a:spcAft>
              <a:defRPr sz="3100" b="1">
                <a:solidFill>
                  <a:schemeClr val="accent2"/>
                </a:solidFill>
                <a:latin typeface="Arial" charset="0"/>
              </a:defRPr>
            </a:lvl7pPr>
            <a:lvl8pPr marL="3429000" indent="-228600" algn="r" eaLnBrk="0" fontAlgn="base" hangingPunct="0">
              <a:spcBef>
                <a:spcPct val="0"/>
              </a:spcBef>
              <a:spcAft>
                <a:spcPct val="0"/>
              </a:spcAft>
              <a:defRPr sz="3100" b="1">
                <a:solidFill>
                  <a:schemeClr val="accent2"/>
                </a:solidFill>
                <a:latin typeface="Arial" charset="0"/>
              </a:defRPr>
            </a:lvl8pPr>
            <a:lvl9pPr marL="3886200" indent="-228600" algn="r" eaLnBrk="0" fontAlgn="base" hangingPunct="0">
              <a:spcBef>
                <a:spcPct val="0"/>
              </a:spcBef>
              <a:spcAft>
                <a:spcPct val="0"/>
              </a:spcAft>
              <a:defRPr sz="3100" b="1">
                <a:solidFill>
                  <a:schemeClr val="accent2"/>
                </a:solidFill>
                <a:latin typeface="Arial" charset="0"/>
              </a:defRPr>
            </a:lvl9pPr>
          </a:lstStyle>
          <a:p>
            <a:pPr algn="ctr" eaLnBrk="1" hangingPunct="1"/>
            <a:r>
              <a:rPr lang="en-US" altLang="en-US" sz="1800" dirty="0">
                <a:solidFill>
                  <a:schemeClr val="tx1"/>
                </a:solidFill>
                <a:latin typeface="+mn-lt"/>
              </a:rPr>
              <a:t>Action</a:t>
            </a:r>
          </a:p>
        </p:txBody>
      </p:sp>
      <p:sp>
        <p:nvSpPr>
          <p:cNvPr id="561" name="Line 81"/>
          <p:cNvSpPr>
            <a:spLocks noChangeShapeType="1"/>
          </p:cNvSpPr>
          <p:nvPr/>
        </p:nvSpPr>
        <p:spPr bwMode="auto">
          <a:xfrm flipV="1">
            <a:off x="7160771" y="3231835"/>
            <a:ext cx="0" cy="36766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563" name="Freeform 82"/>
          <p:cNvSpPr>
            <a:spLocks/>
          </p:cNvSpPr>
          <p:nvPr/>
        </p:nvSpPr>
        <p:spPr bwMode="auto">
          <a:xfrm>
            <a:off x="7077440" y="3108695"/>
            <a:ext cx="166664" cy="149204"/>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400" b="1"/>
          </a:p>
        </p:txBody>
      </p:sp>
      <p:sp>
        <p:nvSpPr>
          <p:cNvPr id="564" name="Freeform 35"/>
          <p:cNvSpPr>
            <a:spLocks/>
          </p:cNvSpPr>
          <p:nvPr/>
        </p:nvSpPr>
        <p:spPr bwMode="auto">
          <a:xfrm>
            <a:off x="5155611" y="4902494"/>
            <a:ext cx="423306" cy="522675"/>
          </a:xfrm>
          <a:custGeom>
            <a:avLst/>
            <a:gdLst>
              <a:gd name="T0" fmla="*/ 55 w 264"/>
              <a:gd name="T1" fmla="*/ 0 h 244"/>
              <a:gd name="T2" fmla="*/ 264 w 264"/>
              <a:gd name="T3" fmla="*/ 0 h 244"/>
              <a:gd name="T4" fmla="*/ 264 w 264"/>
              <a:gd name="T5" fmla="*/ 244 h 244"/>
              <a:gd name="T6" fmla="*/ 0 w 264"/>
              <a:gd name="T7" fmla="*/ 244 h 244"/>
              <a:gd name="T8" fmla="*/ 1 w 264"/>
              <a:gd name="T9" fmla="*/ 139 h 244"/>
              <a:gd name="connsiteX0" fmla="*/ 2083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38 w 10000"/>
              <a:gd name="connsiteY4" fmla="*/ 4820 h 10000"/>
              <a:gd name="connsiteX0" fmla="*/ 2083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38 w 10000"/>
              <a:gd name="connsiteY4" fmla="*/ 4557 h 10000"/>
              <a:gd name="connsiteX0" fmla="*/ 2083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38 w 10000"/>
              <a:gd name="connsiteY4" fmla="*/ 4469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2083" y="0"/>
                </a:moveTo>
                <a:lnTo>
                  <a:pt x="10000" y="0"/>
                </a:lnTo>
                <a:lnTo>
                  <a:pt x="10000" y="10000"/>
                </a:lnTo>
                <a:lnTo>
                  <a:pt x="0" y="10000"/>
                </a:lnTo>
                <a:cubicBezTo>
                  <a:pt x="13" y="8566"/>
                  <a:pt x="25" y="5903"/>
                  <a:pt x="38" y="4469"/>
                </a:cubicBezTo>
              </a:path>
            </a:pathLst>
          </a:custGeom>
          <a:noFill/>
          <a:ln w="25400">
            <a:solidFill>
              <a:schemeClr val="tx1"/>
            </a:solidFill>
            <a:round/>
            <a:headEnd/>
            <a:tailEnd type="arrow" w="lg" len="lg"/>
          </a:ln>
          <a:extLst>
            <a:ext uri="{909E8E84-426E-40DD-AFC4-6F175D3DCCD1}">
              <a14:hiddenFill xmlns:a14="http://schemas.microsoft.com/office/drawing/2010/main">
                <a:solidFill>
                  <a:srgbClr val="FFFFFF"/>
                </a:solidFill>
              </a14:hiddenFill>
            </a:ext>
          </a:extLst>
        </p:spPr>
        <p:txBody>
          <a:bodyPr/>
          <a:lstStyle/>
          <a:p>
            <a:endParaRPr lang="en-US" sz="1600" b="1"/>
          </a:p>
        </p:txBody>
      </p:sp>
      <p:sp>
        <p:nvSpPr>
          <p:cNvPr id="565" name="Line 73"/>
          <p:cNvSpPr>
            <a:spLocks noChangeShapeType="1"/>
          </p:cNvSpPr>
          <p:nvPr/>
        </p:nvSpPr>
        <p:spPr bwMode="auto">
          <a:xfrm flipV="1">
            <a:off x="4428851" y="5164217"/>
            <a:ext cx="0" cy="50595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sp>
        <p:nvSpPr>
          <p:cNvPr id="566" name="Freeform 82"/>
          <p:cNvSpPr>
            <a:spLocks/>
          </p:cNvSpPr>
          <p:nvPr/>
        </p:nvSpPr>
        <p:spPr bwMode="auto">
          <a:xfrm>
            <a:off x="4310929" y="5147420"/>
            <a:ext cx="235396" cy="210735"/>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600" b="1"/>
          </a:p>
        </p:txBody>
      </p:sp>
      <p:sp>
        <p:nvSpPr>
          <p:cNvPr id="567" name="Rectangle 36"/>
          <p:cNvSpPr>
            <a:spLocks noChangeArrowheads="1"/>
          </p:cNvSpPr>
          <p:nvPr/>
        </p:nvSpPr>
        <p:spPr bwMode="auto">
          <a:xfrm flipH="1">
            <a:off x="5574581" y="5122611"/>
            <a:ext cx="1310359" cy="277064"/>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85000"/>
              </a:lnSpc>
            </a:pPr>
            <a:r>
              <a:rPr lang="en-US" altLang="en-US" sz="1400" b="1" dirty="0" err="1"/>
              <a:t>happensBefore</a:t>
            </a:r>
            <a:endParaRPr lang="en-US" altLang="en-US" sz="1400" b="1" baseline="30000" dirty="0"/>
          </a:p>
        </p:txBody>
      </p:sp>
      <p:sp>
        <p:nvSpPr>
          <p:cNvPr id="573" name="Rectangle 27"/>
          <p:cNvSpPr>
            <a:spLocks noChangeArrowheads="1"/>
          </p:cNvSpPr>
          <p:nvPr/>
        </p:nvSpPr>
        <p:spPr bwMode="auto">
          <a:xfrm flipH="1">
            <a:off x="6783266" y="4500341"/>
            <a:ext cx="77457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en-US" sz="1300" b="1" dirty="0"/>
              <a:t>happens</a:t>
            </a:r>
          </a:p>
          <a:p>
            <a:pPr algn="l"/>
            <a:r>
              <a:rPr lang="en-US" altLang="en-US" sz="1300" b="1" dirty="0"/>
              <a:t>During</a:t>
            </a:r>
          </a:p>
        </p:txBody>
      </p:sp>
      <p:sp>
        <p:nvSpPr>
          <p:cNvPr id="574" name="Freeform 33"/>
          <p:cNvSpPr>
            <a:spLocks/>
          </p:cNvSpPr>
          <p:nvPr/>
        </p:nvSpPr>
        <p:spPr bwMode="auto">
          <a:xfrm>
            <a:off x="6497516" y="4665114"/>
            <a:ext cx="307857" cy="333702"/>
          </a:xfrm>
          <a:custGeom>
            <a:avLst/>
            <a:gdLst>
              <a:gd name="T0" fmla="*/ 5 w 214"/>
              <a:gd name="T1" fmla="*/ 0 h 244"/>
              <a:gd name="T2" fmla="*/ 214 w 214"/>
              <a:gd name="T3" fmla="*/ 0 h 244"/>
              <a:gd name="T4" fmla="*/ 214 w 214"/>
              <a:gd name="T5" fmla="*/ 244 h 244"/>
              <a:gd name="T6" fmla="*/ 0 w 214"/>
              <a:gd name="T7" fmla="*/ 244 h 244"/>
            </a:gdLst>
            <a:ahLst/>
            <a:cxnLst>
              <a:cxn ang="0">
                <a:pos x="T0" y="T1"/>
              </a:cxn>
              <a:cxn ang="0">
                <a:pos x="T2" y="T3"/>
              </a:cxn>
              <a:cxn ang="0">
                <a:pos x="T4" y="T5"/>
              </a:cxn>
              <a:cxn ang="0">
                <a:pos x="T6" y="T7"/>
              </a:cxn>
            </a:cxnLst>
            <a:rect l="0" t="0" r="r" b="b"/>
            <a:pathLst>
              <a:path w="214" h="244">
                <a:moveTo>
                  <a:pt x="5" y="0"/>
                </a:moveTo>
                <a:lnTo>
                  <a:pt x="214" y="0"/>
                </a:lnTo>
                <a:lnTo>
                  <a:pt x="214" y="244"/>
                </a:lnTo>
                <a:lnTo>
                  <a:pt x="0" y="244"/>
                </a:lnTo>
              </a:path>
            </a:pathLst>
          </a:custGeom>
          <a:noFill/>
          <a:ln w="25400">
            <a:solidFill>
              <a:schemeClr val="tx1"/>
            </a:solidFill>
            <a:round/>
            <a:headEnd/>
            <a:tailEnd type="arrow" w="lg" len="lg"/>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7" name="Rectangle 4"/>
          <p:cNvSpPr>
            <a:spLocks noChangeArrowheads="1"/>
          </p:cNvSpPr>
          <p:nvPr/>
        </p:nvSpPr>
        <p:spPr bwMode="auto">
          <a:xfrm>
            <a:off x="1926901" y="3051519"/>
            <a:ext cx="1137305" cy="820519"/>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algn="l">
              <a:lnSpc>
                <a:spcPct val="80000"/>
              </a:lnSpc>
            </a:pPr>
            <a:r>
              <a:rPr lang="en-US" altLang="en-US" sz="2000" b="1" dirty="0"/>
              <a:t>Meta</a:t>
            </a:r>
          </a:p>
          <a:p>
            <a:pPr algn="l">
              <a:lnSpc>
                <a:spcPct val="80000"/>
              </a:lnSpc>
            </a:pPr>
            <a:r>
              <a:rPr lang="en-US" altLang="en-US" sz="2000" b="1" dirty="0"/>
              <a:t>model</a:t>
            </a:r>
          </a:p>
        </p:txBody>
      </p:sp>
      <p:sp>
        <p:nvSpPr>
          <p:cNvPr id="592" name="Rectangle 591"/>
          <p:cNvSpPr/>
          <p:nvPr/>
        </p:nvSpPr>
        <p:spPr>
          <a:xfrm>
            <a:off x="24930" y="2524948"/>
            <a:ext cx="1607812" cy="781752"/>
          </a:xfrm>
          <a:prstGeom prst="rect">
            <a:avLst/>
          </a:prstGeom>
        </p:spPr>
        <p:txBody>
          <a:bodyPr wrap="none">
            <a:spAutoFit/>
          </a:bodyPr>
          <a:lstStyle/>
          <a:p>
            <a:pPr algn="r">
              <a:lnSpc>
                <a:spcPct val="80000"/>
              </a:lnSpc>
            </a:pPr>
            <a:r>
              <a:rPr lang="en-US" sz="2800" b="1" dirty="0">
                <a:solidFill>
                  <a:schemeClr val="accent1"/>
                </a:solidFill>
              </a:rPr>
              <a:t>Modeling</a:t>
            </a:r>
          </a:p>
          <a:p>
            <a:pPr algn="r">
              <a:lnSpc>
                <a:spcPct val="80000"/>
              </a:lnSpc>
            </a:pPr>
            <a:r>
              <a:rPr lang="en-US" sz="2800" b="1" dirty="0">
                <a:solidFill>
                  <a:schemeClr val="accent1"/>
                </a:solidFill>
              </a:rPr>
              <a:t>tools see:</a:t>
            </a:r>
          </a:p>
        </p:txBody>
      </p:sp>
      <p:sp>
        <p:nvSpPr>
          <p:cNvPr id="602" name="Rectangle 601"/>
          <p:cNvSpPr/>
          <p:nvPr/>
        </p:nvSpPr>
        <p:spPr>
          <a:xfrm>
            <a:off x="1490096" y="4378020"/>
            <a:ext cx="1487394" cy="986104"/>
          </a:xfrm>
          <a:prstGeom prst="rect">
            <a:avLst/>
          </a:prstGeom>
        </p:spPr>
        <p:txBody>
          <a:bodyPr wrap="none">
            <a:spAutoFit/>
          </a:bodyPr>
          <a:lstStyle/>
          <a:p>
            <a:pPr algn="r">
              <a:lnSpc>
                <a:spcPct val="80000"/>
              </a:lnSpc>
            </a:pPr>
            <a:r>
              <a:rPr lang="en-US" sz="2400" dirty="0">
                <a:solidFill>
                  <a:schemeClr val="accent1"/>
                </a:solidFill>
              </a:rPr>
              <a:t>Library of</a:t>
            </a:r>
          </a:p>
          <a:p>
            <a:pPr algn="r">
              <a:lnSpc>
                <a:spcPct val="80000"/>
              </a:lnSpc>
            </a:pPr>
            <a:r>
              <a:rPr lang="en-US" sz="2400" dirty="0">
                <a:solidFill>
                  <a:schemeClr val="accent1"/>
                </a:solidFill>
              </a:rPr>
              <a:t>temporal</a:t>
            </a:r>
          </a:p>
          <a:p>
            <a:pPr algn="r">
              <a:lnSpc>
                <a:spcPct val="80000"/>
              </a:lnSpc>
            </a:pPr>
            <a:r>
              <a:rPr lang="en-US" sz="2400" dirty="0">
                <a:solidFill>
                  <a:schemeClr val="accent1"/>
                </a:solidFill>
              </a:rPr>
              <a:t>relations…</a:t>
            </a:r>
          </a:p>
        </p:txBody>
      </p:sp>
      <p:sp>
        <p:nvSpPr>
          <p:cNvPr id="603" name="Rectangle 602"/>
          <p:cNvSpPr/>
          <p:nvPr/>
        </p:nvSpPr>
        <p:spPr>
          <a:xfrm>
            <a:off x="1366774" y="5784596"/>
            <a:ext cx="1584473" cy="978729"/>
          </a:xfrm>
          <a:prstGeom prst="rect">
            <a:avLst/>
          </a:prstGeom>
        </p:spPr>
        <p:txBody>
          <a:bodyPr wrap="none">
            <a:spAutoFit/>
          </a:bodyPr>
          <a:lstStyle/>
          <a:p>
            <a:pPr algn="r">
              <a:lnSpc>
                <a:spcPct val="80000"/>
              </a:lnSpc>
            </a:pPr>
            <a:r>
              <a:rPr lang="en-US" sz="2400" dirty="0">
                <a:solidFill>
                  <a:schemeClr val="accent1"/>
                </a:solidFill>
              </a:rPr>
              <a:t>... used to</a:t>
            </a:r>
          </a:p>
          <a:p>
            <a:pPr algn="r">
              <a:lnSpc>
                <a:spcPct val="80000"/>
              </a:lnSpc>
            </a:pPr>
            <a:r>
              <a:rPr lang="en-US" sz="2400" dirty="0">
                <a:solidFill>
                  <a:schemeClr val="accent1"/>
                </a:solidFill>
              </a:rPr>
              <a:t>give model</a:t>
            </a:r>
          </a:p>
          <a:p>
            <a:pPr algn="r">
              <a:lnSpc>
                <a:spcPct val="80000"/>
              </a:lnSpc>
            </a:pPr>
            <a:r>
              <a:rPr lang="en-US" sz="2400" dirty="0">
                <a:solidFill>
                  <a:schemeClr val="accent1"/>
                </a:solidFill>
              </a:rPr>
              <a:t>semantics</a:t>
            </a:r>
          </a:p>
        </p:txBody>
      </p:sp>
      <p:grpSp>
        <p:nvGrpSpPr>
          <p:cNvPr id="604" name="Group 603"/>
          <p:cNvGrpSpPr/>
          <p:nvPr/>
        </p:nvGrpSpPr>
        <p:grpSpPr>
          <a:xfrm>
            <a:off x="6531790" y="5343525"/>
            <a:ext cx="107970" cy="958191"/>
            <a:chOff x="5368129" y="2716223"/>
            <a:chExt cx="107970" cy="1749685"/>
          </a:xfrm>
        </p:grpSpPr>
        <p:sp>
          <p:nvSpPr>
            <p:cNvPr id="605" name="Freeform 604"/>
            <p:cNvSpPr>
              <a:spLocks/>
            </p:cNvSpPr>
            <p:nvPr/>
          </p:nvSpPr>
          <p:spPr bwMode="auto">
            <a:xfrm rot="183088">
              <a:off x="5368129" y="2720219"/>
              <a:ext cx="107347" cy="1745689"/>
            </a:xfrm>
            <a:custGeom>
              <a:avLst/>
              <a:gdLst>
                <a:gd name="T0" fmla="*/ 97 w 345"/>
                <a:gd name="T1" fmla="*/ 773 h 773"/>
                <a:gd name="T2" fmla="*/ 329 w 345"/>
                <a:gd name="T3" fmla="*/ 515 h 773"/>
                <a:gd name="T4" fmla="*/ 0 w 345"/>
                <a:gd name="T5" fmla="*/ 0 h 773"/>
                <a:gd name="connsiteX0" fmla="*/ 22153 w 28902"/>
                <a:gd name="connsiteY0" fmla="*/ 9826 h 9826"/>
                <a:gd name="connsiteX1" fmla="*/ 28877 w 28902"/>
                <a:gd name="connsiteY1" fmla="*/ 6488 h 9826"/>
                <a:gd name="connsiteX2" fmla="*/ 0 w 28902"/>
                <a:gd name="connsiteY2" fmla="*/ 0 h 9826"/>
                <a:gd name="connsiteX0" fmla="*/ 7665 w 9999"/>
                <a:gd name="connsiteY0" fmla="*/ 10000 h 10000"/>
                <a:gd name="connsiteX1" fmla="*/ 9991 w 9999"/>
                <a:gd name="connsiteY1" fmla="*/ 6603 h 10000"/>
                <a:gd name="connsiteX2" fmla="*/ 0 w 9999"/>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9995"/>
                <a:gd name="connsiteY0" fmla="*/ 10000 h 10000"/>
                <a:gd name="connsiteX1" fmla="*/ 9992 w 9995"/>
                <a:gd name="connsiteY1" fmla="*/ 6603 h 10000"/>
                <a:gd name="connsiteX2" fmla="*/ 0 w 9995"/>
                <a:gd name="connsiteY2" fmla="*/ 0 h 10000"/>
                <a:gd name="connsiteX0" fmla="*/ 7670 w 10067"/>
                <a:gd name="connsiteY0" fmla="*/ 10000 h 10000"/>
                <a:gd name="connsiteX1" fmla="*/ 10065 w 10067"/>
                <a:gd name="connsiteY1" fmla="*/ 5805 h 10000"/>
                <a:gd name="connsiteX2" fmla="*/ 0 w 10067"/>
                <a:gd name="connsiteY2" fmla="*/ 0 h 10000"/>
                <a:gd name="connsiteX0" fmla="*/ 7670 w 9865"/>
                <a:gd name="connsiteY0" fmla="*/ 10000 h 10000"/>
                <a:gd name="connsiteX1" fmla="*/ 9862 w 9865"/>
                <a:gd name="connsiteY1" fmla="*/ 5539 h 10000"/>
                <a:gd name="connsiteX2" fmla="*/ 0 w 9865"/>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2"/>
                <a:gd name="connsiteY0" fmla="*/ 10000 h 10000"/>
                <a:gd name="connsiteX1" fmla="*/ 9997 w 10002"/>
                <a:gd name="connsiteY1" fmla="*/ 5539 h 10000"/>
                <a:gd name="connsiteX2" fmla="*/ 0 w 10002"/>
                <a:gd name="connsiteY2" fmla="*/ 0 h 10000"/>
                <a:gd name="connsiteX0" fmla="*/ 7569 w 10345"/>
                <a:gd name="connsiteY0" fmla="*/ 10000 h 10000"/>
                <a:gd name="connsiteX1" fmla="*/ 9997 w 10345"/>
                <a:gd name="connsiteY1" fmla="*/ 5539 h 10000"/>
                <a:gd name="connsiteX2" fmla="*/ 0 w 10345"/>
                <a:gd name="connsiteY2" fmla="*/ 0 h 10000"/>
                <a:gd name="connsiteX0" fmla="*/ 0 w 3105"/>
                <a:gd name="connsiteY0" fmla="*/ 10000 h 10000"/>
                <a:gd name="connsiteX1" fmla="*/ 2428 w 3105"/>
                <a:gd name="connsiteY1" fmla="*/ 5539 h 10000"/>
                <a:gd name="connsiteX2" fmla="*/ 830 w 3105"/>
                <a:gd name="connsiteY2" fmla="*/ 0 h 10000"/>
                <a:gd name="connsiteX0" fmla="*/ 0 w 7939"/>
                <a:gd name="connsiteY0" fmla="*/ 10000 h 10000"/>
                <a:gd name="connsiteX1" fmla="*/ 7820 w 7939"/>
                <a:gd name="connsiteY1" fmla="*/ 5539 h 10000"/>
                <a:gd name="connsiteX2" fmla="*/ 2673 w 7939"/>
                <a:gd name="connsiteY2" fmla="*/ 0 h 10000"/>
              </a:gdLst>
              <a:ahLst/>
              <a:cxnLst>
                <a:cxn ang="0">
                  <a:pos x="connsiteX0" y="connsiteY0"/>
                </a:cxn>
                <a:cxn ang="0">
                  <a:pos x="connsiteX1" y="connsiteY1"/>
                </a:cxn>
                <a:cxn ang="0">
                  <a:pos x="connsiteX2" y="connsiteY2"/>
                </a:cxn>
              </a:cxnLst>
              <a:rect l="l" t="t" r="r" b="b"/>
              <a:pathLst>
                <a:path w="7939" h="10000">
                  <a:moveTo>
                    <a:pt x="0" y="10000"/>
                  </a:moveTo>
                  <a:cubicBezTo>
                    <a:pt x="3890" y="8636"/>
                    <a:pt x="7375" y="7206"/>
                    <a:pt x="7820" y="5539"/>
                  </a:cubicBezTo>
                  <a:cubicBezTo>
                    <a:pt x="8264" y="3872"/>
                    <a:pt x="7657" y="2576"/>
                    <a:pt x="2673" y="0"/>
                  </a:cubicBezTo>
                </a:path>
              </a:pathLst>
            </a:custGeom>
            <a:noFill/>
            <a:ln w="63500">
              <a:solidFill>
                <a:schemeClr val="bg1"/>
              </a:solidFill>
              <a:prstDash val="solid"/>
              <a:round/>
              <a:headEnd/>
              <a:tailEnd type="arrow"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b="1"/>
            </a:p>
          </p:txBody>
        </p:sp>
        <p:sp>
          <p:nvSpPr>
            <p:cNvPr id="606" name="Freeform 605"/>
            <p:cNvSpPr>
              <a:spLocks/>
            </p:cNvSpPr>
            <p:nvPr/>
          </p:nvSpPr>
          <p:spPr bwMode="auto">
            <a:xfrm rot="183088">
              <a:off x="5368752" y="2716223"/>
              <a:ext cx="107347" cy="1745689"/>
            </a:xfrm>
            <a:custGeom>
              <a:avLst/>
              <a:gdLst>
                <a:gd name="T0" fmla="*/ 97 w 345"/>
                <a:gd name="T1" fmla="*/ 773 h 773"/>
                <a:gd name="T2" fmla="*/ 329 w 345"/>
                <a:gd name="T3" fmla="*/ 515 h 773"/>
                <a:gd name="T4" fmla="*/ 0 w 345"/>
                <a:gd name="T5" fmla="*/ 0 h 773"/>
                <a:gd name="connsiteX0" fmla="*/ 22153 w 28902"/>
                <a:gd name="connsiteY0" fmla="*/ 9826 h 9826"/>
                <a:gd name="connsiteX1" fmla="*/ 28877 w 28902"/>
                <a:gd name="connsiteY1" fmla="*/ 6488 h 9826"/>
                <a:gd name="connsiteX2" fmla="*/ 0 w 28902"/>
                <a:gd name="connsiteY2" fmla="*/ 0 h 9826"/>
                <a:gd name="connsiteX0" fmla="*/ 7665 w 9999"/>
                <a:gd name="connsiteY0" fmla="*/ 10000 h 10000"/>
                <a:gd name="connsiteX1" fmla="*/ 9991 w 9999"/>
                <a:gd name="connsiteY1" fmla="*/ 6603 h 10000"/>
                <a:gd name="connsiteX2" fmla="*/ 0 w 9999"/>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9995"/>
                <a:gd name="connsiteY0" fmla="*/ 10000 h 10000"/>
                <a:gd name="connsiteX1" fmla="*/ 9992 w 9995"/>
                <a:gd name="connsiteY1" fmla="*/ 6603 h 10000"/>
                <a:gd name="connsiteX2" fmla="*/ 0 w 9995"/>
                <a:gd name="connsiteY2" fmla="*/ 0 h 10000"/>
                <a:gd name="connsiteX0" fmla="*/ 7670 w 10067"/>
                <a:gd name="connsiteY0" fmla="*/ 10000 h 10000"/>
                <a:gd name="connsiteX1" fmla="*/ 10065 w 10067"/>
                <a:gd name="connsiteY1" fmla="*/ 5805 h 10000"/>
                <a:gd name="connsiteX2" fmla="*/ 0 w 10067"/>
                <a:gd name="connsiteY2" fmla="*/ 0 h 10000"/>
                <a:gd name="connsiteX0" fmla="*/ 7670 w 9865"/>
                <a:gd name="connsiteY0" fmla="*/ 10000 h 10000"/>
                <a:gd name="connsiteX1" fmla="*/ 9862 w 9865"/>
                <a:gd name="connsiteY1" fmla="*/ 5539 h 10000"/>
                <a:gd name="connsiteX2" fmla="*/ 0 w 9865"/>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2"/>
                <a:gd name="connsiteY0" fmla="*/ 10000 h 10000"/>
                <a:gd name="connsiteX1" fmla="*/ 9997 w 10002"/>
                <a:gd name="connsiteY1" fmla="*/ 5539 h 10000"/>
                <a:gd name="connsiteX2" fmla="*/ 0 w 10002"/>
                <a:gd name="connsiteY2" fmla="*/ 0 h 10000"/>
                <a:gd name="connsiteX0" fmla="*/ 7569 w 10345"/>
                <a:gd name="connsiteY0" fmla="*/ 10000 h 10000"/>
                <a:gd name="connsiteX1" fmla="*/ 9997 w 10345"/>
                <a:gd name="connsiteY1" fmla="*/ 5539 h 10000"/>
                <a:gd name="connsiteX2" fmla="*/ 0 w 10345"/>
                <a:gd name="connsiteY2" fmla="*/ 0 h 10000"/>
                <a:gd name="connsiteX0" fmla="*/ 0 w 3105"/>
                <a:gd name="connsiteY0" fmla="*/ 10000 h 10000"/>
                <a:gd name="connsiteX1" fmla="*/ 2428 w 3105"/>
                <a:gd name="connsiteY1" fmla="*/ 5539 h 10000"/>
                <a:gd name="connsiteX2" fmla="*/ 830 w 3105"/>
                <a:gd name="connsiteY2" fmla="*/ 0 h 10000"/>
                <a:gd name="connsiteX0" fmla="*/ 0 w 7939"/>
                <a:gd name="connsiteY0" fmla="*/ 10000 h 10000"/>
                <a:gd name="connsiteX1" fmla="*/ 7820 w 7939"/>
                <a:gd name="connsiteY1" fmla="*/ 5539 h 10000"/>
                <a:gd name="connsiteX2" fmla="*/ 2673 w 7939"/>
                <a:gd name="connsiteY2" fmla="*/ 0 h 10000"/>
              </a:gdLst>
              <a:ahLst/>
              <a:cxnLst>
                <a:cxn ang="0">
                  <a:pos x="connsiteX0" y="connsiteY0"/>
                </a:cxn>
                <a:cxn ang="0">
                  <a:pos x="connsiteX1" y="connsiteY1"/>
                </a:cxn>
                <a:cxn ang="0">
                  <a:pos x="connsiteX2" y="connsiteY2"/>
                </a:cxn>
              </a:cxnLst>
              <a:rect l="l" t="t" r="r" b="b"/>
              <a:pathLst>
                <a:path w="7939" h="10000">
                  <a:moveTo>
                    <a:pt x="0" y="10000"/>
                  </a:moveTo>
                  <a:cubicBezTo>
                    <a:pt x="3890" y="8636"/>
                    <a:pt x="7375" y="7206"/>
                    <a:pt x="7820" y="5539"/>
                  </a:cubicBezTo>
                  <a:cubicBezTo>
                    <a:pt x="8264" y="3872"/>
                    <a:pt x="7657" y="2576"/>
                    <a:pt x="2673" y="0"/>
                  </a:cubicBezTo>
                </a:path>
              </a:pathLst>
            </a:custGeom>
            <a:noFill/>
            <a:ln w="25400">
              <a:solidFill>
                <a:schemeClr val="tx1"/>
              </a:solidFill>
              <a:prstDash val="dash"/>
              <a:round/>
              <a:headEnd/>
              <a:tailEnd type="arrow"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b="1"/>
            </a:p>
          </p:txBody>
        </p:sp>
      </p:grpSp>
      <p:sp>
        <p:nvSpPr>
          <p:cNvPr id="531" name="Rectangle 92"/>
          <p:cNvSpPr>
            <a:spLocks noChangeArrowheads="1"/>
          </p:cNvSpPr>
          <p:nvPr/>
        </p:nvSpPr>
        <p:spPr bwMode="auto">
          <a:xfrm flipH="1">
            <a:off x="6712403" y="6152086"/>
            <a:ext cx="1281112" cy="347662"/>
          </a:xfrm>
          <a:prstGeom prst="rect">
            <a:avLst/>
          </a:prstGeom>
          <a:solidFill>
            <a:schemeClr val="bg1"/>
          </a:solidFill>
          <a:ln w="25400">
            <a:solidFill>
              <a:schemeClr val="tx1"/>
            </a:solidFill>
            <a:miter lim="800000"/>
            <a:headEnd/>
            <a:tailEnd/>
          </a:ln>
          <a:effectLst/>
          <a:extLst/>
        </p:spPr>
        <p:txBody>
          <a:bodyPr wrap="none" lIns="0" rIns="0" anchor="ctr" anchorCtr="1"/>
          <a:lstStyle/>
          <a:p>
            <a:r>
              <a:rPr lang="en-US" altLang="en-US" sz="1600" b="1" dirty="0"/>
              <a:t>step2</a:t>
            </a:r>
            <a:r>
              <a:rPr lang="en-US" altLang="en-US" sz="1000" b="1" dirty="0"/>
              <a:t> </a:t>
            </a:r>
            <a:r>
              <a:rPr lang="en-US" altLang="en-US" sz="1600" b="1" dirty="0"/>
              <a:t>:</a:t>
            </a:r>
            <a:r>
              <a:rPr lang="en-US" altLang="en-US" sz="1000" b="1" dirty="0"/>
              <a:t> </a:t>
            </a:r>
            <a:r>
              <a:rPr lang="en-US" altLang="en-US" sz="1600" b="1" dirty="0"/>
              <a:t>Shoot</a:t>
            </a:r>
          </a:p>
        </p:txBody>
      </p:sp>
      <p:grpSp>
        <p:nvGrpSpPr>
          <p:cNvPr id="626" name="Group 625"/>
          <p:cNvGrpSpPr/>
          <p:nvPr/>
        </p:nvGrpSpPr>
        <p:grpSpPr>
          <a:xfrm>
            <a:off x="7251403" y="4003491"/>
            <a:ext cx="319987" cy="2217842"/>
            <a:chOff x="7251403" y="4003491"/>
            <a:chExt cx="319987" cy="2217842"/>
          </a:xfrm>
        </p:grpSpPr>
        <p:sp>
          <p:nvSpPr>
            <p:cNvPr id="571" name="Freeform 570"/>
            <p:cNvSpPr>
              <a:spLocks/>
            </p:cNvSpPr>
            <p:nvPr/>
          </p:nvSpPr>
          <p:spPr bwMode="auto">
            <a:xfrm rot="45622">
              <a:off x="7251799" y="4003491"/>
              <a:ext cx="319591" cy="2217004"/>
            </a:xfrm>
            <a:custGeom>
              <a:avLst/>
              <a:gdLst>
                <a:gd name="T0" fmla="*/ 97 w 345"/>
                <a:gd name="T1" fmla="*/ 773 h 773"/>
                <a:gd name="T2" fmla="*/ 329 w 345"/>
                <a:gd name="T3" fmla="*/ 515 h 773"/>
                <a:gd name="T4" fmla="*/ 0 w 345"/>
                <a:gd name="T5" fmla="*/ 0 h 773"/>
                <a:gd name="connsiteX0" fmla="*/ 22153 w 28902"/>
                <a:gd name="connsiteY0" fmla="*/ 9826 h 9826"/>
                <a:gd name="connsiteX1" fmla="*/ 28877 w 28902"/>
                <a:gd name="connsiteY1" fmla="*/ 6488 h 9826"/>
                <a:gd name="connsiteX2" fmla="*/ 0 w 28902"/>
                <a:gd name="connsiteY2" fmla="*/ 0 h 9826"/>
                <a:gd name="connsiteX0" fmla="*/ 7665 w 9999"/>
                <a:gd name="connsiteY0" fmla="*/ 10000 h 10000"/>
                <a:gd name="connsiteX1" fmla="*/ 9991 w 9999"/>
                <a:gd name="connsiteY1" fmla="*/ 6603 h 10000"/>
                <a:gd name="connsiteX2" fmla="*/ 0 w 9999"/>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9995"/>
                <a:gd name="connsiteY0" fmla="*/ 10000 h 10000"/>
                <a:gd name="connsiteX1" fmla="*/ 9992 w 9995"/>
                <a:gd name="connsiteY1" fmla="*/ 6603 h 10000"/>
                <a:gd name="connsiteX2" fmla="*/ 0 w 9995"/>
                <a:gd name="connsiteY2" fmla="*/ 0 h 10000"/>
                <a:gd name="connsiteX0" fmla="*/ 7670 w 10067"/>
                <a:gd name="connsiteY0" fmla="*/ 10000 h 10000"/>
                <a:gd name="connsiteX1" fmla="*/ 10065 w 10067"/>
                <a:gd name="connsiteY1" fmla="*/ 5805 h 10000"/>
                <a:gd name="connsiteX2" fmla="*/ 0 w 10067"/>
                <a:gd name="connsiteY2" fmla="*/ 0 h 10000"/>
                <a:gd name="connsiteX0" fmla="*/ 7670 w 9865"/>
                <a:gd name="connsiteY0" fmla="*/ 10000 h 10000"/>
                <a:gd name="connsiteX1" fmla="*/ 9862 w 9865"/>
                <a:gd name="connsiteY1" fmla="*/ 5539 h 10000"/>
                <a:gd name="connsiteX2" fmla="*/ 0 w 9865"/>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2"/>
                <a:gd name="connsiteY0" fmla="*/ 10000 h 10000"/>
                <a:gd name="connsiteX1" fmla="*/ 9997 w 10002"/>
                <a:gd name="connsiteY1" fmla="*/ 5539 h 10000"/>
                <a:gd name="connsiteX2" fmla="*/ 0 w 10002"/>
                <a:gd name="connsiteY2" fmla="*/ 0 h 10000"/>
                <a:gd name="connsiteX0" fmla="*/ 7569 w 10345"/>
                <a:gd name="connsiteY0" fmla="*/ 10000 h 10000"/>
                <a:gd name="connsiteX1" fmla="*/ 9997 w 10345"/>
                <a:gd name="connsiteY1" fmla="*/ 5539 h 10000"/>
                <a:gd name="connsiteX2" fmla="*/ 0 w 10345"/>
                <a:gd name="connsiteY2" fmla="*/ 0 h 10000"/>
                <a:gd name="connsiteX0" fmla="*/ 0 w 3105"/>
                <a:gd name="connsiteY0" fmla="*/ 10000 h 10000"/>
                <a:gd name="connsiteX1" fmla="*/ 2428 w 3105"/>
                <a:gd name="connsiteY1" fmla="*/ 5539 h 10000"/>
                <a:gd name="connsiteX2" fmla="*/ 830 w 3105"/>
                <a:gd name="connsiteY2" fmla="*/ 0 h 10000"/>
                <a:gd name="connsiteX0" fmla="*/ 0 w 7939"/>
                <a:gd name="connsiteY0" fmla="*/ 10000 h 10000"/>
                <a:gd name="connsiteX1" fmla="*/ 7820 w 7939"/>
                <a:gd name="connsiteY1" fmla="*/ 5539 h 10000"/>
                <a:gd name="connsiteX2" fmla="*/ 2673 w 7939"/>
                <a:gd name="connsiteY2" fmla="*/ 0 h 10000"/>
              </a:gdLst>
              <a:ahLst/>
              <a:cxnLst>
                <a:cxn ang="0">
                  <a:pos x="connsiteX0" y="connsiteY0"/>
                </a:cxn>
                <a:cxn ang="0">
                  <a:pos x="connsiteX1" y="connsiteY1"/>
                </a:cxn>
                <a:cxn ang="0">
                  <a:pos x="connsiteX2" y="connsiteY2"/>
                </a:cxn>
              </a:cxnLst>
              <a:rect l="l" t="t" r="r" b="b"/>
              <a:pathLst>
                <a:path w="7939" h="10000">
                  <a:moveTo>
                    <a:pt x="0" y="10000"/>
                  </a:moveTo>
                  <a:cubicBezTo>
                    <a:pt x="3890" y="8636"/>
                    <a:pt x="7375" y="7206"/>
                    <a:pt x="7820" y="5539"/>
                  </a:cubicBezTo>
                  <a:cubicBezTo>
                    <a:pt x="8264" y="3872"/>
                    <a:pt x="7657" y="2576"/>
                    <a:pt x="2673" y="0"/>
                  </a:cubicBezTo>
                </a:path>
              </a:pathLst>
            </a:custGeom>
            <a:noFill/>
            <a:ln w="63500">
              <a:solidFill>
                <a:schemeClr val="bg1"/>
              </a:solidFill>
              <a:prstDash val="solid"/>
              <a:round/>
              <a:headEnd/>
              <a:tailEnd type="arrow"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b="1"/>
            </a:p>
          </p:txBody>
        </p:sp>
        <p:sp>
          <p:nvSpPr>
            <p:cNvPr id="572" name="Freeform 571"/>
            <p:cNvSpPr>
              <a:spLocks/>
            </p:cNvSpPr>
            <p:nvPr/>
          </p:nvSpPr>
          <p:spPr bwMode="auto">
            <a:xfrm rot="45622">
              <a:off x="7251403" y="4004329"/>
              <a:ext cx="319591" cy="2217004"/>
            </a:xfrm>
            <a:custGeom>
              <a:avLst/>
              <a:gdLst>
                <a:gd name="T0" fmla="*/ 97 w 345"/>
                <a:gd name="T1" fmla="*/ 773 h 773"/>
                <a:gd name="T2" fmla="*/ 329 w 345"/>
                <a:gd name="T3" fmla="*/ 515 h 773"/>
                <a:gd name="T4" fmla="*/ 0 w 345"/>
                <a:gd name="T5" fmla="*/ 0 h 773"/>
                <a:gd name="connsiteX0" fmla="*/ 22153 w 28902"/>
                <a:gd name="connsiteY0" fmla="*/ 9826 h 9826"/>
                <a:gd name="connsiteX1" fmla="*/ 28877 w 28902"/>
                <a:gd name="connsiteY1" fmla="*/ 6488 h 9826"/>
                <a:gd name="connsiteX2" fmla="*/ 0 w 28902"/>
                <a:gd name="connsiteY2" fmla="*/ 0 h 9826"/>
                <a:gd name="connsiteX0" fmla="*/ 7665 w 9999"/>
                <a:gd name="connsiteY0" fmla="*/ 10000 h 10000"/>
                <a:gd name="connsiteX1" fmla="*/ 9991 w 9999"/>
                <a:gd name="connsiteY1" fmla="*/ 6603 h 10000"/>
                <a:gd name="connsiteX2" fmla="*/ 0 w 9999"/>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0"/>
                <a:gd name="connsiteY0" fmla="*/ 10000 h 10000"/>
                <a:gd name="connsiteX1" fmla="*/ 9992 w 10000"/>
                <a:gd name="connsiteY1" fmla="*/ 6603 h 10000"/>
                <a:gd name="connsiteX2" fmla="*/ 0 w 10000"/>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10002"/>
                <a:gd name="connsiteY0" fmla="*/ 10000 h 10000"/>
                <a:gd name="connsiteX1" fmla="*/ 9992 w 10002"/>
                <a:gd name="connsiteY1" fmla="*/ 6603 h 10000"/>
                <a:gd name="connsiteX2" fmla="*/ 0 w 10002"/>
                <a:gd name="connsiteY2" fmla="*/ 0 h 10000"/>
                <a:gd name="connsiteX0" fmla="*/ 7666 w 9995"/>
                <a:gd name="connsiteY0" fmla="*/ 10000 h 10000"/>
                <a:gd name="connsiteX1" fmla="*/ 9992 w 9995"/>
                <a:gd name="connsiteY1" fmla="*/ 6603 h 10000"/>
                <a:gd name="connsiteX2" fmla="*/ 0 w 9995"/>
                <a:gd name="connsiteY2" fmla="*/ 0 h 10000"/>
                <a:gd name="connsiteX0" fmla="*/ 7670 w 10067"/>
                <a:gd name="connsiteY0" fmla="*/ 10000 h 10000"/>
                <a:gd name="connsiteX1" fmla="*/ 10065 w 10067"/>
                <a:gd name="connsiteY1" fmla="*/ 5805 h 10000"/>
                <a:gd name="connsiteX2" fmla="*/ 0 w 10067"/>
                <a:gd name="connsiteY2" fmla="*/ 0 h 10000"/>
                <a:gd name="connsiteX0" fmla="*/ 7670 w 9865"/>
                <a:gd name="connsiteY0" fmla="*/ 10000 h 10000"/>
                <a:gd name="connsiteX1" fmla="*/ 9862 w 9865"/>
                <a:gd name="connsiteY1" fmla="*/ 5539 h 10000"/>
                <a:gd name="connsiteX2" fmla="*/ 0 w 9865"/>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1"/>
                <a:gd name="connsiteY0" fmla="*/ 10000 h 10000"/>
                <a:gd name="connsiteX1" fmla="*/ 9997 w 10001"/>
                <a:gd name="connsiteY1" fmla="*/ 5539 h 10000"/>
                <a:gd name="connsiteX2" fmla="*/ 0 w 10001"/>
                <a:gd name="connsiteY2" fmla="*/ 0 h 10000"/>
                <a:gd name="connsiteX0" fmla="*/ 7775 w 10002"/>
                <a:gd name="connsiteY0" fmla="*/ 10000 h 10000"/>
                <a:gd name="connsiteX1" fmla="*/ 9997 w 10002"/>
                <a:gd name="connsiteY1" fmla="*/ 5539 h 10000"/>
                <a:gd name="connsiteX2" fmla="*/ 0 w 10002"/>
                <a:gd name="connsiteY2" fmla="*/ 0 h 10000"/>
                <a:gd name="connsiteX0" fmla="*/ 7569 w 10345"/>
                <a:gd name="connsiteY0" fmla="*/ 10000 h 10000"/>
                <a:gd name="connsiteX1" fmla="*/ 9997 w 10345"/>
                <a:gd name="connsiteY1" fmla="*/ 5539 h 10000"/>
                <a:gd name="connsiteX2" fmla="*/ 0 w 10345"/>
                <a:gd name="connsiteY2" fmla="*/ 0 h 10000"/>
                <a:gd name="connsiteX0" fmla="*/ 0 w 3105"/>
                <a:gd name="connsiteY0" fmla="*/ 10000 h 10000"/>
                <a:gd name="connsiteX1" fmla="*/ 2428 w 3105"/>
                <a:gd name="connsiteY1" fmla="*/ 5539 h 10000"/>
                <a:gd name="connsiteX2" fmla="*/ 830 w 3105"/>
                <a:gd name="connsiteY2" fmla="*/ 0 h 10000"/>
                <a:gd name="connsiteX0" fmla="*/ 0 w 7939"/>
                <a:gd name="connsiteY0" fmla="*/ 10000 h 10000"/>
                <a:gd name="connsiteX1" fmla="*/ 7820 w 7939"/>
                <a:gd name="connsiteY1" fmla="*/ 5539 h 10000"/>
                <a:gd name="connsiteX2" fmla="*/ 2673 w 7939"/>
                <a:gd name="connsiteY2" fmla="*/ 0 h 10000"/>
              </a:gdLst>
              <a:ahLst/>
              <a:cxnLst>
                <a:cxn ang="0">
                  <a:pos x="connsiteX0" y="connsiteY0"/>
                </a:cxn>
                <a:cxn ang="0">
                  <a:pos x="connsiteX1" y="connsiteY1"/>
                </a:cxn>
                <a:cxn ang="0">
                  <a:pos x="connsiteX2" y="connsiteY2"/>
                </a:cxn>
              </a:cxnLst>
              <a:rect l="l" t="t" r="r" b="b"/>
              <a:pathLst>
                <a:path w="7939" h="10000">
                  <a:moveTo>
                    <a:pt x="0" y="10000"/>
                  </a:moveTo>
                  <a:cubicBezTo>
                    <a:pt x="3890" y="8636"/>
                    <a:pt x="7375" y="7206"/>
                    <a:pt x="7820" y="5539"/>
                  </a:cubicBezTo>
                  <a:cubicBezTo>
                    <a:pt x="8264" y="3872"/>
                    <a:pt x="7657" y="2576"/>
                    <a:pt x="2673" y="0"/>
                  </a:cubicBezTo>
                </a:path>
              </a:pathLst>
            </a:custGeom>
            <a:noFill/>
            <a:ln w="25400">
              <a:solidFill>
                <a:schemeClr val="tx1"/>
              </a:solidFill>
              <a:prstDash val="dash"/>
              <a:round/>
              <a:headEnd/>
              <a:tailEnd type="arrow"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b="1"/>
            </a:p>
          </p:txBody>
        </p:sp>
      </p:grpSp>
      <p:grpSp>
        <p:nvGrpSpPr>
          <p:cNvPr id="629" name="Group 628"/>
          <p:cNvGrpSpPr/>
          <p:nvPr/>
        </p:nvGrpSpPr>
        <p:grpSpPr>
          <a:xfrm>
            <a:off x="7067667" y="5095876"/>
            <a:ext cx="45719" cy="1139226"/>
            <a:chOff x="6977180" y="5111993"/>
            <a:chExt cx="0" cy="1113583"/>
          </a:xfrm>
        </p:grpSpPr>
        <p:sp>
          <p:nvSpPr>
            <p:cNvPr id="613" name="Line 81"/>
            <p:cNvSpPr>
              <a:spLocks noChangeShapeType="1"/>
            </p:cNvSpPr>
            <p:nvPr/>
          </p:nvSpPr>
          <p:spPr bwMode="auto">
            <a:xfrm flipV="1">
              <a:off x="6977180" y="5111993"/>
              <a:ext cx="0" cy="1113583"/>
            </a:xfrm>
            <a:prstGeom prst="line">
              <a:avLst/>
            </a:prstGeom>
            <a:noFill/>
            <a:ln w="63500">
              <a:solidFill>
                <a:schemeClr val="bg1"/>
              </a:solidFill>
              <a:round/>
              <a:headEnd/>
              <a:tailEnd w="sm" len="sm"/>
            </a:ln>
            <a:extLst>
              <a:ext uri="{909E8E84-426E-40DD-AFC4-6F175D3DCCD1}">
                <a14:hiddenFill xmlns:a14="http://schemas.microsoft.com/office/drawing/2010/main">
                  <a:noFill/>
                </a14:hiddenFill>
              </a:ext>
            </a:extLst>
          </p:spPr>
          <p:txBody>
            <a:bodyPr anchor="ctr" anchorCtr="1"/>
            <a:lstStyle/>
            <a:p>
              <a:endParaRPr lang="en-US" sz="1600" b="1"/>
            </a:p>
          </p:txBody>
        </p:sp>
        <p:sp>
          <p:nvSpPr>
            <p:cNvPr id="614" name="Line 81"/>
            <p:cNvSpPr>
              <a:spLocks noChangeShapeType="1"/>
            </p:cNvSpPr>
            <p:nvPr/>
          </p:nvSpPr>
          <p:spPr bwMode="auto">
            <a:xfrm flipV="1">
              <a:off x="6977180" y="5111993"/>
              <a:ext cx="0" cy="111358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sz="1600" b="1"/>
            </a:p>
          </p:txBody>
        </p:sp>
      </p:grpSp>
      <p:sp>
        <p:nvSpPr>
          <p:cNvPr id="552" name="Rectangle 63"/>
          <p:cNvSpPr>
            <a:spLocks noChangeArrowheads="1"/>
          </p:cNvSpPr>
          <p:nvPr/>
        </p:nvSpPr>
        <p:spPr bwMode="auto">
          <a:xfrm>
            <a:off x="3485719" y="2691147"/>
            <a:ext cx="1217827" cy="448371"/>
          </a:xfrm>
          <a:prstGeom prst="rect">
            <a:avLst/>
          </a:prstGeom>
          <a:solidFill>
            <a:schemeClr val="bg1"/>
          </a:solidFill>
          <a:ln w="25400">
            <a:solidFill>
              <a:schemeClr val="tx1"/>
            </a:solidFill>
            <a:miter lim="800000"/>
            <a:headEnd/>
            <a:tailEnd/>
          </a:ln>
          <a:effectLst/>
          <a:extLst/>
        </p:spPr>
        <p:txBody>
          <a:bodyPr wrap="none" anchor="ctr" anchorCtr="1"/>
          <a:lstStyle/>
          <a:p>
            <a:pPr algn="l"/>
            <a:r>
              <a:rPr lang="en-US" altLang="en-US" b="1" dirty="0"/>
              <a:t>Class</a:t>
            </a:r>
          </a:p>
        </p:txBody>
      </p:sp>
      <p:grpSp>
        <p:nvGrpSpPr>
          <p:cNvPr id="628" name="Group 627"/>
          <p:cNvGrpSpPr/>
          <p:nvPr/>
        </p:nvGrpSpPr>
        <p:grpSpPr>
          <a:xfrm>
            <a:off x="6312162" y="6504208"/>
            <a:ext cx="528638" cy="1428750"/>
            <a:chOff x="6219036" y="6551103"/>
            <a:chExt cx="528638" cy="1428750"/>
          </a:xfrm>
        </p:grpSpPr>
        <p:sp>
          <p:nvSpPr>
            <p:cNvPr id="620" name="Freeform 108"/>
            <p:cNvSpPr>
              <a:spLocks/>
            </p:cNvSpPr>
            <p:nvPr/>
          </p:nvSpPr>
          <p:spPr bwMode="auto">
            <a:xfrm>
              <a:off x="6219036" y="6551103"/>
              <a:ext cx="528638" cy="1428750"/>
            </a:xfrm>
            <a:custGeom>
              <a:avLst/>
              <a:gdLst>
                <a:gd name="T0" fmla="*/ 166 w 316"/>
                <a:gd name="T1" fmla="*/ 904 h 904"/>
                <a:gd name="T2" fmla="*/ 25 w 316"/>
                <a:gd name="T3" fmla="*/ 592 h 904"/>
                <a:gd name="T4" fmla="*/ 316 w 316"/>
                <a:gd name="T5" fmla="*/ 0 h 904"/>
              </a:gdLst>
              <a:ahLst/>
              <a:cxnLst>
                <a:cxn ang="0">
                  <a:pos x="T0" y="T1"/>
                </a:cxn>
                <a:cxn ang="0">
                  <a:pos x="T2" y="T3"/>
                </a:cxn>
                <a:cxn ang="0">
                  <a:pos x="T4" y="T5"/>
                </a:cxn>
              </a:cxnLst>
              <a:rect l="0" t="0" r="r" b="b"/>
              <a:pathLst>
                <a:path w="316" h="904">
                  <a:moveTo>
                    <a:pt x="166" y="904"/>
                  </a:moveTo>
                  <a:cubicBezTo>
                    <a:pt x="143" y="853"/>
                    <a:pt x="0" y="743"/>
                    <a:pt x="25" y="592"/>
                  </a:cubicBezTo>
                  <a:cubicBezTo>
                    <a:pt x="50" y="441"/>
                    <a:pt x="256" y="123"/>
                    <a:pt x="316" y="0"/>
                  </a:cubicBezTo>
                </a:path>
              </a:pathLst>
            </a:custGeom>
            <a:noFill/>
            <a:ln w="63500">
              <a:solidFill>
                <a:schemeClr val="bg1"/>
              </a:solidFill>
              <a:prstDash val="solid"/>
              <a:round/>
              <a:headEnd/>
              <a:tailEnd type="arrow"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2" name="Freeform 108"/>
            <p:cNvSpPr>
              <a:spLocks/>
            </p:cNvSpPr>
            <p:nvPr/>
          </p:nvSpPr>
          <p:spPr bwMode="auto">
            <a:xfrm>
              <a:off x="6219036" y="6551103"/>
              <a:ext cx="528638" cy="1428750"/>
            </a:xfrm>
            <a:custGeom>
              <a:avLst/>
              <a:gdLst>
                <a:gd name="T0" fmla="*/ 166 w 316"/>
                <a:gd name="T1" fmla="*/ 904 h 904"/>
                <a:gd name="T2" fmla="*/ 25 w 316"/>
                <a:gd name="T3" fmla="*/ 592 h 904"/>
                <a:gd name="T4" fmla="*/ 316 w 316"/>
                <a:gd name="T5" fmla="*/ 0 h 904"/>
              </a:gdLst>
              <a:ahLst/>
              <a:cxnLst>
                <a:cxn ang="0">
                  <a:pos x="T0" y="T1"/>
                </a:cxn>
                <a:cxn ang="0">
                  <a:pos x="T2" y="T3"/>
                </a:cxn>
                <a:cxn ang="0">
                  <a:pos x="T4" y="T5"/>
                </a:cxn>
              </a:cxnLst>
              <a:rect l="0" t="0" r="r" b="b"/>
              <a:pathLst>
                <a:path w="316" h="904">
                  <a:moveTo>
                    <a:pt x="166" y="904"/>
                  </a:moveTo>
                  <a:cubicBezTo>
                    <a:pt x="143" y="853"/>
                    <a:pt x="0" y="743"/>
                    <a:pt x="25" y="592"/>
                  </a:cubicBezTo>
                  <a:cubicBezTo>
                    <a:pt x="50" y="441"/>
                    <a:pt x="256" y="123"/>
                    <a:pt x="316" y="0"/>
                  </a:cubicBezTo>
                </a:path>
              </a:pathLst>
            </a:custGeom>
            <a:noFill/>
            <a:ln w="25400">
              <a:solidFill>
                <a:schemeClr val="tx1"/>
              </a:solidFill>
              <a:prstDash val="dash"/>
              <a:round/>
              <a:headEnd/>
              <a:tailEnd type="arrow"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25" name="Rectangle 624"/>
          <p:cNvSpPr/>
          <p:nvPr/>
        </p:nvSpPr>
        <p:spPr>
          <a:xfrm>
            <a:off x="101600" y="7386971"/>
            <a:ext cx="2845753" cy="781752"/>
          </a:xfrm>
          <a:prstGeom prst="rect">
            <a:avLst/>
          </a:prstGeom>
        </p:spPr>
        <p:txBody>
          <a:bodyPr wrap="square">
            <a:spAutoFit/>
          </a:bodyPr>
          <a:lstStyle/>
          <a:p>
            <a:pPr algn="r">
              <a:lnSpc>
                <a:spcPct val="80000"/>
              </a:lnSpc>
            </a:pPr>
            <a:r>
              <a:rPr lang="en-US" sz="2800" b="1" dirty="0">
                <a:solidFill>
                  <a:schemeClr val="accent1"/>
                </a:solidFill>
              </a:rPr>
              <a:t>Simulation tools</a:t>
            </a:r>
          </a:p>
          <a:p>
            <a:pPr algn="r">
              <a:lnSpc>
                <a:spcPct val="80000"/>
              </a:lnSpc>
            </a:pPr>
            <a:r>
              <a:rPr lang="en-US" sz="2800" b="1" dirty="0">
                <a:solidFill>
                  <a:schemeClr val="accent1"/>
                </a:solidFill>
              </a:rPr>
              <a:t>/ Operators see:</a:t>
            </a:r>
          </a:p>
        </p:txBody>
      </p:sp>
      <p:grpSp>
        <p:nvGrpSpPr>
          <p:cNvPr id="638" name="Group 637"/>
          <p:cNvGrpSpPr/>
          <p:nvPr/>
        </p:nvGrpSpPr>
        <p:grpSpPr>
          <a:xfrm>
            <a:off x="4359749" y="4039628"/>
            <a:ext cx="45719" cy="515703"/>
            <a:chOff x="4359750" y="4039628"/>
            <a:chExt cx="0" cy="557772"/>
          </a:xfrm>
        </p:grpSpPr>
        <p:sp>
          <p:nvSpPr>
            <p:cNvPr id="635" name="Line 87"/>
            <p:cNvSpPr>
              <a:spLocks noChangeShapeType="1"/>
            </p:cNvSpPr>
            <p:nvPr/>
          </p:nvSpPr>
          <p:spPr bwMode="auto">
            <a:xfrm flipV="1">
              <a:off x="4359750" y="4039628"/>
              <a:ext cx="0" cy="557772"/>
            </a:xfrm>
            <a:prstGeom prst="line">
              <a:avLst/>
            </a:prstGeom>
            <a:noFill/>
            <a:ln w="63500">
              <a:solidFill>
                <a:schemeClr val="bg1"/>
              </a:solidFill>
              <a:prstDash val="solid"/>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endParaRPr lang="en-US" sz="1400" b="1"/>
            </a:p>
          </p:txBody>
        </p:sp>
        <p:sp>
          <p:nvSpPr>
            <p:cNvPr id="636" name="Line 87"/>
            <p:cNvSpPr>
              <a:spLocks noChangeShapeType="1"/>
            </p:cNvSpPr>
            <p:nvPr/>
          </p:nvSpPr>
          <p:spPr bwMode="auto">
            <a:xfrm flipV="1">
              <a:off x="4359750" y="4039628"/>
              <a:ext cx="0" cy="557772"/>
            </a:xfrm>
            <a:prstGeom prst="line">
              <a:avLst/>
            </a:prstGeom>
            <a:noFill/>
            <a:ln w="25400">
              <a:solidFill>
                <a:schemeClr val="tx1"/>
              </a:solidFill>
              <a:prstDash val="dash"/>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endParaRPr lang="en-US" sz="1400" b="1"/>
            </a:p>
          </p:txBody>
        </p:sp>
      </p:grpSp>
      <p:sp>
        <p:nvSpPr>
          <p:cNvPr id="568" name="Rectangle 7"/>
          <p:cNvSpPr>
            <a:spLocks noChangeArrowheads="1"/>
          </p:cNvSpPr>
          <p:nvPr/>
        </p:nvSpPr>
        <p:spPr bwMode="auto">
          <a:xfrm>
            <a:off x="4151086" y="4563514"/>
            <a:ext cx="2341880" cy="569618"/>
          </a:xfrm>
          <a:prstGeom prst="rect">
            <a:avLst/>
          </a:prstGeom>
          <a:solidFill>
            <a:schemeClr val="bg1"/>
          </a:solidFill>
          <a:ln w="25400">
            <a:solidFill>
              <a:schemeClr val="tx1"/>
            </a:solidFill>
            <a:miter lim="800000"/>
            <a:headEnd/>
            <a:tailEnd/>
          </a:ln>
          <a:effectLst/>
          <a:extLst/>
        </p:spPr>
        <p:txBody>
          <a:bodyPr anchor="ctr" anchorCtr="1"/>
          <a:lstStyle/>
          <a:p>
            <a:r>
              <a:rPr lang="en-US" altLang="en-US" b="1" dirty="0"/>
              <a:t>Activity Occurrence</a:t>
            </a:r>
          </a:p>
        </p:txBody>
      </p:sp>
      <p:grpSp>
        <p:nvGrpSpPr>
          <p:cNvPr id="639" name="Group 638"/>
          <p:cNvGrpSpPr/>
          <p:nvPr/>
        </p:nvGrpSpPr>
        <p:grpSpPr>
          <a:xfrm>
            <a:off x="4353604" y="6681569"/>
            <a:ext cx="45719" cy="515703"/>
            <a:chOff x="4359750" y="4039628"/>
            <a:chExt cx="0" cy="557772"/>
          </a:xfrm>
        </p:grpSpPr>
        <p:sp>
          <p:nvSpPr>
            <p:cNvPr id="640" name="Line 87"/>
            <p:cNvSpPr>
              <a:spLocks noChangeShapeType="1"/>
            </p:cNvSpPr>
            <p:nvPr/>
          </p:nvSpPr>
          <p:spPr bwMode="auto">
            <a:xfrm flipV="1">
              <a:off x="4359750" y="4039628"/>
              <a:ext cx="0" cy="557772"/>
            </a:xfrm>
            <a:prstGeom prst="line">
              <a:avLst/>
            </a:prstGeom>
            <a:noFill/>
            <a:ln w="63500">
              <a:solidFill>
                <a:schemeClr val="bg1"/>
              </a:solidFill>
              <a:prstDash val="solid"/>
              <a:round/>
              <a:headEnd/>
              <a:tailEnd type="arrow"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endParaRPr lang="en-US" sz="1400" b="1"/>
            </a:p>
          </p:txBody>
        </p:sp>
        <p:sp>
          <p:nvSpPr>
            <p:cNvPr id="641" name="Line 87"/>
            <p:cNvSpPr>
              <a:spLocks noChangeShapeType="1"/>
            </p:cNvSpPr>
            <p:nvPr/>
          </p:nvSpPr>
          <p:spPr bwMode="auto">
            <a:xfrm flipV="1">
              <a:off x="4359750" y="4039628"/>
              <a:ext cx="0" cy="557772"/>
            </a:xfrm>
            <a:prstGeom prst="line">
              <a:avLst/>
            </a:prstGeom>
            <a:noFill/>
            <a:ln w="25400">
              <a:solidFill>
                <a:schemeClr val="tx1"/>
              </a:solidFill>
              <a:prstDash val="dash"/>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endParaRPr lang="en-US" sz="1400" b="1"/>
            </a:p>
          </p:txBody>
        </p:sp>
      </p:grpSp>
      <p:sp>
        <p:nvSpPr>
          <p:cNvPr id="443" name="Rectangle 97"/>
          <p:cNvSpPr>
            <a:spLocks noChangeArrowheads="1"/>
          </p:cNvSpPr>
          <p:nvPr/>
        </p:nvSpPr>
        <p:spPr bwMode="auto">
          <a:xfrm>
            <a:off x="3881028" y="7153226"/>
            <a:ext cx="1733550" cy="1284288"/>
          </a:xfrm>
          <a:prstGeom prst="rect">
            <a:avLst/>
          </a:prstGeom>
          <a:solidFill>
            <a:schemeClr val="bg1"/>
          </a:solidFill>
          <a:ln w="25400">
            <a:solidFill>
              <a:schemeClr val="tx1"/>
            </a:solidFill>
            <a:miter lim="800000"/>
            <a:headEnd/>
            <a:tailEnd/>
          </a:ln>
          <a:effectLst/>
          <a:extLst/>
        </p:spPr>
        <p:txBody>
          <a:bodyPr tIns="0" anchor="ctr" anchorCtr="1"/>
          <a:lstStyle/>
          <a:p>
            <a:pPr algn="ctr"/>
            <a:r>
              <a:rPr lang="en-US" altLang="en-US" sz="1600" b="1" u="sng" dirty="0" err="1"/>
              <a:t>TakePicture</a:t>
            </a:r>
            <a:endParaRPr lang="en-US" altLang="en-US" sz="1600" b="1" u="sng" dirty="0"/>
          </a:p>
          <a:p>
            <a:pPr algn="ctr"/>
            <a:r>
              <a:rPr lang="en-US" altLang="en-US" sz="1200" b="1" u="sng" dirty="0"/>
              <a:t>3/15/09 10-12pmET :</a:t>
            </a:r>
          </a:p>
        </p:txBody>
      </p:sp>
      <p:sp>
        <p:nvSpPr>
          <p:cNvPr id="576" name="Freeform 82"/>
          <p:cNvSpPr>
            <a:spLocks/>
          </p:cNvSpPr>
          <p:nvPr/>
        </p:nvSpPr>
        <p:spPr bwMode="auto">
          <a:xfrm>
            <a:off x="6984336" y="4952771"/>
            <a:ext cx="166664" cy="149204"/>
          </a:xfrm>
          <a:custGeom>
            <a:avLst/>
            <a:gdLst>
              <a:gd name="T0" fmla="*/ 49 w 108"/>
              <a:gd name="T1" fmla="*/ 0 h 157"/>
              <a:gd name="T2" fmla="*/ 108 w 108"/>
              <a:gd name="T3" fmla="*/ 157 h 157"/>
              <a:gd name="T4" fmla="*/ 0 w 108"/>
              <a:gd name="T5" fmla="*/ 157 h 157"/>
              <a:gd name="T6" fmla="*/ 49 w 108"/>
              <a:gd name="T7" fmla="*/ 0 h 157"/>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nchor="ctr" anchorCtr="1"/>
          <a:lstStyle/>
          <a:p>
            <a:endParaRPr lang="en-US" sz="1400" b="1"/>
          </a:p>
        </p:txBody>
      </p:sp>
    </p:spTree>
    <p:extLst>
      <p:ext uri="{BB962C8B-B14F-4D97-AF65-F5344CB8AC3E}">
        <p14:creationId xmlns:p14="http://schemas.microsoft.com/office/powerpoint/2010/main" val="40134529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47304" y="274638"/>
            <a:ext cx="8649393" cy="1143000"/>
          </a:xfrm>
        </p:spPr>
        <p:txBody>
          <a:bodyPr>
            <a:normAutofit/>
          </a:bodyPr>
          <a:lstStyle/>
          <a:p>
            <a:r>
              <a:rPr lang="en-US" dirty="0"/>
              <a:t>Things Being Modeled</a:t>
            </a:r>
          </a:p>
        </p:txBody>
      </p:sp>
      <p:sp>
        <p:nvSpPr>
          <p:cNvPr id="3" name="Content Placeholder 2"/>
          <p:cNvSpPr>
            <a:spLocks noGrp="1"/>
          </p:cNvSpPr>
          <p:nvPr>
            <p:ph idx="1"/>
          </p:nvPr>
        </p:nvSpPr>
        <p:spPr/>
        <p:txBody>
          <a:bodyPr/>
          <a:lstStyle/>
          <a:p>
            <a:r>
              <a:rPr lang="en-US" dirty="0"/>
              <a:t>Things being modeled:</a:t>
            </a:r>
          </a:p>
          <a:p>
            <a:pPr lvl="1"/>
            <a:r>
              <a:rPr lang="en-US" dirty="0"/>
              <a:t>Cars built (structure)</a:t>
            </a:r>
          </a:p>
          <a:p>
            <a:pPr lvl="1"/>
            <a:r>
              <a:rPr lang="en-US" dirty="0"/>
              <a:t>Driven around (behavior).</a:t>
            </a:r>
          </a:p>
          <a:p>
            <a:r>
              <a:rPr lang="en-US" dirty="0"/>
              <a:t>Compare things being modeled to a model, </a:t>
            </a:r>
            <a:r>
              <a:rPr lang="en-US" dirty="0" err="1"/>
              <a:t>eg</a:t>
            </a:r>
            <a:r>
              <a:rPr lang="en-US" dirty="0"/>
              <a:t>, cars might not</a:t>
            </a:r>
          </a:p>
          <a:p>
            <a:pPr lvl="1"/>
            <a:r>
              <a:rPr lang="en-US" dirty="0"/>
              <a:t>Cars might not be built as model directs.</a:t>
            </a:r>
          </a:p>
          <a:p>
            <a:pPr lvl="1"/>
            <a:r>
              <a:rPr lang="en-US" dirty="0"/>
              <a:t>Might not behave as modeled.</a:t>
            </a:r>
          </a:p>
          <a:p>
            <a:endParaRPr lang="en-US" dirty="0"/>
          </a:p>
        </p:txBody>
      </p:sp>
    </p:spTree>
    <p:extLst>
      <p:ext uri="{BB962C8B-B14F-4D97-AF65-F5344CB8AC3E}">
        <p14:creationId xmlns:p14="http://schemas.microsoft.com/office/powerpoint/2010/main" val="666762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47304" y="274638"/>
            <a:ext cx="8649393" cy="1143000"/>
          </a:xfrm>
        </p:spPr>
        <p:txBody>
          <a:bodyPr>
            <a:normAutofit/>
          </a:bodyPr>
          <a:lstStyle/>
          <a:p>
            <a:r>
              <a:rPr lang="en-US" dirty="0"/>
              <a:t>Declarative &amp; Operational Semantics</a:t>
            </a:r>
          </a:p>
        </p:txBody>
      </p:sp>
      <p:sp>
        <p:nvSpPr>
          <p:cNvPr id="3" name="Content Placeholder 2"/>
          <p:cNvSpPr>
            <a:spLocks noGrp="1"/>
          </p:cNvSpPr>
          <p:nvPr>
            <p:ph idx="1"/>
          </p:nvPr>
        </p:nvSpPr>
        <p:spPr/>
        <p:txBody>
          <a:bodyPr/>
          <a:lstStyle/>
          <a:p>
            <a:r>
              <a:rPr lang="en-US" dirty="0"/>
              <a:t>Declarative</a:t>
            </a:r>
          </a:p>
          <a:p>
            <a:pPr lvl="1"/>
            <a:r>
              <a:rPr lang="en-US" dirty="0"/>
              <a:t>Tells whether a thing being modeled actually obeys the model.</a:t>
            </a:r>
          </a:p>
          <a:p>
            <a:r>
              <a:rPr lang="en-US" dirty="0"/>
              <a:t>Operational</a:t>
            </a:r>
          </a:p>
          <a:p>
            <a:pPr lvl="1"/>
            <a:r>
              <a:rPr lang="en-US" dirty="0"/>
              <a:t>Creates a thing being modeled that obeys the models (</a:t>
            </a:r>
            <a:r>
              <a:rPr lang="en-US" dirty="0" err="1"/>
              <a:t>ie</a:t>
            </a:r>
            <a:r>
              <a:rPr lang="en-US" dirty="0"/>
              <a:t>, satisfies declarative semantics).</a:t>
            </a:r>
          </a:p>
        </p:txBody>
      </p:sp>
    </p:spTree>
    <p:extLst>
      <p:ext uri="{BB962C8B-B14F-4D97-AF65-F5344CB8AC3E}">
        <p14:creationId xmlns:p14="http://schemas.microsoft.com/office/powerpoint/2010/main" val="13990712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Arrow 1"/>
          <p:cNvSpPr/>
          <p:nvPr/>
        </p:nvSpPr>
        <p:spPr>
          <a:xfrm>
            <a:off x="3623231" y="1114425"/>
            <a:ext cx="609600" cy="3810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eft-Up Arrow 4"/>
          <p:cNvSpPr/>
          <p:nvPr/>
        </p:nvSpPr>
        <p:spPr>
          <a:xfrm>
            <a:off x="5334000" y="3869794"/>
            <a:ext cx="1295400" cy="1566862"/>
          </a:xfrm>
          <a:prstGeom prst="leftUpArrow">
            <a:avLst>
              <a:gd name="adj1" fmla="val 23616"/>
              <a:gd name="adj2" fmla="val 24308"/>
              <a:gd name="adj3" fmla="val 24308"/>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87225"/>
            <a:ext cx="3757322" cy="3409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95" y="109637"/>
            <a:ext cx="2828925" cy="2095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821414"/>
            <a:ext cx="4004231" cy="36636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32423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76200"/>
            <a:ext cx="4619625" cy="2790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7450" y="4267200"/>
            <a:ext cx="4295775" cy="2466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own Arrow 1"/>
          <p:cNvSpPr/>
          <p:nvPr/>
        </p:nvSpPr>
        <p:spPr>
          <a:xfrm>
            <a:off x="4605337" y="3124200"/>
            <a:ext cx="423863" cy="914400"/>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0431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p:txBody>
          <a:bodyPr/>
          <a:lstStyle/>
          <a:p>
            <a:r>
              <a:rPr lang="en-US" dirty="0"/>
              <a:t>Driving Requirements</a:t>
            </a:r>
          </a:p>
          <a:p>
            <a:r>
              <a:rPr lang="en-US" dirty="0">
                <a:solidFill>
                  <a:schemeClr val="bg1">
                    <a:lumMod val="65000"/>
                  </a:schemeClr>
                </a:solidFill>
              </a:rPr>
              <a:t>Background on Formalism</a:t>
            </a:r>
          </a:p>
          <a:p>
            <a:r>
              <a:rPr lang="en-US" dirty="0">
                <a:solidFill>
                  <a:schemeClr val="bg1">
                    <a:lumMod val="65000"/>
                  </a:schemeClr>
                </a:solidFill>
              </a:rPr>
              <a:t>Formalism Requirements</a:t>
            </a:r>
          </a:p>
        </p:txBody>
      </p:sp>
    </p:spTree>
    <p:extLst>
      <p:ext uri="{BB962C8B-B14F-4D97-AF65-F5344CB8AC3E}">
        <p14:creationId xmlns:p14="http://schemas.microsoft.com/office/powerpoint/2010/main" val="2322894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762000" y="152400"/>
            <a:ext cx="7657737" cy="369332"/>
          </a:xfrm>
          <a:prstGeom prst="rect">
            <a:avLst/>
          </a:prstGeom>
          <a:noFill/>
        </p:spPr>
        <p:txBody>
          <a:bodyPr wrap="none" rtlCol="0">
            <a:spAutoFit/>
          </a:bodyPr>
          <a:lstStyle/>
          <a:p>
            <a:r>
              <a:rPr lang="en-US" b="1" dirty="0"/>
              <a:t>Consider these potential approaches to the </a:t>
            </a:r>
            <a:r>
              <a:rPr lang="en-US" b="1" dirty="0" err="1"/>
              <a:t>SysML</a:t>
            </a:r>
            <a:r>
              <a:rPr lang="en-US" b="1" dirty="0"/>
              <a:t> v2 </a:t>
            </a:r>
            <a:r>
              <a:rPr lang="en-US" b="1" dirty="0" err="1"/>
              <a:t>metamodel</a:t>
            </a:r>
            <a:r>
              <a:rPr lang="en-US" b="1" dirty="0"/>
              <a:t> foundations:</a:t>
            </a:r>
          </a:p>
        </p:txBody>
      </p:sp>
      <p:sp>
        <p:nvSpPr>
          <p:cNvPr id="3" name="TextBox 2"/>
          <p:cNvSpPr txBox="1"/>
          <p:nvPr/>
        </p:nvSpPr>
        <p:spPr>
          <a:xfrm>
            <a:off x="228600" y="1676400"/>
            <a:ext cx="184731" cy="369332"/>
          </a:xfrm>
          <a:prstGeom prst="rect">
            <a:avLst/>
          </a:prstGeom>
          <a:noFill/>
        </p:spPr>
        <p:txBody>
          <a:bodyPr wrap="none" rtlCol="0">
            <a:spAutoFit/>
          </a:bodyPr>
          <a:lstStyle/>
          <a:p>
            <a:endParaRPr lang="en-US" dirty="0"/>
          </a:p>
        </p:txBody>
      </p:sp>
      <p:sp>
        <p:nvSpPr>
          <p:cNvPr id="4" name="TextBox 3"/>
          <p:cNvSpPr txBox="1"/>
          <p:nvPr/>
        </p:nvSpPr>
        <p:spPr>
          <a:xfrm>
            <a:off x="188259" y="762000"/>
            <a:ext cx="8727141" cy="2954655"/>
          </a:xfrm>
          <a:prstGeom prst="rect">
            <a:avLst/>
          </a:prstGeom>
          <a:noFill/>
        </p:spPr>
        <p:txBody>
          <a:bodyPr wrap="square" rtlCol="0">
            <a:spAutoFit/>
          </a:bodyPr>
          <a:lstStyle/>
          <a:p>
            <a:r>
              <a:rPr lang="en-US" b="1" dirty="0"/>
              <a:t>Approaches that Maintain Connection to UML:</a:t>
            </a:r>
          </a:p>
          <a:p>
            <a:r>
              <a:rPr lang="en-US" sz="1400" dirty="0"/>
              <a:t>Use UML without replacing anything -&gt; Profile + equivalent MOF model (extension-&gt;generalization &amp; </a:t>
            </a:r>
          </a:p>
          <a:p>
            <a:r>
              <a:rPr lang="en-US" sz="1400" dirty="0"/>
              <a:t>stereotypes-&gt;</a:t>
            </a:r>
            <a:r>
              <a:rPr lang="en-US" sz="1400" dirty="0" err="1"/>
              <a:t>metaclasses</a:t>
            </a:r>
            <a:r>
              <a:rPr lang="en-US" sz="1400" dirty="0"/>
              <a:t>). Potentially replace XMI with OWL or RDF (potentially via MOF2RDF). </a:t>
            </a:r>
          </a:p>
          <a:p>
            <a:endParaRPr lang="en-US" sz="1400" dirty="0"/>
          </a:p>
          <a:p>
            <a:r>
              <a:rPr lang="en-US" sz="1400" dirty="0"/>
              <a:t>Use UML without changing the </a:t>
            </a:r>
            <a:r>
              <a:rPr lang="en-US" sz="1400" dirty="0" err="1"/>
              <a:t>metamodel</a:t>
            </a:r>
            <a:r>
              <a:rPr lang="en-US" sz="1400" dirty="0"/>
              <a:t> -&gt; Add additional representation of UML/</a:t>
            </a:r>
            <a:r>
              <a:rPr lang="en-US" sz="1400" dirty="0" err="1"/>
              <a:t>SysML</a:t>
            </a:r>
            <a:r>
              <a:rPr lang="en-US" sz="1400" dirty="0"/>
              <a:t> semantics as a mathematical representation (model theory/type theory/category theory/etc.) Otherwise, same as above. </a:t>
            </a:r>
          </a:p>
          <a:p>
            <a:endParaRPr lang="en-US" sz="1400" dirty="0"/>
          </a:p>
          <a:p>
            <a:r>
              <a:rPr lang="en-US" sz="1400" dirty="0"/>
              <a:t>Use UML without changing the concrete classes -&gt; specialize UML </a:t>
            </a:r>
            <a:r>
              <a:rPr lang="en-US" sz="1400" dirty="0" err="1"/>
              <a:t>metamodel</a:t>
            </a:r>
            <a:r>
              <a:rPr lang="en-US" sz="1400" dirty="0"/>
              <a:t> from formal language (e.g., OWL, IDEAS Foundations). </a:t>
            </a:r>
          </a:p>
          <a:p>
            <a:endParaRPr lang="en-US" sz="1400" dirty="0"/>
          </a:p>
          <a:p>
            <a:r>
              <a:rPr lang="en-US" sz="1400" dirty="0"/>
              <a:t>Treat </a:t>
            </a:r>
            <a:r>
              <a:rPr lang="en-US" sz="1400" dirty="0" err="1"/>
              <a:t>SysML</a:t>
            </a:r>
            <a:r>
              <a:rPr lang="en-US" sz="1400" dirty="0"/>
              <a:t> v2 as a branch of UML -&gt; Similar foundations, but </a:t>
            </a:r>
            <a:r>
              <a:rPr lang="en-US" sz="1400" dirty="0" err="1"/>
              <a:t>SysML</a:t>
            </a:r>
            <a:r>
              <a:rPr lang="en-US" sz="1400" dirty="0"/>
              <a:t> v2 </a:t>
            </a:r>
            <a:r>
              <a:rPr lang="en-US" sz="1400" dirty="0" err="1"/>
              <a:t>metaclasses</a:t>
            </a:r>
            <a:r>
              <a:rPr lang="en-US" sz="1400" dirty="0"/>
              <a:t> replace some UML </a:t>
            </a:r>
            <a:r>
              <a:rPr lang="en-US" sz="1400" dirty="0" err="1"/>
              <a:t>metaclasses</a:t>
            </a:r>
            <a:r>
              <a:rPr lang="en-US" sz="1400" dirty="0"/>
              <a:t>/</a:t>
            </a:r>
            <a:r>
              <a:rPr lang="en-US" sz="1400" dirty="0" err="1"/>
              <a:t>SysML</a:t>
            </a:r>
            <a:r>
              <a:rPr lang="en-US" sz="1400" dirty="0"/>
              <a:t> v1.x stereotypes and open the potential to make changes to the foundations of the UML </a:t>
            </a:r>
            <a:r>
              <a:rPr lang="en-US" sz="1400" dirty="0" err="1"/>
              <a:t>metamodel</a:t>
            </a:r>
            <a:r>
              <a:rPr lang="en-US" sz="1400" dirty="0"/>
              <a:t>. </a:t>
            </a:r>
          </a:p>
        </p:txBody>
      </p:sp>
    </p:spTree>
    <p:extLst>
      <p:ext uri="{BB962C8B-B14F-4D97-AF65-F5344CB8AC3E}">
        <p14:creationId xmlns:p14="http://schemas.microsoft.com/office/powerpoint/2010/main" val="6684038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533400" y="152400"/>
            <a:ext cx="8274829" cy="369332"/>
          </a:xfrm>
          <a:prstGeom prst="rect">
            <a:avLst/>
          </a:prstGeom>
          <a:noFill/>
        </p:spPr>
        <p:txBody>
          <a:bodyPr wrap="none" rtlCol="0">
            <a:spAutoFit/>
          </a:bodyPr>
          <a:lstStyle/>
          <a:p>
            <a:r>
              <a:rPr lang="en-US" b="1" dirty="0"/>
              <a:t>Consider these potential approaches to the </a:t>
            </a:r>
            <a:r>
              <a:rPr lang="en-US" b="1" dirty="0" err="1"/>
              <a:t>SysML</a:t>
            </a:r>
            <a:r>
              <a:rPr lang="en-US" b="1" dirty="0"/>
              <a:t> v2 </a:t>
            </a:r>
            <a:r>
              <a:rPr lang="en-US" b="1" dirty="0" err="1"/>
              <a:t>metamodel</a:t>
            </a:r>
            <a:r>
              <a:rPr lang="en-US" b="1" dirty="0"/>
              <a:t> foundations (</a:t>
            </a:r>
            <a:r>
              <a:rPr lang="en-US" b="1" dirty="0" err="1"/>
              <a:t>cont</a:t>
            </a:r>
            <a:r>
              <a:rPr lang="en-US" b="1" dirty="0"/>
              <a:t>):</a:t>
            </a:r>
          </a:p>
        </p:txBody>
      </p:sp>
      <p:sp>
        <p:nvSpPr>
          <p:cNvPr id="3" name="TextBox 2"/>
          <p:cNvSpPr txBox="1"/>
          <p:nvPr/>
        </p:nvSpPr>
        <p:spPr>
          <a:xfrm>
            <a:off x="685800" y="990600"/>
            <a:ext cx="8229600" cy="2246769"/>
          </a:xfrm>
          <a:prstGeom prst="rect">
            <a:avLst/>
          </a:prstGeom>
          <a:noFill/>
        </p:spPr>
        <p:txBody>
          <a:bodyPr wrap="square" rtlCol="0">
            <a:spAutoFit/>
          </a:bodyPr>
          <a:lstStyle/>
          <a:p>
            <a:r>
              <a:rPr lang="en-US" sz="1400" b="1" dirty="0"/>
              <a:t>Approaches that completely break from UML:</a:t>
            </a:r>
          </a:p>
          <a:p>
            <a:r>
              <a:rPr lang="en-US" sz="1400" dirty="0"/>
              <a:t>Brand new everything-&gt;Go back to 1989 (‘87 if we reinvent state machine diagrams). Develop a language from the ground up that has concrete syntax that will have mappings to implementations (</a:t>
            </a:r>
            <a:r>
              <a:rPr lang="en-US" sz="1400" dirty="0" err="1"/>
              <a:t>SysML</a:t>
            </a:r>
            <a:r>
              <a:rPr lang="en-US" sz="1400" dirty="0"/>
              <a:t> v2 Language-&gt;UML profile, </a:t>
            </a:r>
            <a:r>
              <a:rPr lang="en-US" sz="1400" dirty="0" err="1"/>
              <a:t>SysML</a:t>
            </a:r>
            <a:r>
              <a:rPr lang="en-US" sz="1400" dirty="0"/>
              <a:t> v2 Language-&gt;</a:t>
            </a:r>
            <a:r>
              <a:rPr lang="en-US" sz="1400" dirty="0" err="1"/>
              <a:t>Vitech</a:t>
            </a:r>
            <a:r>
              <a:rPr lang="en-US" sz="1400" dirty="0"/>
              <a:t> schema, etc.)</a:t>
            </a:r>
          </a:p>
          <a:p>
            <a:endParaRPr lang="en-US" sz="1400" dirty="0"/>
          </a:p>
          <a:p>
            <a:r>
              <a:rPr lang="en-US" sz="1400" dirty="0"/>
              <a:t>Mostly brand new everything -&gt; Derive </a:t>
            </a:r>
            <a:r>
              <a:rPr lang="en-US" sz="1400" dirty="0" err="1"/>
              <a:t>SysML</a:t>
            </a:r>
            <a:r>
              <a:rPr lang="en-US" sz="1400" dirty="0"/>
              <a:t> v2 </a:t>
            </a:r>
            <a:r>
              <a:rPr lang="en-US" sz="1400" dirty="0" err="1"/>
              <a:t>metamodel</a:t>
            </a:r>
            <a:r>
              <a:rPr lang="en-US" sz="1400" dirty="0"/>
              <a:t> from pre-existing non-UML foundations (e.g., OWL 2, IDEAS Foundations, etc.)</a:t>
            </a:r>
          </a:p>
          <a:p>
            <a:endParaRPr lang="en-US" sz="1400" dirty="0"/>
          </a:p>
          <a:p>
            <a:r>
              <a:rPr lang="en-US" sz="1400" dirty="0"/>
              <a:t>Focus on abstract syntax/semantics-&gt;Leave implementation (concrete syntax) up to vendors, e.g., UML profile, </a:t>
            </a:r>
            <a:r>
              <a:rPr lang="en-US" sz="1400" dirty="0" err="1"/>
              <a:t>Vitech</a:t>
            </a:r>
            <a:r>
              <a:rPr lang="en-US" sz="1400" dirty="0"/>
              <a:t> schema(s), whatever tools that don’t focus on diagrams do, etc. </a:t>
            </a:r>
          </a:p>
        </p:txBody>
      </p:sp>
    </p:spTree>
    <p:extLst>
      <p:ext uri="{BB962C8B-B14F-4D97-AF65-F5344CB8AC3E}">
        <p14:creationId xmlns:p14="http://schemas.microsoft.com/office/powerpoint/2010/main" val="573029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Driving Requirements</a:t>
            </a:r>
          </a:p>
        </p:txBody>
      </p:sp>
      <p:sp>
        <p:nvSpPr>
          <p:cNvPr id="3" name="Content Placeholder 2"/>
          <p:cNvSpPr>
            <a:spLocks noGrp="1"/>
          </p:cNvSpPr>
          <p:nvPr>
            <p:ph idx="1"/>
          </p:nvPr>
        </p:nvSpPr>
        <p:spPr>
          <a:xfrm>
            <a:off x="457200" y="1600200"/>
            <a:ext cx="8319156" cy="4525963"/>
          </a:xfrm>
        </p:spPr>
        <p:txBody>
          <a:bodyPr>
            <a:noAutofit/>
          </a:bodyPr>
          <a:lstStyle/>
          <a:p>
            <a:r>
              <a:rPr lang="en-US" dirty="0"/>
              <a:t>Specification shall</a:t>
            </a:r>
          </a:p>
          <a:p>
            <a:pPr lvl="1"/>
            <a:r>
              <a:rPr lang="en-US" dirty="0"/>
              <a:t>Include precise semantics that reduces ambiguity and enables concise representation of the concepts. </a:t>
            </a:r>
          </a:p>
          <a:p>
            <a:pPr lvl="1"/>
            <a:r>
              <a:rPr lang="en-US" dirty="0"/>
              <a:t>Derive language from a well-specified logical formalism that can leverage the model for a broad range of analysis and model checking.</a:t>
            </a:r>
          </a:p>
        </p:txBody>
      </p:sp>
    </p:spTree>
    <p:extLst>
      <p:ext uri="{BB962C8B-B14F-4D97-AF65-F5344CB8AC3E}">
        <p14:creationId xmlns:p14="http://schemas.microsoft.com/office/powerpoint/2010/main" val="2121317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Analysis and Model Checking</a:t>
            </a:r>
          </a:p>
        </p:txBody>
      </p:sp>
      <p:sp>
        <p:nvSpPr>
          <p:cNvPr id="3" name="Content Placeholder 2"/>
          <p:cNvSpPr>
            <a:spLocks noGrp="1"/>
          </p:cNvSpPr>
          <p:nvPr>
            <p:ph idx="1"/>
          </p:nvPr>
        </p:nvSpPr>
        <p:spPr>
          <a:xfrm>
            <a:off x="457199" y="1600200"/>
            <a:ext cx="8601959" cy="4525963"/>
          </a:xfrm>
        </p:spPr>
        <p:txBody>
          <a:bodyPr>
            <a:noAutofit/>
          </a:bodyPr>
          <a:lstStyle/>
          <a:p>
            <a:r>
              <a:rPr lang="en-US" dirty="0"/>
              <a:t>Broad range of analysis and model checking, including:</a:t>
            </a:r>
          </a:p>
          <a:p>
            <a:pPr lvl="1"/>
            <a:r>
              <a:rPr lang="en-US" dirty="0"/>
              <a:t>Validating that the model is logically consistent, answering questions such as the impact of a requirement or design change, or assess how a failure could propagate through a system.</a:t>
            </a:r>
          </a:p>
          <a:p>
            <a:pPr lvl="1"/>
            <a:r>
              <a:rPr lang="en-US" dirty="0"/>
              <a:t>Enabling integration with a diverse range of equation solvers, provers, and execution environments, including for quantitative data.</a:t>
            </a:r>
          </a:p>
          <a:p>
            <a:endParaRPr lang="en-US" dirty="0"/>
          </a:p>
        </p:txBody>
      </p:sp>
    </p:spTree>
    <p:extLst>
      <p:ext uri="{BB962C8B-B14F-4D97-AF65-F5344CB8AC3E}">
        <p14:creationId xmlns:p14="http://schemas.microsoft.com/office/powerpoint/2010/main" val="2067561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p:txBody>
          <a:bodyPr/>
          <a:lstStyle/>
          <a:p>
            <a:r>
              <a:rPr lang="en-US" dirty="0">
                <a:solidFill>
                  <a:schemeClr val="bg1">
                    <a:lumMod val="65000"/>
                  </a:schemeClr>
                </a:solidFill>
              </a:rPr>
              <a:t>Driving Requirements</a:t>
            </a:r>
          </a:p>
          <a:p>
            <a:r>
              <a:rPr lang="en-US" dirty="0"/>
              <a:t>Background on Formalism</a:t>
            </a:r>
          </a:p>
          <a:p>
            <a:r>
              <a:rPr lang="en-US" dirty="0">
                <a:solidFill>
                  <a:schemeClr val="bg1">
                    <a:lumMod val="65000"/>
                  </a:schemeClr>
                </a:solidFill>
              </a:rPr>
              <a:t>Formalism Requirements</a:t>
            </a:r>
          </a:p>
        </p:txBody>
      </p:sp>
    </p:spTree>
    <p:extLst>
      <p:ext uri="{BB962C8B-B14F-4D97-AF65-F5344CB8AC3E}">
        <p14:creationId xmlns:p14="http://schemas.microsoft.com/office/powerpoint/2010/main" val="3478675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90000"/>
              </a:lnSpc>
            </a:pPr>
            <a:r>
              <a:rPr lang="en-US" dirty="0"/>
              <a:t>Language =</a:t>
            </a:r>
            <a:br>
              <a:rPr lang="en-US" dirty="0"/>
            </a:br>
            <a:r>
              <a:rPr lang="en-US" dirty="0"/>
              <a:t>Syntax + Semantics + Vocabulary</a:t>
            </a:r>
          </a:p>
        </p:txBody>
      </p:sp>
      <p:sp>
        <p:nvSpPr>
          <p:cNvPr id="3" name="Content Placeholder 2"/>
          <p:cNvSpPr>
            <a:spLocks noGrp="1"/>
          </p:cNvSpPr>
          <p:nvPr>
            <p:ph idx="1"/>
          </p:nvPr>
        </p:nvSpPr>
        <p:spPr>
          <a:xfrm>
            <a:off x="457200" y="1600200"/>
            <a:ext cx="8470490" cy="5056239"/>
          </a:xfrm>
        </p:spPr>
        <p:txBody>
          <a:bodyPr>
            <a:noAutofit/>
          </a:bodyPr>
          <a:lstStyle/>
          <a:p>
            <a:pPr>
              <a:spcBef>
                <a:spcPts val="600"/>
              </a:spcBef>
            </a:pPr>
            <a:r>
              <a:rPr lang="en-US" dirty="0"/>
              <a:t>Syntax</a:t>
            </a:r>
          </a:p>
          <a:p>
            <a:pPr lvl="1">
              <a:spcBef>
                <a:spcPts val="600"/>
              </a:spcBef>
            </a:pPr>
            <a:r>
              <a:rPr lang="en-US" i="1" dirty="0"/>
              <a:t>Concrete</a:t>
            </a:r>
            <a:r>
              <a:rPr lang="en-US" dirty="0"/>
              <a:t>: What you see (rectangles, lines, text).</a:t>
            </a:r>
          </a:p>
          <a:p>
            <a:pPr lvl="1">
              <a:spcBef>
                <a:spcPts val="600"/>
              </a:spcBef>
            </a:pPr>
            <a:r>
              <a:rPr lang="en-US" i="1" dirty="0"/>
              <a:t>Abstract</a:t>
            </a:r>
            <a:r>
              <a:rPr lang="en-US" dirty="0"/>
              <a:t>: What you say (“block”, “item flow”)</a:t>
            </a:r>
          </a:p>
          <a:p>
            <a:pPr lvl="1">
              <a:spcBef>
                <a:spcPts val="600"/>
              </a:spcBef>
            </a:pPr>
            <a:r>
              <a:rPr lang="en-US" i="1" dirty="0"/>
              <a:t>Interchange/API</a:t>
            </a:r>
            <a:r>
              <a:rPr lang="en-US" dirty="0"/>
              <a:t>: What computers read/write.</a:t>
            </a:r>
          </a:p>
          <a:p>
            <a:pPr>
              <a:spcBef>
                <a:spcPts val="600"/>
              </a:spcBef>
            </a:pPr>
            <a:r>
              <a:rPr lang="en-US" dirty="0"/>
              <a:t>Semantics</a:t>
            </a:r>
          </a:p>
          <a:p>
            <a:pPr lvl="1">
              <a:spcBef>
                <a:spcPts val="600"/>
              </a:spcBef>
            </a:pPr>
            <a:r>
              <a:rPr lang="en-US" dirty="0"/>
              <a:t>What’s possible to conclude about the things being modeled when using the syntax.</a:t>
            </a:r>
          </a:p>
          <a:p>
            <a:r>
              <a:rPr lang="en-US" dirty="0"/>
              <a:t>Vocabulary (libraries)</a:t>
            </a:r>
          </a:p>
          <a:p>
            <a:pPr lvl="1"/>
            <a:r>
              <a:rPr lang="en-US" dirty="0"/>
              <a:t>Predefined syntactic (modeling) elements.</a:t>
            </a:r>
          </a:p>
        </p:txBody>
      </p:sp>
      <p:sp>
        <p:nvSpPr>
          <p:cNvPr id="4" name="Slide Number Placeholder 3"/>
          <p:cNvSpPr>
            <a:spLocks noGrp="1"/>
          </p:cNvSpPr>
          <p:nvPr>
            <p:ph type="sldNum" sz="quarter" idx="12"/>
          </p:nvPr>
        </p:nvSpPr>
        <p:spPr/>
        <p:txBody>
          <a:bodyPr/>
          <a:lstStyle/>
          <a:p>
            <a:fld id="{5953B049-D608-434C-95D0-6825E21E4BC0}" type="slidenum">
              <a:rPr lang="en-US" smtClean="0"/>
              <a:t>7</a:t>
            </a:fld>
            <a:endParaRPr lang="en-US"/>
          </a:p>
        </p:txBody>
      </p:sp>
    </p:spTree>
    <p:extLst>
      <p:ext uri="{BB962C8B-B14F-4D97-AF65-F5344CB8AC3E}">
        <p14:creationId xmlns:p14="http://schemas.microsoft.com/office/powerpoint/2010/main" val="595350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4"/>
          <p:cNvSpPr>
            <a:spLocks noChangeShapeType="1"/>
          </p:cNvSpPr>
          <p:nvPr/>
        </p:nvSpPr>
        <p:spPr bwMode="auto">
          <a:xfrm flipV="1">
            <a:off x="2097105" y="3461622"/>
            <a:ext cx="0" cy="52633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 name="Line 4"/>
          <p:cNvSpPr>
            <a:spLocks noChangeShapeType="1"/>
          </p:cNvSpPr>
          <p:nvPr/>
        </p:nvSpPr>
        <p:spPr bwMode="auto">
          <a:xfrm flipV="1">
            <a:off x="2904036" y="3461621"/>
            <a:ext cx="0" cy="125253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Title 1"/>
          <p:cNvSpPr>
            <a:spLocks noGrp="1"/>
          </p:cNvSpPr>
          <p:nvPr>
            <p:ph type="title"/>
          </p:nvPr>
        </p:nvSpPr>
        <p:spPr/>
        <p:txBody>
          <a:bodyPr/>
          <a:lstStyle/>
          <a:p>
            <a:r>
              <a:rPr lang="en-US" dirty="0"/>
              <a:t>Language Specifications</a:t>
            </a:r>
          </a:p>
        </p:txBody>
      </p:sp>
      <p:sp>
        <p:nvSpPr>
          <p:cNvPr id="3" name="Content Placeholder 2"/>
          <p:cNvSpPr>
            <a:spLocks noGrp="1"/>
          </p:cNvSpPr>
          <p:nvPr>
            <p:ph idx="1"/>
          </p:nvPr>
        </p:nvSpPr>
        <p:spPr>
          <a:xfrm>
            <a:off x="457200" y="6990736"/>
            <a:ext cx="8229600" cy="1229698"/>
          </a:xfrm>
        </p:spPr>
        <p:txBody>
          <a:bodyPr/>
          <a:lstStyle/>
          <a:p>
            <a:endParaRPr lang="en-US" dirty="0"/>
          </a:p>
        </p:txBody>
      </p:sp>
      <p:grpSp>
        <p:nvGrpSpPr>
          <p:cNvPr id="14" name="Group 13"/>
          <p:cNvGrpSpPr/>
          <p:nvPr/>
        </p:nvGrpSpPr>
        <p:grpSpPr>
          <a:xfrm rot="16200000" flipH="1">
            <a:off x="2518857" y="2245622"/>
            <a:ext cx="217255" cy="116239"/>
            <a:chOff x="4270986" y="3941866"/>
            <a:chExt cx="217255" cy="116239"/>
          </a:xfrm>
          <a:solidFill>
            <a:schemeClr val="tx1"/>
          </a:solidFill>
        </p:grpSpPr>
        <p:sp>
          <p:nvSpPr>
            <p:cNvPr id="15" name="Freeform 18"/>
            <p:cNvSpPr>
              <a:spLocks/>
            </p:cNvSpPr>
            <p:nvPr/>
          </p:nvSpPr>
          <p:spPr bwMode="auto">
            <a:xfrm rot="5402019" flipH="1">
              <a:off x="4321494" y="3891358"/>
              <a:ext cx="116239" cy="217255"/>
            </a:xfrm>
            <a:custGeom>
              <a:avLst/>
              <a:gdLst>
                <a:gd name="T0" fmla="*/ 39 w 78"/>
                <a:gd name="T1" fmla="*/ 0 h 146"/>
                <a:gd name="T2" fmla="*/ 78 w 78"/>
                <a:gd name="T3" fmla="*/ 73 h 146"/>
                <a:gd name="T4" fmla="*/ 39 w 78"/>
                <a:gd name="T5" fmla="*/ 146 h 146"/>
                <a:gd name="T6" fmla="*/ 0 w 78"/>
                <a:gd name="T7" fmla="*/ 73 h 146"/>
                <a:gd name="T8" fmla="*/ 39 w 78"/>
                <a:gd name="T9" fmla="*/ 0 h 146"/>
              </a:gdLst>
              <a:ahLst/>
              <a:cxnLst>
                <a:cxn ang="0">
                  <a:pos x="T0" y="T1"/>
                </a:cxn>
                <a:cxn ang="0">
                  <a:pos x="T2" y="T3"/>
                </a:cxn>
                <a:cxn ang="0">
                  <a:pos x="T4" y="T5"/>
                </a:cxn>
                <a:cxn ang="0">
                  <a:pos x="T6" y="T7"/>
                </a:cxn>
                <a:cxn ang="0">
                  <a:pos x="T8" y="T9"/>
                </a:cxn>
              </a:cxnLst>
              <a:rect l="0" t="0" r="r" b="b"/>
              <a:pathLst>
                <a:path w="78" h="146">
                  <a:moveTo>
                    <a:pt x="39" y="0"/>
                  </a:moveTo>
                  <a:lnTo>
                    <a:pt x="78" y="73"/>
                  </a:lnTo>
                  <a:lnTo>
                    <a:pt x="39" y="146"/>
                  </a:lnTo>
                  <a:lnTo>
                    <a:pt x="0" y="73"/>
                  </a:lnTo>
                  <a:lnTo>
                    <a:pt x="39" y="0"/>
                  </a:lnTo>
                  <a:close/>
                </a:path>
              </a:pathLst>
            </a:custGeom>
            <a:grpFill/>
            <a:ln w="19050">
              <a:solidFill>
                <a:schemeClr val="tx1"/>
              </a:solidFill>
              <a:prstDash val="solid"/>
              <a:round/>
              <a:headEnd/>
              <a:tailEnd/>
            </a:ln>
          </p:spPr>
          <p:txBody>
            <a:bodyPr vert="vert270" anchor="ctr"/>
            <a:lstStyle/>
            <a:p>
              <a:r>
                <a:rPr lang="en-US" sz="300" b="1" dirty="0"/>
                <a:t> </a:t>
              </a:r>
              <a:endParaRPr lang="en-US" sz="700" b="1" dirty="0"/>
            </a:p>
          </p:txBody>
        </p:sp>
        <p:sp>
          <p:nvSpPr>
            <p:cNvPr id="16" name="Oval 15"/>
            <p:cNvSpPr>
              <a:spLocks noChangeAspect="1"/>
            </p:cNvSpPr>
            <p:nvPr/>
          </p:nvSpPr>
          <p:spPr bwMode="auto">
            <a:xfrm>
              <a:off x="4356153" y="3977125"/>
              <a:ext cx="46920" cy="45720"/>
            </a:xfrm>
            <a:prstGeom prst="ellipse">
              <a:avLst/>
            </a:prstGeom>
            <a:grp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effectLst/>
                <a:latin typeface="Arial" charset="0"/>
              </a:endParaRPr>
            </a:p>
          </p:txBody>
        </p:sp>
      </p:grpSp>
      <p:sp>
        <p:nvSpPr>
          <p:cNvPr id="19" name="Freeform 29"/>
          <p:cNvSpPr>
            <a:spLocks/>
          </p:cNvSpPr>
          <p:nvPr/>
        </p:nvSpPr>
        <p:spPr bwMode="auto">
          <a:xfrm flipH="1">
            <a:off x="1971743" y="3308940"/>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sp>
        <p:nvSpPr>
          <p:cNvPr id="26" name="Rectangle 25"/>
          <p:cNvSpPr/>
          <p:nvPr/>
        </p:nvSpPr>
        <p:spPr>
          <a:xfrm>
            <a:off x="2070099" y="1577491"/>
            <a:ext cx="5905501"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Language Specification</a:t>
            </a:r>
          </a:p>
        </p:txBody>
      </p:sp>
      <p:sp>
        <p:nvSpPr>
          <p:cNvPr id="13" name="Line 17"/>
          <p:cNvSpPr>
            <a:spLocks noChangeShapeType="1"/>
          </p:cNvSpPr>
          <p:nvPr/>
        </p:nvSpPr>
        <p:spPr bwMode="auto">
          <a:xfrm rot="16200000" flipH="1" flipV="1">
            <a:off x="2389416" y="2481528"/>
            <a:ext cx="476137" cy="0"/>
          </a:xfrm>
          <a:prstGeom prst="line">
            <a:avLst/>
          </a:prstGeom>
          <a:noFill/>
          <a:ln w="25400">
            <a:solidFill>
              <a:schemeClr val="tx1"/>
            </a:solidFill>
            <a:prstDash val="solid"/>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Line 17"/>
          <p:cNvSpPr>
            <a:spLocks noChangeShapeType="1"/>
          </p:cNvSpPr>
          <p:nvPr/>
        </p:nvSpPr>
        <p:spPr bwMode="auto">
          <a:xfrm rot="16200000" flipH="1" flipV="1">
            <a:off x="5685512" y="2481529"/>
            <a:ext cx="476137" cy="0"/>
          </a:xfrm>
          <a:prstGeom prst="line">
            <a:avLst/>
          </a:prstGeom>
          <a:noFill/>
          <a:ln w="25400">
            <a:solidFill>
              <a:schemeClr val="tx1"/>
            </a:solidFill>
            <a:prstDash val="solid"/>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 name="Group 29"/>
          <p:cNvGrpSpPr/>
          <p:nvPr/>
        </p:nvGrpSpPr>
        <p:grpSpPr>
          <a:xfrm rot="16200000" flipH="1">
            <a:off x="5814953" y="2245623"/>
            <a:ext cx="217255" cy="116239"/>
            <a:chOff x="4270986" y="3941866"/>
            <a:chExt cx="217255" cy="116239"/>
          </a:xfrm>
          <a:solidFill>
            <a:schemeClr val="tx1"/>
          </a:solidFill>
        </p:grpSpPr>
        <p:sp>
          <p:nvSpPr>
            <p:cNvPr id="31" name="Freeform 18"/>
            <p:cNvSpPr>
              <a:spLocks/>
            </p:cNvSpPr>
            <p:nvPr/>
          </p:nvSpPr>
          <p:spPr bwMode="auto">
            <a:xfrm rot="5402019" flipH="1">
              <a:off x="4321494" y="3891358"/>
              <a:ext cx="116239" cy="217255"/>
            </a:xfrm>
            <a:custGeom>
              <a:avLst/>
              <a:gdLst>
                <a:gd name="T0" fmla="*/ 39 w 78"/>
                <a:gd name="T1" fmla="*/ 0 h 146"/>
                <a:gd name="T2" fmla="*/ 78 w 78"/>
                <a:gd name="T3" fmla="*/ 73 h 146"/>
                <a:gd name="T4" fmla="*/ 39 w 78"/>
                <a:gd name="T5" fmla="*/ 146 h 146"/>
                <a:gd name="T6" fmla="*/ 0 w 78"/>
                <a:gd name="T7" fmla="*/ 73 h 146"/>
                <a:gd name="T8" fmla="*/ 39 w 78"/>
                <a:gd name="T9" fmla="*/ 0 h 146"/>
              </a:gdLst>
              <a:ahLst/>
              <a:cxnLst>
                <a:cxn ang="0">
                  <a:pos x="T0" y="T1"/>
                </a:cxn>
                <a:cxn ang="0">
                  <a:pos x="T2" y="T3"/>
                </a:cxn>
                <a:cxn ang="0">
                  <a:pos x="T4" y="T5"/>
                </a:cxn>
                <a:cxn ang="0">
                  <a:pos x="T6" y="T7"/>
                </a:cxn>
                <a:cxn ang="0">
                  <a:pos x="T8" y="T9"/>
                </a:cxn>
              </a:cxnLst>
              <a:rect l="0" t="0" r="r" b="b"/>
              <a:pathLst>
                <a:path w="78" h="146">
                  <a:moveTo>
                    <a:pt x="39" y="0"/>
                  </a:moveTo>
                  <a:lnTo>
                    <a:pt x="78" y="73"/>
                  </a:lnTo>
                  <a:lnTo>
                    <a:pt x="39" y="146"/>
                  </a:lnTo>
                  <a:lnTo>
                    <a:pt x="0" y="73"/>
                  </a:lnTo>
                  <a:lnTo>
                    <a:pt x="39" y="0"/>
                  </a:lnTo>
                  <a:close/>
                </a:path>
              </a:pathLst>
            </a:custGeom>
            <a:grpFill/>
            <a:ln w="19050">
              <a:solidFill>
                <a:schemeClr val="tx1"/>
              </a:solidFill>
              <a:prstDash val="solid"/>
              <a:round/>
              <a:headEnd/>
              <a:tailEnd/>
            </a:ln>
          </p:spPr>
          <p:txBody>
            <a:bodyPr vert="vert270" anchor="ctr"/>
            <a:lstStyle/>
            <a:p>
              <a:r>
                <a:rPr lang="en-US" sz="300" b="1" dirty="0"/>
                <a:t> </a:t>
              </a:r>
              <a:endParaRPr lang="en-US" sz="700" b="1" dirty="0"/>
            </a:p>
          </p:txBody>
        </p:sp>
        <p:sp>
          <p:nvSpPr>
            <p:cNvPr id="32" name="Oval 31"/>
            <p:cNvSpPr>
              <a:spLocks noChangeAspect="1"/>
            </p:cNvSpPr>
            <p:nvPr/>
          </p:nvSpPr>
          <p:spPr bwMode="auto">
            <a:xfrm>
              <a:off x="4356153" y="3977125"/>
              <a:ext cx="46920" cy="45720"/>
            </a:xfrm>
            <a:prstGeom prst="ellipse">
              <a:avLst/>
            </a:prstGeom>
            <a:grp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effectLst/>
                <a:latin typeface="Arial" charset="0"/>
              </a:endParaRPr>
            </a:p>
          </p:txBody>
        </p:sp>
      </p:grpSp>
      <p:sp>
        <p:nvSpPr>
          <p:cNvPr id="34" name="Rectangle 33"/>
          <p:cNvSpPr/>
          <p:nvPr/>
        </p:nvSpPr>
        <p:spPr>
          <a:xfrm>
            <a:off x="1905000" y="2704574"/>
            <a:ext cx="2032000"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Syntax</a:t>
            </a:r>
          </a:p>
        </p:txBody>
      </p:sp>
      <p:sp>
        <p:nvSpPr>
          <p:cNvPr id="35" name="Rectangle 34"/>
          <p:cNvSpPr/>
          <p:nvPr/>
        </p:nvSpPr>
        <p:spPr>
          <a:xfrm>
            <a:off x="5168900" y="2704574"/>
            <a:ext cx="1545978"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Semantics</a:t>
            </a:r>
          </a:p>
        </p:txBody>
      </p:sp>
      <p:sp>
        <p:nvSpPr>
          <p:cNvPr id="43" name="Freeform 29"/>
          <p:cNvSpPr>
            <a:spLocks/>
          </p:cNvSpPr>
          <p:nvPr/>
        </p:nvSpPr>
        <p:spPr bwMode="auto">
          <a:xfrm flipH="1">
            <a:off x="2778674" y="3308940"/>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sp>
        <p:nvSpPr>
          <p:cNvPr id="44" name="Rectangle 43"/>
          <p:cNvSpPr/>
          <p:nvPr/>
        </p:nvSpPr>
        <p:spPr>
          <a:xfrm>
            <a:off x="740603" y="3779535"/>
            <a:ext cx="1527201"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Concrete</a:t>
            </a:r>
          </a:p>
        </p:txBody>
      </p:sp>
      <p:sp>
        <p:nvSpPr>
          <p:cNvPr id="46" name="Rectangle 45"/>
          <p:cNvSpPr/>
          <p:nvPr/>
        </p:nvSpPr>
        <p:spPr>
          <a:xfrm>
            <a:off x="2621121" y="4553464"/>
            <a:ext cx="1773079" cy="58521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bIns="27432" rtlCol="0" anchor="ctr"/>
          <a:lstStyle/>
          <a:p>
            <a:pPr algn="ctr">
              <a:lnSpc>
                <a:spcPct val="75000"/>
              </a:lnSpc>
            </a:pPr>
            <a:r>
              <a:rPr lang="en-US" sz="2400" b="1" dirty="0">
                <a:solidFill>
                  <a:schemeClr val="tx1"/>
                </a:solidFill>
              </a:rPr>
              <a:t>Interchange/ API</a:t>
            </a:r>
          </a:p>
        </p:txBody>
      </p:sp>
      <p:grpSp>
        <p:nvGrpSpPr>
          <p:cNvPr id="49" name="Group 48"/>
          <p:cNvGrpSpPr/>
          <p:nvPr/>
        </p:nvGrpSpPr>
        <p:grpSpPr>
          <a:xfrm>
            <a:off x="875480" y="4393503"/>
            <a:ext cx="250723" cy="911604"/>
            <a:chOff x="8077199" y="2913144"/>
            <a:chExt cx="250723" cy="911604"/>
          </a:xfrm>
        </p:grpSpPr>
        <p:sp>
          <p:nvSpPr>
            <p:cNvPr id="50" name="Line 4"/>
            <p:cNvSpPr>
              <a:spLocks noChangeShapeType="1"/>
            </p:cNvSpPr>
            <p:nvPr/>
          </p:nvSpPr>
          <p:spPr bwMode="auto">
            <a:xfrm flipV="1">
              <a:off x="8202561" y="3065826"/>
              <a:ext cx="0" cy="75892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 name="Freeform 29"/>
            <p:cNvSpPr>
              <a:spLocks/>
            </p:cNvSpPr>
            <p:nvPr/>
          </p:nvSpPr>
          <p:spPr bwMode="auto">
            <a:xfrm flipH="1">
              <a:off x="8077199" y="2913144"/>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grpSp>
      <p:grpSp>
        <p:nvGrpSpPr>
          <p:cNvPr id="52" name="Group 51"/>
          <p:cNvGrpSpPr/>
          <p:nvPr/>
        </p:nvGrpSpPr>
        <p:grpSpPr>
          <a:xfrm>
            <a:off x="1873459" y="4393503"/>
            <a:ext cx="250723" cy="911604"/>
            <a:chOff x="8077199" y="2913144"/>
            <a:chExt cx="250723" cy="911604"/>
          </a:xfrm>
        </p:grpSpPr>
        <p:sp>
          <p:nvSpPr>
            <p:cNvPr id="53" name="Line 4"/>
            <p:cNvSpPr>
              <a:spLocks noChangeShapeType="1"/>
            </p:cNvSpPr>
            <p:nvPr/>
          </p:nvSpPr>
          <p:spPr bwMode="auto">
            <a:xfrm flipV="1">
              <a:off x="8202561" y="3065826"/>
              <a:ext cx="0" cy="75892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 name="Freeform 29"/>
            <p:cNvSpPr>
              <a:spLocks/>
            </p:cNvSpPr>
            <p:nvPr/>
          </p:nvSpPr>
          <p:spPr bwMode="auto">
            <a:xfrm flipH="1">
              <a:off x="8077199" y="2913144"/>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grpSp>
      <p:sp>
        <p:nvSpPr>
          <p:cNvPr id="47" name="Rectangle 46"/>
          <p:cNvSpPr/>
          <p:nvPr/>
        </p:nvSpPr>
        <p:spPr>
          <a:xfrm>
            <a:off x="94424" y="4860045"/>
            <a:ext cx="1315275"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chemeClr val="tx1"/>
                </a:solidFill>
              </a:rPr>
              <a:t>Graphical</a:t>
            </a:r>
          </a:p>
        </p:txBody>
      </p:sp>
      <p:sp>
        <p:nvSpPr>
          <p:cNvPr id="48" name="Rectangle 47"/>
          <p:cNvSpPr/>
          <p:nvPr/>
        </p:nvSpPr>
        <p:spPr>
          <a:xfrm>
            <a:off x="1509665" y="4866597"/>
            <a:ext cx="992236"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chemeClr val="tx1"/>
                </a:solidFill>
              </a:rPr>
              <a:t>Textual</a:t>
            </a:r>
          </a:p>
        </p:txBody>
      </p:sp>
      <p:sp>
        <p:nvSpPr>
          <p:cNvPr id="56" name="Line 4"/>
          <p:cNvSpPr>
            <a:spLocks noChangeShapeType="1"/>
          </p:cNvSpPr>
          <p:nvPr/>
        </p:nvSpPr>
        <p:spPr bwMode="auto">
          <a:xfrm flipV="1">
            <a:off x="5424539" y="3468810"/>
            <a:ext cx="0" cy="52633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 name="Line 4"/>
          <p:cNvSpPr>
            <a:spLocks noChangeShapeType="1"/>
          </p:cNvSpPr>
          <p:nvPr/>
        </p:nvSpPr>
        <p:spPr bwMode="auto">
          <a:xfrm flipV="1">
            <a:off x="5739087" y="5282249"/>
            <a:ext cx="0" cy="70146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 name="Line 4"/>
          <p:cNvSpPr>
            <a:spLocks noChangeShapeType="1"/>
          </p:cNvSpPr>
          <p:nvPr/>
        </p:nvSpPr>
        <p:spPr bwMode="auto">
          <a:xfrm flipV="1">
            <a:off x="6433980" y="3440627"/>
            <a:ext cx="0" cy="106787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 name="Freeform 29"/>
          <p:cNvSpPr>
            <a:spLocks/>
          </p:cNvSpPr>
          <p:nvPr/>
        </p:nvSpPr>
        <p:spPr bwMode="auto">
          <a:xfrm flipH="1">
            <a:off x="5299177" y="3316128"/>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sp>
        <p:nvSpPr>
          <p:cNvPr id="60" name="Freeform 29"/>
          <p:cNvSpPr>
            <a:spLocks/>
          </p:cNvSpPr>
          <p:nvPr/>
        </p:nvSpPr>
        <p:spPr bwMode="auto">
          <a:xfrm flipH="1">
            <a:off x="5613725" y="5129568"/>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sp>
        <p:nvSpPr>
          <p:cNvPr id="61" name="Freeform 29"/>
          <p:cNvSpPr>
            <a:spLocks/>
          </p:cNvSpPr>
          <p:nvPr/>
        </p:nvSpPr>
        <p:spPr bwMode="auto">
          <a:xfrm flipH="1">
            <a:off x="6308618" y="3300646"/>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sp>
        <p:nvSpPr>
          <p:cNvPr id="62" name="Rectangle 61"/>
          <p:cNvSpPr/>
          <p:nvPr/>
        </p:nvSpPr>
        <p:spPr>
          <a:xfrm>
            <a:off x="4611886" y="3791999"/>
            <a:ext cx="1611114"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chemeClr val="tx1"/>
                </a:solidFill>
              </a:rPr>
              <a:t>Operational</a:t>
            </a:r>
          </a:p>
        </p:txBody>
      </p:sp>
      <p:sp>
        <p:nvSpPr>
          <p:cNvPr id="63" name="Rectangle 62"/>
          <p:cNvSpPr/>
          <p:nvPr/>
        </p:nvSpPr>
        <p:spPr>
          <a:xfrm>
            <a:off x="4957717" y="4520784"/>
            <a:ext cx="1641694"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Declarative</a:t>
            </a:r>
          </a:p>
        </p:txBody>
      </p:sp>
      <p:sp>
        <p:nvSpPr>
          <p:cNvPr id="64" name="Line 4"/>
          <p:cNvSpPr>
            <a:spLocks noChangeShapeType="1"/>
          </p:cNvSpPr>
          <p:nvPr/>
        </p:nvSpPr>
        <p:spPr bwMode="auto">
          <a:xfrm flipV="1">
            <a:off x="3785093" y="3475790"/>
            <a:ext cx="0" cy="57960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5" name="Freeform 29"/>
          <p:cNvSpPr>
            <a:spLocks/>
          </p:cNvSpPr>
          <p:nvPr/>
        </p:nvSpPr>
        <p:spPr bwMode="auto">
          <a:xfrm flipH="1">
            <a:off x="3659731" y="3310409"/>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sp>
        <p:nvSpPr>
          <p:cNvPr id="45" name="Rectangle 44"/>
          <p:cNvSpPr/>
          <p:nvPr/>
        </p:nvSpPr>
        <p:spPr>
          <a:xfrm>
            <a:off x="3063977" y="3779535"/>
            <a:ext cx="1254023"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Abstract</a:t>
            </a:r>
          </a:p>
        </p:txBody>
      </p:sp>
      <p:sp>
        <p:nvSpPr>
          <p:cNvPr id="66" name="Rectangle 65"/>
          <p:cNvSpPr/>
          <p:nvPr/>
        </p:nvSpPr>
        <p:spPr>
          <a:xfrm>
            <a:off x="4414219" y="5551918"/>
            <a:ext cx="2506384"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91440" rtlCol="0" anchor="ctr"/>
          <a:lstStyle/>
          <a:p>
            <a:pPr algn="ctr">
              <a:lnSpc>
                <a:spcPct val="75000"/>
              </a:lnSpc>
            </a:pPr>
            <a:r>
              <a:rPr lang="en-US" sz="2400" b="1" dirty="0">
                <a:solidFill>
                  <a:schemeClr val="tx1"/>
                </a:solidFill>
              </a:rPr>
              <a:t>Model Theoretic / Denotational</a:t>
            </a:r>
          </a:p>
        </p:txBody>
      </p:sp>
      <p:sp>
        <p:nvSpPr>
          <p:cNvPr id="41" name="Line 17"/>
          <p:cNvSpPr>
            <a:spLocks noChangeShapeType="1"/>
          </p:cNvSpPr>
          <p:nvPr/>
        </p:nvSpPr>
        <p:spPr bwMode="auto">
          <a:xfrm rot="16200000" flipH="1" flipV="1">
            <a:off x="7478497" y="2487484"/>
            <a:ext cx="476137" cy="0"/>
          </a:xfrm>
          <a:prstGeom prst="line">
            <a:avLst/>
          </a:prstGeom>
          <a:noFill/>
          <a:ln w="25400">
            <a:solidFill>
              <a:schemeClr val="tx1"/>
            </a:solidFill>
            <a:prstDash val="solid"/>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5" name="Group 54"/>
          <p:cNvGrpSpPr/>
          <p:nvPr/>
        </p:nvGrpSpPr>
        <p:grpSpPr>
          <a:xfrm rot="16200000" flipH="1">
            <a:off x="7607938" y="2238878"/>
            <a:ext cx="217255" cy="116239"/>
            <a:chOff x="4270986" y="3941866"/>
            <a:chExt cx="217255" cy="116239"/>
          </a:xfrm>
          <a:solidFill>
            <a:schemeClr val="tx1"/>
          </a:solidFill>
        </p:grpSpPr>
        <p:sp>
          <p:nvSpPr>
            <p:cNvPr id="67" name="Freeform 18"/>
            <p:cNvSpPr>
              <a:spLocks/>
            </p:cNvSpPr>
            <p:nvPr/>
          </p:nvSpPr>
          <p:spPr bwMode="auto">
            <a:xfrm rot="5402019" flipH="1">
              <a:off x="4321494" y="3891358"/>
              <a:ext cx="116239" cy="217255"/>
            </a:xfrm>
            <a:custGeom>
              <a:avLst/>
              <a:gdLst>
                <a:gd name="T0" fmla="*/ 39 w 78"/>
                <a:gd name="T1" fmla="*/ 0 h 146"/>
                <a:gd name="T2" fmla="*/ 78 w 78"/>
                <a:gd name="T3" fmla="*/ 73 h 146"/>
                <a:gd name="T4" fmla="*/ 39 w 78"/>
                <a:gd name="T5" fmla="*/ 146 h 146"/>
                <a:gd name="T6" fmla="*/ 0 w 78"/>
                <a:gd name="T7" fmla="*/ 73 h 146"/>
                <a:gd name="T8" fmla="*/ 39 w 78"/>
                <a:gd name="T9" fmla="*/ 0 h 146"/>
              </a:gdLst>
              <a:ahLst/>
              <a:cxnLst>
                <a:cxn ang="0">
                  <a:pos x="T0" y="T1"/>
                </a:cxn>
                <a:cxn ang="0">
                  <a:pos x="T2" y="T3"/>
                </a:cxn>
                <a:cxn ang="0">
                  <a:pos x="T4" y="T5"/>
                </a:cxn>
                <a:cxn ang="0">
                  <a:pos x="T6" y="T7"/>
                </a:cxn>
                <a:cxn ang="0">
                  <a:pos x="T8" y="T9"/>
                </a:cxn>
              </a:cxnLst>
              <a:rect l="0" t="0" r="r" b="b"/>
              <a:pathLst>
                <a:path w="78" h="146">
                  <a:moveTo>
                    <a:pt x="39" y="0"/>
                  </a:moveTo>
                  <a:lnTo>
                    <a:pt x="78" y="73"/>
                  </a:lnTo>
                  <a:lnTo>
                    <a:pt x="39" y="146"/>
                  </a:lnTo>
                  <a:lnTo>
                    <a:pt x="0" y="73"/>
                  </a:lnTo>
                  <a:lnTo>
                    <a:pt x="39" y="0"/>
                  </a:lnTo>
                  <a:close/>
                </a:path>
              </a:pathLst>
            </a:custGeom>
            <a:grpFill/>
            <a:ln w="19050">
              <a:solidFill>
                <a:schemeClr val="tx1"/>
              </a:solidFill>
              <a:prstDash val="solid"/>
              <a:round/>
              <a:headEnd/>
              <a:tailEnd/>
            </a:ln>
          </p:spPr>
          <p:txBody>
            <a:bodyPr vert="vert270" anchor="ctr"/>
            <a:lstStyle/>
            <a:p>
              <a:r>
                <a:rPr lang="en-US" sz="300" b="1" dirty="0"/>
                <a:t> </a:t>
              </a:r>
              <a:endParaRPr lang="en-US" sz="700" b="1" dirty="0"/>
            </a:p>
          </p:txBody>
        </p:sp>
        <p:sp>
          <p:nvSpPr>
            <p:cNvPr id="68" name="Oval 67"/>
            <p:cNvSpPr>
              <a:spLocks noChangeAspect="1"/>
            </p:cNvSpPr>
            <p:nvPr/>
          </p:nvSpPr>
          <p:spPr bwMode="auto">
            <a:xfrm>
              <a:off x="4356153" y="3977125"/>
              <a:ext cx="46920" cy="45720"/>
            </a:xfrm>
            <a:prstGeom prst="ellipse">
              <a:avLst/>
            </a:prstGeom>
            <a:grp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effectLst/>
                <a:latin typeface="Arial" charset="0"/>
              </a:endParaRPr>
            </a:p>
          </p:txBody>
        </p:sp>
      </p:grpSp>
      <p:sp>
        <p:nvSpPr>
          <p:cNvPr id="69" name="Rectangle 68"/>
          <p:cNvSpPr/>
          <p:nvPr/>
        </p:nvSpPr>
        <p:spPr>
          <a:xfrm>
            <a:off x="7152328" y="2710530"/>
            <a:ext cx="1863478"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91440" bIns="27432" rtlCol="0" anchor="ctr"/>
          <a:lstStyle/>
          <a:p>
            <a:pPr algn="ctr">
              <a:lnSpc>
                <a:spcPct val="80000"/>
              </a:lnSpc>
            </a:pPr>
            <a:r>
              <a:rPr lang="en-US" sz="2400" b="1" dirty="0">
                <a:solidFill>
                  <a:schemeClr val="tx1"/>
                </a:solidFill>
              </a:rPr>
              <a:t>Vocabulary / Libraries </a:t>
            </a:r>
          </a:p>
        </p:txBody>
      </p:sp>
      <p:sp>
        <p:nvSpPr>
          <p:cNvPr id="70" name="Line 4"/>
          <p:cNvSpPr>
            <a:spLocks noChangeShapeType="1"/>
          </p:cNvSpPr>
          <p:nvPr/>
        </p:nvSpPr>
        <p:spPr bwMode="auto">
          <a:xfrm flipV="1">
            <a:off x="7749111" y="3494211"/>
            <a:ext cx="0" cy="52633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 name="Line 4"/>
          <p:cNvSpPr>
            <a:spLocks noChangeShapeType="1"/>
          </p:cNvSpPr>
          <p:nvPr/>
        </p:nvSpPr>
        <p:spPr bwMode="auto">
          <a:xfrm flipV="1">
            <a:off x="8796652" y="3466028"/>
            <a:ext cx="0" cy="116947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 name="Freeform 29"/>
          <p:cNvSpPr>
            <a:spLocks/>
          </p:cNvSpPr>
          <p:nvPr/>
        </p:nvSpPr>
        <p:spPr bwMode="auto">
          <a:xfrm flipH="1">
            <a:off x="7623749" y="3328829"/>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sp>
        <p:nvSpPr>
          <p:cNvPr id="73" name="Freeform 29"/>
          <p:cNvSpPr>
            <a:spLocks/>
          </p:cNvSpPr>
          <p:nvPr/>
        </p:nvSpPr>
        <p:spPr bwMode="auto">
          <a:xfrm flipH="1">
            <a:off x="8671290" y="3326047"/>
            <a:ext cx="250723" cy="224457"/>
          </a:xfrm>
          <a:custGeom>
            <a:avLst/>
            <a:gdLst>
              <a:gd name="T0" fmla="*/ 49 w 108"/>
              <a:gd name="T1" fmla="*/ 0 h 157"/>
              <a:gd name="T2" fmla="*/ 108 w 108"/>
              <a:gd name="T3" fmla="*/ 157 h 157"/>
              <a:gd name="T4" fmla="*/ 0 w 108"/>
              <a:gd name="T5" fmla="*/ 157 h 157"/>
              <a:gd name="T6" fmla="*/ 49 w 108"/>
              <a:gd name="T7" fmla="*/ 0 h 157"/>
              <a:gd name="connsiteX0" fmla="*/ 5108 w 10000"/>
              <a:gd name="connsiteY0" fmla="*/ 0 h 10000"/>
              <a:gd name="connsiteX1" fmla="*/ 10000 w 10000"/>
              <a:gd name="connsiteY1" fmla="*/ 10000 h 10000"/>
              <a:gd name="connsiteX2" fmla="*/ 0 w 10000"/>
              <a:gd name="connsiteY2" fmla="*/ 10000 h 10000"/>
              <a:gd name="connsiteX3" fmla="*/ 5108 w 10000"/>
              <a:gd name="connsiteY3" fmla="*/ 0 h 10000"/>
              <a:gd name="connsiteX0" fmla="*/ 4537 w 10000"/>
              <a:gd name="connsiteY0" fmla="*/ 0 h 10000"/>
              <a:gd name="connsiteX1" fmla="*/ 10000 w 10000"/>
              <a:gd name="connsiteY1" fmla="*/ 10000 h 10000"/>
              <a:gd name="connsiteX2" fmla="*/ 0 w 10000"/>
              <a:gd name="connsiteY2" fmla="*/ 10000 h 10000"/>
              <a:gd name="connsiteX3" fmla="*/ 4537 w 10000"/>
              <a:gd name="connsiteY3" fmla="*/ 0 h 10000"/>
              <a:gd name="connsiteX0" fmla="*/ 4966 w 10000"/>
              <a:gd name="connsiteY0" fmla="*/ 0 h 10000"/>
              <a:gd name="connsiteX1" fmla="*/ 10000 w 10000"/>
              <a:gd name="connsiteY1" fmla="*/ 10000 h 10000"/>
              <a:gd name="connsiteX2" fmla="*/ 0 w 10000"/>
              <a:gd name="connsiteY2" fmla="*/ 10000 h 10000"/>
              <a:gd name="connsiteX3" fmla="*/ 4966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4966" y="0"/>
                </a:moveTo>
                <a:lnTo>
                  <a:pt x="10000" y="10000"/>
                </a:lnTo>
                <a:lnTo>
                  <a:pt x="0" y="10000"/>
                </a:lnTo>
                <a:lnTo>
                  <a:pt x="4966" y="0"/>
                </a:lnTo>
                <a:close/>
              </a:path>
            </a:pathLst>
          </a:custGeom>
          <a:solidFill>
            <a:srgbClr val="FFFFFF"/>
          </a:solidFill>
          <a:ln w="25400">
            <a:solidFill>
              <a:schemeClr val="tx1"/>
            </a:solidFill>
            <a:prstDash val="solid"/>
            <a:round/>
            <a:headEnd/>
            <a:tailEnd/>
          </a:ln>
        </p:spPr>
        <p:txBody>
          <a:bodyPr/>
          <a:lstStyle/>
          <a:p>
            <a:endParaRPr lang="en-US"/>
          </a:p>
        </p:txBody>
      </p:sp>
      <p:sp>
        <p:nvSpPr>
          <p:cNvPr id="74" name="Rectangle 73"/>
          <p:cNvSpPr/>
          <p:nvPr/>
        </p:nvSpPr>
        <p:spPr>
          <a:xfrm>
            <a:off x="6870700" y="3792000"/>
            <a:ext cx="1739900"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91440" rIns="0" bIns="27432" rtlCol="0" anchor="ctr"/>
          <a:lstStyle/>
          <a:p>
            <a:pPr algn="ctr">
              <a:lnSpc>
                <a:spcPct val="75000"/>
              </a:lnSpc>
            </a:pPr>
            <a:r>
              <a:rPr lang="en-US" sz="2400" b="1" dirty="0">
                <a:solidFill>
                  <a:schemeClr val="tx1"/>
                </a:solidFill>
              </a:rPr>
              <a:t>Application Independent</a:t>
            </a:r>
          </a:p>
        </p:txBody>
      </p:sp>
      <p:sp>
        <p:nvSpPr>
          <p:cNvPr id="75" name="Rectangle 74"/>
          <p:cNvSpPr/>
          <p:nvPr/>
        </p:nvSpPr>
        <p:spPr>
          <a:xfrm>
            <a:off x="7159594" y="4558885"/>
            <a:ext cx="1887085" cy="5890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91440" bIns="27432" rtlCol="0" anchor="ctr"/>
          <a:lstStyle/>
          <a:p>
            <a:pPr algn="ctr">
              <a:lnSpc>
                <a:spcPct val="75000"/>
              </a:lnSpc>
            </a:pPr>
            <a:r>
              <a:rPr lang="en-US" sz="2400" b="1" dirty="0">
                <a:solidFill>
                  <a:schemeClr val="tx1"/>
                </a:solidFill>
              </a:rPr>
              <a:t>Application</a:t>
            </a:r>
          </a:p>
          <a:p>
            <a:pPr algn="ctr">
              <a:lnSpc>
                <a:spcPct val="75000"/>
              </a:lnSpc>
            </a:pPr>
            <a:r>
              <a:rPr lang="en-US" sz="2400" b="1" dirty="0">
                <a:solidFill>
                  <a:schemeClr val="tx1"/>
                </a:solidFill>
              </a:rPr>
              <a:t>Dependent</a:t>
            </a:r>
          </a:p>
        </p:txBody>
      </p:sp>
      <p:sp>
        <p:nvSpPr>
          <p:cNvPr id="5" name="Slide Number Placeholder 4"/>
          <p:cNvSpPr>
            <a:spLocks noGrp="1"/>
          </p:cNvSpPr>
          <p:nvPr>
            <p:ph type="sldNum" sz="quarter" idx="12"/>
          </p:nvPr>
        </p:nvSpPr>
        <p:spPr/>
        <p:txBody>
          <a:bodyPr/>
          <a:lstStyle/>
          <a:p>
            <a:fld id="{5953B049-D608-434C-95D0-6825E21E4BC0}" type="slidenum">
              <a:rPr lang="en-US" smtClean="0"/>
              <a:t>8</a:t>
            </a:fld>
            <a:endParaRPr lang="en-US"/>
          </a:p>
        </p:txBody>
      </p:sp>
    </p:spTree>
    <p:extLst>
      <p:ext uri="{BB962C8B-B14F-4D97-AF65-F5344CB8AC3E}">
        <p14:creationId xmlns:p14="http://schemas.microsoft.com/office/powerpoint/2010/main" val="4056233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p:txBody>
          <a:bodyPr/>
          <a:lstStyle/>
          <a:p>
            <a:r>
              <a:rPr lang="en-US" dirty="0">
                <a:solidFill>
                  <a:schemeClr val="bg1">
                    <a:lumMod val="65000"/>
                  </a:schemeClr>
                </a:solidFill>
              </a:rPr>
              <a:t>Driving Requirements</a:t>
            </a:r>
          </a:p>
          <a:p>
            <a:r>
              <a:rPr lang="en-US" dirty="0">
                <a:solidFill>
                  <a:schemeClr val="bg1">
                    <a:lumMod val="65000"/>
                  </a:schemeClr>
                </a:solidFill>
              </a:rPr>
              <a:t>Background on Formalism</a:t>
            </a:r>
          </a:p>
          <a:p>
            <a:r>
              <a:rPr lang="en-US" dirty="0"/>
              <a:t>Formalism Requirements</a:t>
            </a:r>
          </a:p>
        </p:txBody>
      </p:sp>
    </p:spTree>
    <p:extLst>
      <p:ext uri="{BB962C8B-B14F-4D97-AF65-F5344CB8AC3E}">
        <p14:creationId xmlns:p14="http://schemas.microsoft.com/office/powerpoint/2010/main" val="39748041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1732</TotalTime>
  <Words>1323</Words>
  <Application>Microsoft Office PowerPoint</Application>
  <PresentationFormat>On-screen Show (4:3)</PresentationFormat>
  <Paragraphs>302</Paragraphs>
  <Slides>31</Slides>
  <Notes>0</Notes>
  <HiddenSlides>11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Times New Roman</vt:lpstr>
      <vt:lpstr>Office Theme</vt:lpstr>
      <vt:lpstr>SysML v2 Formalism Requirements</vt:lpstr>
      <vt:lpstr>Overview</vt:lpstr>
      <vt:lpstr>Overview</vt:lpstr>
      <vt:lpstr>Driving Requirements</vt:lpstr>
      <vt:lpstr>Analysis and Model Checking</vt:lpstr>
      <vt:lpstr>Overview</vt:lpstr>
      <vt:lpstr>Language = Syntax + Semantics + Vocabulary</vt:lpstr>
      <vt:lpstr>Language Specifications</vt:lpstr>
      <vt:lpstr>Overview</vt:lpstr>
      <vt:lpstr>Requirements (General)</vt:lpstr>
      <vt:lpstr>Who’s “Everyone”?</vt:lpstr>
      <vt:lpstr>Syntactic Requirements (Specific)</vt:lpstr>
      <vt:lpstr>Semantic Requirements (Specific)</vt:lpstr>
      <vt:lpstr>Mathematical Logic Example</vt:lpstr>
      <vt:lpstr>Mathematical Logic Example</vt:lpstr>
      <vt:lpstr>Modeling Semantics Example</vt:lpstr>
      <vt:lpstr>Modeling Semantics Example</vt:lpstr>
      <vt:lpstr>Modeling Semantics</vt:lpstr>
      <vt:lpstr>Semantic and Syntactic Requirements (Specific) </vt:lpstr>
      <vt:lpstr>PowerPoint Presentation</vt:lpstr>
      <vt:lpstr>PowerPoint Presentation</vt:lpstr>
      <vt:lpstr>Not Used</vt:lpstr>
      <vt:lpstr>Formalism Feature</vt:lpstr>
      <vt:lpstr>Mathematical Logic Example</vt:lpstr>
      <vt:lpstr>Modeling Semantics</vt:lpstr>
      <vt:lpstr>Things Being Modeled</vt:lpstr>
      <vt:lpstr>Declarative &amp; Operational Semantics</vt:lpstr>
      <vt:lpstr>PowerPoint Presentation</vt:lpstr>
      <vt:lpstr>PowerPoint Presentation</vt:lpstr>
      <vt:lpstr>PowerPoint Presentation</vt:lpstr>
      <vt:lpstr>PowerPoint Presentation</vt:lpstr>
    </vt:vector>
  </TitlesOfParts>
  <Company>MTSI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SysML v2 Formalism Requirements</dc:title>
  <dc:creator>Jonathan Patrick</dc:creator>
  <cp:lastModifiedBy>Bock, Conrad (Fed)</cp:lastModifiedBy>
  <cp:revision>118</cp:revision>
  <dcterms:created xsi:type="dcterms:W3CDTF">2016-09-12T13:49:30Z</dcterms:created>
  <dcterms:modified xsi:type="dcterms:W3CDTF">2016-09-15T13:57:55Z</dcterms:modified>
</cp:coreProperties>
</file>