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2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11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0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61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3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911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93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30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5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96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66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C1181-7EE1-45DE-8F9B-86D369B58521}" type="datetimeFigureOut">
              <a:rPr lang="en-US" smtClean="0"/>
              <a:t>8/9/2016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3B049-D608-434C-95D0-6825E21E4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1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Developing an Algebraic Structure </a:t>
            </a:r>
            <a:r>
              <a:rPr lang="en-US" dirty="0"/>
              <a:t>O</a:t>
            </a:r>
            <a:r>
              <a:rPr lang="en-US" dirty="0" smtClean="0"/>
              <a:t>ver Relationships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(or Enabling Model Users to Build Inference Engines in Their Models)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899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0" y="609600"/>
            <a:ext cx="1147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295400"/>
            <a:ext cx="8891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Suppose we have a system with sensors, and let’s suppose there are some requirements that all sensors should satisfy. So let’s say we make</a:t>
            </a:r>
            <a:br>
              <a:rPr lang="en-US" sz="1200" dirty="0" smtClean="0"/>
            </a:br>
            <a:r>
              <a:rPr lang="en-US" sz="1200" dirty="0" smtClean="0"/>
              <a:t>a block called Sensor and it has specializations of Sensor A, Sensor B, and Sensor C and then we create a satisfy relationship from Sensor</a:t>
            </a:r>
            <a:br>
              <a:rPr lang="en-US" sz="1200" dirty="0" smtClean="0"/>
            </a:br>
            <a:r>
              <a:rPr lang="en-US" sz="1200" dirty="0" smtClean="0"/>
              <a:t>to some requirement intending for all of the sensors to inherit that relationship. Let’s look at this idea in three different tools:</a:t>
            </a:r>
            <a:endParaRPr lang="en-US" sz="1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52" y="2112118"/>
            <a:ext cx="3819304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553" y="2112118"/>
            <a:ext cx="3810000" cy="1832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238" y="4267200"/>
            <a:ext cx="4333875" cy="256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742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40443"/>
            <a:ext cx="30480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10104"/>
            <a:ext cx="2514600" cy="1832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40443"/>
            <a:ext cx="2521962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429000"/>
            <a:ext cx="1600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own Arrow 4"/>
          <p:cNvSpPr/>
          <p:nvPr/>
        </p:nvSpPr>
        <p:spPr>
          <a:xfrm>
            <a:off x="4343400" y="2209800"/>
            <a:ext cx="381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" y="3509962"/>
            <a:ext cx="22193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Down Arrow 8"/>
          <p:cNvSpPr/>
          <p:nvPr/>
        </p:nvSpPr>
        <p:spPr>
          <a:xfrm>
            <a:off x="1409700" y="2209800"/>
            <a:ext cx="381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2937" y="3429000"/>
            <a:ext cx="2181225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Down Arrow 10"/>
          <p:cNvSpPr/>
          <p:nvPr/>
        </p:nvSpPr>
        <p:spPr>
          <a:xfrm>
            <a:off x="7433181" y="2236694"/>
            <a:ext cx="381000" cy="1066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06092" y="4572559"/>
            <a:ext cx="35798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Certainly, there are other ways of accessing this </a:t>
            </a:r>
            <a:br>
              <a:rPr lang="en-US" sz="1200" dirty="0" smtClean="0"/>
            </a:br>
            <a:r>
              <a:rPr lang="en-US" sz="1200" dirty="0" smtClean="0"/>
              <a:t>information (which varies pending on tool), but as</a:t>
            </a:r>
            <a:br>
              <a:rPr lang="en-US" sz="1200" dirty="0" smtClean="0"/>
            </a:br>
            <a:r>
              <a:rPr lang="en-US" sz="1200" dirty="0" smtClean="0"/>
              <a:t>we can see, these relationships are not being explicitly</a:t>
            </a:r>
            <a:br>
              <a:rPr lang="en-US" sz="1200" dirty="0" smtClean="0"/>
            </a:br>
            <a:r>
              <a:rPr lang="en-US" sz="1200" dirty="0" smtClean="0"/>
              <a:t>inherited. 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5506092" y="5322539"/>
            <a:ext cx="342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Addendum: Was later discussed that the real issue here is that our requirement relationships are all based on the Dependency relationship, which isn’t inherited; therefore, a (general) topic of discussion going forward with </a:t>
            </a:r>
            <a:r>
              <a:rPr lang="en-US" sz="1200" dirty="0" err="1" smtClean="0">
                <a:solidFill>
                  <a:srgbClr val="FF0000"/>
                </a:solidFill>
              </a:rPr>
              <a:t>SysML</a:t>
            </a:r>
            <a:r>
              <a:rPr lang="en-US" sz="1200" dirty="0" smtClean="0">
                <a:solidFill>
                  <a:srgbClr val="FF0000"/>
                </a:solidFill>
              </a:rPr>
              <a:t> 2.0 could be how requirements are related to other elements and what we want from those relationships. 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535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06150" y="543289"/>
            <a:ext cx="1236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However… 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280987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ight Arrow 2"/>
          <p:cNvSpPr/>
          <p:nvPr/>
        </p:nvSpPr>
        <p:spPr>
          <a:xfrm>
            <a:off x="3200400" y="3048000"/>
            <a:ext cx="1447800" cy="4572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6329" y="2705100"/>
            <a:ext cx="19240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366" y="180975"/>
            <a:ext cx="20859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4404" y="4789394"/>
            <a:ext cx="22479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2532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507395"/>
            <a:ext cx="329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Consider the following problem: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77" y="990600"/>
            <a:ext cx="3228975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276600" y="2438400"/>
            <a:ext cx="1219200" cy="533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824037"/>
            <a:ext cx="269557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4724400"/>
            <a:ext cx="75069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With respect to the project browser (and thus, in the model), vehicle does not have knowledge of the wheels and</a:t>
            </a:r>
            <a:br>
              <a:rPr lang="en-US" sz="1200" dirty="0" smtClean="0"/>
            </a:br>
            <a:r>
              <a:rPr lang="en-US" sz="1200" dirty="0" smtClean="0"/>
              <a:t>tires that are also parts of it. Furthermore, we do not really have any concept of the “front wheels” and “rear wheels”</a:t>
            </a:r>
            <a:br>
              <a:rPr lang="en-US" sz="1200" dirty="0" smtClean="0"/>
            </a:br>
            <a:r>
              <a:rPr lang="en-US" sz="1200" dirty="0" smtClean="0"/>
              <a:t>as far as the model itself is concerned (outside of an instantiation of vehicle anyways). 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6019800"/>
            <a:ext cx="8382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Addendum: It was later discussed that the better approach for this idea would be to use the bound reference concept from </a:t>
            </a:r>
            <a:r>
              <a:rPr lang="en-US" sz="1400" dirty="0" err="1" smtClean="0">
                <a:solidFill>
                  <a:srgbClr val="FF0000"/>
                </a:solidFill>
              </a:rPr>
              <a:t>SysML</a:t>
            </a:r>
            <a:r>
              <a:rPr lang="en-US" sz="1400" dirty="0" smtClean="0">
                <a:solidFill>
                  <a:srgbClr val="FF0000"/>
                </a:solidFill>
              </a:rPr>
              <a:t> 1.4 in coordination with the inference capability. I’m leaving the original material as is though since it serves the purpose of illustrating a usage for the general concept. 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41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16941" y="385482"/>
            <a:ext cx="1914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Potential Solution: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017948"/>
            <a:ext cx="79503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Introduce a new type of composition* called “nested composition” and apply the integration relationships in the </a:t>
            </a:r>
            <a:r>
              <a:rPr lang="en-US" sz="1200" dirty="0" err="1" smtClean="0"/>
              <a:t>metamodel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28599" y="6126487"/>
            <a:ext cx="8651727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* - From a UML/</a:t>
            </a:r>
            <a:r>
              <a:rPr lang="en-US" sz="900" dirty="0" err="1" smtClean="0"/>
              <a:t>SysML</a:t>
            </a:r>
            <a:r>
              <a:rPr lang="en-US" sz="900" dirty="0" smtClean="0"/>
              <a:t> </a:t>
            </a:r>
            <a:r>
              <a:rPr lang="en-US" sz="900" dirty="0" err="1" smtClean="0"/>
              <a:t>metamodel</a:t>
            </a:r>
            <a:r>
              <a:rPr lang="en-US" sz="900" dirty="0" smtClean="0"/>
              <a:t> perspective, what would actually happen is that </a:t>
            </a:r>
            <a:r>
              <a:rPr lang="en-US" sz="900" dirty="0" err="1"/>
              <a:t>A</a:t>
            </a:r>
            <a:r>
              <a:rPr lang="en-US" sz="900" dirty="0" err="1" smtClean="0"/>
              <a:t>ggregationKind</a:t>
            </a:r>
            <a:r>
              <a:rPr lang="en-US" sz="900" dirty="0" smtClean="0"/>
              <a:t> would either be modified in UML to include nested composition or would be</a:t>
            </a:r>
            <a:br>
              <a:rPr lang="en-US" sz="900" dirty="0" smtClean="0"/>
            </a:br>
            <a:r>
              <a:rPr lang="en-US" sz="900" dirty="0" smtClean="0"/>
              <a:t>extended in </a:t>
            </a:r>
            <a:r>
              <a:rPr lang="en-US" sz="900" dirty="0" err="1" smtClean="0"/>
              <a:t>SysML</a:t>
            </a:r>
            <a:r>
              <a:rPr lang="en-US" sz="900" dirty="0" smtClean="0"/>
              <a:t> to include nested composition. Since this is just a proof of concept, I’m going to be lazy and just pretend like there’s a </a:t>
            </a:r>
            <a:r>
              <a:rPr lang="en-US" sz="900" dirty="0" err="1" smtClean="0"/>
              <a:t>metaclass</a:t>
            </a:r>
            <a:r>
              <a:rPr lang="en-US" sz="900" dirty="0" smtClean="0"/>
              <a:t> called “Composition” as opposed</a:t>
            </a:r>
            <a:br>
              <a:rPr lang="en-US" sz="900" dirty="0" smtClean="0"/>
            </a:br>
            <a:r>
              <a:rPr lang="en-US" sz="900" dirty="0" smtClean="0"/>
              <a:t>to putting together a rigorous </a:t>
            </a:r>
            <a:r>
              <a:rPr lang="en-US" sz="900" dirty="0" err="1" smtClean="0"/>
              <a:t>metamodel</a:t>
            </a:r>
            <a:r>
              <a:rPr lang="en-US" sz="9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0" y="1676400"/>
            <a:ext cx="2321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Note: There has been a change</a:t>
            </a:r>
            <a:r>
              <a:rPr lang="en-US" sz="900" dirty="0"/>
              <a:t> </a:t>
            </a:r>
            <a:r>
              <a:rPr lang="en-US" sz="900" dirty="0" smtClean="0"/>
              <a:t>to the original </a:t>
            </a:r>
            <a:r>
              <a:rPr lang="en-US" sz="900" dirty="0" err="1" smtClean="0"/>
              <a:t>metamodel</a:t>
            </a:r>
            <a:r>
              <a:rPr lang="en-US" sz="900" dirty="0" smtClean="0"/>
              <a:t> for integration due to this problem. The </a:t>
            </a:r>
            <a:r>
              <a:rPr lang="en-US" sz="900" dirty="0" err="1" smtClean="0"/>
              <a:t>boolean</a:t>
            </a:r>
            <a:r>
              <a:rPr lang="en-US" sz="900" dirty="0" smtClean="0"/>
              <a:t> attribute </a:t>
            </a:r>
            <a:r>
              <a:rPr lang="en-US" sz="900" dirty="0" err="1" smtClean="0"/>
              <a:t>isStart</a:t>
            </a:r>
            <a:r>
              <a:rPr lang="en-US" sz="900" dirty="0" smtClean="0"/>
              <a:t> has been replace by the enumeration </a:t>
            </a:r>
            <a:r>
              <a:rPr lang="en-US" sz="900" dirty="0" err="1" smtClean="0"/>
              <a:t>path:PathType</a:t>
            </a:r>
            <a:r>
              <a:rPr lang="en-US" sz="900" dirty="0" smtClean="0"/>
              <a:t>. </a:t>
            </a:r>
            <a:r>
              <a:rPr lang="en-US" sz="900" dirty="0" err="1" smtClean="0"/>
              <a:t>PathType</a:t>
            </a:r>
            <a:r>
              <a:rPr lang="en-US" sz="900" dirty="0" smtClean="0"/>
              <a:t> has literals  start, end, and same. The difference now is that path = same indicates that if a relationship is repeated (e.g. two compositions) then the new relationship will be created (I didn’t feel like a </a:t>
            </a:r>
            <a:r>
              <a:rPr lang="en-US" sz="900" dirty="0" err="1" smtClean="0"/>
              <a:t>boolean</a:t>
            </a:r>
            <a:r>
              <a:rPr lang="en-US" sz="900" dirty="0" smtClean="0"/>
              <a:t> value could do this issue much justice; that is, if both integrated relationships are the same relationship, how much sense does it make to set one as the start?)</a:t>
            </a:r>
            <a:endParaRPr lang="en-US" sz="9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447800"/>
            <a:ext cx="276225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00600" y="4652682"/>
            <a:ext cx="3384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This says:</a:t>
            </a:r>
            <a:br>
              <a:rPr lang="en-US" sz="1200" dirty="0" smtClean="0"/>
            </a:br>
            <a:r>
              <a:rPr lang="en-US" sz="1200" dirty="0" smtClean="0"/>
              <a:t>Composition -&gt; Composition = Nested Composition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78401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353216"/>
            <a:ext cx="2579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 what does this mean?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48599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Suppose that the graphical symbol for nested composition looks like this:  </a:t>
            </a:r>
            <a:endParaRPr lang="en-US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120" y="934224"/>
            <a:ext cx="29527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2590800"/>
            <a:ext cx="3296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Then what happens in our original diagram is this:</a:t>
            </a:r>
            <a:endParaRPr lang="en-US" sz="12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952" y="2209800"/>
            <a:ext cx="46767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57200" y="3283333"/>
            <a:ext cx="3599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Note: It is not intended that this nested composition relationship </a:t>
            </a:r>
            <a:br>
              <a:rPr lang="en-US" sz="900" dirty="0" smtClean="0"/>
            </a:br>
            <a:r>
              <a:rPr lang="en-US" sz="900" dirty="0" smtClean="0"/>
              <a:t>automatically show up on diagrams. That would make diagrams horribly</a:t>
            </a:r>
            <a:br>
              <a:rPr lang="en-US" sz="900" dirty="0" smtClean="0"/>
            </a:br>
            <a:r>
              <a:rPr lang="en-US" sz="900" dirty="0" smtClean="0"/>
              <a:t>cluttered, therefore it is my recommendation that it be elided on </a:t>
            </a:r>
          </a:p>
          <a:p>
            <a:r>
              <a:rPr lang="en-US" sz="900" dirty="0" smtClean="0"/>
              <a:t>diagrams.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31550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613" y="26894"/>
            <a:ext cx="46767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4800600"/>
            <a:ext cx="893956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 how does this thing work? It is intended that the attributes of the nested composition relationship are generated as such:</a:t>
            </a:r>
            <a:br>
              <a:rPr lang="en-US" sz="1200" dirty="0" smtClean="0"/>
            </a:br>
            <a:r>
              <a:rPr lang="en-US" sz="1200" dirty="0" smtClean="0"/>
              <a:t>-The multiplicity is the multiplicities of the compositions multiplied together. </a:t>
            </a:r>
            <a:br>
              <a:rPr lang="en-US" sz="1200" dirty="0" smtClean="0"/>
            </a:br>
            <a:r>
              <a:rPr lang="en-US" sz="1200" dirty="0" smtClean="0"/>
              <a:t>-The nested property name is the combination of the composite association part property names. In this case, we have front wheel, rear </a:t>
            </a:r>
            <a:br>
              <a:rPr lang="en-US" sz="1200" dirty="0" smtClean="0"/>
            </a:br>
            <a:r>
              <a:rPr lang="en-US" sz="1200" dirty="0" smtClean="0"/>
              <a:t>   wheel, front tire, and rear tire. The first part of the name will be the part property name of the first composition association while the </a:t>
            </a:r>
            <a:br>
              <a:rPr lang="en-US" sz="1200" dirty="0" smtClean="0"/>
            </a:br>
            <a:r>
              <a:rPr lang="en-US" sz="1200" dirty="0" smtClean="0"/>
              <a:t>   second part of the name will be the part property name of the second composite association. </a:t>
            </a:r>
            <a:br>
              <a:rPr lang="en-US" sz="1200" dirty="0" smtClean="0"/>
            </a:br>
            <a:r>
              <a:rPr lang="en-US" sz="1200" dirty="0" smtClean="0"/>
              <a:t>-In a case such as this where there are multiples of the same relationship (Vehicle and Wheel Assembly share two composite associations), </a:t>
            </a:r>
            <a:br>
              <a:rPr lang="en-US" sz="1200" dirty="0" smtClean="0"/>
            </a:br>
            <a:r>
              <a:rPr lang="en-US" sz="1200" dirty="0" smtClean="0"/>
              <a:t>   all possible combinations will be created (fun fact: I did not realize this at first, and initially worried a bit over how I would determine</a:t>
            </a:r>
            <a:br>
              <a:rPr lang="en-US" sz="1200" dirty="0" smtClean="0"/>
            </a:br>
            <a:r>
              <a:rPr lang="en-US" sz="1200" dirty="0" smtClean="0"/>
              <a:t>   which relationships will tie together; when it hit me that it didn’t matter and that everything would be created anyways, I was very happy).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62240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457200"/>
            <a:ext cx="8032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Another integrating relationship that I think will be important in this is the following: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38" y="1247775"/>
            <a:ext cx="3057525" cy="436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327609" y="6042212"/>
            <a:ext cx="44439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This says Nested Composition -&gt; Composition = Nested Composition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95734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28600"/>
            <a:ext cx="3048000" cy="623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685800"/>
            <a:ext cx="494443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To understand the reason for the previous slide, consider this diagram. </a:t>
            </a:r>
            <a:br>
              <a:rPr lang="en-US" sz="1200" dirty="0" smtClean="0"/>
            </a:br>
            <a:r>
              <a:rPr lang="en-US" sz="1200" dirty="0" smtClean="0"/>
              <a:t>We already know from slide 4 that Vehicle will have two nested composition</a:t>
            </a:r>
            <a:br>
              <a:rPr lang="en-US" sz="1200" dirty="0" smtClean="0"/>
            </a:br>
            <a:r>
              <a:rPr lang="en-US" sz="1200" dirty="0" smtClean="0"/>
              <a:t>associations with Wheel, so when Sensor is added the </a:t>
            </a:r>
            <a:r>
              <a:rPr lang="en-US" sz="1200" dirty="0" err="1" smtClean="0"/>
              <a:t>metamodel</a:t>
            </a:r>
            <a:r>
              <a:rPr lang="en-US" sz="1200" dirty="0" smtClean="0"/>
              <a:t> from the</a:t>
            </a:r>
            <a:br>
              <a:rPr lang="en-US" sz="1200" dirty="0" smtClean="0"/>
            </a:br>
            <a:r>
              <a:rPr lang="en-US" sz="1200" dirty="0" smtClean="0"/>
              <a:t>previous slide says that two nested composition associations will be created</a:t>
            </a:r>
            <a:br>
              <a:rPr lang="en-US" sz="1200" dirty="0" smtClean="0"/>
            </a:br>
            <a:r>
              <a:rPr lang="en-US" sz="1200" dirty="0" smtClean="0"/>
              <a:t>between Vehicle and Sensor, as demonstrated on the next slide.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27749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0"/>
            <a:ext cx="4857750" cy="623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533400"/>
            <a:ext cx="33852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As can be seen, all of the rules presented in slide 5</a:t>
            </a:r>
            <a:br>
              <a:rPr lang="en-US" sz="1200" dirty="0" smtClean="0"/>
            </a:br>
            <a:r>
              <a:rPr lang="en-US" sz="1200" dirty="0" smtClean="0"/>
              <a:t>still apply here, only instead of the first relationship</a:t>
            </a:r>
            <a:br>
              <a:rPr lang="en-US" sz="1200" dirty="0" smtClean="0"/>
            </a:br>
            <a:r>
              <a:rPr lang="en-US" sz="1200" dirty="0" smtClean="0"/>
              <a:t>being a composition association, it’s a nested</a:t>
            </a:r>
            <a:br>
              <a:rPr lang="en-US" sz="1200" dirty="0" smtClean="0"/>
            </a:br>
            <a:r>
              <a:rPr lang="en-US" sz="1200" dirty="0" smtClean="0"/>
              <a:t>composition association. 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42047" y="5486400"/>
            <a:ext cx="2774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The next question might be: why make a</a:t>
            </a:r>
            <a:br>
              <a:rPr lang="en-US" sz="1200" dirty="0" smtClean="0"/>
            </a:br>
            <a:r>
              <a:rPr lang="en-US" sz="1200" smtClean="0"/>
              <a:t>new composite </a:t>
            </a:r>
            <a:r>
              <a:rPr lang="en-US" sz="1200" dirty="0" smtClean="0"/>
              <a:t>association? Why not just</a:t>
            </a:r>
            <a:br>
              <a:rPr lang="en-US" sz="1200" dirty="0" smtClean="0"/>
            </a:br>
            <a:r>
              <a:rPr lang="en-US" sz="1200" dirty="0" smtClean="0"/>
              <a:t>use the regular composite association?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8955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09600"/>
            <a:ext cx="62831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 Concept</a:t>
            </a:r>
            <a:br>
              <a:rPr lang="en-US" dirty="0" smtClean="0"/>
            </a:br>
            <a:r>
              <a:rPr lang="en-US" dirty="0" smtClean="0"/>
              <a:t>Suppose a modeler creates the following elements/relationships.</a:t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390650"/>
            <a:ext cx="43719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600" y="3810000"/>
            <a:ext cx="83464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Then the idea is to define a way for the modeler to tell the tool to automatically create </a:t>
            </a:r>
            <a:br>
              <a:rPr lang="en-US" dirty="0" smtClean="0"/>
            </a:br>
            <a:r>
              <a:rPr lang="en-US" dirty="0" smtClean="0"/>
              <a:t>a third dependency (Arrow 3) whenever this happens.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5488" y="4456331"/>
            <a:ext cx="4800600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906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741" y="76200"/>
            <a:ext cx="3095625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4267200"/>
            <a:ext cx="855516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Here’s an example of what the Vehicle block would look like with a nested parts compartment, which I’ve separated from the parts</a:t>
            </a:r>
            <a:br>
              <a:rPr lang="en-US" sz="1200" dirty="0" smtClean="0"/>
            </a:br>
            <a:r>
              <a:rPr lang="en-US" sz="1200" dirty="0" smtClean="0"/>
              <a:t>compartment. Why do this? My gut feeling is that modelers may want to be able to differentiate between parts and nested parts, </a:t>
            </a:r>
            <a:br>
              <a:rPr lang="en-US" sz="1200" dirty="0" smtClean="0"/>
            </a:br>
            <a:r>
              <a:rPr lang="en-US" sz="1200" dirty="0" smtClean="0"/>
              <a:t>and I want to avoid just mixing all of these things together. I’m also considering the current setup for instantiation in UML/</a:t>
            </a:r>
            <a:r>
              <a:rPr lang="en-US" sz="1200" dirty="0" err="1" smtClean="0"/>
              <a:t>SysML</a:t>
            </a:r>
            <a:r>
              <a:rPr lang="en-US" sz="1200" dirty="0" smtClean="0"/>
              <a:t>; </a:t>
            </a:r>
            <a:br>
              <a:rPr lang="en-US" sz="1200" dirty="0" smtClean="0"/>
            </a:br>
            <a:r>
              <a:rPr lang="en-US" sz="1200" dirty="0" smtClean="0"/>
              <a:t>my fear is that if parts and nested parts aren’t segregated, then we would wind up having duplication with instances (and on IBDs). </a:t>
            </a:r>
          </a:p>
          <a:p>
            <a:r>
              <a:rPr lang="en-US" sz="1200" dirty="0" smtClean="0"/>
              <a:t>Furthermore, I’m actually considering a nested part property (in terms of a model element) something different from a part property.  </a:t>
            </a:r>
          </a:p>
          <a:p>
            <a:endParaRPr lang="en-US" sz="1200" dirty="0"/>
          </a:p>
          <a:p>
            <a:r>
              <a:rPr lang="en-US" sz="1200" dirty="0" smtClean="0"/>
              <a:t>However, there is an issue here that we need to address. </a:t>
            </a:r>
          </a:p>
        </p:txBody>
      </p:sp>
    </p:spTree>
    <p:extLst>
      <p:ext uri="{BB962C8B-B14F-4D97-AF65-F5344CB8AC3E}">
        <p14:creationId xmlns:p14="http://schemas.microsoft.com/office/powerpoint/2010/main" val="4259325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399"/>
            <a:ext cx="7288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Refer back to the diagram on slide 8. Now, let’s consider what the Vehicle and Wheel Assembly blocks would look </a:t>
            </a:r>
            <a:br>
              <a:rPr lang="en-US" sz="1200" dirty="0" smtClean="0"/>
            </a:br>
            <a:r>
              <a:rPr lang="en-US" sz="1200" dirty="0" smtClean="0"/>
              <a:t>like with nested compartments: 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295400"/>
            <a:ext cx="3095625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322294"/>
            <a:ext cx="218122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3352800"/>
            <a:ext cx="1676400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19800" y="2438400"/>
            <a:ext cx="1371600" cy="152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7645" y="5374794"/>
            <a:ext cx="8682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Here, everything in the red boxes represents different levels of abstraction for the sensor, e.g. a wheel has wheel sensors, but more</a:t>
            </a:r>
            <a:br>
              <a:rPr lang="en-US" sz="1200" dirty="0" smtClean="0"/>
            </a:br>
            <a:r>
              <a:rPr lang="en-US" sz="1200" dirty="0" smtClean="0"/>
              <a:t>specifically a vehicle has front and rear wheel sensors. What we need is a way for the lower levels of abstraction to inherit relationships</a:t>
            </a:r>
            <a:br>
              <a:rPr lang="en-US" sz="1200" dirty="0" smtClean="0"/>
            </a:br>
            <a:r>
              <a:rPr lang="en-US" sz="1200" dirty="0" smtClean="0"/>
              <a:t>from the higher levels of abstraction (e.g. if wheel sensor satisfies a requirement, the front wheel sensor should satisfy that requirement</a:t>
            </a:r>
            <a:br>
              <a:rPr lang="en-US" sz="1200" dirty="0" smtClean="0"/>
            </a:br>
            <a:r>
              <a:rPr lang="en-US" sz="1200" dirty="0" smtClean="0"/>
              <a:t>as well, though the front wheel sensor may satisfy requirements that the wheel sensor does not).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376623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ends the material regarding the integrated relationships concept. The point of the past </a:t>
            </a:r>
            <a:r>
              <a:rPr lang="en-US" dirty="0" smtClean="0"/>
              <a:t>eigh</a:t>
            </a:r>
            <a:r>
              <a:rPr lang="en-US" dirty="0" smtClean="0"/>
              <a:t>teen </a:t>
            </a:r>
            <a:r>
              <a:rPr lang="en-US" dirty="0" smtClean="0"/>
              <a:t>slides was just to give an idea of what I mean when I say “</a:t>
            </a:r>
            <a:r>
              <a:rPr lang="en-US" dirty="0" smtClean="0"/>
              <a:t>algebraic structures on relationships</a:t>
            </a:r>
            <a:r>
              <a:rPr lang="en-US" dirty="0" smtClean="0"/>
              <a:t>” so that we can discuss whether the concept is something we’d be interested in having in </a:t>
            </a:r>
            <a:r>
              <a:rPr lang="en-US" dirty="0" err="1" smtClean="0"/>
              <a:t>SysML</a:t>
            </a:r>
            <a:r>
              <a:rPr lang="en-US" dirty="0" smtClean="0"/>
              <a:t> v2.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057400"/>
            <a:ext cx="822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</a:t>
            </a:r>
            <a:r>
              <a:rPr lang="en-US" dirty="0" err="1" smtClean="0"/>
              <a:t>SysML</a:t>
            </a:r>
            <a:r>
              <a:rPr lang="en-US" dirty="0" smtClean="0"/>
              <a:t> v2 formalism requirements (rough draft):</a:t>
            </a:r>
            <a:br>
              <a:rPr lang="en-US" dirty="0" smtClean="0"/>
            </a:br>
            <a:r>
              <a:rPr lang="en-US" dirty="0" err="1" smtClean="0"/>
              <a:t>SysML</a:t>
            </a:r>
            <a:r>
              <a:rPr lang="en-US" dirty="0" smtClean="0"/>
              <a:t> v2 shall enable model users to build inference engines in their models.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Current thought is that this would go in section 6.5.9 (Extension Capabilities) of the </a:t>
            </a:r>
            <a:r>
              <a:rPr lang="en-US" dirty="0" err="1" smtClean="0"/>
              <a:t>SysML</a:t>
            </a:r>
            <a:r>
              <a:rPr lang="en-US" dirty="0" smtClean="0"/>
              <a:t> v2 RFP.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74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7176" y="322512"/>
            <a:ext cx="7848600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better illustrate how this concept might work, the following material is what I originally brought to Sandy to propose the idea for </a:t>
            </a:r>
            <a:r>
              <a:rPr lang="en-US" dirty="0" err="1" smtClean="0"/>
              <a:t>SysML</a:t>
            </a:r>
            <a:r>
              <a:rPr lang="en-US" dirty="0" smtClean="0"/>
              <a:t> 1.x/UML 2.x (did not know </a:t>
            </a:r>
            <a:r>
              <a:rPr lang="en-US" dirty="0" err="1" smtClean="0"/>
              <a:t>SysML</a:t>
            </a:r>
            <a:r>
              <a:rPr lang="en-US" dirty="0" smtClean="0"/>
              <a:t> 2.0 was in the works at the time as I was not involved in the OMG). </a:t>
            </a:r>
          </a:p>
          <a:p>
            <a:r>
              <a:rPr lang="en-US" sz="1050" dirty="0" smtClean="0"/>
              <a:t>(Go easy on this stuff; it was my first time trying to write material for UML/</a:t>
            </a:r>
            <a:r>
              <a:rPr lang="en-US" sz="1050" dirty="0" err="1" smtClean="0"/>
              <a:t>SysML</a:t>
            </a:r>
            <a:r>
              <a:rPr lang="en-US" sz="1050" dirty="0" smtClean="0"/>
              <a:t> specifications (and OCL) and </a:t>
            </a:r>
            <a:r>
              <a:rPr lang="en-US" sz="1050" dirty="0" smtClean="0"/>
              <a:t>has been left in ver</a:t>
            </a:r>
            <a:r>
              <a:rPr lang="en-US" sz="1050" dirty="0" smtClean="0"/>
              <a:t>y </a:t>
            </a:r>
            <a:r>
              <a:rPr lang="en-US" sz="1050" dirty="0" smtClean="0"/>
              <a:t>much an unfinished </a:t>
            </a:r>
            <a:r>
              <a:rPr lang="en-US" sz="1050" dirty="0" smtClean="0"/>
              <a:t>prototype state)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176" y="1657529"/>
            <a:ext cx="4235824" cy="5141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447" y="1657529"/>
            <a:ext cx="3948953" cy="49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5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5362575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81000"/>
            <a:ext cx="3714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23160" y="565248"/>
            <a:ext cx="29684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is the symbol used to denote the integration relationship on a profile diagram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52033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02341" y="2221468"/>
            <a:ext cx="739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following are examples that were originally built around the integrated relationships </a:t>
            </a:r>
            <a:r>
              <a:rPr lang="en-US" dirty="0" smtClean="0"/>
              <a:t>concept (that is, the following material was put together a while ago to demonstrate some use cases for the integrated relationships concept). </a:t>
            </a:r>
            <a:r>
              <a:rPr lang="en-US" dirty="0" smtClean="0"/>
              <a:t>The last example (nested parts) was some work put together at Sandy’s request.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be clear, these are just examples that demonstrate the functionality that was originally desired from this concept. These are not intended to be viewed as proposed solutions for </a:t>
            </a:r>
            <a:r>
              <a:rPr lang="en-US" dirty="0" err="1" smtClean="0"/>
              <a:t>SysML</a:t>
            </a:r>
            <a:r>
              <a:rPr lang="en-US" dirty="0" smtClean="0"/>
              <a:t> v2.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72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6600" y="762000"/>
            <a:ext cx="2153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Integration Examples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8344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 Idea: Working on making improvements to an as-is system, the question arose on how to bring in the causal analysis (which</a:t>
            </a:r>
            <a:br>
              <a:rPr lang="en-US" sz="1200" dirty="0" smtClean="0"/>
            </a:br>
            <a:r>
              <a:rPr lang="en-US" sz="1200" dirty="0" smtClean="0"/>
              <a:t>had already been done outside of the model). 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04" y="2326324"/>
            <a:ext cx="810577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27022" y="5410200"/>
            <a:ext cx="81956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The idea was that the limitations would represent the causal analysis items and would be related to requirements via the limits</a:t>
            </a:r>
            <a:br>
              <a:rPr lang="en-US" sz="1200" dirty="0" smtClean="0"/>
            </a:br>
            <a:r>
              <a:rPr lang="en-US" sz="1200" dirty="0" smtClean="0"/>
              <a:t>dependency; then, as potential solutions to the limitations were developed, they would be represented by the mitigations which</a:t>
            </a:r>
            <a:br>
              <a:rPr lang="en-US" sz="1200" dirty="0" smtClean="0"/>
            </a:br>
            <a:r>
              <a:rPr lang="en-US" sz="1200" dirty="0" smtClean="0"/>
              <a:t>would have a mitigates dependency with their corresponding limitation. 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779814" y="1263134"/>
            <a:ext cx="1147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1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3274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Below is a basic example of how this would work:</a:t>
            </a:r>
            <a:endParaRPr lang="en-US" sz="1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962799"/>
            <a:ext cx="381000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2238" y="4571999"/>
            <a:ext cx="90117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At the time, one thing that </a:t>
            </a:r>
            <a:r>
              <a:rPr lang="en-US" sz="1200" dirty="0" smtClean="0"/>
              <a:t>bothered </a:t>
            </a:r>
            <a:r>
              <a:rPr lang="en-US" sz="1200" dirty="0" smtClean="0"/>
              <a:t>me was that I didn’t have a way to automatically tie the mitigation to the requirements. Considering that</a:t>
            </a:r>
            <a:br>
              <a:rPr lang="en-US" sz="1200" dirty="0" smtClean="0"/>
            </a:br>
            <a:r>
              <a:rPr lang="en-US" sz="1200" dirty="0" smtClean="0"/>
              <a:t>each limitation would likely have multiple potential mitigations as well as the fact that each limitation would limit multiple requirements, </a:t>
            </a:r>
            <a:br>
              <a:rPr lang="en-US" sz="1200" dirty="0" smtClean="0"/>
            </a:br>
            <a:r>
              <a:rPr lang="en-US" sz="1200" dirty="0" smtClean="0"/>
              <a:t>it seemed like it would be a hindrance  to flip between relationship matrix setups to try to map the mitigations to requirements. I know I </a:t>
            </a:r>
            <a:br>
              <a:rPr lang="en-US" sz="1200" dirty="0" smtClean="0"/>
            </a:br>
            <a:r>
              <a:rPr lang="en-US" sz="1200" dirty="0" smtClean="0"/>
              <a:t>could use a report template or something similar to generate reports that could track this, but I wanted that information explicitly in the</a:t>
            </a:r>
            <a:br>
              <a:rPr lang="en-US" sz="1200" dirty="0" smtClean="0"/>
            </a:br>
            <a:r>
              <a:rPr lang="en-US" sz="1200" dirty="0" smtClean="0"/>
              <a:t>model. </a:t>
            </a:r>
            <a:endParaRPr lang="en-US" sz="12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070" y="953274"/>
            <a:ext cx="404864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4267200" y="2514600"/>
            <a:ext cx="667870" cy="3048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67200" y="1868269"/>
            <a:ext cx="5693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Would</a:t>
            </a:r>
            <a:br>
              <a:rPr lang="en-US" sz="900" dirty="0" smtClean="0"/>
            </a:br>
            <a:r>
              <a:rPr lang="en-US" sz="900" dirty="0" smtClean="0"/>
              <a:t>like for</a:t>
            </a:r>
            <a:br>
              <a:rPr lang="en-US" sz="900" dirty="0" smtClean="0"/>
            </a:br>
            <a:r>
              <a:rPr lang="en-US" sz="900" dirty="0" smtClean="0"/>
              <a:t>this to </a:t>
            </a:r>
            <a:br>
              <a:rPr lang="en-US" sz="900" dirty="0" smtClean="0"/>
            </a:br>
            <a:r>
              <a:rPr lang="en-US" sz="900" dirty="0" smtClean="0"/>
              <a:t>happen.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86773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5077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If the integrated relationships concept was available, I would be able to do this:</a:t>
            </a:r>
            <a:endParaRPr lang="en-US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76" y="1004047"/>
            <a:ext cx="6865937" cy="463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39000" y="6449199"/>
            <a:ext cx="1686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Which would result in…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99307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1885950"/>
            <a:ext cx="4143375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533400"/>
            <a:ext cx="47922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… this happening once the mitigate and limits relationships were created.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68363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930</Words>
  <Application>Microsoft Office PowerPoint</Application>
  <PresentationFormat>On-screen Show (4:3)</PresentationFormat>
  <Paragraphs>54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Developing an Algebraic Structure Over Relationships (or Enabling Model Users to Build Inference Engines in Their Models)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MTSI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Algebra Over Relationships (or Enabling Model Users to Build Inference Engines in Their Models)</dc:title>
  <dc:creator>Jonathan Patrick</dc:creator>
  <cp:lastModifiedBy>Jonathan Patrick</cp:lastModifiedBy>
  <cp:revision>12</cp:revision>
  <dcterms:created xsi:type="dcterms:W3CDTF">2016-07-12T14:41:15Z</dcterms:created>
  <dcterms:modified xsi:type="dcterms:W3CDTF">2016-08-09T19:16:16Z</dcterms:modified>
</cp:coreProperties>
</file>