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embeddings/oleObject1.bin" ContentType="application/vnd.openxmlformats-officedocument.oleObject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4" r:id="rId1"/>
  </p:sldMasterIdLst>
  <p:notesMasterIdLst>
    <p:notesMasterId r:id="rId14"/>
  </p:notesMasterIdLst>
  <p:sldIdLst>
    <p:sldId id="256" r:id="rId2"/>
    <p:sldId id="257" r:id="rId3"/>
    <p:sldId id="260" r:id="rId4"/>
    <p:sldId id="262" r:id="rId5"/>
    <p:sldId id="263" r:id="rId6"/>
    <p:sldId id="259" r:id="rId7"/>
    <p:sldId id="269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ford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205" d="100"/>
          <a:sy n="205" d="100"/>
        </p:scale>
        <p:origin x="-253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commentAuthors" Target="commentAuthors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C6579E-E178-2540-81CD-13F9ED2E501D}" type="datetimeFigureOut">
              <a:rPr lang="en-US" smtClean="0"/>
              <a:pPr/>
              <a:t>3/17/15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6D78DD-B96B-D048-BEA2-D1EC1848CE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628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Motivation</a:t>
            </a:r>
            <a:endParaRPr lang="en-US" sz="1200" b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·         Need for a more formal conceptual model that supports multiple implementations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·         Not limited by UML (i.e. too complex, software centric)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·         Goal is to simplify, refactor, and refine to enable a shared understanding of what we want the language to express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·         Address SE concepts as first class concerns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o   Unable to address changes in RTF (out of scope)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·         Reflect lessons learned (successes and limitations)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o   Importance of typed language with nested hierarchies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o   More uniform structure and use of patterns in model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o   Increased precision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o   New emphasis on analysis and reasoning about systems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o   New concepts such as variant modeling, view modeling, QUDV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o   More adaptable to domain specific extensions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o   Ability to leverage technology advancements such as visualization, open 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D78DD-B96B-D048-BEA2-D1EC1848CEE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054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D78DD-B96B-D048-BEA2-D1EC1848CEE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012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C0250E-0233-A649-A8EF-A1186C10FAE3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12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B1F6AE-7F48-C84C-A0BB-FC8C290157A0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53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E8721D-1FA2-2245-82B0-88A0881FCE9F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61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3008313" cy="106299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8200"/>
            <a:ext cx="5111750" cy="5410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3430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EEA582-46DC-9B4C-B2DB-7FC4C06DB74A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524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9966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8199"/>
            <a:ext cx="5486400" cy="39884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6639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5E7F2B-939C-094B-A7B3-8DB9D3CEBFD8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3848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9A2496-EA05-F34E-AC1C-8EDBD91F56C4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985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38200"/>
            <a:ext cx="205740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38200"/>
            <a:ext cx="6019800" cy="5440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171DC2-AFD3-9F40-9050-2540574A96FD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365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B16950-254D-934A-8CDE-0EE1EE1DE387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C. Galey - </a:t>
            </a:r>
            <a:fld id="{FE450D55-0401-8B46-81F9-915168EEFB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62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D05CFC-C8FB-FB48-9E52-1220BF2C6024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633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6DA16F-36B4-624F-A849-43B91BB01D0A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C. Galey - </a:t>
            </a:r>
            <a:fld id="{FE450D55-0401-8B46-81F9-915168EEFB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448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8229600" cy="243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352800"/>
            <a:ext cx="8229600" cy="289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731B95-D2DB-F145-B7A2-C2B104F46D70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C. Galey - </a:t>
            </a:r>
            <a:fld id="{FE450D55-0401-8B46-81F9-915168EEFB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83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7201A5-22B4-8948-89E7-20588EB894AC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C. Galey - </a:t>
            </a:r>
            <a:fld id="{FE450D55-0401-8B46-81F9-915168EEFB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648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7"/>
          </p:nvPr>
        </p:nvSpPr>
        <p:spPr>
          <a:xfrm>
            <a:off x="457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457200" y="838200"/>
            <a:ext cx="8305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529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E5B24D-DAE6-A840-BA92-4E47B43E578F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C. Galey - </a:t>
            </a:r>
            <a:fld id="{FE450D55-0401-8B46-81F9-915168EEFB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8382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648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457200" y="8382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7"/>
          </p:nvPr>
        </p:nvSpPr>
        <p:spPr>
          <a:xfrm>
            <a:off x="457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67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AAF8D5-3A92-674F-B767-D311ED43B3D8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8382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648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457200" y="838200"/>
            <a:ext cx="4114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787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8392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24000"/>
            <a:ext cx="4040188" cy="4724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88392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24000"/>
            <a:ext cx="4041775" cy="4724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AA882A-E5EE-3E44-8D9F-A3F58F88607F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2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image" Target="../media/image2.png"/><Relationship Id="rId21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vmlDrawing" Target="../drawings/vmlDrawing1.vml"/><Relationship Id="rId18" Type="http://schemas.openxmlformats.org/officeDocument/2006/relationships/oleObject" Target="../embeddings/oleObject1.bin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420" y="91758"/>
            <a:ext cx="7632700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28676"/>
            <a:ext cx="8229600" cy="54197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E9F00-F9B6-C748-AC03-6FA1891AC781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C. Galey - </a:t>
            </a:r>
            <a:fld id="{FE450D55-0401-8B46-81F9-915168EEFB95}" type="slidenum">
              <a:rPr lang="en-US" smtClean="0"/>
              <a:pPr/>
              <a:t>‹#›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224206"/>
              </p:ext>
            </p:extLst>
          </p:nvPr>
        </p:nvGraphicFramePr>
        <p:xfrm>
          <a:off x="0" y="0"/>
          <a:ext cx="685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Photo Editor Photo" r:id="rId18" imgW="1523810" imgH="1380952" progId="">
                  <p:embed/>
                </p:oleObj>
              </mc:Choice>
              <mc:Fallback>
                <p:oleObj name="Photo Editor Photo" r:id="rId18" imgW="1523810" imgH="1380952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685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BBE0E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8318500" y="152400"/>
            <a:ext cx="825500" cy="24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152400" y="762000"/>
            <a:ext cx="8831263" cy="6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44796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Formulating the </a:t>
            </a:r>
            <a:br>
              <a:rPr lang="en-US" dirty="0" smtClean="0"/>
            </a:br>
            <a:r>
              <a:rPr lang="en-US" dirty="0" smtClean="0"/>
              <a:t>Systems Engineering Concept </a:t>
            </a:r>
            <a:r>
              <a:rPr lang="en-US" dirty="0" smtClean="0"/>
              <a:t>Model (SECM)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224130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Part 1: Approach</a:t>
            </a:r>
          </a:p>
          <a:p>
            <a:endParaRPr lang="en-US" dirty="0" smtClean="0"/>
          </a:p>
          <a:p>
            <a:r>
              <a:rPr lang="en-US" dirty="0" smtClean="0"/>
              <a:t>Presenting: Charles Galey</a:t>
            </a:r>
          </a:p>
          <a:p>
            <a:r>
              <a:rPr lang="en-US" dirty="0" smtClean="0"/>
              <a:t>Christopher </a:t>
            </a:r>
            <a:r>
              <a:rPr lang="en-US" dirty="0" err="1" smtClean="0"/>
              <a:t>Delp</a:t>
            </a:r>
            <a:endParaRPr lang="en-US" dirty="0" smtClean="0"/>
          </a:p>
          <a:p>
            <a:r>
              <a:rPr lang="en-US" dirty="0" smtClean="0"/>
              <a:t>Robert </a:t>
            </a:r>
            <a:r>
              <a:rPr lang="en-US" dirty="0" err="1" smtClean="0"/>
              <a:t>Karban</a:t>
            </a:r>
            <a:endParaRPr lang="en-US" dirty="0" smtClean="0"/>
          </a:p>
          <a:p>
            <a:r>
              <a:rPr lang="en-US" dirty="0" err="1" smtClean="0"/>
              <a:t>Maged</a:t>
            </a:r>
            <a:r>
              <a:rPr lang="en-US" dirty="0" smtClean="0"/>
              <a:t> </a:t>
            </a:r>
            <a:r>
              <a:rPr lang="en-US" dirty="0" err="1" smtClean="0"/>
              <a:t>Elasar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250E-0233-A649-A8EF-A1186C10FAE3}" type="datetime1">
              <a:rPr lang="en-US" smtClean="0"/>
              <a:pPr/>
              <a:t>3/17/15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715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Reusable Patterns (e.g., QUDV library such as </a:t>
            </a:r>
            <a:r>
              <a:rPr lang="en-US" dirty="0" smtClean="0"/>
              <a:t>mass)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7" name="Picture 6" descr="Kernel vs Library Exampl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159000"/>
            <a:ext cx="4254500" cy="252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208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Going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Incremental Development and Review</a:t>
            </a:r>
          </a:p>
          <a:p>
            <a:pPr lvl="1"/>
            <a:r>
              <a:rPr lang="en-US" dirty="0" smtClean="0"/>
              <a:t>Modeling in Magic Draw with XMI files</a:t>
            </a:r>
          </a:p>
          <a:p>
            <a:pPr lvl="1"/>
            <a:r>
              <a:rPr lang="en-US" dirty="0" smtClean="0"/>
              <a:t>HTML version </a:t>
            </a:r>
          </a:p>
          <a:p>
            <a:pPr lvl="1"/>
            <a:r>
              <a:rPr lang="en-US" dirty="0" smtClean="0"/>
              <a:t>Documenting </a:t>
            </a:r>
            <a:r>
              <a:rPr lang="en-US" dirty="0"/>
              <a:t>discussion, issues and decisions/resolutions</a:t>
            </a:r>
          </a:p>
          <a:p>
            <a:pPr lvl="1"/>
            <a:r>
              <a:rPr lang="en-US" dirty="0"/>
              <a:t>Open issues </a:t>
            </a:r>
            <a:r>
              <a:rPr lang="en-US" dirty="0" smtClean="0"/>
              <a:t>maintained in TBD (JIRA/Excel?)</a:t>
            </a:r>
          </a:p>
          <a:p>
            <a:r>
              <a:rPr lang="en-US" dirty="0" smtClean="0"/>
              <a:t>All material is </a:t>
            </a:r>
            <a:r>
              <a:rPr lang="en-US" dirty="0" err="1" smtClean="0"/>
              <a:t>baselined</a:t>
            </a:r>
            <a:r>
              <a:rPr lang="en-US" dirty="0" smtClean="0"/>
              <a:t> and posted to the Roadmap Wiki Page for </a:t>
            </a:r>
            <a:r>
              <a:rPr lang="en-US" dirty="0" smtClean="0"/>
              <a:t>SECM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118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Respond to feedback</a:t>
            </a:r>
          </a:p>
          <a:p>
            <a:r>
              <a:rPr lang="en-US" dirty="0" smtClean="0"/>
              <a:t>Setup Wiki for SE Concept Model v2</a:t>
            </a:r>
          </a:p>
          <a:p>
            <a:r>
              <a:rPr lang="en-US" dirty="0" smtClean="0"/>
              <a:t>Upcoming Presentations</a:t>
            </a:r>
          </a:p>
          <a:p>
            <a:pPr lvl="1"/>
            <a:r>
              <a:rPr lang="en-US" dirty="0" smtClean="0"/>
              <a:t>Intro to Core Concepts (TBD)</a:t>
            </a:r>
          </a:p>
          <a:p>
            <a:pPr lvl="1"/>
            <a:r>
              <a:rPr lang="en-US" dirty="0" smtClean="0"/>
              <a:t>Core Concepts Continued (TBD)</a:t>
            </a:r>
          </a:p>
          <a:p>
            <a:pPr lvl="1"/>
            <a:r>
              <a:rPr lang="en-US" dirty="0" smtClean="0"/>
              <a:t>Libraries (TBD)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654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Driving 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b="1" dirty="0"/>
              <a:t>The next-generation modeling language must express </a:t>
            </a:r>
            <a:r>
              <a:rPr lang="en-US" b="1" dirty="0" smtClean="0"/>
              <a:t>core </a:t>
            </a:r>
            <a:r>
              <a:rPr lang="en-US" b="1" dirty="0"/>
              <a:t>systems engineering </a:t>
            </a:r>
            <a:r>
              <a:rPr lang="en-US" b="1" dirty="0" smtClean="0"/>
              <a:t>concepts </a:t>
            </a:r>
            <a:r>
              <a:rPr lang="en-US" b="1" dirty="0" smtClean="0">
                <a:solidFill>
                  <a:srgbClr val="000000"/>
                </a:solidFill>
              </a:rPr>
              <a:t>including concepts from </a:t>
            </a:r>
            <a:r>
              <a:rPr lang="en-US" b="1" dirty="0">
                <a:solidFill>
                  <a:srgbClr val="000000"/>
                </a:solidFill>
              </a:rPr>
              <a:t>the </a:t>
            </a:r>
            <a:r>
              <a:rPr lang="en-US" b="1" dirty="0"/>
              <a:t>original Systems Engineering Conceptual </a:t>
            </a:r>
            <a:r>
              <a:rPr lang="en-US" b="1" dirty="0" smtClean="0"/>
              <a:t>Model</a:t>
            </a:r>
            <a:r>
              <a:rPr lang="en-US" dirty="0" smtClean="0"/>
              <a:t>.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	-INCOSE Draft Article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6" name="Picture 5" descr="Concern Heirarch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817" y="3158345"/>
            <a:ext cx="8686800" cy="2430965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170817" y="3132297"/>
            <a:ext cx="5714050" cy="77458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93908" y="3791388"/>
            <a:ext cx="45500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1. Original Concept model investigated  by Rick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93908" y="4335139"/>
            <a:ext cx="4499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</a:rPr>
              <a:t>. SysML 1.4 </a:t>
            </a:r>
            <a:r>
              <a:rPr lang="en-US" dirty="0" err="1" smtClean="0">
                <a:solidFill>
                  <a:srgbClr val="FF0000"/>
                </a:solidFill>
              </a:rPr>
              <a:t>Metamodel</a:t>
            </a:r>
            <a:r>
              <a:rPr lang="en-US" dirty="0" smtClean="0">
                <a:solidFill>
                  <a:srgbClr val="FF0000"/>
                </a:solidFill>
              </a:rPr>
              <a:t> compiled by </a:t>
            </a:r>
            <a:r>
              <a:rPr lang="en-US" dirty="0" err="1" smtClean="0">
                <a:solidFill>
                  <a:srgbClr val="FF0000"/>
                </a:solidFill>
              </a:rPr>
              <a:t>Maged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93420" y="3872882"/>
            <a:ext cx="1503067" cy="64692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85784" y="4870562"/>
            <a:ext cx="5504828" cy="7141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593908" y="5657845"/>
            <a:ext cx="317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3. New concepts for systems engineering informed by both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667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 animBg="1"/>
      <p:bldP spid="12" grpId="0" animBg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Address SE concepts as first class concerns</a:t>
            </a:r>
          </a:p>
          <a:p>
            <a:r>
              <a:rPr lang="en-US" dirty="0" smtClean="0"/>
              <a:t>Create a true Systems Engineering Conceptual Data Model</a:t>
            </a:r>
          </a:p>
          <a:p>
            <a:pPr lvl="1"/>
            <a:r>
              <a:rPr lang="en-US" dirty="0" smtClean="0"/>
              <a:t>Simplify</a:t>
            </a:r>
          </a:p>
          <a:p>
            <a:pPr lvl="1"/>
            <a:r>
              <a:rPr lang="en-US" dirty="0" smtClean="0"/>
              <a:t>Refactor</a:t>
            </a:r>
          </a:p>
          <a:p>
            <a:pPr lvl="1"/>
            <a:r>
              <a:rPr lang="en-US" dirty="0" smtClean="0"/>
              <a:t>Refine</a:t>
            </a:r>
          </a:p>
          <a:p>
            <a:pPr marL="400050"/>
            <a:r>
              <a:rPr lang="en-US" dirty="0" smtClean="0"/>
              <a:t>Need a more formal conceptual model that supports multiple implementations</a:t>
            </a:r>
          </a:p>
          <a:p>
            <a:pPr marL="400050"/>
            <a:r>
              <a:rPr lang="en-US" dirty="0" smtClean="0"/>
              <a:t>Reflect on what we have learned (successes and limitations)</a:t>
            </a:r>
          </a:p>
          <a:p>
            <a:pPr marL="800100" lvl="1"/>
            <a:r>
              <a:rPr lang="en-US" dirty="0" smtClean="0"/>
              <a:t>Typed Language with nested hierarchies</a:t>
            </a:r>
          </a:p>
          <a:p>
            <a:pPr marL="800100" lvl="1"/>
            <a:r>
              <a:rPr lang="en-US" dirty="0" smtClean="0"/>
              <a:t>View modeling</a:t>
            </a:r>
          </a:p>
          <a:p>
            <a:pPr marL="800100" lvl="1"/>
            <a:r>
              <a:rPr lang="en-US" dirty="0" smtClean="0"/>
              <a:t>QUDV library</a:t>
            </a:r>
          </a:p>
          <a:p>
            <a:pPr marL="800100" lvl="1"/>
            <a:r>
              <a:rPr lang="en-US" dirty="0" smtClean="0"/>
              <a:t>Variant modeling</a:t>
            </a:r>
          </a:p>
          <a:p>
            <a:pPr marL="800100" lvl="1"/>
            <a:r>
              <a:rPr lang="en-US" dirty="0" smtClean="0"/>
              <a:t>More uniform structure and use of patterns</a:t>
            </a:r>
          </a:p>
          <a:p>
            <a:pPr marL="800100" lvl="1"/>
            <a:r>
              <a:rPr lang="en-US" dirty="0" smtClean="0"/>
              <a:t>Emphasis on reasoning about systems</a:t>
            </a:r>
          </a:p>
          <a:p>
            <a:pPr marL="800100" lvl="1"/>
            <a:r>
              <a:rPr lang="en-US" dirty="0" smtClean="0"/>
              <a:t>Adaptability to domain specific extensions</a:t>
            </a:r>
          </a:p>
          <a:p>
            <a:pPr marL="800100" lvl="1"/>
            <a:r>
              <a:rPr lang="en-US" dirty="0" smtClean="0"/>
              <a:t>Ability to leverage technology advancements such as visualization, open source</a:t>
            </a:r>
          </a:p>
          <a:p>
            <a:pPr marL="971550" lvl="2" indent="0">
              <a:buNone/>
            </a:pPr>
            <a:endParaRPr lang="en-US" dirty="0" smtClean="0"/>
          </a:p>
          <a:p>
            <a:pPr marL="971550" lvl="2" indent="0">
              <a:buNone/>
            </a:pPr>
            <a:endParaRPr lang="en-US" sz="2300" dirty="0"/>
          </a:p>
          <a:p>
            <a:pPr marL="400050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415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566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a formal </a:t>
            </a:r>
            <a:r>
              <a:rPr lang="en-US" b="1" i="1" dirty="0" smtClean="0"/>
              <a:t>conceptual model</a:t>
            </a:r>
            <a:r>
              <a:rPr lang="en-US" dirty="0" smtClean="0"/>
              <a:t> that supports multiple implementations</a:t>
            </a:r>
          </a:p>
          <a:p>
            <a:pPr lvl="1"/>
            <a:r>
              <a:rPr lang="en-US" dirty="0" smtClean="0"/>
              <a:t>Requirements not implementation</a:t>
            </a:r>
          </a:p>
          <a:p>
            <a:pPr lvl="1"/>
            <a:r>
              <a:rPr lang="en-US" dirty="0"/>
              <a:t>Implementations will come via responses to the </a:t>
            </a:r>
            <a:r>
              <a:rPr lang="en-US" dirty="0" err="1" smtClean="0"/>
              <a:t>SysML</a:t>
            </a:r>
            <a:r>
              <a:rPr lang="en-US" dirty="0" smtClean="0"/>
              <a:t> v2 RFP</a:t>
            </a:r>
          </a:p>
          <a:p>
            <a:r>
              <a:rPr lang="en-US" dirty="0" smtClean="0"/>
              <a:t>Measure our success against the original Systems Engineering Concept Model and </a:t>
            </a:r>
            <a:r>
              <a:rPr lang="en-US" dirty="0" err="1" smtClean="0"/>
              <a:t>SysML</a:t>
            </a:r>
            <a:r>
              <a:rPr lang="en-US" dirty="0" smtClean="0"/>
              <a:t> 1.4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05CFC-C8FB-FB48-9E52-1220BF2C6024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857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Measures of Effectiveness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Expressive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r>
              <a:rPr lang="en-US" b="1" dirty="0"/>
              <a:t> </a:t>
            </a:r>
            <a:r>
              <a:rPr lang="en-US" dirty="0"/>
              <a:t>Ability to express the system concepts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Precise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r>
              <a:rPr lang="en-US" b="1" dirty="0"/>
              <a:t> </a:t>
            </a:r>
            <a:r>
              <a:rPr lang="en-US" dirty="0"/>
              <a:t>Representation is unambiguous and concise </a:t>
            </a:r>
          </a:p>
          <a:p>
            <a:r>
              <a:rPr lang="en-US" b="1" dirty="0" smtClean="0"/>
              <a:t>Presentation</a:t>
            </a:r>
            <a:r>
              <a:rPr lang="en-US" b="1" dirty="0"/>
              <a:t>/communication</a:t>
            </a:r>
            <a:r>
              <a:rPr lang="en-US" dirty="0"/>
              <a:t>: Ability to effectively communicate with diverse stakeholders </a:t>
            </a:r>
          </a:p>
          <a:p>
            <a:r>
              <a:rPr lang="en-US" b="1" dirty="0" smtClean="0"/>
              <a:t>Model </a:t>
            </a:r>
            <a:r>
              <a:rPr lang="en-US" b="1" dirty="0"/>
              <a:t>construction: </a:t>
            </a:r>
            <a:r>
              <a:rPr lang="en-US" dirty="0"/>
              <a:t>Ability to efficiently and intuitively construct models </a:t>
            </a:r>
          </a:p>
          <a:p>
            <a:r>
              <a:rPr lang="en-US" b="1" dirty="0" smtClean="0"/>
              <a:t>Interoperable</a:t>
            </a:r>
            <a:r>
              <a:rPr lang="en-US" b="1" dirty="0"/>
              <a:t>: </a:t>
            </a:r>
            <a:r>
              <a:rPr lang="en-US" dirty="0"/>
              <a:t>Ability to exchange and transform data with other models and structured data </a:t>
            </a:r>
          </a:p>
          <a:p>
            <a:r>
              <a:rPr lang="en-US" b="1" dirty="0" smtClean="0"/>
              <a:t>Manageable</a:t>
            </a:r>
            <a:r>
              <a:rPr lang="en-US" b="1" dirty="0"/>
              <a:t>: </a:t>
            </a:r>
            <a:r>
              <a:rPr lang="en-US" dirty="0"/>
              <a:t>Ability to efficiently manage change to models </a:t>
            </a:r>
          </a:p>
          <a:p>
            <a:r>
              <a:rPr lang="en-US" b="1" dirty="0" smtClean="0"/>
              <a:t>Usable</a:t>
            </a:r>
            <a:r>
              <a:rPr lang="en-US" b="1" dirty="0"/>
              <a:t>: </a:t>
            </a:r>
            <a:r>
              <a:rPr lang="en-US" dirty="0"/>
              <a:t>Ability for stakeholders to efficiently and intuitively leverage the modeling environment and </a:t>
            </a:r>
            <a:r>
              <a:rPr lang="en-US" dirty="0" err="1"/>
              <a:t>modelng</a:t>
            </a:r>
            <a:r>
              <a:rPr lang="en-US" dirty="0"/>
              <a:t> artifacts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Adaptable</a:t>
            </a:r>
            <a:r>
              <a:rPr lang="en-US" b="1" dirty="0">
                <a:solidFill>
                  <a:srgbClr val="FF0000"/>
                </a:solidFill>
              </a:rPr>
              <a:t>/Customizable:</a:t>
            </a:r>
            <a:r>
              <a:rPr lang="en-US" b="1" dirty="0"/>
              <a:t> </a:t>
            </a:r>
            <a:r>
              <a:rPr lang="en-US" dirty="0"/>
              <a:t>Ability to extend models to support domain specific concepts and terminology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60864" y="6352143"/>
            <a:ext cx="2910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Drivers for conceptual model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208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05CFC-C8FB-FB48-9E52-1220BF2C6024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519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 Model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System Modeling Language includes core concepts plus libraries that build on them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546264" y="3414566"/>
            <a:ext cx="1368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Diagram this</a:t>
            </a:r>
            <a:endParaRPr lang="en-US" dirty="0"/>
          </a:p>
        </p:txBody>
      </p:sp>
      <p:pic>
        <p:nvPicPr>
          <p:cNvPr id="11" name="Picture 10" descr="Systems Modeling Langua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200" y="2349500"/>
            <a:ext cx="5435600" cy="214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158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: Simple Extensions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230" y="834073"/>
            <a:ext cx="8229600" cy="5419724"/>
          </a:xfrm>
        </p:spPr>
        <p:txBody>
          <a:bodyPr/>
          <a:lstStyle/>
          <a:p>
            <a:r>
              <a:rPr lang="en-US" dirty="0" smtClean="0"/>
              <a:t>System from Original Systems Engineering Concept Model sub-classes block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3/17/15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07486" y="3464053"/>
            <a:ext cx="1545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Diagram these</a:t>
            </a:r>
            <a:endParaRPr lang="en-US" dirty="0"/>
          </a:p>
        </p:txBody>
      </p:sp>
      <p:pic>
        <p:nvPicPr>
          <p:cNvPr id="7" name="Picture 6" descr="Kernel vs Library Elaborati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159000"/>
            <a:ext cx="4254500" cy="252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3927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539</TotalTime>
  <Words>481</Words>
  <Application>Microsoft Macintosh PowerPoint</Application>
  <PresentationFormat>On-screen Show (4:3)</PresentationFormat>
  <Paragraphs>109</Paragraphs>
  <Slides>12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Default Theme</vt:lpstr>
      <vt:lpstr>Photo Editor Photo</vt:lpstr>
      <vt:lpstr>Formulating the  Systems Engineering Concept Model (SECM)</vt:lpstr>
      <vt:lpstr>Driving Requirement</vt:lpstr>
      <vt:lpstr>Motivation</vt:lpstr>
      <vt:lpstr>Approach</vt:lpstr>
      <vt:lpstr>Goals</vt:lpstr>
      <vt:lpstr>Measures of Effectiveness</vt:lpstr>
      <vt:lpstr>Architecture </vt:lpstr>
      <vt:lpstr>Concept Model Architecture</vt:lpstr>
      <vt:lpstr>Example : Simple Extensions</vt:lpstr>
      <vt:lpstr>Pattern Examples</vt:lpstr>
      <vt:lpstr>Plan Going Forward</vt:lpstr>
      <vt:lpstr>Next Steps…</vt:lpstr>
    </vt:vector>
  </TitlesOfParts>
  <Company>JPL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the Systems Engineering Concept Model for V2</dc:title>
  <dc:creator>Charles Galey</dc:creator>
  <cp:lastModifiedBy>Charles Galey</cp:lastModifiedBy>
  <cp:revision>43</cp:revision>
  <dcterms:created xsi:type="dcterms:W3CDTF">2015-02-23T19:48:41Z</dcterms:created>
  <dcterms:modified xsi:type="dcterms:W3CDTF">2015-03-17T22:03:28Z</dcterms:modified>
</cp:coreProperties>
</file>