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4" r:id="rId9"/>
    <p:sldId id="263" r:id="rId10"/>
    <p:sldId id="265" r:id="rId11"/>
    <p:sldId id="266" r:id="rId12"/>
    <p:sldId id="271" r:id="rId13"/>
    <p:sldId id="272" r:id="rId14"/>
    <p:sldId id="273" r:id="rId15"/>
    <p:sldId id="270" r:id="rId16"/>
    <p:sldId id="269" r:id="rId17"/>
    <p:sldId id="268" r:id="rId18"/>
    <p:sldId id="274" r:id="rId19"/>
    <p:sldId id="276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6"/>
  </p:normalViewPr>
  <p:slideViewPr>
    <p:cSldViewPr snapToGrid="0" snapToObjects="1">
      <p:cViewPr varScale="1">
        <p:scale>
          <a:sx n="149" d="100"/>
          <a:sy n="149" d="100"/>
        </p:scale>
        <p:origin x="560" y="168"/>
      </p:cViewPr>
      <p:guideLst>
        <p:guide pos="3839"/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3356055" y="2381"/>
            <a:ext cx="5787945" cy="51435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5" cy="2286001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3771900"/>
            <a:ext cx="5887983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1601153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514350"/>
            <a:ext cx="5563552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5" cy="1771649"/>
          </a:xfrm>
        </p:spPr>
        <p:txBody>
          <a:bodyPr anchor="b">
            <a:normAutofit/>
          </a:bodyPr>
          <a:lstStyle>
            <a:lvl1pPr algn="l">
              <a:defRPr sz="33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514351"/>
            <a:ext cx="5891331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 baseline="0"/>
            </a:lvl8pPr>
            <a:lvl9pPr>
              <a:defRPr sz="11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14350"/>
            <a:ext cx="4230202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685891"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994172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5" cy="325755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4836320"/>
            <a:ext cx="1047467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4836320"/>
            <a:ext cx="4979929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4836320"/>
            <a:ext cx="857474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67" indent="-171473" algn="l" defTabSz="685891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40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Wingdings" charset="2"/>
        <a:buChar char="ü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13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186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659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132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605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077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550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ula.no/file/u-modeltrfinalpdf/download" TargetMode="External"/><Relationship Id="rId4" Type="http://schemas.openxmlformats.org/officeDocument/2006/relationships/hyperlink" Target="http://zen-tools.com/rucm/metamodels/U_Model/content/_Z4.v.f.wA.h.kE.eW31.c7B.e8.r.j_Q_roo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hyperlink" Target="http://zen-tools.com/rucm/metamodels/U_Model/content/_Z4.v.f.wA.h.kE.eW31.c7B.e8.r.j_Q_roo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mula.no/file/u-modeltrfinalpdf/downloa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hyperlink" Target="https://www.simula.no/file/sosympaperfinaltrpdf/downloa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hyperlink" Target="https://www.simula.no/file/sosympaperfinaltrpdf/downloa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hyperlink" Target="https://www.simula.no/file/sosympaperfinaltrpdf/downloa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</a:t>
            </a:r>
            <a:r>
              <a:rPr lang="en-US" dirty="0"/>
              <a:t>- Requirements </a:t>
            </a:r>
            <a:r>
              <a:rPr lang="en-US" dirty="0" smtClean="0"/>
              <a:t>Concepts</a:t>
            </a:r>
            <a:br>
              <a:rPr lang="en-US" dirty="0" smtClean="0"/>
            </a:br>
            <a:r>
              <a:rPr lang="en-US" sz="2000" dirty="0"/>
              <a:t>Initia</a:t>
            </a:r>
            <a:r>
              <a:rPr lang="en-US" sz="2000" dirty="0" smtClean="0"/>
              <a:t>l proposal on uncertainty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Shaukat and Tao Yue</a:t>
            </a:r>
          </a:p>
          <a:p>
            <a:r>
              <a:rPr lang="en-US" dirty="0" smtClean="0"/>
              <a:t>Simula Research Laboratory</a:t>
            </a:r>
          </a:p>
          <a:p>
            <a:r>
              <a:rPr lang="en-US" smtClean="0"/>
              <a:t>November 1,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6" y="-87514"/>
            <a:ext cx="7317105" cy="994172"/>
          </a:xfrm>
        </p:spPr>
        <p:txBody>
          <a:bodyPr/>
          <a:lstStyle/>
          <a:p>
            <a:r>
              <a:rPr lang="en-US" dirty="0" smtClean="0"/>
              <a:t>U-MODEL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9" y="906658"/>
            <a:ext cx="7682792" cy="2308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249335"/>
            <a:ext cx="906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64649"/>
                </a:solidFill>
                <a:latin typeface="Open Sans"/>
              </a:rPr>
              <a:t>Man Zhang, Bran </a:t>
            </a:r>
            <a:r>
              <a:rPr lang="en-US" sz="1200" dirty="0" err="1">
                <a:solidFill>
                  <a:srgbClr val="464649"/>
                </a:solidFill>
                <a:latin typeface="Open Sans"/>
              </a:rPr>
              <a:t>Selic</a:t>
            </a:r>
            <a:r>
              <a:rPr lang="en-US" sz="1200" dirty="0">
                <a:solidFill>
                  <a:srgbClr val="464649"/>
                </a:solidFill>
                <a:latin typeface="Open Sans"/>
              </a:rPr>
              <a:t>, Shaukat Ali, Tao Yue, Oscar </a:t>
            </a:r>
            <a:r>
              <a:rPr lang="en-US" sz="1200" dirty="0" err="1">
                <a:solidFill>
                  <a:srgbClr val="464649"/>
                </a:solidFill>
                <a:latin typeface="Open Sans"/>
              </a:rPr>
              <a:t>Okariz</a:t>
            </a:r>
            <a:r>
              <a:rPr lang="en-US" sz="1200" dirty="0">
                <a:solidFill>
                  <a:srgbClr val="464649"/>
                </a:solidFill>
                <a:latin typeface="Open Sans"/>
              </a:rPr>
              <a:t> and Roland </a:t>
            </a:r>
            <a:r>
              <a:rPr lang="en-US" sz="1200" dirty="0" err="1">
                <a:solidFill>
                  <a:srgbClr val="464649"/>
                </a:solidFill>
                <a:latin typeface="Open Sans"/>
              </a:rPr>
              <a:t>Norgren</a:t>
            </a:r>
            <a:r>
              <a:rPr lang="en-US" sz="1200" dirty="0">
                <a:solidFill>
                  <a:srgbClr val="464649"/>
                </a:solidFill>
                <a:latin typeface="Open Sans"/>
              </a:rPr>
              <a:t>, Understanding Uncertainty in Cyber-Physical Systems: A Conceptual Model, 12th European Conference on Modelling Foundations and Applications (ECMFA), 2016, pdf link:</a:t>
            </a:r>
            <a:r>
              <a:rPr lang="en-US" sz="1200" u="sng" dirty="0">
                <a:solidFill>
                  <a:srgbClr val="3A3C41"/>
                </a:solidFill>
                <a:latin typeface="Open Sans"/>
                <a:hlinkClick r:id="rId3"/>
              </a:rPr>
              <a:t> https://www.simula.no/file/u-modeltrfinalpdf/download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371128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Complete Documentation: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://zen-tools.com/rucm/metamodels/U_Model/content/_</a:t>
            </a:r>
            <a:r>
              <a:rPr lang="en-US" sz="1200" dirty="0" smtClean="0">
                <a:hlinkClick r:id="rId4"/>
              </a:rPr>
              <a:t>Z4.v.f.wA.h.kE.eW31.c7B.e8.r.j_Q_root.html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99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16" y="-97050"/>
            <a:ext cx="7317105" cy="994172"/>
          </a:xfrm>
        </p:spPr>
        <p:txBody>
          <a:bodyPr/>
          <a:lstStyle/>
          <a:p>
            <a:r>
              <a:rPr lang="en-US" dirty="0" smtClean="0"/>
              <a:t>U-model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249335"/>
            <a:ext cx="906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64649"/>
                </a:solidFill>
                <a:latin typeface="Open Sans"/>
              </a:rPr>
              <a:t>Man Zhang, Bran </a:t>
            </a:r>
            <a:r>
              <a:rPr lang="en-US" sz="1200" dirty="0" err="1">
                <a:solidFill>
                  <a:srgbClr val="464649"/>
                </a:solidFill>
                <a:latin typeface="Open Sans"/>
              </a:rPr>
              <a:t>Selic</a:t>
            </a:r>
            <a:r>
              <a:rPr lang="en-US" sz="1200" dirty="0">
                <a:solidFill>
                  <a:srgbClr val="464649"/>
                </a:solidFill>
                <a:latin typeface="Open Sans"/>
              </a:rPr>
              <a:t>, Shaukat Ali, Tao Yue, Oscar </a:t>
            </a:r>
            <a:r>
              <a:rPr lang="en-US" sz="1200" dirty="0" err="1">
                <a:solidFill>
                  <a:srgbClr val="464649"/>
                </a:solidFill>
                <a:latin typeface="Open Sans"/>
              </a:rPr>
              <a:t>Okariz</a:t>
            </a:r>
            <a:r>
              <a:rPr lang="en-US" sz="1200" dirty="0">
                <a:solidFill>
                  <a:srgbClr val="464649"/>
                </a:solidFill>
                <a:latin typeface="Open Sans"/>
              </a:rPr>
              <a:t> and Roland </a:t>
            </a:r>
            <a:r>
              <a:rPr lang="en-US" sz="1200" dirty="0" err="1">
                <a:solidFill>
                  <a:srgbClr val="464649"/>
                </a:solidFill>
                <a:latin typeface="Open Sans"/>
              </a:rPr>
              <a:t>Norgren</a:t>
            </a:r>
            <a:r>
              <a:rPr lang="en-US" sz="1200" dirty="0">
                <a:solidFill>
                  <a:srgbClr val="464649"/>
                </a:solidFill>
                <a:latin typeface="Open Sans"/>
              </a:rPr>
              <a:t>, Understanding Uncertainty in Cyber-Physical Systems: A Conceptual Model, 12th European Conference on Modelling Foundations and Applications (ECMFA), 2016, pdf link:</a:t>
            </a:r>
            <a:r>
              <a:rPr lang="en-US" sz="1200" u="sng" dirty="0">
                <a:solidFill>
                  <a:srgbClr val="3A3C41"/>
                </a:solidFill>
                <a:latin typeface="Open Sans"/>
                <a:hlinkClick r:id="rId2"/>
              </a:rPr>
              <a:t> https://www.simula.no/file/u-modeltrfinalpdf/download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62" y="1294950"/>
            <a:ext cx="5208722" cy="21068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71128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Complete Documentation: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://zen-tools.com/rucm/metamodels/U_Model/content/_</a:t>
            </a:r>
            <a:r>
              <a:rPr lang="en-US" sz="1200" dirty="0" smtClean="0">
                <a:hlinkClick r:id="rId4"/>
              </a:rPr>
              <a:t>Z4.v.f.wA.h.kE.eW31.c7B.e8.r.j_Q_root.html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97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1" y="68111"/>
            <a:ext cx="8821101" cy="99417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U-RUCM (Demo on tool, Screenshot just for backup) 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" y="1089072"/>
            <a:ext cx="7932212" cy="3508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4645" y="4624828"/>
            <a:ext cx="80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64649"/>
                </a:solidFill>
                <a:latin typeface="Open Sans"/>
              </a:rPr>
              <a:t>M. Zhang, T. Yue, S. Ali, B.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Selic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O.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Okariz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R.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Norgen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K.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Intxausti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and S.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Charramendieta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Specifying Uncertainty in Use Case Models in Industrial Settings, Submitted to a Conference, 2016, https://www.simula.no/file/tr201615pdf/download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43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1791" y="68111"/>
            <a:ext cx="8821101" cy="994172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>
            <a:lvl1pPr algn="l" defTabSz="685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smtClean="0"/>
              <a:t>U-RUCM (Demo on tool, Screenshot just for backup) 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151791" y="4167573"/>
            <a:ext cx="80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64649"/>
                </a:solidFill>
                <a:latin typeface="Open Sans"/>
              </a:rPr>
              <a:t>M. Zhang, T. Yue, S. Ali, B.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Selic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O.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Okariz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R.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Norgen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K.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Intxausti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and S.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Charramendieta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Specifying Uncertainty in Use Case Models in Industrial Settings, Submitted to a Conference, 2016, https://www.simula.no/file/tr201615pdf/download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7" y="1422026"/>
            <a:ext cx="8565761" cy="23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1791" y="68111"/>
            <a:ext cx="8821101" cy="99417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U-RUCM (Demo on tool, Screenshot just for backup) 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151791" y="4216897"/>
            <a:ext cx="80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64649"/>
                </a:solidFill>
                <a:latin typeface="Open Sans"/>
              </a:rPr>
              <a:t>M. Zhang, T. Yue, S. Ali, B.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Selic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O.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Okariz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R.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Norgen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K.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Intxausti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and S.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Charramendieta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, Specifying Uncertainty in Use Case Models in Industrial Settings, Submitted to a Conference, 2016, https://www.simula.no/file/tr201615pdf/download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1" y="1281596"/>
            <a:ext cx="8583019" cy="22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beliefAgent:String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beliefDegree</a:t>
            </a:r>
            <a:r>
              <a:rPr lang="en-US" dirty="0" smtClean="0">
                <a:solidFill>
                  <a:schemeClr val="tx2"/>
                </a:solidFill>
              </a:rPr>
              <a:t>:?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uncertainty:?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indeterminacySource</a:t>
            </a:r>
            <a:r>
              <a:rPr lang="en-US" dirty="0" smtClean="0">
                <a:solidFill>
                  <a:schemeClr val="tx2"/>
                </a:solidFill>
              </a:rPr>
              <a:t>:?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0" y="2050727"/>
            <a:ext cx="7317105" cy="994172"/>
          </a:xfrm>
        </p:spPr>
        <p:txBody>
          <a:bodyPr/>
          <a:lstStyle/>
          <a:p>
            <a:pPr algn="ctr"/>
            <a:r>
              <a:rPr lang="en-US" dirty="0" smtClean="0"/>
              <a:t>Perspective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UML uncertainty profile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9" y="1285875"/>
            <a:ext cx="8991227" cy="29570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74" y="4328254"/>
            <a:ext cx="8837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64649"/>
                </a:solidFill>
                <a:latin typeface="Open Sans"/>
              </a:rPr>
              <a:t>Man Zhang, Shaukat Ali, Tao Yue and Roland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Norgren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. An Integrated Modeling Framework to Facilitate Model-Based Testing of Cyber-Physical Systems under Uncertainty, Submitted to a Journal,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Simula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 Research Laboratory, Technical Report 2016-02, 2016, https://www.simula.no/file/sosympaperfinaltrpdf/download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25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UML uncertainty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Can be used for modeling uncertainties in UML, for example, activities, state machines and so on.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Can be extended for </a:t>
            </a:r>
            <a:r>
              <a:rPr lang="en-US" sz="2400" dirty="0" err="1" smtClean="0">
                <a:solidFill>
                  <a:schemeClr val="tx2"/>
                </a:solidFill>
              </a:rPr>
              <a:t>SysML</a:t>
            </a:r>
            <a:r>
              <a:rPr lang="en-US" sz="2400" dirty="0" smtClean="0">
                <a:solidFill>
                  <a:schemeClr val="tx2"/>
                </a:solidFill>
              </a:rPr>
              <a:t> v.2??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0" y="2050727"/>
            <a:ext cx="7317105" cy="994172"/>
          </a:xfrm>
        </p:spPr>
        <p:txBody>
          <a:bodyPr/>
          <a:lstStyle/>
          <a:p>
            <a:pPr algn="ctr"/>
            <a:r>
              <a:rPr lang="en-US" dirty="0" smtClean="0"/>
              <a:t>Additional Materia</a:t>
            </a:r>
            <a:r>
              <a:rPr lang="en-US" dirty="0"/>
              <a:t>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from </a:t>
            </a:r>
            <a:r>
              <a:rPr lang="en-US" dirty="0" err="1" smtClean="0"/>
              <a:t>Sysml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Probability distributions [1]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«</a:t>
            </a:r>
            <a:r>
              <a:rPr lang="en-US" dirty="0" err="1">
                <a:solidFill>
                  <a:schemeClr val="tx2"/>
                </a:solidFill>
              </a:rPr>
              <a:t>distributionName</a:t>
            </a:r>
            <a:r>
              <a:rPr lang="en-US" dirty="0">
                <a:solidFill>
                  <a:schemeClr val="tx2"/>
                </a:solidFill>
              </a:rPr>
              <a:t>» {</a:t>
            </a:r>
            <a:r>
              <a:rPr lang="en-US" dirty="0" smtClean="0">
                <a:solidFill>
                  <a:schemeClr val="tx2"/>
                </a:solidFill>
              </a:rPr>
              <a:t>p1=value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p2=value …} </a:t>
            </a:r>
            <a:r>
              <a:rPr lang="en-US" dirty="0">
                <a:solidFill>
                  <a:schemeClr val="tx2"/>
                </a:solidFill>
              </a:rPr>
              <a:t>property </a:t>
            </a:r>
            <a:r>
              <a:rPr lang="en-US" dirty="0" err="1">
                <a:solidFill>
                  <a:schemeClr val="tx2"/>
                </a:solidFill>
              </a:rPr>
              <a:t>name:type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name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«</a:t>
            </a:r>
            <a:r>
              <a:rPr lang="en-US" dirty="0">
                <a:solidFill>
                  <a:schemeClr val="tx2"/>
                </a:solidFill>
              </a:rPr>
              <a:t>normal»{</a:t>
            </a:r>
            <a:r>
              <a:rPr lang="en-US" dirty="0" smtClean="0">
                <a:solidFill>
                  <a:schemeClr val="tx2"/>
                </a:solidFill>
              </a:rPr>
              <a:t>mean = </a:t>
            </a:r>
            <a:r>
              <a:rPr lang="en-US" dirty="0">
                <a:solidFill>
                  <a:schemeClr val="tx2"/>
                </a:solidFill>
              </a:rPr>
              <a:t>"2.1", </a:t>
            </a:r>
            <a:r>
              <a:rPr lang="en-US" dirty="0" err="1">
                <a:solidFill>
                  <a:schemeClr val="tx2"/>
                </a:solidFill>
              </a:rPr>
              <a:t>standardDeviation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= </a:t>
            </a:r>
            <a:r>
              <a:rPr lang="en-US" dirty="0">
                <a:solidFill>
                  <a:schemeClr val="tx2"/>
                </a:solidFill>
              </a:rPr>
              <a:t>"0.01"} power : </a:t>
            </a:r>
            <a:r>
              <a:rPr lang="en-US" dirty="0" smtClean="0">
                <a:solidFill>
                  <a:schemeClr val="tx2"/>
                </a:solidFill>
              </a:rPr>
              <a:t>W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Probabilistic Flow in activities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SysML</a:t>
            </a:r>
            <a:r>
              <a:rPr lang="en-US" dirty="0" smtClean="0">
                <a:solidFill>
                  <a:schemeClr val="tx2"/>
                </a:solidFill>
              </a:rPr>
              <a:t> 1.4: Annex 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Common distributions such as Normal, Interval, etc.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881" y="4580467"/>
            <a:ext cx="8596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[1] A 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Practical Guide to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</a:rPr>
              <a:t>SysML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: The Systems Modeling </a:t>
            </a:r>
            <a:r>
              <a:rPr lang="en-US" sz="1000" dirty="0" smtClean="0">
                <a:solidFill>
                  <a:schemeClr val="tx2"/>
                </a:solidFill>
                <a:latin typeface="arial" panose="020B0604020202020204" pitchFamily="34" charset="0"/>
              </a:rPr>
              <a:t>Language, Alan 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Moore, Rick Steiner, and Sanford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</a:rPr>
              <a:t>Friedenthal</a:t>
            </a:r>
            <a:endParaRPr lang="en-US" sz="10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</a:t>
            </a:r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to Unit</a:t>
            </a:r>
          </a:p>
          <a:p>
            <a:r>
              <a:rPr lang="en-US" dirty="0" smtClean="0"/>
              <a:t>Variation over time</a:t>
            </a:r>
          </a:p>
          <a:p>
            <a:r>
              <a:rPr lang="en-US" dirty="0" smtClean="0"/>
              <a:t>From Slide 11 (Generic Classification of Uncertainty)</a:t>
            </a:r>
          </a:p>
          <a:p>
            <a:pPr lvl="1"/>
            <a:r>
              <a:rPr lang="en-US" dirty="0"/>
              <a:t>Variation over environment (Solar Panel)</a:t>
            </a:r>
          </a:p>
          <a:p>
            <a:pPr lvl="1"/>
            <a:r>
              <a:rPr lang="en-US" dirty="0" smtClean="0"/>
              <a:t>Variation </a:t>
            </a:r>
            <a:r>
              <a:rPr lang="en-US" dirty="0" smtClean="0"/>
              <a:t>over geographical </a:t>
            </a:r>
            <a:r>
              <a:rPr lang="en-US" smtClean="0"/>
              <a:t>location </a:t>
            </a:r>
            <a:r>
              <a:rPr lang="en-US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Occurrence </a:t>
            </a:r>
            <a:r>
              <a:rPr lang="en-US" dirty="0" smtClean="0"/>
              <a:t>over environment (Window blinds open close depending on sun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 combinations </a:t>
            </a:r>
            <a:r>
              <a:rPr lang="en-US" dirty="0"/>
              <a:t>of time, geographical location,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205767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0" y="2050727"/>
            <a:ext cx="7317105" cy="994172"/>
          </a:xfrm>
        </p:spPr>
        <p:txBody>
          <a:bodyPr/>
          <a:lstStyle/>
          <a:p>
            <a:pPr algn="ctr"/>
            <a:r>
              <a:rPr lang="en-US" dirty="0" smtClean="0"/>
              <a:t>Perspective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Providing model libraries related to uncertainty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Extensions of previous version of SYSML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Current status of implementations in the next slides</a:t>
            </a:r>
          </a:p>
          <a:p>
            <a:pPr marL="34294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863" y="-501801"/>
            <a:ext cx="7317105" cy="994172"/>
          </a:xfrm>
        </p:spPr>
        <p:txBody>
          <a:bodyPr/>
          <a:lstStyle/>
          <a:p>
            <a:r>
              <a:rPr lang="en-US" dirty="0" smtClean="0"/>
              <a:t>Probability related model libraries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12" y="555513"/>
            <a:ext cx="6985174" cy="3819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4428" y="4522763"/>
            <a:ext cx="91599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64649"/>
                </a:solidFill>
                <a:latin typeface="Open Sans"/>
              </a:rPr>
              <a:t>Man Zhang, Shaukat Ali, Tao Yue and Roland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Norgren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. An Integrated Modeling Framework to Facilitate Model-Based Testing of Cyber-Physical Systems under Uncertainty, Submitted to a Journal,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Simula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 Research Laboratory, Technical Report 2016-02, 2016.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>
                <a:solidFill>
                  <a:srgbClr val="464649"/>
                </a:solidFill>
                <a:latin typeface="Open Sans"/>
              </a:rPr>
              <a:t>Link:</a:t>
            </a:r>
            <a:r>
              <a:rPr lang="en-US" sz="1000" u="sng" dirty="0">
                <a:solidFill>
                  <a:srgbClr val="3A3C41"/>
                </a:solidFill>
                <a:latin typeface="Open Sans"/>
                <a:hlinkClick r:id="rId3"/>
              </a:rPr>
              <a:t> https://www.simula.no/file/sosympaperfinaltrpdf/download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45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21" y="1376062"/>
            <a:ext cx="7523132" cy="2697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4428" y="4522763"/>
            <a:ext cx="91599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64649"/>
                </a:solidFill>
                <a:latin typeface="Open Sans"/>
              </a:rPr>
              <a:t>Man Zhang, Shaukat Ali, Tao Yue and Roland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Norgren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. An Integrated Modeling Framework to Facilitate Model-Based Testing of Cyber-Physical Systems under Uncertainty, Submitted to a Journal,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Simula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 Research Laboratory, Technical Report 2016-02, 2016.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>
                <a:solidFill>
                  <a:srgbClr val="464649"/>
                </a:solidFill>
                <a:latin typeface="Open Sans"/>
              </a:rPr>
              <a:t>Link:</a:t>
            </a:r>
            <a:r>
              <a:rPr lang="en-US" sz="1000" u="sng" dirty="0">
                <a:solidFill>
                  <a:srgbClr val="3A3C41"/>
                </a:solidFill>
                <a:latin typeface="Open Sans"/>
                <a:hlinkClick r:id="rId3"/>
              </a:rPr>
              <a:t> https://www.simula.no/file/sosympaperfinaltrpdf/download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00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vagueness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9" y="1522892"/>
            <a:ext cx="8834472" cy="2028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522763"/>
            <a:ext cx="91599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464649"/>
                </a:solidFill>
                <a:latin typeface="Open Sans"/>
              </a:rPr>
              <a:t>Man Zhang, Shaukat Ali, Tao Yue and Roland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Norgren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. An Integrated Modeling Framework to Facilitate Model-Based Testing of Cyber-Physical Systems under Uncertainty, Submitted to a Journal, </a:t>
            </a:r>
            <a:r>
              <a:rPr lang="en-US" sz="1000" dirty="0" err="1">
                <a:solidFill>
                  <a:srgbClr val="464649"/>
                </a:solidFill>
                <a:latin typeface="Open Sans"/>
              </a:rPr>
              <a:t>Simula</a:t>
            </a:r>
            <a:r>
              <a:rPr lang="en-US" sz="1000" dirty="0">
                <a:solidFill>
                  <a:srgbClr val="464649"/>
                </a:solidFill>
                <a:latin typeface="Open Sans"/>
              </a:rPr>
              <a:t> Research Laboratory, Technical Report 2016-02, 2016.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>
                <a:solidFill>
                  <a:srgbClr val="464649"/>
                </a:solidFill>
                <a:latin typeface="Open Sans"/>
              </a:rPr>
              <a:t>Link:</a:t>
            </a:r>
            <a:r>
              <a:rPr lang="en-US" sz="1000" u="sng" dirty="0">
                <a:solidFill>
                  <a:srgbClr val="3A3C41"/>
                </a:solidFill>
                <a:latin typeface="Open Sans"/>
                <a:hlinkClick r:id="rId3"/>
              </a:rPr>
              <a:t> https://www.simula.no/file/sosympaperfinaltrpdf/download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66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0" y="2050727"/>
            <a:ext cx="7317105" cy="994172"/>
          </a:xfrm>
        </p:spPr>
        <p:txBody>
          <a:bodyPr/>
          <a:lstStyle/>
          <a:p>
            <a:pPr algn="ctr"/>
            <a:r>
              <a:rPr lang="en-US" dirty="0" smtClean="0"/>
              <a:t>Perspective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11" y="1440711"/>
            <a:ext cx="2912055" cy="2530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4438" y="2535170"/>
            <a:ext cx="500261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tx2"/>
                </a:solidFill>
              </a:rPr>
              <a:t>Who, When, how much confident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Zen-Templat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Zen-Template.thmx</Template>
  <TotalTime>0</TotalTime>
  <Words>729</Words>
  <Application>Microsoft Macintosh PowerPoint</Application>
  <PresentationFormat>On-screen Show (16:9)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Century Gothic</vt:lpstr>
      <vt:lpstr>Open Sans</vt:lpstr>
      <vt:lpstr>Wingdings</vt:lpstr>
      <vt:lpstr>Arial</vt:lpstr>
      <vt:lpstr>Arial</vt:lpstr>
      <vt:lpstr>Zen-Template</vt:lpstr>
      <vt:lpstr>SECM - Requirements Concepts Initial proposal on uncertainty modeling</vt:lpstr>
      <vt:lpstr>Recall from Sysml</vt:lpstr>
      <vt:lpstr>Perspective 1</vt:lpstr>
      <vt:lpstr>Some points</vt:lpstr>
      <vt:lpstr>Probability related model libraries</vt:lpstr>
      <vt:lpstr>Ambiguity</vt:lpstr>
      <vt:lpstr>vagueness</vt:lpstr>
      <vt:lpstr>Perspective 2</vt:lpstr>
      <vt:lpstr>Weight example</vt:lpstr>
      <vt:lpstr>U-MODEL</vt:lpstr>
      <vt:lpstr>U-model</vt:lpstr>
      <vt:lpstr>U-RUCM (Demo on tool, Screenshot just for backup) </vt:lpstr>
      <vt:lpstr>PowerPoint Presentation</vt:lpstr>
      <vt:lpstr>U-RUCM (Demo on tool, Screenshot just for backup) </vt:lpstr>
      <vt:lpstr>Properties of a requirement</vt:lpstr>
      <vt:lpstr>Perspective 3</vt:lpstr>
      <vt:lpstr>The UML uncertainty profile</vt:lpstr>
      <vt:lpstr>The UML uncertainty profile</vt:lpstr>
      <vt:lpstr>Additional Material</vt:lpstr>
      <vt:lpstr>probabilistic variations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2016-10-02T19:17:27Z</dcterms:created>
  <dcterms:modified xsi:type="dcterms:W3CDTF">2016-11-08T20:53:23Z</dcterms:modified>
</cp:coreProperties>
</file>