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354" r:id="rId5"/>
    <p:sldId id="356" r:id="rId6"/>
    <p:sldId id="357" r:id="rId7"/>
    <p:sldId id="364" r:id="rId8"/>
    <p:sldId id="367" r:id="rId9"/>
    <p:sldId id="368" r:id="rId10"/>
    <p:sldId id="369" r:id="rId11"/>
    <p:sldId id="370" r:id="rId12"/>
    <p:sldId id="372" r:id="rId13"/>
    <p:sldId id="366" r:id="rId14"/>
    <p:sldId id="365" r:id="rId15"/>
    <p:sldId id="373" r:id="rId16"/>
    <p:sldId id="362" r:id="rId17"/>
    <p:sldId id="358" r:id="rId18"/>
    <p:sldId id="355" r:id="rId19"/>
    <p:sldId id="359" r:id="rId20"/>
    <p:sldId id="361" r:id="rId21"/>
    <p:sldId id="36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FFCCCC"/>
    <a:srgbClr val="FF6699"/>
    <a:srgbClr val="70AD47"/>
    <a:srgbClr val="5B9BD5"/>
    <a:srgbClr val="0000FF"/>
    <a:srgbClr val="008000"/>
    <a:srgbClr val="FFFF0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5" autoAdjust="0"/>
    <p:restoredTop sz="94469" autoAdjust="0"/>
  </p:normalViewPr>
  <p:slideViewPr>
    <p:cSldViewPr snapToGrid="0">
      <p:cViewPr varScale="1">
        <p:scale>
          <a:sx n="84" d="100"/>
          <a:sy n="84" d="100"/>
        </p:scale>
        <p:origin x="590" y="10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231C4-BB39-406B-8EEB-292815BC2860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2245A-ABC1-4594-91F9-4AD606A12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28275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72618-30A4-4C94-99B3-3DD53237CDF0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567BA-A43E-41C1-A353-5E2ADC992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4640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3CAB829F-A082-4A24-9335-C86E7D153A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Lockheed Martin Proprietary Information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393E5A7-9F4F-4355-8EFA-3A054F5F8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889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1880-039E-47BC-868B-2DC37E6E93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Lockheed Martin Proprietary Information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E5A7-9F4F-4355-8EFA-3A054F5F8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913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4B0AF-40DB-4795-A2BB-7BBC7504AB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3634" y="6530201"/>
            <a:ext cx="184731" cy="276999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E5A7-9F4F-4355-8EFA-3A054F5F8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973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175658"/>
            <a:ext cx="10515600" cy="338681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F408-70DA-45F3-9866-555C140CC2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3634" y="6530201"/>
            <a:ext cx="184731" cy="276999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E5A7-9F4F-4355-8EFA-3A054F5F8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4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31641"/>
            <a:ext cx="5181600" cy="49453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31641"/>
            <a:ext cx="5181600" cy="49453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7E4B-D307-4CEE-BD21-2EB4F89F99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Lockheed Martin Proprietary Information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E5A7-9F4F-4355-8EFA-3A054F5F8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36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47" y="29224"/>
            <a:ext cx="9629159" cy="6985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1858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18049"/>
            <a:ext cx="5157787" cy="40716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858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18049"/>
            <a:ext cx="5183188" cy="40716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A0B6-3FFE-488E-A7EA-64E5DB6AEB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Lockheed Martin Proprietary Information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E5A7-9F4F-4355-8EFA-3A054F5F8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590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72B7-9202-4DEE-B144-AA5EE9B6D8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Lockheed Martin Proprietary Information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E5A7-9F4F-4355-8EFA-3A054F5F8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81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8414-24E4-48A2-BE4F-9902532868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Lockheed Martin Proprietary Information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E5A7-9F4F-4355-8EFA-3A054F5F8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817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52940"/>
            <a:ext cx="3932237" cy="9843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26734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3732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0DFA-CC85-4EF5-B1C4-0534997713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Lockheed Martin Proprietary Information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E5A7-9F4F-4355-8EFA-3A054F5F8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31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D803-68BD-4737-9313-82922EA943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Lockheed Martin Proprietary Information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E5A7-9F4F-4355-8EFA-3A054F5F8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368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3634" y="6345535"/>
            <a:ext cx="184731" cy="461665"/>
          </a:xfrm>
          <a:prstGeom prst="rect">
            <a:avLst/>
          </a:prstGeom>
        </p:spPr>
        <p:txBody>
          <a:bodyPr vert="horz" wrap="none" lIns="91440" tIns="45720" rIns="91440" bIns="45720" rtlCol="0" anchor="b" anchorCtr="1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27136"/>
            <a:ext cx="10515600" cy="4949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8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3855E-B2FD-437C-9A2C-01B8688169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865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3E5A7-9F4F-4355-8EFA-3A054F5F8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5"/>
          <p:cNvSpPr txBox="1">
            <a:spLocks/>
          </p:cNvSpPr>
          <p:nvPr userDrawn="1"/>
        </p:nvSpPr>
        <p:spPr bwMode="auto">
          <a:xfrm>
            <a:off x="241300" y="142888"/>
            <a:ext cx="6286500" cy="619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5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96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ysClr val="window" lastClr="FFFFFF"/>
                </a:solidFill>
                <a:latin typeface="Arial" panose="020B0604020202020204"/>
              </a:rPr>
              <a:t>Click to edit Master title style</a:t>
            </a:r>
            <a:endParaRPr lang="en-US">
              <a:solidFill>
                <a:sysClr val="window" lastClr="FFFFFF"/>
              </a:solidFill>
              <a:latin typeface="Arial" panose="020B0604020202020204"/>
            </a:endParaRPr>
          </a:p>
        </p:txBody>
      </p:sp>
      <p:sp>
        <p:nvSpPr>
          <p:cNvPr id="8" name="Rectangle 7"/>
          <p:cNvSpPr/>
          <p:nvPr userDrawn="1"/>
        </p:nvSpPr>
        <p:spPr bwMode="ltGray">
          <a:xfrm>
            <a:off x="0" y="3"/>
            <a:ext cx="12192000" cy="973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1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0" y="866735"/>
            <a:ext cx="12192000" cy="10636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1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809625"/>
            <a:ext cx="12192000" cy="0"/>
          </a:xfrm>
          <a:prstGeom prst="line">
            <a:avLst/>
          </a:prstGeom>
          <a:ln w="114300">
            <a:solidFill>
              <a:srgbClr val="0070C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629" y="108333"/>
            <a:ext cx="9640433" cy="521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3" name="Group 2"/>
          <p:cNvGrpSpPr>
            <a:grpSpLocks noChangeAspect="1"/>
          </p:cNvGrpSpPr>
          <p:nvPr userDrawn="1"/>
        </p:nvGrpSpPr>
        <p:grpSpPr bwMode="auto">
          <a:xfrm>
            <a:off x="10764755" y="-1"/>
            <a:ext cx="1427245" cy="500064"/>
            <a:chOff x="3460" y="74"/>
            <a:chExt cx="1013" cy="422"/>
          </a:xfrm>
          <a:solidFill>
            <a:schemeClr val="bg1"/>
          </a:solidFill>
        </p:grpSpPr>
        <p:sp>
          <p:nvSpPr>
            <p:cNvPr id="14" name="Freeform 3"/>
            <p:cNvSpPr>
              <a:spLocks noChangeAspect="1"/>
            </p:cNvSpPr>
            <p:nvPr/>
          </p:nvSpPr>
          <p:spPr bwMode="auto">
            <a:xfrm>
              <a:off x="4084" y="74"/>
              <a:ext cx="255" cy="422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0" y="276"/>
                </a:cxn>
                <a:cxn ang="0">
                  <a:pos x="1" y="278"/>
                </a:cxn>
                <a:cxn ang="0">
                  <a:pos x="202" y="90"/>
                </a:cxn>
                <a:cxn ang="0">
                  <a:pos x="139" y="422"/>
                </a:cxn>
                <a:cxn ang="0">
                  <a:pos x="141" y="422"/>
                </a:cxn>
                <a:cxn ang="0">
                  <a:pos x="255" y="0"/>
                </a:cxn>
              </a:cxnLst>
              <a:rect l="0" t="0" r="r" b="b"/>
              <a:pathLst>
                <a:path w="255" h="422">
                  <a:moveTo>
                    <a:pt x="255" y="0"/>
                  </a:moveTo>
                  <a:lnTo>
                    <a:pt x="0" y="276"/>
                  </a:lnTo>
                  <a:lnTo>
                    <a:pt x="1" y="278"/>
                  </a:lnTo>
                  <a:lnTo>
                    <a:pt x="202" y="90"/>
                  </a:lnTo>
                  <a:lnTo>
                    <a:pt x="139" y="422"/>
                  </a:lnTo>
                  <a:lnTo>
                    <a:pt x="141" y="422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4"/>
            <p:cNvSpPr>
              <a:spLocks noChangeAspect="1"/>
            </p:cNvSpPr>
            <p:nvPr/>
          </p:nvSpPr>
          <p:spPr bwMode="auto">
            <a:xfrm>
              <a:off x="3460" y="239"/>
              <a:ext cx="1013" cy="253"/>
            </a:xfrm>
            <a:custGeom>
              <a:avLst/>
              <a:gdLst/>
              <a:ahLst/>
              <a:cxnLst>
                <a:cxn ang="0">
                  <a:pos x="1013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912" y="23"/>
                </a:cxn>
                <a:cxn ang="0">
                  <a:pos x="507" y="252"/>
                </a:cxn>
                <a:cxn ang="0">
                  <a:pos x="510" y="253"/>
                </a:cxn>
                <a:cxn ang="0">
                  <a:pos x="1013" y="0"/>
                </a:cxn>
              </a:cxnLst>
              <a:rect l="0" t="0" r="r" b="b"/>
              <a:pathLst>
                <a:path w="1013" h="253">
                  <a:moveTo>
                    <a:pt x="1013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912" y="23"/>
                  </a:lnTo>
                  <a:lnTo>
                    <a:pt x="507" y="252"/>
                  </a:lnTo>
                  <a:lnTo>
                    <a:pt x="510" y="253"/>
                  </a:lnTo>
                  <a:lnTo>
                    <a:pt x="1013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43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none" spc="50">
          <a:ln w="0"/>
          <a:solidFill>
            <a:schemeClr val="bg2"/>
          </a:solidFill>
          <a:effectLst>
            <a:innerShdw blurRad="63500" dist="50800" dir="13500000">
              <a:srgbClr val="000000">
                <a:alpha val="50000"/>
              </a:srgbClr>
            </a:innerShdw>
          </a:effectLst>
          <a:latin typeface="ISOCPEUR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03634" y="6530201"/>
            <a:ext cx="184731" cy="276999"/>
          </a:xfrm>
        </p:spPr>
        <p:txBody>
          <a:bodyPr wrap="none" anchor="b" anchorCtr="1">
            <a:spAutoFit/>
          </a:bodyPr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3442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SysML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2.0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Requirements for Visualization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822"/>
            <a:ext cx="9144000" cy="1655762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3100" dirty="0" smtClean="0"/>
              <a:t>2/22/17</a:t>
            </a:r>
          </a:p>
          <a:p>
            <a:endParaRPr lang="en-US" sz="3100" dirty="0"/>
          </a:p>
          <a:p>
            <a:r>
              <a:rPr lang="en-US" sz="3100" dirty="0" smtClean="0"/>
              <a:t>Schreiber, Feingold, Sarrel, Fosse, Qamar</a:t>
            </a:r>
            <a:endParaRPr lang="en-US" sz="3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E5A7-9F4F-4355-8EFA-3A054F5F8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550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Model Construction</a:t>
            </a:r>
          </a:p>
          <a:p>
            <a:pPr lvl="1"/>
            <a:r>
              <a:rPr lang="en-US" dirty="0" smtClean="0"/>
              <a:t>Provide modified data and meta data from executed views</a:t>
            </a:r>
          </a:p>
          <a:p>
            <a:r>
              <a:rPr lang="en-US" dirty="0" smtClean="0"/>
              <a:t>Model Analysis</a:t>
            </a:r>
          </a:p>
          <a:p>
            <a:pPr lvl="1"/>
            <a:r>
              <a:rPr lang="en-US" dirty="0" smtClean="0"/>
              <a:t>Receive analysis/query data for view/viewpoint definition and execution</a:t>
            </a:r>
          </a:p>
          <a:p>
            <a:pPr lvl="1"/>
            <a:r>
              <a:rPr lang="en-US" dirty="0" smtClean="0"/>
              <a:t>Provide analysis/query viewpoint definition</a:t>
            </a:r>
          </a:p>
          <a:p>
            <a:pPr lvl="1"/>
            <a:r>
              <a:rPr lang="en-US" dirty="0" smtClean="0"/>
              <a:t>Provide analysis/query view execution</a:t>
            </a:r>
          </a:p>
          <a:p>
            <a:r>
              <a:rPr lang="en-US" dirty="0" smtClean="0"/>
              <a:t>Model Management</a:t>
            </a:r>
          </a:p>
          <a:p>
            <a:pPr lvl="1"/>
            <a:r>
              <a:rPr lang="en-US" dirty="0" smtClean="0"/>
              <a:t>Receive authentication and access information services</a:t>
            </a:r>
          </a:p>
          <a:p>
            <a:pPr lvl="1"/>
            <a:r>
              <a:rPr lang="en-US" dirty="0" smtClean="0"/>
              <a:t>Receive model data and meta data (incl. version, in-work, etc.) via standard </a:t>
            </a:r>
            <a:r>
              <a:rPr lang="en-US" dirty="0" err="1" smtClean="0"/>
              <a:t>SysML</a:t>
            </a:r>
            <a:r>
              <a:rPr lang="en-US" dirty="0" smtClean="0"/>
              <a:t> meta model and extensions</a:t>
            </a:r>
          </a:p>
          <a:p>
            <a:pPr lvl="1"/>
            <a:r>
              <a:rPr lang="en-US" dirty="0" smtClean="0"/>
              <a:t>Receive managed viewpoint definition data</a:t>
            </a:r>
          </a:p>
          <a:p>
            <a:pPr lvl="1"/>
            <a:r>
              <a:rPr lang="en-US" dirty="0" smtClean="0"/>
              <a:t>Receive managed view execution data</a:t>
            </a:r>
          </a:p>
          <a:p>
            <a:pPr lvl="1"/>
            <a:r>
              <a:rPr lang="en-US" dirty="0" smtClean="0"/>
              <a:t>Provide view/viewpoint definition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E5A7-9F4F-4355-8EFA-3A054F5F8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87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BACKUP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E5A7-9F4F-4355-8EFA-3A054F5F8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98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Concerns/Comments from Coronado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9456" y="1227136"/>
            <a:ext cx="11777472" cy="49498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i="1" u="sng" dirty="0"/>
              <a:t>Concrete syntax requirements.</a:t>
            </a:r>
            <a:r>
              <a:rPr lang="en-US" sz="1600" dirty="0"/>
              <a:t> </a:t>
            </a:r>
            <a:r>
              <a:rPr lang="en-US" sz="1600" dirty="0" err="1"/>
              <a:t>SysML</a:t>
            </a:r>
            <a:r>
              <a:rPr lang="en-US" sz="1600" dirty="0"/>
              <a:t> v2 shall:</a:t>
            </a:r>
          </a:p>
          <a:p>
            <a:pPr lvl="0"/>
            <a:r>
              <a:rPr lang="en-US" sz="1600" dirty="0"/>
              <a:t>Provide a flexible view and viewpoint capability that includes graphical, textual, tabular, and numerical presentation </a:t>
            </a:r>
            <a:r>
              <a:rPr lang="en-US" sz="1600" dirty="0" smtClean="0"/>
              <a:t>methods [2.3.1]</a:t>
            </a:r>
            <a:endParaRPr lang="en-US" sz="1600" dirty="0"/>
          </a:p>
          <a:p>
            <a:pPr lvl="0"/>
            <a:r>
              <a:rPr lang="en-US" sz="1600" dirty="0"/>
              <a:t>Provide support for composite viewpoints and navigation between </a:t>
            </a:r>
            <a:r>
              <a:rPr lang="en-US" sz="1600" dirty="0" smtClean="0"/>
              <a:t>view [2.4.1, 2.4.2, 2.4.5, 2.5.3]</a:t>
            </a:r>
            <a:endParaRPr lang="en-US" sz="1600" dirty="0"/>
          </a:p>
          <a:p>
            <a:pPr lvl="0"/>
            <a:r>
              <a:rPr lang="en-US" sz="1600" dirty="0"/>
              <a:t>Provide standard viewpoints and views for </a:t>
            </a:r>
            <a:r>
              <a:rPr lang="en-US" sz="1600" dirty="0" err="1"/>
              <a:t>SysML</a:t>
            </a:r>
            <a:r>
              <a:rPr lang="en-US" sz="1600" dirty="0"/>
              <a:t> v1 diagrams (assists transition from v1 to v2</a:t>
            </a:r>
            <a:r>
              <a:rPr lang="en-US" sz="1600" dirty="0" smtClean="0"/>
              <a:t>) [2.4.3]</a:t>
            </a:r>
            <a:endParaRPr lang="en-US" sz="1600" dirty="0"/>
          </a:p>
          <a:p>
            <a:pPr lvl="0"/>
            <a:r>
              <a:rPr lang="en-US" sz="1600" dirty="0"/>
              <a:t>Provide a standard mapping language between concrete syntax and abstract </a:t>
            </a:r>
            <a:r>
              <a:rPr lang="en-US" sz="1600" dirty="0" smtClean="0"/>
              <a:t>syntax [2.2.1]</a:t>
            </a:r>
            <a:endParaRPr lang="en-US" sz="1600" dirty="0"/>
          </a:p>
          <a:p>
            <a:pPr lvl="0"/>
            <a:r>
              <a:rPr lang="en-US" sz="1600" dirty="0"/>
              <a:t>Provide a standard graphical concrete syntax that maps to the abstract </a:t>
            </a:r>
            <a:r>
              <a:rPr lang="en-US" sz="1600" dirty="0" smtClean="0"/>
              <a:t>syntax [2.3.1]</a:t>
            </a:r>
            <a:endParaRPr lang="en-US" sz="1600" dirty="0"/>
          </a:p>
          <a:p>
            <a:pPr lvl="0"/>
            <a:r>
              <a:rPr lang="en-US" sz="1600" dirty="0"/>
              <a:t>Provide a standard textual concrete syntax that maps to the abstract </a:t>
            </a:r>
            <a:r>
              <a:rPr lang="en-US" sz="1600" dirty="0" smtClean="0"/>
              <a:t>syntax [2.3.1]</a:t>
            </a:r>
            <a:endParaRPr lang="en-US" sz="1600" dirty="0"/>
          </a:p>
          <a:p>
            <a:pPr lvl="0"/>
            <a:r>
              <a:rPr lang="en-US" sz="1600" dirty="0"/>
              <a:t>Provide ability to specify domain specific concrete syntax (e.g., symbol sets) that maps to the abstract </a:t>
            </a:r>
            <a:r>
              <a:rPr lang="en-US" sz="1600" dirty="0" smtClean="0"/>
              <a:t>syntax [2.4.1, 2.4.2]</a:t>
            </a:r>
            <a:endParaRPr lang="en-US" sz="1600" dirty="0"/>
          </a:p>
          <a:p>
            <a:pPr lvl="0"/>
            <a:r>
              <a:rPr lang="en-US" sz="1600" dirty="0"/>
              <a:t>Provide a simple geometric view as a standard diagram</a:t>
            </a:r>
            <a:r>
              <a:rPr lang="en-US" sz="1600" dirty="0" smtClean="0"/>
              <a:t>* [2.4.4]</a:t>
            </a:r>
            <a:endParaRPr lang="en-US" sz="1600" dirty="0"/>
          </a:p>
          <a:p>
            <a:pPr lvl="0"/>
            <a:r>
              <a:rPr lang="en-US" sz="1600" dirty="0"/>
              <a:t>Provide a standard viewpoint library (platform independent model with platform bindings</a:t>
            </a:r>
            <a:r>
              <a:rPr lang="en-US" sz="1600" dirty="0" smtClean="0"/>
              <a:t>) [2.2.1]</a:t>
            </a:r>
            <a:endParaRPr lang="en-US" sz="1600" dirty="0"/>
          </a:p>
          <a:p>
            <a:pPr lvl="0"/>
            <a:r>
              <a:rPr lang="en-US" sz="1600" dirty="0"/>
              <a:t>Provide diagram interchange and/or exchange of the viewpoint method to regenerate the </a:t>
            </a:r>
            <a:r>
              <a:rPr lang="en-US" sz="1600" dirty="0" smtClean="0"/>
              <a:t>view [2.2.1, 2.6.1]</a:t>
            </a:r>
            <a:endParaRPr lang="en-US" sz="1600" dirty="0"/>
          </a:p>
          <a:p>
            <a:pPr lvl="0"/>
            <a:r>
              <a:rPr lang="en-US" sz="1600" dirty="0"/>
              <a:t>Provide persistent views to support documentation and </a:t>
            </a:r>
            <a:r>
              <a:rPr lang="en-US" sz="1600" dirty="0" smtClean="0"/>
              <a:t>reports [2.3.X, 2.6.2]</a:t>
            </a:r>
            <a:endParaRPr lang="en-US" sz="1600" dirty="0"/>
          </a:p>
          <a:p>
            <a:r>
              <a:rPr lang="en-US" sz="1600" dirty="0" smtClean="0"/>
              <a:t>In </a:t>
            </a:r>
            <a:r>
              <a:rPr lang="en-US" sz="1600" dirty="0"/>
              <a:t>addition, </a:t>
            </a:r>
            <a:r>
              <a:rPr lang="en-US" sz="1600" dirty="0" err="1"/>
              <a:t>SysML</a:t>
            </a:r>
            <a:r>
              <a:rPr lang="en-US" sz="1600" dirty="0"/>
              <a:t> v2 should provide visualization services such as support for auto-layout, dynamic, interactive visualization (e.g., user select scope of model, filters, layers, etc.), as well as manual diagram layout capability. The ability to specify diagram layers that consist of a group of diagram elements which can be displayed (e.g., turn on or off, assignment of colors or offsets, etc.), is considered an essential feature of </a:t>
            </a:r>
            <a:r>
              <a:rPr lang="en-US" sz="1600" dirty="0" err="1"/>
              <a:t>SysML</a:t>
            </a:r>
            <a:r>
              <a:rPr lang="en-US" sz="1600" dirty="0"/>
              <a:t> v2 views</a:t>
            </a:r>
            <a:r>
              <a:rPr lang="en-US" sz="1600" dirty="0" smtClean="0"/>
              <a:t>. [2.3.2.X]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E5A7-9F4F-4355-8EFA-3A054F5F8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065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9" y="108333"/>
            <a:ext cx="10842171" cy="5219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Original </a:t>
            </a:r>
            <a:r>
              <a:rPr lang="en-US" dirty="0" err="1" smtClean="0"/>
              <a:t>SysML</a:t>
            </a:r>
            <a:r>
              <a:rPr lang="en-US" dirty="0" smtClean="0"/>
              <a:t> </a:t>
            </a:r>
            <a:r>
              <a:rPr lang="en-US" dirty="0"/>
              <a:t>v1.x </a:t>
            </a:r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Separation </a:t>
            </a:r>
            <a:r>
              <a:rPr lang="en-US" dirty="0"/>
              <a:t>of Model Construction from Visualization</a:t>
            </a:r>
          </a:p>
          <a:p>
            <a:pPr lvl="1"/>
            <a:r>
              <a:rPr lang="en-US" dirty="0"/>
              <a:t>Diagram construction left to modeler</a:t>
            </a:r>
          </a:p>
          <a:p>
            <a:pPr lvl="1"/>
            <a:r>
              <a:rPr lang="en-US" dirty="0"/>
              <a:t>Model elements can be removed, but added elements cannot be automatically added to diagrams</a:t>
            </a:r>
          </a:p>
          <a:p>
            <a:pPr lvl="1"/>
            <a:r>
              <a:rPr lang="en-US" dirty="0"/>
              <a:t>Some tool capabilities to auto-create, but not necessarily rule-based</a:t>
            </a:r>
          </a:p>
          <a:p>
            <a:r>
              <a:rPr lang="en-US" dirty="0"/>
              <a:t>Specification of </a:t>
            </a:r>
            <a:r>
              <a:rPr lang="en-US" dirty="0" err="1"/>
              <a:t>SysML</a:t>
            </a:r>
            <a:r>
              <a:rPr lang="en-US" dirty="0"/>
              <a:t> Diagrammatic Views</a:t>
            </a:r>
          </a:p>
          <a:p>
            <a:pPr lvl="1"/>
            <a:r>
              <a:rPr lang="en-US" dirty="0"/>
              <a:t>Appearance of </a:t>
            </a:r>
            <a:r>
              <a:rPr lang="en-US" dirty="0" err="1"/>
              <a:t>SysML</a:t>
            </a:r>
            <a:r>
              <a:rPr lang="en-US" dirty="0"/>
              <a:t> diagrams is fixed with no facility for user-defined rules</a:t>
            </a:r>
          </a:p>
          <a:p>
            <a:pPr lvl="1"/>
            <a:r>
              <a:rPr lang="en-US" dirty="0"/>
              <a:t>Modelers sometimes make modeling choices to accommodate immediate needs, resulting in more work later or deferring robust modeling</a:t>
            </a:r>
          </a:p>
          <a:p>
            <a:r>
              <a:rPr lang="en-US" dirty="0"/>
              <a:t>View Construction and Layout</a:t>
            </a:r>
          </a:p>
          <a:p>
            <a:pPr lvl="1"/>
            <a:r>
              <a:rPr lang="en-US" dirty="0"/>
              <a:t>Layout of diagram elements manual requiring manual maintenance</a:t>
            </a:r>
          </a:p>
          <a:p>
            <a:pPr lvl="1"/>
            <a:r>
              <a:rPr lang="en-US" dirty="0"/>
              <a:t>Facility for “semantic zoom”</a:t>
            </a:r>
          </a:p>
          <a:p>
            <a:r>
              <a:rPr lang="en-US" dirty="0"/>
              <a:t>In-Work, Changed Data and Model Compare</a:t>
            </a:r>
          </a:p>
          <a:p>
            <a:pPr lvl="1"/>
            <a:r>
              <a:rPr lang="en-US" dirty="0"/>
              <a:t>The current spec is silent on visualizing changes and differences between model baselines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E5A7-9F4F-4355-8EFA-3A054F5F8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781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Capabilities – to be required?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000" dirty="0"/>
              <a:t>View Definition</a:t>
            </a:r>
          </a:p>
          <a:p>
            <a:pPr lvl="1"/>
            <a:r>
              <a:rPr lang="en-US" sz="1600" dirty="0"/>
              <a:t>Highly flexible viewpoint specification</a:t>
            </a:r>
          </a:p>
          <a:p>
            <a:pPr lvl="2"/>
            <a:r>
              <a:rPr lang="en-US" sz="1400" dirty="0"/>
              <a:t>Data query/filter capability</a:t>
            </a:r>
          </a:p>
          <a:p>
            <a:pPr lvl="2"/>
            <a:r>
              <a:rPr lang="en-US" sz="1400" dirty="0"/>
              <a:t>Data transformation</a:t>
            </a:r>
          </a:p>
          <a:p>
            <a:pPr lvl="2"/>
            <a:r>
              <a:rPr lang="en-US" sz="1400" dirty="0"/>
              <a:t>Interactive behaviors</a:t>
            </a:r>
          </a:p>
          <a:p>
            <a:pPr lvl="1"/>
            <a:r>
              <a:rPr lang="en-US" sz="1600" dirty="0" smtClean="0"/>
              <a:t>Standard </a:t>
            </a:r>
            <a:r>
              <a:rPr lang="en-US" sz="1600" dirty="0" err="1"/>
              <a:t>SysML</a:t>
            </a:r>
            <a:r>
              <a:rPr lang="en-US" sz="1600" dirty="0"/>
              <a:t> diagram type definitions</a:t>
            </a:r>
          </a:p>
          <a:p>
            <a:pPr lvl="1"/>
            <a:r>
              <a:rPr lang="en-US" sz="1600" dirty="0"/>
              <a:t>Extension for user-defined and domain-specific visualizations</a:t>
            </a:r>
          </a:p>
          <a:p>
            <a:pPr lvl="0"/>
            <a:r>
              <a:rPr lang="en-US" sz="2000" dirty="0"/>
              <a:t>View Generation</a:t>
            </a:r>
          </a:p>
          <a:p>
            <a:pPr lvl="1"/>
            <a:r>
              <a:rPr lang="en-US" sz="1600" dirty="0"/>
              <a:t>Defined graphical and layout styles for the nine core </a:t>
            </a:r>
            <a:r>
              <a:rPr lang="en-US" sz="1600" dirty="0" err="1"/>
              <a:t>SysML</a:t>
            </a:r>
            <a:r>
              <a:rPr lang="en-US" sz="1600" dirty="0"/>
              <a:t> diagram types</a:t>
            </a:r>
          </a:p>
          <a:p>
            <a:pPr lvl="2"/>
            <a:r>
              <a:rPr lang="en-US" sz="1400" dirty="0"/>
              <a:t>Extensions for graphical definitions of diagram objects (nodes, edges, connectors)</a:t>
            </a:r>
          </a:p>
          <a:p>
            <a:pPr lvl="2"/>
            <a:r>
              <a:rPr lang="en-US" sz="1400" dirty="0"/>
              <a:t>Extensions for diagram layout and style</a:t>
            </a:r>
          </a:p>
          <a:p>
            <a:pPr lvl="1"/>
            <a:r>
              <a:rPr lang="en-US" sz="1600" dirty="0"/>
              <a:t>Defined extension framework for visualization</a:t>
            </a:r>
          </a:p>
          <a:p>
            <a:pPr lvl="1"/>
            <a:r>
              <a:rPr lang="en-US" sz="1600" dirty="0" smtClean="0"/>
              <a:t>Semantic </a:t>
            </a:r>
            <a:r>
              <a:rPr lang="en-US" sz="1600" dirty="0"/>
              <a:t>filter, zoom and pan capability</a:t>
            </a:r>
          </a:p>
          <a:p>
            <a:pPr lvl="1"/>
            <a:r>
              <a:rPr lang="en-US" sz="1600" dirty="0"/>
              <a:t>Static and dynamic view generation</a:t>
            </a:r>
          </a:p>
          <a:p>
            <a:pPr lvl="1"/>
            <a:r>
              <a:rPr lang="en-US" sz="1600" dirty="0"/>
              <a:t>Facilities for compare/differencing views of model data (element, diagram and data set levels)</a:t>
            </a:r>
          </a:p>
          <a:p>
            <a:pPr lvl="1"/>
            <a:r>
              <a:rPr lang="en-US" sz="1600" dirty="0"/>
              <a:t>Capability to visualize model execution</a:t>
            </a:r>
          </a:p>
          <a:p>
            <a:pPr lvl="0"/>
            <a:r>
              <a:rPr lang="en-US" sz="2000" dirty="0"/>
              <a:t>View Export</a:t>
            </a:r>
          </a:p>
          <a:p>
            <a:pPr lvl="1"/>
            <a:r>
              <a:rPr lang="en-US" sz="1600" dirty="0"/>
              <a:t>Static and dynamic view export</a:t>
            </a:r>
          </a:p>
          <a:p>
            <a:pPr lvl="1"/>
            <a:r>
              <a:rPr lang="en-US" sz="1600" dirty="0"/>
              <a:t>Document </a:t>
            </a:r>
            <a:r>
              <a:rPr lang="en-US" sz="1600" dirty="0" smtClean="0"/>
              <a:t>generation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E5A7-9F4F-4355-8EFA-3A054F5F8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008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Concrete Syntax &amp; Standard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Requirement – </a:t>
            </a:r>
          </a:p>
          <a:p>
            <a:pPr lvl="1"/>
            <a:r>
              <a:rPr lang="en-US" dirty="0"/>
              <a:t>The </a:t>
            </a:r>
            <a:r>
              <a:rPr lang="en-US" dirty="0" err="1"/>
              <a:t>SysML</a:t>
            </a:r>
            <a:r>
              <a:rPr lang="en-US" dirty="0"/>
              <a:t> specification shall provide means to visualize the standard </a:t>
            </a:r>
            <a:r>
              <a:rPr lang="en-US" dirty="0" err="1"/>
              <a:t>SysML</a:t>
            </a:r>
            <a:r>
              <a:rPr lang="en-US" dirty="0"/>
              <a:t> diagram types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Considerations/Approaches – </a:t>
            </a:r>
          </a:p>
          <a:p>
            <a:pPr lvl="1"/>
            <a:r>
              <a:rPr lang="en-US" dirty="0"/>
              <a:t>No longer specify standard </a:t>
            </a:r>
            <a:r>
              <a:rPr lang="en-US" dirty="0" err="1"/>
              <a:t>SysML</a:t>
            </a:r>
            <a:r>
              <a:rPr lang="en-US" dirty="0"/>
              <a:t> diagrams and syntax, instead providing only the abstract capability to define viewpoints that are known to be a superset of those required for standard diagram types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Specify only </a:t>
            </a:r>
            <a:r>
              <a:rPr lang="en-US" dirty="0" err="1" smtClean="0"/>
              <a:t>SysML</a:t>
            </a:r>
            <a:r>
              <a:rPr lang="en-US" dirty="0" smtClean="0"/>
              <a:t> diagram types (viewpoints), but allow user-defined syntax within the constrains of the specified viewpoints</a:t>
            </a:r>
            <a:endParaRPr lang="en-US" dirty="0"/>
          </a:p>
          <a:p>
            <a:pPr lvl="1"/>
            <a:r>
              <a:rPr lang="en-US" dirty="0" smtClean="0"/>
              <a:t>Specify </a:t>
            </a:r>
            <a:r>
              <a:rPr lang="en-US" dirty="0"/>
              <a:t>some/all </a:t>
            </a:r>
            <a:r>
              <a:rPr lang="en-US" dirty="0" err="1"/>
              <a:t>SysML</a:t>
            </a:r>
            <a:r>
              <a:rPr lang="en-US" dirty="0"/>
              <a:t> diagrams with a set of defined executable viewpoint, providing set of visualization definitions that result in diagrams that look like the current concrete syntax of </a:t>
            </a:r>
            <a:r>
              <a:rPr lang="en-US" dirty="0" err="1"/>
              <a:t>SysML</a:t>
            </a:r>
            <a:r>
              <a:rPr lang="en-US" dirty="0"/>
              <a:t> 1.X (Somewhat dependent on formalism connection to UML)</a:t>
            </a:r>
          </a:p>
          <a:p>
            <a:pPr lvl="1"/>
            <a:r>
              <a:rPr lang="en-US" dirty="0" smtClean="0"/>
              <a:t>Maintain </a:t>
            </a:r>
            <a:r>
              <a:rPr lang="en-US" dirty="0"/>
              <a:t>current specification of </a:t>
            </a:r>
            <a:r>
              <a:rPr lang="en-US" dirty="0" err="1"/>
              <a:t>SysML</a:t>
            </a:r>
            <a:r>
              <a:rPr lang="en-US" dirty="0"/>
              <a:t> diagrams and syntax, leaving implementation of the concrete syntax within a viewpoint unspecified.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Recommendation – </a:t>
            </a:r>
          </a:p>
          <a:p>
            <a:pPr lvl="1"/>
            <a:r>
              <a:rPr lang="en-US" dirty="0"/>
              <a:t>Specify standard </a:t>
            </a:r>
            <a:r>
              <a:rPr lang="en-US" dirty="0" smtClean="0"/>
              <a:t>viewpoints and syntax </a:t>
            </a:r>
            <a:r>
              <a:rPr lang="en-US" dirty="0"/>
              <a:t>for the standard 9 </a:t>
            </a:r>
            <a:r>
              <a:rPr lang="en-US" dirty="0" err="1"/>
              <a:t>SysML</a:t>
            </a:r>
            <a:r>
              <a:rPr lang="en-US" dirty="0"/>
              <a:t> diagram types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E5A7-9F4F-4355-8EFA-3A054F5F8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4191" y="-10933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705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User-Defined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Requirements </a:t>
            </a:r>
            <a:r>
              <a:rPr lang="en-US" dirty="0"/>
              <a:t>– </a:t>
            </a:r>
          </a:p>
          <a:p>
            <a:pPr lvl="1"/>
            <a:r>
              <a:rPr lang="en-US" dirty="0" smtClean="0"/>
              <a:t>Current requirements only specify requirements to map data, define viewpoints and generate views.</a:t>
            </a:r>
            <a:endParaRPr lang="en-US" dirty="0"/>
          </a:p>
          <a:p>
            <a:pPr lvl="1"/>
            <a:r>
              <a:rPr lang="en-US" dirty="0" smtClean="0"/>
              <a:t>Examples – </a:t>
            </a:r>
          </a:p>
          <a:p>
            <a:pPr lvl="2"/>
            <a:r>
              <a:rPr lang="en-US" dirty="0"/>
              <a:t>“The viewpoint shall be able to define data model object types within the </a:t>
            </a:r>
            <a:r>
              <a:rPr lang="en-US" dirty="0" err="1" smtClean="0"/>
              <a:t>metamodel</a:t>
            </a:r>
            <a:r>
              <a:rPr lang="en-US" dirty="0" smtClean="0"/>
              <a:t>”</a:t>
            </a:r>
          </a:p>
          <a:p>
            <a:pPr lvl="2"/>
            <a:r>
              <a:rPr lang="en-US" dirty="0"/>
              <a:t>“The viewpoint shall be able to define data attributes describing the data model </a:t>
            </a:r>
            <a:r>
              <a:rPr lang="en-US" dirty="0" smtClean="0"/>
              <a:t>objects”</a:t>
            </a:r>
          </a:p>
          <a:p>
            <a:pPr lvl="1"/>
            <a:endParaRPr lang="en-US" dirty="0"/>
          </a:p>
          <a:p>
            <a:r>
              <a:rPr lang="en-US" dirty="0"/>
              <a:t>Considerations/Approaches – </a:t>
            </a:r>
          </a:p>
          <a:p>
            <a:pPr lvl="1"/>
            <a:r>
              <a:rPr lang="en-US" dirty="0" smtClean="0"/>
              <a:t>Specify additional </a:t>
            </a:r>
            <a:r>
              <a:rPr lang="en-US" dirty="0"/>
              <a:t>(domain-specific) diagram types </a:t>
            </a:r>
            <a:r>
              <a:rPr lang="en-US" dirty="0" smtClean="0"/>
              <a:t>with </a:t>
            </a:r>
            <a:r>
              <a:rPr lang="en-US" dirty="0" err="1" smtClean="0"/>
              <a:t>SysML</a:t>
            </a:r>
            <a:r>
              <a:rPr lang="en-US" dirty="0" smtClean="0"/>
              <a:t> 1.X-style concrete syntax</a:t>
            </a:r>
          </a:p>
          <a:p>
            <a:pPr lvl="1"/>
            <a:r>
              <a:rPr lang="en-US" dirty="0"/>
              <a:t>Specify additional </a:t>
            </a:r>
            <a:r>
              <a:rPr lang="en-US" dirty="0" smtClean="0"/>
              <a:t>diagram </a:t>
            </a:r>
            <a:r>
              <a:rPr lang="en-US" dirty="0"/>
              <a:t>types with </a:t>
            </a:r>
            <a:r>
              <a:rPr lang="en-US" dirty="0" smtClean="0"/>
              <a:t>standard executable viewpoints</a:t>
            </a:r>
          </a:p>
          <a:p>
            <a:pPr lvl="1"/>
            <a:r>
              <a:rPr lang="en-US" dirty="0" smtClean="0"/>
              <a:t>Leave domain-specific extensions abstract, leaving both concrete syntax and viewpoint implementation to the user or future dependent specifications.</a:t>
            </a:r>
            <a:endParaRPr lang="en-US" dirty="0"/>
          </a:p>
          <a:p>
            <a:r>
              <a:rPr lang="en-US" dirty="0" smtClean="0"/>
              <a:t>Recommendation </a:t>
            </a:r>
            <a:r>
              <a:rPr lang="en-US" dirty="0"/>
              <a:t>– </a:t>
            </a:r>
          </a:p>
          <a:p>
            <a:pPr lvl="1"/>
            <a:r>
              <a:rPr lang="en-US" dirty="0" smtClean="0"/>
              <a:t>Leave extensions abstract. Only specify mechanisms for mapping, view definition and view generation.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E5A7-9F4F-4355-8EFA-3A054F5F8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30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Visualization for Geometry and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908" y="1227136"/>
            <a:ext cx="6940061" cy="537694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Scope – </a:t>
            </a:r>
          </a:p>
          <a:p>
            <a:pPr lvl="1"/>
            <a:r>
              <a:rPr lang="en-US" dirty="0" smtClean="0"/>
              <a:t>“Light” visualization of geometrical constructs (boxes, cones, spheres, etc.</a:t>
            </a:r>
          </a:p>
          <a:p>
            <a:pPr lvl="1"/>
            <a:r>
              <a:rPr lang="en-US" dirty="0" smtClean="0"/>
              <a:t>Apply geometries for states (instance specs?)</a:t>
            </a:r>
          </a:p>
          <a:p>
            <a:pPr lvl="1"/>
            <a:r>
              <a:rPr lang="en-US" dirty="0" smtClean="0"/>
              <a:t>Not to replace visualizations of 3D geometries from Mechanical domain</a:t>
            </a:r>
          </a:p>
          <a:p>
            <a:r>
              <a:rPr lang="en-US" dirty="0" smtClean="0"/>
              <a:t>Requirements </a:t>
            </a:r>
            <a:r>
              <a:rPr lang="en-US" dirty="0"/>
              <a:t>– </a:t>
            </a:r>
          </a:p>
          <a:p>
            <a:pPr lvl="1"/>
            <a:r>
              <a:rPr lang="en-US" dirty="0" smtClean="0"/>
              <a:t>Currently, none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Considerations/Approaches – </a:t>
            </a:r>
          </a:p>
          <a:p>
            <a:pPr lvl="1"/>
            <a:r>
              <a:rPr lang="en-US" dirty="0" smtClean="0"/>
              <a:t>Continue to NOT specify constructs for basic geometries</a:t>
            </a:r>
          </a:p>
          <a:p>
            <a:pPr lvl="1"/>
            <a:r>
              <a:rPr lang="en-US" dirty="0" smtClean="0"/>
              <a:t>Require facilities for capturing and rendering basic geometries</a:t>
            </a:r>
            <a:endParaRPr lang="en-US" dirty="0"/>
          </a:p>
          <a:p>
            <a:r>
              <a:rPr lang="en-US" dirty="0"/>
              <a:t>Recommendation – </a:t>
            </a:r>
          </a:p>
          <a:p>
            <a:pPr lvl="1"/>
            <a:r>
              <a:rPr lang="en-US" dirty="0" smtClean="0"/>
              <a:t>Enhance the language (along with standard units and measures) to include basic geometry for visualization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E5A7-9F4F-4355-8EFA-3A054F5F8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316047" y="4489612"/>
            <a:ext cx="2719754" cy="2368388"/>
            <a:chOff x="8673240" y="4245094"/>
            <a:chExt cx="2719754" cy="236838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00358" y="4245094"/>
              <a:ext cx="2465518" cy="205459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8673240" y="6359566"/>
              <a:ext cx="2719754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 i="1" u="sng" dirty="0">
                  <a:solidFill>
                    <a:srgbClr val="105289"/>
                  </a:solidFill>
                  <a:latin typeface="inherit"/>
                </a:rPr>
                <a:t>Artist concept of Juno. (Credit: NASA/JPL)</a:t>
              </a:r>
              <a:endParaRPr lang="en-US" sz="1050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165" y="1391527"/>
            <a:ext cx="2136910" cy="12803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448800" y="2452738"/>
            <a:ext cx="2719754" cy="2109678"/>
            <a:chOff x="9448800" y="2285220"/>
            <a:chExt cx="2719754" cy="210967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67059" y="2285220"/>
              <a:ext cx="2283237" cy="1817076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9448800" y="4140982"/>
              <a:ext cx="2719754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i="1" u="sng" dirty="0" smtClean="0">
                  <a:solidFill>
                    <a:srgbClr val="105289"/>
                  </a:solidFill>
                  <a:latin typeface="inherit"/>
                </a:rPr>
                <a:t>(Credit: AGI, Inc.)</a:t>
              </a:r>
              <a:endParaRPr lang="en-US" sz="1050" dirty="0"/>
            </a:p>
          </p:txBody>
        </p:sp>
      </p:grp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055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Pallet Elements and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7136"/>
            <a:ext cx="10515600" cy="536123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Scope – </a:t>
            </a:r>
          </a:p>
          <a:p>
            <a:pPr lvl="1"/>
            <a:r>
              <a:rPr lang="en-US" dirty="0" smtClean="0"/>
              <a:t>Presentation of pallet in tools, not inclusive of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defined syntax</a:t>
            </a:r>
          </a:p>
          <a:p>
            <a:pPr lvl="1"/>
            <a:r>
              <a:rPr lang="en-US" dirty="0" smtClean="0"/>
              <a:t>Elements, meta data, etc. (most tools do this today)</a:t>
            </a:r>
          </a:p>
          <a:p>
            <a:r>
              <a:rPr lang="en-US" dirty="0" smtClean="0"/>
              <a:t>Requirements </a:t>
            </a:r>
            <a:r>
              <a:rPr lang="en-US" dirty="0"/>
              <a:t>– </a:t>
            </a:r>
          </a:p>
          <a:p>
            <a:pPr lvl="1"/>
            <a:r>
              <a:rPr lang="en-US" dirty="0" smtClean="0"/>
              <a:t>Currently, none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Considerations/Approaches – </a:t>
            </a:r>
          </a:p>
          <a:p>
            <a:pPr lvl="1"/>
            <a:r>
              <a:rPr lang="en-US" dirty="0" smtClean="0"/>
              <a:t>Specify (prescribe) pallet and standard presentation of syntactical elements for use in SME</a:t>
            </a:r>
          </a:p>
          <a:p>
            <a:pPr lvl="1"/>
            <a:r>
              <a:rPr lang="en-US" dirty="0" smtClean="0"/>
              <a:t>Leave presentation of syntactical elements to vendors</a:t>
            </a:r>
            <a:endParaRPr lang="en-US" dirty="0"/>
          </a:p>
          <a:p>
            <a:r>
              <a:rPr lang="en-US" dirty="0"/>
              <a:t>Recommendation – </a:t>
            </a:r>
          </a:p>
          <a:p>
            <a:pPr lvl="1"/>
            <a:r>
              <a:rPr lang="en-US" dirty="0" smtClean="0"/>
              <a:t>Continue to leave implementation of syntactical elements to implementation of language (vendor-defined)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E5A7-9F4F-4355-8EFA-3A054F5F8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32152" b="21586"/>
          <a:stretch/>
        </p:blipFill>
        <p:spPr>
          <a:xfrm>
            <a:off x="8232469" y="1227136"/>
            <a:ext cx="3304394" cy="286421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226062" y="1512277"/>
            <a:ext cx="926124" cy="270803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12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Review of Services</a:t>
            </a:r>
            <a:endParaRPr lang="en-US" sz="3200" dirty="0" smtClean="0"/>
          </a:p>
          <a:p>
            <a:r>
              <a:rPr lang="en-US" sz="3200" dirty="0" smtClean="0"/>
              <a:t>Requirement Organization</a:t>
            </a:r>
            <a:endParaRPr lang="en-US" sz="3200" dirty="0" smtClean="0"/>
          </a:p>
          <a:p>
            <a:r>
              <a:rPr lang="en-US" sz="3200" dirty="0" smtClean="0"/>
              <a:t>Requirements</a:t>
            </a:r>
          </a:p>
          <a:p>
            <a:pPr lvl="1"/>
            <a:r>
              <a:rPr lang="en-US" sz="2800" dirty="0" smtClean="0"/>
              <a:t>Data Model</a:t>
            </a:r>
          </a:p>
          <a:p>
            <a:pPr lvl="1"/>
            <a:r>
              <a:rPr lang="en-US" sz="2800" dirty="0" smtClean="0"/>
              <a:t>Data Source</a:t>
            </a:r>
          </a:p>
          <a:p>
            <a:pPr lvl="1"/>
            <a:r>
              <a:rPr lang="en-US" sz="2800" dirty="0" smtClean="0"/>
              <a:t>Visualization Definition</a:t>
            </a:r>
          </a:p>
          <a:p>
            <a:pPr lvl="1"/>
            <a:r>
              <a:rPr lang="en-US" sz="2800" dirty="0" smtClean="0"/>
              <a:t>Viewpoint Definition</a:t>
            </a:r>
          </a:p>
          <a:p>
            <a:pPr lvl="1"/>
            <a:r>
              <a:rPr lang="en-US" sz="2800" dirty="0" smtClean="0"/>
              <a:t>Views &amp; Persistence</a:t>
            </a:r>
            <a:endParaRPr lang="en-US" sz="2800" dirty="0" smtClean="0"/>
          </a:p>
          <a:p>
            <a:r>
              <a:rPr lang="en-US" sz="3200" dirty="0" smtClean="0"/>
              <a:t>Interfaces</a:t>
            </a:r>
            <a:endParaRPr lang="en-US" sz="3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E5A7-9F4F-4355-8EFA-3A054F5F8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30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341" y="1227136"/>
            <a:ext cx="5400819" cy="494982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Primary Service</a:t>
            </a:r>
          </a:p>
          <a:p>
            <a:pPr lvl="1"/>
            <a:r>
              <a:rPr lang="en-US" sz="2800" dirty="0" smtClean="0"/>
              <a:t>“Create</a:t>
            </a:r>
            <a:r>
              <a:rPr lang="en-US" sz="2800" dirty="0"/>
              <a:t>, read, update, delete, and execute </a:t>
            </a:r>
            <a:r>
              <a:rPr lang="en-US" sz="2800" dirty="0" smtClean="0"/>
              <a:t>viewpoints”</a:t>
            </a:r>
          </a:p>
          <a:p>
            <a:r>
              <a:rPr lang="en-US" sz="3200" dirty="0" smtClean="0"/>
              <a:t>Other Related Services</a:t>
            </a:r>
          </a:p>
          <a:p>
            <a:pPr lvl="1"/>
            <a:r>
              <a:rPr lang="en-US" sz="2800" dirty="0" smtClean="0"/>
              <a:t>“. . . Model queries . . .”</a:t>
            </a:r>
          </a:p>
          <a:p>
            <a:pPr lvl="1"/>
            <a:r>
              <a:rPr lang="en-US" sz="2800" dirty="0"/>
              <a:t>“. . . Model </a:t>
            </a:r>
            <a:r>
              <a:rPr lang="en-US" sz="2800" dirty="0" smtClean="0"/>
              <a:t>execution . </a:t>
            </a:r>
            <a:r>
              <a:rPr lang="en-US" sz="2800" dirty="0"/>
              <a:t>. .”</a:t>
            </a:r>
          </a:p>
          <a:p>
            <a:pPr lvl="1"/>
            <a:r>
              <a:rPr lang="en-US" sz="2800" dirty="0"/>
              <a:t>“. . . View changes . . </a:t>
            </a:r>
            <a:r>
              <a:rPr lang="en-US" sz="2800" dirty="0" smtClean="0"/>
              <a:t>.”</a:t>
            </a:r>
          </a:p>
          <a:p>
            <a:pPr lvl="1"/>
            <a:r>
              <a:rPr lang="en-US" sz="2800" dirty="0"/>
              <a:t>“. . . </a:t>
            </a:r>
            <a:r>
              <a:rPr lang="en-US" sz="2800" dirty="0" smtClean="0"/>
              <a:t>View/execute links to other data </a:t>
            </a:r>
            <a:r>
              <a:rPr lang="en-US" sz="2800" dirty="0"/>
              <a:t>. . </a:t>
            </a:r>
            <a:r>
              <a:rPr lang="en-US" sz="2800" dirty="0" smtClean="0"/>
              <a:t>.”</a:t>
            </a:r>
            <a:endParaRPr lang="en-US" sz="2800" dirty="0"/>
          </a:p>
          <a:p>
            <a:pPr lvl="1"/>
            <a:r>
              <a:rPr lang="en-US" sz="2800" dirty="0" smtClean="0"/>
              <a:t>. . . Nearly all others (specialized queries)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E5A7-9F4F-4355-8EFA-3A054F5F8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422" y="5065009"/>
            <a:ext cx="4145280" cy="16036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2728"/>
          <a:stretch/>
        </p:blipFill>
        <p:spPr>
          <a:xfrm>
            <a:off x="5540815" y="1115639"/>
            <a:ext cx="6479654" cy="365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85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Requirement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" y="1227136"/>
            <a:ext cx="11292840" cy="484447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Data Model</a:t>
            </a:r>
          </a:p>
          <a:p>
            <a:pPr lvl="1"/>
            <a:r>
              <a:rPr lang="en-US" dirty="0" smtClean="0"/>
              <a:t>Requirements for data model, meta model, attributes, types, etc.</a:t>
            </a:r>
          </a:p>
          <a:p>
            <a:r>
              <a:rPr lang="en-US" dirty="0" smtClean="0"/>
              <a:t>Data Sources</a:t>
            </a:r>
          </a:p>
          <a:p>
            <a:pPr lvl="1"/>
            <a:r>
              <a:rPr lang="en-US" dirty="0" smtClean="0"/>
              <a:t>Requirements for sources of data to be used in model visualization</a:t>
            </a:r>
          </a:p>
          <a:p>
            <a:r>
              <a:rPr lang="en-US" dirty="0" smtClean="0"/>
              <a:t>Visualization Definition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equirements for rules for rendering and interactivity defined relative to the data meta model within a viewpoint</a:t>
            </a:r>
          </a:p>
          <a:p>
            <a:r>
              <a:rPr lang="en-US" dirty="0" smtClean="0"/>
              <a:t>Viewpoint Definition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equirements for model viewpoints including </a:t>
            </a:r>
            <a:r>
              <a:rPr lang="en-US" dirty="0" err="1" smtClean="0"/>
              <a:t>SysML</a:t>
            </a:r>
            <a:r>
              <a:rPr lang="en-US" dirty="0" smtClean="0"/>
              <a:t> standard and user-defined views</a:t>
            </a:r>
          </a:p>
          <a:p>
            <a:r>
              <a:rPr lang="en-US" dirty="0" smtClean="0"/>
              <a:t>Views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equirements for views (executed viewpoints)</a:t>
            </a:r>
          </a:p>
          <a:p>
            <a:r>
              <a:rPr lang="en-US" dirty="0" smtClean="0"/>
              <a:t>View/Viewpoint Persistence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equirements for the persistence of viewpoint and view data and meta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E5A7-9F4F-4355-8EFA-3A054F5F8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258011"/>
              </p:ext>
            </p:extLst>
          </p:nvPr>
        </p:nvGraphicFramePr>
        <p:xfrm>
          <a:off x="10704576" y="5591036"/>
          <a:ext cx="1109472" cy="961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Worksheet" showAsIcon="1" r:id="rId3" imgW="914400" imgH="792360" progId="Excel.Sheet.12">
                  <p:embed/>
                </p:oleObj>
              </mc:Choice>
              <mc:Fallback>
                <p:oleObj name="Worksheet" showAsIcon="1" r:id="rId3" imgW="914400" imgH="7923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04576" y="5591036"/>
                        <a:ext cx="1109472" cy="9611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4838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Requirements – Data Model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1114850"/>
              </p:ext>
            </p:extLst>
          </p:nvPr>
        </p:nvGraphicFramePr>
        <p:xfrm>
          <a:off x="448056" y="3745240"/>
          <a:ext cx="10753344" cy="2506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7636"/>
                <a:gridCol w="2404550"/>
                <a:gridCol w="5066817"/>
                <a:gridCol w="1474395"/>
                <a:gridCol w="949946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UID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Short Name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Requirement Text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Type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Level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2.1.1.1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Data Model Objects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The viewpoint shall be able to define data model object types within the metamodel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Requirement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2.1.1.2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Data Attributes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The viewpoint shall be able to define data attributes describing the data model objects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Requirement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2.1.2.1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Relational Data Models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The viewpoint shall be capable of defining viewpoints using relational data models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Requirement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2.1.2.2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Graph Data Models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The viewpoint shall be capable of defining viewpoints using graph data models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Requirement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E5A7-9F4F-4355-8EFA-3A054F5F8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8056" y="1227137"/>
            <a:ext cx="11292840" cy="2144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Driving Requirement(s)</a:t>
            </a:r>
          </a:p>
          <a:p>
            <a:pPr lvl="1"/>
            <a:r>
              <a:rPr lang="en-US" dirty="0" smtClean="0"/>
              <a:t>Model data and meta shall be accessible for viewpoint usage</a:t>
            </a:r>
          </a:p>
          <a:p>
            <a:pPr lvl="1"/>
            <a:r>
              <a:rPr lang="en-US" dirty="0" smtClean="0"/>
              <a:t>Users shall be able to define viewpoints using both relational and graph-based data models</a:t>
            </a:r>
          </a:p>
        </p:txBody>
      </p:sp>
    </p:spTree>
    <p:extLst>
      <p:ext uri="{BB962C8B-B14F-4D97-AF65-F5344CB8AC3E}">
        <p14:creationId xmlns:p14="http://schemas.microsoft.com/office/powerpoint/2010/main" val="3540612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Requirements – Data Sources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376786"/>
              </p:ext>
            </p:extLst>
          </p:nvPr>
        </p:nvGraphicFramePr>
        <p:xfrm>
          <a:off x="448056" y="2995432"/>
          <a:ext cx="11457433" cy="32232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3791"/>
                <a:gridCol w="1792833"/>
                <a:gridCol w="6501384"/>
                <a:gridCol w="1237280"/>
                <a:gridCol w="1012145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UID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Short Name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Requirement Text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2.2.1.1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Normalized Data Sources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viewpoint shall be able to define transformations to the data metamodel from normalized data sources (i.e. relational databases like Oracle, DB2, MySQL, etc.)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Requirement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2.2.1.2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Non-normalized Data Sources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viewpoint shall be able to define transformations to the data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metamodel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from non-normalized data sources (i.e. graph databases)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Requirement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2.2.1.3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Serialized Data Sources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viewpoint shall be able to define transformations to the data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metamodel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from serialized data sources (i.e. XML, CSV, etc.)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Requirement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2.2.1.4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Object Data Sources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viewpoint shall be able to define transformations to the data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metamodel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from object data source (i.e., in-memory objects)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Requirement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2.2.2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Source Location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viewpoint shall be able to define the location (e.g., URL) of a data source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Requirement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2.2.3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Source Authorization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viewpoint shall be able to define user authentication and authorization properties for a data source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Requirement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E5A7-9F4F-4355-8EFA-3A054F5F8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8056" y="1227137"/>
            <a:ext cx="11292840" cy="2144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Driving Requirement(s)</a:t>
            </a:r>
          </a:p>
          <a:p>
            <a:pPr lvl="1"/>
            <a:r>
              <a:rPr lang="en-US" dirty="0" smtClean="0"/>
              <a:t>Viewpoints definition shall be able to use a variety of data sources</a:t>
            </a:r>
          </a:p>
          <a:p>
            <a:pPr lvl="1"/>
            <a:r>
              <a:rPr lang="en-US" dirty="0" smtClean="0"/>
              <a:t>Viewpoint definition shall be aware of data source location and authorization</a:t>
            </a:r>
          </a:p>
        </p:txBody>
      </p:sp>
    </p:spTree>
    <p:extLst>
      <p:ext uri="{BB962C8B-B14F-4D97-AF65-F5344CB8AC3E}">
        <p14:creationId xmlns:p14="http://schemas.microsoft.com/office/powerpoint/2010/main" val="2819859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Requirements – Visualization Definition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1188813"/>
              </p:ext>
            </p:extLst>
          </p:nvPr>
        </p:nvGraphicFramePr>
        <p:xfrm>
          <a:off x="448056" y="2583952"/>
          <a:ext cx="11457433" cy="3970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3791"/>
                <a:gridCol w="1792833"/>
                <a:gridCol w="6501384"/>
                <a:gridCol w="1237280"/>
                <a:gridCol w="1012145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UID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Short Name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Requirement Text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2.3.1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Rendered Object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Visualization definitions shall define rendered objects.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Requirement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2.3.1.1.1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Diagram Object Definitions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Diagram visualization definitions shall be capable of defining the following graphical elements:  nodes, edges, ports, full drawing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Requirement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2.3.1.1.2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Diagram Layout Definitions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Diagram visualization defintions shall be capable of specifying a default layout style, defining layout properties, and constraining the relative and aboslute positions of rendered objects within the diagram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Requirement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2.3.1.1.3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Diagram Topology Definitions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Diagram visualization definitions shall be capable of defining ownership relationships among rendered objects within the diagram (e.g. nodes own ports)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Requirement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2.3.1.2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Textual Rendered Objects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Textual visualization definitions are of special interest to the SME. The rendered objects of a textual visualization definition are unicode characters and are presented in a human-readable form.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Requirement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2.3.1.3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 Serialization Rendered Objects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 serialization visualization definitions are of special interest to the SME. The rendered objects of a model serialization visualization are presented in a machine-readable form for tool interoperability.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Requirement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2.3.1.4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 Rendered Objects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 visualization definitions are of special interest to the SME. The rendered objects of a document visualization are a collection narrative text, diagrams, tables, and/or rendered objects of other human-readable types supporting a specific business or engineering objective.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Requirement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2.3.2.1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View Interactive Behaviors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Visualization definitions shall define interactive behaviors related to the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visualiztion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rendering (e.g. change color, layout, zoom, sort table rows, resize text,  add/remove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layers,etc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Requirement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2.3.2.2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 Interactive Behaviors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Visualization definitions shall provide interactive behaviors related to the model data (e.g. perform validation and highlight results, analyze view data, modify data attributes)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Requirement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2.3.3.1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Comparison Visualization Capability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visualization definition shall indicate whether comparison of (and revealing differences between) model versions is supported by this visualization.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Requirement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2.3.3.2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Execution Visualization Capability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visualization definition shall indicate whether dynamic representation of model execution is supported by this visualization.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Requirement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E5A7-9F4F-4355-8EFA-3A054F5F8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8056" y="1227137"/>
            <a:ext cx="11292840" cy="2144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Driving Requirement(s)</a:t>
            </a:r>
          </a:p>
          <a:p>
            <a:pPr lvl="1"/>
            <a:r>
              <a:rPr lang="en-US" sz="2000" dirty="0" smtClean="0"/>
              <a:t>Visualization definition shall include a variety of forms including text, document, serializations, etc.</a:t>
            </a:r>
          </a:p>
          <a:p>
            <a:pPr lvl="1"/>
            <a:r>
              <a:rPr lang="en-US" sz="2000" dirty="0" smtClean="0"/>
              <a:t>Visualization definition shall include interactive, comparative and executive behavior</a:t>
            </a:r>
          </a:p>
        </p:txBody>
      </p:sp>
    </p:spTree>
    <p:extLst>
      <p:ext uri="{BB962C8B-B14F-4D97-AF65-F5344CB8AC3E}">
        <p14:creationId xmlns:p14="http://schemas.microsoft.com/office/powerpoint/2010/main" val="1648041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Requirements – Viewpoint Definition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005860"/>
              </p:ext>
            </p:extLst>
          </p:nvPr>
        </p:nvGraphicFramePr>
        <p:xfrm>
          <a:off x="459648" y="2958856"/>
          <a:ext cx="11457433" cy="3459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7632"/>
                <a:gridCol w="1490472"/>
                <a:gridCol w="7534656"/>
                <a:gridCol w="1097280"/>
                <a:gridCol w="697393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UID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Short Name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Requirement Text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</a:t>
                      </a:r>
                    </a:p>
                  </a:txBody>
                  <a:tcPr marL="7620" marR="7620" marT="762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User-Defined Viewpoint Definition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 individual shall be capable of defining a viewpoint to meet his or her specific needs, containing one or more uniquely required data models, data sources, and/or visualization definitions.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Requirement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Domain-Specific Viewpoint Definition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Domain standards groups shall be capable of defining a set of viewpoints to meet common needs for users within the domain, containing one or more commonly required data models, data sources, and/or visualization definitions.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Requirement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SysML 1.X Standard Viewpoint Definitions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SysML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specification shall continue to provide a set the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SysML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1.X standard viewpoints containing the standard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SysML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metamodel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visualization definition required to generate the standard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SysML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diagram types.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Requirement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SysML 2.0 Geometry Viewpoint Definition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SysML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specification shall provide a new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SysML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standard viewpoint providing the ability to visualize 3-D geometric definition for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SysML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elements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Requirement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Viewpoint Relatability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SysML specification shall provide a mechanism to map SysML-defined viewpoint elements to user-defined and domain specific viewpoint elements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Requirement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E5A7-9F4F-4355-8EFA-3A054F5F8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8056" y="1117409"/>
            <a:ext cx="11292840" cy="2144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Driving Requirement(s)</a:t>
            </a:r>
          </a:p>
          <a:p>
            <a:pPr lvl="1"/>
            <a:r>
              <a:rPr lang="en-US" sz="2000" dirty="0" smtClean="0"/>
              <a:t>Definition of viewpoints shall include </a:t>
            </a:r>
            <a:r>
              <a:rPr lang="en-US" sz="2000" dirty="0" err="1" smtClean="0"/>
              <a:t>SysML</a:t>
            </a:r>
            <a:r>
              <a:rPr lang="en-US" sz="2000" dirty="0"/>
              <a:t> </a:t>
            </a:r>
            <a:r>
              <a:rPr lang="en-US" sz="2000" dirty="0" smtClean="0"/>
              <a:t>1.X standard views, with the addition of a new viewpoint for geometric views</a:t>
            </a:r>
          </a:p>
          <a:p>
            <a:pPr lvl="1"/>
            <a:r>
              <a:rPr lang="en-US" sz="2000" dirty="0" smtClean="0"/>
              <a:t>Definition of viewpoints shall include facilities for user-defined and domain-specific views</a:t>
            </a:r>
          </a:p>
          <a:p>
            <a:pPr lvl="1"/>
            <a:r>
              <a:rPr lang="en-US" sz="2000" dirty="0" smtClean="0"/>
              <a:t>Viewpoints shall be relatable to other viewpoints (semantic pan)</a:t>
            </a:r>
          </a:p>
        </p:txBody>
      </p:sp>
    </p:spTree>
    <p:extLst>
      <p:ext uri="{BB962C8B-B14F-4D97-AF65-F5344CB8AC3E}">
        <p14:creationId xmlns:p14="http://schemas.microsoft.com/office/powerpoint/2010/main" val="561097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Requirements – Views &amp; Persistence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6661546"/>
              </p:ext>
            </p:extLst>
          </p:nvPr>
        </p:nvGraphicFramePr>
        <p:xfrm>
          <a:off x="459648" y="3205744"/>
          <a:ext cx="11457433" cy="3337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7632"/>
                <a:gridCol w="1289304"/>
                <a:gridCol w="7488936"/>
                <a:gridCol w="1371600"/>
                <a:gridCol w="669961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UID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Short Name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Requirement Text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</a:t>
                      </a:r>
                    </a:p>
                  </a:txBody>
                  <a:tcPr marL="7620" marR="7620" marT="762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2.5.1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Static Views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viewpoint shall be executable to export static views. A static view does not implement any interactive behaviors defined on the viewpoint.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Requirement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2.5.2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Dynamic Views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viewpoint shall be executable to generate dynamic views. A dynamic view implements the interactive behaviors defined on the viewpoint.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Requirement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2.5.3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View Navigation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Views shall be capable of navigating to other views based on view element relations (e.g. from a BDD to a related IBD to a related AD based on related elements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Requirement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2.6.1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Viewpoint Persistence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Viewpoint definitions shall have the capability of being persisted (i.e. saving, storing, recalling)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Requirement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2.6.2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View Persistence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Views (both originally defined and user modified) shall have the capability of being persisted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Requirement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E5A7-9F4F-4355-8EFA-3A054F5F8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8056" y="1117409"/>
            <a:ext cx="11292840" cy="2144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Driving Requirement(s)</a:t>
            </a:r>
          </a:p>
          <a:p>
            <a:pPr lvl="1"/>
            <a:r>
              <a:rPr lang="en-US" sz="2000" dirty="0" smtClean="0"/>
              <a:t>Viewpoint shall be executable as static and dynamic views, including navigation between executable viewpoints (semantic pan)</a:t>
            </a:r>
          </a:p>
          <a:p>
            <a:pPr lvl="1"/>
            <a:r>
              <a:rPr lang="en-US" sz="2000" dirty="0" smtClean="0"/>
              <a:t>Viewpoints shall be capable of persisting (user-defined modifications to viewpoint definition)</a:t>
            </a:r>
          </a:p>
          <a:p>
            <a:pPr lvl="1"/>
            <a:r>
              <a:rPr lang="en-US" sz="2000" dirty="0" smtClean="0"/>
              <a:t>Views shall be capable of persisting (user-defined modifications to views like filtering querying, etc.)</a:t>
            </a:r>
          </a:p>
        </p:txBody>
      </p:sp>
    </p:spTree>
    <p:extLst>
      <p:ext uri="{BB962C8B-B14F-4D97-AF65-F5344CB8AC3E}">
        <p14:creationId xmlns:p14="http://schemas.microsoft.com/office/powerpoint/2010/main" val="169032038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_x0020_Item_x0020__x0023_ xmlns="f96ea122-e9d5-4db4-bb40-8b70a6b34fb5" xsi:nil="true"/>
    <SIP_Label_Document xmlns="3ce36443-223a-4615-9da2-4a7c3dc5ee8f">;#0;#Lockheed Martin Proprietary Information (LMPI);#True;#;#;#;#</SIP_Label_Document>
    <TaxCatchAll xmlns="3ce36443-223a-4615-9da2-4a7c3dc5ee8f"/>
    <AverageRating xmlns="http://schemas.microsoft.com/sharepoint/v3" xsi:nil="true"/>
    <TaxKeywordTaxHTField xmlns="3ce36443-223a-4615-9da2-4a7c3dc5ee8f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4E3D9821D69A45BF8EA35F24022637" ma:contentTypeVersion="7" ma:contentTypeDescription="Create a new document." ma:contentTypeScope="" ma:versionID="2e26a7f86fecc477e27761fe9a12c26d">
  <xsd:schema xmlns:xsd="http://www.w3.org/2001/XMLSchema" xmlns:xs="http://www.w3.org/2001/XMLSchema" xmlns:p="http://schemas.microsoft.com/office/2006/metadata/properties" xmlns:ns1="http://schemas.microsoft.com/sharepoint/v3" xmlns:ns2="3ce36443-223a-4615-9da2-4a7c3dc5ee8f" xmlns:ns3="f96ea122-e9d5-4db4-bb40-8b70a6b34fb5" targetNamespace="http://schemas.microsoft.com/office/2006/metadata/properties" ma:root="true" ma:fieldsID="bb8967e46c89458e5592f3e53045d416" ns1:_="" ns2:_="" ns3:_="">
    <xsd:import namespace="http://schemas.microsoft.com/sharepoint/v3"/>
    <xsd:import namespace="3ce36443-223a-4615-9da2-4a7c3dc5ee8f"/>
    <xsd:import namespace="f96ea122-e9d5-4db4-bb40-8b70a6b34fb5"/>
    <xsd:element name="properties">
      <xsd:complexType>
        <xsd:sequence>
          <xsd:element name="documentManagement">
            <xsd:complexType>
              <xsd:all>
                <xsd:element ref="ns2:SIP_Label_Document"/>
                <xsd:element ref="ns1:AverageRating" minOccurs="0"/>
                <xsd:element ref="ns1:RatingCount" minOccurs="0"/>
                <xsd:element ref="ns2:TaxKeywordTaxHTField" minOccurs="0"/>
                <xsd:element ref="ns2:TaxCatchAll" minOccurs="0"/>
                <xsd:element ref="ns3:Agenda_x0020_Item_x0020__x0023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9" nillable="true" ma:displayName="Rating (0-5)" ma:decimals="2" ma:description="Average value of all the ratings that have been submitted" ma:internalName="Rating_x0020__x0028_0_x002d_5_x0029_" ma:readOnly="true">
      <xsd:simpleType>
        <xsd:restriction base="dms:Number"/>
      </xsd:simpleType>
    </xsd:element>
    <xsd:element name="RatingCount" ma:index="10" nillable="true" ma:displayName="Number of Ratings" ma:decimals="0" ma:description="Number of ratings submitted" ma:internalName="Number_x0020_of_x0020_Ratings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e36443-223a-4615-9da2-4a7c3dc5ee8f" elementFormDefault="qualified">
    <xsd:import namespace="http://schemas.microsoft.com/office/2006/documentManagement/types"/>
    <xsd:import namespace="http://schemas.microsoft.com/office/infopath/2007/PartnerControls"/>
    <xsd:element name="SIP_Label_Document" ma:index="8" ma:displayName="Sensitive Information Protection (SIP) Label" ma:internalName="Sensitive_x0020_Information_x0020_Protection_x0020__x0028_SIP_x0029__x0020_Label">
      <xsd:simpleType>
        <xsd:restriction base="dms:Unknown"/>
      </xsd:simpleType>
    </xsd:element>
    <xsd:element name="TaxKeywordTaxHTField" ma:index="12" nillable="true" ma:taxonomy="true" ma:internalName="TaxKeywordTaxHTField" ma:taxonomyFieldName="Enterprise_x0020_Keywords" ma:displayName="Enterprise Keywords" ma:fieldId="{23f27201-bee3-471e-b2e7-b64fd8b7ca38}" ma:taxonomyMulti="true" ma:sspId="5f68076a-9896-4f70-850d-4130ed0339a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e98964a8-7ec0-4a30-9f4f-6879f4999475}" ma:internalName="TaxCatchAll" ma:showField="CatchAllData" ma:web="3ce36443-223a-4615-9da2-4a7c3dc5ee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6ea122-e9d5-4db4-bb40-8b70a6b34fb5" elementFormDefault="qualified">
    <xsd:import namespace="http://schemas.microsoft.com/office/2006/documentManagement/types"/>
    <xsd:import namespace="http://schemas.microsoft.com/office/infopath/2007/PartnerControls"/>
    <xsd:element name="Agenda_x0020_Item_x0020__x0023_" ma:index="14" nillable="true" ma:displayName="Agenda Item #" ma:internalName="Agenda_x0020_Item_x0020__x0023_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9DC0A1-A5FF-4685-987C-88E64EE9AB72}">
  <ds:schemaRefs>
    <ds:schemaRef ds:uri="http://purl.org/dc/elements/1.1/"/>
    <ds:schemaRef ds:uri="http://purl.org/dc/dcmitype/"/>
    <ds:schemaRef ds:uri="http://purl.org/dc/terms/"/>
    <ds:schemaRef ds:uri="http://www.w3.org/XML/1998/namespace"/>
    <ds:schemaRef ds:uri="3ce36443-223a-4615-9da2-4a7c3dc5ee8f"/>
    <ds:schemaRef ds:uri="f96ea122-e9d5-4db4-bb40-8b70a6b34fb5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0300502-2D1A-483E-98C5-3BC6324F86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39972E-8EB0-4D58-B56F-14B92A81DE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ce36443-223a-4615-9da2-4a7c3dc5ee8f"/>
    <ds:schemaRef ds:uri="f96ea122-e9d5-4db4-bb40-8b70a6b34f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20851</TotalTime>
  <Words>2162</Words>
  <Application>Microsoft Office PowerPoint</Application>
  <PresentationFormat>Widescreen</PresentationFormat>
  <Paragraphs>373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 Unicode MS</vt:lpstr>
      <vt:lpstr>Arial</vt:lpstr>
      <vt:lpstr>Calibri</vt:lpstr>
      <vt:lpstr>inherit</vt:lpstr>
      <vt:lpstr>ISOCPEUR</vt:lpstr>
      <vt:lpstr>1_Office Theme</vt:lpstr>
      <vt:lpstr>Microsoft Excel Worksheet</vt:lpstr>
      <vt:lpstr>SysML 2.0 Requirements for Visualization</vt:lpstr>
      <vt:lpstr>Contents</vt:lpstr>
      <vt:lpstr>Services</vt:lpstr>
      <vt:lpstr>Requirement Organization</vt:lpstr>
      <vt:lpstr>Requirements – Data Model</vt:lpstr>
      <vt:lpstr>Requirements – Data Sources</vt:lpstr>
      <vt:lpstr>Requirements – Visualization Definition</vt:lpstr>
      <vt:lpstr>Requirements – Viewpoint Definition</vt:lpstr>
      <vt:lpstr>Requirements – Views &amp; Persistence</vt:lpstr>
      <vt:lpstr>Interfaces</vt:lpstr>
      <vt:lpstr>BACKUP</vt:lpstr>
      <vt:lpstr>Concerns/Comments from Coronado</vt:lpstr>
      <vt:lpstr>Original SysML v1.x Limitations</vt:lpstr>
      <vt:lpstr>Capabilities – to be required?</vt:lpstr>
      <vt:lpstr>Concrete Syntax &amp; Standard Diagrams</vt:lpstr>
      <vt:lpstr>User-Defined Diagrams</vt:lpstr>
      <vt:lpstr>Visualization for Geometry and States</vt:lpstr>
      <vt:lpstr>Pallet Elements and Presentation</vt:lpstr>
    </vt:vector>
  </TitlesOfParts>
  <Company>Lockheed Martin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Embry</dc:creator>
  <cp:keywords/>
  <cp:lastModifiedBy>Christopher Schreiber</cp:lastModifiedBy>
  <cp:revision>467</cp:revision>
  <dcterms:created xsi:type="dcterms:W3CDTF">2015-07-23T15:17:03Z</dcterms:created>
  <dcterms:modified xsi:type="dcterms:W3CDTF">2017-02-22T15:25:17Z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nterprise Keywords">
    <vt:lpwstr/>
  </property>
  <property fmtid="{D5CDD505-2E9C-101B-9397-08002B2CF9AE}" pid="3" name="SIP_Label_Display">
    <vt:lpwstr>Lockheed Martin Proprietary Information (LMPI); </vt:lpwstr>
  </property>
  <property fmtid="{D5CDD505-2E9C-101B-9397-08002B2CF9AE}" pid="4" name="ContentTypeId">
    <vt:lpwstr>0x010100DB4E3D9821D69A45BF8EA35F24022637</vt:lpwstr>
  </property>
  <property fmtid="{D5CDD505-2E9C-101B-9397-08002B2CF9AE}" pid="5" name="SIP_Label_Data">
    <vt:lpwstr>;#0;#Lockheed Martin Proprietary Information (LMPI);#True;#;#;#;#</vt:lpwstr>
  </property>
  <property fmtid="{D5CDD505-2E9C-101B-9397-08002B2CF9AE}" pid="6" name="Enterprise_x0020_Keywords">
    <vt:lpwstr/>
  </property>
  <property fmtid="{D5CDD505-2E9C-101B-9397-08002B2CF9AE}" pid="7" name="LM SIP Document Sensitivity">
    <vt:lpwstr/>
  </property>
  <property fmtid="{D5CDD505-2E9C-101B-9397-08002B2CF9AE}" pid="8" name="Document Author">
    <vt:lpwstr>ACCT02\cschreib</vt:lpwstr>
  </property>
  <property fmtid="{D5CDD505-2E9C-101B-9397-08002B2CF9AE}" pid="9" name="Document Sensitivity">
    <vt:lpwstr>1</vt:lpwstr>
  </property>
  <property fmtid="{D5CDD505-2E9C-101B-9397-08002B2CF9AE}" pid="10" name="ThirdParty">
    <vt:lpwstr/>
  </property>
  <property fmtid="{D5CDD505-2E9C-101B-9397-08002B2CF9AE}" pid="11" name="OCI Restriction">
    <vt:bool>false</vt:bool>
  </property>
  <property fmtid="{D5CDD505-2E9C-101B-9397-08002B2CF9AE}" pid="12" name="OCI Additional Info">
    <vt:lpwstr/>
  </property>
  <property fmtid="{D5CDD505-2E9C-101B-9397-08002B2CF9AE}" pid="13" name="Allow Header Overwrite">
    <vt:bool>true</vt:bool>
  </property>
  <property fmtid="{D5CDD505-2E9C-101B-9397-08002B2CF9AE}" pid="14" name="Allow Footer Overwrite">
    <vt:bool>true</vt:bool>
  </property>
  <property fmtid="{D5CDD505-2E9C-101B-9397-08002B2CF9AE}" pid="15" name="Multiple Selected">
    <vt:lpwstr>-1</vt:lpwstr>
  </property>
  <property fmtid="{D5CDD505-2E9C-101B-9397-08002B2CF9AE}" pid="16" name="SIPLongWording">
    <vt:lpwstr/>
  </property>
  <property fmtid="{D5CDD505-2E9C-101B-9397-08002B2CF9AE}" pid="17" name="checkedProgramsCount">
    <vt:i4>0</vt:i4>
  </property>
  <property fmtid="{D5CDD505-2E9C-101B-9397-08002B2CF9AE}" pid="18" name="ExpCountry">
    <vt:lpwstr/>
  </property>
</Properties>
</file>