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59" r:id="rId4"/>
    <p:sldId id="263" r:id="rId5"/>
    <p:sldId id="258" r:id="rId6"/>
    <p:sldId id="260" r:id="rId7"/>
    <p:sldId id="261" r:id="rId8"/>
    <p:sldId id="265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9966FF"/>
    <a:srgbClr val="0066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5522" autoAdjust="0"/>
  </p:normalViewPr>
  <p:slideViewPr>
    <p:cSldViewPr snapToGrid="0">
      <p:cViewPr varScale="1">
        <p:scale>
          <a:sx n="102" d="100"/>
          <a:sy n="102" d="100"/>
        </p:scale>
        <p:origin x="95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80E64EE2-FE46-D541-8DFD-B006544E0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427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E64EE2-FE46-D541-8DFD-B006544E029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0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8092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750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0381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7024688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09537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56552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3635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7655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5797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9861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0984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5360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3816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6111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2911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95375"/>
            <a:ext cx="85344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01600"/>
            <a:ext cx="7024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65975" y="6630988"/>
            <a:ext cx="11874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defRPr sz="10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27"/>
          <p:cNvSpPr>
            <a:spLocks noChangeArrowheads="1"/>
          </p:cNvSpPr>
          <p:nvPr/>
        </p:nvSpPr>
        <p:spPr bwMode="auto">
          <a:xfrm>
            <a:off x="8499475" y="6630988"/>
            <a:ext cx="644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hangingPunct="0"/>
            <a:r>
              <a:rPr lang="en-US" sz="1000"/>
              <a:t>Page </a:t>
            </a:r>
            <a:fld id="{702B7C6F-6004-C343-8874-EE9B8542F292}" type="slidenum">
              <a:rPr lang="en-US" sz="1000"/>
              <a:pPr eaLnBrk="0" hangingPunct="0"/>
              <a:t>‹#›</a:t>
            </a:fld>
            <a:endParaRPr lang="en-US" sz="1000"/>
          </a:p>
        </p:txBody>
      </p:sp>
      <p:sp>
        <p:nvSpPr>
          <p:cNvPr id="1031" name="Line 28"/>
          <p:cNvSpPr>
            <a:spLocks noChangeShapeType="1"/>
          </p:cNvSpPr>
          <p:nvPr/>
        </p:nvSpPr>
        <p:spPr bwMode="auto">
          <a:xfrm>
            <a:off x="8428038" y="6608763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2" name="Picture 1" descr="skygazer consult logo.2.psd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9850"/>
            <a:ext cx="15859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Requirements Relationships Breakout Team Recommendations</a:t>
            </a:r>
            <a:br>
              <a:rPr lang="en-US" dirty="0" smtClean="0">
                <a:latin typeface="Arial" charset="0"/>
              </a:rPr>
            </a:br>
            <a:r>
              <a:rPr lang="en-US" smtClean="0">
                <a:latin typeface="Arial" charset="0"/>
              </a:rPr>
              <a:t/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201616</a:t>
            </a:r>
            <a:endParaRPr lang="en-US" dirty="0">
              <a:latin typeface="Arial" charset="0"/>
            </a:endParaRPr>
          </a:p>
        </p:txBody>
      </p:sp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Brian </a:t>
            </a:r>
            <a:r>
              <a:rPr lang="en-US" dirty="0" err="1" smtClean="0">
                <a:latin typeface="Arial" charset="0"/>
              </a:rPr>
              <a:t>Selvy</a:t>
            </a:r>
            <a:endParaRPr lang="en-US" dirty="0" smtClean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Rick Steiner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«requirement» and «</a:t>
            </a:r>
            <a:r>
              <a:rPr lang="en-US" dirty="0" err="1" smtClean="0"/>
              <a:t>requirementGroup</a:t>
            </a:r>
            <a:r>
              <a:rPr lang="en-US" dirty="0" smtClean="0"/>
              <a:t>» may be the same </a:t>
            </a:r>
          </a:p>
          <a:p>
            <a:pPr lvl="1"/>
            <a:r>
              <a:rPr lang="en-US" dirty="0" smtClean="0"/>
              <a:t>If requirements can be hierarchical, then the same relationships that apply to requirements can be applied to groups of requirements.</a:t>
            </a:r>
          </a:p>
          <a:p>
            <a:pPr lvl="1"/>
            <a:r>
              <a:rPr lang="en-US" dirty="0" smtClean="0"/>
              <a:t>Distinguishing single from group arbitrarily establishes a ‘leaf’ level</a:t>
            </a:r>
          </a:p>
          <a:p>
            <a:r>
              <a:rPr lang="en-US" dirty="0" smtClean="0"/>
              <a:t>A special relationship may be needed that cross </a:t>
            </a:r>
            <a:r>
              <a:rPr lang="en-US" b="1" i="1" dirty="0" smtClean="0"/>
              <a:t>Levels of Abstraction</a:t>
            </a:r>
            <a:r>
              <a:rPr lang="en-US" dirty="0" smtClean="0"/>
              <a:t>.  Perhaps some kind of mapping.  This should be elaborated.</a:t>
            </a:r>
          </a:p>
          <a:p>
            <a:r>
              <a:rPr lang="en-US" dirty="0" smtClean="0"/>
              <a:t>A «specification» may be a different concept than a «</a:t>
            </a:r>
            <a:r>
              <a:rPr lang="en-US" dirty="0" err="1" smtClean="0"/>
              <a:t>requirementGroup</a:t>
            </a:r>
            <a:r>
              <a:rPr lang="en-US" dirty="0" smtClean="0"/>
              <a:t>».  This should be elaborated.</a:t>
            </a:r>
          </a:p>
        </p:txBody>
      </p:sp>
    </p:spTree>
    <p:extLst>
      <p:ext uri="{BB962C8B-B14F-4D97-AF65-F5344CB8AC3E}">
        <p14:creationId xmlns:p14="http://schemas.microsoft.com/office/powerpoint/2010/main" val="159306691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SECM (20161013) makes a valid distinction between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Specification</a:t>
            </a:r>
            <a:r>
              <a:rPr lang="en-US" dirty="0" smtClean="0"/>
              <a:t>” (problem, requirement) and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Realization</a:t>
            </a:r>
            <a:r>
              <a:rPr lang="en-US" dirty="0" smtClean="0"/>
              <a:t>” (solution, design)</a:t>
            </a:r>
          </a:p>
          <a:p>
            <a:r>
              <a:rPr lang="en-US" dirty="0" smtClean="0"/>
              <a:t>Requirements relationships can be thought of as being either</a:t>
            </a:r>
          </a:p>
          <a:p>
            <a:pPr lvl="1"/>
            <a:r>
              <a:rPr lang="en-US" b="1" i="1" dirty="0" smtClean="0"/>
              <a:t>within</a:t>
            </a:r>
            <a:r>
              <a:rPr lang="en-US" dirty="0" smtClean="0"/>
              <a:t> “specification”, or </a:t>
            </a:r>
          </a:p>
          <a:p>
            <a:pPr lvl="1"/>
            <a:r>
              <a:rPr lang="en-US" b="1" i="1" dirty="0" smtClean="0"/>
              <a:t>crossing</a:t>
            </a:r>
            <a:r>
              <a:rPr lang="en-US" dirty="0" smtClean="0"/>
              <a:t> “specification/realization” boundary</a:t>
            </a:r>
            <a:endParaRPr lang="en-US" dirty="0"/>
          </a:p>
        </p:txBody>
      </p:sp>
      <p:pic>
        <p:nvPicPr>
          <p:cNvPr id="4" name="Picture -1368334509.jpg" descr="-1368334509.jpg"/>
          <p:cNvPicPr preferRelativeResize="0"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2306" y="3388874"/>
            <a:ext cx="6317197" cy="3381204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 rot="16200000" flipV="1">
            <a:off x="3788446" y="4143275"/>
            <a:ext cx="3379226" cy="1808082"/>
          </a:xfrm>
          <a:prstGeom prst="curvedConnector3">
            <a:avLst>
              <a:gd name="adj1" fmla="val 6528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65543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</a:t>
            </a:r>
            <a:r>
              <a:rPr lang="en-US" dirty="0" err="1" smtClean="0"/>
              <a:t>Hierchies</a:t>
            </a:r>
            <a:r>
              <a:rPr lang="en-US" dirty="0" smtClean="0"/>
              <a:t> “within” relationships,</a:t>
            </a:r>
            <a:br>
              <a:rPr lang="en-US" dirty="0" smtClean="0"/>
            </a:br>
            <a:r>
              <a:rPr lang="en-US" dirty="0" smtClean="0"/>
              <a:t>or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hierarchies exist solely </a:t>
            </a:r>
            <a:r>
              <a:rPr lang="en-US" b="1" i="1" dirty="0" smtClean="0"/>
              <a:t>“within” </a:t>
            </a:r>
            <a:r>
              <a:rPr lang="en-US" dirty="0" smtClean="0"/>
              <a:t>the Specification or Realization space </a:t>
            </a:r>
          </a:p>
          <a:p>
            <a:pPr lvl="1"/>
            <a:r>
              <a:rPr lang="en-US" b="1" i="1" dirty="0" smtClean="0"/>
              <a:t>Contain</a:t>
            </a:r>
            <a:r>
              <a:rPr lang="en-US" dirty="0" smtClean="0"/>
              <a:t> (with some exceptions, see below)</a:t>
            </a:r>
          </a:p>
          <a:p>
            <a:pPr lvl="1"/>
            <a:r>
              <a:rPr lang="en-US" b="1" i="1" dirty="0" smtClean="0"/>
              <a:t>Compose/Decompose</a:t>
            </a:r>
            <a:r>
              <a:rPr lang="en-US" dirty="0" smtClean="0"/>
              <a:t> (definition/usage or part/whole); reuse of requirements</a:t>
            </a:r>
          </a:p>
          <a:p>
            <a:pPr lvl="1"/>
            <a:r>
              <a:rPr lang="en-US" b="1" i="1" dirty="0" smtClean="0"/>
              <a:t>Refine</a:t>
            </a:r>
            <a:r>
              <a:rPr lang="en-US" dirty="0" smtClean="0"/>
              <a:t> relationships should stay in the specification space</a:t>
            </a:r>
          </a:p>
          <a:p>
            <a:r>
              <a:rPr lang="en-US" dirty="0" smtClean="0"/>
              <a:t>Some hierarchies appear to exist solely in Specification space, but actually rely on Realization (</a:t>
            </a:r>
            <a:r>
              <a:rPr lang="en-US" b="1" i="1" dirty="0" smtClean="0"/>
              <a:t>“crossing”</a:t>
            </a:r>
            <a:r>
              <a:rPr lang="en-US" dirty="0" smtClean="0"/>
              <a:t>)</a:t>
            </a:r>
          </a:p>
          <a:p>
            <a:pPr lvl="1"/>
            <a:r>
              <a:rPr lang="en-US" b="1" i="1" dirty="0" smtClean="0"/>
              <a:t>Derive</a:t>
            </a:r>
            <a:r>
              <a:rPr lang="en-US" dirty="0" smtClean="0"/>
              <a:t>: derived requirements rely on solution structural or functional breakdown.  There are actually multiple relationships in play.</a:t>
            </a:r>
          </a:p>
          <a:p>
            <a:pPr lvl="1"/>
            <a:r>
              <a:rPr lang="en-US" b="1" i="1" dirty="0" smtClean="0"/>
              <a:t>Contain</a:t>
            </a:r>
            <a:r>
              <a:rPr lang="en-US" dirty="0" smtClean="0"/>
              <a:t>: The spec tree is predicated to some degree on the abstract system architecture.  It is usually a hierarchy of subsystems, thus reflecting Realization.  Again, multiple relationships involved</a:t>
            </a:r>
          </a:p>
          <a:p>
            <a:pPr lvl="1"/>
            <a:r>
              <a:rPr lang="en-US" b="1" i="1" dirty="0" smtClean="0"/>
              <a:t>Allocation</a:t>
            </a:r>
            <a:r>
              <a:rPr lang="en-US" dirty="0" smtClean="0"/>
              <a:t> of requirements to specs is similar to containment above.</a:t>
            </a:r>
          </a:p>
        </p:txBody>
      </p:sp>
    </p:spTree>
    <p:extLst>
      <p:ext uri="{BB962C8B-B14F-4D97-AF65-F5344CB8AC3E}">
        <p14:creationId xmlns:p14="http://schemas.microsoft.com/office/powerpoint/2010/main" val="309927241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 Composition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SE concept of requirement reuse </a:t>
            </a:r>
            <a:r>
              <a:rPr lang="en-US" sz="2000" i="1" dirty="0" smtClean="0"/>
              <a:t>does not necessarily dictate ‘composition’ </a:t>
            </a:r>
            <a:r>
              <a:rPr lang="en-US" sz="2000" dirty="0" smtClean="0"/>
              <a:t>(whole/part, requirement properties) </a:t>
            </a:r>
            <a:r>
              <a:rPr lang="en-US" sz="2000" i="1" dirty="0" smtClean="0"/>
              <a:t>as the implementation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If composition is considered, requirement context needs to be established (RTF minutes: Austin 201409, Reston 201503), how to count </a:t>
            </a:r>
            <a:r>
              <a:rPr lang="en-US" sz="2000" dirty="0" err="1" smtClean="0"/>
              <a:t>reqts</a:t>
            </a:r>
            <a:r>
              <a:rPr lang="mr-IN" sz="2000" dirty="0" smtClean="0"/>
              <a:t>…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 smtClean="0"/>
              <a:t>Tentative</a:t>
            </a:r>
            <a:r>
              <a:rPr lang="en-US" sz="2000" dirty="0" smtClean="0"/>
              <a:t> recommendation: if you MUST have composition, then</a:t>
            </a:r>
          </a:p>
          <a:p>
            <a:pPr lvl="1"/>
            <a:r>
              <a:rPr lang="en-US" sz="1800" dirty="0" smtClean="0"/>
              <a:t>Only </a:t>
            </a:r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roperties (of other model elements) establish context.</a:t>
            </a:r>
          </a:p>
          <a:p>
            <a:pPr lvl="1"/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 err="1" smtClean="0"/>
              <a:t>Properites</a:t>
            </a:r>
            <a:r>
              <a:rPr lang="en-US" sz="1800" dirty="0" smtClean="0"/>
              <a:t> are typed by </a:t>
            </a:r>
            <a:r>
              <a:rPr lang="en-US" sz="1800" dirty="0" err="1" smtClean="0"/>
              <a:t>Reqt</a:t>
            </a:r>
            <a:r>
              <a:rPr lang="en-US" sz="1800" dirty="0" smtClean="0"/>
              <a:t> Archetypes; but Archetypes are not requirements in themselves</a:t>
            </a:r>
            <a:endParaRPr lang="en-US" sz="1800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491" y="3639477"/>
            <a:ext cx="4242430" cy="25326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6834" y="6119517"/>
            <a:ext cx="8806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What to instance semantics mean to requirements?  What SE concept is supported?  </a:t>
            </a:r>
          </a:p>
          <a:p>
            <a:r>
              <a:rPr lang="en-US" sz="1800" dirty="0" smtClean="0"/>
              <a:t>Do requirement properties need slot values? What does this imply?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977429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Relationships: </a:t>
            </a:r>
            <a:br>
              <a:rPr lang="en-US" dirty="0" smtClean="0"/>
            </a:br>
            <a:r>
              <a:rPr lang="en-US" dirty="0" smtClean="0"/>
              <a:t>the Pachinko Ball analogy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383590" y="5423982"/>
            <a:ext cx="8534400" cy="947045"/>
          </a:xfrm>
        </p:spPr>
        <p:txBody>
          <a:bodyPr/>
          <a:lstStyle/>
          <a:p>
            <a:r>
              <a:rPr lang="en-US" sz="2000" dirty="0" smtClean="0"/>
              <a:t>Note the importance of considering </a:t>
            </a:r>
            <a:r>
              <a:rPr lang="en-US" sz="2000" b="1" i="1" dirty="0" smtClean="0"/>
              <a:t>Level of Abstraction </a:t>
            </a:r>
            <a:r>
              <a:rPr lang="en-US" sz="2000" dirty="0" smtClean="0"/>
              <a:t>as a concept</a:t>
            </a:r>
          </a:p>
          <a:p>
            <a:r>
              <a:rPr lang="en-US" sz="2000" dirty="0" smtClean="0"/>
              <a:t>Requirements specify realizations, which in turn elaborate designs</a:t>
            </a:r>
          </a:p>
          <a:p>
            <a:r>
              <a:rPr lang="en-US" sz="2000" dirty="0" smtClean="0"/>
              <a:t>These designs in turn influence the requirements at a more concrete level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1029158"/>
            <a:ext cx="88773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28306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“Crossing” relationships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Requirements </a:t>
            </a:r>
            <a:r>
              <a:rPr lang="en-US" sz="2000" b="1" i="1" dirty="0" smtClean="0"/>
              <a:t>specify</a:t>
            </a:r>
            <a:r>
              <a:rPr lang="en-US" sz="2000" dirty="0" smtClean="0"/>
              <a:t> realizations (“</a:t>
            </a:r>
            <a:r>
              <a:rPr lang="en-US" sz="2000" dirty="0" smtClean="0">
                <a:solidFill>
                  <a:srgbClr val="008000"/>
                </a:solidFill>
              </a:rPr>
              <a:t>satisfy</a:t>
            </a:r>
            <a:r>
              <a:rPr lang="en-US" sz="2000" dirty="0" smtClean="0"/>
              <a:t>” in SysML). The SECM “</a:t>
            </a:r>
            <a:r>
              <a:rPr lang="en-US" sz="2000" dirty="0" smtClean="0">
                <a:solidFill>
                  <a:srgbClr val="008000"/>
                </a:solidFill>
              </a:rPr>
              <a:t>conforms</a:t>
            </a:r>
            <a:r>
              <a:rPr lang="en-US" sz="2000" dirty="0" smtClean="0"/>
              <a:t>” is really the same relationship applied to groups of requirements.</a:t>
            </a:r>
          </a:p>
          <a:p>
            <a:r>
              <a:rPr lang="en-US" sz="2000" dirty="0" smtClean="0"/>
              <a:t>Certain design decisions (realizations) are </a:t>
            </a:r>
            <a:r>
              <a:rPr lang="en-US" sz="2000" b="1" i="1" dirty="0" smtClean="0"/>
              <a:t>codified</a:t>
            </a:r>
            <a:r>
              <a:rPr lang="en-US" sz="2000" dirty="0" smtClean="0"/>
              <a:t> into lower level requirements.  </a:t>
            </a:r>
          </a:p>
          <a:p>
            <a:r>
              <a:rPr lang="en-US" sz="2000" b="1" i="1" dirty="0" smtClean="0"/>
              <a:t>Allocation</a:t>
            </a:r>
            <a:r>
              <a:rPr lang="en-US" sz="2000" dirty="0" smtClean="0"/>
              <a:t> of requirement property values to value properties/values</a:t>
            </a:r>
          </a:p>
          <a:p>
            <a:pPr lvl="1"/>
            <a:r>
              <a:rPr lang="en-US" sz="1800" dirty="0" smtClean="0"/>
              <a:t>Budgeting, flow-down</a:t>
            </a:r>
          </a:p>
          <a:p>
            <a:pPr lvl="1"/>
            <a:r>
              <a:rPr lang="en-US" sz="1800" dirty="0" smtClean="0"/>
              <a:t>Estimating, roll-up </a:t>
            </a:r>
          </a:p>
          <a:p>
            <a:pPr lvl="1"/>
            <a:r>
              <a:rPr lang="en-US" sz="1800" dirty="0" smtClean="0"/>
              <a:t>Property allocation could possibly be implemented as a group of value bindings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: the Verification Context is orthogonal to specification and realization, and verification relationships reach into both. </a:t>
            </a:r>
          </a:p>
          <a:p>
            <a:r>
              <a:rPr lang="en-US" sz="2000" b="1" i="1" dirty="0" smtClean="0"/>
              <a:t>Trace</a:t>
            </a:r>
            <a:r>
              <a:rPr lang="en-US" sz="2000" dirty="0" smtClean="0"/>
              <a:t>: weak concept of equivalence between model elements.  Most likely (but not necessarily) a “crossing” relationship.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: may be redundant with specify/codify.  Might possibly be used as a “within” relationship</a:t>
            </a:r>
            <a:r>
              <a:rPr lang="mr-IN" sz="2000" dirty="0" smtClean="0"/>
              <a:t>…</a:t>
            </a:r>
            <a:r>
              <a:rPr lang="en-US" sz="2000" dirty="0" smtClean="0"/>
              <a:t> need scenario.</a:t>
            </a:r>
          </a:p>
        </p:txBody>
      </p:sp>
    </p:spTree>
    <p:extLst>
      <p:ext uri="{BB962C8B-B14F-4D97-AF65-F5344CB8AC3E}">
        <p14:creationId xmlns:p14="http://schemas.microsoft.com/office/powerpoint/2010/main" val="332615037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+ Within Example: </a:t>
            </a:r>
            <a:br>
              <a:rPr lang="en-US" dirty="0" smtClean="0"/>
            </a:br>
            <a:r>
              <a:rPr lang="en-US" dirty="0" smtClean="0"/>
              <a:t>Requirement Derivation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1422400"/>
            <a:ext cx="8864600" cy="4000500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5693027"/>
            <a:ext cx="8534400" cy="846721"/>
          </a:xfrm>
        </p:spPr>
        <p:txBody>
          <a:bodyPr/>
          <a:lstStyle/>
          <a:p>
            <a:r>
              <a:rPr lang="en-US" dirty="0" smtClean="0"/>
              <a:t>Note that 4</a:t>
            </a:r>
            <a:r>
              <a:rPr lang="en-US" baseline="0" dirty="0" smtClean="0"/>
              <a:t> relationships are required to support derivation of a single requirement.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92632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Key SE Requirement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Specification (problem space) </a:t>
            </a:r>
            <a:r>
              <a:rPr lang="mr-IN" sz="2000" dirty="0" smtClean="0"/>
              <a:t>–</a:t>
            </a:r>
            <a:r>
              <a:rPr lang="en-US" sz="2000" dirty="0" smtClean="0"/>
              <a:t> Realization (solution space)</a:t>
            </a:r>
          </a:p>
          <a:p>
            <a:r>
              <a:rPr lang="en-US" sz="2000" dirty="0" smtClean="0"/>
              <a:t>Level of Abstraction</a:t>
            </a:r>
          </a:p>
          <a:p>
            <a:r>
              <a:rPr lang="en-US" sz="2000" dirty="0" smtClean="0"/>
              <a:t>Continuity of Requirement Context</a:t>
            </a:r>
          </a:p>
          <a:p>
            <a:r>
              <a:rPr lang="en-US" sz="2000" dirty="0" smtClean="0"/>
              <a:t>Requirement Hierarchy</a:t>
            </a:r>
          </a:p>
          <a:p>
            <a:pPr lvl="1"/>
            <a:r>
              <a:rPr lang="en-US" sz="1800" dirty="0" smtClean="0"/>
              <a:t>“Decomposition” needs better definition</a:t>
            </a:r>
          </a:p>
          <a:p>
            <a:pPr lvl="2"/>
            <a:r>
              <a:rPr lang="en-US" sz="1600" dirty="0" smtClean="0"/>
              <a:t>Reuse</a:t>
            </a:r>
          </a:p>
          <a:p>
            <a:pPr lvl="2"/>
            <a:r>
              <a:rPr lang="en-US" sz="1600" dirty="0" smtClean="0"/>
              <a:t>Composition vs. Containment (related to context)</a:t>
            </a:r>
          </a:p>
          <a:p>
            <a:pPr lvl="2"/>
            <a:r>
              <a:rPr lang="en-US" sz="1600" dirty="0" smtClean="0"/>
              <a:t>De-concatenation</a:t>
            </a:r>
            <a:endParaRPr lang="en-US" sz="1600" dirty="0"/>
          </a:p>
          <a:p>
            <a:pPr lvl="1"/>
            <a:r>
              <a:rPr lang="en-US" sz="1800" dirty="0" smtClean="0"/>
              <a:t>Refinement (scenarios, etc.)</a:t>
            </a:r>
          </a:p>
          <a:p>
            <a:pPr lvl="1"/>
            <a:r>
              <a:rPr lang="en-US" sz="1800" dirty="0" smtClean="0"/>
              <a:t>Derivation (may need dependence on other relationships)</a:t>
            </a:r>
            <a:endParaRPr lang="en-US" sz="1800" dirty="0"/>
          </a:p>
          <a:p>
            <a:r>
              <a:rPr lang="en-US" sz="2000" dirty="0" smtClean="0"/>
              <a:t>Allocation (is this redundant?)</a:t>
            </a:r>
          </a:p>
          <a:p>
            <a:r>
              <a:rPr lang="en-US" sz="2000" dirty="0" smtClean="0"/>
              <a:t>Metrics &amp; Values </a:t>
            </a:r>
            <a:r>
              <a:rPr lang="mr-IN" sz="2000" dirty="0" smtClean="0"/>
              <a:t>–</a:t>
            </a:r>
            <a:r>
              <a:rPr lang="en-US" sz="2000" dirty="0" smtClean="0"/>
              <a:t> involve, but not limited to Requirements</a:t>
            </a:r>
          </a:p>
          <a:p>
            <a:pPr lvl="1"/>
            <a:r>
              <a:rPr lang="en-US" sz="1800" dirty="0" smtClean="0"/>
              <a:t>May be either Specification (budget) or Realization (estimate)</a:t>
            </a:r>
          </a:p>
          <a:p>
            <a:pPr lvl="1"/>
            <a:r>
              <a:rPr lang="en-US" sz="1800" dirty="0" smtClean="0"/>
              <a:t>May be graphical or tabular, time varying, vector</a:t>
            </a:r>
          </a:p>
          <a:p>
            <a:pPr lvl="1"/>
            <a:r>
              <a:rPr lang="en-US" sz="1800" dirty="0" smtClean="0"/>
              <a:t>Threshold, Objective vs. Budgets, Estimates, Test Results</a:t>
            </a:r>
          </a:p>
          <a:p>
            <a:pPr lvl="1"/>
            <a:r>
              <a:rPr lang="en-US" sz="1800" dirty="0" smtClean="0"/>
              <a:t>Value</a:t>
            </a:r>
            <a:r>
              <a:rPr lang="en-US" sz="1800" i="1" dirty="0" smtClean="0"/>
              <a:t> </a:t>
            </a:r>
            <a:r>
              <a:rPr lang="en-US" sz="1800" b="1" i="1" dirty="0" smtClean="0"/>
              <a:t>Data Sets </a:t>
            </a:r>
            <a:r>
              <a:rPr lang="en-US" sz="1800" dirty="0" smtClean="0"/>
              <a:t>based on analysis run, system state, etc.</a:t>
            </a:r>
          </a:p>
        </p:txBody>
      </p:sp>
    </p:spTree>
    <p:extLst>
      <p:ext uri="{BB962C8B-B14F-4D97-AF65-F5344CB8AC3E}">
        <p14:creationId xmlns:p14="http://schemas.microsoft.com/office/powerpoint/2010/main" val="388558485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/>
              <a:t>Compose</a:t>
            </a:r>
            <a:r>
              <a:rPr lang="en-US" sz="2000" dirty="0" smtClean="0"/>
              <a:t> is unclear.  The SE concept needs no be clarified.</a:t>
            </a:r>
          </a:p>
          <a:p>
            <a:pPr lvl="1"/>
            <a:r>
              <a:rPr lang="en-US" sz="1600" dirty="0" smtClean="0"/>
              <a:t>The restricted definition of </a:t>
            </a:r>
            <a:r>
              <a:rPr lang="en-US" sz="1600" b="1" i="1" dirty="0" smtClean="0"/>
              <a:t>Decompose</a:t>
            </a:r>
            <a:r>
              <a:rPr lang="en-US" sz="1600" dirty="0" smtClean="0"/>
              <a:t> doesn’t seem to adequately address the SE concept, as it only applies to requirement groups.</a:t>
            </a:r>
          </a:p>
          <a:p>
            <a:r>
              <a:rPr lang="en-US" sz="2000" dirty="0" smtClean="0"/>
              <a:t>(satisfy) </a:t>
            </a:r>
            <a:r>
              <a:rPr lang="en-US" sz="2000" b="1" i="1" dirty="0" smtClean="0"/>
              <a:t>Specify/Comply </a:t>
            </a:r>
            <a:r>
              <a:rPr lang="en-US" sz="2000" dirty="0" smtClean="0"/>
              <a:t>is good.  They are the same relationship.</a:t>
            </a:r>
          </a:p>
          <a:p>
            <a:pPr lvl="1"/>
            <a:r>
              <a:rPr lang="en-US" sz="1800" dirty="0" smtClean="0"/>
              <a:t>Need a complimentary relationship in the other direction: </a:t>
            </a:r>
            <a:r>
              <a:rPr lang="en-US" sz="1800" b="1" i="1" dirty="0" smtClean="0">
                <a:solidFill>
                  <a:srgbClr val="FF0000"/>
                </a:solidFill>
              </a:rPr>
              <a:t>Codify</a:t>
            </a:r>
            <a:endParaRPr lang="en-US" sz="1800" dirty="0" smtClean="0">
              <a:solidFill>
                <a:srgbClr val="FF0000"/>
              </a:solidFill>
            </a:endParaRPr>
          </a:p>
          <a:p>
            <a:r>
              <a:rPr lang="en-US" sz="2000" b="1" i="1" dirty="0" smtClean="0"/>
              <a:t>Derive</a:t>
            </a:r>
            <a:r>
              <a:rPr lang="en-US" sz="2000" dirty="0" smtClean="0"/>
              <a:t> is a multi-part relationship, dependent on Specify/Codify.</a:t>
            </a:r>
          </a:p>
          <a:p>
            <a:r>
              <a:rPr lang="en-US" sz="2000" b="1" i="1" dirty="0" smtClean="0"/>
              <a:t>Refine</a:t>
            </a:r>
            <a:r>
              <a:rPr lang="en-US" sz="2000" dirty="0" smtClean="0"/>
              <a:t> relationships must stay in the specification/problem space, otherwise they will redundant with other relationships.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 (and Evaluates, etc.) also may have multi-part implications, potentially based on value bindings. </a:t>
            </a:r>
          </a:p>
          <a:p>
            <a:r>
              <a:rPr lang="en-US" sz="2000" dirty="0" err="1" smtClean="0"/>
              <a:t>Reqt</a:t>
            </a:r>
            <a:r>
              <a:rPr lang="en-US" sz="2000" dirty="0" smtClean="0"/>
              <a:t> property </a:t>
            </a:r>
            <a:r>
              <a:rPr lang="en-US" sz="2000" b="1" i="1" dirty="0" smtClean="0"/>
              <a:t>Allocation</a:t>
            </a:r>
            <a:r>
              <a:rPr lang="en-US" sz="2000" dirty="0" smtClean="0"/>
              <a:t> may also be related to (or redundant with) value bindings.</a:t>
            </a:r>
          </a:p>
          <a:p>
            <a:r>
              <a:rPr lang="en-US" sz="2000" dirty="0" smtClean="0"/>
              <a:t>The SE concept for using </a:t>
            </a:r>
            <a:r>
              <a:rPr lang="en-US" sz="2000" b="1" i="1" dirty="0" smtClean="0"/>
              <a:t>Trace</a:t>
            </a:r>
            <a:r>
              <a:rPr lang="en-US" sz="2000" dirty="0" smtClean="0"/>
              <a:t> needs to be fleshed out.  Is it simply generic linked data?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 as a relationship (instead of a comment) is unclear as a concept.  It is not unique to requirements.  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15461939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kygazer">
  <a:themeElements>
    <a:clrScheme name="1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1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Skygazer.pot</Template>
  <TotalTime>2575</TotalTime>
  <Words>824</Words>
  <Application>Microsoft Office PowerPoint</Application>
  <PresentationFormat>On-screen Show (4:3)</PresentationFormat>
  <Paragraphs>77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Frutiger 87ExtraBlackCn</vt:lpstr>
      <vt:lpstr>Wingdings</vt:lpstr>
      <vt:lpstr>Skygazer</vt:lpstr>
      <vt:lpstr>Requirements Relationships Breakout Team Recommendations  201616</vt:lpstr>
      <vt:lpstr>Initial Approach</vt:lpstr>
      <vt:lpstr>Are Hierchies “within” relationships, or not?</vt:lpstr>
      <vt:lpstr>Requirement Composition Hierarchy</vt:lpstr>
      <vt:lpstr>Crossing Relationships:  the Pachinko Ball analogy</vt:lpstr>
      <vt:lpstr>“Crossing” relationships </vt:lpstr>
      <vt:lpstr>Crossing + Within Example:  Requirement Derivation</vt:lpstr>
      <vt:lpstr>Summary of Key SE Requirement Concepts</vt:lpstr>
      <vt:lpstr>Recommendations (1)</vt:lpstr>
      <vt:lpstr>Recommendations (2)</vt:lpstr>
    </vt:vector>
  </TitlesOfParts>
  <Manager/>
  <Company>Raytheon Company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Relationships Breakout 20161109</dc:title>
  <dc:subject/>
  <dc:creator>Rick Steiner</dc:creator>
  <cp:keywords/>
  <dc:description/>
  <cp:lastModifiedBy>John Watson</cp:lastModifiedBy>
  <cp:revision>70</cp:revision>
  <dcterms:created xsi:type="dcterms:W3CDTF">2010-06-11T00:22:51Z</dcterms:created>
  <dcterms:modified xsi:type="dcterms:W3CDTF">2016-11-15T16:05:00Z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3</vt:i4>
  </property>
  <property fmtid="{D5CDD505-2E9C-101B-9397-08002B2CF9AE}" pid="3" name="lqmsess">
    <vt:lpwstr>d4d4cbf7-5f5f-4b6d-bc65-f95766d970bc</vt:lpwstr>
  </property>
</Properties>
</file>