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7" r:id="rId2"/>
    <p:sldId id="480" r:id="rId3"/>
    <p:sldId id="479" r:id="rId4"/>
    <p:sldId id="475" r:id="rId5"/>
    <p:sldId id="482" r:id="rId6"/>
    <p:sldId id="471" r:id="rId7"/>
    <p:sldId id="478" r:id="rId8"/>
    <p:sldId id="488" r:id="rId9"/>
    <p:sldId id="494" r:id="rId10"/>
    <p:sldId id="495" r:id="rId11"/>
    <p:sldId id="492" r:id="rId12"/>
    <p:sldId id="497" r:id="rId13"/>
    <p:sldId id="491" r:id="rId14"/>
    <p:sldId id="496" r:id="rId15"/>
    <p:sldId id="486" r:id="rId16"/>
    <p:sldId id="485" r:id="rId17"/>
    <p:sldId id="487" r:id="rId18"/>
    <p:sldId id="490" r:id="rId19"/>
    <p:sldId id="270" r:id="rId20"/>
  </p:sldIdLst>
  <p:sldSz cx="9144000" cy="6858000" type="screen4x3"/>
  <p:notesSz cx="6858000" cy="9144000"/>
  <p:custDataLst>
    <p:tags r:id="rId23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66FF"/>
    <a:srgbClr val="993300"/>
    <a:srgbClr val="4D4D4D"/>
    <a:srgbClr val="FF0000"/>
    <a:srgbClr val="CC3300"/>
    <a:srgbClr val="333333"/>
    <a:srgbClr val="777777"/>
    <a:srgbClr val="80808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7" autoAdjust="0"/>
    <p:restoredTop sz="84833" autoAdjust="0"/>
  </p:normalViewPr>
  <p:slideViewPr>
    <p:cSldViewPr>
      <p:cViewPr varScale="1">
        <p:scale>
          <a:sx n="69" d="100"/>
          <a:sy n="69" d="100"/>
        </p:scale>
        <p:origin x="1925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7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2748" y="33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F6DEF8-FB2F-4C6F-B55F-D41BD667D5F9}" type="slidenum">
              <a:rPr lang="fr-FR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8397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572A9E-38F1-4D3A-B40F-05D22D672042}" type="slidenum">
              <a:rPr lang="fr-FR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6299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F6FB81-E2B4-48B7-9D16-0715DFEC50A7}" type="slidenum">
              <a:rPr lang="fr-FR"/>
              <a:pPr/>
              <a:t>1</a:t>
            </a:fld>
            <a:endParaRPr lang="fr-FR" dirty="0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72A9E-38F1-4D3A-B40F-05D22D672042}" type="slidenum">
              <a:rPr lang="fr-FR" smtClean="0"/>
              <a:pPr/>
              <a:t>19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396240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pic>
        <p:nvPicPr>
          <p:cNvPr id="13328" name="Picture 16" descr="Z:\S0013969\Mes documents\Softeam\Modelio\Prod\Institutional\Logo\Grand Logo Gris.png"/>
          <p:cNvPicPr>
            <a:picLocks noChangeAspect="1" noChangeArrowheads="1"/>
          </p:cNvPicPr>
          <p:nvPr/>
        </p:nvPicPr>
        <p:blipFill>
          <a:blip r:embed="rId2" cstate="print">
            <a:lum bright="84000" contrast="-80000"/>
          </a:blip>
          <a:srcRect r="41539"/>
          <a:stretch>
            <a:fillRect/>
          </a:stretch>
        </p:blipFill>
        <p:spPr bwMode="auto">
          <a:xfrm>
            <a:off x="5580063" y="304800"/>
            <a:ext cx="3563937" cy="605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gradFill rotWithShape="0">
            <a:gsLst>
              <a:gs pos="0">
                <a:srgbClr val="777777"/>
              </a:gs>
              <a:gs pos="100000">
                <a:srgbClr val="777777">
                  <a:gamma/>
                  <a:shade val="36078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fr-FR" dirty="0"/>
              <a:t>www.modelio.org</a:t>
            </a: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31750">
            <a:solidFill>
              <a:srgbClr val="AD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29" name="Line 17"/>
          <p:cNvSpPr>
            <a:spLocks noChangeShapeType="1"/>
          </p:cNvSpPr>
          <p:nvPr userDrawn="1"/>
        </p:nvSpPr>
        <p:spPr bwMode="auto">
          <a:xfrm>
            <a:off x="0" y="22098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30" name="Line 18"/>
          <p:cNvSpPr>
            <a:spLocks noChangeShapeType="1"/>
          </p:cNvSpPr>
          <p:nvPr userDrawn="1"/>
        </p:nvSpPr>
        <p:spPr bwMode="auto">
          <a:xfrm>
            <a:off x="0" y="22860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31" name="Line 19"/>
          <p:cNvSpPr>
            <a:spLocks noChangeShapeType="1"/>
          </p:cNvSpPr>
          <p:nvPr userDrawn="1"/>
        </p:nvSpPr>
        <p:spPr bwMode="auto">
          <a:xfrm>
            <a:off x="0" y="23622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32" name="Line 20"/>
          <p:cNvSpPr>
            <a:spLocks noChangeShapeType="1"/>
          </p:cNvSpPr>
          <p:nvPr userDrawn="1"/>
        </p:nvSpPr>
        <p:spPr bwMode="auto">
          <a:xfrm>
            <a:off x="0" y="24384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33" name="Line 21"/>
          <p:cNvSpPr>
            <a:spLocks noChangeShapeType="1"/>
          </p:cNvSpPr>
          <p:nvPr userDrawn="1"/>
        </p:nvSpPr>
        <p:spPr bwMode="auto">
          <a:xfrm>
            <a:off x="0" y="25146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34" name="Line 22"/>
          <p:cNvSpPr>
            <a:spLocks noChangeShapeType="1"/>
          </p:cNvSpPr>
          <p:nvPr userDrawn="1"/>
        </p:nvSpPr>
        <p:spPr bwMode="auto">
          <a:xfrm>
            <a:off x="0" y="25908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35" name="Line 23"/>
          <p:cNvSpPr>
            <a:spLocks noChangeShapeType="1"/>
          </p:cNvSpPr>
          <p:nvPr userDrawn="1"/>
        </p:nvSpPr>
        <p:spPr bwMode="auto">
          <a:xfrm>
            <a:off x="0" y="26670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36" name="Line 24"/>
          <p:cNvSpPr>
            <a:spLocks noChangeShapeType="1"/>
          </p:cNvSpPr>
          <p:nvPr userDrawn="1"/>
        </p:nvSpPr>
        <p:spPr bwMode="auto">
          <a:xfrm>
            <a:off x="0" y="27432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37" name="Line 25"/>
          <p:cNvSpPr>
            <a:spLocks noChangeShapeType="1"/>
          </p:cNvSpPr>
          <p:nvPr userDrawn="1"/>
        </p:nvSpPr>
        <p:spPr bwMode="auto">
          <a:xfrm>
            <a:off x="0" y="28194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38" name="Line 26"/>
          <p:cNvSpPr>
            <a:spLocks noChangeShapeType="1"/>
          </p:cNvSpPr>
          <p:nvPr userDrawn="1"/>
        </p:nvSpPr>
        <p:spPr bwMode="auto">
          <a:xfrm>
            <a:off x="0" y="28956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39" name="Line 27"/>
          <p:cNvSpPr>
            <a:spLocks noChangeShapeType="1"/>
          </p:cNvSpPr>
          <p:nvPr userDrawn="1"/>
        </p:nvSpPr>
        <p:spPr bwMode="auto">
          <a:xfrm>
            <a:off x="0" y="29718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40" name="Line 28"/>
          <p:cNvSpPr>
            <a:spLocks noChangeShapeType="1"/>
          </p:cNvSpPr>
          <p:nvPr userDrawn="1"/>
        </p:nvSpPr>
        <p:spPr bwMode="auto">
          <a:xfrm>
            <a:off x="0" y="30480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41" name="Line 29"/>
          <p:cNvSpPr>
            <a:spLocks noChangeShapeType="1"/>
          </p:cNvSpPr>
          <p:nvPr userDrawn="1"/>
        </p:nvSpPr>
        <p:spPr bwMode="auto">
          <a:xfrm>
            <a:off x="0" y="31242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42" name="Line 30"/>
          <p:cNvSpPr>
            <a:spLocks noChangeShapeType="1"/>
          </p:cNvSpPr>
          <p:nvPr userDrawn="1"/>
        </p:nvSpPr>
        <p:spPr bwMode="auto">
          <a:xfrm>
            <a:off x="0" y="32004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43" name="Line 31"/>
          <p:cNvSpPr>
            <a:spLocks noChangeShapeType="1"/>
          </p:cNvSpPr>
          <p:nvPr userDrawn="1"/>
        </p:nvSpPr>
        <p:spPr bwMode="auto">
          <a:xfrm>
            <a:off x="0" y="32766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44" name="Line 32"/>
          <p:cNvSpPr>
            <a:spLocks noChangeShapeType="1"/>
          </p:cNvSpPr>
          <p:nvPr userDrawn="1"/>
        </p:nvSpPr>
        <p:spPr bwMode="auto">
          <a:xfrm>
            <a:off x="0" y="33528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45" name="Line 33"/>
          <p:cNvSpPr>
            <a:spLocks noChangeShapeType="1"/>
          </p:cNvSpPr>
          <p:nvPr userDrawn="1"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46" name="Line 34"/>
          <p:cNvSpPr>
            <a:spLocks noChangeShapeType="1"/>
          </p:cNvSpPr>
          <p:nvPr userDrawn="1"/>
        </p:nvSpPr>
        <p:spPr bwMode="auto">
          <a:xfrm>
            <a:off x="0" y="35052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47" name="Line 35"/>
          <p:cNvSpPr>
            <a:spLocks noChangeShapeType="1"/>
          </p:cNvSpPr>
          <p:nvPr userDrawn="1"/>
        </p:nvSpPr>
        <p:spPr bwMode="auto">
          <a:xfrm>
            <a:off x="0" y="35814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3348" name="Line 36"/>
          <p:cNvSpPr>
            <a:spLocks noChangeShapeType="1"/>
          </p:cNvSpPr>
          <p:nvPr userDrawn="1"/>
        </p:nvSpPr>
        <p:spPr bwMode="auto">
          <a:xfrm>
            <a:off x="0" y="3657600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pic>
        <p:nvPicPr>
          <p:cNvPr id="13325" name="Picture 13" descr="Z:\S0013969\Mes documents\Softeam\Modelio\Prod\Institutional\Logo\Logo Small.png"/>
          <p:cNvPicPr>
            <a:picLocks noChangeAspect="1" noChangeArrowheads="1"/>
          </p:cNvPicPr>
          <p:nvPr/>
        </p:nvPicPr>
        <p:blipFill>
          <a:blip r:embed="rId3" cstate="print"/>
          <a:srcRect l="28842" t="23244" r="28842" b="34866"/>
          <a:stretch>
            <a:fillRect/>
          </a:stretch>
        </p:blipFill>
        <p:spPr bwMode="auto">
          <a:xfrm>
            <a:off x="6219825" y="1744663"/>
            <a:ext cx="2641600" cy="259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209800"/>
            <a:ext cx="4953000" cy="12192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962400"/>
            <a:ext cx="4953000" cy="1524000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13324" name="Line 12"/>
          <p:cNvSpPr>
            <a:spLocks noChangeShapeType="1"/>
          </p:cNvSpPr>
          <p:nvPr userDrawn="1"/>
        </p:nvSpPr>
        <p:spPr bwMode="auto">
          <a:xfrm>
            <a:off x="762000" y="3810000"/>
            <a:ext cx="4800600" cy="0"/>
          </a:xfrm>
          <a:prstGeom prst="line">
            <a:avLst/>
          </a:prstGeom>
          <a:noFill/>
          <a:ln w="28575">
            <a:solidFill>
              <a:srgbClr val="AD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F9C2B-92B2-4E3E-89B2-93BB9FF72362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www.modelio.org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9CB57-64D1-4C40-B406-28F95488264F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www.modelio.org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Courier New" pitchFamily="49" charset="0"/>
              <a:buChar char="o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8D1CB-5C31-4A75-B5CB-5621D647A6BF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www.modelio.org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79B0B9-1FEC-4B6C-BBA1-89AFF16EA133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www.modelio.org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64A013-E548-4779-85F8-3F53AC95B3A7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www.modelio.org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7C613-92B6-49EC-A1C0-644120655DB0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ftr" sz="quarter" idx="13"/>
          </p:nvPr>
        </p:nvSpPr>
        <p:spPr>
          <a:xfrm>
            <a:off x="31242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www.modelio.org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71F97-0C34-4D6D-9688-DCE7037B2A8D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www.modelio.org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09B81-98A7-4075-BAFE-87A5003FD222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www.modelio.org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CE70F-F0E7-46F9-B943-E3DE347A7EAA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www.modelio.org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93B1B-8EB9-405D-BBF0-920299ABB6FF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www.modelio.org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pic>
        <p:nvPicPr>
          <p:cNvPr id="1063" name="Picture 39" descr="Z:\S0013969\Mes documents\Softeam\Modelio\Prod\Institutional\Logo\Grand Logo Gris.png"/>
          <p:cNvPicPr>
            <a:picLocks noChangeAspect="1" noChangeArrowheads="1"/>
          </p:cNvPicPr>
          <p:nvPr/>
        </p:nvPicPr>
        <p:blipFill>
          <a:blip r:embed="rId13" cstate="print">
            <a:lum bright="84000" contrast="-80000"/>
          </a:blip>
          <a:srcRect t="10461" r="41539"/>
          <a:stretch>
            <a:fillRect/>
          </a:stretch>
        </p:blipFill>
        <p:spPr bwMode="auto">
          <a:xfrm>
            <a:off x="5580063" y="936625"/>
            <a:ext cx="3563937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7" name="Line 13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335713"/>
            <a:ext cx="9144000" cy="533400"/>
          </a:xfrm>
          <a:prstGeom prst="rect">
            <a:avLst/>
          </a:prstGeom>
          <a:gradFill rotWithShape="0">
            <a:gsLst>
              <a:gs pos="0">
                <a:srgbClr val="777777"/>
              </a:gs>
              <a:gs pos="100000">
                <a:srgbClr val="777777">
                  <a:gamma/>
                  <a:shade val="36078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38100" cmpd="dbl">
            <a:solidFill>
              <a:srgbClr val="AD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477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7599363" y="6324600"/>
            <a:ext cx="1066800" cy="533400"/>
          </a:xfrm>
          <a:prstGeom prst="rect">
            <a:avLst/>
          </a:prstGeom>
          <a:gradFill rotWithShape="0">
            <a:gsLst>
              <a:gs pos="0">
                <a:srgbClr val="4D4D4D"/>
              </a:gs>
              <a:gs pos="100000">
                <a:srgbClr val="4D4D4D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9363" y="64008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00">
                <a:solidFill>
                  <a:schemeClr val="bg1"/>
                </a:solidFill>
                <a:latin typeface="+mn-lt"/>
              </a:defRPr>
            </a:lvl1pPr>
          </a:lstStyle>
          <a:p>
            <a:fld id="{9A307DC9-F1F1-4FE9-9AD9-FC5B7B34D12E}" type="slidenum">
              <a:rPr lang="fr-FR"/>
              <a:pPr/>
              <a:t>‹N°›</a:t>
            </a:fld>
            <a:endParaRPr lang="fr-FR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31750">
            <a:solidFill>
              <a:srgbClr val="AD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6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3810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fr-FR" dirty="0"/>
              <a:t>www.modelio.org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D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D0000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D0000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D0000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D0000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D0000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D0000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D0000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AD0000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000">
          <a:solidFill>
            <a:srgbClr val="333333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333333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333333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333333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333333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333333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333333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333333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fmi-standard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www.modelio.org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362200"/>
            <a:ext cx="4953000" cy="1219200"/>
          </a:xfrm>
        </p:spPr>
        <p:txBody>
          <a:bodyPr/>
          <a:lstStyle/>
          <a:p>
            <a:pPr algn="ctr"/>
            <a:r>
              <a:rPr lang="en-GB" sz="3200" dirty="0">
                <a:latin typeface="Segoe UI" pitchFamily="34" charset="0"/>
                <a:ea typeface="Segoe UI" pitchFamily="34" charset="0"/>
                <a:cs typeface="Segoe UI" pitchFamily="34" charset="0"/>
              </a:rPr>
              <a:t>SysML/FMI</a:t>
            </a:r>
            <a:endParaRPr lang="fr-FR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10000"/>
            <a:ext cx="4953000" cy="1524000"/>
          </a:xfrm>
        </p:spPr>
        <p:txBody>
          <a:bodyPr/>
          <a:lstStyle/>
          <a:p>
            <a:endParaRPr lang="fr-FR" sz="1600" b="1" dirty="0">
              <a:solidFill>
                <a:schemeClr val="tx1"/>
              </a:solidFill>
            </a:endParaRPr>
          </a:p>
          <a:p>
            <a:pPr algn="ctr"/>
            <a:r>
              <a:rPr lang="fr-FR" sz="2000" b="1" dirty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Etienne BROSSE</a:t>
            </a:r>
            <a:endParaRPr lang="fr-FR" sz="2000" b="1" dirty="0">
              <a:solidFill>
                <a:schemeClr val="tx1"/>
              </a:solidFill>
            </a:endParaRPr>
          </a:p>
          <a:p>
            <a:endParaRPr lang="en-US" b="1" dirty="0"/>
          </a:p>
          <a:p>
            <a:endParaRPr lang="en-US" b="1" dirty="0"/>
          </a:p>
          <a:p>
            <a:endParaRPr lang="fr-FR" sz="1600" b="1" dirty="0"/>
          </a:p>
        </p:txBody>
      </p:sp>
      <p:pic>
        <p:nvPicPr>
          <p:cNvPr id="10" name="Picture 9" descr="Softea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148" y="4953000"/>
            <a:ext cx="2428540" cy="838200"/>
          </a:xfrm>
          <a:prstGeom prst="rect">
            <a:avLst/>
          </a:prstGeom>
        </p:spPr>
      </p:pic>
      <p:pic>
        <p:nvPicPr>
          <p:cNvPr id="11" name="Image 7" descr="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5105400"/>
            <a:ext cx="229001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INTO-CPS FMI simulation process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  <p:sp>
        <p:nvSpPr>
          <p:cNvPr id="6" name="Rounded Rectangle 187"/>
          <p:cNvSpPr/>
          <p:nvPr/>
        </p:nvSpPr>
        <p:spPr>
          <a:xfrm>
            <a:off x="3419872" y="3850015"/>
            <a:ext cx="4536504" cy="64807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93DD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olded Corner 185"/>
          <p:cNvSpPr/>
          <p:nvPr/>
        </p:nvSpPr>
        <p:spPr>
          <a:xfrm rot="10800000">
            <a:off x="5580113" y="5964559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86"/>
          <p:cNvSpPr txBox="1"/>
          <p:nvPr/>
        </p:nvSpPr>
        <p:spPr>
          <a:xfrm>
            <a:off x="5580113" y="5964559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sp>
        <p:nvSpPr>
          <p:cNvPr id="9" name="Folded Corner 183"/>
          <p:cNvSpPr/>
          <p:nvPr/>
        </p:nvSpPr>
        <p:spPr>
          <a:xfrm rot="10800000">
            <a:off x="5220073" y="5892551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184"/>
          <p:cNvSpPr txBox="1"/>
          <p:nvPr/>
        </p:nvSpPr>
        <p:spPr>
          <a:xfrm>
            <a:off x="5220073" y="5892551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sp>
        <p:nvSpPr>
          <p:cNvPr id="11" name="Folded Corner 181"/>
          <p:cNvSpPr/>
          <p:nvPr/>
        </p:nvSpPr>
        <p:spPr>
          <a:xfrm rot="10800000">
            <a:off x="4860033" y="5820543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82"/>
          <p:cNvSpPr txBox="1"/>
          <p:nvPr/>
        </p:nvSpPr>
        <p:spPr>
          <a:xfrm>
            <a:off x="4860033" y="5820543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cxnSp>
        <p:nvCxnSpPr>
          <p:cNvPr id="13" name="Straight Arrow Connector 30"/>
          <p:cNvCxnSpPr/>
          <p:nvPr/>
        </p:nvCxnSpPr>
        <p:spPr>
          <a:xfrm>
            <a:off x="5443003" y="5496797"/>
            <a:ext cx="0" cy="251738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0"/>
          <p:cNvSpPr/>
          <p:nvPr/>
        </p:nvSpPr>
        <p:spPr>
          <a:xfrm>
            <a:off x="3419872" y="3850015"/>
            <a:ext cx="5400600" cy="64807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93DD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25"/>
          <p:cNvSpPr/>
          <p:nvPr/>
        </p:nvSpPr>
        <p:spPr>
          <a:xfrm>
            <a:off x="7860467" y="2697887"/>
            <a:ext cx="864096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19"/>
          <p:cNvSpPr/>
          <p:nvPr/>
        </p:nvSpPr>
        <p:spPr>
          <a:xfrm>
            <a:off x="6480212" y="2697887"/>
            <a:ext cx="1224136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13"/>
          <p:cNvSpPr/>
          <p:nvPr/>
        </p:nvSpPr>
        <p:spPr>
          <a:xfrm>
            <a:off x="5469400" y="2684147"/>
            <a:ext cx="864096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05"/>
          <p:cNvSpPr/>
          <p:nvPr/>
        </p:nvSpPr>
        <p:spPr>
          <a:xfrm>
            <a:off x="4413258" y="2674157"/>
            <a:ext cx="932219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Content Placeholder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14400" y="4459396"/>
            <a:ext cx="1026148" cy="732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Slide Number Placeholder 3"/>
          <p:cNvSpPr txBox="1">
            <a:spLocks/>
          </p:cNvSpPr>
          <p:nvPr/>
        </p:nvSpPr>
        <p:spPr>
          <a:xfrm>
            <a:off x="7596336" y="6453336"/>
            <a:ext cx="1440160" cy="221109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1E62FFA-9C85-4587-AC02-EF116B0D5459}" type="slidenum">
              <a:rPr lang="da-DK" smtClean="0"/>
              <a:pPr>
                <a:defRPr/>
              </a:pPr>
              <a:t>10</a:t>
            </a:fld>
            <a:endParaRPr lang="da-DK"/>
          </a:p>
        </p:txBody>
      </p:sp>
      <p:pic>
        <p:nvPicPr>
          <p:cNvPr id="24" name="Picture 4" descr="http://www.20sim.com/downloads/presentation/20-sim%20Icon.png"/>
          <p:cNvPicPr>
            <a:picLocks noChangeAspect="1" noChangeArrowheads="1"/>
          </p:cNvPicPr>
          <p:nvPr/>
        </p:nvPicPr>
        <p:blipFill rotWithShape="1">
          <a:blip r:embed="rId3" cstate="print"/>
          <a:srcRect l="-1469" t="-4266" b="-8875"/>
          <a:stretch/>
        </p:blipFill>
        <p:spPr bwMode="auto">
          <a:xfrm>
            <a:off x="5736957" y="2759456"/>
            <a:ext cx="438398" cy="488826"/>
          </a:xfrm>
          <a:prstGeom prst="rect">
            <a:avLst/>
          </a:prstGeom>
          <a:noFill/>
        </p:spPr>
      </p:pic>
      <p:sp>
        <p:nvSpPr>
          <p:cNvPr id="25" name="TextBox 8"/>
          <p:cNvSpPr txBox="1"/>
          <p:nvPr/>
        </p:nvSpPr>
        <p:spPr>
          <a:xfrm>
            <a:off x="5598114" y="3195306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20-sim</a:t>
            </a:r>
          </a:p>
        </p:txBody>
      </p:sp>
      <p:pic>
        <p:nvPicPr>
          <p:cNvPr id="26" name="Picture 6" descr="https://pbs.twimg.com/profile_images/1256522369/overture.jpg"/>
          <p:cNvPicPr>
            <a:picLocks noChangeAspect="1" noChangeArrowheads="1"/>
          </p:cNvPicPr>
          <p:nvPr/>
        </p:nvPicPr>
        <p:blipFill rotWithShape="1">
          <a:blip r:embed="rId4" cstate="print"/>
          <a:srcRect t="-7262" b="-1"/>
          <a:stretch/>
        </p:blipFill>
        <p:spPr bwMode="auto">
          <a:xfrm>
            <a:off x="4687516" y="2782414"/>
            <a:ext cx="432048" cy="463426"/>
          </a:xfrm>
          <a:prstGeom prst="rect">
            <a:avLst/>
          </a:prstGeom>
          <a:noFill/>
        </p:spPr>
      </p:pic>
      <p:sp>
        <p:nvSpPr>
          <p:cNvPr id="27" name="TextBox 9"/>
          <p:cNvSpPr txBox="1"/>
          <p:nvPr/>
        </p:nvSpPr>
        <p:spPr>
          <a:xfrm>
            <a:off x="4481381" y="3194074"/>
            <a:ext cx="876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Overture</a:t>
            </a:r>
          </a:p>
        </p:txBody>
      </p:sp>
      <p:pic>
        <p:nvPicPr>
          <p:cNvPr id="28" name="Picture 15" descr="D:\Downloads\logo-small.png"/>
          <p:cNvPicPr>
            <a:picLocks noChangeAspect="1" noChangeArrowheads="1"/>
          </p:cNvPicPr>
          <p:nvPr/>
        </p:nvPicPr>
        <p:blipFill rotWithShape="1">
          <a:blip r:embed="rId5" cstate="print"/>
          <a:srcRect t="-29981"/>
          <a:stretch/>
        </p:blipFill>
        <p:spPr bwMode="auto">
          <a:xfrm>
            <a:off x="6747836" y="2741692"/>
            <a:ext cx="668480" cy="434451"/>
          </a:xfrm>
          <a:prstGeom prst="rect">
            <a:avLst/>
          </a:prstGeom>
          <a:noFill/>
        </p:spPr>
      </p:pic>
      <p:sp>
        <p:nvSpPr>
          <p:cNvPr id="29" name="TextBox 10"/>
          <p:cNvSpPr txBox="1"/>
          <p:nvPr/>
        </p:nvSpPr>
        <p:spPr>
          <a:xfrm>
            <a:off x="6408204" y="3182198"/>
            <a:ext cx="1332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OpenModelica</a:t>
            </a:r>
            <a:endParaRPr lang="en-GB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TextBox 6"/>
          <p:cNvSpPr txBox="1"/>
          <p:nvPr/>
        </p:nvSpPr>
        <p:spPr>
          <a:xfrm>
            <a:off x="1009699" y="2217896"/>
            <a:ext cx="886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Modelio</a:t>
            </a:r>
            <a:endParaRPr lang="en-GB" sz="14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1" name="Picture 2" descr="http://archive.modeliosoft.com/images/logo-modelio.png"/>
          <p:cNvPicPr>
            <a:picLocks noChangeAspect="1" noChangeArrowheads="1"/>
          </p:cNvPicPr>
          <p:nvPr/>
        </p:nvPicPr>
        <p:blipFill rotWithShape="1">
          <a:blip r:embed="rId6" cstate="print"/>
          <a:srcRect l="-385" r="-10319" b="-1835"/>
          <a:stretch/>
        </p:blipFill>
        <p:spPr bwMode="auto">
          <a:xfrm>
            <a:off x="1054646" y="1256510"/>
            <a:ext cx="953556" cy="891273"/>
          </a:xfrm>
          <a:prstGeom prst="rect">
            <a:avLst/>
          </a:prstGeom>
          <a:noFill/>
        </p:spPr>
      </p:pic>
      <p:sp>
        <p:nvSpPr>
          <p:cNvPr id="32" name="TextBox 17"/>
          <p:cNvSpPr txBox="1"/>
          <p:nvPr/>
        </p:nvSpPr>
        <p:spPr>
          <a:xfrm>
            <a:off x="886230" y="5190055"/>
            <a:ext cx="1156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</a:t>
            </a:r>
          </a:p>
        </p:txBody>
      </p:sp>
      <p:sp>
        <p:nvSpPr>
          <p:cNvPr id="33" name="Rounded Rectangle 18"/>
          <p:cNvSpPr/>
          <p:nvPr/>
        </p:nvSpPr>
        <p:spPr>
          <a:xfrm>
            <a:off x="3500189" y="3994031"/>
            <a:ext cx="843211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4" name="Rounded Rectangle 19"/>
          <p:cNvSpPr/>
          <p:nvPr/>
        </p:nvSpPr>
        <p:spPr>
          <a:xfrm>
            <a:off x="4495799" y="3994031"/>
            <a:ext cx="778727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6" name="Rounded Rectangle 21"/>
          <p:cNvSpPr/>
          <p:nvPr/>
        </p:nvSpPr>
        <p:spPr>
          <a:xfrm>
            <a:off x="5509103" y="3994031"/>
            <a:ext cx="778512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8" name="Rounded Rectangle 23"/>
          <p:cNvSpPr/>
          <p:nvPr/>
        </p:nvSpPr>
        <p:spPr>
          <a:xfrm>
            <a:off x="6522193" y="3994031"/>
            <a:ext cx="1122252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9" name="Rounded Rectangle 24"/>
          <p:cNvSpPr/>
          <p:nvPr/>
        </p:nvSpPr>
        <p:spPr>
          <a:xfrm>
            <a:off x="8004483" y="3994031"/>
            <a:ext cx="648072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cxnSp>
        <p:nvCxnSpPr>
          <p:cNvPr id="43" name="Straight Arrow Connector 30"/>
          <p:cNvCxnSpPr>
            <a:stCxn id="20" idx="2"/>
            <a:endCxn id="34" idx="0"/>
          </p:cNvCxnSpPr>
          <p:nvPr/>
        </p:nvCxnSpPr>
        <p:spPr>
          <a:xfrm>
            <a:off x="4879368" y="3466245"/>
            <a:ext cx="5795" cy="52778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30"/>
          <p:cNvCxnSpPr>
            <a:stCxn id="18" idx="2"/>
            <a:endCxn id="38" idx="0"/>
          </p:cNvCxnSpPr>
          <p:nvPr/>
        </p:nvCxnSpPr>
        <p:spPr>
          <a:xfrm flipH="1">
            <a:off x="7083319" y="3489975"/>
            <a:ext cx="8961" cy="50405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30"/>
          <p:cNvCxnSpPr>
            <a:stCxn id="19" idx="2"/>
            <a:endCxn id="36" idx="0"/>
          </p:cNvCxnSpPr>
          <p:nvPr/>
        </p:nvCxnSpPr>
        <p:spPr>
          <a:xfrm flipH="1">
            <a:off x="5898359" y="3476235"/>
            <a:ext cx="3089" cy="51779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30"/>
          <p:cNvCxnSpPr>
            <a:stCxn id="31" idx="3"/>
            <a:endCxn id="91" idx="1"/>
          </p:cNvCxnSpPr>
          <p:nvPr/>
        </p:nvCxnSpPr>
        <p:spPr>
          <a:xfrm flipV="1">
            <a:off x="2008202" y="1670383"/>
            <a:ext cx="3526547" cy="31764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30"/>
          <p:cNvCxnSpPr>
            <a:stCxn id="91" idx="2"/>
            <a:endCxn id="18" idx="0"/>
          </p:cNvCxnSpPr>
          <p:nvPr/>
        </p:nvCxnSpPr>
        <p:spPr>
          <a:xfrm rot="16200000" flipH="1">
            <a:off x="6353144" y="1958750"/>
            <a:ext cx="782169" cy="696104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30"/>
          <p:cNvCxnSpPr>
            <a:stCxn id="91" idx="2"/>
            <a:endCxn id="19" idx="0"/>
          </p:cNvCxnSpPr>
          <p:nvPr/>
        </p:nvCxnSpPr>
        <p:spPr>
          <a:xfrm rot="5400000">
            <a:off x="5764598" y="2052568"/>
            <a:ext cx="768429" cy="49472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30"/>
          <p:cNvCxnSpPr>
            <a:stCxn id="91" idx="2"/>
            <a:endCxn id="20" idx="0"/>
          </p:cNvCxnSpPr>
          <p:nvPr/>
        </p:nvCxnSpPr>
        <p:spPr>
          <a:xfrm rot="5400000">
            <a:off x="5258553" y="1536533"/>
            <a:ext cx="758439" cy="151680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3" name="Picture 14"/>
          <p:cNvPicPr>
            <a:picLocks noChangeAspect="1" noChangeArrowheads="1"/>
          </p:cNvPicPr>
          <p:nvPr/>
        </p:nvPicPr>
        <p:blipFill rotWithShape="1">
          <a:blip r:embed="rId7" cstate="print"/>
          <a:srcRect t="-11996" b="-7471"/>
          <a:stretch/>
        </p:blipFill>
        <p:spPr bwMode="auto">
          <a:xfrm>
            <a:off x="8004483" y="2769895"/>
            <a:ext cx="58816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" name="TextBox 71"/>
          <p:cNvSpPr txBox="1"/>
          <p:nvPr/>
        </p:nvSpPr>
        <p:spPr>
          <a:xfrm>
            <a:off x="7860467" y="3182198"/>
            <a:ext cx="8879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RT-Tester</a:t>
            </a:r>
          </a:p>
        </p:txBody>
      </p:sp>
      <p:cxnSp>
        <p:nvCxnSpPr>
          <p:cNvPr id="55" name="Straight Arrow Connector 30"/>
          <p:cNvCxnSpPr>
            <a:stCxn id="91" idx="2"/>
            <a:endCxn id="17" idx="0"/>
          </p:cNvCxnSpPr>
          <p:nvPr/>
        </p:nvCxnSpPr>
        <p:spPr>
          <a:xfrm rot="16200000" flipH="1">
            <a:off x="6953261" y="1358632"/>
            <a:ext cx="782169" cy="1896339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30"/>
          <p:cNvCxnSpPr>
            <a:stCxn id="17" idx="2"/>
          </p:cNvCxnSpPr>
          <p:nvPr/>
        </p:nvCxnSpPr>
        <p:spPr>
          <a:xfrm>
            <a:off x="8292515" y="3489975"/>
            <a:ext cx="0" cy="50405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131"/>
          <p:cNvSpPr txBox="1"/>
          <p:nvPr/>
        </p:nvSpPr>
        <p:spPr>
          <a:xfrm>
            <a:off x="5868144" y="2121823"/>
            <a:ext cx="5164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imports</a:t>
            </a:r>
          </a:p>
        </p:txBody>
      </p:sp>
      <p:sp>
        <p:nvSpPr>
          <p:cNvPr id="61" name="Rounded Rectangle 144"/>
          <p:cNvSpPr/>
          <p:nvPr/>
        </p:nvSpPr>
        <p:spPr>
          <a:xfrm>
            <a:off x="3419872" y="4761571"/>
            <a:ext cx="4104456" cy="614638"/>
          </a:xfrm>
          <a:prstGeom prst="roundRect">
            <a:avLst>
              <a:gd name="adj" fmla="val 23060"/>
            </a:avLst>
          </a:prstGeom>
          <a:solidFill>
            <a:schemeClr val="bg1"/>
          </a:solidFill>
          <a:ln w="19050">
            <a:solidFill>
              <a:srgbClr val="0093DD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COE (Co-simulation Orchestration Engine)</a:t>
            </a:r>
          </a:p>
        </p:txBody>
      </p:sp>
      <p:sp>
        <p:nvSpPr>
          <p:cNvPr id="62" name="TextBox 151"/>
          <p:cNvSpPr txBox="1"/>
          <p:nvPr/>
        </p:nvSpPr>
        <p:spPr>
          <a:xfrm>
            <a:off x="2185416" y="1420326"/>
            <a:ext cx="9175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exports</a:t>
            </a:r>
          </a:p>
        </p:txBody>
      </p:sp>
      <p:cxnSp>
        <p:nvCxnSpPr>
          <p:cNvPr id="63" name="Straight Arrow Connector 30"/>
          <p:cNvCxnSpPr>
            <a:stCxn id="30" idx="2"/>
          </p:cNvCxnSpPr>
          <p:nvPr/>
        </p:nvCxnSpPr>
        <p:spPr>
          <a:xfrm>
            <a:off x="1452953" y="2525673"/>
            <a:ext cx="22704" cy="1972414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156"/>
          <p:cNvSpPr txBox="1"/>
          <p:nvPr/>
        </p:nvSpPr>
        <p:spPr>
          <a:xfrm>
            <a:off x="1487043" y="3209612"/>
            <a:ext cx="7294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configures</a:t>
            </a:r>
          </a:p>
        </p:txBody>
      </p:sp>
      <p:cxnSp>
        <p:nvCxnSpPr>
          <p:cNvPr id="65" name="Straight Arrow Connector 30"/>
          <p:cNvCxnSpPr/>
          <p:nvPr/>
        </p:nvCxnSpPr>
        <p:spPr>
          <a:xfrm>
            <a:off x="5436096" y="4498087"/>
            <a:ext cx="0" cy="29641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159"/>
          <p:cNvSpPr txBox="1"/>
          <p:nvPr/>
        </p:nvSpPr>
        <p:spPr>
          <a:xfrm>
            <a:off x="5436096" y="4578479"/>
            <a:ext cx="6832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co-simulate</a:t>
            </a:r>
          </a:p>
        </p:txBody>
      </p:sp>
      <p:sp>
        <p:nvSpPr>
          <p:cNvPr id="71" name="TextBox 175"/>
          <p:cNvSpPr txBox="1"/>
          <p:nvPr/>
        </p:nvSpPr>
        <p:spPr>
          <a:xfrm>
            <a:off x="5547014" y="5528609"/>
            <a:ext cx="6062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generates</a:t>
            </a:r>
          </a:p>
        </p:txBody>
      </p:sp>
      <p:sp>
        <p:nvSpPr>
          <p:cNvPr id="72" name="Folded Corner 177"/>
          <p:cNvSpPr/>
          <p:nvPr/>
        </p:nvSpPr>
        <p:spPr>
          <a:xfrm rot="10800000">
            <a:off x="4499993" y="5748535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xtBox 180"/>
          <p:cNvSpPr txBox="1"/>
          <p:nvPr/>
        </p:nvSpPr>
        <p:spPr>
          <a:xfrm>
            <a:off x="4499993" y="5748535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cxnSp>
        <p:nvCxnSpPr>
          <p:cNvPr id="74" name="Straight Arrow Connector 30"/>
          <p:cNvCxnSpPr/>
          <p:nvPr/>
        </p:nvCxnSpPr>
        <p:spPr>
          <a:xfrm flipV="1">
            <a:off x="1907705" y="4146433"/>
            <a:ext cx="1440159" cy="483908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214"/>
          <p:cNvSpPr txBox="1"/>
          <p:nvPr/>
        </p:nvSpPr>
        <p:spPr>
          <a:xfrm>
            <a:off x="2699792" y="3930407"/>
            <a:ext cx="58541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configure</a:t>
            </a:r>
          </a:p>
        </p:txBody>
      </p:sp>
      <p:cxnSp>
        <p:nvCxnSpPr>
          <p:cNvPr id="76" name="Straight Arrow Connector 30"/>
          <p:cNvCxnSpPr>
            <a:stCxn id="22" idx="3"/>
          </p:cNvCxnSpPr>
          <p:nvPr/>
        </p:nvCxnSpPr>
        <p:spPr>
          <a:xfrm>
            <a:off x="1940548" y="4825555"/>
            <a:ext cx="1407316" cy="184972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220"/>
          <p:cNvSpPr txBox="1"/>
          <p:nvPr/>
        </p:nvSpPr>
        <p:spPr>
          <a:xfrm>
            <a:off x="2699792" y="4794503"/>
            <a:ext cx="4683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launch</a:t>
            </a:r>
          </a:p>
        </p:txBody>
      </p:sp>
      <p:cxnSp>
        <p:nvCxnSpPr>
          <p:cNvPr id="78" name="Straight Arrow Connector 30"/>
          <p:cNvCxnSpPr/>
          <p:nvPr/>
        </p:nvCxnSpPr>
        <p:spPr>
          <a:xfrm>
            <a:off x="1871700" y="4943886"/>
            <a:ext cx="2412268" cy="917501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triangl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222"/>
          <p:cNvSpPr txBox="1"/>
          <p:nvPr/>
        </p:nvSpPr>
        <p:spPr>
          <a:xfrm>
            <a:off x="2699792" y="5442575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gather</a:t>
            </a:r>
          </a:p>
        </p:txBody>
      </p:sp>
      <p:sp>
        <p:nvSpPr>
          <p:cNvPr id="91" name="Rounded Rectangle 21"/>
          <p:cNvSpPr/>
          <p:nvPr/>
        </p:nvSpPr>
        <p:spPr>
          <a:xfrm>
            <a:off x="5534749" y="1425047"/>
            <a:ext cx="1722854" cy="490671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Model Descriptions</a:t>
            </a:r>
          </a:p>
        </p:txBody>
      </p:sp>
      <p:sp>
        <p:nvSpPr>
          <p:cNvPr id="105" name="Rounded Rectangle 105"/>
          <p:cNvSpPr/>
          <p:nvPr/>
        </p:nvSpPr>
        <p:spPr>
          <a:xfrm>
            <a:off x="3513696" y="2650521"/>
            <a:ext cx="812041" cy="848417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8" name="Picture 2" descr="http://archive.modeliosoft.com/images/logo-modelio.png"/>
          <p:cNvPicPr>
            <a:picLocks noChangeAspect="1" noChangeArrowheads="1"/>
          </p:cNvPicPr>
          <p:nvPr/>
        </p:nvPicPr>
        <p:blipFill rotWithShape="1">
          <a:blip r:embed="rId6" cstate="print"/>
          <a:srcRect l="-385" r="-10319" b="-1835"/>
          <a:stretch/>
        </p:blipFill>
        <p:spPr bwMode="auto">
          <a:xfrm>
            <a:off x="3563888" y="2684676"/>
            <a:ext cx="672199" cy="628293"/>
          </a:xfrm>
          <a:prstGeom prst="rect">
            <a:avLst/>
          </a:prstGeom>
          <a:noFill/>
        </p:spPr>
      </p:pic>
      <p:cxnSp>
        <p:nvCxnSpPr>
          <p:cNvPr id="121" name="Straight Arrow Connector 30"/>
          <p:cNvCxnSpPr>
            <a:stCxn id="105" idx="2"/>
            <a:endCxn id="33" idx="0"/>
          </p:cNvCxnSpPr>
          <p:nvPr/>
        </p:nvCxnSpPr>
        <p:spPr>
          <a:xfrm rot="16200000" flipH="1">
            <a:off x="3673210" y="3745445"/>
            <a:ext cx="495093" cy="207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9"/>
          <p:cNvSpPr txBox="1"/>
          <p:nvPr/>
        </p:nvSpPr>
        <p:spPr>
          <a:xfrm>
            <a:off x="3461642" y="3190982"/>
            <a:ext cx="876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Modelio</a:t>
            </a:r>
          </a:p>
        </p:txBody>
      </p:sp>
      <p:cxnSp>
        <p:nvCxnSpPr>
          <p:cNvPr id="143" name="Straight Arrow Connector 30"/>
          <p:cNvCxnSpPr>
            <a:stCxn id="91" idx="2"/>
            <a:endCxn id="118" idx="0"/>
          </p:cNvCxnSpPr>
          <p:nvPr/>
        </p:nvCxnSpPr>
        <p:spPr>
          <a:xfrm rot="5400000">
            <a:off x="4763603" y="1052103"/>
            <a:ext cx="768958" cy="249618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 : coins arrondis 2"/>
          <p:cNvSpPr/>
          <p:nvPr/>
        </p:nvSpPr>
        <p:spPr>
          <a:xfrm>
            <a:off x="4361578" y="2212591"/>
            <a:ext cx="1022080" cy="2391275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Rectangle : coins arrondis 68"/>
          <p:cNvSpPr/>
          <p:nvPr/>
        </p:nvSpPr>
        <p:spPr>
          <a:xfrm>
            <a:off x="5384891" y="2227609"/>
            <a:ext cx="1022080" cy="2391275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 : coins arrondis 69"/>
          <p:cNvSpPr/>
          <p:nvPr/>
        </p:nvSpPr>
        <p:spPr>
          <a:xfrm>
            <a:off x="7786936" y="2205607"/>
            <a:ext cx="1022080" cy="2391275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Rectangle : coins arrondis 79"/>
          <p:cNvSpPr/>
          <p:nvPr/>
        </p:nvSpPr>
        <p:spPr>
          <a:xfrm>
            <a:off x="6421478" y="2212591"/>
            <a:ext cx="1360977" cy="2391275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Rectangle : coins arrondis 80"/>
          <p:cNvSpPr/>
          <p:nvPr/>
        </p:nvSpPr>
        <p:spPr>
          <a:xfrm>
            <a:off x="3352800" y="2180725"/>
            <a:ext cx="1022080" cy="2391275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2129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SysML/FMI </a:t>
            </a:r>
            <a:r>
              <a:rPr lang="en-GB" dirty="0" err="1"/>
              <a:t>Behavioral</a:t>
            </a:r>
            <a:r>
              <a:rPr lang="en-GB" dirty="0"/>
              <a:t> Description</a:t>
            </a:r>
            <a:endParaRPr lang="fr-FR" dirty="0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2600" y="1455305"/>
            <a:ext cx="6629399" cy="4252190"/>
          </a:xfrm>
          <a:prstGeom prst="rect">
            <a:avLst/>
          </a:prstGeo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0711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INTO-CPS FMI simulation process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  <p:sp>
        <p:nvSpPr>
          <p:cNvPr id="6" name="Rounded Rectangle 187"/>
          <p:cNvSpPr/>
          <p:nvPr/>
        </p:nvSpPr>
        <p:spPr>
          <a:xfrm>
            <a:off x="3419872" y="3850015"/>
            <a:ext cx="4536504" cy="64807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93DD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olded Corner 185"/>
          <p:cNvSpPr/>
          <p:nvPr/>
        </p:nvSpPr>
        <p:spPr>
          <a:xfrm rot="10800000">
            <a:off x="5580113" y="5964559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86"/>
          <p:cNvSpPr txBox="1"/>
          <p:nvPr/>
        </p:nvSpPr>
        <p:spPr>
          <a:xfrm>
            <a:off x="5580113" y="5964559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sp>
        <p:nvSpPr>
          <p:cNvPr id="9" name="Folded Corner 183"/>
          <p:cNvSpPr/>
          <p:nvPr/>
        </p:nvSpPr>
        <p:spPr>
          <a:xfrm rot="10800000">
            <a:off x="5220073" y="5892551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184"/>
          <p:cNvSpPr txBox="1"/>
          <p:nvPr/>
        </p:nvSpPr>
        <p:spPr>
          <a:xfrm>
            <a:off x="5220073" y="5892551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sp>
        <p:nvSpPr>
          <p:cNvPr id="11" name="Folded Corner 181"/>
          <p:cNvSpPr/>
          <p:nvPr/>
        </p:nvSpPr>
        <p:spPr>
          <a:xfrm rot="10800000">
            <a:off x="4860033" y="5820543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82"/>
          <p:cNvSpPr txBox="1"/>
          <p:nvPr/>
        </p:nvSpPr>
        <p:spPr>
          <a:xfrm>
            <a:off x="4860033" y="5820543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cxnSp>
        <p:nvCxnSpPr>
          <p:cNvPr id="13" name="Straight Arrow Connector 30"/>
          <p:cNvCxnSpPr/>
          <p:nvPr/>
        </p:nvCxnSpPr>
        <p:spPr>
          <a:xfrm>
            <a:off x="5443003" y="5496797"/>
            <a:ext cx="0" cy="251738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0"/>
          <p:cNvSpPr/>
          <p:nvPr/>
        </p:nvSpPr>
        <p:spPr>
          <a:xfrm>
            <a:off x="3419872" y="3850015"/>
            <a:ext cx="5400600" cy="64807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93DD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25"/>
          <p:cNvSpPr/>
          <p:nvPr/>
        </p:nvSpPr>
        <p:spPr>
          <a:xfrm>
            <a:off x="7860467" y="2697887"/>
            <a:ext cx="864096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19"/>
          <p:cNvSpPr/>
          <p:nvPr/>
        </p:nvSpPr>
        <p:spPr>
          <a:xfrm>
            <a:off x="6480212" y="2697887"/>
            <a:ext cx="1224136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13"/>
          <p:cNvSpPr/>
          <p:nvPr/>
        </p:nvSpPr>
        <p:spPr>
          <a:xfrm>
            <a:off x="5469400" y="2684147"/>
            <a:ext cx="864096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05"/>
          <p:cNvSpPr/>
          <p:nvPr/>
        </p:nvSpPr>
        <p:spPr>
          <a:xfrm>
            <a:off x="4413258" y="2674157"/>
            <a:ext cx="932219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Content Placeholder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14400" y="4459396"/>
            <a:ext cx="1026148" cy="732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Slide Number Placeholder 3"/>
          <p:cNvSpPr txBox="1">
            <a:spLocks/>
          </p:cNvSpPr>
          <p:nvPr/>
        </p:nvSpPr>
        <p:spPr>
          <a:xfrm>
            <a:off x="7596336" y="6453336"/>
            <a:ext cx="1440160" cy="221109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1E62FFA-9C85-4587-AC02-EF116B0D5459}" type="slidenum">
              <a:rPr lang="da-DK" smtClean="0"/>
              <a:pPr>
                <a:defRPr/>
              </a:pPr>
              <a:t>12</a:t>
            </a:fld>
            <a:endParaRPr lang="da-DK"/>
          </a:p>
        </p:txBody>
      </p:sp>
      <p:pic>
        <p:nvPicPr>
          <p:cNvPr id="24" name="Picture 4" descr="http://www.20sim.com/downloads/presentation/20-sim%20Icon.png"/>
          <p:cNvPicPr>
            <a:picLocks noChangeAspect="1" noChangeArrowheads="1"/>
          </p:cNvPicPr>
          <p:nvPr/>
        </p:nvPicPr>
        <p:blipFill rotWithShape="1">
          <a:blip r:embed="rId3" cstate="print"/>
          <a:srcRect l="-1469" t="-4266" b="-8875"/>
          <a:stretch/>
        </p:blipFill>
        <p:spPr bwMode="auto">
          <a:xfrm>
            <a:off x="5736957" y="2759456"/>
            <a:ext cx="438398" cy="488826"/>
          </a:xfrm>
          <a:prstGeom prst="rect">
            <a:avLst/>
          </a:prstGeom>
          <a:noFill/>
        </p:spPr>
      </p:pic>
      <p:sp>
        <p:nvSpPr>
          <p:cNvPr id="25" name="TextBox 8"/>
          <p:cNvSpPr txBox="1"/>
          <p:nvPr/>
        </p:nvSpPr>
        <p:spPr>
          <a:xfrm>
            <a:off x="5598114" y="3195306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20-sim</a:t>
            </a:r>
          </a:p>
        </p:txBody>
      </p:sp>
      <p:pic>
        <p:nvPicPr>
          <p:cNvPr id="26" name="Picture 6" descr="https://pbs.twimg.com/profile_images/1256522369/overture.jpg"/>
          <p:cNvPicPr>
            <a:picLocks noChangeAspect="1" noChangeArrowheads="1"/>
          </p:cNvPicPr>
          <p:nvPr/>
        </p:nvPicPr>
        <p:blipFill rotWithShape="1">
          <a:blip r:embed="rId4" cstate="print"/>
          <a:srcRect t="-7262" b="-1"/>
          <a:stretch/>
        </p:blipFill>
        <p:spPr bwMode="auto">
          <a:xfrm>
            <a:off x="4687516" y="2782414"/>
            <a:ext cx="432048" cy="463426"/>
          </a:xfrm>
          <a:prstGeom prst="rect">
            <a:avLst/>
          </a:prstGeom>
          <a:noFill/>
        </p:spPr>
      </p:pic>
      <p:sp>
        <p:nvSpPr>
          <p:cNvPr id="27" name="TextBox 9"/>
          <p:cNvSpPr txBox="1"/>
          <p:nvPr/>
        </p:nvSpPr>
        <p:spPr>
          <a:xfrm>
            <a:off x="4481381" y="3194074"/>
            <a:ext cx="876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Overture</a:t>
            </a:r>
          </a:p>
        </p:txBody>
      </p:sp>
      <p:pic>
        <p:nvPicPr>
          <p:cNvPr id="28" name="Picture 15" descr="D:\Downloads\logo-small.png"/>
          <p:cNvPicPr>
            <a:picLocks noChangeAspect="1" noChangeArrowheads="1"/>
          </p:cNvPicPr>
          <p:nvPr/>
        </p:nvPicPr>
        <p:blipFill rotWithShape="1">
          <a:blip r:embed="rId5" cstate="print"/>
          <a:srcRect t="-29981"/>
          <a:stretch/>
        </p:blipFill>
        <p:spPr bwMode="auto">
          <a:xfrm>
            <a:off x="6747836" y="2741692"/>
            <a:ext cx="668480" cy="434451"/>
          </a:xfrm>
          <a:prstGeom prst="rect">
            <a:avLst/>
          </a:prstGeom>
          <a:noFill/>
        </p:spPr>
      </p:pic>
      <p:sp>
        <p:nvSpPr>
          <p:cNvPr id="29" name="TextBox 10"/>
          <p:cNvSpPr txBox="1"/>
          <p:nvPr/>
        </p:nvSpPr>
        <p:spPr>
          <a:xfrm>
            <a:off x="6408204" y="3182198"/>
            <a:ext cx="1332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OpenModelica</a:t>
            </a:r>
            <a:endParaRPr lang="en-GB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TextBox 6"/>
          <p:cNvSpPr txBox="1"/>
          <p:nvPr/>
        </p:nvSpPr>
        <p:spPr>
          <a:xfrm>
            <a:off x="1009699" y="2217896"/>
            <a:ext cx="886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Modelio</a:t>
            </a:r>
            <a:endParaRPr lang="en-GB" sz="14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1" name="Picture 2" descr="http://archive.modeliosoft.com/images/logo-modelio.png"/>
          <p:cNvPicPr>
            <a:picLocks noChangeAspect="1" noChangeArrowheads="1"/>
          </p:cNvPicPr>
          <p:nvPr/>
        </p:nvPicPr>
        <p:blipFill rotWithShape="1">
          <a:blip r:embed="rId6" cstate="print"/>
          <a:srcRect l="-385" r="-10319" b="-1835"/>
          <a:stretch/>
        </p:blipFill>
        <p:spPr bwMode="auto">
          <a:xfrm>
            <a:off x="1054646" y="1256510"/>
            <a:ext cx="953556" cy="891273"/>
          </a:xfrm>
          <a:prstGeom prst="rect">
            <a:avLst/>
          </a:prstGeom>
          <a:noFill/>
        </p:spPr>
      </p:pic>
      <p:sp>
        <p:nvSpPr>
          <p:cNvPr id="32" name="TextBox 17"/>
          <p:cNvSpPr txBox="1"/>
          <p:nvPr/>
        </p:nvSpPr>
        <p:spPr>
          <a:xfrm>
            <a:off x="886230" y="5190055"/>
            <a:ext cx="1156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</a:t>
            </a:r>
          </a:p>
        </p:txBody>
      </p:sp>
      <p:sp>
        <p:nvSpPr>
          <p:cNvPr id="33" name="Rounded Rectangle 18"/>
          <p:cNvSpPr/>
          <p:nvPr/>
        </p:nvSpPr>
        <p:spPr>
          <a:xfrm>
            <a:off x="3500189" y="3994031"/>
            <a:ext cx="843211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4" name="Rounded Rectangle 19"/>
          <p:cNvSpPr/>
          <p:nvPr/>
        </p:nvSpPr>
        <p:spPr>
          <a:xfrm>
            <a:off x="4495799" y="3994031"/>
            <a:ext cx="778727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6" name="Rounded Rectangle 21"/>
          <p:cNvSpPr/>
          <p:nvPr/>
        </p:nvSpPr>
        <p:spPr>
          <a:xfrm>
            <a:off x="5509103" y="3994031"/>
            <a:ext cx="778512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8" name="Rounded Rectangle 23"/>
          <p:cNvSpPr/>
          <p:nvPr/>
        </p:nvSpPr>
        <p:spPr>
          <a:xfrm>
            <a:off x="6522193" y="3994031"/>
            <a:ext cx="1122252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9" name="Rounded Rectangle 24"/>
          <p:cNvSpPr/>
          <p:nvPr/>
        </p:nvSpPr>
        <p:spPr>
          <a:xfrm>
            <a:off x="8004483" y="3994031"/>
            <a:ext cx="648072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cxnSp>
        <p:nvCxnSpPr>
          <p:cNvPr id="43" name="Straight Arrow Connector 30"/>
          <p:cNvCxnSpPr>
            <a:stCxn id="20" idx="2"/>
            <a:endCxn id="34" idx="0"/>
          </p:cNvCxnSpPr>
          <p:nvPr/>
        </p:nvCxnSpPr>
        <p:spPr>
          <a:xfrm>
            <a:off x="4879368" y="3466245"/>
            <a:ext cx="5795" cy="52778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30"/>
          <p:cNvCxnSpPr>
            <a:stCxn id="18" idx="2"/>
            <a:endCxn id="38" idx="0"/>
          </p:cNvCxnSpPr>
          <p:nvPr/>
        </p:nvCxnSpPr>
        <p:spPr>
          <a:xfrm flipH="1">
            <a:off x="7083319" y="3489975"/>
            <a:ext cx="8961" cy="50405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30"/>
          <p:cNvCxnSpPr>
            <a:stCxn id="19" idx="2"/>
            <a:endCxn id="36" idx="0"/>
          </p:cNvCxnSpPr>
          <p:nvPr/>
        </p:nvCxnSpPr>
        <p:spPr>
          <a:xfrm flipH="1">
            <a:off x="5898359" y="3476235"/>
            <a:ext cx="3089" cy="51779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30"/>
          <p:cNvCxnSpPr>
            <a:stCxn id="31" idx="3"/>
            <a:endCxn id="91" idx="1"/>
          </p:cNvCxnSpPr>
          <p:nvPr/>
        </p:nvCxnSpPr>
        <p:spPr>
          <a:xfrm flipV="1">
            <a:off x="2008202" y="1670383"/>
            <a:ext cx="3526547" cy="31764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30"/>
          <p:cNvCxnSpPr>
            <a:stCxn id="91" idx="2"/>
            <a:endCxn id="18" idx="0"/>
          </p:cNvCxnSpPr>
          <p:nvPr/>
        </p:nvCxnSpPr>
        <p:spPr>
          <a:xfrm rot="16200000" flipH="1">
            <a:off x="6353144" y="1958750"/>
            <a:ext cx="782169" cy="696104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30"/>
          <p:cNvCxnSpPr>
            <a:stCxn id="91" idx="2"/>
            <a:endCxn id="19" idx="0"/>
          </p:cNvCxnSpPr>
          <p:nvPr/>
        </p:nvCxnSpPr>
        <p:spPr>
          <a:xfrm rot="5400000">
            <a:off x="5764598" y="2052568"/>
            <a:ext cx="768429" cy="49472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30"/>
          <p:cNvCxnSpPr>
            <a:stCxn id="91" idx="2"/>
            <a:endCxn id="20" idx="0"/>
          </p:cNvCxnSpPr>
          <p:nvPr/>
        </p:nvCxnSpPr>
        <p:spPr>
          <a:xfrm rot="5400000">
            <a:off x="5258553" y="1536533"/>
            <a:ext cx="758439" cy="151680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3" name="Picture 14"/>
          <p:cNvPicPr>
            <a:picLocks noChangeAspect="1" noChangeArrowheads="1"/>
          </p:cNvPicPr>
          <p:nvPr/>
        </p:nvPicPr>
        <p:blipFill rotWithShape="1">
          <a:blip r:embed="rId7" cstate="print"/>
          <a:srcRect t="-11996" b="-7471"/>
          <a:stretch/>
        </p:blipFill>
        <p:spPr bwMode="auto">
          <a:xfrm>
            <a:off x="8004483" y="2769895"/>
            <a:ext cx="58816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" name="TextBox 71"/>
          <p:cNvSpPr txBox="1"/>
          <p:nvPr/>
        </p:nvSpPr>
        <p:spPr>
          <a:xfrm>
            <a:off x="7860467" y="3182198"/>
            <a:ext cx="8879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RT-Tester</a:t>
            </a:r>
          </a:p>
        </p:txBody>
      </p:sp>
      <p:cxnSp>
        <p:nvCxnSpPr>
          <p:cNvPr id="55" name="Straight Arrow Connector 30"/>
          <p:cNvCxnSpPr>
            <a:stCxn id="91" idx="2"/>
            <a:endCxn id="17" idx="0"/>
          </p:cNvCxnSpPr>
          <p:nvPr/>
        </p:nvCxnSpPr>
        <p:spPr>
          <a:xfrm rot="16200000" flipH="1">
            <a:off x="6953261" y="1358632"/>
            <a:ext cx="782169" cy="1896339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30"/>
          <p:cNvCxnSpPr>
            <a:stCxn id="17" idx="2"/>
          </p:cNvCxnSpPr>
          <p:nvPr/>
        </p:nvCxnSpPr>
        <p:spPr>
          <a:xfrm>
            <a:off x="8292515" y="3489975"/>
            <a:ext cx="0" cy="50405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131"/>
          <p:cNvSpPr txBox="1"/>
          <p:nvPr/>
        </p:nvSpPr>
        <p:spPr>
          <a:xfrm>
            <a:off x="5868144" y="2121823"/>
            <a:ext cx="5164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imports</a:t>
            </a:r>
          </a:p>
        </p:txBody>
      </p:sp>
      <p:sp>
        <p:nvSpPr>
          <p:cNvPr id="61" name="Rounded Rectangle 144"/>
          <p:cNvSpPr/>
          <p:nvPr/>
        </p:nvSpPr>
        <p:spPr>
          <a:xfrm>
            <a:off x="3419872" y="4761571"/>
            <a:ext cx="4104456" cy="614638"/>
          </a:xfrm>
          <a:prstGeom prst="roundRect">
            <a:avLst>
              <a:gd name="adj" fmla="val 23060"/>
            </a:avLst>
          </a:prstGeom>
          <a:solidFill>
            <a:schemeClr val="bg1"/>
          </a:solidFill>
          <a:ln w="19050">
            <a:solidFill>
              <a:srgbClr val="0093DD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COE (Co-simulation Orchestration Engine)</a:t>
            </a:r>
          </a:p>
        </p:txBody>
      </p:sp>
      <p:sp>
        <p:nvSpPr>
          <p:cNvPr id="62" name="TextBox 151"/>
          <p:cNvSpPr txBox="1"/>
          <p:nvPr/>
        </p:nvSpPr>
        <p:spPr>
          <a:xfrm>
            <a:off x="2185416" y="1420326"/>
            <a:ext cx="9175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exports</a:t>
            </a:r>
          </a:p>
        </p:txBody>
      </p:sp>
      <p:cxnSp>
        <p:nvCxnSpPr>
          <p:cNvPr id="63" name="Straight Arrow Connector 30"/>
          <p:cNvCxnSpPr>
            <a:stCxn id="30" idx="2"/>
          </p:cNvCxnSpPr>
          <p:nvPr/>
        </p:nvCxnSpPr>
        <p:spPr>
          <a:xfrm>
            <a:off x="1452953" y="2525673"/>
            <a:ext cx="22704" cy="1972414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156"/>
          <p:cNvSpPr txBox="1"/>
          <p:nvPr/>
        </p:nvSpPr>
        <p:spPr>
          <a:xfrm>
            <a:off x="1487043" y="3209612"/>
            <a:ext cx="7294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configures</a:t>
            </a:r>
          </a:p>
        </p:txBody>
      </p:sp>
      <p:cxnSp>
        <p:nvCxnSpPr>
          <p:cNvPr id="65" name="Straight Arrow Connector 30"/>
          <p:cNvCxnSpPr/>
          <p:nvPr/>
        </p:nvCxnSpPr>
        <p:spPr>
          <a:xfrm>
            <a:off x="5436096" y="4498087"/>
            <a:ext cx="0" cy="29641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159"/>
          <p:cNvSpPr txBox="1"/>
          <p:nvPr/>
        </p:nvSpPr>
        <p:spPr>
          <a:xfrm>
            <a:off x="5436096" y="4578479"/>
            <a:ext cx="6832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co-simulate</a:t>
            </a:r>
          </a:p>
        </p:txBody>
      </p:sp>
      <p:sp>
        <p:nvSpPr>
          <p:cNvPr id="71" name="TextBox 175"/>
          <p:cNvSpPr txBox="1"/>
          <p:nvPr/>
        </p:nvSpPr>
        <p:spPr>
          <a:xfrm>
            <a:off x="5547014" y="5528609"/>
            <a:ext cx="6062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generates</a:t>
            </a:r>
          </a:p>
        </p:txBody>
      </p:sp>
      <p:sp>
        <p:nvSpPr>
          <p:cNvPr id="72" name="Folded Corner 177"/>
          <p:cNvSpPr/>
          <p:nvPr/>
        </p:nvSpPr>
        <p:spPr>
          <a:xfrm rot="10800000">
            <a:off x="4499993" y="5748535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xtBox 180"/>
          <p:cNvSpPr txBox="1"/>
          <p:nvPr/>
        </p:nvSpPr>
        <p:spPr>
          <a:xfrm>
            <a:off x="4499993" y="5748535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cxnSp>
        <p:nvCxnSpPr>
          <p:cNvPr id="74" name="Straight Arrow Connector 30"/>
          <p:cNvCxnSpPr/>
          <p:nvPr/>
        </p:nvCxnSpPr>
        <p:spPr>
          <a:xfrm flipV="1">
            <a:off x="1907705" y="4146433"/>
            <a:ext cx="1440159" cy="483908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214"/>
          <p:cNvSpPr txBox="1"/>
          <p:nvPr/>
        </p:nvSpPr>
        <p:spPr>
          <a:xfrm>
            <a:off x="2699792" y="3930407"/>
            <a:ext cx="58541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configure</a:t>
            </a:r>
          </a:p>
        </p:txBody>
      </p:sp>
      <p:cxnSp>
        <p:nvCxnSpPr>
          <p:cNvPr id="76" name="Straight Arrow Connector 30"/>
          <p:cNvCxnSpPr>
            <a:stCxn id="22" idx="3"/>
          </p:cNvCxnSpPr>
          <p:nvPr/>
        </p:nvCxnSpPr>
        <p:spPr>
          <a:xfrm>
            <a:off x="1940548" y="4825555"/>
            <a:ext cx="1407316" cy="184972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220"/>
          <p:cNvSpPr txBox="1"/>
          <p:nvPr/>
        </p:nvSpPr>
        <p:spPr>
          <a:xfrm>
            <a:off x="2699792" y="4794503"/>
            <a:ext cx="4683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launch</a:t>
            </a:r>
          </a:p>
        </p:txBody>
      </p:sp>
      <p:cxnSp>
        <p:nvCxnSpPr>
          <p:cNvPr id="78" name="Straight Arrow Connector 30"/>
          <p:cNvCxnSpPr/>
          <p:nvPr/>
        </p:nvCxnSpPr>
        <p:spPr>
          <a:xfrm>
            <a:off x="1871700" y="4943886"/>
            <a:ext cx="2412268" cy="917501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triangl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222"/>
          <p:cNvSpPr txBox="1"/>
          <p:nvPr/>
        </p:nvSpPr>
        <p:spPr>
          <a:xfrm>
            <a:off x="2699792" y="5442575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gather</a:t>
            </a:r>
          </a:p>
        </p:txBody>
      </p:sp>
      <p:sp>
        <p:nvSpPr>
          <p:cNvPr id="91" name="Rounded Rectangle 21"/>
          <p:cNvSpPr/>
          <p:nvPr/>
        </p:nvSpPr>
        <p:spPr>
          <a:xfrm>
            <a:off x="5534749" y="1425047"/>
            <a:ext cx="1722854" cy="490671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Model Descriptions</a:t>
            </a:r>
          </a:p>
        </p:txBody>
      </p:sp>
      <p:sp>
        <p:nvSpPr>
          <p:cNvPr id="105" name="Rounded Rectangle 105"/>
          <p:cNvSpPr/>
          <p:nvPr/>
        </p:nvSpPr>
        <p:spPr>
          <a:xfrm>
            <a:off x="3513696" y="2650521"/>
            <a:ext cx="812041" cy="848417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8" name="Picture 2" descr="http://archive.modeliosoft.com/images/logo-modelio.png"/>
          <p:cNvPicPr>
            <a:picLocks noChangeAspect="1" noChangeArrowheads="1"/>
          </p:cNvPicPr>
          <p:nvPr/>
        </p:nvPicPr>
        <p:blipFill rotWithShape="1">
          <a:blip r:embed="rId6" cstate="print"/>
          <a:srcRect l="-385" r="-10319" b="-1835"/>
          <a:stretch/>
        </p:blipFill>
        <p:spPr bwMode="auto">
          <a:xfrm>
            <a:off x="3563888" y="2684676"/>
            <a:ext cx="672199" cy="628293"/>
          </a:xfrm>
          <a:prstGeom prst="rect">
            <a:avLst/>
          </a:prstGeom>
          <a:noFill/>
        </p:spPr>
      </p:pic>
      <p:cxnSp>
        <p:nvCxnSpPr>
          <p:cNvPr id="121" name="Straight Arrow Connector 30"/>
          <p:cNvCxnSpPr>
            <a:stCxn id="105" idx="2"/>
            <a:endCxn id="33" idx="0"/>
          </p:cNvCxnSpPr>
          <p:nvPr/>
        </p:nvCxnSpPr>
        <p:spPr>
          <a:xfrm rot="16200000" flipH="1">
            <a:off x="3673210" y="3745445"/>
            <a:ext cx="495093" cy="207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9"/>
          <p:cNvSpPr txBox="1"/>
          <p:nvPr/>
        </p:nvSpPr>
        <p:spPr>
          <a:xfrm>
            <a:off x="3461642" y="3190982"/>
            <a:ext cx="876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Modelio</a:t>
            </a:r>
          </a:p>
        </p:txBody>
      </p:sp>
      <p:cxnSp>
        <p:nvCxnSpPr>
          <p:cNvPr id="143" name="Straight Arrow Connector 30"/>
          <p:cNvCxnSpPr>
            <a:stCxn id="91" idx="2"/>
            <a:endCxn id="118" idx="0"/>
          </p:cNvCxnSpPr>
          <p:nvPr/>
        </p:nvCxnSpPr>
        <p:spPr>
          <a:xfrm rot="5400000">
            <a:off x="4763603" y="1052103"/>
            <a:ext cx="768958" cy="249618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 : coins arrondis 67"/>
          <p:cNvSpPr/>
          <p:nvPr/>
        </p:nvSpPr>
        <p:spPr>
          <a:xfrm>
            <a:off x="836788" y="1058701"/>
            <a:ext cx="1379688" cy="4761842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754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SysML/FMI Simulation configuration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487" y="1138237"/>
            <a:ext cx="5153025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205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INTO-CPS FMI simulation process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  <p:sp>
        <p:nvSpPr>
          <p:cNvPr id="6" name="Rounded Rectangle 187"/>
          <p:cNvSpPr/>
          <p:nvPr/>
        </p:nvSpPr>
        <p:spPr>
          <a:xfrm>
            <a:off x="3419872" y="3850015"/>
            <a:ext cx="4536504" cy="64807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93DD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olded Corner 185"/>
          <p:cNvSpPr/>
          <p:nvPr/>
        </p:nvSpPr>
        <p:spPr>
          <a:xfrm rot="10800000">
            <a:off x="5580113" y="5964559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86"/>
          <p:cNvSpPr txBox="1"/>
          <p:nvPr/>
        </p:nvSpPr>
        <p:spPr>
          <a:xfrm>
            <a:off x="5580113" y="5964559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sp>
        <p:nvSpPr>
          <p:cNvPr id="9" name="Folded Corner 183"/>
          <p:cNvSpPr/>
          <p:nvPr/>
        </p:nvSpPr>
        <p:spPr>
          <a:xfrm rot="10800000">
            <a:off x="5220073" y="5892551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184"/>
          <p:cNvSpPr txBox="1"/>
          <p:nvPr/>
        </p:nvSpPr>
        <p:spPr>
          <a:xfrm>
            <a:off x="5220073" y="5892551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sp>
        <p:nvSpPr>
          <p:cNvPr id="11" name="Folded Corner 181"/>
          <p:cNvSpPr/>
          <p:nvPr/>
        </p:nvSpPr>
        <p:spPr>
          <a:xfrm rot="10800000">
            <a:off x="4860033" y="5820543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82"/>
          <p:cNvSpPr txBox="1"/>
          <p:nvPr/>
        </p:nvSpPr>
        <p:spPr>
          <a:xfrm>
            <a:off x="4860033" y="5820543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cxnSp>
        <p:nvCxnSpPr>
          <p:cNvPr id="13" name="Straight Arrow Connector 30"/>
          <p:cNvCxnSpPr/>
          <p:nvPr/>
        </p:nvCxnSpPr>
        <p:spPr>
          <a:xfrm>
            <a:off x="5443003" y="5496797"/>
            <a:ext cx="0" cy="251738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0"/>
          <p:cNvSpPr/>
          <p:nvPr/>
        </p:nvSpPr>
        <p:spPr>
          <a:xfrm>
            <a:off x="3419872" y="3850015"/>
            <a:ext cx="5400600" cy="64807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93DD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25"/>
          <p:cNvSpPr/>
          <p:nvPr/>
        </p:nvSpPr>
        <p:spPr>
          <a:xfrm>
            <a:off x="7860467" y="2697887"/>
            <a:ext cx="864096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19"/>
          <p:cNvSpPr/>
          <p:nvPr/>
        </p:nvSpPr>
        <p:spPr>
          <a:xfrm>
            <a:off x="6480212" y="2697887"/>
            <a:ext cx="1224136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13"/>
          <p:cNvSpPr/>
          <p:nvPr/>
        </p:nvSpPr>
        <p:spPr>
          <a:xfrm>
            <a:off x="5469400" y="2684147"/>
            <a:ext cx="864096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05"/>
          <p:cNvSpPr/>
          <p:nvPr/>
        </p:nvSpPr>
        <p:spPr>
          <a:xfrm>
            <a:off x="4413258" y="2674157"/>
            <a:ext cx="932219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Content Placeholder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14400" y="4601682"/>
            <a:ext cx="1026148" cy="732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Slide Number Placeholder 3"/>
          <p:cNvSpPr txBox="1">
            <a:spLocks/>
          </p:cNvSpPr>
          <p:nvPr/>
        </p:nvSpPr>
        <p:spPr>
          <a:xfrm>
            <a:off x="7596336" y="6453336"/>
            <a:ext cx="1440160" cy="221109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1E62FFA-9C85-4587-AC02-EF116B0D5459}" type="slidenum">
              <a:rPr lang="da-DK" smtClean="0"/>
              <a:pPr>
                <a:defRPr/>
              </a:pPr>
              <a:t>14</a:t>
            </a:fld>
            <a:endParaRPr lang="da-DK"/>
          </a:p>
        </p:txBody>
      </p:sp>
      <p:pic>
        <p:nvPicPr>
          <p:cNvPr id="24" name="Picture 4" descr="http://www.20sim.com/downloads/presentation/20-sim%20Icon.png"/>
          <p:cNvPicPr>
            <a:picLocks noChangeAspect="1" noChangeArrowheads="1"/>
          </p:cNvPicPr>
          <p:nvPr/>
        </p:nvPicPr>
        <p:blipFill rotWithShape="1">
          <a:blip r:embed="rId3" cstate="print"/>
          <a:srcRect l="-1469" t="-4266" b="-8875"/>
          <a:stretch/>
        </p:blipFill>
        <p:spPr bwMode="auto">
          <a:xfrm>
            <a:off x="5736957" y="2759456"/>
            <a:ext cx="438398" cy="488826"/>
          </a:xfrm>
          <a:prstGeom prst="rect">
            <a:avLst/>
          </a:prstGeom>
          <a:noFill/>
        </p:spPr>
      </p:pic>
      <p:sp>
        <p:nvSpPr>
          <p:cNvPr id="25" name="TextBox 8"/>
          <p:cNvSpPr txBox="1"/>
          <p:nvPr/>
        </p:nvSpPr>
        <p:spPr>
          <a:xfrm>
            <a:off x="5598114" y="3195306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20-sim</a:t>
            </a:r>
          </a:p>
        </p:txBody>
      </p:sp>
      <p:pic>
        <p:nvPicPr>
          <p:cNvPr id="26" name="Picture 6" descr="https://pbs.twimg.com/profile_images/1256522369/overture.jpg"/>
          <p:cNvPicPr>
            <a:picLocks noChangeAspect="1" noChangeArrowheads="1"/>
          </p:cNvPicPr>
          <p:nvPr/>
        </p:nvPicPr>
        <p:blipFill rotWithShape="1">
          <a:blip r:embed="rId4" cstate="print"/>
          <a:srcRect t="-7262" b="-1"/>
          <a:stretch/>
        </p:blipFill>
        <p:spPr bwMode="auto">
          <a:xfrm>
            <a:off x="4687516" y="2782414"/>
            <a:ext cx="432048" cy="463426"/>
          </a:xfrm>
          <a:prstGeom prst="rect">
            <a:avLst/>
          </a:prstGeom>
          <a:noFill/>
        </p:spPr>
      </p:pic>
      <p:sp>
        <p:nvSpPr>
          <p:cNvPr id="27" name="TextBox 9"/>
          <p:cNvSpPr txBox="1"/>
          <p:nvPr/>
        </p:nvSpPr>
        <p:spPr>
          <a:xfrm>
            <a:off x="4481381" y="3194074"/>
            <a:ext cx="876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Overture</a:t>
            </a:r>
          </a:p>
        </p:txBody>
      </p:sp>
      <p:pic>
        <p:nvPicPr>
          <p:cNvPr id="28" name="Picture 15" descr="D:\Downloads\logo-small.png"/>
          <p:cNvPicPr>
            <a:picLocks noChangeAspect="1" noChangeArrowheads="1"/>
          </p:cNvPicPr>
          <p:nvPr/>
        </p:nvPicPr>
        <p:blipFill rotWithShape="1">
          <a:blip r:embed="rId5" cstate="print"/>
          <a:srcRect t="-29981"/>
          <a:stretch/>
        </p:blipFill>
        <p:spPr bwMode="auto">
          <a:xfrm>
            <a:off x="6747836" y="2741692"/>
            <a:ext cx="668480" cy="434451"/>
          </a:xfrm>
          <a:prstGeom prst="rect">
            <a:avLst/>
          </a:prstGeom>
          <a:noFill/>
        </p:spPr>
      </p:pic>
      <p:sp>
        <p:nvSpPr>
          <p:cNvPr id="29" name="TextBox 10"/>
          <p:cNvSpPr txBox="1"/>
          <p:nvPr/>
        </p:nvSpPr>
        <p:spPr>
          <a:xfrm>
            <a:off x="6408204" y="3182198"/>
            <a:ext cx="1332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OpenModelica</a:t>
            </a:r>
            <a:endParaRPr lang="en-GB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TextBox 6"/>
          <p:cNvSpPr txBox="1"/>
          <p:nvPr/>
        </p:nvSpPr>
        <p:spPr>
          <a:xfrm>
            <a:off x="1009699" y="2217896"/>
            <a:ext cx="886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Modelio</a:t>
            </a:r>
            <a:endParaRPr lang="en-GB" sz="14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1" name="Picture 2" descr="http://archive.modeliosoft.com/images/logo-modelio.png"/>
          <p:cNvPicPr>
            <a:picLocks noChangeAspect="1" noChangeArrowheads="1"/>
          </p:cNvPicPr>
          <p:nvPr/>
        </p:nvPicPr>
        <p:blipFill rotWithShape="1">
          <a:blip r:embed="rId6" cstate="print"/>
          <a:srcRect l="-385" r="-10319" b="-1835"/>
          <a:stretch/>
        </p:blipFill>
        <p:spPr bwMode="auto">
          <a:xfrm>
            <a:off x="1054646" y="1256510"/>
            <a:ext cx="953556" cy="891273"/>
          </a:xfrm>
          <a:prstGeom prst="rect">
            <a:avLst/>
          </a:prstGeom>
          <a:noFill/>
        </p:spPr>
      </p:pic>
      <p:sp>
        <p:nvSpPr>
          <p:cNvPr id="32" name="TextBox 17"/>
          <p:cNvSpPr txBox="1"/>
          <p:nvPr/>
        </p:nvSpPr>
        <p:spPr>
          <a:xfrm>
            <a:off x="886230" y="5190055"/>
            <a:ext cx="1156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</a:t>
            </a:r>
          </a:p>
        </p:txBody>
      </p:sp>
      <p:sp>
        <p:nvSpPr>
          <p:cNvPr id="33" name="Rounded Rectangle 18"/>
          <p:cNvSpPr/>
          <p:nvPr/>
        </p:nvSpPr>
        <p:spPr>
          <a:xfrm>
            <a:off x="3500189" y="3994031"/>
            <a:ext cx="843211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4" name="Rounded Rectangle 19"/>
          <p:cNvSpPr/>
          <p:nvPr/>
        </p:nvSpPr>
        <p:spPr>
          <a:xfrm>
            <a:off x="4495799" y="3994031"/>
            <a:ext cx="778727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6" name="Rounded Rectangle 21"/>
          <p:cNvSpPr/>
          <p:nvPr/>
        </p:nvSpPr>
        <p:spPr>
          <a:xfrm>
            <a:off x="5509103" y="3994031"/>
            <a:ext cx="778512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8" name="Rounded Rectangle 23"/>
          <p:cNvSpPr/>
          <p:nvPr/>
        </p:nvSpPr>
        <p:spPr>
          <a:xfrm>
            <a:off x="6522193" y="3994031"/>
            <a:ext cx="1122252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9" name="Rounded Rectangle 24"/>
          <p:cNvSpPr/>
          <p:nvPr/>
        </p:nvSpPr>
        <p:spPr>
          <a:xfrm>
            <a:off x="8004483" y="3994031"/>
            <a:ext cx="648072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cxnSp>
        <p:nvCxnSpPr>
          <p:cNvPr id="43" name="Straight Arrow Connector 30"/>
          <p:cNvCxnSpPr>
            <a:stCxn id="20" idx="2"/>
            <a:endCxn id="34" idx="0"/>
          </p:cNvCxnSpPr>
          <p:nvPr/>
        </p:nvCxnSpPr>
        <p:spPr>
          <a:xfrm>
            <a:off x="4879368" y="3466245"/>
            <a:ext cx="5795" cy="52778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30"/>
          <p:cNvCxnSpPr>
            <a:stCxn id="18" idx="2"/>
            <a:endCxn id="38" idx="0"/>
          </p:cNvCxnSpPr>
          <p:nvPr/>
        </p:nvCxnSpPr>
        <p:spPr>
          <a:xfrm flipH="1">
            <a:off x="7083319" y="3489975"/>
            <a:ext cx="8961" cy="50405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30"/>
          <p:cNvCxnSpPr>
            <a:stCxn id="19" idx="2"/>
            <a:endCxn id="36" idx="0"/>
          </p:cNvCxnSpPr>
          <p:nvPr/>
        </p:nvCxnSpPr>
        <p:spPr>
          <a:xfrm flipH="1">
            <a:off x="5898359" y="3476235"/>
            <a:ext cx="3089" cy="51779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30"/>
          <p:cNvCxnSpPr>
            <a:stCxn id="31" idx="3"/>
            <a:endCxn id="91" idx="1"/>
          </p:cNvCxnSpPr>
          <p:nvPr/>
        </p:nvCxnSpPr>
        <p:spPr>
          <a:xfrm flipV="1">
            <a:off x="2008202" y="1670383"/>
            <a:ext cx="3526547" cy="31764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30"/>
          <p:cNvCxnSpPr>
            <a:stCxn id="91" idx="2"/>
            <a:endCxn id="18" idx="0"/>
          </p:cNvCxnSpPr>
          <p:nvPr/>
        </p:nvCxnSpPr>
        <p:spPr>
          <a:xfrm rot="16200000" flipH="1">
            <a:off x="6353144" y="1958750"/>
            <a:ext cx="782169" cy="696104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30"/>
          <p:cNvCxnSpPr>
            <a:stCxn id="91" idx="2"/>
            <a:endCxn id="19" idx="0"/>
          </p:cNvCxnSpPr>
          <p:nvPr/>
        </p:nvCxnSpPr>
        <p:spPr>
          <a:xfrm rot="5400000">
            <a:off x="5764598" y="2052568"/>
            <a:ext cx="768429" cy="49472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30"/>
          <p:cNvCxnSpPr>
            <a:stCxn id="91" idx="2"/>
            <a:endCxn id="20" idx="0"/>
          </p:cNvCxnSpPr>
          <p:nvPr/>
        </p:nvCxnSpPr>
        <p:spPr>
          <a:xfrm rot="5400000">
            <a:off x="5258553" y="1536533"/>
            <a:ext cx="758439" cy="151680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3" name="Picture 14"/>
          <p:cNvPicPr>
            <a:picLocks noChangeAspect="1" noChangeArrowheads="1"/>
          </p:cNvPicPr>
          <p:nvPr/>
        </p:nvPicPr>
        <p:blipFill rotWithShape="1">
          <a:blip r:embed="rId7" cstate="print"/>
          <a:srcRect t="-11996" b="-7471"/>
          <a:stretch/>
        </p:blipFill>
        <p:spPr bwMode="auto">
          <a:xfrm>
            <a:off x="8004483" y="2769895"/>
            <a:ext cx="58816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" name="TextBox 71"/>
          <p:cNvSpPr txBox="1"/>
          <p:nvPr/>
        </p:nvSpPr>
        <p:spPr>
          <a:xfrm>
            <a:off x="7860467" y="3182198"/>
            <a:ext cx="8879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RT-Tester</a:t>
            </a:r>
          </a:p>
        </p:txBody>
      </p:sp>
      <p:cxnSp>
        <p:nvCxnSpPr>
          <p:cNvPr id="55" name="Straight Arrow Connector 30"/>
          <p:cNvCxnSpPr>
            <a:stCxn id="91" idx="2"/>
            <a:endCxn id="17" idx="0"/>
          </p:cNvCxnSpPr>
          <p:nvPr/>
        </p:nvCxnSpPr>
        <p:spPr>
          <a:xfrm rot="16200000" flipH="1">
            <a:off x="6953261" y="1358632"/>
            <a:ext cx="782169" cy="1896339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30"/>
          <p:cNvCxnSpPr>
            <a:stCxn id="17" idx="2"/>
          </p:cNvCxnSpPr>
          <p:nvPr/>
        </p:nvCxnSpPr>
        <p:spPr>
          <a:xfrm>
            <a:off x="8292515" y="3489975"/>
            <a:ext cx="0" cy="50405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131"/>
          <p:cNvSpPr txBox="1"/>
          <p:nvPr/>
        </p:nvSpPr>
        <p:spPr>
          <a:xfrm>
            <a:off x="5868144" y="2121823"/>
            <a:ext cx="5164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imports</a:t>
            </a:r>
          </a:p>
        </p:txBody>
      </p:sp>
      <p:sp>
        <p:nvSpPr>
          <p:cNvPr id="61" name="Rounded Rectangle 144"/>
          <p:cNvSpPr/>
          <p:nvPr/>
        </p:nvSpPr>
        <p:spPr>
          <a:xfrm>
            <a:off x="3419872" y="4761571"/>
            <a:ext cx="4104456" cy="614638"/>
          </a:xfrm>
          <a:prstGeom prst="roundRect">
            <a:avLst>
              <a:gd name="adj" fmla="val 23060"/>
            </a:avLst>
          </a:prstGeom>
          <a:solidFill>
            <a:schemeClr val="bg1"/>
          </a:solidFill>
          <a:ln w="19050">
            <a:solidFill>
              <a:srgbClr val="0093DD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COE (Co-simulation Orchestration Engine)</a:t>
            </a:r>
          </a:p>
        </p:txBody>
      </p:sp>
      <p:sp>
        <p:nvSpPr>
          <p:cNvPr id="62" name="TextBox 151"/>
          <p:cNvSpPr txBox="1"/>
          <p:nvPr/>
        </p:nvSpPr>
        <p:spPr>
          <a:xfrm>
            <a:off x="2185416" y="1420326"/>
            <a:ext cx="9175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exports</a:t>
            </a:r>
          </a:p>
        </p:txBody>
      </p:sp>
      <p:cxnSp>
        <p:nvCxnSpPr>
          <p:cNvPr id="63" name="Straight Arrow Connector 30"/>
          <p:cNvCxnSpPr>
            <a:stCxn id="30" idx="2"/>
          </p:cNvCxnSpPr>
          <p:nvPr/>
        </p:nvCxnSpPr>
        <p:spPr>
          <a:xfrm>
            <a:off x="1452953" y="2525673"/>
            <a:ext cx="22704" cy="1972414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156"/>
          <p:cNvSpPr txBox="1"/>
          <p:nvPr/>
        </p:nvSpPr>
        <p:spPr>
          <a:xfrm>
            <a:off x="1487043" y="3209612"/>
            <a:ext cx="7294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configures</a:t>
            </a:r>
          </a:p>
        </p:txBody>
      </p:sp>
      <p:cxnSp>
        <p:nvCxnSpPr>
          <p:cNvPr id="65" name="Straight Arrow Connector 30"/>
          <p:cNvCxnSpPr/>
          <p:nvPr/>
        </p:nvCxnSpPr>
        <p:spPr>
          <a:xfrm>
            <a:off x="5436096" y="4498087"/>
            <a:ext cx="0" cy="29641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159"/>
          <p:cNvSpPr txBox="1"/>
          <p:nvPr/>
        </p:nvSpPr>
        <p:spPr>
          <a:xfrm>
            <a:off x="5436096" y="4578479"/>
            <a:ext cx="6832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co-simulate</a:t>
            </a:r>
          </a:p>
        </p:txBody>
      </p:sp>
      <p:sp>
        <p:nvSpPr>
          <p:cNvPr id="71" name="TextBox 175"/>
          <p:cNvSpPr txBox="1"/>
          <p:nvPr/>
        </p:nvSpPr>
        <p:spPr>
          <a:xfrm>
            <a:off x="5547014" y="5528609"/>
            <a:ext cx="6062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generates</a:t>
            </a:r>
          </a:p>
        </p:txBody>
      </p:sp>
      <p:sp>
        <p:nvSpPr>
          <p:cNvPr id="72" name="Folded Corner 177"/>
          <p:cNvSpPr/>
          <p:nvPr/>
        </p:nvSpPr>
        <p:spPr>
          <a:xfrm rot="10800000">
            <a:off x="4499993" y="5748535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xtBox 180"/>
          <p:cNvSpPr txBox="1"/>
          <p:nvPr/>
        </p:nvSpPr>
        <p:spPr>
          <a:xfrm>
            <a:off x="4499993" y="5748535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cxnSp>
        <p:nvCxnSpPr>
          <p:cNvPr id="74" name="Straight Arrow Connector 30"/>
          <p:cNvCxnSpPr/>
          <p:nvPr/>
        </p:nvCxnSpPr>
        <p:spPr>
          <a:xfrm flipV="1">
            <a:off x="1907705" y="4146433"/>
            <a:ext cx="1440159" cy="483908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214"/>
          <p:cNvSpPr txBox="1"/>
          <p:nvPr/>
        </p:nvSpPr>
        <p:spPr>
          <a:xfrm>
            <a:off x="2699792" y="3930407"/>
            <a:ext cx="58541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configure</a:t>
            </a:r>
          </a:p>
        </p:txBody>
      </p:sp>
      <p:cxnSp>
        <p:nvCxnSpPr>
          <p:cNvPr id="76" name="Straight Arrow Connector 30"/>
          <p:cNvCxnSpPr>
            <a:stCxn id="22" idx="3"/>
          </p:cNvCxnSpPr>
          <p:nvPr/>
        </p:nvCxnSpPr>
        <p:spPr>
          <a:xfrm>
            <a:off x="1940548" y="4967841"/>
            <a:ext cx="1407316" cy="184972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220"/>
          <p:cNvSpPr txBox="1"/>
          <p:nvPr/>
        </p:nvSpPr>
        <p:spPr>
          <a:xfrm>
            <a:off x="2699792" y="4794503"/>
            <a:ext cx="4683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launch</a:t>
            </a:r>
          </a:p>
        </p:txBody>
      </p:sp>
      <p:cxnSp>
        <p:nvCxnSpPr>
          <p:cNvPr id="78" name="Straight Arrow Connector 30"/>
          <p:cNvCxnSpPr/>
          <p:nvPr/>
        </p:nvCxnSpPr>
        <p:spPr>
          <a:xfrm>
            <a:off x="1871700" y="4943886"/>
            <a:ext cx="2412268" cy="917501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triangl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222"/>
          <p:cNvSpPr txBox="1"/>
          <p:nvPr/>
        </p:nvSpPr>
        <p:spPr>
          <a:xfrm>
            <a:off x="2699792" y="5442575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gather</a:t>
            </a:r>
          </a:p>
        </p:txBody>
      </p:sp>
      <p:sp>
        <p:nvSpPr>
          <p:cNvPr id="91" name="Rounded Rectangle 21"/>
          <p:cNvSpPr/>
          <p:nvPr/>
        </p:nvSpPr>
        <p:spPr>
          <a:xfrm>
            <a:off x="5534749" y="1425047"/>
            <a:ext cx="1722854" cy="490671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Model Descriptions</a:t>
            </a:r>
          </a:p>
        </p:txBody>
      </p:sp>
      <p:sp>
        <p:nvSpPr>
          <p:cNvPr id="105" name="Rounded Rectangle 105"/>
          <p:cNvSpPr/>
          <p:nvPr/>
        </p:nvSpPr>
        <p:spPr>
          <a:xfrm>
            <a:off x="3513696" y="2650521"/>
            <a:ext cx="812041" cy="848417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8" name="Picture 2" descr="http://archive.modeliosoft.com/images/logo-modelio.png"/>
          <p:cNvPicPr>
            <a:picLocks noChangeAspect="1" noChangeArrowheads="1"/>
          </p:cNvPicPr>
          <p:nvPr/>
        </p:nvPicPr>
        <p:blipFill rotWithShape="1">
          <a:blip r:embed="rId6" cstate="print"/>
          <a:srcRect l="-385" r="-10319" b="-1835"/>
          <a:stretch/>
        </p:blipFill>
        <p:spPr bwMode="auto">
          <a:xfrm>
            <a:off x="3563888" y="2684676"/>
            <a:ext cx="672199" cy="628293"/>
          </a:xfrm>
          <a:prstGeom prst="rect">
            <a:avLst/>
          </a:prstGeom>
          <a:noFill/>
        </p:spPr>
      </p:pic>
      <p:cxnSp>
        <p:nvCxnSpPr>
          <p:cNvPr id="121" name="Straight Arrow Connector 30"/>
          <p:cNvCxnSpPr>
            <a:stCxn id="105" idx="2"/>
            <a:endCxn id="33" idx="0"/>
          </p:cNvCxnSpPr>
          <p:nvPr/>
        </p:nvCxnSpPr>
        <p:spPr>
          <a:xfrm rot="16200000" flipH="1">
            <a:off x="3673210" y="3745445"/>
            <a:ext cx="495093" cy="207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9"/>
          <p:cNvSpPr txBox="1"/>
          <p:nvPr/>
        </p:nvSpPr>
        <p:spPr>
          <a:xfrm>
            <a:off x="3461642" y="3190982"/>
            <a:ext cx="876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Modelio</a:t>
            </a:r>
          </a:p>
        </p:txBody>
      </p:sp>
      <p:cxnSp>
        <p:nvCxnSpPr>
          <p:cNvPr id="143" name="Straight Arrow Connector 30"/>
          <p:cNvCxnSpPr>
            <a:stCxn id="91" idx="2"/>
            <a:endCxn id="118" idx="0"/>
          </p:cNvCxnSpPr>
          <p:nvPr/>
        </p:nvCxnSpPr>
        <p:spPr>
          <a:xfrm rot="5400000">
            <a:off x="4763603" y="1052103"/>
            <a:ext cx="768958" cy="249618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 : coins arrondis 2"/>
          <p:cNvSpPr/>
          <p:nvPr/>
        </p:nvSpPr>
        <p:spPr>
          <a:xfrm>
            <a:off x="685800" y="4525847"/>
            <a:ext cx="7174667" cy="1777266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395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SysML Requirements</a:t>
            </a:r>
            <a:br>
              <a:rPr lang="en-GB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8789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FMI Static Structural definition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2790" y="1208049"/>
            <a:ext cx="7772400" cy="4811751"/>
          </a:xfrm>
        </p:spPr>
        <p:txBody>
          <a:bodyPr/>
          <a:lstStyle/>
          <a:p>
            <a:r>
              <a:rPr lang="en-GB" dirty="0"/>
              <a:t>Define list of exposed variables</a:t>
            </a:r>
          </a:p>
          <a:p>
            <a:pPr lvl="1"/>
            <a:r>
              <a:rPr lang="en-GB" dirty="0"/>
              <a:t>Type (primitive or structured)</a:t>
            </a:r>
          </a:p>
          <a:p>
            <a:pPr lvl="1"/>
            <a:r>
              <a:rPr lang="en-GB" dirty="0"/>
              <a:t>Causality</a:t>
            </a:r>
          </a:p>
          <a:p>
            <a:pPr lvl="2"/>
            <a:r>
              <a:rPr lang="fr-FR" dirty="0" err="1"/>
              <a:t>Parameter</a:t>
            </a:r>
            <a:r>
              <a:rPr lang="fr-FR" dirty="0"/>
              <a:t>, </a:t>
            </a:r>
            <a:r>
              <a:rPr lang="en-GB" dirty="0" err="1"/>
              <a:t>CalculatedParameter</a:t>
            </a:r>
            <a:r>
              <a:rPr lang="en-GB" dirty="0"/>
              <a:t>, Input/</a:t>
            </a:r>
            <a:r>
              <a:rPr lang="en-GB" dirty="0" err="1"/>
              <a:t>ouput</a:t>
            </a:r>
            <a:r>
              <a:rPr lang="en-GB" dirty="0"/>
              <a:t>, ...</a:t>
            </a:r>
          </a:p>
          <a:p>
            <a:pPr lvl="1"/>
            <a:r>
              <a:rPr lang="en-GB" dirty="0"/>
              <a:t>Variability</a:t>
            </a:r>
          </a:p>
          <a:p>
            <a:pPr lvl="2"/>
            <a:r>
              <a:rPr lang="en-GB" dirty="0"/>
              <a:t>Constant, Fixed, …</a:t>
            </a:r>
          </a:p>
          <a:p>
            <a:pPr lvl="1"/>
            <a:r>
              <a:rPr lang="en-GB" dirty="0"/>
              <a:t>Min, Max</a:t>
            </a:r>
          </a:p>
          <a:p>
            <a:pPr lvl="1"/>
            <a:r>
              <a:rPr lang="en-GB" dirty="0"/>
              <a:t>…</a:t>
            </a:r>
          </a:p>
          <a:p>
            <a:r>
              <a:rPr lang="en-GB" b="1" dirty="0"/>
              <a:t>Check</a:t>
            </a:r>
            <a:r>
              <a:rPr lang="en-GB" dirty="0"/>
              <a:t> </a:t>
            </a:r>
            <a:r>
              <a:rPr lang="fr-FR" b="1" dirty="0" err="1"/>
              <a:t>SysPISF</a:t>
            </a:r>
            <a:endParaRPr lang="en-GB" dirty="0"/>
          </a:p>
          <a:p>
            <a:pPr lvl="1"/>
            <a:endParaRPr lang="en-GB" dirty="0"/>
          </a:p>
          <a:p>
            <a:r>
              <a:rPr lang="en-GB" dirty="0"/>
              <a:t>Dependencies between output and input</a:t>
            </a:r>
          </a:p>
          <a:p>
            <a:pPr lvl="1"/>
            <a:r>
              <a:rPr lang="en-GB" dirty="0"/>
              <a:t>Allow cycling analysis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1697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FMI Behavioural Definition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Representation able to generate C code</a:t>
            </a:r>
          </a:p>
          <a:p>
            <a:endParaRPr lang="en-GB" dirty="0"/>
          </a:p>
          <a:p>
            <a:r>
              <a:rPr lang="en-GB" dirty="0"/>
              <a:t>Possible ways under SysML</a:t>
            </a:r>
          </a:p>
          <a:p>
            <a:pPr lvl="1"/>
            <a:r>
              <a:rPr lang="en-GB" dirty="0"/>
              <a:t>State Machine + LTL formula</a:t>
            </a:r>
          </a:p>
          <a:p>
            <a:pPr lvl="1"/>
            <a:r>
              <a:rPr lang="en-GB" dirty="0"/>
              <a:t>State Machine + C Code </a:t>
            </a:r>
          </a:p>
          <a:p>
            <a:pPr lvl="1"/>
            <a:r>
              <a:rPr lang="en-GB" dirty="0"/>
              <a:t>Parametric diagram + Mathematical expression (</a:t>
            </a:r>
            <a:r>
              <a:rPr lang="en-GB" dirty="0" err="1"/>
              <a:t>Poc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Static diagram + </a:t>
            </a:r>
            <a:r>
              <a:rPr lang="en-GB" dirty="0" err="1"/>
              <a:t>ModelicaML</a:t>
            </a:r>
            <a:r>
              <a:rPr lang="en-GB" dirty="0"/>
              <a:t> (</a:t>
            </a:r>
            <a:r>
              <a:rPr lang="en-GB" dirty="0" err="1"/>
              <a:t>Poc</a:t>
            </a:r>
            <a:r>
              <a:rPr lang="en-GB" dirty="0"/>
              <a:t>)</a:t>
            </a:r>
          </a:p>
          <a:p>
            <a:pPr lvl="1"/>
            <a:endParaRPr lang="en-GB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7251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Related Requirement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Workflow description, example is needed.</a:t>
            </a:r>
          </a:p>
          <a:p>
            <a:r>
              <a:rPr lang="en-GB" dirty="0"/>
              <a:t>Improvement (visualization) between BDD and IBD</a:t>
            </a:r>
          </a:p>
          <a:p>
            <a:pPr lvl="1"/>
            <a:r>
              <a:rPr lang="en-GB" dirty="0"/>
              <a:t>Derived info,</a:t>
            </a:r>
          </a:p>
          <a:p>
            <a:pPr lvl="1"/>
            <a:r>
              <a:rPr lang="en-GB" dirty="0"/>
              <a:t>Zoom into IBD from BDD.</a:t>
            </a:r>
          </a:p>
          <a:p>
            <a:r>
              <a:rPr lang="en-GB" dirty="0"/>
              <a:t>Need variability for Design Space Exploration</a:t>
            </a:r>
          </a:p>
          <a:p>
            <a:pPr lvl="1"/>
            <a:r>
              <a:rPr lang="en-GB" dirty="0"/>
              <a:t>Range of value,</a:t>
            </a:r>
          </a:p>
          <a:p>
            <a:pPr lvl="1"/>
            <a:r>
              <a:rPr lang="en-GB" dirty="0"/>
              <a:t> Part multiplicity.</a:t>
            </a:r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45819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396240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pic>
        <p:nvPicPr>
          <p:cNvPr id="27650" name="Picture 2" descr="Z:\S0013969\Mes documents\Softeam\Modelio\Prod\Modeliosoft\Final Logo.png"/>
          <p:cNvPicPr>
            <a:picLocks noChangeAspect="1" noChangeArrowheads="1"/>
          </p:cNvPicPr>
          <p:nvPr/>
        </p:nvPicPr>
        <p:blipFill>
          <a:blip r:embed="rId3" cstate="print"/>
          <a:srcRect l="11537" t="31961" r="11537" b="47942"/>
          <a:stretch>
            <a:fillRect/>
          </a:stretch>
        </p:blipFill>
        <p:spPr bwMode="auto">
          <a:xfrm>
            <a:off x="3352800" y="4329113"/>
            <a:ext cx="2400300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057400" y="5668963"/>
            <a:ext cx="50149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sz="3200" dirty="0">
                <a:solidFill>
                  <a:schemeClr val="bg2"/>
                </a:solidFill>
                <a:latin typeface="Calibri" pitchFamily="34" charset="0"/>
              </a:rPr>
              <a:t>M o d e l i n g   s o l u t i o n s.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171700" y="5486400"/>
            <a:ext cx="4800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968851" y="1228870"/>
            <a:ext cx="520629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sz="3200" dirty="0">
                <a:solidFill>
                  <a:schemeClr val="bg2"/>
                </a:solidFill>
                <a:latin typeface="Calibri" pitchFamily="34" charset="0"/>
              </a:rPr>
              <a:t>Contact:</a:t>
            </a:r>
          </a:p>
          <a:p>
            <a:pPr algn="ctr"/>
            <a:r>
              <a:rPr lang="en-GB" sz="3200" dirty="0">
                <a:solidFill>
                  <a:schemeClr val="bg2"/>
                </a:solidFill>
                <a:latin typeface="Calibri" pitchFamily="34" charset="0"/>
              </a:rPr>
              <a:t>etienne.brosse@softeam.com</a:t>
            </a:r>
            <a:endParaRPr lang="fr-FR" sz="3200" dirty="0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890394" y="2659440"/>
            <a:ext cx="53251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sz="3200" dirty="0" err="1">
                <a:solidFill>
                  <a:schemeClr val="bg2"/>
                </a:solidFill>
                <a:latin typeface="Calibri" pitchFamily="34" charset="0"/>
              </a:rPr>
              <a:t>Into</a:t>
            </a:r>
            <a:r>
              <a:rPr lang="fr-FR" sz="3200" dirty="0">
                <a:solidFill>
                  <a:schemeClr val="bg2"/>
                </a:solidFill>
                <a:latin typeface="Calibri" pitchFamily="34" charset="0"/>
              </a:rPr>
              <a:t>-CPS </a:t>
            </a:r>
            <a:r>
              <a:rPr lang="fr-FR" sz="3200" dirty="0" err="1">
                <a:solidFill>
                  <a:schemeClr val="bg2"/>
                </a:solidFill>
                <a:latin typeface="Calibri" pitchFamily="34" charset="0"/>
              </a:rPr>
              <a:t>project</a:t>
            </a:r>
            <a:r>
              <a:rPr lang="fr-FR" sz="3200" dirty="0">
                <a:solidFill>
                  <a:schemeClr val="bg2"/>
                </a:solidFill>
                <a:latin typeface="Calibri" pitchFamily="34" charset="0"/>
              </a:rPr>
              <a:t>:</a:t>
            </a:r>
          </a:p>
          <a:p>
            <a:pPr algn="ctr"/>
            <a:r>
              <a:rPr lang="fr-FR" sz="3200" dirty="0">
                <a:solidFill>
                  <a:schemeClr val="bg2"/>
                </a:solidFill>
                <a:latin typeface="Calibri" pitchFamily="34" charset="0"/>
              </a:rPr>
              <a:t>http://projects.au.dk/into-cps/</a:t>
            </a:r>
          </a:p>
          <a:p>
            <a:pPr algn="ctr"/>
            <a:endParaRPr lang="fr-FR" sz="3200" dirty="0">
              <a:solidFill>
                <a:schemeClr val="bg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SysML/FMI?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7227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SysML/FMI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Simulation of SysML model/Cyber Physical System</a:t>
            </a:r>
          </a:p>
          <a:p>
            <a:pPr lvl="1"/>
            <a:r>
              <a:rPr lang="en-GB" dirty="0"/>
              <a:t>Model checking, requirement validation, etc.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FMI main advantages</a:t>
            </a:r>
          </a:p>
          <a:p>
            <a:pPr lvl="1"/>
            <a:r>
              <a:rPr lang="en-GB" dirty="0"/>
              <a:t>Tool Independent/available Grammar</a:t>
            </a:r>
          </a:p>
          <a:p>
            <a:pPr lvl="1"/>
            <a:r>
              <a:rPr lang="en-GB" dirty="0"/>
              <a:t>Implemented by a lot of tool http://fmi-standard.org/tools/</a:t>
            </a:r>
          </a:p>
          <a:p>
            <a:pPr lvl="2"/>
            <a:r>
              <a:rPr lang="en-GB" dirty="0" err="1"/>
              <a:t>Catia</a:t>
            </a:r>
            <a:r>
              <a:rPr lang="en-GB" dirty="0"/>
              <a:t>, </a:t>
            </a:r>
            <a:r>
              <a:rPr lang="en-GB" dirty="0" err="1"/>
              <a:t>Dymola</a:t>
            </a:r>
            <a:r>
              <a:rPr lang="en-GB" dirty="0"/>
              <a:t>, Simulink, Excel, </a:t>
            </a:r>
            <a:r>
              <a:rPr lang="en-GB" dirty="0" err="1"/>
              <a:t>OpenModelica</a:t>
            </a:r>
            <a:r>
              <a:rPr lang="en-GB" dirty="0"/>
              <a:t>, </a:t>
            </a:r>
            <a:r>
              <a:rPr lang="en-GB" dirty="0" err="1"/>
              <a:t>SimulationX</a:t>
            </a:r>
            <a:r>
              <a:rPr lang="en-GB" dirty="0"/>
              <a:t>, other.</a:t>
            </a:r>
          </a:p>
          <a:p>
            <a:pPr lvl="1"/>
            <a:r>
              <a:rPr lang="en-GB" dirty="0"/>
              <a:t>Allows integration of many languages.</a:t>
            </a:r>
          </a:p>
          <a:p>
            <a:pPr lvl="1"/>
            <a:endParaRPr lang="en-GB" dirty="0"/>
          </a:p>
          <a:p>
            <a:r>
              <a:rPr lang="en-GB" dirty="0"/>
              <a:t>Already done</a:t>
            </a:r>
          </a:p>
          <a:p>
            <a:pPr lvl="1"/>
            <a:r>
              <a:rPr lang="en-GB" dirty="0"/>
              <a:t>Rhapsody, Papyrus, </a:t>
            </a:r>
            <a:r>
              <a:rPr lang="en-GB" dirty="0" err="1"/>
              <a:t>NoMagic</a:t>
            </a:r>
            <a:r>
              <a:rPr lang="en-GB" dirty="0"/>
              <a:t>, PTC, </a:t>
            </a:r>
            <a:r>
              <a:rPr lang="en-GB" dirty="0" err="1"/>
              <a:t>NoMagic</a:t>
            </a:r>
            <a:r>
              <a:rPr lang="en-GB"/>
              <a:t>, other</a:t>
            </a:r>
            <a:r>
              <a:rPr lang="en-GB" dirty="0"/>
              <a:t>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3553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FMI: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FMI Approach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/>
              <a:t>“</a:t>
            </a:r>
            <a:r>
              <a:rPr lang="en-US" sz="2800" dirty="0"/>
              <a:t>If the real product is to be assembled from a wide range of parts interacting in complex ways then it should be possible to create a </a:t>
            </a:r>
            <a:r>
              <a:rPr lang="en-US" sz="2800" b="1" dirty="0"/>
              <a:t>virtual product</a:t>
            </a:r>
            <a:r>
              <a:rPr lang="en-US" sz="2800" dirty="0"/>
              <a:t> that can be assembled from a set of models that each represent a combination of parts</a:t>
            </a:r>
            <a:r>
              <a:rPr lang="en-GB" sz="2800" dirty="0"/>
              <a:t>”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4446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FMI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4648200"/>
          </a:xfrm>
        </p:spPr>
        <p:txBody>
          <a:bodyPr/>
          <a:lstStyle/>
          <a:p>
            <a:r>
              <a:rPr lang="en-GB" dirty="0"/>
              <a:t>2.0 Version at </a:t>
            </a:r>
            <a:r>
              <a:rPr lang="en-GB" dirty="0">
                <a:hlinkClick r:id="rId2"/>
              </a:rPr>
              <a:t>http://fmi-standard.org/</a:t>
            </a: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Functional Mock-up Interface (FMI) definition</a:t>
            </a:r>
          </a:p>
          <a:p>
            <a:pPr lvl="1"/>
            <a:r>
              <a:rPr lang="en-GB" dirty="0"/>
              <a:t>Static structure</a:t>
            </a:r>
          </a:p>
          <a:p>
            <a:pPr lvl="1"/>
            <a:r>
              <a:rPr lang="en-GB" dirty="0"/>
              <a:t>XML description of Inputs/Outputs (</a:t>
            </a:r>
            <a:r>
              <a:rPr lang="en-GB" dirty="0" err="1"/>
              <a:t>modelDescription</a:t>
            </a:r>
            <a:r>
              <a:rPr lang="en-GB" dirty="0"/>
              <a:t>)</a:t>
            </a:r>
          </a:p>
          <a:p>
            <a:pPr lvl="1"/>
            <a:endParaRPr lang="en-GB" dirty="0"/>
          </a:p>
          <a:p>
            <a:r>
              <a:rPr lang="en-GB" dirty="0"/>
              <a:t>Functional Mock-up Unit (FMU) definition</a:t>
            </a:r>
          </a:p>
          <a:p>
            <a:pPr lvl="1"/>
            <a:r>
              <a:rPr lang="en-GB" dirty="0" err="1"/>
              <a:t>Behavior</a:t>
            </a:r>
            <a:r>
              <a:rPr lang="en-GB" dirty="0"/>
              <a:t> implementation of a FMI,</a:t>
            </a:r>
          </a:p>
          <a:p>
            <a:pPr lvl="1"/>
            <a:r>
              <a:rPr lang="en-GB" dirty="0" err="1"/>
              <a:t>ModelDescription</a:t>
            </a:r>
            <a:r>
              <a:rPr lang="en-GB" dirty="0"/>
              <a:t>,</a:t>
            </a:r>
          </a:p>
          <a:p>
            <a:pPr lvl="1"/>
            <a:r>
              <a:rPr lang="en-GB" dirty="0" err="1"/>
              <a:t>Dll</a:t>
            </a:r>
            <a:r>
              <a:rPr lang="en-GB" dirty="0"/>
              <a:t> (+optional C Code).</a:t>
            </a:r>
          </a:p>
          <a:p>
            <a:pPr lvl="1"/>
            <a:endParaRPr lang="en-GB" dirty="0"/>
          </a:p>
          <a:p>
            <a:r>
              <a:rPr lang="en-GB" dirty="0"/>
              <a:t>Master Algorithm (provided)</a:t>
            </a:r>
          </a:p>
          <a:p>
            <a:pPr lvl="1"/>
            <a:r>
              <a:rPr lang="en-GB" dirty="0"/>
              <a:t>FMU simulation behaviour.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INTO-CPS FMI simulation process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  <p:sp>
        <p:nvSpPr>
          <p:cNvPr id="6" name="Rounded Rectangle 187"/>
          <p:cNvSpPr/>
          <p:nvPr/>
        </p:nvSpPr>
        <p:spPr>
          <a:xfrm>
            <a:off x="3419872" y="3850015"/>
            <a:ext cx="4536504" cy="64807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93DD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olded Corner 185"/>
          <p:cNvSpPr/>
          <p:nvPr/>
        </p:nvSpPr>
        <p:spPr>
          <a:xfrm rot="10800000">
            <a:off x="5580113" y="5964559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86"/>
          <p:cNvSpPr txBox="1"/>
          <p:nvPr/>
        </p:nvSpPr>
        <p:spPr>
          <a:xfrm>
            <a:off x="5580113" y="5964559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sp>
        <p:nvSpPr>
          <p:cNvPr id="9" name="Folded Corner 183"/>
          <p:cNvSpPr/>
          <p:nvPr/>
        </p:nvSpPr>
        <p:spPr>
          <a:xfrm rot="10800000">
            <a:off x="5220073" y="5892551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184"/>
          <p:cNvSpPr txBox="1"/>
          <p:nvPr/>
        </p:nvSpPr>
        <p:spPr>
          <a:xfrm>
            <a:off x="5220073" y="5892551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sp>
        <p:nvSpPr>
          <p:cNvPr id="11" name="Folded Corner 181"/>
          <p:cNvSpPr/>
          <p:nvPr/>
        </p:nvSpPr>
        <p:spPr>
          <a:xfrm rot="10800000">
            <a:off x="4860033" y="5820543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82"/>
          <p:cNvSpPr txBox="1"/>
          <p:nvPr/>
        </p:nvSpPr>
        <p:spPr>
          <a:xfrm>
            <a:off x="4860033" y="5820543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cxnSp>
        <p:nvCxnSpPr>
          <p:cNvPr id="13" name="Straight Arrow Connector 30"/>
          <p:cNvCxnSpPr/>
          <p:nvPr/>
        </p:nvCxnSpPr>
        <p:spPr>
          <a:xfrm>
            <a:off x="5443003" y="5496797"/>
            <a:ext cx="0" cy="251738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0"/>
          <p:cNvSpPr/>
          <p:nvPr/>
        </p:nvSpPr>
        <p:spPr>
          <a:xfrm>
            <a:off x="3419872" y="3850015"/>
            <a:ext cx="5400600" cy="64807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93DD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25"/>
          <p:cNvSpPr/>
          <p:nvPr/>
        </p:nvSpPr>
        <p:spPr>
          <a:xfrm>
            <a:off x="7860467" y="2697887"/>
            <a:ext cx="864096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19"/>
          <p:cNvSpPr/>
          <p:nvPr/>
        </p:nvSpPr>
        <p:spPr>
          <a:xfrm>
            <a:off x="6480212" y="2697887"/>
            <a:ext cx="1224136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13"/>
          <p:cNvSpPr/>
          <p:nvPr/>
        </p:nvSpPr>
        <p:spPr>
          <a:xfrm>
            <a:off x="5469400" y="2684147"/>
            <a:ext cx="864096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05"/>
          <p:cNvSpPr/>
          <p:nvPr/>
        </p:nvSpPr>
        <p:spPr>
          <a:xfrm>
            <a:off x="4413258" y="2674157"/>
            <a:ext cx="932219" cy="792088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Content Placeholder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14400" y="4459396"/>
            <a:ext cx="1026148" cy="732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Slide Number Placeholder 3"/>
          <p:cNvSpPr txBox="1">
            <a:spLocks/>
          </p:cNvSpPr>
          <p:nvPr/>
        </p:nvSpPr>
        <p:spPr>
          <a:xfrm>
            <a:off x="7596336" y="6453336"/>
            <a:ext cx="1440160" cy="221109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1E62FFA-9C85-4587-AC02-EF116B0D5459}" type="slidenum">
              <a:rPr lang="da-DK" smtClean="0"/>
              <a:pPr>
                <a:defRPr/>
              </a:pPr>
              <a:t>7</a:t>
            </a:fld>
            <a:endParaRPr lang="da-DK"/>
          </a:p>
        </p:txBody>
      </p:sp>
      <p:pic>
        <p:nvPicPr>
          <p:cNvPr id="24" name="Picture 4" descr="http://www.20sim.com/downloads/presentation/20-sim%20Icon.png"/>
          <p:cNvPicPr>
            <a:picLocks noChangeAspect="1" noChangeArrowheads="1"/>
          </p:cNvPicPr>
          <p:nvPr/>
        </p:nvPicPr>
        <p:blipFill rotWithShape="1">
          <a:blip r:embed="rId3" cstate="print"/>
          <a:srcRect l="-1469" t="-4266" b="-8875"/>
          <a:stretch/>
        </p:blipFill>
        <p:spPr bwMode="auto">
          <a:xfrm>
            <a:off x="5736957" y="2759456"/>
            <a:ext cx="438398" cy="488826"/>
          </a:xfrm>
          <a:prstGeom prst="rect">
            <a:avLst/>
          </a:prstGeom>
          <a:noFill/>
        </p:spPr>
      </p:pic>
      <p:sp>
        <p:nvSpPr>
          <p:cNvPr id="25" name="TextBox 8"/>
          <p:cNvSpPr txBox="1"/>
          <p:nvPr/>
        </p:nvSpPr>
        <p:spPr>
          <a:xfrm>
            <a:off x="5598114" y="3195306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20-sim</a:t>
            </a:r>
          </a:p>
        </p:txBody>
      </p:sp>
      <p:pic>
        <p:nvPicPr>
          <p:cNvPr id="26" name="Picture 6" descr="https://pbs.twimg.com/profile_images/1256522369/overture.jpg"/>
          <p:cNvPicPr>
            <a:picLocks noChangeAspect="1" noChangeArrowheads="1"/>
          </p:cNvPicPr>
          <p:nvPr/>
        </p:nvPicPr>
        <p:blipFill rotWithShape="1">
          <a:blip r:embed="rId4" cstate="print"/>
          <a:srcRect t="-7262" b="-1"/>
          <a:stretch/>
        </p:blipFill>
        <p:spPr bwMode="auto">
          <a:xfrm>
            <a:off x="4687516" y="2782414"/>
            <a:ext cx="432048" cy="463426"/>
          </a:xfrm>
          <a:prstGeom prst="rect">
            <a:avLst/>
          </a:prstGeom>
          <a:noFill/>
        </p:spPr>
      </p:pic>
      <p:sp>
        <p:nvSpPr>
          <p:cNvPr id="27" name="TextBox 9"/>
          <p:cNvSpPr txBox="1"/>
          <p:nvPr/>
        </p:nvSpPr>
        <p:spPr>
          <a:xfrm>
            <a:off x="4481381" y="3194074"/>
            <a:ext cx="876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Overture</a:t>
            </a:r>
          </a:p>
        </p:txBody>
      </p:sp>
      <p:pic>
        <p:nvPicPr>
          <p:cNvPr id="28" name="Picture 15" descr="D:\Downloads\logo-small.png"/>
          <p:cNvPicPr>
            <a:picLocks noChangeAspect="1" noChangeArrowheads="1"/>
          </p:cNvPicPr>
          <p:nvPr/>
        </p:nvPicPr>
        <p:blipFill rotWithShape="1">
          <a:blip r:embed="rId5" cstate="print"/>
          <a:srcRect t="-29981"/>
          <a:stretch/>
        </p:blipFill>
        <p:spPr bwMode="auto">
          <a:xfrm>
            <a:off x="6747836" y="2741692"/>
            <a:ext cx="668480" cy="434451"/>
          </a:xfrm>
          <a:prstGeom prst="rect">
            <a:avLst/>
          </a:prstGeom>
          <a:noFill/>
        </p:spPr>
      </p:pic>
      <p:sp>
        <p:nvSpPr>
          <p:cNvPr id="29" name="TextBox 10"/>
          <p:cNvSpPr txBox="1"/>
          <p:nvPr/>
        </p:nvSpPr>
        <p:spPr>
          <a:xfrm>
            <a:off x="6408204" y="3182198"/>
            <a:ext cx="1332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OpenModelica</a:t>
            </a:r>
            <a:endParaRPr lang="en-GB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TextBox 6"/>
          <p:cNvSpPr txBox="1"/>
          <p:nvPr/>
        </p:nvSpPr>
        <p:spPr>
          <a:xfrm>
            <a:off x="1009699" y="2217896"/>
            <a:ext cx="886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Modelio</a:t>
            </a:r>
            <a:endParaRPr lang="en-GB" sz="14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1" name="Picture 2" descr="http://archive.modeliosoft.com/images/logo-modelio.png"/>
          <p:cNvPicPr>
            <a:picLocks noChangeAspect="1" noChangeArrowheads="1"/>
          </p:cNvPicPr>
          <p:nvPr/>
        </p:nvPicPr>
        <p:blipFill rotWithShape="1">
          <a:blip r:embed="rId6" cstate="print"/>
          <a:srcRect l="-385" r="-10319" b="-1835"/>
          <a:stretch/>
        </p:blipFill>
        <p:spPr bwMode="auto">
          <a:xfrm>
            <a:off x="1054646" y="1256510"/>
            <a:ext cx="953556" cy="891273"/>
          </a:xfrm>
          <a:prstGeom prst="rect">
            <a:avLst/>
          </a:prstGeom>
          <a:noFill/>
        </p:spPr>
      </p:pic>
      <p:sp>
        <p:nvSpPr>
          <p:cNvPr id="32" name="TextBox 17"/>
          <p:cNvSpPr txBox="1"/>
          <p:nvPr/>
        </p:nvSpPr>
        <p:spPr>
          <a:xfrm>
            <a:off x="886230" y="5190055"/>
            <a:ext cx="1156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Application</a:t>
            </a:r>
          </a:p>
        </p:txBody>
      </p:sp>
      <p:sp>
        <p:nvSpPr>
          <p:cNvPr id="33" name="Rounded Rectangle 18"/>
          <p:cNvSpPr/>
          <p:nvPr/>
        </p:nvSpPr>
        <p:spPr>
          <a:xfrm>
            <a:off x="3500189" y="3994031"/>
            <a:ext cx="843211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4" name="Rounded Rectangle 19"/>
          <p:cNvSpPr/>
          <p:nvPr/>
        </p:nvSpPr>
        <p:spPr>
          <a:xfrm>
            <a:off x="4495799" y="3994031"/>
            <a:ext cx="778727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6" name="Rounded Rectangle 21"/>
          <p:cNvSpPr/>
          <p:nvPr/>
        </p:nvSpPr>
        <p:spPr>
          <a:xfrm>
            <a:off x="5509103" y="3994031"/>
            <a:ext cx="778512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8" name="Rounded Rectangle 23"/>
          <p:cNvSpPr/>
          <p:nvPr/>
        </p:nvSpPr>
        <p:spPr>
          <a:xfrm>
            <a:off x="6522193" y="3994031"/>
            <a:ext cx="1122252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sp>
        <p:nvSpPr>
          <p:cNvPr id="39" name="Rounded Rectangle 24"/>
          <p:cNvSpPr/>
          <p:nvPr/>
        </p:nvSpPr>
        <p:spPr>
          <a:xfrm>
            <a:off x="8004483" y="3994031"/>
            <a:ext cx="648072" cy="360040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FMU</a:t>
            </a:r>
          </a:p>
        </p:txBody>
      </p:sp>
      <p:cxnSp>
        <p:nvCxnSpPr>
          <p:cNvPr id="43" name="Straight Arrow Connector 30"/>
          <p:cNvCxnSpPr>
            <a:stCxn id="20" idx="2"/>
            <a:endCxn id="34" idx="0"/>
          </p:cNvCxnSpPr>
          <p:nvPr/>
        </p:nvCxnSpPr>
        <p:spPr>
          <a:xfrm>
            <a:off x="4879368" y="3466245"/>
            <a:ext cx="5795" cy="52778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30"/>
          <p:cNvCxnSpPr>
            <a:stCxn id="18" idx="2"/>
            <a:endCxn id="38" idx="0"/>
          </p:cNvCxnSpPr>
          <p:nvPr/>
        </p:nvCxnSpPr>
        <p:spPr>
          <a:xfrm flipH="1">
            <a:off x="7083319" y="3489975"/>
            <a:ext cx="8961" cy="50405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30"/>
          <p:cNvCxnSpPr>
            <a:stCxn id="19" idx="2"/>
            <a:endCxn id="36" idx="0"/>
          </p:cNvCxnSpPr>
          <p:nvPr/>
        </p:nvCxnSpPr>
        <p:spPr>
          <a:xfrm flipH="1">
            <a:off x="5898359" y="3476235"/>
            <a:ext cx="3089" cy="51779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30"/>
          <p:cNvCxnSpPr>
            <a:stCxn id="31" idx="3"/>
            <a:endCxn id="91" idx="1"/>
          </p:cNvCxnSpPr>
          <p:nvPr/>
        </p:nvCxnSpPr>
        <p:spPr>
          <a:xfrm flipV="1">
            <a:off x="2008202" y="1670383"/>
            <a:ext cx="3526547" cy="31764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30"/>
          <p:cNvCxnSpPr>
            <a:stCxn id="91" idx="2"/>
            <a:endCxn id="18" idx="0"/>
          </p:cNvCxnSpPr>
          <p:nvPr/>
        </p:nvCxnSpPr>
        <p:spPr>
          <a:xfrm rot="16200000" flipH="1">
            <a:off x="6353144" y="1958750"/>
            <a:ext cx="782169" cy="696104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30"/>
          <p:cNvCxnSpPr>
            <a:stCxn id="91" idx="2"/>
            <a:endCxn id="19" idx="0"/>
          </p:cNvCxnSpPr>
          <p:nvPr/>
        </p:nvCxnSpPr>
        <p:spPr>
          <a:xfrm rot="5400000">
            <a:off x="5764598" y="2052568"/>
            <a:ext cx="768429" cy="49472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30"/>
          <p:cNvCxnSpPr>
            <a:stCxn id="91" idx="2"/>
            <a:endCxn id="20" idx="0"/>
          </p:cNvCxnSpPr>
          <p:nvPr/>
        </p:nvCxnSpPr>
        <p:spPr>
          <a:xfrm rot="5400000">
            <a:off x="5258553" y="1536533"/>
            <a:ext cx="758439" cy="151680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3" name="Picture 14"/>
          <p:cNvPicPr>
            <a:picLocks noChangeAspect="1" noChangeArrowheads="1"/>
          </p:cNvPicPr>
          <p:nvPr/>
        </p:nvPicPr>
        <p:blipFill rotWithShape="1">
          <a:blip r:embed="rId7" cstate="print"/>
          <a:srcRect t="-11996" b="-7471"/>
          <a:stretch/>
        </p:blipFill>
        <p:spPr bwMode="auto">
          <a:xfrm>
            <a:off x="8004483" y="2769895"/>
            <a:ext cx="58816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" name="TextBox 71"/>
          <p:cNvSpPr txBox="1"/>
          <p:nvPr/>
        </p:nvSpPr>
        <p:spPr>
          <a:xfrm>
            <a:off x="7860467" y="3182198"/>
            <a:ext cx="8879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RT-Tester</a:t>
            </a:r>
          </a:p>
        </p:txBody>
      </p:sp>
      <p:cxnSp>
        <p:nvCxnSpPr>
          <p:cNvPr id="55" name="Straight Arrow Connector 30"/>
          <p:cNvCxnSpPr>
            <a:stCxn id="91" idx="2"/>
            <a:endCxn id="17" idx="0"/>
          </p:cNvCxnSpPr>
          <p:nvPr/>
        </p:nvCxnSpPr>
        <p:spPr>
          <a:xfrm rot="16200000" flipH="1">
            <a:off x="6953261" y="1358632"/>
            <a:ext cx="782169" cy="1896339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30"/>
          <p:cNvCxnSpPr>
            <a:stCxn id="17" idx="2"/>
          </p:cNvCxnSpPr>
          <p:nvPr/>
        </p:nvCxnSpPr>
        <p:spPr>
          <a:xfrm>
            <a:off x="8292515" y="3489975"/>
            <a:ext cx="0" cy="50405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131"/>
          <p:cNvSpPr txBox="1"/>
          <p:nvPr/>
        </p:nvSpPr>
        <p:spPr>
          <a:xfrm>
            <a:off x="5868144" y="2121823"/>
            <a:ext cx="5164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imports</a:t>
            </a:r>
          </a:p>
        </p:txBody>
      </p:sp>
      <p:sp>
        <p:nvSpPr>
          <p:cNvPr id="61" name="Rounded Rectangle 144"/>
          <p:cNvSpPr/>
          <p:nvPr/>
        </p:nvSpPr>
        <p:spPr>
          <a:xfrm>
            <a:off x="3419872" y="4761571"/>
            <a:ext cx="4104456" cy="614638"/>
          </a:xfrm>
          <a:prstGeom prst="roundRect">
            <a:avLst>
              <a:gd name="adj" fmla="val 23060"/>
            </a:avLst>
          </a:prstGeom>
          <a:solidFill>
            <a:schemeClr val="bg1"/>
          </a:solidFill>
          <a:ln w="19050">
            <a:solidFill>
              <a:srgbClr val="0093DD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COE (Co-simulation Orchestration Engine)</a:t>
            </a:r>
          </a:p>
        </p:txBody>
      </p:sp>
      <p:sp>
        <p:nvSpPr>
          <p:cNvPr id="62" name="TextBox 151"/>
          <p:cNvSpPr txBox="1"/>
          <p:nvPr/>
        </p:nvSpPr>
        <p:spPr>
          <a:xfrm>
            <a:off x="2185416" y="1420326"/>
            <a:ext cx="9175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exports</a:t>
            </a:r>
          </a:p>
        </p:txBody>
      </p:sp>
      <p:cxnSp>
        <p:nvCxnSpPr>
          <p:cNvPr id="63" name="Straight Arrow Connector 30"/>
          <p:cNvCxnSpPr>
            <a:stCxn id="30" idx="2"/>
          </p:cNvCxnSpPr>
          <p:nvPr/>
        </p:nvCxnSpPr>
        <p:spPr>
          <a:xfrm>
            <a:off x="1452953" y="2525673"/>
            <a:ext cx="22704" cy="1972414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156"/>
          <p:cNvSpPr txBox="1"/>
          <p:nvPr/>
        </p:nvSpPr>
        <p:spPr>
          <a:xfrm>
            <a:off x="1487043" y="3209612"/>
            <a:ext cx="7294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configures</a:t>
            </a:r>
          </a:p>
        </p:txBody>
      </p:sp>
      <p:cxnSp>
        <p:nvCxnSpPr>
          <p:cNvPr id="65" name="Straight Arrow Connector 30"/>
          <p:cNvCxnSpPr/>
          <p:nvPr/>
        </p:nvCxnSpPr>
        <p:spPr>
          <a:xfrm>
            <a:off x="5436096" y="4498087"/>
            <a:ext cx="0" cy="29641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159"/>
          <p:cNvSpPr txBox="1"/>
          <p:nvPr/>
        </p:nvSpPr>
        <p:spPr>
          <a:xfrm>
            <a:off x="5436096" y="4578479"/>
            <a:ext cx="6832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co-simulate</a:t>
            </a:r>
          </a:p>
        </p:txBody>
      </p:sp>
      <p:sp>
        <p:nvSpPr>
          <p:cNvPr id="71" name="TextBox 175"/>
          <p:cNvSpPr txBox="1"/>
          <p:nvPr/>
        </p:nvSpPr>
        <p:spPr>
          <a:xfrm>
            <a:off x="5547014" y="5528609"/>
            <a:ext cx="6062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generates</a:t>
            </a:r>
          </a:p>
        </p:txBody>
      </p:sp>
      <p:sp>
        <p:nvSpPr>
          <p:cNvPr id="72" name="Folded Corner 177"/>
          <p:cNvSpPr/>
          <p:nvPr/>
        </p:nvSpPr>
        <p:spPr>
          <a:xfrm rot="10800000">
            <a:off x="4499993" y="5748535"/>
            <a:ext cx="720080" cy="360040"/>
          </a:xfrm>
          <a:prstGeom prst="foldedCorner">
            <a:avLst>
              <a:gd name="adj" fmla="val 28836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xtBox 180"/>
          <p:cNvSpPr txBox="1"/>
          <p:nvPr/>
        </p:nvSpPr>
        <p:spPr>
          <a:xfrm>
            <a:off x="4499993" y="5748535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Result</a:t>
            </a:r>
          </a:p>
        </p:txBody>
      </p:sp>
      <p:cxnSp>
        <p:nvCxnSpPr>
          <p:cNvPr id="74" name="Straight Arrow Connector 30"/>
          <p:cNvCxnSpPr/>
          <p:nvPr/>
        </p:nvCxnSpPr>
        <p:spPr>
          <a:xfrm flipV="1">
            <a:off x="1907705" y="4146433"/>
            <a:ext cx="1440159" cy="483908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214"/>
          <p:cNvSpPr txBox="1"/>
          <p:nvPr/>
        </p:nvSpPr>
        <p:spPr>
          <a:xfrm>
            <a:off x="2699792" y="3930407"/>
            <a:ext cx="58541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configure</a:t>
            </a:r>
          </a:p>
        </p:txBody>
      </p:sp>
      <p:cxnSp>
        <p:nvCxnSpPr>
          <p:cNvPr id="76" name="Straight Arrow Connector 30"/>
          <p:cNvCxnSpPr>
            <a:stCxn id="22" idx="3"/>
          </p:cNvCxnSpPr>
          <p:nvPr/>
        </p:nvCxnSpPr>
        <p:spPr>
          <a:xfrm>
            <a:off x="1940548" y="4825555"/>
            <a:ext cx="1407316" cy="184972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220"/>
          <p:cNvSpPr txBox="1"/>
          <p:nvPr/>
        </p:nvSpPr>
        <p:spPr>
          <a:xfrm>
            <a:off x="2699792" y="4794503"/>
            <a:ext cx="4683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launch</a:t>
            </a:r>
          </a:p>
        </p:txBody>
      </p:sp>
      <p:cxnSp>
        <p:nvCxnSpPr>
          <p:cNvPr id="78" name="Straight Arrow Connector 30"/>
          <p:cNvCxnSpPr/>
          <p:nvPr/>
        </p:nvCxnSpPr>
        <p:spPr>
          <a:xfrm>
            <a:off x="1871700" y="4943886"/>
            <a:ext cx="2412268" cy="917501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triangl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222"/>
          <p:cNvSpPr txBox="1"/>
          <p:nvPr/>
        </p:nvSpPr>
        <p:spPr>
          <a:xfrm>
            <a:off x="2699792" y="5442575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gather</a:t>
            </a:r>
          </a:p>
        </p:txBody>
      </p:sp>
      <p:sp>
        <p:nvSpPr>
          <p:cNvPr id="91" name="Rounded Rectangle 21"/>
          <p:cNvSpPr/>
          <p:nvPr/>
        </p:nvSpPr>
        <p:spPr>
          <a:xfrm>
            <a:off x="5534749" y="1425047"/>
            <a:ext cx="1722854" cy="490671"/>
          </a:xfrm>
          <a:prstGeom prst="roundRect">
            <a:avLst/>
          </a:prstGeom>
          <a:ln w="19050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Model Descriptions</a:t>
            </a:r>
          </a:p>
        </p:txBody>
      </p:sp>
      <p:sp>
        <p:nvSpPr>
          <p:cNvPr id="105" name="Rounded Rectangle 105"/>
          <p:cNvSpPr/>
          <p:nvPr/>
        </p:nvSpPr>
        <p:spPr>
          <a:xfrm>
            <a:off x="3513696" y="2650521"/>
            <a:ext cx="812041" cy="848417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8" name="Picture 2" descr="http://archive.modeliosoft.com/images/logo-modelio.png"/>
          <p:cNvPicPr>
            <a:picLocks noChangeAspect="1" noChangeArrowheads="1"/>
          </p:cNvPicPr>
          <p:nvPr/>
        </p:nvPicPr>
        <p:blipFill rotWithShape="1">
          <a:blip r:embed="rId6" cstate="print"/>
          <a:srcRect l="-385" r="-10319" b="-1835"/>
          <a:stretch/>
        </p:blipFill>
        <p:spPr bwMode="auto">
          <a:xfrm>
            <a:off x="3563888" y="2684676"/>
            <a:ext cx="672199" cy="628293"/>
          </a:xfrm>
          <a:prstGeom prst="rect">
            <a:avLst/>
          </a:prstGeom>
          <a:noFill/>
        </p:spPr>
      </p:pic>
      <p:cxnSp>
        <p:nvCxnSpPr>
          <p:cNvPr id="121" name="Straight Arrow Connector 30"/>
          <p:cNvCxnSpPr>
            <a:stCxn id="105" idx="2"/>
            <a:endCxn id="33" idx="0"/>
          </p:cNvCxnSpPr>
          <p:nvPr/>
        </p:nvCxnSpPr>
        <p:spPr>
          <a:xfrm rot="16200000" flipH="1">
            <a:off x="3673210" y="3745445"/>
            <a:ext cx="495093" cy="207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9"/>
          <p:cNvSpPr txBox="1"/>
          <p:nvPr/>
        </p:nvSpPr>
        <p:spPr>
          <a:xfrm>
            <a:off x="3461642" y="3190982"/>
            <a:ext cx="876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Modelio</a:t>
            </a:r>
          </a:p>
        </p:txBody>
      </p:sp>
      <p:cxnSp>
        <p:nvCxnSpPr>
          <p:cNvPr id="143" name="Straight Arrow Connector 30"/>
          <p:cNvCxnSpPr>
            <a:stCxn id="91" idx="2"/>
            <a:endCxn id="118" idx="0"/>
          </p:cNvCxnSpPr>
          <p:nvPr/>
        </p:nvCxnSpPr>
        <p:spPr>
          <a:xfrm rot="5400000">
            <a:off x="4763603" y="1052103"/>
            <a:ext cx="768958" cy="249618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 : coins arrondis 2"/>
          <p:cNvSpPr/>
          <p:nvPr/>
        </p:nvSpPr>
        <p:spPr>
          <a:xfrm>
            <a:off x="886229" y="1156148"/>
            <a:ext cx="6758215" cy="1080983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37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SysML/FMI Model Description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719" y="1752600"/>
            <a:ext cx="8661797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477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SysML/FMI Model Description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D1CB-5C31-4A75-B5CB-5621D647A6BF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www.modelio.org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11" y="1003584"/>
            <a:ext cx="7837552" cy="5321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9823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 mixed SysML/MARTE methodology for embedded systems modeling in Modelio&amp;quot;&quot;/&gt;&lt;property id=&quot;20307&quot; value=&quot;257&quot;/&gt;&lt;/object&gt;&lt;object type=&quot;3&quot; unique_id=&quot;10005&quot;&gt;&lt;property id=&quot;20148&quot; value=&quot;5&quot;/&gt;&lt;property id=&quot;20300&quot; value=&quot;Slide 2 - &amp;quot;Overview&amp;quot;&quot;/&gt;&lt;property id=&quot;20307&quot; value=&quot;258&quot;/&gt;&lt;/object&gt;&lt;object type=&quot;3&quot; unique_id=&quot;10008&quot;&gt;&lt;property id=&quot;20148&quot; value=&quot;5&quot;/&gt;&lt;property id=&quot;20300&quot; value=&quot;Slide 4 - &amp;quot;Context : Real-Time and Embedded Systems&amp;quot;&quot;/&gt;&lt;property id=&quot;20307&quot; value=&quot;260&quot;/&gt;&lt;/object&gt;&lt;object type=&quot;3&quot; unique_id=&quot;10016&quot;&gt;&lt;property id=&quot;20148&quot; value=&quot;5&quot;/&gt;&lt;property id=&quot;20300&quot; value=&quot;Slide 47 - &amp;quot;Conclusion&amp;quot;&quot;/&gt;&lt;property id=&quot;20307&quot; value=&quot;268&quot;/&gt;&lt;/object&gt;&lt;object type=&quot;3&quot; unique_id=&quot;10017&quot;&gt;&lt;property id=&quot;20148&quot; value=&quot;5&quot;/&gt;&lt;property id=&quot;20300&quot; value=&quot;Slide 50 - &amp;quot;Thanks for your attention !!&amp;quot;&quot;/&gt;&lt;property id=&quot;20307&quot; value=&quot;269&quot;/&gt;&lt;/object&gt;&lt;object type=&quot;3&quot; unique_id=&quot;10018&quot;&gt;&lt;property id=&quot;20148&quot; value=&quot;5&quot;/&gt;&lt;property id=&quot;20300&quot; value=&quot;Slide 51&quot;/&gt;&lt;property id=&quot;20307&quot; value=&quot;270&quot;/&gt;&lt;/object&gt;&lt;object type=&quot;3&quot; unique_id=&quot;10189&quot;&gt;&lt;property id=&quot;20148&quot; value=&quot;5&quot;/&gt;&lt;property id=&quot;20300&quot; value=&quot;Slide 3 - &amp;quot;Introduction&amp;quot;&quot;/&gt;&lt;property id=&quot;20307&quot; value=&quot;271&quot;/&gt;&lt;/object&gt;&lt;object type=&quot;3&quot; unique_id=&quot;10190&quot;&gt;&lt;property id=&quot;20148&quot; value=&quot;5&quot;/&gt;&lt;property id=&quot;20300&quot; value=&quot;Slide 5 - &amp;quot;Context : Real-Time and Embedded Systems&amp;quot;&quot;/&gt;&lt;property id=&quot;20307&quot; value=&quot;272&quot;/&gt;&lt;/object&gt;&lt;object type=&quot;3&quot; unique_id=&quot;10312&quot;&gt;&lt;property id=&quot;20148&quot; value=&quot;5&quot;/&gt;&lt;property id=&quot;20300&quot; value=&quot;Slide 8 - &amp;quot;Unified Modeling Language (UML)&amp;quot;&quot;/&gt;&lt;property id=&quot;20307&quot; value=&quot;273&quot;/&gt;&lt;/object&gt;&lt;object type=&quot;3&quot; unique_id=&quot;10583&quot;&gt;&lt;property id=&quot;20148&quot; value=&quot;5&quot;/&gt;&lt;property id=&quot;20300&quot; value=&quot;Slide 9 - &amp;quot;UML profiles for Real Time and Embedded Systems&amp;quot;&quot;/&gt;&lt;property id=&quot;20307&quot; value=&quot;277&quot;/&gt;&lt;/object&gt;&lt;object type=&quot;3&quot; unique_id=&quot;10792&quot;&gt;&lt;property id=&quot;20148&quot; value=&quot;5&quot;/&gt;&lt;property id=&quot;20300&quot; value=&quot;Slide 13 - &amp;quot;MARTE : an overview&amp;quot;&quot;/&gt;&lt;property id=&quot;20307&quot; value=&quot;279&quot;/&gt;&lt;/object&gt;&lt;object type=&quot;3&quot; unique_id=&quot;11259&quot;&gt;&lt;property id=&quot;20148&quot; value=&quot;5&quot;/&gt;&lt;property id=&quot;20300&quot; value=&quot;Slide 17 - &amp;quot;MADES methodology for embedded systems modeling&amp;quot;&quot;/&gt;&lt;property id=&quot;20307&quot; value=&quot;295&quot;/&gt;&lt;/object&gt;&lt;object type=&quot;3&quot; unique_id=&quot;14819&quot;&gt;&lt;property id=&quot;20148&quot; value=&quot;5&quot;/&gt;&lt;property id=&quot;20300&quot; value=&quot;Slide 16 - &amp;quot;MADES modeling methodology&amp;quot;&quot;/&gt;&lt;property id=&quot;20307&quot; value=&quot;310&quot;/&gt;&lt;/object&gt;&lt;object type=&quot;3&quot; unique_id=&quot;15405&quot;&gt;&lt;property id=&quot;20148&quot; value=&quot;5&quot;/&gt;&lt;property id=&quot;20300&quot; value=&quot;Slide 29 - &amp;quot;Car Collision Avoidance System (CCAS)&amp;amp;#x09;&amp;quot;&quot;/&gt;&lt;property id=&quot;20307&quot; value=&quot;313&quot;/&gt;&lt;/object&gt;&lt;object type=&quot;3&quot; unique_id=&quot;19052&quot;&gt;&lt;property id=&quot;20148&quot; value=&quot;5&quot;/&gt;&lt;property id=&quot;20300&quot; value=&quot;Slide 48 - &amp;quot;Conclusion&amp;quot;&quot;/&gt;&lt;property id=&quot;20307&quot; value=&quot;327&quot;/&gt;&lt;/object&gt;&lt;object type=&quot;3&quot; unique_id=&quot;22590&quot;&gt;&lt;property id=&quot;20148&quot; value=&quot;5&quot;/&gt;&lt;property id=&quot;20300&quot; value=&quot;Slide 49 - &amp;quot;Questions ?&amp;quot;&quot;/&gt;&lt;property id=&quot;20307&quot; value=&quot;339&quot;/&gt;&lt;/object&gt;&lt;object type=&quot;3&quot; unique_id=&quot;29310&quot;&gt;&lt;property id=&quot;20148&quot; value=&quot;5&quot;/&gt;&lt;property id=&quot;20300&quot; value=&quot;Slide 7 - &amp;quot;UML and Embedded Systems&amp;quot;&quot;/&gt;&lt;property id=&quot;20307&quot; value=&quot;349&quot;/&gt;&lt;/object&gt;&lt;object type=&quot;3&quot; unique_id=&quot;30831&quot;&gt;&lt;property id=&quot;20148&quot; value=&quot;5&quot;/&gt;&lt;property id=&quot;20300&quot; value=&quot;Slide 37 - &amp;quot;Behavior of the Radar module&amp;#x0D;&amp;#x0A;via State and Activity diagrams&amp;quot;&quot;/&gt;&lt;property id=&quot;20307&quot; value=&quot;355&quot;/&gt;&lt;/object&gt;&lt;object type=&quot;3&quot; unique_id=&quot;31952&quot;&gt;&lt;property id=&quot;20148&quot; value=&quot;5&quot;/&gt;&lt;property id=&quot;20300&quot; value=&quot;Slide 10 - &amp;quot;Systems Modeling Language (SysML)&amp;quot;&quot;/&gt;&lt;property id=&quot;20307&quot; value=&quot;363&quot;/&gt;&lt;/object&gt;&lt;object type=&quot;3&quot; unique_id=&quot;32273&quot;&gt;&lt;property id=&quot;20148&quot; value=&quot;5&quot;/&gt;&lt;property id=&quot;20300&quot; value=&quot;Slide 12 - &amp;quot;Modeling and Analysis of Real Time and Embedded Systems (MARTE)&amp;quot;&quot;/&gt;&lt;property id=&quot;20307&quot; value=&quot;364&quot;/&gt;&lt;/object&gt;&lt;object type=&quot;3&quot; unique_id=&quot;33651&quot;&gt;&lt;property id=&quot;20148&quot; value=&quot;5&quot;/&gt;&lt;property id=&quot;20300&quot; value=&quot;Slide 6 - &amp;quot;Context : Real-Time and Embedded Systems&amp;quot;&quot;/&gt;&lt;property id=&quot;20307&quot; value=&quot;365&quot;/&gt;&lt;/object&gt;&lt;object type=&quot;3&quot; unique_id=&quot;33898&quot;&gt;&lt;property id=&quot;20148&quot; value=&quot;5&quot;/&gt;&lt;property id=&quot;20300&quot; value=&quot;Slide 11 - &amp;quot;SysML : an overview&amp;quot;&quot;/&gt;&lt;property id=&quot;20307&quot; value=&quot;366&quot;/&gt;&lt;/object&gt;&lt;object type=&quot;3&quot; unique_id=&quot;34798&quot;&gt;&lt;property id=&quot;20148&quot; value=&quot;5&quot;/&gt;&lt;property id=&quot;20300&quot; value=&quot;Slide 18 - &amp;quot;MADES methodology for embedded systems modeling: Top-level diagram&amp;quot;&quot;/&gt;&lt;property id=&quot;20307&quot; value=&quot;369&quot;/&gt;&lt;/object&gt;&lt;object type=&quot;3&quot; unique_id=&quot;35882&quot;&gt;&lt;property id=&quot;20148&quot; value=&quot;5&quot;/&gt;&lt;property id=&quot;20300&quot; value=&quot;Slide 20 - &amp;quot;MADES methodology for embedded systems modeling: Hardware diagram&amp;quot;&quot;/&gt;&lt;property id=&quot;20307&quot; value=&quot;374&quot;/&gt;&lt;/object&gt;&lt;object type=&quot;3&quot; unique_id=&quot;35883&quot;&gt;&lt;property id=&quot;20148&quot; value=&quot;5&quot;/&gt;&lt;property id=&quot;20300&quot; value=&quot;Slide 21 - &amp;quot;MADES methodology for embedded systems modeling: Software diagram&amp;quot;&quot;/&gt;&lt;property id=&quot;20307&quot; value=&quot;373&quot;/&gt;&lt;/object&gt;&lt;object type=&quot;3&quot; unique_id=&quot;35884&quot;&gt;&lt;property id=&quot;20148&quot; value=&quot;5&quot;/&gt;&lt;property id=&quot;20300&quot; value=&quot;Slide 22 - &amp;quot;MADES methodology for embedded systems modeling: Time diagram&amp;quot;&quot;/&gt;&lt;property id=&quot;20307&quot; value=&quot;372&quot;/&gt;&lt;/object&gt;&lt;object type=&quot;3&quot; unique_id=&quot;35885&quot;&gt;&lt;property id=&quot;20148&quot; value=&quot;5&quot;/&gt;&lt;property id=&quot;20300&quot; value=&quot;Slide 23 - &amp;quot;MADES methodology for embedded systems modeling: Allocation diagram&amp;quot;&quot;/&gt;&lt;property id=&quot;20307&quot; value=&quot;371&quot;/&gt;&lt;/object&gt;&lt;object type=&quot;3&quot; unique_id=&quot;35886&quot;&gt;&lt;property id=&quot;20148&quot; value=&quot;5&quot;/&gt;&lt;property id=&quot;20300&quot; value=&quot;Slide 19 - &amp;quot;MADES methodology for embedded systems modeling: Requirement diagram&amp;quot;&quot;/&gt;&lt;property id=&quot;20307&quot; value=&quot;370&quot;/&gt;&lt;/object&gt;&lt;object type=&quot;3&quot; unique_id=&quot;36943&quot;&gt;&lt;property id=&quot;20148&quot; value=&quot;5&quot;/&gt;&lt;property id=&quot;20300&quot; value=&quot;Slide 24 - &amp;quot;MADES methodology for embedded systems modeling: behavior diagrams&amp;quot;&quot;/&gt;&lt;property id=&quot;20307&quot; value=&quot;375&quot;/&gt;&lt;/object&gt;&lt;object type=&quot;3&quot; unique_id=&quot;36944&quot;&gt;&lt;property id=&quot;20148&quot; value=&quot;5&quot;/&gt;&lt;property id=&quot;20300&quot; value=&quot;Slide 25 - &amp;quot;How to merge SysML and MARTE ? (Approach 1)&amp;quot;&quot;/&gt;&lt;property id=&quot;20307&quot; value=&quot;376&quot;/&gt;&lt;/object&gt;&lt;object type=&quot;3&quot; unique_id=&quot;36945&quot;&gt;&lt;property id=&quot;20148&quot; value=&quot;5&quot;/&gt;&lt;property id=&quot;20300&quot; value=&quot;Slide 26 - &amp;quot;How to merge SysML and MARTE ? (Approach 2)&amp;quot;&quot;/&gt;&lt;property id=&quot;20307&quot; value=&quot;377&quot;/&gt;&lt;/object&gt;&lt;object type=&quot;3&quot; unique_id=&quot;36946&quot;&gt;&lt;property id=&quot;20148&quot; value=&quot;5&quot;/&gt;&lt;property id=&quot;20300&quot; value=&quot;Slide 27 - &amp;quot;How to merge SysML and MARTE ? (Approach 3)&amp;quot;&quot;/&gt;&lt;property id=&quot;20307&quot; value=&quot;378&quot;/&gt;&lt;/object&gt;&lt;object type=&quot;3&quot; unique_id=&quot;39175&quot;&gt;&lt;property id=&quot;20148&quot; value=&quot;5&quot;/&gt;&lt;property id=&quot;20300&quot; value=&quot;Slide 28 - &amp;quot;MADES modeling methodology&amp;#x0D;&amp;#x0A;&amp;amp;#x09;Case Study : Car Collision &amp;amp;#x09;Avoidance System example &amp;amp;#x09;(CCAS)&amp;quot;&quot;/&gt;&lt;property id=&quot;20307&quot; value=&quot;379&quot;/&gt;&lt;/object&gt;&lt;object type=&quot;3&quot; unique_id=&quot;40342&quot;&gt;&lt;property id=&quot;20148&quot; value=&quot;5&quot;/&gt;&lt;property id=&quot;20300&quot; value=&quot;Slide 30 - &amp;quot;Car Collision Avoidance System (CCAS)…… (1)&amp;amp;#x09;&amp;quot;&quot;/&gt;&lt;property id=&quot;20307&quot; value=&quot;380&quot;/&gt;&lt;/object&gt;&lt;object type=&quot;3&quot; unique_id=&quot;40343&quot;&gt;&lt;property id=&quot;20148&quot; value=&quot;5&quot;/&gt;&lt;property id=&quot;20300&quot; value=&quot;Slide 31 - &amp;quot;Car Collision Avoidance System (CCAS)…… (2)&amp;amp;#x09;&amp;quot;&quot;/&gt;&lt;property id=&quot;20307&quot; value=&quot;381&quot;/&gt;&lt;/object&gt;&lt;object type=&quot;3&quot; unique_id=&quot;40862&quot;&gt;&lt;property id=&quot;20148&quot; value=&quot;5&quot;/&gt;&lt;property id=&quot;20300&quot; value=&quot;Slide 32 - &amp;quot;Top level: Top-level Block diagram&amp;quot;&quot;/&gt;&lt;property id=&quot;20307&quot; value=&quot;382&quot;/&gt;&lt;/object&gt;&lt;object type=&quot;3&quot; unique_id=&quot;41238&quot;&gt;&lt;property id=&quot;20148&quot; value=&quot;5&quot;/&gt;&lt;property id=&quot;20300&quot; value=&quot;Slide 33 - &amp;quot;Use-case diagram&amp;quot;&quot;/&gt;&lt;property id=&quot;20307&quot; value=&quot;383&quot;/&gt;&lt;/object&gt;&lt;object type=&quot;3&quot; unique_id=&quot;41465&quot;&gt;&lt;property id=&quot;20148&quot; value=&quot;5&quot;/&gt;&lt;property id=&quot;20300&quot; value=&quot;Slide 34 - &amp;quot;Requirements diagram&amp;quot;&quot;/&gt;&lt;property id=&quot;20307&quot; value=&quot;384&quot;/&gt;&lt;/object&gt;&lt;object type=&quot;3&quot; unique_id=&quot;41992&quot;&gt;&lt;property id=&quot;20148&quot; value=&quot;5&quot;/&gt;&lt;property id=&quot;20300&quot; value=&quot;Slide 35 - &amp;quot;Hardware modeling of the CCAS platform&amp;quot;&quot;/&gt;&lt;property id=&quot;20307&quot; value=&quot;385&quot;/&gt;&lt;/object&gt;&lt;object type=&quot;3&quot; unique_id=&quot;42369&quot;&gt;&lt;property id=&quot;20148&quot; value=&quot;5&quot;/&gt;&lt;property id=&quot;20300&quot; value=&quot;Slide 36 - &amp;quot;Hardware modeling of the CCAS platform&amp;#x0D;&amp;#x0A;Zooming into the Radar module&amp;quot;&quot;/&gt;&lt;property id=&quot;20307&quot; value=&quot;386&quot;/&gt;&lt;/object&gt;&lt;object type=&quot;3&quot; unique_id=&quot;43044&quot;&gt;&lt;property id=&quot;20148&quot; value=&quot;5&quot;/&gt;&lt;property id=&quot;20300&quot; value=&quot;Slide 38 - &amp;quot;Time diagram of the CCAS platform&amp;quot;&quot;/&gt;&lt;property id=&quot;20307&quot; value=&quot;387&quot;/&gt;&lt;/object&gt;&lt;object type=&quot;3&quot; unique_id=&quot;43495&quot;&gt;&lt;property id=&quot;20148&quot; value=&quot;5&quot;/&gt;&lt;property id=&quot;20300&quot; value=&quot;Slide 39 - &amp;quot;Timed Hardware model of the CCAS platform&amp;quot;&quot;/&gt;&lt;property id=&quot;20307&quot; value=&quot;388&quot;/&gt;&lt;/object&gt;&lt;object type=&quot;3&quot; unique_id=&quot;43496&quot;&gt;&lt;property id=&quot;20148&quot; value=&quot;5&quot;/&gt;&lt;property id=&quot;20300&quot; value=&quot;Slide 40 - &amp;quot;Timed Hardware model of the CCAS platform&amp;quot;&quot;/&gt;&lt;property id=&quot;20307&quot; value=&quot;389&quot;/&gt;&lt;/object&gt;&lt;object type=&quot;3&quot; unique_id=&quot;43878&quot;&gt;&lt;property id=&quot;20148&quot; value=&quot;5&quot;/&gt;&lt;property id=&quot;20300&quot; value=&quot;Slide 41 - &amp;quot;Software diagram of the CCAS&amp;#x0D;&amp;#x0A;Modeling of the CCAS application&amp;quot;&quot;/&gt;&lt;property id=&quot;20307&quot; value=&quot;390&quot;/&gt;&lt;/object&gt;&lt;object type=&quot;3&quot; unique_id=&quot;43879&quot;&gt;&lt;property id=&quot;20148&quot; value=&quot;5&quot;/&gt;&lt;property id=&quot;20300&quot; value=&quot;Slide 42 - &amp;quot;Software diagram of the CCAS&amp;#x0D;&amp;#x0A;Modeling of POSIX Threads RTOS&amp;quot;&quot;/&gt;&lt;property id=&quot;20307&quot; value=&quot;391&quot;/&gt;&lt;/object&gt;&lt;object type=&quot;3&quot; unique_id=&quot;43880&quot;&gt;&lt;property id=&quot;20148&quot; value=&quot;5&quot;/&gt;&lt;property id=&quot;20300&quot; value=&quot;Slide 43 - &amp;quot;Software diagram of the CCAS&amp;#x0D;&amp;#x0A;Instantiating and mapping of the POSIX Threads&amp;quot;&quot;/&gt;&lt;property id=&quot;20307&quot; value=&quot;392&quot;/&gt;&lt;/object&gt;&lt;object type=&quot;3&quot; unique_id=&quot;44584&quot;&gt;&lt;property id=&quot;20148&quot; value=&quot;5&quot;/&gt;&lt;property id=&quot;20300&quot; value=&quot;Slide 44 - &amp;quot;Allocation diagram of the CCAS&amp;quot;&quot;/&gt;&lt;property id=&quot;20307&quot; value=&quot;393&quot;/&gt;&lt;/object&gt;&lt;object type=&quot;3&quot; unique_id=&quot;44972&quot;&gt;&lt;property id=&quot;20148&quot; value=&quot;5&quot;/&gt;&lt;property id=&quot;20300&quot; value=&quot;Slide 45 - &amp;quot;Behavioral diagrams of the CCAS: Analysis&amp;#x0D;&amp;#x0A;Using the Activity diagrams for detailed system examination&amp;quot;&quot;/&gt;&lt;property id=&quot;20307&quot; value=&quot;394&quot;/&gt;&lt;/object&gt;&lt;object type=&quot;3&quot; unique_id=&quot;44973&quot;&gt;&lt;property id=&quot;20148&quot; value=&quot;5&quot;/&gt;&lt;property id=&quot;20300&quot; value=&quot;Slide 46 - &amp;quot;Behavioral diagrams of the CCAS: Analysis&amp;#x0D;&amp;#x0A;Detailed description of the RadarScenario using an Activity diagram&amp;quot;&quot;/&gt;&lt;property id=&quot;20307&quot; value=&quot;395&quot;/&gt;&lt;/object&gt;&lt;object type=&quot;3&quot; unique_id=&quot;45078&quot;&gt;&lt;property id=&quot;20148&quot; value=&quot;5&quot;/&gt;&lt;property id=&quot;20300&quot; value=&quot;Slide 15 - &amp;quot;A combined approach : SysML + MARTE ?&amp;quot;&quot;/&gt;&lt;property id=&quot;20307&quot; value=&quot;396&quot;/&gt;&lt;/object&gt;&lt;object type=&quot;3&quot; unique_id=&quot;45079&quot;&gt;&lt;property id=&quot;20148&quot; value=&quot;5&quot;/&gt;&lt;property id=&quot;20300&quot; value=&quot;Slide 14 - &amp;quot;A combined approach : SysML + MARTE ?&amp;quot;&quot;/&gt;&lt;property id=&quot;20307&quot; value=&quot;39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Modelio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Thème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hème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Modelio</Template>
  <TotalTime>8715</TotalTime>
  <Words>525</Words>
  <Application>Microsoft Office PowerPoint</Application>
  <PresentationFormat>Affichage à l'écran (4:3)</PresentationFormat>
  <Paragraphs>223</Paragraphs>
  <Slides>19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Calibri</vt:lpstr>
      <vt:lpstr>Courier New</vt:lpstr>
      <vt:lpstr>Segoe UI</vt:lpstr>
      <vt:lpstr>Times New Roman</vt:lpstr>
      <vt:lpstr>Wingdings</vt:lpstr>
      <vt:lpstr>Modelio</vt:lpstr>
      <vt:lpstr>SysML/FMI</vt:lpstr>
      <vt:lpstr>Why SysML/FMI?</vt:lpstr>
      <vt:lpstr>SysML/FMI</vt:lpstr>
      <vt:lpstr>FMI: Overview</vt:lpstr>
      <vt:lpstr>FMI Approach</vt:lpstr>
      <vt:lpstr>FMI Standard</vt:lpstr>
      <vt:lpstr>INTO-CPS FMI simulation process</vt:lpstr>
      <vt:lpstr>SysML/FMI Model Description</vt:lpstr>
      <vt:lpstr>SysML/FMI Model Description</vt:lpstr>
      <vt:lpstr>INTO-CPS FMI simulation process</vt:lpstr>
      <vt:lpstr>SysML/FMI Behavioral Description</vt:lpstr>
      <vt:lpstr>INTO-CPS FMI simulation process</vt:lpstr>
      <vt:lpstr>SysML/FMI Simulation configuration</vt:lpstr>
      <vt:lpstr>INTO-CPS FMI simulation process</vt:lpstr>
      <vt:lpstr>SysML Requirements </vt:lpstr>
      <vt:lpstr>FMI Static Structural definition</vt:lpstr>
      <vt:lpstr>FMI Behavioural Definition</vt:lpstr>
      <vt:lpstr>Related Requirement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à Modelio</dc:title>
  <dc:creator>Imran Quadri</dc:creator>
  <cp:lastModifiedBy>BROSSE Etienne</cp:lastModifiedBy>
  <cp:revision>987</cp:revision>
  <dcterms:created xsi:type="dcterms:W3CDTF">2010-06-13T08:59:17Z</dcterms:created>
  <dcterms:modified xsi:type="dcterms:W3CDTF">2017-06-12T14:22:37Z</dcterms:modified>
</cp:coreProperties>
</file>