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comments/comment2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697" r:id="rId3"/>
  </p:sldMasterIdLst>
  <p:notesMasterIdLst>
    <p:notesMasterId r:id="rId20"/>
  </p:notesMasterIdLst>
  <p:sldIdLst>
    <p:sldId id="259" r:id="rId4"/>
    <p:sldId id="266" r:id="rId5"/>
    <p:sldId id="263" r:id="rId6"/>
    <p:sldId id="268" r:id="rId7"/>
    <p:sldId id="269" r:id="rId8"/>
    <p:sldId id="270" r:id="rId9"/>
    <p:sldId id="271" r:id="rId10"/>
    <p:sldId id="258" r:id="rId11"/>
    <p:sldId id="261" r:id="rId12"/>
    <p:sldId id="262" r:id="rId13"/>
    <p:sldId id="273" r:id="rId14"/>
    <p:sldId id="274" r:id="rId15"/>
    <p:sldId id="260" r:id="rId16"/>
    <p:sldId id="264" r:id="rId17"/>
    <p:sldId id="265" r:id="rId18"/>
    <p:sldId id="275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ick Steiner" initials="RS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9C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65" d="100"/>
          <a:sy n="165" d="100"/>
        </p:scale>
        <p:origin x="-704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20" Type="http://schemas.openxmlformats.org/officeDocument/2006/relationships/notesMaster" Target="notesMasters/notesMaster1.xml"/><Relationship Id="rId21" Type="http://schemas.openxmlformats.org/officeDocument/2006/relationships/printerSettings" Target="printerSettings/printerSettings1.bin"/><Relationship Id="rId22" Type="http://schemas.openxmlformats.org/officeDocument/2006/relationships/commentAuthors" Target="commentAuthors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7-01-31T15:21:43.969" idx="1">
    <p:pos x="10" y="0"/>
    <p:text>Add an example of archetype vs. requirement.</p:tex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7-02-01T07:51:52.580" idx="2">
    <p:pos x="10" y="10"/>
    <p:text>"embedded requirement" ... see Bjorn's example. See last meeting (1/11/17)... move constaints into realization side... was expained in Coronado.</p:tex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BDF0EA-31BE-9B42-A66B-38D63BEA06C6}" type="datetimeFigureOut">
              <a:rPr lang="en-US" smtClean="0"/>
              <a:t>2/1/17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726596-2A4E-DE42-B67D-B48A05FDDB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665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0E64EE2-FE46-D541-8DFD-B006544E0292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6701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pic>
        <p:nvPicPr>
          <p:cNvPr id="5" name="Picture 7" descr="INCOSE logo_rgb_3_x_sm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7260" y="228600"/>
            <a:ext cx="1452028" cy="906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9" descr="OMG-SysML-final-sm-c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91400" y="152400"/>
            <a:ext cx="1492250" cy="931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92757789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01600"/>
            <a:ext cx="8509000" cy="8318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095375"/>
            <a:ext cx="8534400" cy="47879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106924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5600" y="101600"/>
            <a:ext cx="2133600" cy="578167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01600"/>
            <a:ext cx="6248400" cy="578167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581920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9620557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5778753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2390359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95375"/>
            <a:ext cx="4191000" cy="4787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95375"/>
            <a:ext cx="4191000" cy="4787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190830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5512510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2374817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1315932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8892915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01600"/>
            <a:ext cx="8509000" cy="8318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95375"/>
            <a:ext cx="8534400" cy="47879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253946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7809850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7806246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5600" y="101600"/>
            <a:ext cx="2133600" cy="57816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01600"/>
            <a:ext cx="6248400" cy="57816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4333017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01600"/>
            <a:ext cx="7024688" cy="8318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04800" y="1095375"/>
            <a:ext cx="8534400" cy="23177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3565525"/>
            <a:ext cx="8534400" cy="23177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1010036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7920416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0490061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5015918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95375"/>
            <a:ext cx="4191000" cy="4787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95375"/>
            <a:ext cx="4191000" cy="47879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5998036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5969179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747956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02524594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6720455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9137655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0646226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3975708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5600" y="101600"/>
            <a:ext cx="2133600" cy="57816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01600"/>
            <a:ext cx="6248400" cy="57816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1716039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01600"/>
            <a:ext cx="7024688" cy="8318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04800" y="1095375"/>
            <a:ext cx="8534400" cy="23177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3565525"/>
            <a:ext cx="8534400" cy="23177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3298007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01600"/>
            <a:ext cx="8509000" cy="8318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95375"/>
            <a:ext cx="4191000" cy="47879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95375"/>
            <a:ext cx="4191000" cy="47879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17207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736056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01600"/>
            <a:ext cx="8509000" cy="8318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888885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9449232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85687268"/>
      </p:ext>
    </p:extLst>
  </p:cSld>
  <p:clrMapOvr>
    <a:masterClrMapping/>
  </p:clrMapOvr>
  <p:transition xmlns:p14="http://schemas.microsoft.com/office/powerpoint/2010/main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13498268"/>
      </p:ext>
    </p:extLst>
  </p:cSld>
  <p:clrMapOvr>
    <a:masterClrMapping/>
  </p:clrMapOvr>
  <p:transition xmlns:p14="http://schemas.microsoft.com/office/powerpoint/2010/main">
    <p:fade/>
  </p:transition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theme" Target="../theme/theme2.xml"/><Relationship Id="rId14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5.xml"/><Relationship Id="rId13" Type="http://schemas.openxmlformats.org/officeDocument/2006/relationships/theme" Target="../theme/theme3.xml"/><Relationship Id="rId14" Type="http://schemas.openxmlformats.org/officeDocument/2006/relationships/image" Target="../media/image4.png"/><Relationship Id="rId1" Type="http://schemas.openxmlformats.org/officeDocument/2006/relationships/slideLayout" Target="../slideLayouts/slideLayout24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" descr="skygazer consult logo light.psd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329"/>
          <a:stretch/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0883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xmlns:p14="http://schemas.microsoft.com/office/powerpoint/2010/main">
    <p:fade/>
  </p:transition>
  <p:hf sldNum="0"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9pPr>
    </p:titleStyle>
    <p:bodyStyle>
      <a:lvl1pPr marL="230188" indent="-230188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charset="0"/>
        <a:buChar char="n"/>
        <a:defRPr sz="24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455613" indent="-223838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10000"/>
        <a:buChar char="–"/>
        <a:defRPr sz="2000">
          <a:solidFill>
            <a:schemeClr val="tx1"/>
          </a:solidFill>
          <a:latin typeface="+mn-lt"/>
          <a:ea typeface="ＭＳ Ｐゴシック" charset="0"/>
        </a:defRPr>
      </a:lvl2pPr>
      <a:lvl3pPr marL="679450" indent="-209550" algn="l" rtl="0" eaLnBrk="0" fontAlgn="base" hangingPunct="0">
        <a:spcBef>
          <a:spcPct val="20000"/>
        </a:spcBef>
        <a:spcAft>
          <a:spcPct val="0"/>
        </a:spcAft>
        <a:buSzPct val="50000"/>
        <a:buFont typeface="Wingdings" charset="0"/>
        <a:buChar char="l"/>
        <a:defRPr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SzPct val="110000"/>
        <a:buChar char=""/>
        <a:defRPr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SzPct val="100000"/>
        <a:buChar char="»"/>
        <a:defRPr>
          <a:solidFill>
            <a:srgbClr val="0000CC"/>
          </a:solidFill>
          <a:latin typeface="Frutiger 87ExtraBlackCn" pitchFamily="34" charset="0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SzPct val="100000"/>
        <a:buChar char="»"/>
        <a:defRPr>
          <a:solidFill>
            <a:srgbClr val="0000CC"/>
          </a:solidFill>
          <a:latin typeface="Frutiger 87ExtraBlackCn" pitchFamily="34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SzPct val="100000"/>
        <a:buChar char="»"/>
        <a:defRPr>
          <a:solidFill>
            <a:srgbClr val="0000CC"/>
          </a:solidFill>
          <a:latin typeface="Frutiger 87ExtraBlackCn" pitchFamily="34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SzPct val="100000"/>
        <a:buChar char="»"/>
        <a:defRPr>
          <a:solidFill>
            <a:srgbClr val="0000CC"/>
          </a:solidFill>
          <a:latin typeface="Frutiger 87ExtraBlackCn" pitchFamily="34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SzPct val="100000"/>
        <a:buChar char="»"/>
        <a:defRPr>
          <a:solidFill>
            <a:srgbClr val="0000CC"/>
          </a:solidFill>
          <a:latin typeface="Frutiger 87ExtraBlackCn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095375"/>
            <a:ext cx="8534400" cy="478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051" name="Line 4"/>
          <p:cNvSpPr>
            <a:spLocks noChangeShapeType="1"/>
          </p:cNvSpPr>
          <p:nvPr/>
        </p:nvSpPr>
        <p:spPr bwMode="auto">
          <a:xfrm>
            <a:off x="0" y="957263"/>
            <a:ext cx="9137650" cy="0"/>
          </a:xfrm>
          <a:prstGeom prst="line">
            <a:avLst/>
          </a:prstGeom>
          <a:noFill/>
          <a:ln w="12700">
            <a:solidFill>
              <a:srgbClr val="33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052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101600"/>
            <a:ext cx="702468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44450" rIns="90487" bIns="4445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50" name="Rectangle 2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165975" y="6630988"/>
            <a:ext cx="1187450" cy="17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buClrTx/>
              <a:buSzTx/>
              <a:defRPr sz="1000">
                <a:ea typeface="+mn-ea"/>
                <a:cs typeface="+mn-cs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054" name="Rectangle 27"/>
          <p:cNvSpPr>
            <a:spLocks noChangeArrowheads="1"/>
          </p:cNvSpPr>
          <p:nvPr/>
        </p:nvSpPr>
        <p:spPr bwMode="auto">
          <a:xfrm>
            <a:off x="8499475" y="6630988"/>
            <a:ext cx="644525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Page </a:t>
            </a:r>
            <a:fld id="{1AE61611-6BF3-0742-A5F4-4B28E2FF612B}" type="slidenum">
              <a:rPr lang="en-US" sz="10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000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055" name="Line 28"/>
          <p:cNvSpPr>
            <a:spLocks noChangeShapeType="1"/>
          </p:cNvSpPr>
          <p:nvPr/>
        </p:nvSpPr>
        <p:spPr bwMode="auto">
          <a:xfrm>
            <a:off x="8428038" y="6608763"/>
            <a:ext cx="0" cy="2000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2056" name="Picture 1" descr="skygazer consult logo.2.psd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4738" y="69850"/>
            <a:ext cx="1585912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1288401" y="6640601"/>
            <a:ext cx="5812678" cy="1692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500" dirty="0" smtClean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© 2014, Rick Steiner/</a:t>
            </a:r>
            <a:r>
              <a:rPr lang="en-US" sz="500" dirty="0" err="1" smtClean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Skygazer</a:t>
            </a:r>
            <a:r>
              <a:rPr lang="en-US" sz="500" dirty="0" smtClean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 Consulting. Unpublished Work. All other rights UC San Diego Extension Online Learning Course: Systems Engineering with OMG SysML™</a:t>
            </a:r>
            <a:endParaRPr lang="en-US" sz="500" dirty="0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3122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ransition xmlns:p14="http://schemas.microsoft.com/office/powerpoint/2010/main">
    <p:fade/>
  </p:transition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9pPr>
    </p:titleStyle>
    <p:bodyStyle>
      <a:lvl1pPr marL="230188" indent="-230188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charset="0"/>
        <a:buChar char="n"/>
        <a:defRPr sz="24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455613" indent="-223838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10000"/>
        <a:buChar char="–"/>
        <a:defRPr sz="2000">
          <a:solidFill>
            <a:schemeClr val="tx1"/>
          </a:solidFill>
          <a:latin typeface="+mn-lt"/>
          <a:ea typeface="ＭＳ Ｐゴシック" charset="0"/>
        </a:defRPr>
      </a:lvl2pPr>
      <a:lvl3pPr marL="679450" indent="-209550" algn="l" rtl="0" eaLnBrk="1" fontAlgn="base" hangingPunct="1">
        <a:spcBef>
          <a:spcPct val="20000"/>
        </a:spcBef>
        <a:spcAft>
          <a:spcPct val="0"/>
        </a:spcAft>
        <a:buSzPct val="50000"/>
        <a:buFont typeface="Wingdings" charset="0"/>
        <a:buChar char="l"/>
        <a:defRPr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SzPct val="110000"/>
        <a:buChar char=""/>
        <a:defRPr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SzPct val="100000"/>
        <a:buChar char="»"/>
        <a:defRPr>
          <a:solidFill>
            <a:srgbClr val="0000CC"/>
          </a:solidFill>
          <a:latin typeface="Frutiger 87ExtraBlackCn" pitchFamily="34" charset="0"/>
          <a:ea typeface="ＭＳ Ｐゴシック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SzPct val="100000"/>
        <a:buChar char="»"/>
        <a:defRPr>
          <a:solidFill>
            <a:srgbClr val="0000CC"/>
          </a:solidFill>
          <a:latin typeface="Frutiger 87ExtraBlackCn" pitchFamily="34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SzPct val="100000"/>
        <a:buChar char="»"/>
        <a:defRPr>
          <a:solidFill>
            <a:srgbClr val="0000CC"/>
          </a:solidFill>
          <a:latin typeface="Frutiger 87ExtraBlackCn" pitchFamily="34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SzPct val="100000"/>
        <a:buChar char="»"/>
        <a:defRPr>
          <a:solidFill>
            <a:srgbClr val="0000CC"/>
          </a:solidFill>
          <a:latin typeface="Frutiger 87ExtraBlackCn" pitchFamily="34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SzPct val="100000"/>
        <a:buChar char="»"/>
        <a:defRPr>
          <a:solidFill>
            <a:srgbClr val="0000CC"/>
          </a:solidFill>
          <a:latin typeface="Frutiger 87ExtraBlackCn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095375"/>
            <a:ext cx="8534400" cy="478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27" name="Line 4"/>
          <p:cNvSpPr>
            <a:spLocks noChangeShapeType="1"/>
          </p:cNvSpPr>
          <p:nvPr/>
        </p:nvSpPr>
        <p:spPr bwMode="auto">
          <a:xfrm>
            <a:off x="0" y="957263"/>
            <a:ext cx="9137650" cy="0"/>
          </a:xfrm>
          <a:prstGeom prst="line">
            <a:avLst/>
          </a:prstGeom>
          <a:noFill/>
          <a:ln w="12700">
            <a:solidFill>
              <a:srgbClr val="33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101600"/>
            <a:ext cx="702468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0" tIns="44450" rIns="90487" bIns="4445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50" name="Rectangle 2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165975" y="6630988"/>
            <a:ext cx="1187450" cy="17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buClrTx/>
              <a:buSzTx/>
              <a:defRPr sz="1000">
                <a:ea typeface="+mn-ea"/>
                <a:cs typeface="+mn-cs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30" name="Rectangle 27"/>
          <p:cNvSpPr>
            <a:spLocks noChangeArrowheads="1"/>
          </p:cNvSpPr>
          <p:nvPr/>
        </p:nvSpPr>
        <p:spPr bwMode="auto">
          <a:xfrm>
            <a:off x="8499475" y="6630988"/>
            <a:ext cx="644525" cy="17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Page </a:t>
            </a:r>
            <a:fld id="{702B7C6F-6004-C343-8874-EE9B8542F292}" type="slidenum">
              <a:rPr lang="en-US" sz="100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000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031" name="Line 28"/>
          <p:cNvSpPr>
            <a:spLocks noChangeShapeType="1"/>
          </p:cNvSpPr>
          <p:nvPr/>
        </p:nvSpPr>
        <p:spPr bwMode="auto">
          <a:xfrm>
            <a:off x="8428038" y="6608763"/>
            <a:ext cx="0" cy="2000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1032" name="Picture 1" descr="skygazer consult logo.2.psd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4738" y="69850"/>
            <a:ext cx="1585912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3112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</p:sldLayoutIdLst>
  <p:transition xmlns:p14="http://schemas.microsoft.com/office/powerpoint/2010/main">
    <p:fade/>
  </p:transition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charset="0"/>
        </a:defRPr>
      </a:lvl9pPr>
    </p:titleStyle>
    <p:bodyStyle>
      <a:lvl1pPr marL="230188" indent="-230188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charset="0"/>
        <a:buChar char="n"/>
        <a:defRPr sz="24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455613" indent="-223838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10000"/>
        <a:buChar char="–"/>
        <a:defRPr sz="2000">
          <a:solidFill>
            <a:schemeClr val="tx1"/>
          </a:solidFill>
          <a:latin typeface="+mn-lt"/>
          <a:ea typeface="ＭＳ Ｐゴシック" charset="0"/>
        </a:defRPr>
      </a:lvl2pPr>
      <a:lvl3pPr marL="679450" indent="-209550" algn="l" rtl="0" eaLnBrk="1" fontAlgn="base" hangingPunct="1">
        <a:spcBef>
          <a:spcPct val="20000"/>
        </a:spcBef>
        <a:spcAft>
          <a:spcPct val="0"/>
        </a:spcAft>
        <a:buSzPct val="50000"/>
        <a:buFont typeface="Wingdings" charset="0"/>
        <a:buChar char="l"/>
        <a:defRPr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SzPct val="110000"/>
        <a:buChar char=""/>
        <a:defRPr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SzPct val="100000"/>
        <a:buChar char="»"/>
        <a:defRPr>
          <a:solidFill>
            <a:srgbClr val="0000CC"/>
          </a:solidFill>
          <a:latin typeface="Frutiger 87ExtraBlackCn" pitchFamily="34" charset="0"/>
          <a:ea typeface="ＭＳ Ｐゴシック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SzPct val="100000"/>
        <a:buChar char="»"/>
        <a:defRPr>
          <a:solidFill>
            <a:srgbClr val="0000CC"/>
          </a:solidFill>
          <a:latin typeface="Frutiger 87ExtraBlackCn" pitchFamily="34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SzPct val="100000"/>
        <a:buChar char="»"/>
        <a:defRPr>
          <a:solidFill>
            <a:srgbClr val="0000CC"/>
          </a:solidFill>
          <a:latin typeface="Frutiger 87ExtraBlackCn" pitchFamily="34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SzPct val="100000"/>
        <a:buChar char="»"/>
        <a:defRPr>
          <a:solidFill>
            <a:srgbClr val="0000CC"/>
          </a:solidFill>
          <a:latin typeface="Frutiger 87ExtraBlackCn" pitchFamily="34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SzPct val="100000"/>
        <a:buChar char="»"/>
        <a:defRPr>
          <a:solidFill>
            <a:srgbClr val="0000CC"/>
          </a:solidFill>
          <a:latin typeface="Frutiger 87ExtraBlackCn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image" Target="../media/image7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comments" Target="../comments/commen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comments" Target="../comments/commen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image" Target="../media/image7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Requirements Development: </a:t>
            </a:r>
            <a:br>
              <a:rPr lang="en-US" dirty="0" smtClean="0"/>
            </a:br>
            <a:r>
              <a:rPr lang="en-US" dirty="0" smtClean="0"/>
              <a:t>the Pachinko Ball analogy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4294967295"/>
          </p:nvPr>
        </p:nvSpPr>
        <p:spPr>
          <a:xfrm>
            <a:off x="383590" y="5247598"/>
            <a:ext cx="8534400" cy="947045"/>
          </a:xfrm>
        </p:spPr>
        <p:txBody>
          <a:bodyPr/>
          <a:lstStyle/>
          <a:p>
            <a:r>
              <a:rPr lang="en-US" sz="2000" dirty="0" smtClean="0"/>
              <a:t>Note the importance of considering </a:t>
            </a:r>
            <a:r>
              <a:rPr lang="en-US" sz="2000" b="1" i="1" dirty="0" smtClean="0">
                <a:solidFill>
                  <a:srgbClr val="0000FF"/>
                </a:solidFill>
              </a:rPr>
              <a:t>Specification</a:t>
            </a:r>
            <a:r>
              <a:rPr lang="en-US" sz="2000" dirty="0" smtClean="0"/>
              <a:t>, </a:t>
            </a:r>
            <a:r>
              <a:rPr lang="en-US" sz="2000" b="1" i="1" dirty="0" smtClean="0">
                <a:solidFill>
                  <a:srgbClr val="0000FF"/>
                </a:solidFill>
              </a:rPr>
              <a:t>Realization</a:t>
            </a:r>
            <a:r>
              <a:rPr lang="en-US" sz="2000" dirty="0" smtClean="0"/>
              <a:t>, and </a:t>
            </a:r>
            <a:r>
              <a:rPr lang="en-US" sz="2000" b="1" i="1" dirty="0" smtClean="0">
                <a:solidFill>
                  <a:srgbClr val="0000FF"/>
                </a:solidFill>
              </a:rPr>
              <a:t>Level of Abstraction </a:t>
            </a:r>
            <a:r>
              <a:rPr lang="en-US" sz="2000" dirty="0" smtClean="0"/>
              <a:t>as concepts</a:t>
            </a:r>
          </a:p>
          <a:p>
            <a:r>
              <a:rPr lang="en-US" sz="2000" dirty="0" smtClean="0"/>
              <a:t>Requirements specify realizations, which in turn elaborate designs</a:t>
            </a:r>
          </a:p>
          <a:p>
            <a:r>
              <a:rPr lang="en-US" sz="2000" dirty="0" smtClean="0"/>
              <a:t>These designs in turn influence the requirements at a more concrete level</a:t>
            </a:r>
            <a:endParaRPr lang="en-US" sz="20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000" y="1029158"/>
            <a:ext cx="8877300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303804"/>
      </p:ext>
    </p:extLst>
  </p:cSld>
  <p:clrMapOvr>
    <a:masterClrMapping/>
  </p:clrMapOvr>
  <p:transition xmlns:p14="http://schemas.microsoft.com/office/powerpoint/2010/main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SECM alignment:</a:t>
            </a:r>
            <a:br>
              <a:rPr lang="en-US" dirty="0" smtClean="0"/>
            </a:br>
            <a:r>
              <a:rPr lang="en-US" dirty="0" smtClean="0"/>
              <a:t>Requirements vs. Archetypes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Requirement Groups provide vehicle for applying Archetypes as Requirements</a:t>
            </a:r>
            <a:endParaRPr lang="en-US" dirty="0"/>
          </a:p>
        </p:txBody>
      </p:sp>
      <p:pic>
        <p:nvPicPr>
          <p:cNvPr id="4" name="Picture 3" descr="flipchar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951" y="2570489"/>
            <a:ext cx="7052885" cy="4210502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1518663" y="1964440"/>
            <a:ext cx="2347037" cy="419463"/>
          </a:xfrm>
          <a:prstGeom prst="wedgeRoundRectCallout">
            <a:avLst>
              <a:gd name="adj1" fmla="val 39346"/>
              <a:gd name="adj2" fmla="val 377180"/>
              <a:gd name="adj3" fmla="val 16667"/>
            </a:avLst>
          </a:prstGeom>
          <a:solidFill>
            <a:srgbClr val="FFFF00"/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4"/>
                </a:solidFill>
              </a:rPr>
              <a:t>“Real” Requirement</a:t>
            </a:r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6481500" y="2441577"/>
            <a:ext cx="1695975" cy="419463"/>
          </a:xfrm>
          <a:prstGeom prst="wedgeRoundRectCallout">
            <a:avLst>
              <a:gd name="adj1" fmla="val -41781"/>
              <a:gd name="adj2" fmla="val 219521"/>
              <a:gd name="adj3" fmla="val 16667"/>
            </a:avLst>
          </a:prstGeom>
          <a:solidFill>
            <a:srgbClr val="CCFFCC"/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4"/>
                </a:solidFill>
              </a:rPr>
              <a:t>Group</a:t>
            </a:r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7" name="Rounded Rectangular Callout 6"/>
          <p:cNvSpPr/>
          <p:nvPr/>
        </p:nvSpPr>
        <p:spPr>
          <a:xfrm>
            <a:off x="3355781" y="5567853"/>
            <a:ext cx="1695975" cy="419463"/>
          </a:xfrm>
          <a:prstGeom prst="wedgeRoundRectCallout">
            <a:avLst>
              <a:gd name="adj1" fmla="val 110352"/>
              <a:gd name="adj2" fmla="val 106469"/>
              <a:gd name="adj3" fmla="val 16667"/>
            </a:avLst>
          </a:prstGeom>
          <a:solidFill>
            <a:srgbClr val="CCFFCC"/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4"/>
                </a:solidFill>
              </a:rPr>
              <a:t>Group</a:t>
            </a:r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8" name="Rounded Rectangular Callout 7"/>
          <p:cNvSpPr/>
          <p:nvPr/>
        </p:nvSpPr>
        <p:spPr>
          <a:xfrm>
            <a:off x="6904469" y="3445952"/>
            <a:ext cx="2009449" cy="419463"/>
          </a:xfrm>
          <a:prstGeom prst="wedgeRoundRectCallout">
            <a:avLst>
              <a:gd name="adj1" fmla="val -52043"/>
              <a:gd name="adj2" fmla="val 181198"/>
              <a:gd name="adj3" fmla="val 16667"/>
            </a:avLst>
          </a:prstGeom>
          <a:solidFill>
            <a:srgbClr val="FFFF00"/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4"/>
                </a:solidFill>
              </a:rPr>
              <a:t>Decomposition</a:t>
            </a:r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9" name="Rounded Rectangular Callout 8"/>
          <p:cNvSpPr/>
          <p:nvPr/>
        </p:nvSpPr>
        <p:spPr>
          <a:xfrm>
            <a:off x="63985" y="3006027"/>
            <a:ext cx="1695975" cy="586737"/>
          </a:xfrm>
          <a:prstGeom prst="wedgeRoundRectCallout">
            <a:avLst>
              <a:gd name="adj1" fmla="val 91394"/>
              <a:gd name="adj2" fmla="val 207142"/>
              <a:gd name="adj3" fmla="val 16667"/>
            </a:avLst>
          </a:prstGeom>
          <a:solidFill>
            <a:srgbClr val="FD9CF9"/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4"/>
                </a:solidFill>
              </a:rPr>
              <a:t>Inherited Requirement</a:t>
            </a:r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10" name="Rounded Rectangular Callout 9"/>
          <p:cNvSpPr/>
          <p:nvPr/>
        </p:nvSpPr>
        <p:spPr>
          <a:xfrm>
            <a:off x="4713918" y="1560991"/>
            <a:ext cx="2615570" cy="613181"/>
          </a:xfrm>
          <a:prstGeom prst="wedgeRoundRectCallout">
            <a:avLst>
              <a:gd name="adj1" fmla="val -53502"/>
              <a:gd name="adj2" fmla="val 308373"/>
              <a:gd name="adj3" fmla="val 16667"/>
            </a:avLst>
          </a:prstGeom>
          <a:solidFill>
            <a:srgbClr val="FFFF00"/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4"/>
                </a:solidFill>
              </a:rPr>
              <a:t>“Conforms” or “Satisfy” relationship?</a:t>
            </a:r>
            <a:endParaRPr lang="en-US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1835908"/>
      </p:ext>
    </p:extLst>
  </p:cSld>
  <p:clrMapOvr>
    <a:masterClrMapping/>
  </p:clrMapOvr>
  <p:transition xmlns:p14="http://schemas.microsoft.com/office/powerpoint/2010/main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Issues/</a:t>
            </a:r>
            <a:r>
              <a:rPr lang="en-US" dirty="0" err="1" smtClean="0"/>
              <a:t>followup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Don’t want </a:t>
            </a:r>
            <a:r>
              <a:rPr lang="en-US" strike="sngStrike" dirty="0" smtClean="0"/>
              <a:t>«</a:t>
            </a:r>
            <a:r>
              <a:rPr lang="en-US" strike="sngStrike" dirty="0" err="1" smtClean="0"/>
              <a:t>RequirementArchetype</a:t>
            </a:r>
            <a:r>
              <a:rPr lang="en-US" strike="sngStrike" dirty="0" smtClean="0"/>
              <a:t>» </a:t>
            </a:r>
            <a:r>
              <a:rPr lang="en-US" dirty="0" smtClean="0">
                <a:solidFill>
                  <a:srgbClr val="FF0000"/>
                </a:solidFill>
              </a:rPr>
              <a:t>Requirement Definition </a:t>
            </a:r>
            <a:r>
              <a:rPr lang="en-US" dirty="0" smtClean="0"/>
              <a:t>direct relationship to realized element  («satisfy» in concept model)</a:t>
            </a:r>
          </a:p>
          <a:p>
            <a:pPr lvl="1"/>
            <a:r>
              <a:rPr lang="en-US" dirty="0" smtClean="0"/>
              <a:t>Archetypes are not requirements</a:t>
            </a:r>
            <a:r>
              <a:rPr lang="mr-IN" dirty="0" smtClean="0"/>
              <a:t>…</a:t>
            </a:r>
            <a:r>
              <a:rPr lang="en-US" dirty="0" smtClean="0"/>
              <a:t> requirements count as usages only</a:t>
            </a:r>
          </a:p>
          <a:p>
            <a:r>
              <a:rPr lang="en-US" dirty="0" smtClean="0"/>
              <a:t>Need a Calculus </a:t>
            </a:r>
            <a:r>
              <a:rPr lang="en-US" dirty="0" smtClean="0"/>
              <a:t>of requirement counting</a:t>
            </a:r>
          </a:p>
          <a:p>
            <a:pPr lvl="1"/>
            <a:r>
              <a:rPr lang="en-US" dirty="0" smtClean="0"/>
              <a:t>Do inherited </a:t>
            </a:r>
            <a:r>
              <a:rPr lang="en-US" dirty="0" smtClean="0"/>
              <a:t>requirement usages </a:t>
            </a:r>
            <a:r>
              <a:rPr lang="en-US" dirty="0" smtClean="0"/>
              <a:t>count, or not? </a:t>
            </a:r>
          </a:p>
          <a:p>
            <a:pPr lvl="1"/>
            <a:r>
              <a:rPr lang="en-US" dirty="0" smtClean="0"/>
              <a:t>What about </a:t>
            </a:r>
            <a:r>
              <a:rPr lang="en-US" dirty="0" smtClean="0"/>
              <a:t>a requirement </a:t>
            </a:r>
            <a:r>
              <a:rPr lang="en-US" dirty="0" smtClean="0"/>
              <a:t>for redundancy?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2351016"/>
      </p:ext>
    </p:extLst>
  </p:cSld>
  <p:clrMapOvr>
    <a:masterClrMapping/>
  </p:clrMapOvr>
  <p:transition xmlns:p14="http://schemas.microsoft.com/office/powerpoint/2010/main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“Non-Crossing” Concepts </a:t>
            </a:r>
            <a:br>
              <a:rPr lang="en-US" dirty="0" smtClean="0"/>
            </a:br>
            <a:r>
              <a:rPr lang="en-US" dirty="0" smtClean="0"/>
              <a:t>(Specification vs. Realization)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Some hierarchies exist solely </a:t>
            </a:r>
            <a:r>
              <a:rPr lang="en-US" sz="2000" b="1" i="1" dirty="0"/>
              <a:t>“within” </a:t>
            </a:r>
            <a:r>
              <a:rPr lang="en-US" sz="2000" dirty="0"/>
              <a:t>the Specification or Realization space </a:t>
            </a:r>
          </a:p>
          <a:p>
            <a:pPr lvl="1"/>
            <a:r>
              <a:rPr lang="en-US" sz="1800" b="1" i="1" dirty="0">
                <a:solidFill>
                  <a:srgbClr val="FF0000"/>
                </a:solidFill>
              </a:rPr>
              <a:t>Grouping</a:t>
            </a:r>
            <a:r>
              <a:rPr lang="en-US" sz="1800" b="1" i="1" dirty="0"/>
              <a:t> </a:t>
            </a:r>
            <a:r>
              <a:rPr lang="en-US" sz="1800" dirty="0"/>
              <a:t>(previously referred to as </a:t>
            </a:r>
            <a:r>
              <a:rPr lang="en-US" sz="1800" dirty="0">
                <a:solidFill>
                  <a:srgbClr val="FF0000"/>
                </a:solidFill>
              </a:rPr>
              <a:t>containment</a:t>
            </a:r>
            <a:r>
              <a:rPr lang="en-US" sz="1800" dirty="0"/>
              <a:t>, with some exceptions, see below)</a:t>
            </a:r>
          </a:p>
          <a:p>
            <a:pPr lvl="1"/>
            <a:r>
              <a:rPr lang="en-US" sz="1800" b="1" i="1" dirty="0"/>
              <a:t>Refine</a:t>
            </a:r>
            <a:r>
              <a:rPr lang="en-US" sz="1800" dirty="0"/>
              <a:t> relationships should stay in the specification space</a:t>
            </a:r>
          </a:p>
          <a:p>
            <a:pPr lvl="1"/>
            <a:r>
              <a:rPr lang="en-US" sz="1800" b="1" i="1" dirty="0"/>
              <a:t>Compose/Decompose</a:t>
            </a:r>
            <a:r>
              <a:rPr lang="en-US" sz="1800" dirty="0"/>
              <a:t> (definition/usage or part/whole); reuse of requirements.  </a:t>
            </a:r>
            <a:r>
              <a:rPr lang="en-US" sz="1800" dirty="0">
                <a:solidFill>
                  <a:srgbClr val="FF0000"/>
                </a:solidFill>
              </a:rPr>
              <a:t>This may use Grouping + Refine to accomplish, but is a separate concept</a:t>
            </a:r>
          </a:p>
          <a:p>
            <a:r>
              <a:rPr lang="en-US" sz="2000" dirty="0"/>
              <a:t>Some hierarchies </a:t>
            </a:r>
            <a:r>
              <a:rPr lang="en-US" sz="2000" b="1" i="1" dirty="0"/>
              <a:t>appear</a:t>
            </a:r>
            <a:r>
              <a:rPr lang="en-US" sz="2000" dirty="0"/>
              <a:t> to exist solely in Specification space, but actually rely on Realization (</a:t>
            </a:r>
            <a:r>
              <a:rPr lang="en-US" sz="2000" b="1" i="1" dirty="0"/>
              <a:t>“crossing”</a:t>
            </a:r>
            <a:r>
              <a:rPr lang="en-US" sz="2000" dirty="0"/>
              <a:t>)</a:t>
            </a:r>
          </a:p>
          <a:p>
            <a:pPr lvl="1"/>
            <a:r>
              <a:rPr lang="en-US" sz="1800" b="1" i="1" dirty="0"/>
              <a:t>Derive -</a:t>
            </a:r>
            <a:r>
              <a:rPr lang="en-US" sz="1800" dirty="0"/>
              <a:t> derived requirements rely on solution structural or functional breakdown.  There are actually multiple relationships in play.</a:t>
            </a:r>
          </a:p>
          <a:p>
            <a:pPr lvl="1"/>
            <a:r>
              <a:rPr lang="en-US" sz="1800" b="1" i="1" dirty="0">
                <a:solidFill>
                  <a:srgbClr val="FF0000"/>
                </a:solidFill>
              </a:rPr>
              <a:t>Grouping</a:t>
            </a:r>
            <a:r>
              <a:rPr lang="en-US" sz="1800" b="1" i="1" dirty="0"/>
              <a:t> </a:t>
            </a:r>
            <a:r>
              <a:rPr lang="en-US" sz="1800" dirty="0"/>
              <a:t>(previously </a:t>
            </a:r>
            <a:r>
              <a:rPr lang="en-US" sz="1800" dirty="0">
                <a:solidFill>
                  <a:srgbClr val="FF0000"/>
                </a:solidFill>
              </a:rPr>
              <a:t>containment</a:t>
            </a:r>
            <a:r>
              <a:rPr lang="en-US" sz="1800" dirty="0"/>
              <a:t>)</a:t>
            </a:r>
            <a:r>
              <a:rPr lang="en-US" sz="1800" b="1" i="1" dirty="0"/>
              <a:t> </a:t>
            </a:r>
            <a:r>
              <a:rPr lang="en-US" sz="1800" dirty="0"/>
              <a:t>The </a:t>
            </a:r>
            <a:r>
              <a:rPr lang="en-US" sz="1800" b="1" dirty="0"/>
              <a:t>spec tree </a:t>
            </a:r>
            <a:r>
              <a:rPr lang="en-US" sz="1800" dirty="0"/>
              <a:t>is predicated to some degree on the abstract </a:t>
            </a:r>
            <a:r>
              <a:rPr lang="en-US" sz="1800" b="1" dirty="0"/>
              <a:t>system architecture</a:t>
            </a:r>
            <a:r>
              <a:rPr lang="en-US" sz="1800" dirty="0"/>
              <a:t>.  It is usually a hierarchy of subsystems, thus reflecting Realization.  Again, multiple relationships involved.</a:t>
            </a:r>
          </a:p>
          <a:p>
            <a:pPr lvl="1"/>
            <a:r>
              <a:rPr lang="en-US" sz="1800" b="1" i="1" dirty="0"/>
              <a:t>Allocation</a:t>
            </a:r>
            <a:r>
              <a:rPr lang="en-US" sz="1800" dirty="0"/>
              <a:t> of requirements to specs is similar to spec tree above.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3165543"/>
      </p:ext>
    </p:extLst>
  </p:cSld>
  <p:clrMapOvr>
    <a:masterClrMapping/>
  </p:clrMapOvr>
  <p:transition xmlns:p14="http://schemas.microsoft.com/office/powerpoint/2010/main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NEED TO UPDATE </a:t>
            </a:r>
            <a:r>
              <a:rPr lang="en-US" dirty="0" smtClean="0">
                <a:solidFill>
                  <a:srgbClr val="FF0000"/>
                </a:solidFill>
              </a:rPr>
              <a:t/>
            </a:r>
            <a:br>
              <a:rPr lang="en-US" dirty="0" smtClean="0">
                <a:solidFill>
                  <a:srgbClr val="FF0000"/>
                </a:solidFill>
              </a:rPr>
            </a:br>
            <a:r>
              <a:rPr lang="en-US" dirty="0" smtClean="0"/>
              <a:t>“Crossing” concepts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Requirements </a:t>
            </a:r>
            <a:r>
              <a:rPr lang="en-US" sz="2000" b="1" i="1" dirty="0" smtClean="0"/>
              <a:t>specify</a:t>
            </a:r>
            <a:r>
              <a:rPr lang="en-US" sz="2000" dirty="0" smtClean="0"/>
              <a:t> realizations («</a:t>
            </a:r>
            <a:r>
              <a:rPr lang="en-US" sz="2000" dirty="0" smtClean="0">
                <a:solidFill>
                  <a:srgbClr val="008000"/>
                </a:solidFill>
              </a:rPr>
              <a:t>satisfy</a:t>
            </a:r>
            <a:r>
              <a:rPr lang="en-US" sz="2000" dirty="0"/>
              <a:t>»</a:t>
            </a:r>
            <a:r>
              <a:rPr lang="en-US" sz="2000" dirty="0" smtClean="0"/>
              <a:t> in SysML). The SECM «</a:t>
            </a:r>
            <a:r>
              <a:rPr lang="en-US" sz="2000" dirty="0" smtClean="0">
                <a:solidFill>
                  <a:srgbClr val="008000"/>
                </a:solidFill>
              </a:rPr>
              <a:t>conforms</a:t>
            </a:r>
            <a:r>
              <a:rPr lang="en-US" sz="2000" dirty="0"/>
              <a:t>»</a:t>
            </a:r>
            <a:r>
              <a:rPr lang="en-US" sz="2000" dirty="0" smtClean="0"/>
              <a:t> is really the same relationship applied to groups of requirements.  </a:t>
            </a:r>
          </a:p>
          <a:p>
            <a:pPr lvl="1"/>
            <a:r>
              <a:rPr lang="en-US" sz="1600" dirty="0" smtClean="0"/>
              <a:t>This could be implemented by typed Requirement Property </a:t>
            </a:r>
          </a:p>
          <a:p>
            <a:r>
              <a:rPr lang="en-US" sz="2000" dirty="0" smtClean="0"/>
              <a:t>Certain design decisions (realizations) are </a:t>
            </a:r>
            <a:r>
              <a:rPr lang="en-US" sz="2000" b="1" i="1" dirty="0" smtClean="0"/>
              <a:t>codified</a:t>
            </a:r>
            <a:r>
              <a:rPr lang="en-US" sz="2000" dirty="0" smtClean="0"/>
              <a:t> into lower level requirements.  </a:t>
            </a:r>
          </a:p>
          <a:p>
            <a:pPr lvl="1"/>
            <a:r>
              <a:rPr lang="en-US" sz="1600" dirty="0" smtClean="0"/>
              <a:t>This may also be implemented by Requirement Property (</a:t>
            </a:r>
            <a:r>
              <a:rPr lang="en-US" sz="1600" dirty="0" err="1" smtClean="0"/>
              <a:t>untyped</a:t>
            </a:r>
            <a:r>
              <a:rPr lang="en-US" sz="1600" dirty="0" smtClean="0"/>
              <a:t> first, then development of archetype)</a:t>
            </a:r>
          </a:p>
          <a:p>
            <a:r>
              <a:rPr lang="en-US" sz="2000" b="1" i="1" dirty="0" smtClean="0"/>
              <a:t>Allocation</a:t>
            </a:r>
            <a:r>
              <a:rPr lang="en-US" sz="2000" dirty="0" smtClean="0"/>
              <a:t> of requirement property values to value properties/values</a:t>
            </a:r>
          </a:p>
          <a:p>
            <a:pPr lvl="1"/>
            <a:r>
              <a:rPr lang="en-US" sz="1800" dirty="0" smtClean="0"/>
              <a:t>Budgeting, flow-down</a:t>
            </a:r>
          </a:p>
          <a:p>
            <a:pPr lvl="1"/>
            <a:r>
              <a:rPr lang="en-US" sz="1800" dirty="0" smtClean="0"/>
              <a:t>Estimating, roll-up </a:t>
            </a:r>
          </a:p>
          <a:p>
            <a:pPr lvl="1"/>
            <a:r>
              <a:rPr lang="en-US" sz="1800" dirty="0" smtClean="0"/>
              <a:t>Property allocation could possibly be implemented as a group of value bindings</a:t>
            </a:r>
          </a:p>
          <a:p>
            <a:r>
              <a:rPr lang="en-US" sz="2000" b="1" i="1" dirty="0" smtClean="0"/>
              <a:t>Verify</a:t>
            </a:r>
            <a:r>
              <a:rPr lang="en-US" sz="2000" dirty="0" smtClean="0"/>
              <a:t>: the Verification Context is orthogonal to specification and realization, and verification relationships reach into both. </a:t>
            </a:r>
          </a:p>
          <a:p>
            <a:r>
              <a:rPr lang="en-US" sz="2000" b="1" i="1" dirty="0" smtClean="0"/>
              <a:t>Trace</a:t>
            </a:r>
            <a:r>
              <a:rPr lang="en-US" sz="2000" dirty="0" smtClean="0"/>
              <a:t>: weak concept of equivalence between model elements.  Most likely (but not necessarily) a “crossing” relationship.</a:t>
            </a:r>
          </a:p>
          <a:p>
            <a:r>
              <a:rPr lang="en-US" sz="2000" b="1" i="1" dirty="0" smtClean="0"/>
              <a:t>Rationale</a:t>
            </a:r>
            <a:r>
              <a:rPr lang="en-US" sz="2000" dirty="0" smtClean="0"/>
              <a:t>: may be redundant with specify/codify.  Might possibly be used as a “within” relationship</a:t>
            </a:r>
            <a:r>
              <a:rPr lang="mr-IN" sz="2000" dirty="0" smtClean="0"/>
              <a:t>…</a:t>
            </a:r>
            <a:r>
              <a:rPr lang="en-US" sz="2000" dirty="0" smtClean="0"/>
              <a:t> need scenario.</a:t>
            </a:r>
          </a:p>
        </p:txBody>
      </p:sp>
    </p:spTree>
    <p:extLst>
      <p:ext uri="{BB962C8B-B14F-4D97-AF65-F5344CB8AC3E}">
        <p14:creationId xmlns:p14="http://schemas.microsoft.com/office/powerpoint/2010/main" val="8772530"/>
      </p:ext>
    </p:extLst>
  </p:cSld>
  <p:clrMapOvr>
    <a:masterClrMapping/>
  </p:clrMapOvr>
  <p:transition xmlns:p14="http://schemas.microsoft.com/office/powerpoint/2010/main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NEED TO UPDATE </a:t>
            </a:r>
            <a:br>
              <a:rPr lang="en-US" dirty="0" smtClean="0">
                <a:solidFill>
                  <a:srgbClr val="FF0000"/>
                </a:solidFill>
              </a:rPr>
            </a:br>
            <a:r>
              <a:rPr lang="en-US" dirty="0" smtClean="0"/>
              <a:t>Recommendations (1)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b="1" i="1" dirty="0" smtClean="0"/>
              <a:t>Compose</a:t>
            </a:r>
            <a:r>
              <a:rPr lang="en-US" sz="2000" dirty="0" smtClean="0"/>
              <a:t> is unclear.  The SE concept needs no be clarified.</a:t>
            </a:r>
          </a:p>
          <a:p>
            <a:pPr lvl="1"/>
            <a:r>
              <a:rPr lang="en-US" sz="1600" dirty="0" smtClean="0"/>
              <a:t>The restricted definition of </a:t>
            </a:r>
            <a:r>
              <a:rPr lang="en-US" sz="1600" b="1" i="1" dirty="0" smtClean="0"/>
              <a:t>Decompose</a:t>
            </a:r>
            <a:r>
              <a:rPr lang="en-US" sz="1600" dirty="0" smtClean="0"/>
              <a:t> doesn’t seem to adequately address the SE concept, as it only applies to requirement groups.</a:t>
            </a:r>
          </a:p>
          <a:p>
            <a:r>
              <a:rPr lang="en-US" sz="2000" dirty="0" smtClean="0"/>
              <a:t>(satisfy) </a:t>
            </a:r>
            <a:r>
              <a:rPr lang="en-US" sz="2000" b="1" i="1" dirty="0" smtClean="0"/>
              <a:t>Specify/Comply </a:t>
            </a:r>
            <a:r>
              <a:rPr lang="en-US" sz="2000" dirty="0" smtClean="0"/>
              <a:t>is good.  They are the same relationship.</a:t>
            </a:r>
          </a:p>
          <a:p>
            <a:pPr lvl="1"/>
            <a:r>
              <a:rPr lang="en-US" sz="1800" dirty="0" smtClean="0"/>
              <a:t>Need a complimentary relationship in the other direction: </a:t>
            </a:r>
            <a:r>
              <a:rPr lang="en-US" sz="1800" b="1" i="1" dirty="0" smtClean="0"/>
              <a:t>Codify</a:t>
            </a:r>
            <a:endParaRPr lang="en-US" sz="1800" dirty="0" smtClean="0"/>
          </a:p>
          <a:p>
            <a:r>
              <a:rPr lang="en-US" sz="2000" b="1" i="1" dirty="0" smtClean="0"/>
              <a:t>Derive</a:t>
            </a:r>
            <a:r>
              <a:rPr lang="en-US" sz="2000" dirty="0" smtClean="0"/>
              <a:t> is a multi-part relationship, dependent on Specify/Codify.</a:t>
            </a:r>
          </a:p>
          <a:p>
            <a:r>
              <a:rPr lang="en-US" sz="2000" b="1" i="1" dirty="0" smtClean="0"/>
              <a:t>Refine</a:t>
            </a:r>
            <a:r>
              <a:rPr lang="en-US" sz="2000" dirty="0" smtClean="0"/>
              <a:t> relationships must stay in the specification/problem space, otherwise they will redundant with other relationships.</a:t>
            </a:r>
          </a:p>
          <a:p>
            <a:r>
              <a:rPr lang="en-US" sz="2000" b="1" i="1" dirty="0" smtClean="0"/>
              <a:t>Verify</a:t>
            </a:r>
            <a:r>
              <a:rPr lang="en-US" sz="2000" dirty="0" smtClean="0"/>
              <a:t> (and Evaluates, etc.) also may have multi-part implications, potentially based on value bindings. </a:t>
            </a:r>
          </a:p>
          <a:p>
            <a:r>
              <a:rPr lang="en-US" sz="2000" dirty="0" err="1" smtClean="0"/>
              <a:t>Reqt</a:t>
            </a:r>
            <a:r>
              <a:rPr lang="en-US" sz="2000" dirty="0" smtClean="0"/>
              <a:t> property </a:t>
            </a:r>
            <a:r>
              <a:rPr lang="en-US" sz="2000" b="1" i="1" dirty="0" smtClean="0"/>
              <a:t>Allocation</a:t>
            </a:r>
            <a:r>
              <a:rPr lang="en-US" sz="2000" dirty="0" smtClean="0"/>
              <a:t> may also be related to (or redundant with) value bindings.</a:t>
            </a:r>
          </a:p>
          <a:p>
            <a:r>
              <a:rPr lang="en-US" sz="2000" dirty="0" smtClean="0"/>
              <a:t>The SE concept for using </a:t>
            </a:r>
            <a:r>
              <a:rPr lang="en-US" sz="2000" b="1" i="1" dirty="0" smtClean="0"/>
              <a:t>Trace</a:t>
            </a:r>
            <a:r>
              <a:rPr lang="en-US" sz="2000" dirty="0" smtClean="0"/>
              <a:t> needs to be fleshed out.  Is it simply generic linked data? </a:t>
            </a:r>
            <a:r>
              <a:rPr lang="en-US" sz="2000" dirty="0" smtClean="0">
                <a:solidFill>
                  <a:srgbClr val="FF0000"/>
                </a:solidFill>
              </a:rPr>
              <a:t>Avoid poorly defined relationships in </a:t>
            </a:r>
            <a:r>
              <a:rPr lang="en-US" sz="2000" dirty="0" err="1" smtClean="0">
                <a:solidFill>
                  <a:srgbClr val="FF0000"/>
                </a:solidFill>
              </a:rPr>
              <a:t>SysML</a:t>
            </a:r>
            <a:r>
              <a:rPr lang="en-US" sz="2000" dirty="0" smtClean="0">
                <a:solidFill>
                  <a:srgbClr val="FF0000"/>
                </a:solidFill>
              </a:rPr>
              <a:t> 2!</a:t>
            </a:r>
          </a:p>
          <a:p>
            <a:r>
              <a:rPr lang="en-US" sz="2000" b="1" i="1" dirty="0" smtClean="0"/>
              <a:t>Rationale</a:t>
            </a:r>
            <a:r>
              <a:rPr lang="en-US" sz="2000" dirty="0" smtClean="0"/>
              <a:t> as a relationship (instead of a comment) is unclear as a concept.  It is not unique to requirements.  </a:t>
            </a:r>
          </a:p>
          <a:p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3318198530"/>
      </p:ext>
    </p:extLst>
  </p:cSld>
  <p:clrMapOvr>
    <a:masterClrMapping/>
  </p:clrMapOvr>
  <p:transition xmlns:p14="http://schemas.microsoft.com/office/powerpoint/2010/main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NEED TO UPDATE </a:t>
            </a:r>
            <a:r>
              <a:rPr lang="en-US" dirty="0" smtClean="0">
                <a:solidFill>
                  <a:srgbClr val="FF0000"/>
                </a:solidFill>
              </a:rPr>
              <a:t/>
            </a:r>
            <a:br>
              <a:rPr lang="en-US" dirty="0" smtClean="0">
                <a:solidFill>
                  <a:srgbClr val="FF0000"/>
                </a:solidFill>
              </a:rPr>
            </a:br>
            <a:r>
              <a:rPr lang="en-US" dirty="0" smtClean="0"/>
              <a:t>Recommendations (2)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special relationship may be needed that cross </a:t>
            </a:r>
            <a:r>
              <a:rPr lang="en-US" b="1" i="1" dirty="0" smtClean="0"/>
              <a:t>Levels of Abstraction</a:t>
            </a:r>
            <a:r>
              <a:rPr lang="en-US" dirty="0" smtClean="0"/>
              <a:t>.  Perhaps some kind of mapping.  This should be elaborated.</a:t>
            </a:r>
          </a:p>
          <a:p>
            <a:pPr lvl="1"/>
            <a:r>
              <a:rPr lang="en-US" dirty="0" smtClean="0"/>
              <a:t>Abstraction is used broadly across all aspects of SE, not just requirements.</a:t>
            </a:r>
          </a:p>
          <a:p>
            <a:pPr lvl="1"/>
            <a:r>
              <a:rPr lang="en-US" dirty="0" smtClean="0"/>
              <a:t>E.g. form/function segregation within a level of abstraction, but not across levels.</a:t>
            </a:r>
          </a:p>
          <a:p>
            <a:r>
              <a:rPr lang="en-US" dirty="0" smtClean="0"/>
              <a:t>If requirements can be hierarchical, then the same relationships that apply to requirements can be applied to groups of requirements.  Don’t need separate «conforms» and «satisfy»</a:t>
            </a:r>
          </a:p>
          <a:p>
            <a:pPr lvl="1"/>
            <a:r>
              <a:rPr lang="en-US" dirty="0" smtClean="0"/>
              <a:t>Don’t even WANT to link «</a:t>
            </a:r>
            <a:r>
              <a:rPr lang="en-US" dirty="0" err="1" smtClean="0"/>
              <a:t>requirementArchetype</a:t>
            </a:r>
            <a:r>
              <a:rPr lang="en-US" dirty="0" smtClean="0"/>
              <a:t>» with realizing element!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633833"/>
      </p:ext>
    </p:extLst>
  </p:cSld>
  <p:clrMapOvr>
    <a:masterClrMapping/>
  </p:clrMapOvr>
  <p:transition xmlns:p14="http://schemas.microsoft.com/office/powerpoint/2010/main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Action </a:t>
            </a:r>
            <a:r>
              <a:rPr lang="en-US" dirty="0" smtClean="0"/>
              <a:t>Items 20170201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Investigate significance of Requirement Usage relationships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«satisfy», «</a:t>
            </a:r>
            <a:r>
              <a:rPr lang="en-US" dirty="0" err="1" smtClean="0">
                <a:solidFill>
                  <a:srgbClr val="FF0000"/>
                </a:solidFill>
              </a:rPr>
              <a:t>deriveReqt</a:t>
            </a:r>
            <a:r>
              <a:rPr lang="en-US" dirty="0" smtClean="0">
                <a:solidFill>
                  <a:srgbClr val="FF0000"/>
                </a:solidFill>
              </a:rPr>
              <a:t>», «verify»</a:t>
            </a:r>
          </a:p>
          <a:p>
            <a:pPr lvl="1"/>
            <a:r>
              <a:rPr lang="en-US" dirty="0" smtClean="0">
                <a:solidFill>
                  <a:srgbClr val="FF0000"/>
                </a:solidFill>
              </a:rPr>
              <a:t>Crossing contexts</a:t>
            </a:r>
            <a:r>
              <a:rPr lang="mr-IN" dirty="0" smtClean="0">
                <a:solidFill>
                  <a:srgbClr val="FF0000"/>
                </a:solidFill>
              </a:rPr>
              <a:t>…</a:t>
            </a:r>
            <a:r>
              <a:rPr lang="en-US" dirty="0" smtClean="0">
                <a:solidFill>
                  <a:srgbClr val="FF0000"/>
                </a:solidFill>
              </a:rPr>
              <a:t> is this an issue?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en-US" dirty="0" smtClean="0"/>
              <a:t>Update Definitions per charts above</a:t>
            </a:r>
            <a:endParaRPr lang="en-US" dirty="0" smtClean="0"/>
          </a:p>
          <a:p>
            <a:r>
              <a:rPr lang="en-US" dirty="0" smtClean="0"/>
              <a:t>Build example of </a:t>
            </a:r>
            <a:r>
              <a:rPr lang="en-US" dirty="0" smtClean="0"/>
              <a:t>Requirement Definition </a:t>
            </a:r>
            <a:r>
              <a:rPr lang="en-US" dirty="0" smtClean="0"/>
              <a:t>vs. </a:t>
            </a:r>
            <a:r>
              <a:rPr lang="en-US" dirty="0" smtClean="0"/>
              <a:t>Requirement Usage, with ancillary relationships</a:t>
            </a:r>
          </a:p>
          <a:p>
            <a:r>
              <a:rPr lang="en-US" dirty="0" smtClean="0"/>
              <a:t>Reconcile “requirement stereotype applied to constraint” (page 3 of “Simplified </a:t>
            </a:r>
            <a:r>
              <a:rPr lang="en-US" dirty="0" smtClean="0"/>
              <a:t>Vehicle Requirements Example”) </a:t>
            </a:r>
            <a:r>
              <a:rPr lang="en-US" dirty="0" smtClean="0"/>
              <a:t>with requirement definition/usage.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8786906"/>
      </p:ext>
    </p:extLst>
  </p:cSld>
  <p:clrMapOvr>
    <a:masterClrMapping/>
  </p:clrMapOvr>
  <p:transition xmlns:p14="http://schemas.microsoft.com/office/powerpoint/2010/main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Crossing + Within Example: </a:t>
            </a:r>
            <a:br>
              <a:rPr lang="en-US" dirty="0" smtClean="0"/>
            </a:br>
            <a:r>
              <a:rPr lang="en-US" dirty="0" smtClean="0"/>
              <a:t>Requirement Derivation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" y="1422400"/>
            <a:ext cx="8864600" cy="4000500"/>
          </a:xfrm>
          <a:prstGeom prst="rect">
            <a:avLst/>
          </a:prstGeom>
        </p:spPr>
      </p:pic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304800" y="5693027"/>
            <a:ext cx="8534400" cy="846721"/>
          </a:xfrm>
        </p:spPr>
        <p:txBody>
          <a:bodyPr/>
          <a:lstStyle/>
          <a:p>
            <a:r>
              <a:rPr lang="en-US" dirty="0" smtClean="0"/>
              <a:t>Note that 4</a:t>
            </a:r>
            <a:r>
              <a:rPr lang="en-US" baseline="0" dirty="0" smtClean="0"/>
              <a:t> relationships are required to support derivation of a single requirement.</a:t>
            </a:r>
            <a:endParaRPr lang="en-US" dirty="0"/>
          </a:p>
        </p:txBody>
      </p:sp>
      <p:sp>
        <p:nvSpPr>
          <p:cNvPr id="5" name="Rounded Rectangular Callout 4"/>
          <p:cNvSpPr/>
          <p:nvPr/>
        </p:nvSpPr>
        <p:spPr>
          <a:xfrm>
            <a:off x="2391829" y="4901818"/>
            <a:ext cx="2556117" cy="772687"/>
          </a:xfrm>
          <a:prstGeom prst="wedgeRoundRectCallout">
            <a:avLst>
              <a:gd name="adj1" fmla="val 38510"/>
              <a:gd name="adj2" fmla="val -131183"/>
              <a:gd name="adj3" fmla="val 16667"/>
            </a:avLst>
          </a:prstGeom>
          <a:solidFill>
            <a:srgbClr val="FFFF00"/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accent4"/>
                </a:solidFill>
              </a:rPr>
              <a:t>Codification of a design into requirements</a:t>
            </a:r>
            <a:endParaRPr lang="en-US" sz="1600" dirty="0">
              <a:solidFill>
                <a:schemeClr val="accent4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2391829" y="3607876"/>
            <a:ext cx="3312165" cy="404843"/>
          </a:xfrm>
          <a:prstGeom prst="wedgeRoundRectCallout">
            <a:avLst>
              <a:gd name="adj1" fmla="val 16941"/>
              <a:gd name="adj2" fmla="val -187822"/>
              <a:gd name="adj3" fmla="val 16667"/>
            </a:avLst>
          </a:prstGeom>
          <a:solidFill>
            <a:srgbClr val="FFFF00"/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accent4"/>
                </a:solidFill>
              </a:rPr>
              <a:t>Requirement specifies a design</a:t>
            </a:r>
            <a:endParaRPr lang="en-US" sz="1600" dirty="0">
              <a:solidFill>
                <a:schemeClr val="accent4"/>
              </a:solidFill>
            </a:endParaRPr>
          </a:p>
        </p:txBody>
      </p:sp>
      <p:sp>
        <p:nvSpPr>
          <p:cNvPr id="9" name="Rounded Rectangular Callout 8"/>
          <p:cNvSpPr/>
          <p:nvPr/>
        </p:nvSpPr>
        <p:spPr>
          <a:xfrm>
            <a:off x="6914778" y="4920340"/>
            <a:ext cx="1554758" cy="772687"/>
          </a:xfrm>
          <a:prstGeom prst="wedgeRoundRectCallout">
            <a:avLst>
              <a:gd name="adj1" fmla="val 6163"/>
              <a:gd name="adj2" fmla="val -156293"/>
              <a:gd name="adj3" fmla="val 16667"/>
            </a:avLst>
          </a:prstGeom>
          <a:solidFill>
            <a:srgbClr val="FFFF00"/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accent4"/>
                </a:solidFill>
              </a:rPr>
              <a:t>Design detail is elaborated</a:t>
            </a:r>
            <a:endParaRPr lang="en-US" sz="1600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9399547"/>
      </p:ext>
    </p:extLst>
  </p:cSld>
  <p:clrMapOvr>
    <a:masterClrMapping/>
  </p:clrMapOvr>
  <p:transition xmlns:p14="http://schemas.microsoft.com/office/powerpoint/2010/main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Distinguishing Archetype from Requirement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95374"/>
            <a:ext cx="8534400" cy="5081905"/>
          </a:xfrm>
        </p:spPr>
        <p:txBody>
          <a:bodyPr/>
          <a:lstStyle/>
          <a:p>
            <a:r>
              <a:rPr lang="en-US" sz="2000" b="1" dirty="0" smtClean="0"/>
              <a:t>Requirement </a:t>
            </a:r>
            <a:r>
              <a:rPr lang="en-US" sz="2000" b="1" dirty="0" smtClean="0">
                <a:solidFill>
                  <a:srgbClr val="FF0000"/>
                </a:solidFill>
              </a:rPr>
              <a:t>Definition</a:t>
            </a:r>
            <a:r>
              <a:rPr lang="en-US" sz="2000" b="1" dirty="0" smtClean="0">
                <a:solidFill>
                  <a:srgbClr val="0000FF"/>
                </a:solidFill>
              </a:rPr>
              <a:t> </a:t>
            </a:r>
            <a:r>
              <a:rPr lang="en-US" sz="2000" b="1" strike="sngStrike" dirty="0" smtClean="0">
                <a:solidFill>
                  <a:srgbClr val="0000FF"/>
                </a:solidFill>
              </a:rPr>
              <a:t>Archetype</a:t>
            </a:r>
            <a:r>
              <a:rPr lang="en-US" sz="2000" b="1" dirty="0" smtClean="0"/>
              <a:t> </a:t>
            </a:r>
            <a:r>
              <a:rPr lang="mr-IN" sz="2000" dirty="0" smtClean="0"/>
              <a:t>–</a:t>
            </a:r>
            <a:r>
              <a:rPr lang="en-US" sz="2000" dirty="0" smtClean="0"/>
              <a:t> A constraint or statement that could be (but is not yet) applied to a realized element or system.  </a:t>
            </a:r>
          </a:p>
          <a:p>
            <a:pPr lvl="1"/>
            <a:r>
              <a:rPr lang="en-US" sz="1800" dirty="0" smtClean="0"/>
              <a:t>This is </a:t>
            </a:r>
            <a:r>
              <a:rPr lang="en-US" sz="1800" i="1" dirty="0" smtClean="0"/>
              <a:t>Definition</a:t>
            </a:r>
            <a:r>
              <a:rPr lang="en-US" sz="1800" dirty="0" smtClean="0"/>
              <a:t> (in SysML sense) and is deliberately </a:t>
            </a:r>
            <a:r>
              <a:rPr lang="en-US" sz="1800" b="1" i="1" dirty="0" smtClean="0"/>
              <a:t>context-free</a:t>
            </a:r>
          </a:p>
          <a:p>
            <a:pPr lvl="2"/>
            <a:r>
              <a:rPr lang="en-US" sz="1600" dirty="0" smtClean="0"/>
              <a:t>This allows reuse of Requirement Archetypes</a:t>
            </a:r>
          </a:p>
          <a:p>
            <a:pPr lvl="1"/>
            <a:r>
              <a:rPr lang="en-US" sz="1800" dirty="0" smtClean="0"/>
              <a:t>Archetypes are classifiers that can be generalized/specialized, including inheritance of all properties/values</a:t>
            </a:r>
          </a:p>
          <a:p>
            <a:pPr lvl="1"/>
            <a:r>
              <a:rPr lang="en-US" sz="1800" dirty="0" smtClean="0"/>
              <a:t>Are used to type Requirements</a:t>
            </a:r>
          </a:p>
          <a:p>
            <a:r>
              <a:rPr lang="en-US" sz="2000" b="1" dirty="0" smtClean="0">
                <a:solidFill>
                  <a:srgbClr val="0000FF"/>
                </a:solidFill>
              </a:rPr>
              <a:t>Requirement </a:t>
            </a:r>
            <a:r>
              <a:rPr lang="en-US" sz="2000" b="1" dirty="0" smtClean="0">
                <a:solidFill>
                  <a:srgbClr val="FF0000"/>
                </a:solidFill>
              </a:rPr>
              <a:t>Usage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mr-IN" sz="2000" dirty="0" smtClean="0"/>
              <a:t>–</a:t>
            </a:r>
            <a:r>
              <a:rPr lang="en-US" sz="2000" dirty="0" smtClean="0"/>
              <a:t> An applied constraint on a realized element or system.  These are </a:t>
            </a:r>
            <a:r>
              <a:rPr lang="en-US" sz="2000" b="1" i="1" dirty="0" smtClean="0"/>
              <a:t>only valid when uniquely contextualized</a:t>
            </a:r>
            <a:r>
              <a:rPr lang="en-US" sz="2000" dirty="0" smtClean="0"/>
              <a:t>.</a:t>
            </a:r>
          </a:p>
          <a:p>
            <a:pPr lvl="1"/>
            <a:r>
              <a:rPr lang="en-US" sz="1800" dirty="0" smtClean="0"/>
              <a:t>This is </a:t>
            </a:r>
            <a:r>
              <a:rPr lang="en-US" sz="1800" i="1" dirty="0" smtClean="0"/>
              <a:t>Usage</a:t>
            </a:r>
            <a:r>
              <a:rPr lang="en-US" sz="1800" dirty="0" smtClean="0"/>
              <a:t> (in SysML sense) and is deliberately </a:t>
            </a:r>
            <a:r>
              <a:rPr lang="en-US" sz="1800" b="1" i="1" dirty="0" smtClean="0"/>
              <a:t>context-sensitive</a:t>
            </a:r>
          </a:p>
          <a:p>
            <a:pPr lvl="1"/>
            <a:r>
              <a:rPr lang="en-US" sz="1800" dirty="0" smtClean="0"/>
              <a:t>The concept of “requirement” only applies to properties, </a:t>
            </a:r>
            <a:r>
              <a:rPr lang="en-US" sz="1800" b="1" i="1" dirty="0" smtClean="0"/>
              <a:t>not classifiers</a:t>
            </a:r>
          </a:p>
          <a:p>
            <a:pPr lvl="2"/>
            <a:r>
              <a:rPr lang="en-US" sz="1600" dirty="0" smtClean="0"/>
              <a:t>This is the reason for SysML 1.x </a:t>
            </a:r>
            <a:r>
              <a:rPr lang="en-US" sz="1600" dirty="0"/>
              <a:t>r</a:t>
            </a:r>
            <a:r>
              <a:rPr lang="en-US" sz="1600" dirty="0" smtClean="0"/>
              <a:t>equirement constraints</a:t>
            </a:r>
          </a:p>
          <a:p>
            <a:pPr lvl="1"/>
            <a:r>
              <a:rPr lang="en-US" sz="1800" dirty="0" smtClean="0"/>
              <a:t>A requirement can be defined (“typed”) by a Requirement Archetype</a:t>
            </a:r>
          </a:p>
          <a:p>
            <a:pPr lvl="1"/>
            <a:r>
              <a:rPr lang="en-US" sz="1800" dirty="0" smtClean="0"/>
              <a:t>The following charts elaborate two options to accomplish this.</a:t>
            </a:r>
          </a:p>
          <a:p>
            <a:r>
              <a:rPr lang="en-US" sz="2000" dirty="0" smtClean="0"/>
              <a:t>The </a:t>
            </a:r>
            <a:r>
              <a:rPr lang="en-US" sz="2000" dirty="0" smtClean="0"/>
              <a:t>general term </a:t>
            </a:r>
            <a:r>
              <a:rPr lang="en-US" sz="2000" b="1" dirty="0" smtClean="0">
                <a:solidFill>
                  <a:srgbClr val="0000FF"/>
                </a:solidFill>
              </a:rPr>
              <a:t>Requirement</a:t>
            </a:r>
            <a:r>
              <a:rPr lang="en-US" sz="2000" dirty="0" smtClean="0"/>
              <a:t> </a:t>
            </a:r>
            <a:r>
              <a:rPr lang="en-US" sz="2000" dirty="0" smtClean="0"/>
              <a:t>refers to the </a:t>
            </a:r>
            <a:r>
              <a:rPr lang="en-US" sz="2000" dirty="0" smtClean="0">
                <a:solidFill>
                  <a:srgbClr val="FF0000"/>
                </a:solidFill>
              </a:rPr>
              <a:t>Requirement Usage</a:t>
            </a:r>
            <a:r>
              <a:rPr lang="en-US" sz="2000" dirty="0" smtClean="0"/>
              <a:t>, just as “Part” informally refers to “Part Property”.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161293716"/>
      </p:ext>
    </p:extLst>
  </p:cSld>
  <p:clrMapOvr>
    <a:masterClrMapping/>
  </p:clrMapOvr>
  <p:transition xmlns:p14="http://schemas.microsoft.com/office/powerpoint/2010/main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Applying Requirements to Realized Elements (and setting context)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i="1" dirty="0">
                <a:solidFill>
                  <a:srgbClr val="FF0000"/>
                </a:solidFill>
              </a:rPr>
              <a:t>D</a:t>
            </a:r>
            <a:r>
              <a:rPr lang="en-US" b="1" i="1" dirty="0" smtClean="0">
                <a:solidFill>
                  <a:srgbClr val="FF0000"/>
                </a:solidFill>
              </a:rPr>
              <a:t>ifferent </a:t>
            </a:r>
            <a:r>
              <a:rPr lang="en-US" b="1" i="1" dirty="0" smtClean="0">
                <a:solidFill>
                  <a:srgbClr val="FF0000"/>
                </a:solidFill>
              </a:rPr>
              <a:t>options </a:t>
            </a:r>
            <a:r>
              <a:rPr lang="en-US" dirty="0" smtClean="0"/>
              <a:t>are available for “applying” requirements to design.  This may inform the concept we want to express in the SysML2 RFP.</a:t>
            </a: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en-US" dirty="0" smtClean="0"/>
              <a:t>“Requirement” can only be a </a:t>
            </a:r>
            <a:r>
              <a:rPr lang="en-US" b="1" i="1" dirty="0" smtClean="0"/>
              <a:t>property</a:t>
            </a:r>
            <a:r>
              <a:rPr lang="en-US" dirty="0" smtClean="0"/>
              <a:t> </a:t>
            </a:r>
            <a:r>
              <a:rPr lang="en-US" b="1" i="1" dirty="0" smtClean="0"/>
              <a:t>of the realization element </a:t>
            </a:r>
            <a:r>
              <a:rPr lang="en-US" dirty="0" smtClean="0"/>
              <a:t>(e.g. «block»), which can be typed by a requirement archetype.</a:t>
            </a:r>
          </a:p>
          <a:p>
            <a:pPr marL="457200" indent="-457200">
              <a:buSzPct val="100000"/>
              <a:buFont typeface="+mj-lt"/>
              <a:buAutoNum type="arabicPeriod"/>
            </a:pPr>
            <a:r>
              <a:rPr lang="en-US" dirty="0" smtClean="0"/>
              <a:t>A unique </a:t>
            </a:r>
            <a:r>
              <a:rPr lang="en-US" b="1" i="1" dirty="0" smtClean="0"/>
              <a:t>grouping of requirement properties </a:t>
            </a:r>
            <a:r>
              <a:rPr lang="en-US" dirty="0" smtClean="0"/>
              <a:t>(typed by archetypes) </a:t>
            </a:r>
            <a:r>
              <a:rPr lang="en-US" dirty="0"/>
              <a:t>with </a:t>
            </a:r>
            <a:r>
              <a:rPr lang="en-US" dirty="0" smtClean="0"/>
              <a:t>a separate </a:t>
            </a:r>
            <a:r>
              <a:rPr lang="en-US" b="1" i="1" dirty="0"/>
              <a:t>relationship</a:t>
            </a:r>
            <a:r>
              <a:rPr lang="en-US" dirty="0"/>
              <a:t> (such as «satisfy») </a:t>
            </a:r>
            <a:r>
              <a:rPr lang="en-US" b="1" dirty="0" smtClean="0"/>
              <a:t>to </a:t>
            </a:r>
            <a:r>
              <a:rPr lang="en-US" b="1" dirty="0"/>
              <a:t>the realization element </a:t>
            </a:r>
            <a:r>
              <a:rPr lang="en-US" dirty="0"/>
              <a:t>(e.g. «block»)</a:t>
            </a:r>
            <a:endParaRPr lang="en-US" dirty="0" smtClean="0"/>
          </a:p>
          <a:p>
            <a:pPr marL="682625" lvl="1" indent="-457200">
              <a:buSzPct val="100000"/>
              <a:buFont typeface="+mj-lt"/>
              <a:buAutoNum type="alphaLcPeriod"/>
            </a:pPr>
            <a:r>
              <a:rPr lang="en-US" dirty="0" smtClean="0"/>
              <a:t>From the </a:t>
            </a:r>
            <a:r>
              <a:rPr lang="en-US" b="1" dirty="0" smtClean="0"/>
              <a:t>requirement group </a:t>
            </a:r>
            <a:r>
              <a:rPr lang="en-US" dirty="0" smtClean="0"/>
              <a:t>to the realization </a:t>
            </a:r>
            <a:r>
              <a:rPr lang="en-US" dirty="0" smtClean="0"/>
              <a:t>element</a:t>
            </a:r>
          </a:p>
          <a:p>
            <a:pPr marL="682625" lvl="1" indent="-457200">
              <a:buSzPct val="100000"/>
              <a:buFont typeface="+mj-lt"/>
              <a:buAutoNum type="alphaLcPeriod"/>
            </a:pPr>
            <a:r>
              <a:rPr lang="en-US" dirty="0" smtClean="0"/>
              <a:t>From the </a:t>
            </a:r>
            <a:r>
              <a:rPr lang="en-US" b="1" dirty="0" smtClean="0"/>
              <a:t>individual requirement usage </a:t>
            </a:r>
            <a:r>
              <a:rPr lang="en-US" dirty="0" smtClean="0"/>
              <a:t>to the realization element</a:t>
            </a:r>
            <a:endParaRPr lang="en-US" dirty="0" smtClean="0"/>
          </a:p>
          <a:p>
            <a:pPr marL="0" indent="0">
              <a:buSzPct val="100000"/>
              <a:buNone/>
            </a:pPr>
            <a:r>
              <a:rPr lang="en-US" dirty="0" smtClean="0"/>
              <a:t>These options will be explored on following </a:t>
            </a:r>
            <a:r>
              <a:rPr lang="en-US" dirty="0" smtClean="0"/>
              <a:t>charts</a:t>
            </a:r>
          </a:p>
          <a:p>
            <a:pPr marL="0" indent="0">
              <a:buSzPct val="100000"/>
              <a:buNone/>
            </a:pPr>
            <a:endParaRPr lang="en-US" dirty="0" smtClean="0"/>
          </a:p>
          <a:p>
            <a:pPr marL="0" indent="0">
              <a:buSzPct val="100000"/>
              <a:buNone/>
            </a:pPr>
            <a:r>
              <a:rPr lang="en-US" sz="1800" dirty="0" smtClean="0"/>
              <a:t>Note: Binding of requirement parameters to value properties is a complementary concept, but does not in itself define </a:t>
            </a:r>
            <a:r>
              <a:rPr lang="en-US" sz="1800" dirty="0" smtClean="0"/>
              <a:t>requirement satisfaction.</a:t>
            </a:r>
            <a:endParaRPr lang="en-US" sz="1800" dirty="0" smtClean="0"/>
          </a:p>
        </p:txBody>
      </p:sp>
    </p:spTree>
    <p:extLst>
      <p:ext uri="{BB962C8B-B14F-4D97-AF65-F5344CB8AC3E}">
        <p14:creationId xmlns:p14="http://schemas.microsoft.com/office/powerpoint/2010/main" val="2624366508"/>
      </p:ext>
    </p:extLst>
  </p:cSld>
  <p:clrMapOvr>
    <a:masterClrMapping/>
  </p:clrMapOvr>
  <p:transition xmlns:p14="http://schemas.microsoft.com/office/powerpoint/2010/main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Option 1. Requirement </a:t>
            </a:r>
            <a:r>
              <a:rPr lang="en-US" dirty="0" smtClean="0">
                <a:solidFill>
                  <a:srgbClr val="0000FF"/>
                </a:solidFill>
              </a:rPr>
              <a:t>Property</a:t>
            </a:r>
            <a:r>
              <a:rPr lang="en-US" dirty="0" smtClean="0"/>
              <a:t> (of Realizing Element/System)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“Requirement” can only be a </a:t>
            </a:r>
            <a:r>
              <a:rPr lang="en-US" sz="2800" b="1" i="1" dirty="0" smtClean="0">
                <a:solidFill>
                  <a:srgbClr val="0000FF"/>
                </a:solidFill>
              </a:rPr>
              <a:t>property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smtClean="0"/>
              <a:t>of the realization element (e.g. «block»)</a:t>
            </a:r>
          </a:p>
          <a:p>
            <a:pPr marL="682625" lvl="1" indent="-457200">
              <a:buSzPct val="100000"/>
            </a:pPr>
            <a:r>
              <a:rPr lang="en-US" sz="2400" dirty="0" smtClean="0"/>
              <a:t>Requirement (property) may be typed by Requirement Archetype</a:t>
            </a:r>
          </a:p>
          <a:p>
            <a:pPr marL="682625" lvl="1" indent="-457200">
              <a:buSzPct val="100000"/>
            </a:pPr>
            <a:r>
              <a:rPr lang="en-US" sz="2400" dirty="0" smtClean="0"/>
              <a:t>This will be consistent with definition-usage in behavior and structure</a:t>
            </a:r>
            <a:endParaRPr lang="en-US" sz="2400" dirty="0" smtClean="0">
              <a:solidFill>
                <a:srgbClr val="0000FF"/>
              </a:solidFill>
            </a:endParaRPr>
          </a:p>
          <a:p>
            <a:pPr marL="682625" lvl="1" indent="-457200">
              <a:buSzPct val="100000"/>
            </a:pPr>
            <a:r>
              <a:rPr lang="en-US" sz="2400" i="1" dirty="0" smtClean="0">
                <a:solidFill>
                  <a:srgbClr val="0000FF"/>
                </a:solidFill>
              </a:rPr>
              <a:t>This uses the uniqueness of composition/properties to ensure context-sensitivity</a:t>
            </a:r>
          </a:p>
          <a:p>
            <a:pPr marL="457200" indent="-457200"/>
            <a:r>
              <a:rPr lang="en-US" sz="2800" i="1" dirty="0" smtClean="0">
                <a:solidFill>
                  <a:srgbClr val="0000FF"/>
                </a:solidFill>
              </a:rPr>
              <a:t>There is no specific model element named «requirement»</a:t>
            </a:r>
          </a:p>
          <a:p>
            <a:pPr marL="682625" lvl="1" indent="-457200">
              <a:buSzPct val="100000"/>
            </a:pPr>
            <a:r>
              <a:rPr lang="en-US" sz="2400" dirty="0" smtClean="0"/>
              <a:t>Requirements are only properties</a:t>
            </a:r>
          </a:p>
          <a:p>
            <a:pPr marL="682625" lvl="1" indent="-457200">
              <a:buSzPct val="100000"/>
            </a:pPr>
            <a:r>
              <a:rPr lang="en-US" sz="2400" dirty="0" smtClean="0"/>
              <a:t>Don’t need «satisfy» relationship</a:t>
            </a:r>
          </a:p>
        </p:txBody>
      </p:sp>
    </p:spTree>
    <p:extLst>
      <p:ext uri="{BB962C8B-B14F-4D97-AF65-F5344CB8AC3E}">
        <p14:creationId xmlns:p14="http://schemas.microsoft.com/office/powerpoint/2010/main" val="2624366508"/>
      </p:ext>
    </p:extLst>
  </p:cSld>
  <p:clrMapOvr>
    <a:masterClrMapping/>
  </p:clrMapOvr>
  <p:transition xmlns:p14="http://schemas.microsoft.com/office/powerpoint/2010/main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Option 2. </a:t>
            </a:r>
            <a:r>
              <a:rPr lang="en-US" dirty="0" smtClean="0">
                <a:solidFill>
                  <a:srgbClr val="0000FF"/>
                </a:solidFill>
              </a:rPr>
              <a:t>Grouping</a:t>
            </a:r>
            <a:r>
              <a:rPr lang="en-US" dirty="0" smtClean="0"/>
              <a:t> of Requirement Properties plus </a:t>
            </a:r>
            <a:r>
              <a:rPr lang="en-US" dirty="0" smtClean="0">
                <a:solidFill>
                  <a:srgbClr val="0000FF"/>
                </a:solidFill>
              </a:rPr>
              <a:t>Relationship</a:t>
            </a:r>
            <a:r>
              <a:rPr lang="en-US" dirty="0" smtClean="0"/>
              <a:t> to Element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A </a:t>
            </a:r>
            <a:r>
              <a:rPr lang="en-US" sz="2000" b="1" i="1" dirty="0" smtClean="0"/>
              <a:t>new element </a:t>
            </a:r>
            <a:r>
              <a:rPr lang="en-US" sz="2000" dirty="0" smtClean="0"/>
              <a:t>is provided («</a:t>
            </a:r>
            <a:r>
              <a:rPr lang="en-US" sz="2000" dirty="0" err="1" smtClean="0"/>
              <a:t>requirementsGroup</a:t>
            </a:r>
            <a:r>
              <a:rPr lang="en-US" sz="2000" dirty="0" smtClean="0"/>
              <a:t>») that provides unique, context-sensitive </a:t>
            </a:r>
            <a:r>
              <a:rPr lang="en-US" sz="2000" b="1" i="1" dirty="0" smtClean="0"/>
              <a:t>requirement properties</a:t>
            </a:r>
            <a:r>
              <a:rPr lang="en-US" sz="2000" dirty="0" smtClean="0"/>
              <a:t>, AND</a:t>
            </a:r>
          </a:p>
          <a:p>
            <a:r>
              <a:rPr lang="en-US" sz="2000" dirty="0" smtClean="0"/>
              <a:t>A </a:t>
            </a:r>
            <a:r>
              <a:rPr lang="en-US" sz="2000" dirty="0"/>
              <a:t>separate </a:t>
            </a:r>
            <a:r>
              <a:rPr lang="en-US" sz="2000" b="1" i="1" dirty="0"/>
              <a:t>relationship</a:t>
            </a:r>
            <a:r>
              <a:rPr lang="en-US" sz="2000" dirty="0"/>
              <a:t> </a:t>
            </a:r>
            <a:r>
              <a:rPr lang="en-US" sz="2000" dirty="0" smtClean="0"/>
              <a:t>(e.g. «</a:t>
            </a:r>
            <a:r>
              <a:rPr lang="en-US" sz="2000" dirty="0"/>
              <a:t>satisfy</a:t>
            </a:r>
            <a:r>
              <a:rPr lang="en-US" sz="2000" dirty="0" smtClean="0"/>
              <a:t>») is </a:t>
            </a:r>
            <a:r>
              <a:rPr lang="en-US" sz="2000" dirty="0" smtClean="0"/>
              <a:t>provided, either </a:t>
            </a:r>
          </a:p>
          <a:p>
            <a:pPr marL="688975" lvl="1" indent="-457200">
              <a:buFont typeface="+mj-lt"/>
              <a:buAutoNum type="alphaLcPeriod"/>
            </a:pPr>
            <a:r>
              <a:rPr lang="en-US" sz="1800" dirty="0" smtClean="0"/>
              <a:t>between </a:t>
            </a:r>
            <a:r>
              <a:rPr lang="en-US" sz="1800" dirty="0"/>
              <a:t>the «</a:t>
            </a:r>
            <a:r>
              <a:rPr lang="en-US" sz="1800" dirty="0" err="1"/>
              <a:t>requirementsGroup</a:t>
            </a:r>
            <a:r>
              <a:rPr lang="en-US" sz="1800" dirty="0"/>
              <a:t>» and the realization </a:t>
            </a:r>
            <a:r>
              <a:rPr lang="en-US" sz="1800" dirty="0" smtClean="0"/>
              <a:t>element </a:t>
            </a:r>
            <a:r>
              <a:rPr lang="en-US" sz="1800" dirty="0"/>
              <a:t>(e.g. «block»</a:t>
            </a:r>
            <a:r>
              <a:rPr lang="en-US" sz="1800" dirty="0" smtClean="0"/>
              <a:t>)</a:t>
            </a:r>
          </a:p>
          <a:p>
            <a:pPr lvl="2"/>
            <a:r>
              <a:rPr lang="en-US" sz="1600" dirty="0" smtClean="0"/>
              <a:t>«</a:t>
            </a:r>
            <a:r>
              <a:rPr lang="en-US" sz="1600" dirty="0" err="1" smtClean="0"/>
              <a:t>requirementsGroup</a:t>
            </a:r>
            <a:r>
              <a:rPr lang="en-US" sz="1600" dirty="0" smtClean="0"/>
              <a:t>» thus becomes a contextualizing buffer (or specification element) between </a:t>
            </a:r>
            <a:r>
              <a:rPr lang="en-US" sz="1600" dirty="0" smtClean="0">
                <a:solidFill>
                  <a:srgbClr val="0000FF"/>
                </a:solidFill>
              </a:rPr>
              <a:t>Archetype </a:t>
            </a:r>
            <a:r>
              <a:rPr lang="en-US" sz="1600" dirty="0" smtClean="0"/>
              <a:t>and </a:t>
            </a:r>
            <a:r>
              <a:rPr lang="en-US" sz="1600" dirty="0" smtClean="0">
                <a:solidFill>
                  <a:srgbClr val="0000FF"/>
                </a:solidFill>
              </a:rPr>
              <a:t>Requirement</a:t>
            </a:r>
          </a:p>
          <a:p>
            <a:pPr marL="688975" lvl="1" indent="-457200">
              <a:buFont typeface="+mj-lt"/>
              <a:buAutoNum type="alphaLcPeriod"/>
            </a:pPr>
            <a:r>
              <a:rPr lang="en-US" sz="1800" dirty="0" smtClean="0"/>
              <a:t>b</a:t>
            </a:r>
            <a:r>
              <a:rPr lang="en-US" sz="1800" dirty="0" smtClean="0"/>
              <a:t>etween the requirement usage (property) and the realization element</a:t>
            </a:r>
          </a:p>
          <a:p>
            <a:r>
              <a:rPr lang="en-US" sz="2000" dirty="0" smtClean="0"/>
              <a:t>Advantages:</a:t>
            </a:r>
          </a:p>
          <a:p>
            <a:pPr lvl="1"/>
            <a:r>
              <a:rPr lang="en-US" sz="1600" dirty="0"/>
              <a:t>C</a:t>
            </a:r>
            <a:r>
              <a:rPr lang="en-US" sz="1600" dirty="0" smtClean="0"/>
              <a:t>onsistent with </a:t>
            </a:r>
            <a:r>
              <a:rPr lang="en-US" sz="1600" dirty="0" err="1" smtClean="0"/>
              <a:t>SysML</a:t>
            </a:r>
            <a:r>
              <a:rPr lang="en-US" sz="1600" dirty="0" smtClean="0"/>
              <a:t> 1.X requirement relationships, </a:t>
            </a:r>
          </a:p>
          <a:p>
            <a:pPr lvl="1"/>
            <a:r>
              <a:rPr lang="en-US" sz="1600" dirty="0" smtClean="0"/>
              <a:t>facilitates archetype reuse across multiple “specification elements”</a:t>
            </a:r>
          </a:p>
          <a:p>
            <a:pPr lvl="1"/>
            <a:r>
              <a:rPr lang="en-US" sz="1600" dirty="0"/>
              <a:t>The concept of the “specification element” being separate from the “design” should resonate with </a:t>
            </a:r>
            <a:r>
              <a:rPr lang="en-US" sz="1600" dirty="0" smtClean="0"/>
              <a:t>SEs. </a:t>
            </a:r>
            <a:endParaRPr lang="en-US" sz="1600" dirty="0"/>
          </a:p>
          <a:p>
            <a:r>
              <a:rPr lang="en-US" sz="2000" dirty="0" smtClean="0"/>
              <a:t>Considerations</a:t>
            </a:r>
          </a:p>
          <a:p>
            <a:pPr lvl="1"/>
            <a:r>
              <a:rPr lang="en-US" sz="1600" dirty="0" smtClean="0"/>
              <a:t>Since «satisfy» may be from a requirement usage, so «derive», «verify» may also need to be from a requirement usage.</a:t>
            </a:r>
          </a:p>
          <a:p>
            <a:pPr lvl="1"/>
            <a:r>
              <a:rPr lang="en-US" sz="1600" dirty="0" smtClean="0"/>
              <a:t>Allocation and Rationale may also need to be attached to requirement usage</a:t>
            </a:r>
          </a:p>
          <a:p>
            <a:pPr lvl="1"/>
            <a:r>
              <a:rPr lang="en-US" sz="1600" dirty="0" smtClean="0"/>
              <a:t>The rules/constraints for usage level relationships need to be examined.</a:t>
            </a:r>
          </a:p>
        </p:txBody>
      </p:sp>
    </p:spTree>
    <p:extLst>
      <p:ext uri="{BB962C8B-B14F-4D97-AF65-F5344CB8AC3E}">
        <p14:creationId xmlns:p14="http://schemas.microsoft.com/office/powerpoint/2010/main" val="706677574"/>
      </p:ext>
    </p:extLst>
  </p:cSld>
  <p:clrMapOvr>
    <a:masterClrMapping/>
  </p:clrMapOvr>
  <p:transition xmlns:p14="http://schemas.microsoft.com/office/powerpoint/2010/main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Specification and Codification Concepts Within These Two Options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Option 1: </a:t>
            </a:r>
          </a:p>
          <a:p>
            <a:pPr lvl="1"/>
            <a:r>
              <a:rPr lang="en-US" dirty="0" smtClean="0"/>
              <a:t>Specification: When the requirement archetype pre-exists the realized element, and is used to generate/type the requirement property of the realized element.</a:t>
            </a:r>
          </a:p>
          <a:p>
            <a:pPr lvl="1"/>
            <a:r>
              <a:rPr lang="en-US" dirty="0" smtClean="0"/>
              <a:t>Codification: When the realized element pre-exists the requirement archetype, a requirement property is generated, and later demands the generation of an archetype.</a:t>
            </a:r>
          </a:p>
          <a:p>
            <a:r>
              <a:rPr lang="en-US" dirty="0" smtClean="0"/>
              <a:t>Option 2:</a:t>
            </a:r>
          </a:p>
          <a:p>
            <a:pPr lvl="1"/>
            <a:r>
              <a:rPr lang="en-US" dirty="0" smtClean="0"/>
              <a:t>Specification: When all «</a:t>
            </a:r>
            <a:r>
              <a:rPr lang="en-US" dirty="0" err="1" smtClean="0"/>
              <a:t>requirementGroup</a:t>
            </a:r>
            <a:r>
              <a:rPr lang="en-US" dirty="0" smtClean="0"/>
              <a:t>» requirement properties are typed by archetypes, and is then related to a realized element.</a:t>
            </a:r>
          </a:p>
          <a:p>
            <a:pPr lvl="1"/>
            <a:r>
              <a:rPr lang="en-US" dirty="0" smtClean="0"/>
              <a:t>Codification: When a realized element is related to a “blank” «</a:t>
            </a:r>
            <a:r>
              <a:rPr lang="en-US" dirty="0" err="1" smtClean="0"/>
              <a:t>requirementsGroup</a:t>
            </a:r>
            <a:r>
              <a:rPr lang="en-US" dirty="0" smtClean="0"/>
              <a:t>» that is subsequently populated by requirement properties.  As the properties mature, archetypes may emerge.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6453678"/>
      </p:ext>
    </p:extLst>
  </p:cSld>
  <p:clrMapOvr>
    <a:masterClrMapping/>
  </p:clrMapOvr>
  <p:transition xmlns:p14="http://schemas.microsoft.com/office/powerpoint/2010/main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Requirements vs. Archetypes &amp; Requirement Properties - History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The SE concept of requirement reuse </a:t>
            </a:r>
            <a:r>
              <a:rPr lang="en-US" sz="2000" i="1" dirty="0" smtClean="0"/>
              <a:t>does not necessarily dictate ‘composition’ </a:t>
            </a:r>
            <a:r>
              <a:rPr lang="en-US" sz="2000" dirty="0" smtClean="0"/>
              <a:t>(whole/part, requirement properties) </a:t>
            </a:r>
            <a:r>
              <a:rPr lang="en-US" sz="2000" i="1" dirty="0" smtClean="0"/>
              <a:t>as the implementation</a:t>
            </a:r>
            <a:r>
              <a:rPr lang="en-US" sz="2000" dirty="0" smtClean="0"/>
              <a:t>.</a:t>
            </a:r>
          </a:p>
          <a:p>
            <a:r>
              <a:rPr lang="en-US" sz="2000" dirty="0" smtClean="0"/>
              <a:t>If composition is considered, requirement context needs to be established (RTF minutes: Austin 201409, Reston 201503), how to count </a:t>
            </a:r>
            <a:r>
              <a:rPr lang="en-US" sz="2000" dirty="0" err="1" smtClean="0"/>
              <a:t>reqts</a:t>
            </a:r>
            <a:r>
              <a:rPr lang="mr-IN" sz="2000" dirty="0" smtClean="0"/>
              <a:t>…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sz="2000" i="1" dirty="0" smtClean="0"/>
              <a:t>Tentative</a:t>
            </a:r>
            <a:r>
              <a:rPr lang="en-US" sz="2000" dirty="0" smtClean="0"/>
              <a:t> recommendation: if you MUST have composition, then</a:t>
            </a:r>
          </a:p>
          <a:p>
            <a:pPr lvl="1"/>
            <a:r>
              <a:rPr lang="en-US" sz="1800" dirty="0" smtClean="0"/>
              <a:t>Only </a:t>
            </a:r>
            <a:r>
              <a:rPr lang="en-US" sz="1800" dirty="0" err="1" smtClean="0"/>
              <a:t>Reqt</a:t>
            </a:r>
            <a:r>
              <a:rPr lang="en-US" sz="1800" dirty="0" smtClean="0"/>
              <a:t> </a:t>
            </a:r>
            <a:r>
              <a:rPr lang="en-US" sz="1800" dirty="0"/>
              <a:t>P</a:t>
            </a:r>
            <a:r>
              <a:rPr lang="en-US" sz="1800" dirty="0" smtClean="0"/>
              <a:t>roperties (of other model elements) establish context.</a:t>
            </a:r>
          </a:p>
          <a:p>
            <a:pPr lvl="1"/>
            <a:r>
              <a:rPr lang="en-US" sz="1800" dirty="0" err="1" smtClean="0"/>
              <a:t>Reqt</a:t>
            </a:r>
            <a:r>
              <a:rPr lang="en-US" sz="1800" dirty="0" smtClean="0"/>
              <a:t> </a:t>
            </a:r>
            <a:r>
              <a:rPr lang="en-US" sz="1800" dirty="0" err="1" smtClean="0"/>
              <a:t>Properites</a:t>
            </a:r>
            <a:r>
              <a:rPr lang="en-US" sz="1800" dirty="0" smtClean="0"/>
              <a:t> are typed by </a:t>
            </a:r>
            <a:r>
              <a:rPr lang="en-US" sz="1800" dirty="0" err="1" smtClean="0"/>
              <a:t>Reqt</a:t>
            </a:r>
            <a:r>
              <a:rPr lang="en-US" sz="1800" dirty="0" smtClean="0"/>
              <a:t> Archetypes; but Archetypes are not requirements in themselves</a:t>
            </a:r>
            <a:endParaRPr lang="en-US" sz="1800" dirty="0"/>
          </a:p>
        </p:txBody>
      </p:sp>
      <p:pic>
        <p:nvPicPr>
          <p:cNvPr id="4" name="Picture 3" descr="flipchar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491" y="3639477"/>
            <a:ext cx="4242430" cy="253268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6834" y="6119517"/>
            <a:ext cx="88067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What to instance semantics mean to requirements?  What SE concept is supported? 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t>Do requirement properties need slot values? What does this imply?</a:t>
            </a:r>
            <a:endParaRPr lang="en-US" dirty="0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7929980"/>
      </p:ext>
    </p:extLst>
  </p:cSld>
  <p:clrMapOvr>
    <a:masterClrMapping/>
  </p:clrMapOvr>
  <p:transition xmlns:p14="http://schemas.microsoft.com/office/powerpoint/2010/main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Initial Thoughts:</a:t>
            </a:r>
            <a:br>
              <a:rPr lang="en-US" dirty="0" smtClean="0"/>
            </a:br>
            <a:r>
              <a:rPr lang="en-US" dirty="0" smtClean="0"/>
              <a:t>Requirements vs. Archetypes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Requirements must be properties (with context)</a:t>
            </a:r>
          </a:p>
          <a:p>
            <a:r>
              <a:rPr lang="en-US" dirty="0" smtClean="0"/>
              <a:t>Non-properties are requirement archetypes</a:t>
            </a:r>
          </a:p>
          <a:p>
            <a:r>
              <a:rPr lang="en-US" dirty="0" smtClean="0"/>
              <a:t>What about properties of archetypes? Decomposition?</a:t>
            </a:r>
            <a:endParaRPr lang="en-US" dirty="0"/>
          </a:p>
        </p:txBody>
      </p:sp>
      <p:pic>
        <p:nvPicPr>
          <p:cNvPr id="4" name="Picture 3" descr="flipchar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951" y="2570489"/>
            <a:ext cx="7052885" cy="4210502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3608972" y="2360757"/>
            <a:ext cx="2347037" cy="419463"/>
          </a:xfrm>
          <a:prstGeom prst="wedgeRoundRectCallout">
            <a:avLst>
              <a:gd name="adj1" fmla="val -45206"/>
              <a:gd name="adj2" fmla="val 284670"/>
              <a:gd name="adj3" fmla="val 16667"/>
            </a:avLst>
          </a:prstGeom>
          <a:solidFill>
            <a:srgbClr val="FFFF00"/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4"/>
                </a:solidFill>
              </a:rPr>
              <a:t>“Real” Requirement</a:t>
            </a:r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6481500" y="2441577"/>
            <a:ext cx="1695975" cy="419463"/>
          </a:xfrm>
          <a:prstGeom prst="wedgeRoundRectCallout">
            <a:avLst>
              <a:gd name="adj1" fmla="val -41781"/>
              <a:gd name="adj2" fmla="val 219521"/>
              <a:gd name="adj3" fmla="val 16667"/>
            </a:avLst>
          </a:prstGeom>
          <a:solidFill>
            <a:srgbClr val="FFFF00"/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4"/>
                </a:solidFill>
              </a:rPr>
              <a:t>Archetype</a:t>
            </a:r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7" name="Rounded Rectangular Callout 6"/>
          <p:cNvSpPr/>
          <p:nvPr/>
        </p:nvSpPr>
        <p:spPr>
          <a:xfrm>
            <a:off x="3355781" y="5567853"/>
            <a:ext cx="1695975" cy="419463"/>
          </a:xfrm>
          <a:prstGeom prst="wedgeRoundRectCallout">
            <a:avLst>
              <a:gd name="adj1" fmla="val 110352"/>
              <a:gd name="adj2" fmla="val 106469"/>
              <a:gd name="adj3" fmla="val 16667"/>
            </a:avLst>
          </a:prstGeom>
          <a:solidFill>
            <a:srgbClr val="FFFF00"/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4"/>
                </a:solidFill>
              </a:rPr>
              <a:t>Archetype</a:t>
            </a:r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8" name="Rounded Rectangular Callout 7"/>
          <p:cNvSpPr/>
          <p:nvPr/>
        </p:nvSpPr>
        <p:spPr>
          <a:xfrm>
            <a:off x="6904469" y="3445952"/>
            <a:ext cx="2009449" cy="419463"/>
          </a:xfrm>
          <a:prstGeom prst="wedgeRoundRectCallout">
            <a:avLst>
              <a:gd name="adj1" fmla="val -52043"/>
              <a:gd name="adj2" fmla="val 181198"/>
              <a:gd name="adj3" fmla="val 16667"/>
            </a:avLst>
          </a:prstGeom>
          <a:solidFill>
            <a:srgbClr val="FFFF00"/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4"/>
                </a:solidFill>
              </a:rPr>
              <a:t>? Decomposition</a:t>
            </a:r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9" name="Rounded Rectangular Callout 8"/>
          <p:cNvSpPr/>
          <p:nvPr/>
        </p:nvSpPr>
        <p:spPr>
          <a:xfrm>
            <a:off x="63985" y="3006027"/>
            <a:ext cx="1695975" cy="586737"/>
          </a:xfrm>
          <a:prstGeom prst="wedgeRoundRectCallout">
            <a:avLst>
              <a:gd name="adj1" fmla="val 91394"/>
              <a:gd name="adj2" fmla="val 207142"/>
              <a:gd name="adj3" fmla="val 16667"/>
            </a:avLst>
          </a:prstGeom>
          <a:solidFill>
            <a:srgbClr val="FFFF00"/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accent4"/>
                </a:solidFill>
              </a:rPr>
              <a:t>Inherited Requirement</a:t>
            </a:r>
            <a:endParaRPr lang="en-US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1835908"/>
      </p:ext>
    </p:extLst>
  </p:cSld>
  <p:clrMapOvr>
    <a:masterClrMapping/>
  </p:clrMapOvr>
  <p:transition xmlns:p14="http://schemas.microsoft.com/office/powerpoint/2010/main">
    <p:fade/>
  </p:transition>
</p:sld>
</file>

<file path=ppt/theme/theme1.xml><?xml version="1.0" encoding="utf-8"?>
<a:theme xmlns:a="http://schemas.openxmlformats.org/drawingml/2006/main" name="2_rayppt03">
  <a:themeElements>
    <a:clrScheme name="2_rayppt03 1">
      <a:dk1>
        <a:srgbClr val="000000"/>
      </a:dk1>
      <a:lt1>
        <a:srgbClr val="FFFFFF"/>
      </a:lt1>
      <a:dk2>
        <a:srgbClr val="000000"/>
      </a:dk2>
      <a:lt2>
        <a:srgbClr val="AC9F89"/>
      </a:lt2>
      <a:accent1>
        <a:srgbClr val="95A289"/>
      </a:accent1>
      <a:accent2>
        <a:srgbClr val="DAD9AD"/>
      </a:accent2>
      <a:accent3>
        <a:srgbClr val="FFFFFF"/>
      </a:accent3>
      <a:accent4>
        <a:srgbClr val="000000"/>
      </a:accent4>
      <a:accent5>
        <a:srgbClr val="C8CEC4"/>
      </a:accent5>
      <a:accent6>
        <a:srgbClr val="C5C49C"/>
      </a:accent6>
      <a:hlink>
        <a:srgbClr val="7C96A1"/>
      </a:hlink>
      <a:folHlink>
        <a:srgbClr val="CE1126"/>
      </a:folHlink>
    </a:clrScheme>
    <a:fontScheme name="2_rayppt03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rayppt03 1">
        <a:dk1>
          <a:srgbClr val="000000"/>
        </a:dk1>
        <a:lt1>
          <a:srgbClr val="FFFFFF"/>
        </a:lt1>
        <a:dk2>
          <a:srgbClr val="000000"/>
        </a:dk2>
        <a:lt2>
          <a:srgbClr val="AC9F89"/>
        </a:lt2>
        <a:accent1>
          <a:srgbClr val="95A289"/>
        </a:accent1>
        <a:accent2>
          <a:srgbClr val="DAD9AD"/>
        </a:accent2>
        <a:accent3>
          <a:srgbClr val="FFFFFF"/>
        </a:accent3>
        <a:accent4>
          <a:srgbClr val="000000"/>
        </a:accent4>
        <a:accent5>
          <a:srgbClr val="C8CEC4"/>
        </a:accent5>
        <a:accent6>
          <a:srgbClr val="C5C49C"/>
        </a:accent6>
        <a:hlink>
          <a:srgbClr val="7C96A1"/>
        </a:hlink>
        <a:folHlink>
          <a:srgbClr val="CE112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Skygazer1">
  <a:themeElements>
    <a:clrScheme name="1_rayppt03 1">
      <a:dk1>
        <a:srgbClr val="000000"/>
      </a:dk1>
      <a:lt1>
        <a:srgbClr val="FFFFFF"/>
      </a:lt1>
      <a:dk2>
        <a:srgbClr val="000000"/>
      </a:dk2>
      <a:lt2>
        <a:srgbClr val="AC9F89"/>
      </a:lt2>
      <a:accent1>
        <a:srgbClr val="95A289"/>
      </a:accent1>
      <a:accent2>
        <a:srgbClr val="DAD9AD"/>
      </a:accent2>
      <a:accent3>
        <a:srgbClr val="FFFFFF"/>
      </a:accent3>
      <a:accent4>
        <a:srgbClr val="000000"/>
      </a:accent4>
      <a:accent5>
        <a:srgbClr val="C8CEC4"/>
      </a:accent5>
      <a:accent6>
        <a:srgbClr val="C5C49C"/>
      </a:accent6>
      <a:hlink>
        <a:srgbClr val="7C96A1"/>
      </a:hlink>
      <a:folHlink>
        <a:srgbClr val="CE1126"/>
      </a:folHlink>
    </a:clrScheme>
    <a:fontScheme name="1_rayppt03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rayppt03 1">
        <a:dk1>
          <a:srgbClr val="000000"/>
        </a:dk1>
        <a:lt1>
          <a:srgbClr val="FFFFFF"/>
        </a:lt1>
        <a:dk2>
          <a:srgbClr val="000000"/>
        </a:dk2>
        <a:lt2>
          <a:srgbClr val="AC9F89"/>
        </a:lt2>
        <a:accent1>
          <a:srgbClr val="95A289"/>
        </a:accent1>
        <a:accent2>
          <a:srgbClr val="DAD9AD"/>
        </a:accent2>
        <a:accent3>
          <a:srgbClr val="FFFFFF"/>
        </a:accent3>
        <a:accent4>
          <a:srgbClr val="000000"/>
        </a:accent4>
        <a:accent5>
          <a:srgbClr val="C8CEC4"/>
        </a:accent5>
        <a:accent6>
          <a:srgbClr val="C5C49C"/>
        </a:accent6>
        <a:hlink>
          <a:srgbClr val="7C96A1"/>
        </a:hlink>
        <a:folHlink>
          <a:srgbClr val="CE112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Skygazer">
  <a:themeElements>
    <a:clrScheme name="1_rayppt03 1">
      <a:dk1>
        <a:srgbClr val="000000"/>
      </a:dk1>
      <a:lt1>
        <a:srgbClr val="FFFFFF"/>
      </a:lt1>
      <a:dk2>
        <a:srgbClr val="000000"/>
      </a:dk2>
      <a:lt2>
        <a:srgbClr val="AC9F89"/>
      </a:lt2>
      <a:accent1>
        <a:srgbClr val="95A289"/>
      </a:accent1>
      <a:accent2>
        <a:srgbClr val="DAD9AD"/>
      </a:accent2>
      <a:accent3>
        <a:srgbClr val="FFFFFF"/>
      </a:accent3>
      <a:accent4>
        <a:srgbClr val="000000"/>
      </a:accent4>
      <a:accent5>
        <a:srgbClr val="C8CEC4"/>
      </a:accent5>
      <a:accent6>
        <a:srgbClr val="C5C49C"/>
      </a:accent6>
      <a:hlink>
        <a:srgbClr val="7C96A1"/>
      </a:hlink>
      <a:folHlink>
        <a:srgbClr val="CE1126"/>
      </a:folHlink>
    </a:clrScheme>
    <a:fontScheme name="1_rayppt03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rayppt03 1">
        <a:dk1>
          <a:srgbClr val="000000"/>
        </a:dk1>
        <a:lt1>
          <a:srgbClr val="FFFFFF"/>
        </a:lt1>
        <a:dk2>
          <a:srgbClr val="000000"/>
        </a:dk2>
        <a:lt2>
          <a:srgbClr val="AC9F89"/>
        </a:lt2>
        <a:accent1>
          <a:srgbClr val="95A289"/>
        </a:accent1>
        <a:accent2>
          <a:srgbClr val="DAD9AD"/>
        </a:accent2>
        <a:accent3>
          <a:srgbClr val="FFFFFF"/>
        </a:accent3>
        <a:accent4>
          <a:srgbClr val="000000"/>
        </a:accent4>
        <a:accent5>
          <a:srgbClr val="C8CEC4"/>
        </a:accent5>
        <a:accent6>
          <a:srgbClr val="C5C49C"/>
        </a:accent6>
        <a:hlink>
          <a:srgbClr val="7C96A1"/>
        </a:hlink>
        <a:folHlink>
          <a:srgbClr val="CE112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Theme.thmx</Template>
  <TotalTime>870</TotalTime>
  <Words>1682</Words>
  <Application>Microsoft Macintosh PowerPoint</Application>
  <PresentationFormat>On-screen Show (4:3)</PresentationFormat>
  <Paragraphs>136</Paragraphs>
  <Slides>16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2_rayppt03</vt:lpstr>
      <vt:lpstr>Skygazer1</vt:lpstr>
      <vt:lpstr>Skygazer</vt:lpstr>
      <vt:lpstr>Requirements Development:  the Pachinko Ball analogy</vt:lpstr>
      <vt:lpstr>Crossing + Within Example:  Requirement Derivation</vt:lpstr>
      <vt:lpstr>Distinguishing Archetype from Requirement</vt:lpstr>
      <vt:lpstr>Applying Requirements to Realized Elements (and setting context)</vt:lpstr>
      <vt:lpstr>Option 1. Requirement Property (of Realizing Element/System)</vt:lpstr>
      <vt:lpstr>Option 2. Grouping of Requirement Properties plus Relationship to Element</vt:lpstr>
      <vt:lpstr>Specification and Codification Concepts Within These Two Options</vt:lpstr>
      <vt:lpstr>Requirements vs. Archetypes &amp; Requirement Properties - History</vt:lpstr>
      <vt:lpstr>Initial Thoughts: Requirements vs. Archetypes</vt:lpstr>
      <vt:lpstr>SECM alignment: Requirements vs. Archetypes</vt:lpstr>
      <vt:lpstr>Issues/followup</vt:lpstr>
      <vt:lpstr>“Non-Crossing” Concepts  (Specification vs. Realization) </vt:lpstr>
      <vt:lpstr>NEED TO UPDATE  “Crossing” concepts </vt:lpstr>
      <vt:lpstr>NEED TO UPDATE  Recommendations (1)</vt:lpstr>
      <vt:lpstr>NEED TO UPDATE  Recommendations (2)</vt:lpstr>
      <vt:lpstr>Action Items 20170201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Requirements Development:  the Pachinko Ball analogy</dc:title>
  <dc:subject/>
  <dc:creator>Rick Steiner</dc:creator>
  <cp:keywords/>
  <dc:description/>
  <cp:lastModifiedBy>Rick Steiner</cp:lastModifiedBy>
  <cp:revision>40</cp:revision>
  <dcterms:created xsi:type="dcterms:W3CDTF">2017-01-04T16:18:27Z</dcterms:created>
  <dcterms:modified xsi:type="dcterms:W3CDTF">2017-02-01T17:25:08Z</dcterms:modified>
  <cp:category/>
</cp:coreProperties>
</file>