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58" r:id="rId4"/>
    <p:sldId id="259" r:id="rId5"/>
    <p:sldId id="264" r:id="rId6"/>
    <p:sldId id="263" r:id="rId7"/>
    <p:sldId id="267" r:id="rId8"/>
    <p:sldId id="265" r:id="rId9"/>
    <p:sldId id="266" r:id="rId10"/>
    <p:sldId id="268" r:id="rId11"/>
    <p:sldId id="269" r:id="rId12"/>
    <p:sldId id="272" r:id="rId13"/>
    <p:sldId id="260" r:id="rId14"/>
    <p:sldId id="261" r:id="rId15"/>
    <p:sldId id="273" r:id="rId16"/>
    <p:sldId id="274" r:id="rId17"/>
    <p:sldId id="270" r:id="rId18"/>
    <p:sldId id="271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81509-0BA4-4510-B103-C3C94A67802E}" type="datetimeFigureOut">
              <a:rPr lang="en-GB" smtClean="0"/>
              <a:t>2016-06-23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1CAE7-67EF-452B-B869-D29C91148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585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CAE7-67EF-452B-B869-D29C911489A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990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1CAE7-67EF-452B-B869-D29C911489A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956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70C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606C-73D0-4CA2-B8DC-3F4E2FCDF5B3}" type="datetime1">
              <a:rPr lang="en-GB" noProof="0" smtClean="0"/>
              <a:t>2016-06-23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OMG SMAR &amp; SysML v2 WG / | Orlando | 21 + 23 June 2016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8323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1EC8-8330-4D43-B299-7866893E00E2}" type="datetime1">
              <a:rPr lang="en-GB" smtClean="0"/>
              <a:t>2016-06-23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64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ADC2-C107-4226-95D1-856702838D80}" type="datetime1">
              <a:rPr lang="en-GB" smtClean="0"/>
              <a:t>2016-06-23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43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5609-8E04-4479-A9F0-0453FE2A3CBE}" type="datetime1">
              <a:rPr lang="en-GB" smtClean="0"/>
              <a:t>2016-06-23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51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B0516-9638-46EA-80F4-ABB6A747571F}" type="datetime1">
              <a:rPr lang="en-GB" smtClean="0"/>
              <a:t>2016-06-23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86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96F1-1C9B-433F-A3B1-0F317A30C4F0}" type="datetime1">
              <a:rPr lang="en-GB" smtClean="0"/>
              <a:t>2016-06-23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66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0759-DA49-4C19-9A79-49E26D89779A}" type="datetime1">
              <a:rPr lang="en-GB" smtClean="0"/>
              <a:t>2016-06-23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21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2A4D-1575-4506-A1FC-D44171E9F43C}" type="datetime1">
              <a:rPr lang="en-GB" smtClean="0"/>
              <a:t>2016-06-23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13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0781-1F25-4273-BF6B-DBF7BE0F58F0}" type="datetime1">
              <a:rPr lang="en-GB" smtClean="0"/>
              <a:t>2016-06-23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15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C89AF-DBA4-42C3-94AE-83432D642EB2}" type="datetime1">
              <a:rPr lang="en-GB" smtClean="0"/>
              <a:t>2016-06-23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48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98725-CB1B-4F08-971D-CE5721B71B64}" type="datetime1">
              <a:rPr lang="en-GB" smtClean="0"/>
              <a:t>2016-06-23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71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1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8300"/>
            <a:ext cx="10515600" cy="4538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AC78B-0A36-4B80-91BF-15F1EB4994BA}" type="datetime1">
              <a:rPr lang="en-GB" smtClean="0"/>
              <a:t>2016-06-23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19B90-B491-4C98-8002-151EB7D7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12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mgwiki.org/OMGSysML/doku.php?id=sysml-roadmap:property_modeling_core_tea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gwiki.org/OMGSysML/doku.php?id=sysml-modelica:sysml_and_modelica_integration" TargetMode="External"/><Relationship Id="rId2" Type="http://schemas.openxmlformats.org/officeDocument/2006/relationships/hyperlink" Target="https://modelica.org/docum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modelica.org/svn/OpenModelica/tags/OPENMODELICA_1_9_0_BETA_3/doc/OpenModelicaMetaProgramming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dfgroup.org/HDF5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omgwiki.org/OMGSysML/lib/exe/fetch.php?id=sysml-roadmap%3Aproperty_modeling_core_team&amp;cache=cache&amp;media=sysml-roadmap:sysml-v2-rfp-reqs-values-and-expressions-draft2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Properties and Expressions</a:t>
            </a:r>
            <a:br>
              <a:rPr lang="en-US" dirty="0" smtClean="0"/>
            </a:br>
            <a:r>
              <a:rPr lang="en-US" dirty="0" smtClean="0"/>
              <a:t>Core </a:t>
            </a:r>
            <a:r>
              <a:rPr lang="en-US" dirty="0" smtClean="0"/>
              <a:t>Team – Status Report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System Modeling Assessment and Roadmap Working Group</a:t>
            </a:r>
          </a:p>
          <a:p>
            <a:r>
              <a:rPr lang="en-US" dirty="0" smtClean="0"/>
              <a:t>Wiki page: </a:t>
            </a:r>
            <a:r>
              <a:rPr lang="en-US" dirty="0" smtClean="0">
                <a:hlinkClick r:id="rId2"/>
              </a:rPr>
              <a:t>http://www.omgwiki.org/OMGSysML/doku.php?id=sysml-roadmap:property_modeling_core_team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Concept lead: Hans Peter de </a:t>
            </a:r>
            <a:r>
              <a:rPr lang="en-US" dirty="0" smtClean="0"/>
              <a:t>Koning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1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ValueType</a:t>
            </a:r>
            <a:r>
              <a:rPr lang="en-US" dirty="0" smtClean="0"/>
              <a:t> – Collection Types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10</a:t>
            </a:fld>
            <a:endParaRPr lang="en-GB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000" y="1761600"/>
            <a:ext cx="8800000" cy="4292063"/>
          </a:xfrm>
        </p:spPr>
      </p:pic>
    </p:spTree>
    <p:extLst>
      <p:ext uri="{BB962C8B-B14F-4D97-AF65-F5344CB8AC3E}">
        <p14:creationId xmlns:p14="http://schemas.microsoft.com/office/powerpoint/2010/main" val="42543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ValueType</a:t>
            </a:r>
            <a:r>
              <a:rPr lang="en-US" dirty="0" smtClean="0"/>
              <a:t> - </a:t>
            </a:r>
            <a:r>
              <a:rPr lang="en-US" dirty="0" err="1" smtClean="0"/>
              <a:t>SampledFunctionValueType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351" y="1609725"/>
            <a:ext cx="5838662" cy="484719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ValueExpression</a:t>
            </a:r>
            <a:r>
              <a:rPr lang="en-US" dirty="0" smtClean="0"/>
              <a:t> &amp; Constraint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Proposed requirement: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GB" dirty="0"/>
              <a:t>The SME shall support a well-established system </a:t>
            </a:r>
            <a:r>
              <a:rPr lang="en-GB" dirty="0" err="1"/>
              <a:t>modeling</a:t>
            </a:r>
            <a:r>
              <a:rPr lang="en-GB" dirty="0"/>
              <a:t> language to define an 'expression', a 'constraint' and an 'algorithmic body' of an 'operation'.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Rationale: developing yet another expression / constraint / algorithmic body language is very inefficient and </a:t>
            </a:r>
          </a:p>
          <a:p>
            <a:r>
              <a:rPr lang="en-US" dirty="0" smtClean="0"/>
              <a:t>Potential candidate: </a:t>
            </a:r>
            <a:r>
              <a:rPr lang="en-US" dirty="0" err="1" smtClean="0"/>
              <a:t>Modelica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modelica.org/documents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And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www.omgwiki.org/OMGSysML/doku.php?id=sysml-modelica:sysml_and_modelica_integration</a:t>
            </a:r>
            <a:r>
              <a:rPr lang="en-US" dirty="0" smtClean="0"/>
              <a:t> (2008 – 2015)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MetaModelica</a:t>
            </a:r>
            <a:r>
              <a:rPr lang="en-US" dirty="0"/>
              <a:t>” </a:t>
            </a:r>
            <a:r>
              <a:rPr lang="en-US" dirty="0" smtClean="0"/>
              <a:t>allows to model the expression and constraint language</a:t>
            </a:r>
          </a:p>
          <a:p>
            <a:pPr lvl="2"/>
            <a:r>
              <a:rPr lang="en-US" dirty="0" smtClean="0"/>
              <a:t>Generic – not </a:t>
            </a:r>
            <a:r>
              <a:rPr lang="en-US" dirty="0" err="1" smtClean="0"/>
              <a:t>Modelica</a:t>
            </a:r>
            <a:r>
              <a:rPr lang="en-US" dirty="0" smtClean="0"/>
              <a:t> specific</a:t>
            </a:r>
          </a:p>
          <a:p>
            <a:pPr lvl="2"/>
            <a:r>
              <a:rPr lang="en-US" dirty="0" smtClean="0"/>
              <a:t>Can generate executable programming language code</a:t>
            </a:r>
          </a:p>
          <a:p>
            <a:pPr lvl="2"/>
            <a:r>
              <a:rPr lang="en-US" dirty="0" err="1" smtClean="0"/>
              <a:t>Modelica</a:t>
            </a:r>
            <a:r>
              <a:rPr lang="en-US" dirty="0" smtClean="0"/>
              <a:t> spec and </a:t>
            </a:r>
            <a:r>
              <a:rPr lang="en-US" dirty="0" err="1" smtClean="0"/>
              <a:t>OpenModelica</a:t>
            </a:r>
            <a:r>
              <a:rPr lang="en-US" dirty="0" smtClean="0"/>
              <a:t> are defined using </a:t>
            </a:r>
            <a:r>
              <a:rPr lang="en-US" dirty="0" err="1" smtClean="0"/>
              <a:t>MetaModelica</a:t>
            </a:r>
            <a:r>
              <a:rPr lang="en-US" dirty="0" smtClean="0"/>
              <a:t>: great starting point</a:t>
            </a:r>
          </a:p>
          <a:p>
            <a:pPr lvl="2"/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openmodelica.org/svn/OpenModelica/tags/OPENMODELICA_1_9_0_BETA_3/doc/OpenModelicaMetaProgramming.pdf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10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Unification of Analysis | Simulation | Test | Operation</a:t>
            </a: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13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810080"/>
              </p:ext>
            </p:extLst>
          </p:nvPr>
        </p:nvGraphicFramePr>
        <p:xfrm>
          <a:off x="1270970" y="1390492"/>
          <a:ext cx="10814108" cy="4637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14"/>
                <a:gridCol w="4878247"/>
                <a:gridCol w="4878247"/>
              </a:tblGrid>
              <a:tr h="5954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Concept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Analysis | Simulation</a:t>
                      </a:r>
                    </a:p>
                    <a:p>
                      <a:pPr algn="ctr"/>
                      <a:r>
                        <a:rPr lang="en-US" sz="1600" dirty="0" smtClean="0"/>
                        <a:t>“virtual”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Test | Operation</a:t>
                      </a:r>
                    </a:p>
                    <a:p>
                      <a:pPr algn="ctr"/>
                      <a:r>
                        <a:rPr lang="en-US" sz="1600" dirty="0" smtClean="0"/>
                        <a:t>“real”,</a:t>
                      </a:r>
                      <a:r>
                        <a:rPr lang="en-US" sz="1600" baseline="0" dirty="0" smtClean="0"/>
                        <a:t> “physical</a:t>
                      </a:r>
                      <a:r>
                        <a:rPr lang="en-US" sz="1600" dirty="0" smtClean="0"/>
                        <a:t>”</a:t>
                      </a:r>
                      <a:endParaRPr lang="en-GB" sz="1600" dirty="0"/>
                    </a:p>
                  </a:txBody>
                  <a:tcPr/>
                </a:tc>
              </a:tr>
              <a:tr h="59542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Facility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analysis or simulation</a:t>
                      </a:r>
                      <a:r>
                        <a:rPr lang="en-US" sz="1600" baseline="0" dirty="0" smtClean="0"/>
                        <a:t> tool / framework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test facility or operational</a:t>
                      </a:r>
                      <a:r>
                        <a:rPr lang="en-US" sz="1600" baseline="0" dirty="0" smtClean="0"/>
                        <a:t> context</a:t>
                      </a:r>
                      <a:r>
                        <a:rPr lang="en-US" sz="1600" dirty="0" smtClean="0"/>
                        <a:t>, including data acquisition</a:t>
                      </a:r>
                      <a:endParaRPr lang="en-GB" sz="1600" dirty="0"/>
                    </a:p>
                  </a:txBody>
                  <a:tcPr/>
                </a:tc>
              </a:tr>
              <a:tr h="88575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Model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idealization of structure</a:t>
                      </a:r>
                      <a:r>
                        <a:rPr lang="en-US" sz="1600" baseline="0" dirty="0" smtClean="0"/>
                        <a:t> and behavior of a system-of-interest and its operational environment (in general: </a:t>
                      </a:r>
                      <a:r>
                        <a:rPr lang="en-US" sz="1600" baseline="0" dirty="0" err="1" smtClean="0"/>
                        <a:t>acausal</a:t>
                      </a:r>
                      <a:r>
                        <a:rPr lang="en-US" sz="1600" baseline="0" dirty="0" smtClean="0"/>
                        <a:t> / non-directional)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digital</a:t>
                      </a:r>
                      <a:r>
                        <a:rPr lang="en-US" sz="1600" baseline="0" dirty="0" smtClean="0"/>
                        <a:t> representation of a </a:t>
                      </a:r>
                      <a:r>
                        <a:rPr lang="en-US" sz="1600" dirty="0" smtClean="0"/>
                        <a:t>test article or operational product and its relevant environment (BoM, topology</a:t>
                      </a:r>
                      <a:r>
                        <a:rPr lang="en-US" sz="1600" baseline="0" dirty="0" smtClean="0"/>
                        <a:t> and/or </a:t>
                      </a:r>
                      <a:r>
                        <a:rPr lang="en-US" sz="1600" dirty="0" smtClean="0"/>
                        <a:t>geometry, sensors, gauges</a:t>
                      </a:r>
                      <a:r>
                        <a:rPr lang="en-US" sz="1600" baseline="0" dirty="0" smtClean="0"/>
                        <a:t>, channels, …</a:t>
                      </a:r>
                      <a:r>
                        <a:rPr lang="en-US" sz="1600" dirty="0" smtClean="0"/>
                        <a:t>)</a:t>
                      </a:r>
                      <a:endParaRPr lang="en-GB" sz="1600" dirty="0"/>
                    </a:p>
                  </a:txBody>
                  <a:tcPr/>
                </a:tc>
              </a:tr>
              <a:tr h="1871334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Case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particular analysis or simulation configuration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“experiment” to be run, with objectives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fixes independent</a:t>
                      </a:r>
                      <a:r>
                        <a:rPr lang="en-US" sz="1600" baseline="0" dirty="0" smtClean="0"/>
                        <a:t> and dependent variables  (i.e. causality / directionality)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defines initial conditions and profiles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defines boundary / environment conditions / profiles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defines expected results and evaluation criteria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particular test or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operation configuration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scenario to be run, with objectives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defines conditions</a:t>
                      </a:r>
                      <a:r>
                        <a:rPr lang="en-US" sz="1600" baseline="0" dirty="0" smtClean="0"/>
                        <a:t>, profiles, stimulae, signals, … relevant to </a:t>
                      </a:r>
                      <a:r>
                        <a:rPr lang="en-US" sz="1600" dirty="0" smtClean="0"/>
                        <a:t>article or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product</a:t>
                      </a:r>
                      <a:endParaRPr lang="en-US" sz="1600" baseline="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defines environment conditions / profiles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defines expected results and evaluation criteria</a:t>
                      </a:r>
                      <a:endParaRPr lang="en-GB" sz="1600" dirty="0"/>
                    </a:p>
                  </a:txBody>
                  <a:tcPr/>
                </a:tc>
              </a:tr>
              <a:tr h="34496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Run</a:t>
                      </a:r>
                      <a:endParaRPr lang="en-GB" sz="16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time-stamped execution of a </a:t>
                      </a:r>
                      <a:r>
                        <a:rPr lang="en-US" sz="1600" b="1" dirty="0" smtClean="0"/>
                        <a:t>Model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and a </a:t>
                      </a:r>
                      <a:r>
                        <a:rPr lang="en-US" sz="1600" b="1" baseline="0" dirty="0" smtClean="0"/>
                        <a:t>Case</a:t>
                      </a:r>
                      <a:r>
                        <a:rPr lang="en-US" sz="1600" baseline="0" dirty="0" smtClean="0"/>
                        <a:t> in a </a:t>
                      </a:r>
                      <a:r>
                        <a:rPr lang="en-US" sz="1600" b="1" baseline="0" dirty="0" smtClean="0"/>
                        <a:t>Facility</a:t>
                      </a:r>
                      <a:endParaRPr lang="en-GB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4496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predictions yielded by executed </a:t>
                      </a:r>
                      <a:r>
                        <a:rPr lang="en-US" sz="1600" b="1" baseline="0" dirty="0" smtClean="0"/>
                        <a:t>Run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observations yielded by executed </a:t>
                      </a:r>
                      <a:r>
                        <a:rPr lang="en-US" sz="1600" b="1" baseline="0" dirty="0" smtClean="0"/>
                        <a:t>Run</a:t>
                      </a:r>
                      <a:endParaRPr lang="en-GB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7625" y="3907014"/>
            <a:ext cx="2205789" cy="11695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2000" tIns="36000" rIns="72000" bIns="36000" rtlCol="0" anchor="ctr">
            <a:spAutoFit/>
          </a:bodyPr>
          <a:lstStyle/>
          <a:p>
            <a:r>
              <a:rPr lang="en-US" sz="1400" dirty="0" smtClean="0"/>
              <a:t>Note: In many existing engineering analysis or simulation tools there is not such a clear distinction between Model and Case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6124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and Example of Unified</a:t>
            </a:r>
            <a:br>
              <a:rPr lang="en-US" dirty="0" smtClean="0"/>
            </a:br>
            <a:r>
              <a:rPr lang="en-US" dirty="0" smtClean="0"/>
              <a:t>Analysis | Simulation | Test | Operation pattern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14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554" y="1594849"/>
            <a:ext cx="6920892" cy="476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0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Heritage from ESA STEP-NRF Standard (1/2)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15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66850"/>
            <a:ext cx="6896446" cy="477446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986712" y="1612895"/>
            <a:ext cx="3990976" cy="7190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72000" tIns="36000" rIns="72000" bIns="36000" rtlCol="0" anchor="ctr">
            <a:spAutoFit/>
          </a:bodyPr>
          <a:lstStyle/>
          <a:p>
            <a:r>
              <a:rPr lang="en-US" sz="1400" dirty="0" smtClean="0"/>
              <a:t>Note: </a:t>
            </a:r>
            <a:r>
              <a:rPr lang="en-US" sz="1400" dirty="0" smtClean="0"/>
              <a:t>STEP-NRF stands for </a:t>
            </a:r>
            <a:br>
              <a:rPr lang="en-US" sz="1400" dirty="0" smtClean="0"/>
            </a:br>
            <a:r>
              <a:rPr lang="en-US" sz="1400" dirty="0" smtClean="0"/>
              <a:t>“STEP-based Network-model and Results Format”</a:t>
            </a:r>
          </a:p>
          <a:p>
            <a:r>
              <a:rPr lang="en-US" sz="1400" dirty="0" smtClean="0"/>
              <a:t>and was one of the main inputs for </a:t>
            </a:r>
            <a:r>
              <a:rPr lang="en-US" sz="1400" dirty="0" err="1" smtClean="0"/>
              <a:t>SysML</a:t>
            </a:r>
            <a:r>
              <a:rPr lang="en-US" sz="1400" dirty="0" smtClean="0"/>
              <a:t> QUDV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7986712" y="3046808"/>
            <a:ext cx="3990976" cy="17962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72000" tIns="36000" rIns="72000" bIns="36000" rtlCol="0" anchor="ctr">
            <a:spAutoFit/>
          </a:bodyPr>
          <a:lstStyle/>
          <a:p>
            <a:r>
              <a:rPr lang="en-US" sz="1400" dirty="0" smtClean="0"/>
              <a:t>STEP-NRF was implemented by ESA </a:t>
            </a:r>
          </a:p>
          <a:p>
            <a:r>
              <a:rPr lang="en-US" sz="1400" dirty="0" smtClean="0"/>
              <a:t>in generic pre- and post-processing tools for thermal analysis and testing</a:t>
            </a:r>
          </a:p>
          <a:p>
            <a:r>
              <a:rPr lang="en-US" sz="1400" dirty="0" smtClean="0"/>
              <a:t>using the HDF5 data format and API from NCSA</a:t>
            </a:r>
            <a:r>
              <a:rPr lang="en-US" sz="1400" dirty="0"/>
              <a:t> </a:t>
            </a:r>
            <a:r>
              <a:rPr lang="en-US" sz="1400" dirty="0" smtClean="0"/>
              <a:t>for scalability and high performance, allowing millions of observations on very large analysis and test models, handling multi-GB datasets in 2005</a:t>
            </a:r>
          </a:p>
          <a:p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https://www.hdfgroup.org/HDF5</a:t>
            </a:r>
            <a:r>
              <a:rPr lang="en-US" sz="1400" dirty="0" smtClean="0">
                <a:hlinkClick r:id="rId3"/>
              </a:rPr>
              <a:t>/</a:t>
            </a:r>
            <a:r>
              <a:rPr lang="en-US" sz="1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143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Heritage from ESA STEP-NRF Standard (2/2)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678" y="1349135"/>
            <a:ext cx="7232643" cy="5007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73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Unifying </a:t>
            </a:r>
            <a:r>
              <a:rPr lang="en-US" dirty="0" err="1" smtClean="0"/>
              <a:t>ValueElement</a:t>
            </a:r>
            <a:r>
              <a:rPr lang="en-US" dirty="0" smtClean="0"/>
              <a:t> &amp; </a:t>
            </a:r>
            <a:r>
              <a:rPr lang="en-US" dirty="0" err="1" smtClean="0"/>
              <a:t>ValueType</a:t>
            </a:r>
            <a:r>
              <a:rPr lang="en-US" dirty="0" smtClean="0"/>
              <a:t> and</a:t>
            </a:r>
            <a:br>
              <a:rPr lang="en-US" dirty="0" smtClean="0"/>
            </a:br>
            <a:r>
              <a:rPr lang="en-US" dirty="0" smtClean="0"/>
              <a:t>Analysis </a:t>
            </a:r>
            <a:r>
              <a:rPr lang="en-US" dirty="0"/>
              <a:t>| Simulation | Test | Operation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Unifies approach to characterize, define and obtain results from analysis | simulation | test | operation, using a single typing approach</a:t>
            </a:r>
          </a:p>
          <a:p>
            <a:r>
              <a:rPr lang="en-US" dirty="0" smtClean="0"/>
              <a:t>Can chain sequences of runs similar to Unix pipes</a:t>
            </a:r>
          </a:p>
          <a:p>
            <a:pPr lvl="1"/>
            <a:r>
              <a:rPr lang="en-US" dirty="0" smtClean="0"/>
              <a:t>Result(s) of one run are input to next</a:t>
            </a:r>
          </a:p>
          <a:p>
            <a:r>
              <a:rPr lang="en-US" dirty="0" smtClean="0"/>
              <a:t>Can support hardware-in-the-loop simulations and/or co-simulation with multiple concurrently running tools using one pattern</a:t>
            </a:r>
          </a:p>
          <a:p>
            <a:r>
              <a:rPr lang="en-US" dirty="0" smtClean="0"/>
              <a:t>Simplifies / generalizes pre- and post-processing operations</a:t>
            </a:r>
          </a:p>
          <a:p>
            <a:r>
              <a:rPr lang="en-US" dirty="0" smtClean="0"/>
              <a:t>Simplifies analysis model / test model correlation</a:t>
            </a:r>
          </a:p>
          <a:p>
            <a:r>
              <a:rPr lang="en-US" dirty="0"/>
              <a:t>Simplifies / generalizes </a:t>
            </a:r>
            <a:r>
              <a:rPr lang="en-US" dirty="0" smtClean="0"/>
              <a:t>configuration control and model management of virtual and physical models, cases and runs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92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Plans for </a:t>
            </a:r>
            <a:r>
              <a:rPr lang="en-GB" dirty="0" smtClean="0"/>
              <a:t>Prototypes to Demonstrate Feasibility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err="1" smtClean="0"/>
              <a:t>ValueType</a:t>
            </a:r>
            <a:r>
              <a:rPr lang="en-US" dirty="0" smtClean="0"/>
              <a:t> and QUDV</a:t>
            </a:r>
          </a:p>
          <a:p>
            <a:pPr lvl="1"/>
            <a:r>
              <a:rPr lang="en-US" dirty="0" smtClean="0"/>
              <a:t>Show conceptual approaches using </a:t>
            </a:r>
            <a:br>
              <a:rPr lang="en-US" dirty="0" smtClean="0"/>
            </a:br>
            <a:r>
              <a:rPr lang="en-US" dirty="0" smtClean="0"/>
              <a:t>ESA Open Concurrent Design Tool, </a:t>
            </a:r>
            <a:r>
              <a:rPr lang="en-US" dirty="0" err="1" smtClean="0"/>
              <a:t>MagicDraw</a:t>
            </a:r>
            <a:r>
              <a:rPr lang="en-US" dirty="0" smtClean="0"/>
              <a:t>/</a:t>
            </a:r>
            <a:r>
              <a:rPr lang="en-US" dirty="0" err="1" smtClean="0"/>
              <a:t>SysML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Model HSUV example focusing on </a:t>
            </a:r>
            <a:r>
              <a:rPr lang="en-US" dirty="0" err="1" smtClean="0"/>
              <a:t>ValueTypes</a:t>
            </a:r>
            <a:r>
              <a:rPr lang="en-US" dirty="0" smtClean="0"/>
              <a:t> and </a:t>
            </a:r>
            <a:r>
              <a:rPr lang="en-US" dirty="0" err="1" smtClean="0"/>
              <a:t>ValueElements</a:t>
            </a:r>
            <a:r>
              <a:rPr lang="en-US" dirty="0"/>
              <a:t> </a:t>
            </a:r>
            <a:r>
              <a:rPr lang="en-US" dirty="0" smtClean="0"/>
              <a:t>validation, including uncertainties and </a:t>
            </a:r>
            <a:r>
              <a:rPr lang="en-US" smtClean="0"/>
              <a:t>probabilistic aspects</a:t>
            </a:r>
            <a:endParaRPr lang="en-US" dirty="0" smtClean="0"/>
          </a:p>
          <a:p>
            <a:r>
              <a:rPr lang="en-US" dirty="0" smtClean="0"/>
              <a:t>Work with System Analysis WG to align approach</a:t>
            </a:r>
          </a:p>
          <a:p>
            <a:pPr lvl="1"/>
            <a:r>
              <a:rPr lang="en-US" dirty="0" smtClean="0"/>
              <a:t>Assess potential meta-model / language architecture approaches for scalability and performance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MetaModelica</a:t>
            </a:r>
            <a:r>
              <a:rPr lang="en-US" dirty="0" smtClean="0"/>
              <a:t> to prototype and validate the expression and constraint language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05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and vet RFP requirements</a:t>
            </a:r>
          </a:p>
          <a:p>
            <a:r>
              <a:rPr lang="en-US" dirty="0" smtClean="0"/>
              <a:t>Start integration of </a:t>
            </a:r>
            <a:r>
              <a:rPr lang="en-US" dirty="0" err="1" smtClean="0"/>
              <a:t>ValueType</a:t>
            </a:r>
            <a:r>
              <a:rPr lang="en-US" dirty="0" smtClean="0"/>
              <a:t>, </a:t>
            </a:r>
            <a:r>
              <a:rPr lang="en-US" dirty="0" err="1" smtClean="0"/>
              <a:t>ValueElement</a:t>
            </a:r>
            <a:r>
              <a:rPr lang="en-US" dirty="0" smtClean="0"/>
              <a:t>, …, concepts into central SECM model</a:t>
            </a:r>
          </a:p>
          <a:p>
            <a:r>
              <a:rPr lang="en-US" dirty="0" smtClean="0"/>
              <a:t>Start on prototyping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02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Manas</a:t>
            </a:r>
            <a:r>
              <a:rPr lang="en-GB" dirty="0" smtClean="0"/>
              <a:t> Bajaj (</a:t>
            </a:r>
            <a:r>
              <a:rPr lang="en-GB" dirty="0" err="1" smtClean="0"/>
              <a:t>InterCAX</a:t>
            </a:r>
            <a:r>
              <a:rPr lang="en-GB" dirty="0" smtClean="0"/>
              <a:t>)</a:t>
            </a:r>
          </a:p>
          <a:p>
            <a:r>
              <a:rPr lang="en-GB" dirty="0" smtClean="0"/>
              <a:t>Roger Burkhart (John Deere)</a:t>
            </a:r>
          </a:p>
          <a:p>
            <a:r>
              <a:rPr lang="en-GB" dirty="0" smtClean="0"/>
              <a:t>Hans Peter de Koning (European Space Agency)</a:t>
            </a:r>
          </a:p>
          <a:p>
            <a:r>
              <a:rPr lang="en-GB" dirty="0" smtClean="0"/>
              <a:t>Harald </a:t>
            </a:r>
            <a:r>
              <a:rPr lang="en-GB" dirty="0" err="1" smtClean="0"/>
              <a:t>Eisenmann</a:t>
            </a:r>
            <a:r>
              <a:rPr lang="en-GB" dirty="0" smtClean="0"/>
              <a:t> (Airbus Defence &amp; Space)</a:t>
            </a:r>
          </a:p>
          <a:p>
            <a:r>
              <a:rPr lang="en-GB" dirty="0" err="1" smtClean="0"/>
              <a:t>Nerijus</a:t>
            </a:r>
            <a:r>
              <a:rPr lang="en-GB" dirty="0" smtClean="0"/>
              <a:t> </a:t>
            </a:r>
            <a:r>
              <a:rPr lang="en-GB" dirty="0" err="1" smtClean="0"/>
              <a:t>Jankevicius</a:t>
            </a:r>
            <a:r>
              <a:rPr lang="en-GB" dirty="0" smtClean="0"/>
              <a:t> (No Magic)</a:t>
            </a:r>
          </a:p>
          <a:p>
            <a:r>
              <a:rPr lang="en-GB" dirty="0" smtClean="0"/>
              <a:t>Ilya </a:t>
            </a:r>
            <a:r>
              <a:rPr lang="en-GB" dirty="0" err="1" smtClean="0"/>
              <a:t>Tolchinsky</a:t>
            </a:r>
            <a:r>
              <a:rPr lang="en-GB" dirty="0" smtClean="0"/>
              <a:t> (Phoenix Integration)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1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/ Starting Point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 smtClean="0"/>
              <a:t>SysML</a:t>
            </a:r>
            <a:r>
              <a:rPr lang="en-GB" sz="2400" dirty="0" smtClean="0"/>
              <a:t> v1.4 &amp; v1.5, </a:t>
            </a:r>
            <a:r>
              <a:rPr lang="en-GB" sz="2400" dirty="0"/>
              <a:t>in particular:</a:t>
            </a:r>
          </a:p>
          <a:p>
            <a:pPr lvl="1"/>
            <a:r>
              <a:rPr lang="en-GB" sz="2000" dirty="0" smtClean="0"/>
              <a:t>Concepts </a:t>
            </a:r>
            <a:r>
              <a:rPr lang="en-GB" sz="2000" b="1" dirty="0" err="1"/>
              <a:t>ValueType</a:t>
            </a:r>
            <a:r>
              <a:rPr lang="en-GB" sz="2000" dirty="0"/>
              <a:t> and </a:t>
            </a:r>
            <a:r>
              <a:rPr lang="en-GB" sz="2000" b="1" dirty="0" err="1" smtClean="0"/>
              <a:t>ValueProperty</a:t>
            </a:r>
            <a:endParaRPr lang="en-GB" sz="2000" b="1" dirty="0" smtClean="0"/>
          </a:p>
          <a:p>
            <a:pPr lvl="1"/>
            <a:r>
              <a:rPr lang="en-GB" sz="2000" dirty="0" smtClean="0"/>
              <a:t>Annex </a:t>
            </a:r>
            <a:r>
              <a:rPr lang="en-GB" sz="2000" dirty="0"/>
              <a:t>E.5, Model Library for Quantities, Units, Dimensions, and Values (QUDV)</a:t>
            </a:r>
          </a:p>
          <a:p>
            <a:r>
              <a:rPr lang="en-US" sz="2400" dirty="0"/>
              <a:t>Initial SECM - Property Thoughts </a:t>
            </a:r>
            <a:r>
              <a:rPr lang="en-US" sz="2400" dirty="0" smtClean="0"/>
              <a:t>R5</a:t>
            </a:r>
            <a:br>
              <a:rPr lang="en-US" sz="2400" dirty="0" smtClean="0"/>
            </a:br>
            <a:r>
              <a:rPr lang="en-US" sz="2400" dirty="0" smtClean="0"/>
              <a:t>document by John Watson </a:t>
            </a:r>
            <a:br>
              <a:rPr lang="en-US" sz="2400" dirty="0" smtClean="0"/>
            </a:br>
            <a:r>
              <a:rPr lang="en-US" sz="2400" dirty="0" smtClean="0"/>
              <a:t>and Sandy </a:t>
            </a:r>
            <a:r>
              <a:rPr lang="en-US" sz="2400" dirty="0" err="1" smtClean="0"/>
              <a:t>Friedenthal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3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116" y="2887757"/>
            <a:ext cx="5514574" cy="342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69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 of current </a:t>
            </a:r>
            <a:r>
              <a:rPr lang="en-GB" dirty="0" err="1" smtClean="0"/>
              <a:t>SysML</a:t>
            </a:r>
            <a:r>
              <a:rPr lang="en-GB" dirty="0" smtClean="0"/>
              <a:t> (v1.x)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60363" indent="-360363">
              <a:lnSpc>
                <a:spcPct val="120000"/>
              </a:lnSpc>
              <a:buFont typeface="+mj-lt"/>
              <a:buAutoNum type="arabicPeriod"/>
            </a:pPr>
            <a:r>
              <a:rPr lang="en-GB" dirty="0" smtClean="0"/>
              <a:t>Limited support for compound value properties</a:t>
            </a:r>
          </a:p>
          <a:p>
            <a:pPr marL="536575" lvl="1" indent="-176213">
              <a:lnSpc>
                <a:spcPct val="120000"/>
              </a:lnSpc>
            </a:pPr>
            <a:r>
              <a:rPr lang="en-GB" dirty="0" smtClean="0"/>
              <a:t>e.g. computer data record, vector, matrix, n</a:t>
            </a:r>
            <a:r>
              <a:rPr lang="en-GB" baseline="30000" dirty="0" smtClean="0"/>
              <a:t>th</a:t>
            </a:r>
            <a:r>
              <a:rPr lang="en-GB" dirty="0" smtClean="0"/>
              <a:t>-order tensor, (fixed-length) array, quaternion, ...</a:t>
            </a:r>
          </a:p>
          <a:p>
            <a:pPr marL="360363" indent="-360363">
              <a:lnSpc>
                <a:spcPct val="120000"/>
              </a:lnSpc>
              <a:buFont typeface="+mj-lt"/>
              <a:buAutoNum type="arabicPeriod"/>
            </a:pPr>
            <a:r>
              <a:rPr lang="en-GB" dirty="0" smtClean="0"/>
              <a:t>No support for value (property) collections</a:t>
            </a:r>
          </a:p>
          <a:p>
            <a:pPr marL="536575" lvl="1" indent="-176213">
              <a:lnSpc>
                <a:spcPct val="120000"/>
              </a:lnSpc>
            </a:pPr>
            <a:r>
              <a:rPr lang="en-GB" dirty="0" smtClean="0"/>
              <a:t>a variable-length list (or sequence), set, bag, ordered set of a particular value type</a:t>
            </a:r>
          </a:p>
          <a:p>
            <a:pPr marL="360363" indent="-360363">
              <a:lnSpc>
                <a:spcPct val="120000"/>
              </a:lnSpc>
              <a:buFont typeface="+mj-lt"/>
              <a:buAutoNum type="arabicPeriod"/>
            </a:pPr>
            <a:r>
              <a:rPr lang="en-GB" dirty="0" smtClean="0"/>
              <a:t>Too simplistic support for measurement scales other than ratio scale (in QUDV)</a:t>
            </a:r>
          </a:p>
          <a:p>
            <a:pPr marL="360363" indent="-360363">
              <a:lnSpc>
                <a:spcPct val="120000"/>
              </a:lnSpc>
              <a:buFont typeface="+mj-lt"/>
              <a:buAutoNum type="arabicPeriod"/>
            </a:pPr>
            <a:r>
              <a:rPr lang="en-GB" dirty="0" smtClean="0"/>
              <a:t>No standard feature to constrain the range of a numerical value type</a:t>
            </a:r>
          </a:p>
          <a:p>
            <a:pPr marL="360363" indent="-360363">
              <a:lnSpc>
                <a:spcPct val="120000"/>
              </a:lnSpc>
              <a:buFont typeface="+mj-lt"/>
              <a:buAutoNum type="arabicPeriod"/>
            </a:pPr>
            <a:r>
              <a:rPr lang="en-GB" dirty="0" smtClean="0"/>
              <a:t>Complex meta-model (including QUDV) leads to implementation inefficiencies for tool vendors and usability issues for end-users</a:t>
            </a:r>
          </a:p>
          <a:p>
            <a:pPr marL="360363" indent="-360363">
              <a:lnSpc>
                <a:spcPct val="120000"/>
              </a:lnSpc>
              <a:buFont typeface="+mj-lt"/>
              <a:buAutoNum type="arabicPeriod"/>
            </a:pPr>
            <a:r>
              <a:rPr lang="en-GB" dirty="0" smtClean="0"/>
              <a:t>A (numerical) value type defines (and fixes) a selected measurement unit, but the actual measure scale in use (rather than unit) for a value property of a given value type should be selectable from a set of permissible measurement scales.</a:t>
            </a:r>
          </a:p>
          <a:p>
            <a:pPr marL="360363" indent="-360363">
              <a:lnSpc>
                <a:spcPct val="120000"/>
              </a:lnSpc>
              <a:buFont typeface="+mj-lt"/>
              <a:buAutoNum type="arabicPeriod"/>
            </a:pPr>
            <a:r>
              <a:rPr lang="en-GB" dirty="0" smtClean="0"/>
              <a:t>Ideally </a:t>
            </a:r>
            <a:r>
              <a:rPr lang="en-GB" dirty="0" err="1" smtClean="0"/>
              <a:t>SysML</a:t>
            </a:r>
            <a:r>
              <a:rPr lang="en-GB" dirty="0" smtClean="0"/>
              <a:t> implementations would be capable of doing automated scale conversion of numerical property values</a:t>
            </a:r>
          </a:p>
          <a:p>
            <a:pPr marL="536575" lvl="1" indent="-176213">
              <a:lnSpc>
                <a:spcPct val="120000"/>
              </a:lnSpc>
            </a:pPr>
            <a:r>
              <a:rPr lang="en-GB" dirty="0" smtClean="0"/>
              <a:t>however the meta-model (including QUDV) has insufficient information to do so in all cases</a:t>
            </a:r>
          </a:p>
          <a:p>
            <a:pPr marL="360363" indent="-360363">
              <a:lnSpc>
                <a:spcPct val="120000"/>
              </a:lnSpc>
              <a:buFont typeface="+mj-lt"/>
              <a:buAutoNum type="arabicPeriod"/>
            </a:pPr>
            <a:r>
              <a:rPr lang="en-GB" dirty="0" smtClean="0"/>
              <a:t>Limited support for tabular (discretely sampled) data</a:t>
            </a:r>
          </a:p>
          <a:p>
            <a:pPr marL="536575" lvl="1" indent="-176213">
              <a:lnSpc>
                <a:spcPct val="120000"/>
              </a:lnSpc>
            </a:pPr>
            <a:r>
              <a:rPr lang="en-GB" dirty="0" smtClean="0"/>
              <a:t>like time series, frequency spectra, temperature (pressure, enthalpy, ...) dependent material properties, etc.</a:t>
            </a:r>
          </a:p>
          <a:p>
            <a:pPr marL="360363" indent="-360363">
              <a:lnSpc>
                <a:spcPct val="120000"/>
              </a:lnSpc>
              <a:buFont typeface="+mj-lt"/>
              <a:buAutoNum type="arabicPeriod"/>
            </a:pPr>
            <a:r>
              <a:rPr lang="en-GB" dirty="0" smtClean="0"/>
              <a:t>Limited support for uncertainties and probability distributions / probability density functions.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40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Requirements for RFP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Established draft2 of the requirements in Excel workbook</a:t>
            </a:r>
          </a:p>
          <a:p>
            <a:pPr lvl="1"/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www.omgwiki.org/OMGSysML/lib/exe/fetch.php?id=sysml-roadmap%3Aproperty_modeling_core_team&amp;cache=cache&amp;media=sysml-roadmap:sysml-v2-rfp-reqs-values-and-expressions-draft2.xlsx</a:t>
            </a:r>
            <a:endParaRPr lang="en-GB" dirty="0" smtClean="0"/>
          </a:p>
          <a:p>
            <a:r>
              <a:rPr lang="en-US" dirty="0" smtClean="0"/>
              <a:t>Rather than go through</a:t>
            </a:r>
            <a:br>
              <a:rPr lang="en-US" dirty="0" smtClean="0"/>
            </a:br>
            <a:r>
              <a:rPr lang="en-US" dirty="0" smtClean="0"/>
              <a:t>the requirements one by</a:t>
            </a:r>
            <a:br>
              <a:rPr lang="en-US" dirty="0" smtClean="0"/>
            </a:br>
            <a:r>
              <a:rPr lang="en-US" dirty="0" smtClean="0"/>
              <a:t>one, illustrate approach</a:t>
            </a:r>
            <a:br>
              <a:rPr lang="en-US" dirty="0" smtClean="0"/>
            </a:br>
            <a:r>
              <a:rPr lang="en-US" dirty="0" smtClean="0"/>
              <a:t>through concept </a:t>
            </a:r>
            <a:br>
              <a:rPr lang="en-US" dirty="0" smtClean="0"/>
            </a:br>
            <a:r>
              <a:rPr lang="en-US" dirty="0" smtClean="0"/>
              <a:t>validation using UML</a:t>
            </a:r>
          </a:p>
          <a:p>
            <a:r>
              <a:rPr lang="en-US" dirty="0" smtClean="0"/>
              <a:t>Still a work-in-progress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0270" y="3400428"/>
            <a:ext cx="7261308" cy="265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47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6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820" y="1285291"/>
            <a:ext cx="7603003" cy="507105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096000" y="1572126"/>
            <a:ext cx="3946358" cy="2695074"/>
          </a:xfrm>
          <a:prstGeom prst="ellipse">
            <a:avLst/>
          </a:prstGeom>
          <a:solidFill>
            <a:srgbClr val="F8CBAD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5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ValueElement</a:t>
            </a:r>
            <a:r>
              <a:rPr lang="en-US" dirty="0" smtClean="0"/>
              <a:t> – Other uses than Property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09" y="1528763"/>
            <a:ext cx="11523766" cy="424944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06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ValueType</a:t>
            </a:r>
            <a:r>
              <a:rPr lang="en-US" dirty="0" smtClean="0"/>
              <a:t> – Overview of the Different Subtypes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8</a:t>
            </a:fld>
            <a:endParaRPr lang="en-GB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257"/>
          <a:stretch/>
        </p:blipFill>
        <p:spPr>
          <a:xfrm>
            <a:off x="1055167" y="1238249"/>
            <a:ext cx="10081666" cy="5016031"/>
          </a:xfrm>
        </p:spPr>
      </p:pic>
    </p:spTree>
    <p:extLst>
      <p:ext uri="{BB962C8B-B14F-4D97-AF65-F5344CB8AC3E}">
        <p14:creationId xmlns:p14="http://schemas.microsoft.com/office/powerpoint/2010/main" val="68727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ValueType</a:t>
            </a:r>
            <a:r>
              <a:rPr lang="en-US" dirty="0" smtClean="0"/>
              <a:t> – </a:t>
            </a:r>
            <a:r>
              <a:rPr lang="en-US" dirty="0" err="1" smtClean="0"/>
              <a:t>QuantityKind</a:t>
            </a:r>
            <a:r>
              <a:rPr lang="en-US" dirty="0" smtClean="0"/>
              <a:t>, Measurement Unit and Scale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OMG SMAR &amp; SysML v2 WG / | Orlando | 21 + 23 June 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9B90-B491-4C98-8002-151EB7D7EF50}" type="slidenum">
              <a:rPr lang="en-GB" smtClean="0"/>
              <a:t>9</a:t>
            </a:fld>
            <a:endParaRPr lang="en-GB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85"/>
          <a:stretch/>
        </p:blipFill>
        <p:spPr>
          <a:xfrm>
            <a:off x="1926613" y="1285875"/>
            <a:ext cx="8338773" cy="5070475"/>
          </a:xfrm>
        </p:spPr>
      </p:pic>
    </p:spTree>
    <p:extLst>
      <p:ext uri="{BB962C8B-B14F-4D97-AF65-F5344CB8AC3E}">
        <p14:creationId xmlns:p14="http://schemas.microsoft.com/office/powerpoint/2010/main" val="44298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1113</Words>
  <Application>Microsoft Office PowerPoint</Application>
  <PresentationFormat>Widescreen</PresentationFormat>
  <Paragraphs>151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Properties and Expressions Core Team – Status Report</vt:lpstr>
      <vt:lpstr>Team</vt:lpstr>
      <vt:lpstr>Scope / Starting Point</vt:lpstr>
      <vt:lpstr>Limitations of current SysML (v1.x)</vt:lpstr>
      <vt:lpstr>Draft Requirements for RFP</vt:lpstr>
      <vt:lpstr>Basic Concepts</vt:lpstr>
      <vt:lpstr>ValueElement – Other uses than Property</vt:lpstr>
      <vt:lpstr>ValueType – Overview of the Different Subtypes</vt:lpstr>
      <vt:lpstr>ValueType – QuantityKind, Measurement Unit and Scale</vt:lpstr>
      <vt:lpstr>ValueType – Collection Types</vt:lpstr>
      <vt:lpstr>ValueType - SampledFunctionValueType</vt:lpstr>
      <vt:lpstr>ValueExpression &amp; Constraint</vt:lpstr>
      <vt:lpstr>Unification of Analysis | Simulation | Test | Operation</vt:lpstr>
      <vt:lpstr>Structure and Example of Unified Analysis | Simulation | Test | Operation pattern</vt:lpstr>
      <vt:lpstr>Heritage from ESA STEP-NRF Standard (1/2)</vt:lpstr>
      <vt:lpstr>Heritage from ESA STEP-NRF Standard (2/2)</vt:lpstr>
      <vt:lpstr>Advantages of Unifying ValueElement &amp; ValueType and Analysis | Simulation | Test | Operation</vt:lpstr>
      <vt:lpstr>Plans for Prototypes to Demonstrate Feasibility</vt:lpstr>
      <vt:lpstr>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and Expressions Core Team</dc:title>
  <dc:creator>Hans-Peter de Koning</dc:creator>
  <cp:lastModifiedBy>Hans-Peter de Koning</cp:lastModifiedBy>
  <cp:revision>38</cp:revision>
  <dcterms:created xsi:type="dcterms:W3CDTF">2016-06-21T18:56:46Z</dcterms:created>
  <dcterms:modified xsi:type="dcterms:W3CDTF">2016-06-23T16:04:35Z</dcterms:modified>
</cp:coreProperties>
</file>