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4" r:id="rId3"/>
    <p:sldId id="275" r:id="rId4"/>
    <p:sldId id="271" r:id="rId5"/>
    <p:sldId id="278" r:id="rId6"/>
    <p:sldId id="285" r:id="rId7"/>
    <p:sldId id="281" r:id="rId8"/>
    <p:sldId id="284" r:id="rId9"/>
    <p:sldId id="279" r:id="rId10"/>
    <p:sldId id="280" r:id="rId11"/>
    <p:sldId id="282" r:id="rId12"/>
    <p:sldId id="283" r:id="rId13"/>
    <p:sldId id="276" r:id="rId14"/>
    <p:sldId id="272" r:id="rId15"/>
    <p:sldId id="274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accent2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accent2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accent2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accent2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accent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b="1" kern="1200">
        <a:solidFill>
          <a:schemeClr val="accent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b="1" kern="1200">
        <a:solidFill>
          <a:schemeClr val="accent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b="1" kern="1200">
        <a:solidFill>
          <a:schemeClr val="accent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b="1" kern="1200">
        <a:solidFill>
          <a:schemeClr val="accent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33CC33"/>
    <a:srgbClr val="CC3300"/>
    <a:srgbClr val="007F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01" autoAdjust="0"/>
    <p:restoredTop sz="67851" autoAdjust="0"/>
  </p:normalViewPr>
  <p:slideViewPr>
    <p:cSldViewPr>
      <p:cViewPr>
        <p:scale>
          <a:sx n="57" d="100"/>
          <a:sy n="57" d="100"/>
        </p:scale>
        <p:origin x="-20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l" defTabSz="966788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l" defTabSz="966788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7EB71A7F-50F7-4906-AC6E-7ADAF5A4BC98}" type="slidenum">
              <a:rPr lang="ar-SA"/>
              <a:pPr>
                <a:defRPr/>
              </a:pPr>
              <a:t>‹#›</a:t>
            </a:fld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1220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l" defTabSz="966788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l" defTabSz="966788">
              <a:defRPr sz="1200" b="0">
                <a:solidFill>
                  <a:schemeClr val="tx1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A0842B08-C627-45F8-A7F5-3A716775D9D1}" type="slidenum">
              <a:rPr lang="ar-SA"/>
              <a:pPr>
                <a:defRPr/>
              </a:pPr>
              <a:t>‹#›</a:t>
            </a:fld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0185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defTabSz="966788" eaLnBrk="0" hangingPunct="0"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2pPr>
            <a:lvl3pPr marL="1143000" indent="-228600" defTabSz="966788" eaLnBrk="0" hangingPunct="0"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3pPr>
            <a:lvl4pPr marL="1600200" indent="-228600" defTabSz="966788" eaLnBrk="0" hangingPunct="0"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4pPr>
            <a:lvl5pPr marL="2057400" indent="-228600" defTabSz="966788" eaLnBrk="0" hangingPunct="0"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8650111-1FA8-4334-9B06-5B8FE641E7D4}" type="slidenum">
              <a:rPr lang="ar-SA" altLang="en-US" sz="1200" b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1</a:t>
            </a:fld>
            <a:endParaRPr lang="en-US" altLang="en-US" sz="1200" b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 Note that Usability is potentially impacted par numbers</a:t>
            </a:r>
            <a:r>
              <a:rPr lang="en-US" baseline="0" dirty="0" smtClean="0"/>
              <a:t> of other aspects/concepts, only the contribution of the formalism </a:t>
            </a:r>
            <a:r>
              <a:rPr lang="en-US" baseline="0" smtClean="0"/>
              <a:t>is considered </a:t>
            </a:r>
            <a:r>
              <a:rPr lang="en-US" baseline="0" dirty="0" smtClean="0"/>
              <a:t>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842B08-C627-45F8-A7F5-3A716775D9D1}" type="slidenum">
              <a:rPr lang="ar-SA" smtClean="0"/>
              <a:pPr>
                <a:defRPr/>
              </a:pPr>
              <a:t>3</a:t>
            </a:fld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135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842B08-C627-45F8-A7F5-3A716775D9D1}" type="slidenum">
              <a:rPr lang="ar-SA" smtClean="0"/>
              <a:pPr>
                <a:defRPr/>
              </a:pPr>
              <a:t>12</a:t>
            </a:fld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579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7B950-C00E-446C-BEB5-72C076BA2CA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50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3C274-BD72-4358-90B4-92CCA6AF504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3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8288" y="228600"/>
            <a:ext cx="2051050" cy="6019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0375" y="228600"/>
            <a:ext cx="6005513" cy="60198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BEF6-6C2C-469D-ACBE-D0D01FD854E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0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98762-AC24-4056-9559-8A922947DC7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95A50-479C-4032-9DE7-2C6CA3DD66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8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301750"/>
            <a:ext cx="3810000" cy="4946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301750"/>
            <a:ext cx="3810000" cy="4946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D82B7-4199-4B6D-94AD-ADB8981A995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37A44-7FE8-4179-813E-BB2F870121B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55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967E3-2E0E-45DA-A54C-F8EE222DA13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79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1503F-C63D-4043-8A7C-5D80E6D4377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9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656AA-49D9-4951-BD02-0766F069578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53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F3E4D-CD2A-471A-BFD1-29D02123087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53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0375" y="228600"/>
            <a:ext cx="8208963" cy="92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01750"/>
            <a:ext cx="7772400" cy="494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6AFE18C-6399-46DB-B1FE-EEAF1CEA6E2F}" type="slidenum">
              <a:rPr lang="ar-SA"/>
              <a:pPr>
                <a:defRPr/>
              </a:pPr>
              <a:t>‹#›</a:t>
            </a:fld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1" r:id="rId1"/>
    <p:sldLayoutId id="2147484222" r:id="rId2"/>
    <p:sldLayoutId id="2147484223" r:id="rId3"/>
    <p:sldLayoutId id="2147484224" r:id="rId4"/>
    <p:sldLayoutId id="2147484225" r:id="rId5"/>
    <p:sldLayoutId id="2147484226" r:id="rId6"/>
    <p:sldLayoutId id="2147484227" r:id="rId7"/>
    <p:sldLayoutId id="2147484228" r:id="rId8"/>
    <p:sldLayoutId id="2147484229" r:id="rId9"/>
    <p:sldLayoutId id="2147484230" r:id="rId10"/>
    <p:sldLayoutId id="21474842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6BF4F80-9522-4ADD-AAA2-1F46D2278006}" type="slidenum">
              <a:rPr lang="ar-SA" altLang="en-US" sz="1400" b="0" smtClean="0">
                <a:solidFill>
                  <a:schemeClr val="tx1"/>
                </a:solidFill>
              </a:rPr>
              <a:pPr eaLnBrk="1" hangingPunct="1"/>
              <a:t>1</a:t>
            </a:fld>
            <a:endParaRPr lang="en-US" altLang="en-US" sz="1400" b="0" smtClean="0">
              <a:solidFill>
                <a:schemeClr val="tx1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185988"/>
            <a:ext cx="8251825" cy="11430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Modeling Formalism</a:t>
            </a:r>
            <a:br>
              <a:rPr lang="en-US" altLang="en-US" sz="3200" dirty="0" smtClean="0"/>
            </a:br>
            <a:r>
              <a:rPr lang="en-US" altLang="en-US" sz="3200" dirty="0" smtClean="0"/>
              <a:t>(Modeling Language Foundations)</a:t>
            </a:r>
            <a:endParaRPr lang="en-US" altLang="en-US" sz="1600" dirty="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5250" y="4243388"/>
            <a:ext cx="6400800" cy="1547812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System </a:t>
            </a:r>
            <a:r>
              <a:rPr lang="en-US" altLang="en-US" sz="2400" dirty="0"/>
              <a:t>Modeling Assessment &amp; Roadmap Working </a:t>
            </a:r>
            <a:r>
              <a:rPr lang="en-US" altLang="en-US" sz="2400" dirty="0" smtClean="0"/>
              <a:t>Group Meeting – SE DSIG</a:t>
            </a:r>
            <a:br>
              <a:rPr lang="en-US" altLang="en-US" sz="2400" dirty="0" smtClean="0"/>
            </a:br>
            <a:r>
              <a:rPr lang="en-US" altLang="en-US" sz="2400" dirty="0" smtClean="0"/>
              <a:t>Reston – March , 2016</a:t>
            </a:r>
            <a:br>
              <a:rPr lang="en-US" altLang="en-US" sz="2400" dirty="0" smtClean="0"/>
            </a:br>
            <a:endParaRPr lang="en-US" altLang="en-US" sz="2400" dirty="0" smtClean="0"/>
          </a:p>
          <a:p>
            <a:pPr algn="r" eaLnBrk="1" hangingPunct="1"/>
            <a:r>
              <a:rPr lang="en-US" altLang="en-US" sz="1400" b="0" dirty="0" smtClean="0"/>
              <a:t>Yves BERNARD</a:t>
            </a:r>
            <a:endParaRPr lang="en-US" alt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Annex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9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About Language Syntax and Semantics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Extracted from </a:t>
            </a:r>
            <a:r>
              <a:rPr lang="en-US" sz="2000" dirty="0" err="1" smtClean="0"/>
              <a:t>fUML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1800" b="0" i="1" dirty="0" smtClean="0"/>
              <a:t>“</a:t>
            </a:r>
            <a:r>
              <a:rPr lang="en-US" sz="1800" b="0" dirty="0"/>
              <a:t>A formal language only attaches meaning to statements that are correctly constructed or </a:t>
            </a:r>
            <a:r>
              <a:rPr lang="en-US" sz="1800" b="0" i="1" dirty="0"/>
              <a:t>well formed</a:t>
            </a:r>
            <a:r>
              <a:rPr lang="en-US" sz="1800" b="0" dirty="0"/>
              <a:t>. The </a:t>
            </a:r>
            <a:r>
              <a:rPr lang="en-US" sz="1800" b="0" i="1" dirty="0"/>
              <a:t>syntax </a:t>
            </a:r>
            <a:r>
              <a:rPr lang="en-US" sz="1800" b="0" dirty="0"/>
              <a:t>of </a:t>
            </a:r>
            <a:r>
              <a:rPr lang="en-US" sz="1800" b="0" dirty="0" smtClean="0"/>
              <a:t>the language </a:t>
            </a:r>
            <a:r>
              <a:rPr lang="en-US" sz="1800" b="0" dirty="0"/>
              <a:t>provides the rules for how to construct well-formed statements or, equivalently, for validating that a </a:t>
            </a:r>
            <a:r>
              <a:rPr lang="en-US" sz="1800" b="0" dirty="0" smtClean="0"/>
              <a:t>proposed statement </a:t>
            </a:r>
            <a:r>
              <a:rPr lang="en-US" sz="1800" b="0" dirty="0"/>
              <a:t>is actually well-formed. The </a:t>
            </a:r>
            <a:r>
              <a:rPr lang="en-US" sz="1800" b="0" i="1" dirty="0"/>
              <a:t>semantics </a:t>
            </a:r>
            <a:r>
              <a:rPr lang="en-US" sz="1800" b="0" dirty="0"/>
              <a:t>of the language then provides the specification of the meaning of </a:t>
            </a:r>
            <a:r>
              <a:rPr lang="en-US" sz="1800" b="0" dirty="0" smtClean="0"/>
              <a:t>well-formed statements</a:t>
            </a:r>
            <a:r>
              <a:rPr lang="en-US" sz="1800" b="0" dirty="0"/>
              <a:t>.</a:t>
            </a:r>
            <a:r>
              <a:rPr lang="en-US" sz="1800" b="0" i="1" dirty="0" smtClean="0"/>
              <a:t>”</a:t>
            </a:r>
            <a:endParaRPr lang="en-US" sz="1800" b="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9318321">
            <a:off x="39681" y="604372"/>
            <a:ext cx="1710725" cy="36933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rgbClr val="FF0000"/>
                </a:solidFill>
              </a:rPr>
              <a:t>New / Updated</a:t>
            </a:r>
            <a:endParaRPr lang="en-US" sz="18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79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SysML (UML)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408804"/>
              </p:ext>
            </p:extLst>
          </p:nvPr>
        </p:nvGraphicFramePr>
        <p:xfrm>
          <a:off x="431540" y="1397000"/>
          <a:ext cx="8208910" cy="37631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476164"/>
                <a:gridCol w="1476164"/>
                <a:gridCol w="1404156"/>
                <a:gridCol w="2304254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Precision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Usability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Efficiency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Comments</a:t>
                      </a:r>
                      <a:endParaRPr lang="en-US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Structures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Values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State change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Process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Behavior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</a:tr>
              <a:tr h="130996">
                <a:tc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Categories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Ternary relationships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Unsupported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Unsupported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Unsupported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Empty</a:t>
                      </a:r>
                      <a:r>
                        <a:rPr lang="en-US" sz="1400" b="1" baseline="0" dirty="0" smtClean="0"/>
                        <a:t> categories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mtClean="0"/>
                        <a:t>Unsupported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Unsupported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Unsupported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2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dirty="0" smtClean="0"/>
              <a:t>Current </a:t>
            </a:r>
            <a:r>
              <a:rPr lang="en-US" sz="2800" dirty="0" err="1" smtClean="0"/>
              <a:t>SysML</a:t>
            </a:r>
            <a:r>
              <a:rPr lang="en-US" sz="2800" dirty="0" smtClean="0"/>
              <a:t> definition and its limitations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Based on UML 2.5, defined as a profile, i.e. has limited extension capabilities</a:t>
            </a:r>
          </a:p>
          <a:p>
            <a:endParaRPr lang="en-US" sz="2000" dirty="0" smtClean="0"/>
          </a:p>
          <a:p>
            <a:r>
              <a:rPr lang="en-US" sz="2000" dirty="0" smtClean="0"/>
              <a:t>Not fully compliant to UML 2.5 Profile specification </a:t>
            </a:r>
          </a:p>
          <a:p>
            <a:pPr>
              <a:buFont typeface="Symbol"/>
              <a:buChar char="Þ"/>
            </a:pPr>
            <a:r>
              <a:rPr lang="en-US" sz="2000" b="0" dirty="0" smtClean="0"/>
              <a:t>these extension capabilities seem to be unsufficient</a:t>
            </a:r>
          </a:p>
          <a:p>
            <a:endParaRPr lang="en-US" sz="2000" dirty="0" smtClean="0"/>
          </a:p>
          <a:p>
            <a:r>
              <a:rPr lang="en-US" sz="2000" dirty="0" smtClean="0"/>
              <a:t>Not executable </a:t>
            </a:r>
          </a:p>
          <a:p>
            <a:pPr>
              <a:buFont typeface="Symbol"/>
              <a:buChar char="Þ"/>
            </a:pPr>
            <a:r>
              <a:rPr lang="en-US" sz="2000" b="0" dirty="0" smtClean="0"/>
              <a:t>analyses require specific extension (i.e. non standard) </a:t>
            </a:r>
          </a:p>
          <a:p>
            <a:endParaRPr lang="en-US" sz="2000" dirty="0" smtClean="0"/>
          </a:p>
          <a:p>
            <a:r>
              <a:rPr lang="en-US" sz="2000" dirty="0" smtClean="0"/>
              <a:t>Design for supporting diagram, rather than analysis: expectation on modeling have changed</a:t>
            </a:r>
          </a:p>
          <a:p>
            <a:pPr>
              <a:buFont typeface="Symbol"/>
              <a:buChar char="Þ"/>
            </a:pPr>
            <a:r>
              <a:rPr lang="en-US" sz="2000" b="0" dirty="0" smtClean="0"/>
              <a:t>MBSE requires more than creating diagrams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dirty="0" smtClean="0"/>
              <a:t>Proposal for formalism specification in the RFP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Option 1: based on “compilation” approach (cf. Cambridge meeting’s presentation)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Other option?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8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dirty="0" smtClean="0"/>
              <a:t>Foundation Candidates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 smtClean="0"/>
              <a:t>First Order </a:t>
            </a:r>
            <a:r>
              <a:rPr lang="en-US" sz="2000" dirty="0"/>
              <a:t>L</a:t>
            </a:r>
            <a:r>
              <a:rPr lang="en-US" sz="2000" dirty="0" smtClean="0"/>
              <a:t>ogics</a:t>
            </a:r>
          </a:p>
          <a:p>
            <a:pPr lvl="1"/>
            <a:r>
              <a:rPr lang="en-US" sz="1600" dirty="0" smtClean="0"/>
              <a:t>Basis for defining axioms on which analyses can be built</a:t>
            </a:r>
          </a:p>
          <a:p>
            <a:pPr lvl="1"/>
            <a:r>
              <a:rPr lang="en-US" sz="1600" dirty="0" smtClean="0"/>
              <a:t>used by </a:t>
            </a:r>
            <a:r>
              <a:rPr lang="en-US" sz="1600" dirty="0" err="1" smtClean="0"/>
              <a:t>fUML</a:t>
            </a:r>
            <a:r>
              <a:rPr lang="en-US" sz="1600" dirty="0" smtClean="0"/>
              <a:t> (</a:t>
            </a:r>
            <a:r>
              <a:rPr lang="en-US" sz="1600" dirty="0" err="1" smtClean="0"/>
              <a:t>bUML</a:t>
            </a:r>
            <a:r>
              <a:rPr lang="en-US" sz="1600" dirty="0" smtClean="0"/>
              <a:t> base semantics)</a:t>
            </a:r>
          </a:p>
          <a:p>
            <a:pPr lvl="1"/>
            <a:r>
              <a:rPr lang="en-US" sz="1600" dirty="0" smtClean="0"/>
              <a:t>No intrinsic support for time</a:t>
            </a:r>
          </a:p>
          <a:p>
            <a:pPr lvl="1"/>
            <a:endParaRPr lang="en-US" sz="1600" dirty="0" smtClean="0"/>
          </a:p>
          <a:p>
            <a:pPr lvl="0"/>
            <a:r>
              <a:rPr lang="en-US" sz="2000" dirty="0"/>
              <a:t>T</a:t>
            </a:r>
            <a:r>
              <a:rPr lang="en-US" sz="2000" dirty="0" smtClean="0"/>
              <a:t>emporal Logics</a:t>
            </a:r>
          </a:p>
          <a:p>
            <a:pPr lvl="1"/>
            <a:r>
              <a:rPr lang="en-US" sz="1600" dirty="0" smtClean="0"/>
              <a:t>Add modes related to time</a:t>
            </a:r>
          </a:p>
          <a:p>
            <a:pPr lvl="1"/>
            <a:r>
              <a:rPr lang="en-US" sz="1600" dirty="0" smtClean="0"/>
              <a:t>Better support of evolving systems (i.e. behaviors)</a:t>
            </a:r>
          </a:p>
          <a:p>
            <a:pPr lvl="1"/>
            <a:endParaRPr lang="en-US" sz="1600" dirty="0"/>
          </a:p>
          <a:p>
            <a:r>
              <a:rPr lang="en-US" sz="2000" dirty="0" smtClean="0"/>
              <a:t>Description Logics (ontologies, processes)</a:t>
            </a:r>
          </a:p>
          <a:p>
            <a:pPr lvl="1"/>
            <a:r>
              <a:rPr lang="en-US" sz="1600" dirty="0" smtClean="0"/>
              <a:t>Knowledge representation, based of FOL</a:t>
            </a:r>
          </a:p>
          <a:p>
            <a:pPr lvl="0"/>
            <a:endParaRPr lang="en-US" sz="2000" b="0" i="1" dirty="0" smtClean="0"/>
          </a:p>
          <a:p>
            <a:pPr marL="0" lvl="0" indent="0">
              <a:buNone/>
            </a:pPr>
            <a:r>
              <a:rPr lang="en-US" sz="2000" b="0" i="1" dirty="0" smtClean="0"/>
              <a:t>Note: support for time is part of the </a:t>
            </a:r>
            <a:r>
              <a:rPr lang="en-US" sz="2000" b="0" i="1" dirty="0" err="1" smtClean="0"/>
              <a:t>fUML</a:t>
            </a:r>
            <a:r>
              <a:rPr lang="en-US" sz="2000" b="0" i="1" dirty="0" smtClean="0"/>
              <a:t> roadmap</a:t>
            </a:r>
            <a:endParaRPr lang="en-US" sz="2000" b="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4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Motivations</a:t>
            </a:r>
            <a:endParaRPr lang="en-US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i="1" dirty="0" smtClean="0"/>
              <a:t>Driving </a:t>
            </a:r>
            <a:r>
              <a:rPr lang="en-US" sz="1800" i="1" dirty="0"/>
              <a:t>requirement #2.</a:t>
            </a:r>
            <a:endParaRPr lang="en-US" sz="1800" dirty="0"/>
          </a:p>
          <a:p>
            <a:pPr>
              <a:buFont typeface="+mj-lt"/>
              <a:buAutoNum type="alphaLcParenR"/>
            </a:pPr>
            <a:r>
              <a:rPr lang="en-US" sz="1800" b="0" i="1" dirty="0" smtClean="0"/>
              <a:t>The </a:t>
            </a:r>
            <a:r>
              <a:rPr lang="en-US" sz="1800" b="0" i="1" dirty="0"/>
              <a:t>next-generation modeling language must include precise semantics that avoid ambiguity and enable a concise representation of the concepts. </a:t>
            </a:r>
            <a:endParaRPr lang="en-US" sz="1800" b="0" i="1" dirty="0" smtClean="0"/>
          </a:p>
          <a:p>
            <a:pPr>
              <a:buFont typeface="+mj-lt"/>
              <a:buAutoNum type="alphaLcParenR"/>
            </a:pPr>
            <a:r>
              <a:rPr lang="en-US" sz="1800" b="0" i="1" dirty="0" smtClean="0"/>
              <a:t>The language must </a:t>
            </a:r>
            <a:r>
              <a:rPr lang="en-US" sz="1800" b="0" i="1" dirty="0"/>
              <a:t>derive from a well-specified logical formalism that can leverage the model for a broad range of analysis and model checking</a:t>
            </a:r>
            <a:r>
              <a:rPr lang="en-US" sz="1800" b="0" i="1" dirty="0" smtClean="0"/>
              <a:t>.</a:t>
            </a:r>
          </a:p>
          <a:p>
            <a:pPr>
              <a:buFont typeface="+mj-lt"/>
              <a:buAutoNum type="alphaLcParenR"/>
            </a:pPr>
            <a:r>
              <a:rPr lang="en-US" sz="1800" b="0" i="1" dirty="0" smtClean="0"/>
              <a:t>This </a:t>
            </a:r>
            <a:r>
              <a:rPr lang="en-US" sz="1800" b="0" i="1" dirty="0"/>
              <a:t>includes the ability to validate that the model is logically consistent, and the ability to answer questions such as the impact of a requirement or design change, or assess how a failure could propagate through a </a:t>
            </a:r>
            <a:r>
              <a:rPr lang="en-US" sz="1800" b="0" i="1" dirty="0" smtClean="0"/>
              <a:t>system.</a:t>
            </a:r>
          </a:p>
          <a:p>
            <a:pPr>
              <a:buFont typeface="+mj-lt"/>
              <a:buAutoNum type="alphaLcParenR"/>
            </a:pPr>
            <a:r>
              <a:rPr lang="en-US" sz="1800" b="0" i="1" dirty="0" smtClean="0"/>
              <a:t>The </a:t>
            </a:r>
            <a:r>
              <a:rPr lang="en-US" sz="1800" b="0" i="1" dirty="0"/>
              <a:t>language and tools must also integrate with a diverse range of equation solvers and execution environments that enable the capture of quantitative data</a:t>
            </a:r>
            <a:r>
              <a:rPr lang="en-US" sz="1800" b="0" dirty="0" smtClean="0"/>
              <a:t>.</a:t>
            </a:r>
            <a:endParaRPr lang="en-US" sz="1800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2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dirty="0"/>
              <a:t>E</a:t>
            </a:r>
            <a:r>
              <a:rPr lang="en-US" sz="2800" dirty="0" smtClean="0"/>
              <a:t>valuation criteria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Precision/unambiguity: </a:t>
            </a:r>
            <a:r>
              <a:rPr lang="en-US" sz="1800" b="0" dirty="0" smtClean="0"/>
              <a:t>ability to have only one (official/standard) semantic interpretation</a:t>
            </a:r>
          </a:p>
          <a:p>
            <a:endParaRPr lang="en-US" sz="1800" b="0" dirty="0"/>
          </a:p>
          <a:p>
            <a:r>
              <a:rPr lang="en-US" sz="1800" dirty="0" smtClean="0"/>
              <a:t>Usability: </a:t>
            </a:r>
            <a:r>
              <a:rPr lang="en-US" sz="1800" b="0" dirty="0" smtClean="0"/>
              <a:t>easiness </a:t>
            </a:r>
            <a:r>
              <a:rPr lang="en-US" sz="1800" b="0" dirty="0"/>
              <a:t>to </a:t>
            </a:r>
            <a:r>
              <a:rPr lang="en-US" sz="1800" b="0" dirty="0" smtClean="0"/>
              <a:t>learn (i.e. average learning curve), </a:t>
            </a:r>
            <a:r>
              <a:rPr lang="en-US" sz="1800" b="0" dirty="0"/>
              <a:t>to </a:t>
            </a:r>
            <a:r>
              <a:rPr lang="en-US" sz="1800" b="0" dirty="0" smtClean="0"/>
              <a:t>operate (e.g. number of clicks/inputs for basic operations)</a:t>
            </a:r>
          </a:p>
          <a:p>
            <a:endParaRPr lang="en-US" sz="1800" b="0" dirty="0"/>
          </a:p>
          <a:p>
            <a:r>
              <a:rPr lang="en-US" sz="1800" dirty="0" smtClean="0"/>
              <a:t>Efficiency: </a:t>
            </a:r>
            <a:r>
              <a:rPr lang="en-US" sz="1800" b="0" dirty="0" smtClean="0"/>
              <a:t>conciseness,  (i.e</a:t>
            </a:r>
            <a:r>
              <a:rPr lang="en-US" sz="1800" b="0" dirty="0"/>
              <a:t>. telling more with less</a:t>
            </a:r>
            <a:r>
              <a:rPr lang="en-US" sz="1800" b="0" dirty="0" smtClean="0"/>
              <a:t>)</a:t>
            </a:r>
          </a:p>
          <a:p>
            <a:endParaRPr lang="en-US" sz="1800" b="0" dirty="0" smtClean="0"/>
          </a:p>
          <a:p>
            <a:r>
              <a:rPr lang="en-US" sz="1800" dirty="0" smtClean="0"/>
              <a:t>Interoperability: </a:t>
            </a:r>
            <a:r>
              <a:rPr lang="en-US" sz="1800" b="0" dirty="0" smtClean="0"/>
              <a:t>ability to be read and use by analysis tools</a:t>
            </a:r>
          </a:p>
          <a:p>
            <a:pPr marL="0" indent="0">
              <a:buNone/>
            </a:pPr>
            <a:endParaRPr lang="en-US" sz="18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5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dirty="0" err="1"/>
              <a:t>SysML</a:t>
            </a:r>
            <a:r>
              <a:rPr lang="en-US" sz="2800" dirty="0"/>
              <a:t> </a:t>
            </a:r>
            <a:r>
              <a:rPr lang="en-US" sz="2800" dirty="0" smtClean="0"/>
              <a:t>v2 Services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 smtClean="0"/>
          </a:p>
          <a:p>
            <a:r>
              <a:rPr lang="en-US" sz="2000" dirty="0" smtClean="0"/>
              <a:t>Will contribute to the following services (as defined by the “</a:t>
            </a:r>
            <a:r>
              <a:rPr lang="en-US" sz="2000" dirty="0" err="1" smtClean="0"/>
              <a:t>SysML</a:t>
            </a:r>
            <a:r>
              <a:rPr lang="en-US" sz="2000" dirty="0" smtClean="0"/>
              <a:t> v2 Services spreadsheet”):</a:t>
            </a:r>
          </a:p>
          <a:p>
            <a:endParaRPr lang="en-US" sz="2000" dirty="0" smtClean="0"/>
          </a:p>
          <a:p>
            <a:pPr lvl="1"/>
            <a:r>
              <a:rPr lang="en-US" sz="1800" dirty="0"/>
              <a:t> Create, view, update, delete, and execute model transformations to/from </a:t>
            </a:r>
            <a:r>
              <a:rPr lang="en-US" sz="1800" dirty="0" err="1"/>
              <a:t>SysML</a:t>
            </a:r>
            <a:r>
              <a:rPr lang="en-US" sz="1800" dirty="0"/>
              <a:t> </a:t>
            </a:r>
            <a:r>
              <a:rPr lang="en-US" sz="1800" dirty="0" smtClean="0"/>
              <a:t>models</a:t>
            </a:r>
          </a:p>
          <a:p>
            <a:pPr lvl="1"/>
            <a:endParaRPr lang="en-US" sz="1800" dirty="0" smtClean="0"/>
          </a:p>
          <a:p>
            <a:pPr lvl="1"/>
            <a:r>
              <a:rPr lang="en-US" sz="1800" dirty="0" smtClean="0"/>
              <a:t>Define</a:t>
            </a:r>
            <a:r>
              <a:rPr lang="en-US" sz="1800" dirty="0"/>
              <a:t>, update, delete, and execute model queries to support visualization and </a:t>
            </a:r>
            <a:r>
              <a:rPr lang="en-US" sz="1800" dirty="0" smtClean="0"/>
              <a:t>analysis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 smtClean="0"/>
              <a:t>Define</a:t>
            </a:r>
            <a:r>
              <a:rPr lang="en-US" sz="1800" dirty="0"/>
              <a:t>, update, delete, and execute model validation rules to validate input data and model	</a:t>
            </a:r>
            <a:endParaRPr lang="en-US" sz="1800" dirty="0" smtClean="0"/>
          </a:p>
          <a:p>
            <a:pPr marL="457200" lvl="1" indent="0">
              <a:buNone/>
            </a:pPr>
            <a:r>
              <a:rPr lang="en-US" sz="1800" dirty="0"/>
              <a:t>	</a:t>
            </a:r>
          </a:p>
          <a:p>
            <a:pPr lvl="1"/>
            <a:r>
              <a:rPr lang="en-US" sz="1800" dirty="0"/>
              <a:t>Define, transform, and execute analytical models	</a:t>
            </a:r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1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Illustration with Hybrid </a:t>
            </a:r>
            <a:r>
              <a:rPr lang="en-US" sz="2800" dirty="0"/>
              <a:t>SUV Change Scenario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Vehicle </a:t>
            </a:r>
            <a:r>
              <a:rPr lang="en-US" sz="1600" dirty="0"/>
              <a:t>design unable to meet a requirement (e.g., stopping distance, safety, stability</a:t>
            </a:r>
            <a:r>
              <a:rPr lang="en-US" sz="1600" dirty="0" smtClean="0"/>
              <a:t>)</a:t>
            </a:r>
          </a:p>
          <a:p>
            <a:pPr>
              <a:buFont typeface="Symbol"/>
              <a:buChar char="Þ"/>
            </a:pPr>
            <a:r>
              <a:rPr lang="en-US" sz="1600" b="0" dirty="0" smtClean="0"/>
              <a:t>Analysis capabilities able to provide evidence of such a statement</a:t>
            </a:r>
          </a:p>
          <a:p>
            <a:pPr>
              <a:buFont typeface="Symbol"/>
              <a:buChar char="Þ"/>
            </a:pPr>
            <a:endParaRPr lang="en-US" sz="1600" b="0" dirty="0"/>
          </a:p>
          <a:p>
            <a:r>
              <a:rPr lang="en-US" sz="1600" dirty="0" smtClean="0"/>
              <a:t>Propose </a:t>
            </a:r>
            <a:r>
              <a:rPr lang="en-US" sz="1600" dirty="0"/>
              <a:t>requirement </a:t>
            </a:r>
            <a:r>
              <a:rPr lang="en-US" sz="1600" dirty="0" smtClean="0"/>
              <a:t>change / assess potential impact</a:t>
            </a:r>
          </a:p>
          <a:p>
            <a:pPr>
              <a:buFont typeface="Symbol"/>
              <a:buChar char="Þ"/>
            </a:pPr>
            <a:r>
              <a:rPr lang="en-US" sz="1600" b="0" dirty="0" smtClean="0"/>
              <a:t>Computation of potential impacts of this change on the design</a:t>
            </a:r>
          </a:p>
          <a:p>
            <a:pPr>
              <a:buFont typeface="Symbol"/>
              <a:buChar char="Þ"/>
            </a:pPr>
            <a:r>
              <a:rPr lang="en-US" sz="1600" b="0" dirty="0" smtClean="0"/>
              <a:t>Provide </a:t>
            </a:r>
            <a:r>
              <a:rPr lang="en-US" sz="1600" b="0" dirty="0"/>
              <a:t>capabilities for both static analysis and simulation</a:t>
            </a:r>
          </a:p>
          <a:p>
            <a:pPr>
              <a:buFont typeface="Symbol"/>
              <a:buChar char="Þ"/>
            </a:pPr>
            <a:endParaRPr lang="en-US" sz="1600" b="0" dirty="0"/>
          </a:p>
          <a:p>
            <a:r>
              <a:rPr lang="en-US" sz="1600" dirty="0" smtClean="0"/>
              <a:t>Propose </a:t>
            </a:r>
            <a:r>
              <a:rPr lang="en-US" sz="1600" dirty="0"/>
              <a:t>update to system </a:t>
            </a:r>
            <a:r>
              <a:rPr lang="en-US" sz="1600" dirty="0" smtClean="0"/>
              <a:t>design</a:t>
            </a:r>
          </a:p>
          <a:p>
            <a:pPr>
              <a:buFont typeface="Symbol"/>
              <a:buChar char="Þ"/>
            </a:pPr>
            <a:r>
              <a:rPr lang="en-US" sz="1600" b="0" dirty="0" smtClean="0"/>
              <a:t>Ability to compute differences between “as is” and “to be” design</a:t>
            </a:r>
          </a:p>
          <a:p>
            <a:pPr marL="0" indent="0">
              <a:buNone/>
            </a:pPr>
            <a:endParaRPr lang="en-US" sz="1600" b="0" dirty="0"/>
          </a:p>
          <a:p>
            <a:r>
              <a:rPr lang="en-US" sz="1600" dirty="0" smtClean="0"/>
              <a:t>Implement/update design</a:t>
            </a:r>
          </a:p>
          <a:p>
            <a:pPr>
              <a:buFont typeface="Symbol"/>
              <a:buChar char="Þ"/>
            </a:pPr>
            <a:r>
              <a:rPr lang="en-US" sz="1600" b="0" dirty="0" smtClean="0"/>
              <a:t>Automated (HW/SW) code generation, and other M2T/M2M transformation</a:t>
            </a:r>
          </a:p>
          <a:p>
            <a:pPr>
              <a:buFont typeface="Symbol"/>
              <a:buChar char="Þ"/>
            </a:pPr>
            <a:endParaRPr lang="en-US" sz="1600" b="0" dirty="0"/>
          </a:p>
          <a:p>
            <a:r>
              <a:rPr lang="en-US" sz="1600" dirty="0" smtClean="0"/>
              <a:t>Verify </a:t>
            </a:r>
            <a:r>
              <a:rPr lang="en-US" sz="1600" dirty="0"/>
              <a:t>system meets </a:t>
            </a:r>
            <a:r>
              <a:rPr lang="en-US" sz="1600" dirty="0" smtClean="0"/>
              <a:t>requirement</a:t>
            </a:r>
          </a:p>
          <a:p>
            <a:pPr>
              <a:buFont typeface="Symbol"/>
              <a:buChar char="Þ"/>
            </a:pPr>
            <a:r>
              <a:rPr lang="en-US" sz="1600" b="0" dirty="0" smtClean="0"/>
              <a:t>Provide capabilities for both static analysis and simulation</a:t>
            </a:r>
            <a:endParaRPr lang="en-US" sz="1600" b="0" dirty="0"/>
          </a:p>
          <a:p>
            <a:endParaRPr lang="en-US" sz="1600" b="0" dirty="0"/>
          </a:p>
          <a:p>
            <a:endParaRPr lang="en-US" sz="16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3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La Jolla meeting outcomes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/>
              <a:t>Logics formalism worth to be considered:</a:t>
            </a:r>
          </a:p>
          <a:p>
            <a:r>
              <a:rPr lang="en-US" sz="1600" dirty="0" smtClean="0"/>
              <a:t>Temporal </a:t>
            </a:r>
            <a:r>
              <a:rPr lang="en-US" sz="1600" dirty="0"/>
              <a:t>logics </a:t>
            </a:r>
            <a:r>
              <a:rPr lang="en-US" sz="1600" dirty="0" smtClean="0"/>
              <a:t>(=&gt; causal </a:t>
            </a:r>
            <a:r>
              <a:rPr lang="en-US" sz="1600" dirty="0"/>
              <a:t>model of time, </a:t>
            </a:r>
            <a:r>
              <a:rPr lang="en-US" sz="1600" dirty="0" smtClean="0"/>
              <a:t>i.e. events ordering)</a:t>
            </a:r>
            <a:endParaRPr lang="en-US" sz="1600" dirty="0"/>
          </a:p>
          <a:p>
            <a:r>
              <a:rPr lang="en-US" sz="1600" dirty="0" smtClean="0"/>
              <a:t>High </a:t>
            </a:r>
            <a:r>
              <a:rPr lang="en-US" sz="1600" dirty="0"/>
              <a:t>level formalism based on FOL (e.g. Petri-Nets, state machines, …).and </a:t>
            </a:r>
            <a:r>
              <a:rPr lang="en-US" sz="1600" dirty="0" smtClean="0"/>
              <a:t>the </a:t>
            </a:r>
            <a:r>
              <a:rPr lang="en-US" sz="1600" dirty="0"/>
              <a:t>Category theory (which expand the Set theory) as well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Ability to allow for a variable level of formalism (i.e. just like compiler error levels)</a:t>
            </a:r>
            <a:endParaRPr lang="en-US" sz="1600" dirty="0"/>
          </a:p>
          <a:p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About evaluation criteria:</a:t>
            </a:r>
            <a:endParaRPr lang="en-US" sz="1600" dirty="0"/>
          </a:p>
          <a:p>
            <a:r>
              <a:rPr lang="en-US" sz="1600" dirty="0" smtClean="0"/>
              <a:t>Level </a:t>
            </a:r>
            <a:r>
              <a:rPr lang="en-US" sz="1600" dirty="0"/>
              <a:t>of training required for using formal </a:t>
            </a:r>
            <a:r>
              <a:rPr lang="en-US" sz="1600" dirty="0" smtClean="0"/>
              <a:t>languages (as part </a:t>
            </a:r>
            <a:r>
              <a:rPr lang="en-US" sz="1600" dirty="0"/>
              <a:t>of the usability </a:t>
            </a:r>
            <a:r>
              <a:rPr lang="en-US" sz="1600" dirty="0" smtClean="0"/>
              <a:t>criterion)</a:t>
            </a:r>
            <a:endParaRPr lang="en-US" sz="1600" dirty="0"/>
          </a:p>
          <a:p>
            <a:r>
              <a:rPr lang="en-US" sz="1600" dirty="0" smtClean="0"/>
              <a:t>effort/cost </a:t>
            </a:r>
            <a:r>
              <a:rPr lang="en-US" sz="1600" dirty="0"/>
              <a:t>related to the implementation of the language. Linked to technology readiness/maturity </a:t>
            </a:r>
            <a:r>
              <a:rPr lang="en-US" sz="1600" dirty="0" smtClean="0"/>
              <a:t>aspect.</a:t>
            </a:r>
            <a:endParaRPr lang="en-US" sz="1600" dirty="0"/>
          </a:p>
          <a:p>
            <a:r>
              <a:rPr lang="en-US" sz="1600" dirty="0" smtClean="0"/>
              <a:t>Computing </a:t>
            </a:r>
            <a:r>
              <a:rPr lang="en-US" sz="1600" dirty="0"/>
              <a:t>power required to operate the language as expected</a:t>
            </a:r>
          </a:p>
          <a:p>
            <a:r>
              <a:rPr lang="en-US" sz="1600" dirty="0" smtClean="0"/>
              <a:t>To be clarified: </a:t>
            </a:r>
            <a:r>
              <a:rPr lang="en-US" sz="1600" dirty="0"/>
              <a:t>“evaluation criteria” versus “requirements”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9318321">
            <a:off x="39681" y="604372"/>
            <a:ext cx="1710725" cy="36933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rgbClr val="FF0000"/>
                </a:solidFill>
              </a:rPr>
              <a:t>New / Updated</a:t>
            </a:r>
            <a:endParaRPr lang="en-US" sz="18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88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Requirements vs Evaluation Criteria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Definitions</a:t>
            </a:r>
          </a:p>
          <a:p>
            <a:pPr lvl="1"/>
            <a:r>
              <a:rPr lang="en-US" sz="1400" b="0" dirty="0" smtClean="0"/>
              <a:t>An </a:t>
            </a:r>
            <a:r>
              <a:rPr lang="en-US" sz="1400" dirty="0"/>
              <a:t>evaluation criterion </a:t>
            </a:r>
            <a:r>
              <a:rPr lang="en-US" sz="1400" b="0" dirty="0"/>
              <a:t>specifies a quantitative characteristic of interest </a:t>
            </a:r>
            <a:r>
              <a:rPr lang="en-US" sz="1400" b="0" dirty="0" smtClean="0"/>
              <a:t>(“property”) which </a:t>
            </a:r>
            <a:r>
              <a:rPr lang="en-US" sz="1400" b="0" dirty="0"/>
              <a:t>can be assessed. Its value may be parametric (i.e. numerical) or not</a:t>
            </a:r>
            <a:r>
              <a:rPr lang="en-US" sz="1400" b="0" dirty="0" smtClean="0"/>
              <a:t>.</a:t>
            </a:r>
          </a:p>
          <a:p>
            <a:pPr lvl="1"/>
            <a:endParaRPr lang="en-US" sz="1400" b="0" dirty="0"/>
          </a:p>
          <a:p>
            <a:pPr lvl="1"/>
            <a:r>
              <a:rPr lang="en-US" sz="1400" b="0" dirty="0" smtClean="0"/>
              <a:t>A </a:t>
            </a:r>
            <a:r>
              <a:rPr lang="en-US" sz="1400" dirty="0"/>
              <a:t>requirement</a:t>
            </a:r>
            <a:r>
              <a:rPr lang="en-US" sz="1400" b="0" dirty="0"/>
              <a:t> is a statement about one thing. Evaluating a thing against a requirement results in a Boolean value depending on whether the corresponding statement is true or false for that thing. A requirement may refer on an evaluation criterion. 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9318321">
            <a:off x="39681" y="604372"/>
            <a:ext cx="1710725" cy="36933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rgbClr val="FF0000"/>
                </a:solidFill>
              </a:rPr>
              <a:t>New / Updated</a:t>
            </a:r>
            <a:endParaRPr lang="en-US" sz="18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26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dirty="0"/>
              <a:t>E</a:t>
            </a:r>
            <a:r>
              <a:rPr lang="en-US" sz="2800" dirty="0" smtClean="0"/>
              <a:t>valuation criteria computation rules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Precision/unambiguity: </a:t>
            </a:r>
            <a:r>
              <a:rPr lang="en-US" sz="1800" b="0" dirty="0"/>
              <a:t>ability to have only one (official/standard) semantic interpretation</a:t>
            </a:r>
          </a:p>
          <a:p>
            <a:pPr>
              <a:buFont typeface="Symbol"/>
              <a:buChar char="Þ"/>
            </a:pPr>
            <a:r>
              <a:rPr lang="en-US" sz="1800" b="0" dirty="0" smtClean="0"/>
              <a:t>% of the language elements that have one and only one possible interpretation.</a:t>
            </a:r>
          </a:p>
          <a:p>
            <a:endParaRPr lang="en-US" sz="1800" b="0" dirty="0"/>
          </a:p>
          <a:p>
            <a:r>
              <a:rPr lang="en-US" sz="1800" dirty="0" smtClean="0"/>
              <a:t>Usability: </a:t>
            </a:r>
            <a:r>
              <a:rPr lang="en-US" sz="1800" b="0" dirty="0" smtClean="0"/>
              <a:t>easiness </a:t>
            </a:r>
            <a:r>
              <a:rPr lang="en-US" sz="1800" b="0" dirty="0"/>
              <a:t>to </a:t>
            </a:r>
            <a:r>
              <a:rPr lang="en-US" sz="1800" b="0" dirty="0" smtClean="0"/>
              <a:t>learn (i.e. average learning curve)</a:t>
            </a:r>
            <a:endParaRPr lang="en-US" sz="1800" dirty="0" smtClean="0"/>
          </a:p>
          <a:p>
            <a:pPr>
              <a:buFont typeface="Symbol"/>
              <a:buChar char="Þ"/>
            </a:pPr>
            <a:r>
              <a:rPr lang="en-US" sz="1800" b="0" dirty="0" smtClean="0"/>
              <a:t>Number of concepts (i.e. </a:t>
            </a:r>
            <a:r>
              <a:rPr lang="en-US" sz="1800" b="0" dirty="0" err="1" smtClean="0"/>
              <a:t>metaclasses</a:t>
            </a:r>
            <a:r>
              <a:rPr lang="en-US" sz="1800" b="0" dirty="0" smtClean="0"/>
              <a:t>) / a reference number (TBD, e.g.: </a:t>
            </a:r>
            <a:r>
              <a:rPr lang="en-US" sz="1800" b="0" dirty="0" err="1" smtClean="0"/>
              <a:t>nb</a:t>
            </a:r>
            <a:r>
              <a:rPr lang="en-US" sz="1800" b="0" dirty="0" smtClean="0"/>
              <a:t> of reserved words in the C programming language, </a:t>
            </a:r>
            <a:r>
              <a:rPr lang="en-US" sz="1800" b="0" dirty="0" err="1" smtClean="0"/>
              <a:t>nb</a:t>
            </a:r>
            <a:r>
              <a:rPr lang="en-US" sz="1800" b="0" dirty="0" smtClean="0"/>
              <a:t> of entries in the SE glossary…)</a:t>
            </a:r>
          </a:p>
          <a:p>
            <a:endParaRPr lang="en-US" sz="1800" b="0" dirty="0"/>
          </a:p>
          <a:p>
            <a:r>
              <a:rPr lang="en-US" sz="1800" dirty="0" smtClean="0"/>
              <a:t>Efficiency: </a:t>
            </a:r>
            <a:r>
              <a:rPr lang="en-US" sz="1800" b="0" dirty="0" smtClean="0"/>
              <a:t>conciseness,  (i.e</a:t>
            </a:r>
            <a:r>
              <a:rPr lang="en-US" sz="1800" b="0" dirty="0"/>
              <a:t>. telling more with less</a:t>
            </a:r>
            <a:r>
              <a:rPr lang="en-US" sz="1800" b="0" dirty="0" smtClean="0"/>
              <a:t>)</a:t>
            </a:r>
          </a:p>
          <a:p>
            <a:pPr>
              <a:buFont typeface="Symbol"/>
              <a:buChar char="Þ"/>
            </a:pPr>
            <a:r>
              <a:rPr lang="en-US" sz="1800" b="0" dirty="0" smtClean="0"/>
              <a:t>Number of model elements to represent a set of system aspects used as a benchmark</a:t>
            </a:r>
            <a:endParaRPr lang="en-US" sz="1800" b="0" dirty="0"/>
          </a:p>
          <a:p>
            <a:endParaRPr lang="en-US" sz="1800" b="0" dirty="0" smtClean="0"/>
          </a:p>
          <a:p>
            <a:r>
              <a:rPr lang="en-US" sz="1800" dirty="0" smtClean="0"/>
              <a:t>Interoperability: </a:t>
            </a:r>
            <a:r>
              <a:rPr lang="en-US" sz="1800" b="0" dirty="0" smtClean="0"/>
              <a:t>ability to be read and use by analysis tools</a:t>
            </a:r>
          </a:p>
          <a:p>
            <a:pPr>
              <a:buFont typeface="Symbol"/>
              <a:buChar char="Þ"/>
            </a:pPr>
            <a:r>
              <a:rPr lang="en-US" sz="1800" b="0" dirty="0" smtClean="0"/>
              <a:t>@</a:t>
            </a:r>
            <a:r>
              <a:rPr lang="en-US" sz="1800" b="0" dirty="0" err="1" smtClean="0"/>
              <a:t>Pawel</a:t>
            </a:r>
            <a:r>
              <a:rPr lang="en-US" sz="1800" b="0" dirty="0" smtClean="0"/>
              <a:t>: to provide input on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9318321">
            <a:off x="39681" y="604372"/>
            <a:ext cx="1710725" cy="36933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rgbClr val="FF0000"/>
                </a:solidFill>
              </a:rPr>
              <a:t>New / Updated</a:t>
            </a:r>
            <a:endParaRPr lang="en-US" sz="18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49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Modeling Language properties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564" y="1376772"/>
            <a:ext cx="7772400" cy="4946650"/>
          </a:xfrm>
        </p:spPr>
        <p:txBody>
          <a:bodyPr/>
          <a:lstStyle/>
          <a:p>
            <a:r>
              <a:rPr lang="en-US" sz="1800" dirty="0" smtClean="0"/>
              <a:t>Related to execution capabilities</a:t>
            </a:r>
          </a:p>
          <a:p>
            <a:pPr lvl="1"/>
            <a:r>
              <a:rPr lang="en-US" sz="1400" dirty="0" smtClean="0"/>
              <a:t>Ability </a:t>
            </a:r>
            <a:r>
              <a:rPr lang="en-US" sz="1400" dirty="0"/>
              <a:t>to </a:t>
            </a:r>
            <a:r>
              <a:rPr lang="en-US" sz="1400" dirty="0" smtClean="0"/>
              <a:t>qualify and describe data and data structure (i.e. metadata)</a:t>
            </a:r>
          </a:p>
          <a:p>
            <a:pPr lvl="1"/>
            <a:r>
              <a:rPr lang="en-US" sz="1400" dirty="0"/>
              <a:t>Ability to specify values </a:t>
            </a:r>
            <a:r>
              <a:rPr lang="en-US" sz="1400" dirty="0" smtClean="0"/>
              <a:t>(i.e. data</a:t>
            </a:r>
            <a:r>
              <a:rPr lang="en-US" sz="1400" dirty="0"/>
              <a:t>)</a:t>
            </a:r>
          </a:p>
          <a:p>
            <a:pPr lvl="1"/>
            <a:r>
              <a:rPr lang="en-US" sz="1400" dirty="0" smtClean="0"/>
              <a:t>Ability to specify state/value changes (including functions as y=f(x))</a:t>
            </a:r>
          </a:p>
          <a:p>
            <a:pPr lvl="1"/>
            <a:r>
              <a:rPr lang="en-US" sz="1400" dirty="0" smtClean="0"/>
              <a:t>Ability to specify sequences of change</a:t>
            </a:r>
          </a:p>
          <a:p>
            <a:pPr lvl="1"/>
            <a:r>
              <a:rPr lang="en-US" sz="1400" dirty="0"/>
              <a:t>Ability to specify  data flows among changes</a:t>
            </a:r>
          </a:p>
          <a:p>
            <a:pPr lvl="1"/>
            <a:r>
              <a:rPr lang="en-US" sz="1400" dirty="0" smtClean="0"/>
              <a:t>Ability </a:t>
            </a:r>
            <a:r>
              <a:rPr lang="en-US" sz="1400" dirty="0"/>
              <a:t>to specify </a:t>
            </a:r>
            <a:r>
              <a:rPr lang="en-US" sz="1400" dirty="0" smtClean="0"/>
              <a:t>control structures of change sequences</a:t>
            </a:r>
          </a:p>
          <a:p>
            <a:pPr marL="457200" lvl="1" indent="0">
              <a:buNone/>
            </a:pPr>
            <a:r>
              <a:rPr lang="en-US" sz="1400" b="0" i="1" dirty="0" smtClean="0"/>
              <a:t>Note: a wider set of control structures will have a positive impact on the </a:t>
            </a:r>
            <a:r>
              <a:rPr lang="en-US" sz="1400" i="1" dirty="0" smtClean="0"/>
              <a:t>efficiency</a:t>
            </a:r>
            <a:r>
              <a:rPr lang="en-US" sz="1400" b="0" i="1" dirty="0" smtClean="0"/>
              <a:t> but may reduce the </a:t>
            </a:r>
            <a:r>
              <a:rPr lang="en-US" sz="1400" i="1" dirty="0" smtClean="0"/>
              <a:t>usability</a:t>
            </a:r>
          </a:p>
          <a:p>
            <a:pPr lvl="1"/>
            <a:endParaRPr lang="en-US" sz="1400" dirty="0" smtClean="0"/>
          </a:p>
          <a:p>
            <a:r>
              <a:rPr lang="en-US" sz="1800" dirty="0" smtClean="0"/>
              <a:t>Related to logical inference capabilities</a:t>
            </a:r>
          </a:p>
          <a:p>
            <a:pPr lvl="1"/>
            <a:r>
              <a:rPr lang="en-US" sz="1400" dirty="0" smtClean="0"/>
              <a:t>Ability to specify categorical statement</a:t>
            </a:r>
          </a:p>
          <a:p>
            <a:pPr lvl="1"/>
            <a:r>
              <a:rPr lang="en-US" sz="1400" dirty="0" smtClean="0"/>
              <a:t>Ability to specify ternary relationships among them (i.e. syllogism)</a:t>
            </a:r>
          </a:p>
          <a:p>
            <a:pPr lvl="1"/>
            <a:r>
              <a:rPr lang="en-US" sz="1400" dirty="0" smtClean="0"/>
              <a:t>Ability to consider empty categories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98762-AC24-4056-9559-8A922947DC7E}" type="slidenum">
              <a:rPr lang="ar-SA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Left Brace 4"/>
          <p:cNvSpPr/>
          <p:nvPr/>
        </p:nvSpPr>
        <p:spPr bwMode="auto">
          <a:xfrm>
            <a:off x="1115616" y="2298606"/>
            <a:ext cx="81723" cy="950374"/>
          </a:xfrm>
          <a:prstGeom prst="leftBrace">
            <a:avLst/>
          </a:prstGeom>
          <a:noFill/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32400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Behavior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rPr>
              <a:t>semantics</a:t>
            </a:r>
          </a:p>
        </p:txBody>
      </p:sp>
      <p:sp>
        <p:nvSpPr>
          <p:cNvPr id="6" name="TextBox 5"/>
          <p:cNvSpPr txBox="1"/>
          <p:nvPr/>
        </p:nvSpPr>
        <p:spPr>
          <a:xfrm rot="19318321">
            <a:off x="39681" y="604372"/>
            <a:ext cx="1710725" cy="36933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rgbClr val="FF0000"/>
                </a:solidFill>
              </a:rPr>
              <a:t>New / Updated</a:t>
            </a:r>
            <a:endParaRPr lang="en-US" sz="18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83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title-arial">
  <a:themeElements>
    <a:clrScheme name="bluetitle-arial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FF"/>
      </a:hlink>
      <a:folHlink>
        <a:srgbClr val="B2B2B2"/>
      </a:folHlink>
    </a:clrScheme>
    <a:fontScheme name="bluetitle-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uetitle-ari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title-ari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title-ari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title-ari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title-ari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title-ari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title-ari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title-arial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bluetitle-arial</Template>
  <TotalTime>0</TotalTime>
  <Words>1115</Words>
  <Application>Microsoft Office PowerPoint</Application>
  <PresentationFormat>On-screen Show (4:3)</PresentationFormat>
  <Paragraphs>163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bluetitle-arial</vt:lpstr>
      <vt:lpstr>Modeling Formalism (Modeling Language Foundations)</vt:lpstr>
      <vt:lpstr>Motivations</vt:lpstr>
      <vt:lpstr>Evaluation criteria </vt:lpstr>
      <vt:lpstr>SysML v2 Services</vt:lpstr>
      <vt:lpstr>Illustration with Hybrid SUV Change Scenario </vt:lpstr>
      <vt:lpstr>La Jolla meeting outcomes</vt:lpstr>
      <vt:lpstr>Requirements vs Evaluation Criteria</vt:lpstr>
      <vt:lpstr>Evaluation criteria computation rules</vt:lpstr>
      <vt:lpstr>Modeling Language properties</vt:lpstr>
      <vt:lpstr>Annex</vt:lpstr>
      <vt:lpstr>About Language Syntax and Semantics</vt:lpstr>
      <vt:lpstr>SysML (UML)</vt:lpstr>
      <vt:lpstr>Current SysML definition and its limitations </vt:lpstr>
      <vt:lpstr>Proposal for formalism specification in the RFP</vt:lpstr>
      <vt:lpstr>Foundation Candidates 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Conrad Bock</dc:creator>
  <cp:lastModifiedBy>Jonathan Patrick</cp:lastModifiedBy>
  <cp:revision>5433</cp:revision>
  <dcterms:created xsi:type="dcterms:W3CDTF">2007-01-17T19:05:16Z</dcterms:created>
  <dcterms:modified xsi:type="dcterms:W3CDTF">2016-04-08T14:52:08Z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000800f8080000000000010250200207f7000400038000</vt:lpwstr>
  </property>
  <property fmtid="{D5CDD505-2E9C-101B-9397-08002B2CF9AE}" pid="3" name="_AdHocReviewCycleID">
    <vt:i4>-1995663865</vt:i4>
  </property>
  <property fmtid="{D5CDD505-2E9C-101B-9397-08002B2CF9AE}" pid="4" name="_NewReviewCycle">
    <vt:lpwstr/>
  </property>
  <property fmtid="{D5CDD505-2E9C-101B-9397-08002B2CF9AE}" pid="5" name="_EmailSubject">
    <vt:lpwstr>Formalism WG (S2LF)</vt:lpwstr>
  </property>
  <property fmtid="{D5CDD505-2E9C-101B-9397-08002B2CF9AE}" pid="6" name="_AuthorEmail">
    <vt:lpwstr>yves.bernard@airbus.com</vt:lpwstr>
  </property>
  <property fmtid="{D5CDD505-2E9C-101B-9397-08002B2CF9AE}" pid="7" name="_AuthorEmailDisplayName">
    <vt:lpwstr>BERNARD, Yves</vt:lpwstr>
  </property>
</Properties>
</file>