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6" r:id="rId3"/>
    <p:sldId id="262" r:id="rId4"/>
    <p:sldId id="292" r:id="rId5"/>
    <p:sldId id="271" r:id="rId6"/>
    <p:sldId id="267" r:id="rId7"/>
    <p:sldId id="273" r:id="rId8"/>
    <p:sldId id="280" r:id="rId9"/>
    <p:sldId id="290" r:id="rId10"/>
    <p:sldId id="274" r:id="rId11"/>
    <p:sldId id="281" r:id="rId12"/>
    <p:sldId id="279" r:id="rId13"/>
    <p:sldId id="277" r:id="rId14"/>
    <p:sldId id="283" r:id="rId15"/>
    <p:sldId id="291" r:id="rId16"/>
    <p:sldId id="295" r:id="rId17"/>
    <p:sldId id="288" r:id="rId18"/>
    <p:sldId id="282" r:id="rId19"/>
    <p:sldId id="287" r:id="rId20"/>
    <p:sldId id="284" r:id="rId21"/>
    <p:sldId id="285" r:id="rId22"/>
    <p:sldId id="294" r:id="rId23"/>
    <p:sldId id="293" r:id="rId24"/>
    <p:sldId id="264" r:id="rId25"/>
    <p:sldId id="272" r:id="rId26"/>
    <p:sldId id="26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41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F3328-5D58-40B9-AB04-91D134B8E189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0FF2C-D5FD-4E7B-8C55-D9498848F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95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C7C6-CC99-4AA6-858B-C4AFD7EADC1C}" type="datetime1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7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C252-04AB-4037-BFBB-C989F32C0973}" type="datetime1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9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A11A4-D13C-40F1-A6FF-2E2AE5229055}" type="datetime1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66708"/>
            <a:ext cx="2743200" cy="365125"/>
          </a:xfrm>
        </p:spPr>
        <p:txBody>
          <a:bodyPr/>
          <a:lstStyle/>
          <a:p>
            <a:fld id="{A1B58FCF-91F9-48F2-9490-4BAF168067A6}" type="datetime1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67345" y="6456198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5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895E-4F4E-450D-B1DB-31C4CAB5561B}" type="datetime1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0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CA1F-3244-4D9E-A80C-F8DCAD24D53C}" type="datetime1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56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D0AB-33A5-4F6F-AFCE-5D6C322733A8}" type="datetime1">
              <a:rPr lang="en-US" smtClean="0"/>
              <a:t>10/13/2016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8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461563"/>
            <a:ext cx="2743200" cy="365125"/>
          </a:xfrm>
        </p:spPr>
        <p:txBody>
          <a:bodyPr/>
          <a:lstStyle/>
          <a:p>
            <a:fld id="{845F4FC5-DD62-4915-9BAD-AFC140449A1B}" type="datetime1">
              <a:rPr lang="en-US" smtClean="0"/>
              <a:t>10/13/2016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7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66709"/>
            <a:ext cx="2743200" cy="365125"/>
          </a:xfrm>
        </p:spPr>
        <p:txBody>
          <a:bodyPr/>
          <a:lstStyle/>
          <a:p>
            <a:fld id="{3907FE53-1008-4CE0-B866-0681DFF33976}" type="datetime1">
              <a:rPr lang="en-US" smtClean="0"/>
              <a:t>10/13/2016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61563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0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3B54-EFDE-4DEE-AC11-D73EDB2E7749}" type="datetime1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05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3B8F2-899D-43EB-A04A-65BA76BD7493}" type="datetime1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1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12F23-0372-4CAC-AA30-219BF269D242}" type="datetime1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1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8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09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SECM - Requirements Concepts -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Watson </a:t>
            </a:r>
          </a:p>
          <a:p>
            <a:r>
              <a:rPr lang="en-US" dirty="0" smtClean="0"/>
              <a:t>10/13/2016 </a:t>
            </a:r>
            <a:r>
              <a:rPr lang="en-US" dirty="0" smtClean="0"/>
              <a:t>Rev 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5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10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Decompose a Compound Text Based Requirement Example - </a:t>
            </a:r>
            <a:r>
              <a:rPr lang="en-US" sz="2400" b="1" dirty="0" smtClean="0"/>
              <a:t>10/13/2016</a:t>
            </a:r>
            <a:endParaRPr lang="en-US" sz="2400" b="1" dirty="0"/>
          </a:p>
        </p:txBody>
      </p:sp>
      <p:pic>
        <p:nvPicPr>
          <p:cNvPr id="6" name="Picture -1824255768.jpg" descr="-182425576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100" y="646910"/>
            <a:ext cx="10591800" cy="621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45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53117" y="0"/>
            <a:ext cx="85835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Design Constraint </a:t>
            </a:r>
            <a:r>
              <a:rPr lang="en-US" sz="2000" b="1" dirty="0"/>
              <a:t>Requirement Example - </a:t>
            </a:r>
            <a:r>
              <a:rPr lang="en-US" sz="2000" b="1" dirty="0" smtClean="0"/>
              <a:t>10/13/2016</a:t>
            </a:r>
            <a:endParaRPr lang="en-US" sz="2000" b="1" dirty="0"/>
          </a:p>
        </p:txBody>
      </p:sp>
      <p:pic>
        <p:nvPicPr>
          <p:cNvPr id="5" name="Picture -1052571614.jpg" descr="-105257161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672" y="603462"/>
            <a:ext cx="6726700" cy="628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92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Transform a Text based </a:t>
            </a:r>
            <a:r>
              <a:rPr lang="en-US" sz="2400" b="1" dirty="0" smtClean="0"/>
              <a:t>Functional Requirement </a:t>
            </a:r>
            <a:r>
              <a:rPr lang="en-US" sz="2400" b="1" dirty="0"/>
              <a:t>to a Formal </a:t>
            </a:r>
            <a:r>
              <a:rPr lang="en-US" sz="2400" b="1" dirty="0" smtClean="0"/>
              <a:t>Requirement Example - </a:t>
            </a:r>
            <a:r>
              <a:rPr lang="en-US" sz="2400" b="1" dirty="0" smtClean="0"/>
              <a:t>10/13/2016</a:t>
            </a:r>
            <a:endParaRPr lang="en-US" sz="2400" b="1" dirty="0"/>
          </a:p>
        </p:txBody>
      </p:sp>
      <p:pic>
        <p:nvPicPr>
          <p:cNvPr id="7" name="Picture 887813608.jpg" descr="88781360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1133" y="462648"/>
            <a:ext cx="8649734" cy="645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542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Functional Requirement Example -Updated 9/xx/2016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24072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14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Interface Requirement Example, Central Heating System Context Realization -Updated </a:t>
            </a:r>
            <a:r>
              <a:rPr lang="en-US" sz="2400" b="1" dirty="0" smtClean="0"/>
              <a:t>10/13/2016</a:t>
            </a:r>
            <a:endParaRPr lang="en-US" sz="2400" b="1" dirty="0"/>
          </a:p>
        </p:txBody>
      </p:sp>
      <p:pic>
        <p:nvPicPr>
          <p:cNvPr id="7" name="Picture 829056422.jpg" descr="829056422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2487" y="795508"/>
            <a:ext cx="11571651" cy="514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80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58007" y="23452"/>
            <a:ext cx="9080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Controller-Sensor Interface Realization - </a:t>
            </a:r>
            <a:r>
              <a:rPr lang="en-US" sz="2400" dirty="0" smtClean="0"/>
              <a:t>10/13/2016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Picture 1758404494.jpg" descr="175840449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2794" y="647958"/>
            <a:ext cx="8971364" cy="617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24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58007" y="23452"/>
            <a:ext cx="9080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Controller-Sensor Interface </a:t>
            </a:r>
            <a:r>
              <a:rPr lang="en-US" sz="2400" dirty="0" smtClean="0"/>
              <a:t>Specification </a:t>
            </a:r>
            <a:r>
              <a:rPr lang="en-US" sz="2400" dirty="0"/>
              <a:t>- </a:t>
            </a:r>
            <a:r>
              <a:rPr lang="en-US" sz="2400" dirty="0" smtClean="0"/>
              <a:t>10/13/2016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518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4857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17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Controller-Inlet Valve Interface Realization </a:t>
            </a:r>
            <a:r>
              <a:rPr lang="en-US" sz="2400" b="1" dirty="0" smtClean="0"/>
              <a:t>- </a:t>
            </a:r>
            <a:r>
              <a:rPr lang="en-US" sz="2400" b="1" dirty="0" smtClean="0"/>
              <a:t>10/13/2016</a:t>
            </a:r>
            <a:endParaRPr lang="en-US" sz="2400" b="1" dirty="0"/>
          </a:p>
        </p:txBody>
      </p:sp>
      <p:pic>
        <p:nvPicPr>
          <p:cNvPr id="7" name="Picture -289034806.jpg" descr="-28903480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1233" y="462648"/>
            <a:ext cx="10562567" cy="635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11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Specification –10/05/2016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69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71119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19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Controller-Sensor &amp; Controller-Inlet Valve Requirement Table - 10/05/2016</a:t>
            </a:r>
            <a:endParaRPr lang="en-US" sz="2400" b="1" dirty="0"/>
          </a:p>
        </p:txBody>
      </p:sp>
      <p:pic>
        <p:nvPicPr>
          <p:cNvPr id="5" name="Picture -2133137650.jpg" descr="-2133137650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0129" y="547409"/>
            <a:ext cx="10631741" cy="62888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75798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735"/>
            <a:ext cx="10515600" cy="1325563"/>
          </a:xfrm>
        </p:spPr>
        <p:txBody>
          <a:bodyPr/>
          <a:lstStyle/>
          <a:p>
            <a:r>
              <a:rPr lang="en-US" dirty="0" smtClean="0"/>
              <a:t>What’s Different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5592"/>
            <a:ext cx="10515600" cy="4891371"/>
          </a:xfrm>
        </p:spPr>
        <p:txBody>
          <a:bodyPr>
            <a:normAutofit/>
          </a:bodyPr>
          <a:lstStyle/>
          <a:p>
            <a:r>
              <a:rPr lang="en-US" dirty="0" smtClean="0"/>
              <a:t>All Slides – </a:t>
            </a:r>
            <a:r>
              <a:rPr lang="en-US" dirty="0" smtClean="0"/>
              <a:t>Most recent updates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02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20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USB Library Example - </a:t>
            </a:r>
            <a:r>
              <a:rPr lang="en-US" sz="2400" b="1" dirty="0" smtClean="0"/>
              <a:t>10/13/2016</a:t>
            </a:r>
            <a:endParaRPr lang="en-US" sz="2400" b="1" dirty="0"/>
          </a:p>
        </p:txBody>
      </p:sp>
      <p:pic>
        <p:nvPicPr>
          <p:cNvPr id="7" name="Picture -2061350172.jpg" descr="-2061350172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6097" y="551532"/>
            <a:ext cx="10423406" cy="626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8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Constraint Evaluation Library Example </a:t>
            </a:r>
            <a:r>
              <a:rPr lang="en-US" sz="2400" b="1" dirty="0" smtClean="0"/>
              <a:t>-10/13/2016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42890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21</a:t>
            </a:fld>
            <a:endParaRPr lang="en-US" dirty="0"/>
          </a:p>
        </p:txBody>
      </p:sp>
      <p:pic>
        <p:nvPicPr>
          <p:cNvPr id="8" name="Picture -373167247.jpg" descr="-373167247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5589" y="609242"/>
            <a:ext cx="11540821" cy="583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56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Stereotypes Types Used in Requirement Examples -10/13/2016</a:t>
            </a:r>
            <a:endParaRPr lang="en-US" sz="2400" b="1" dirty="0"/>
          </a:p>
        </p:txBody>
      </p:sp>
      <p:pic>
        <p:nvPicPr>
          <p:cNvPr id="7" name="Picture -1001796779.jpg" descr="-100179677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8313" y="613954"/>
            <a:ext cx="11055373" cy="602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61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-310850196.jpg" descr="-31085019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536" y="416204"/>
            <a:ext cx="8839064" cy="6405119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838268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 smtClean="0"/>
              <a:t>Value Types Used in Examples -10/13/2016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28392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8" y="365125"/>
            <a:ext cx="11045792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Derived </a:t>
            </a:r>
            <a:r>
              <a:rPr lang="en-US" sz="4000" i="1" u="sng" dirty="0" smtClean="0"/>
              <a:t>Required</a:t>
            </a:r>
            <a:r>
              <a:rPr lang="en-US" sz="4000" dirty="0" smtClean="0"/>
              <a:t> Requirement Example</a:t>
            </a:r>
            <a:br>
              <a:rPr lang="en-US" sz="4000" dirty="0" smtClean="0"/>
            </a:br>
            <a:r>
              <a:rPr lang="en-US" sz="3100" dirty="0" smtClean="0"/>
              <a:t>Engine Power from Vehicle Weight &amp; Vehicle Acceleration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pPr/>
              <a:t>24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709684" y="4026089"/>
            <a:ext cx="371219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606722" y="5868537"/>
            <a:ext cx="522709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51163" y="3525033"/>
            <a:ext cx="817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</a:t>
            </a:r>
          </a:p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50325" y="5860535"/>
            <a:ext cx="1584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Vehicle Weight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728346" y="3466532"/>
            <a:ext cx="239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Pwr-reqd</a:t>
            </a:r>
            <a:r>
              <a:rPr lang="en-US" dirty="0" smtClean="0"/>
              <a:t> = k * Wt-</a:t>
            </a:r>
            <a:r>
              <a:rPr lang="en-US" dirty="0" err="1" smtClean="0"/>
              <a:t>reqd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223146" y="4162567"/>
            <a:ext cx="4228532" cy="1312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20614003">
            <a:off x="3850943" y="4560629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10 sec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5254388" y="4694830"/>
            <a:ext cx="2292824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 flipV="1">
            <a:off x="6496335" y="5404513"/>
            <a:ext cx="504967" cy="3684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37278" y="5049672"/>
            <a:ext cx="97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346697" y="3864207"/>
            <a:ext cx="2175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-actual&gt;</a:t>
            </a:r>
            <a:r>
              <a:rPr lang="en-US" dirty="0" err="1" smtClean="0"/>
              <a:t>Pwr-reqd</a:t>
            </a:r>
            <a:endParaRPr lang="en-US" dirty="0" smtClean="0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2552131" y="4464452"/>
            <a:ext cx="3848669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6318913" y="4016352"/>
            <a:ext cx="163774" cy="15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/>
          <p:cNvCxnSpPr/>
          <p:nvPr/>
        </p:nvCxnSpPr>
        <p:spPr>
          <a:xfrm rot="16200000" flipH="1">
            <a:off x="5786649" y="3538682"/>
            <a:ext cx="477672" cy="4503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172500" y="3156545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7803931" y="1828800"/>
            <a:ext cx="3201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Constraint can be reused for</a:t>
            </a:r>
          </a:p>
          <a:p>
            <a:r>
              <a:rPr lang="en-US" dirty="0" smtClean="0"/>
              <a:t>defining the power requirement</a:t>
            </a:r>
          </a:p>
          <a:p>
            <a:r>
              <a:rPr lang="en-US" dirty="0" smtClean="0"/>
              <a:t>and the weight requirement</a:t>
            </a:r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4476465" y="4218006"/>
            <a:ext cx="1" cy="27374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40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8" y="365125"/>
            <a:ext cx="11045792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Derived </a:t>
            </a:r>
            <a:r>
              <a:rPr lang="en-US" sz="4000" i="1" u="sng" dirty="0" smtClean="0"/>
              <a:t>Desired</a:t>
            </a:r>
            <a:r>
              <a:rPr lang="en-US" sz="4000" dirty="0" smtClean="0"/>
              <a:t> Requirement Example</a:t>
            </a:r>
            <a:br>
              <a:rPr lang="en-US" sz="4000" dirty="0" smtClean="0"/>
            </a:br>
            <a:r>
              <a:rPr lang="en-US" sz="4000" dirty="0" smtClean="0"/>
              <a:t>       </a:t>
            </a:r>
            <a:r>
              <a:rPr lang="en-US" sz="3100" dirty="0" smtClean="0"/>
              <a:t>Engine Power from Vehicle Weight &amp; Vehicle Acceleration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pPr/>
              <a:t>25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709684" y="4026089"/>
            <a:ext cx="371219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606722" y="5868537"/>
            <a:ext cx="522709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61574" y="3571672"/>
            <a:ext cx="817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</a:t>
            </a:r>
          </a:p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37797" y="5921865"/>
            <a:ext cx="1584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Vehicle Weight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70746" y="3016155"/>
            <a:ext cx="4380932" cy="23064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728346" y="3466532"/>
            <a:ext cx="239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Pwr-reqd</a:t>
            </a:r>
            <a:r>
              <a:rPr lang="en-US" dirty="0" smtClean="0"/>
              <a:t> = k * 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20008361">
            <a:off x="3716109" y="4012444"/>
            <a:ext cx="2077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5 sec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223146" y="4162567"/>
            <a:ext cx="4228532" cy="1312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20614003">
            <a:off x="3850943" y="4560629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10 sec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5254388" y="4694830"/>
            <a:ext cx="2292824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4" idx="2"/>
          </p:cNvCxnSpPr>
          <p:nvPr/>
        </p:nvCxnSpPr>
        <p:spPr>
          <a:xfrm flipH="1">
            <a:off x="6400250" y="5526626"/>
            <a:ext cx="596507" cy="32257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09989" y="5157294"/>
            <a:ext cx="97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252021" y="2918992"/>
            <a:ext cx="2433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-actual&gt;</a:t>
            </a:r>
            <a:r>
              <a:rPr lang="en-US" dirty="0" err="1" smtClean="0"/>
              <a:t>Pwr</a:t>
            </a:r>
            <a:r>
              <a:rPr lang="en-US" dirty="0" smtClean="0"/>
              <a:t>-desired</a:t>
            </a:r>
          </a:p>
        </p:txBody>
      </p:sp>
      <p:cxnSp>
        <p:nvCxnSpPr>
          <p:cNvPr id="27" name="Straight Arrow Connector 26"/>
          <p:cNvCxnSpPr>
            <a:stCxn id="25" idx="2"/>
          </p:cNvCxnSpPr>
          <p:nvPr/>
        </p:nvCxnSpPr>
        <p:spPr>
          <a:xfrm>
            <a:off x="4468957" y="3288324"/>
            <a:ext cx="96277" cy="27374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2579427" y="3562066"/>
            <a:ext cx="3835021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803931" y="1828800"/>
            <a:ext cx="3201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Constraint can be reused for</a:t>
            </a:r>
          </a:p>
          <a:p>
            <a:r>
              <a:rPr lang="en-US" dirty="0" smtClean="0"/>
              <a:t>defining the power requirement</a:t>
            </a:r>
          </a:p>
          <a:p>
            <a:r>
              <a:rPr lang="en-US" dirty="0" smtClean="0"/>
              <a:t>and the weight requirement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6318913" y="4016352"/>
            <a:ext cx="163774" cy="15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>
            <a:stCxn id="31" idx="1"/>
          </p:cNvCxnSpPr>
          <p:nvPr/>
        </p:nvCxnSpPr>
        <p:spPr>
          <a:xfrm flipH="1">
            <a:off x="6537278" y="4032618"/>
            <a:ext cx="319525" cy="4188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56803" y="3847952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39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1700730198.jpg" descr="170073019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540" y="403271"/>
            <a:ext cx="11505887" cy="6418052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MIL-STD-961E </a:t>
            </a:r>
            <a:r>
              <a:rPr lang="en-US" sz="2400" b="1" dirty="0" smtClean="0"/>
              <a:t> Requirement </a:t>
            </a:r>
            <a:r>
              <a:rPr lang="en-US" sz="2400" b="1" dirty="0" smtClean="0"/>
              <a:t>Specification Example -10/13/2016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8773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32739" y="0"/>
            <a:ext cx="3477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Requirement Concepts – </a:t>
            </a:r>
            <a:r>
              <a:rPr lang="en-US" b="1" dirty="0" smtClean="0"/>
              <a:t>10/13/16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-667513260.jpg" descr="-667513260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8605" y="369332"/>
            <a:ext cx="10338516" cy="646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6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032739" y="0"/>
            <a:ext cx="414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Formal Requirement Concepts </a:t>
            </a:r>
            <a:r>
              <a:rPr lang="en-US" b="1" dirty="0" smtClean="0"/>
              <a:t>–10/13/16</a:t>
            </a:r>
            <a:endParaRPr lang="en-US" b="1" dirty="0"/>
          </a:p>
        </p:txBody>
      </p:sp>
      <p:pic>
        <p:nvPicPr>
          <p:cNvPr id="6" name="Picture -786834392.jpg" descr="-786834392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94" y="547433"/>
            <a:ext cx="12110545" cy="519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02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637011" y="82205"/>
            <a:ext cx="6911567" cy="177800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/>
              <a:t>Requirement Relationship </a:t>
            </a:r>
            <a:r>
              <a:rPr lang="en-US" sz="2400" b="1" dirty="0" smtClean="0"/>
              <a:t>Concepts Diagram </a:t>
            </a:r>
            <a:r>
              <a:rPr lang="en-US" sz="2400" b="1" dirty="0" smtClean="0"/>
              <a:t>- </a:t>
            </a:r>
            <a:r>
              <a:rPr lang="en-US" sz="2400" b="1" dirty="0" smtClean="0"/>
              <a:t>10/13/2016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39097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5</a:t>
            </a:fld>
            <a:endParaRPr lang="en-US" dirty="0"/>
          </a:p>
        </p:txBody>
      </p:sp>
      <p:pic>
        <p:nvPicPr>
          <p:cNvPr id="6" name="Picture -1368334509.jpg" descr="-136833450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289" y="418546"/>
            <a:ext cx="12031010" cy="643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82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77" y="11005"/>
            <a:ext cx="10515600" cy="46264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/>
              <a:t>Requirements </a:t>
            </a:r>
            <a:r>
              <a:rPr lang="en-US" sz="2400" b="1" dirty="0" smtClean="0"/>
              <a:t>Attribute Concepts </a:t>
            </a:r>
            <a:r>
              <a:rPr lang="en-US" sz="2400" b="1" dirty="0" smtClean="0"/>
              <a:t>- </a:t>
            </a:r>
            <a:r>
              <a:rPr lang="en-US" sz="2400" b="1" dirty="0" smtClean="0"/>
              <a:t>10/13/2016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2743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6</a:t>
            </a:fld>
            <a:endParaRPr lang="en-US" dirty="0"/>
          </a:p>
        </p:txBody>
      </p:sp>
      <p:pic>
        <p:nvPicPr>
          <p:cNvPr id="5" name="Picture -725934443.jpg" descr="-725934443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741" y="473653"/>
            <a:ext cx="10870271" cy="651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8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Vehicle Weight Performance Requirement Example - </a:t>
            </a:r>
            <a:r>
              <a:rPr lang="en-US" sz="2400" b="1" dirty="0" smtClean="0"/>
              <a:t>10/13/2016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7</a:t>
            </a:fld>
            <a:endParaRPr lang="en-US" dirty="0"/>
          </a:p>
        </p:txBody>
      </p:sp>
      <p:pic>
        <p:nvPicPr>
          <p:cNvPr id="5" name="Picture 290183116.jpg" descr="29018311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607" y="522197"/>
            <a:ext cx="11018786" cy="633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74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6341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Analysis Context Diagram - Vehicle Weight Verification Via Analysis Example - </a:t>
            </a:r>
            <a:r>
              <a:rPr lang="en-US" sz="2400" b="1" dirty="0" smtClean="0"/>
              <a:t>10/13/2016</a:t>
            </a:r>
            <a:endParaRPr lang="en-US" sz="2400" b="1" dirty="0"/>
          </a:p>
        </p:txBody>
      </p:sp>
      <p:pic>
        <p:nvPicPr>
          <p:cNvPr id="7" name="Picture 185194155.jpg" descr="185194155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9587" y="462648"/>
            <a:ext cx="9812825" cy="646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72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Analysis Parametric Diagram - Vehicle Weight Verification Via Analysis Example - </a:t>
            </a:r>
            <a:r>
              <a:rPr lang="en-US" sz="2400" b="1" dirty="0" smtClean="0"/>
              <a:t>10/13/2016</a:t>
            </a:r>
            <a:endParaRPr lang="en-US" sz="2400" b="1" dirty="0"/>
          </a:p>
        </p:txBody>
      </p:sp>
      <p:pic>
        <p:nvPicPr>
          <p:cNvPr id="6" name="Picture -1924897551.jpg" descr="-1924897551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371" y="410038"/>
            <a:ext cx="10929257" cy="644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336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50598</TotalTime>
  <Words>282</Words>
  <Application>Microsoft Office PowerPoint</Application>
  <PresentationFormat>Widescreen</PresentationFormat>
  <Paragraphs>80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SECM - Requirements Concepts - Review</vt:lpstr>
      <vt:lpstr>What’s Different</vt:lpstr>
      <vt:lpstr>PowerPoint Presentation</vt:lpstr>
      <vt:lpstr>PowerPoint Presentation</vt:lpstr>
      <vt:lpstr>Requirement Relationship Concepts Diagram - 10/13/2016</vt:lpstr>
      <vt:lpstr>Requirements Attribute Concepts - 10/13/2016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Derived Required Requirement Example Engine Power from Vehicle Weight &amp; Vehicle Acceleration</vt:lpstr>
      <vt:lpstr>Derived Desired Requirement Example        Engine Power from Vehicle Weight &amp; Vehicle Acceleration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Watson</dc:creator>
  <cp:lastModifiedBy>John Watson</cp:lastModifiedBy>
  <cp:revision>134</cp:revision>
  <dcterms:created xsi:type="dcterms:W3CDTF">2016-07-08T14:54:35Z</dcterms:created>
  <dcterms:modified xsi:type="dcterms:W3CDTF">2016-10-13T21:14:14Z</dcterms:modified>
</cp:coreProperties>
</file>