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9" r:id="rId2"/>
  </p:sldMasterIdLst>
  <p:notesMasterIdLst>
    <p:notesMasterId r:id="rId7"/>
  </p:notesMasterIdLst>
  <p:handoutMasterIdLst>
    <p:handoutMasterId r:id="rId8"/>
  </p:handoutMasterIdLst>
  <p:sldIdLst>
    <p:sldId id="312" r:id="rId3"/>
    <p:sldId id="336" r:id="rId4"/>
    <p:sldId id="373" r:id="rId5"/>
    <p:sldId id="372" r:id="rId6"/>
  </p:sldIdLst>
  <p:sldSz cx="9144000" cy="6858000" type="screen4x3"/>
  <p:notesSz cx="6858000" cy="92964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A16503"/>
    <a:srgbClr val="C49318"/>
    <a:srgbClr val="008080"/>
    <a:srgbClr val="BBE1FD"/>
    <a:srgbClr val="D7D7FF"/>
    <a:srgbClr val="9DD3D7"/>
    <a:srgbClr val="A3D5D9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2150" autoAdjust="0"/>
    <p:restoredTop sz="83959" autoAdjust="0"/>
  </p:normalViewPr>
  <p:slideViewPr>
    <p:cSldViewPr>
      <p:cViewPr varScale="1">
        <p:scale>
          <a:sx n="86" d="100"/>
          <a:sy n="86" d="100"/>
        </p:scale>
        <p:origin x="-150" y="-90"/>
      </p:cViewPr>
      <p:guideLst>
        <p:guide orient="horz" pos="3072"/>
        <p:guide pos="288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738" y="210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tags" Target="tags/tag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fld id="{022B797D-A45D-4E61-BE65-C04395048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243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963" y="0"/>
            <a:ext cx="299243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63625" y="687388"/>
            <a:ext cx="4676775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6938" y="4425950"/>
            <a:ext cx="5013325" cy="419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02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0313"/>
            <a:ext cx="2992438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963" y="8850313"/>
            <a:ext cx="299243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fld id="{E6CDE35C-A155-4FBA-A761-3A25356C1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EA0FD381-82A9-4163-A738-130A153076FD}" type="slidenum">
              <a:rPr lang="en-US" smtClean="0"/>
              <a:pPr defTabSz="906463"/>
              <a:t>1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 descr="Light horizontal"/>
          <p:cNvSpPr>
            <a:spLocks noChangeArrowheads="1"/>
          </p:cNvSpPr>
          <p:nvPr/>
        </p:nvSpPr>
        <p:spPr bwMode="auto">
          <a:xfrm>
            <a:off x="11113" y="5856288"/>
            <a:ext cx="9132887" cy="990600"/>
          </a:xfrm>
          <a:prstGeom prst="rect">
            <a:avLst/>
          </a:prstGeom>
          <a:pattFill prst="ltHorz">
            <a:fgClr>
              <a:srgbClr val="FFFFCC"/>
            </a:fgClr>
            <a:bgClr>
              <a:srgbClr val="C49318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5" descr="Light horizontal"/>
          <p:cNvSpPr>
            <a:spLocks noChangeArrowheads="1"/>
          </p:cNvSpPr>
          <p:nvPr/>
        </p:nvSpPr>
        <p:spPr bwMode="auto">
          <a:xfrm>
            <a:off x="152400" y="0"/>
            <a:ext cx="8991600" cy="914400"/>
          </a:xfrm>
          <a:prstGeom prst="rect">
            <a:avLst/>
          </a:prstGeom>
          <a:pattFill prst="ltHorz">
            <a:fgClr>
              <a:srgbClr val="FFFFCC"/>
            </a:fgClr>
            <a:bgClr>
              <a:srgbClr val="E6B230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6" descr="SRLwrench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925" y="2057400"/>
            <a:ext cx="16764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810000"/>
            <a:ext cx="304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366"/>
                </a:solidFill>
              </a:rPr>
              <a:t>S</a:t>
            </a:r>
            <a:r>
              <a:rPr lang="en-US" sz="1400">
                <a:solidFill>
                  <a:srgbClr val="003366"/>
                </a:solidFill>
              </a:rPr>
              <a:t>ystems </a:t>
            </a:r>
            <a:r>
              <a:rPr lang="en-US" sz="1400" b="1">
                <a:solidFill>
                  <a:srgbClr val="003366"/>
                </a:solidFill>
              </a:rPr>
              <a:t>R</a:t>
            </a:r>
            <a:r>
              <a:rPr lang="en-US" sz="1400">
                <a:solidFill>
                  <a:srgbClr val="003366"/>
                </a:solidFill>
              </a:rPr>
              <a:t>ealization </a:t>
            </a:r>
            <a:r>
              <a:rPr lang="en-US" sz="1400" b="1">
                <a:solidFill>
                  <a:srgbClr val="003366"/>
                </a:solidFill>
              </a:rPr>
              <a:t>L</a:t>
            </a:r>
            <a:r>
              <a:rPr lang="en-US" sz="1400">
                <a:solidFill>
                  <a:srgbClr val="003366"/>
                </a:solidFill>
              </a:rPr>
              <a:t>aboratory</a:t>
            </a:r>
          </a:p>
        </p:txBody>
      </p:sp>
      <p:pic>
        <p:nvPicPr>
          <p:cNvPr id="8" name="Picture 4" descr="techlogo"/>
          <p:cNvPicPr>
            <a:picLocks noChangeAspect="1" noChangeArrowheads="1"/>
          </p:cNvPicPr>
          <p:nvPr/>
        </p:nvPicPr>
        <p:blipFill>
          <a:blip r:embed="rId3" cstate="print"/>
          <a:srcRect t="5164" r="31905"/>
          <a:stretch>
            <a:fillRect/>
          </a:stretch>
        </p:blipFill>
        <p:spPr bwMode="auto">
          <a:xfrm>
            <a:off x="0" y="11113"/>
            <a:ext cx="2906713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3810000"/>
            <a:ext cx="6172200" cy="2046288"/>
          </a:xfrm>
        </p:spPr>
        <p:txBody>
          <a:bodyPr/>
          <a:lstStyle>
            <a:lvl1pPr marL="0" indent="0" algn="ctr">
              <a:lnSpc>
                <a:spcPct val="110000"/>
              </a:lnSpc>
              <a:buFont typeface="Wingdings" pitchFamily="2" charset="2"/>
              <a:buNone/>
              <a:defRPr sz="1900">
                <a:solidFill>
                  <a:schemeClr val="tx1"/>
                </a:solidFill>
              </a:defRPr>
            </a:lvl1pPr>
          </a:lstStyle>
          <a:p>
            <a:r>
              <a:rPr lang="en-US"/>
              <a:t>G.W. Woodruff School of Mechanical Engineering</a:t>
            </a:r>
          </a:p>
          <a:p>
            <a:r>
              <a:rPr lang="en-US"/>
              <a:t>Systems Realization Laboratory</a:t>
            </a:r>
          </a:p>
          <a:p>
            <a:r>
              <a:rPr lang="en-US"/>
              <a:t>Product and Systems Lifecycle Management Center</a:t>
            </a:r>
          </a:p>
          <a:p>
            <a:r>
              <a:rPr lang="en-US"/>
              <a:t>Georgia Institute of Technology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2667000" y="2362200"/>
            <a:ext cx="617220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1B8B0-82B2-4F7E-B236-67163171A5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5763" y="228600"/>
            <a:ext cx="2193925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228600"/>
            <a:ext cx="6430963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A2D5E-4B77-4B41-ADB5-B1778E64E6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77288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143000"/>
            <a:ext cx="42672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2672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97B53-F430-4E68-A871-86FD185013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3D3D9-D638-4C8A-B001-A003E95ECF51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E233-147C-4190-87CB-945F5AE63C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ADC59-6BD3-45C9-87C5-27691E310E56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34D9D-B653-4B80-B03B-22A5885911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C5229-C5B7-43E8-926A-626463BC26CA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E07F5-6367-442D-9752-06120011D1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FA55F-79E5-442D-9F7B-5148E62700A2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3112A-52DB-4419-964D-22690114A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10F11-7F0D-4F87-BE2A-073328A1D411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5210E-6DE2-4078-BF84-5B6D85DBAD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504E2-1F0B-4D0B-9CC6-C4729050E713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4905D-F6F7-4DE5-904F-9F5C6D604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CFE86-1C50-4C7A-8280-FD83A74F4302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86E7E-30D9-437F-96B8-4FD9CD50A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3DEAF-DA36-4A6D-A267-FFDE7112CC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F5DD1-1A0F-4BE9-8EC5-67E7F653D1A5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C526C-D741-44E9-9C17-61E3119F2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E2D87-39A1-41E8-9A16-B757E5F9D30E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37D71-E4B6-44C2-83A9-8A02A20D2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71324-740D-495F-9C3A-0E4B6F236162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F846F-BB4B-4B65-B5D5-474FF9497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4B51A-6726-4415-A9CB-12F5D2E3915C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80C50-631D-4C58-A08C-C3A8BD67C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6017E-3F00-42DD-B270-04139551C5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C813F-0ACF-4E1A-A2C9-9843E324CB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7ED8B-1D10-411E-9877-A1797FA413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59A19-BC96-4725-A8D4-D15CAB7239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0E24E-8D0A-4AA9-8186-31E2382B41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1EEA1-2640-435E-808C-34FDC585EB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835CF-4167-479F-BE8E-D72D67749D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28600"/>
            <a:ext cx="8777288" cy="685800"/>
          </a:xfrm>
          <a:prstGeom prst="rect">
            <a:avLst/>
          </a:prstGeom>
          <a:solidFill>
            <a:srgbClr val="60606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143000"/>
            <a:ext cx="8686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pic>
        <p:nvPicPr>
          <p:cNvPr id="1028" name="Picture 7" descr="techlogo"/>
          <p:cNvPicPr>
            <a:picLocks noChangeAspect="1" noChangeArrowheads="1"/>
          </p:cNvPicPr>
          <p:nvPr/>
        </p:nvPicPr>
        <p:blipFill>
          <a:blip r:embed="rId14" cstate="print"/>
          <a:srcRect t="5164" r="31905"/>
          <a:stretch>
            <a:fillRect/>
          </a:stretch>
        </p:blipFill>
        <p:spPr bwMode="auto">
          <a:xfrm>
            <a:off x="141288" y="6248400"/>
            <a:ext cx="18161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8" descr="Light horizontal"/>
          <p:cNvSpPr>
            <a:spLocks noChangeArrowheads="1"/>
          </p:cNvSpPr>
          <p:nvPr/>
        </p:nvSpPr>
        <p:spPr bwMode="auto">
          <a:xfrm>
            <a:off x="1957388" y="6248400"/>
            <a:ext cx="6994525" cy="568325"/>
          </a:xfrm>
          <a:prstGeom prst="rect">
            <a:avLst/>
          </a:prstGeom>
          <a:pattFill prst="ltHorz">
            <a:fgClr>
              <a:srgbClr val="FFFFCC"/>
            </a:fgClr>
            <a:bgClr>
              <a:srgbClr val="E6B230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30" name="Picture 9" descr="SRLwrench6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394700" y="6286500"/>
            <a:ext cx="5334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6070600" y="6557963"/>
            <a:ext cx="23383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003366"/>
                </a:solidFill>
              </a:rPr>
              <a:t>S</a:t>
            </a:r>
            <a:r>
              <a:rPr lang="en-US" sz="1200">
                <a:solidFill>
                  <a:srgbClr val="003366"/>
                </a:solidFill>
              </a:rPr>
              <a:t>ystems </a:t>
            </a:r>
            <a:r>
              <a:rPr lang="en-US" sz="1200" b="1">
                <a:solidFill>
                  <a:srgbClr val="003366"/>
                </a:solidFill>
              </a:rPr>
              <a:t>R</a:t>
            </a:r>
            <a:r>
              <a:rPr lang="en-US" sz="1200">
                <a:solidFill>
                  <a:srgbClr val="003366"/>
                </a:solidFill>
              </a:rPr>
              <a:t>ealization </a:t>
            </a:r>
            <a:r>
              <a:rPr lang="en-US" sz="1200" b="1">
                <a:solidFill>
                  <a:srgbClr val="003366"/>
                </a:solidFill>
              </a:rPr>
              <a:t>L</a:t>
            </a:r>
            <a:r>
              <a:rPr lang="en-US" sz="1200">
                <a:solidFill>
                  <a:srgbClr val="003366"/>
                </a:solidFill>
              </a:rPr>
              <a:t>aboratory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62975" y="0"/>
            <a:ext cx="581025" cy="238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443A2D3B-3B81-4D93-A337-4755F8BE2E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600">
          <a:solidFill>
            <a:srgbClr val="A1650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s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AF92BDC-8AC6-4863-993D-864E2390BB8D}" type="datetime1">
              <a:rPr lang="en-US"/>
              <a:pPr>
                <a:defRPr/>
              </a:pPr>
              <a:t>3/30/2010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3A2D425E-3C58-47AD-A048-C0F0F52406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SysML-Modelica Transformation Specification</a:t>
            </a:r>
            <a:br>
              <a:rPr lang="en-US" dirty="0" smtClean="0"/>
            </a:br>
            <a:r>
              <a:rPr lang="en-US" sz="2800" dirty="0" smtClean="0"/>
              <a:t>(WG Meeting, Jacksonville, 3/22/2010)</a:t>
            </a:r>
            <a:endParaRPr lang="en-US" dirty="0" smtClean="0"/>
          </a:p>
        </p:txBody>
      </p:sp>
      <p:sp>
        <p:nvSpPr>
          <p:cNvPr id="4099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191000"/>
            <a:ext cx="7467600" cy="1752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Chris Paredis</a:t>
            </a:r>
          </a:p>
          <a:p>
            <a:pPr eaLnBrk="1" hangingPunct="1"/>
            <a:r>
              <a:rPr lang="en-US" sz="2800" dirty="0" smtClean="0">
                <a:solidFill>
                  <a:schemeClr val="tx1"/>
                </a:solidFill>
              </a:rPr>
              <a:t>Georgia Tech</a:t>
            </a:r>
          </a:p>
          <a:p>
            <a:pPr eaLnBrk="1" hangingPunct="1"/>
            <a:r>
              <a:rPr lang="en-US" sz="2800" dirty="0" smtClean="0">
                <a:solidFill>
                  <a:schemeClr val="tx1"/>
                </a:solidFill>
              </a:rPr>
              <a:t>http://www.omgwiki.org/OMGSysML/doku.php?id=sysml-modelica:sysml_and_modelica_integration</a:t>
            </a:r>
          </a:p>
          <a:p>
            <a:pPr eaLnBrk="1" hangingPunct="1"/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A113FC-9FCD-42EC-8E46-BB00B6293A99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	9:00	–	10:15 :	Discussion on Part I</a:t>
            </a:r>
          </a:p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 	10:15	–	10:30 :	Break</a:t>
            </a:r>
          </a:p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 	10:30	–	11:00 :	Discussion on Part </a:t>
            </a:r>
            <a:r>
              <a:rPr lang="en-US" sz="2800" dirty="0" smtClean="0"/>
              <a:t>I</a:t>
            </a:r>
            <a:endParaRPr lang="en-US" sz="2800" dirty="0" smtClean="0"/>
          </a:p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 	11:00	–	12:00 : 	Interface</a:t>
            </a:r>
          </a:p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12:00			1:00 :	Lunch</a:t>
            </a:r>
          </a:p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 	1:00	–	</a:t>
            </a:r>
            <a:r>
              <a:rPr lang="en-US" sz="2800" dirty="0" smtClean="0"/>
              <a:t>2:00 :	Discussion on Part II</a:t>
            </a:r>
          </a:p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 	2:00	</a:t>
            </a:r>
            <a:r>
              <a:rPr lang="en-US" sz="2800" dirty="0" smtClean="0"/>
              <a:t> </a:t>
            </a:r>
            <a:r>
              <a:rPr lang="en-US" sz="2800" dirty="0" smtClean="0"/>
              <a:t> – 	3:30 </a:t>
            </a:r>
            <a:r>
              <a:rPr lang="en-US" sz="2800" dirty="0" smtClean="0"/>
              <a:t>:	Robot Example:</a:t>
            </a:r>
            <a:r>
              <a:rPr lang="en-US" sz="2800" dirty="0" smtClean="0"/>
              <a:t> </a:t>
            </a:r>
            <a:r>
              <a:rPr lang="en-US" sz="2800" dirty="0" err="1" smtClean="0"/>
              <a:t>SysML</a:t>
            </a:r>
            <a:r>
              <a:rPr lang="en-US" sz="2800" dirty="0" smtClean="0"/>
              <a:t> </a:t>
            </a:r>
            <a:r>
              <a:rPr lang="en-US" sz="2800" dirty="0" smtClean="0"/>
              <a:t>– SysML4Modelica</a:t>
            </a:r>
          </a:p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 	3:15	–	3:30 :	Break</a:t>
            </a:r>
          </a:p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 	3:30	–	4:30 :	Robot Example continued</a:t>
            </a:r>
          </a:p>
          <a:p>
            <a:pPr>
              <a:tabLst>
                <a:tab pos="1200150" algn="r"/>
                <a:tab pos="1425575" algn="ctr"/>
                <a:tab pos="2624138" algn="r"/>
                <a:tab pos="2862263" algn="l"/>
              </a:tabLst>
            </a:pPr>
            <a:r>
              <a:rPr lang="en-US" sz="2800" dirty="0" smtClean="0"/>
              <a:t> 	4:30	–	5:00 :	Wrap-up &amp; next steps</a:t>
            </a: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33FA4B-6BDE-43B2-9757-4ACCCE10C540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2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eclipse-SysML mid-April</a:t>
            </a:r>
          </a:p>
          <a:p>
            <a:r>
              <a:rPr lang="en-US" dirty="0" smtClean="0"/>
              <a:t>End of April: </a:t>
            </a:r>
            <a:r>
              <a:rPr lang="en-US" smtClean="0"/>
              <a:t>SysML4Modelica profile</a:t>
            </a:r>
          </a:p>
          <a:p>
            <a:r>
              <a:rPr lang="en-US" dirty="0" smtClean="0"/>
              <a:t>Finish reference implementation: </a:t>
            </a:r>
          </a:p>
          <a:p>
            <a:r>
              <a:rPr lang="en-US" dirty="0" smtClean="0"/>
              <a:t>Finish document: </a:t>
            </a:r>
          </a:p>
          <a:p>
            <a:r>
              <a:rPr lang="en-US" dirty="0" smtClean="0"/>
              <a:t>Final review + editing: May</a:t>
            </a:r>
          </a:p>
          <a:p>
            <a:r>
              <a:rPr lang="en-US" dirty="0" smtClean="0"/>
              <a:t>Submit RFC: May</a:t>
            </a:r>
          </a:p>
          <a:p>
            <a:r>
              <a:rPr lang="en-US" dirty="0" smtClean="0"/>
              <a:t>Present RFC at ADTF meeting: June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34D9D-B653-4B80-B03B-22A588591170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/>
          <a:lstStyle/>
          <a:p>
            <a:r>
              <a:rPr lang="en-US" dirty="0" smtClean="0"/>
              <a:t>Proposed Implementation Approach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34D9D-B653-4B80-B03B-22A58859117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96200" y="31242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OMC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81800" y="3581400"/>
            <a:ext cx="8130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hand-</a:t>
            </a:r>
            <a:br>
              <a:rPr lang="en-US" dirty="0" smtClean="0"/>
            </a:br>
            <a:r>
              <a:rPr lang="en-US" dirty="0" smtClean="0"/>
              <a:t>coded</a:t>
            </a:r>
            <a:br>
              <a:rPr lang="en-US" dirty="0" smtClean="0"/>
            </a:br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8" name="Left Arrow 7"/>
          <p:cNvSpPr/>
          <p:nvPr/>
        </p:nvSpPr>
        <p:spPr>
          <a:xfrm>
            <a:off x="6705600" y="32766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0" y="31242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XMI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75681" y="1981200"/>
            <a:ext cx="1390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conforms to</a:t>
            </a:r>
            <a:br>
              <a:rPr lang="en-US" dirty="0" smtClean="0"/>
            </a:br>
            <a:r>
              <a:rPr lang="en-US" dirty="0" smtClean="0"/>
              <a:t>Modelica</a:t>
            </a:r>
            <a:br>
              <a:rPr lang="en-US" dirty="0" smtClean="0"/>
            </a:br>
            <a:r>
              <a:rPr lang="en-US" dirty="0" smtClean="0"/>
              <a:t>metamodel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18746" y="31242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XMI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90631" y="1905000"/>
            <a:ext cx="19415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conforms to</a:t>
            </a:r>
          </a:p>
          <a:p>
            <a:pPr algn="ctr"/>
            <a:r>
              <a:rPr lang="en-US" dirty="0" smtClean="0"/>
              <a:t>SysML+</a:t>
            </a:r>
            <a:br>
              <a:rPr lang="en-US" dirty="0" smtClean="0"/>
            </a:br>
            <a:r>
              <a:rPr lang="en-US" dirty="0" smtClean="0"/>
              <a:t>SysML4Modelica</a:t>
            </a:r>
            <a:br>
              <a:rPr lang="en-US" dirty="0" smtClean="0"/>
            </a:br>
            <a:r>
              <a:rPr lang="en-US" dirty="0" smtClean="0"/>
              <a:t>metamodel</a:t>
            </a:r>
            <a:endParaRPr lang="en-US" dirty="0"/>
          </a:p>
        </p:txBody>
      </p:sp>
      <p:sp>
        <p:nvSpPr>
          <p:cNvPr id="14" name="Left Arrow 13"/>
          <p:cNvSpPr/>
          <p:nvPr/>
        </p:nvSpPr>
        <p:spPr>
          <a:xfrm>
            <a:off x="1528146" y="32766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8946" y="31242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SysML Tool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96200" y="48768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Modelica</a:t>
            </a:r>
            <a:br>
              <a:rPr lang="en-US" dirty="0" smtClean="0"/>
            </a:br>
            <a:r>
              <a:rPr lang="en-US" dirty="0" smtClean="0"/>
              <a:t>.mo file</a:t>
            </a:r>
            <a:endParaRPr lang="en-US" dirty="0"/>
          </a:p>
        </p:txBody>
      </p:sp>
      <p:sp>
        <p:nvSpPr>
          <p:cNvPr id="17" name="Left Arrow 16"/>
          <p:cNvSpPr/>
          <p:nvPr/>
        </p:nvSpPr>
        <p:spPr>
          <a:xfrm rot="5400000">
            <a:off x="7848600" y="41910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" y="4876800"/>
            <a:ext cx="160434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Tool-Specific Repository</a:t>
            </a:r>
            <a:endParaRPr lang="en-US" dirty="0"/>
          </a:p>
        </p:txBody>
      </p:sp>
      <p:sp>
        <p:nvSpPr>
          <p:cNvPr id="19" name="Left Arrow 18"/>
          <p:cNvSpPr/>
          <p:nvPr/>
        </p:nvSpPr>
        <p:spPr>
          <a:xfrm rot="16200000">
            <a:off x="461346" y="41910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" name="Bent-Up Arrow 19"/>
          <p:cNvSpPr/>
          <p:nvPr/>
        </p:nvSpPr>
        <p:spPr>
          <a:xfrm rot="5400000">
            <a:off x="4572000" y="2362200"/>
            <a:ext cx="1524000" cy="4572000"/>
          </a:xfrm>
          <a:prstGeom prst="bentUpArrow">
            <a:avLst>
              <a:gd name="adj1" fmla="val 10974"/>
              <a:gd name="adj2" fmla="val 11364"/>
              <a:gd name="adj3" fmla="val 13312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1" name="Left-Right Arrow 20"/>
          <p:cNvSpPr/>
          <p:nvPr/>
        </p:nvSpPr>
        <p:spPr>
          <a:xfrm>
            <a:off x="3733800" y="3237131"/>
            <a:ext cx="1676400" cy="381000"/>
          </a:xfrm>
          <a:prstGeom prst="leftRightArrow">
            <a:avLst>
              <a:gd name="adj1" fmla="val 37533"/>
              <a:gd name="adj2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7239" y="3541931"/>
            <a:ext cx="1236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QVT,</a:t>
            </a:r>
            <a:br>
              <a:rPr lang="en-US" dirty="0" smtClean="0"/>
            </a:br>
            <a:r>
              <a:rPr lang="en-US" dirty="0" smtClean="0"/>
              <a:t>MOFLON,</a:t>
            </a:r>
            <a:br>
              <a:rPr lang="en-US" dirty="0" smtClean="0"/>
            </a:br>
            <a:r>
              <a:rPr lang="en-US" dirty="0" smtClean="0"/>
              <a:t>ATL,…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971800" y="5370731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Acceleo</a:t>
            </a:r>
            <a:r>
              <a:rPr lang="en-US" dirty="0" smtClean="0"/>
              <a:t> or hand-coded Java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PWI" val="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"/>
  <p:tag name="BSN" val="1"/>
  <p:tag name="SVT" val="FALSE"/>
  <p:tag name="NBP" val="1"/>
  <p:tag name="CVB" val="1"/>
  <p:tag name="SPT" val="FALSE"/>
  <p:tag name="CII" val="1"/>
</p:tagLst>
</file>

<file path=ppt/theme/theme1.xml><?xml version="1.0" encoding="utf-8"?>
<a:theme xmlns:a="http://schemas.openxmlformats.org/drawingml/2006/main" name="Title">
  <a:themeElements>
    <a:clrScheme name="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 w="12700">
          <a:solidFill>
            <a:schemeClr val="tx1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49528</TotalTime>
  <Words>75</Words>
  <Application>Microsoft Office PowerPoint</Application>
  <PresentationFormat>On-screen Show (4:3)</PresentationFormat>
  <Paragraphs>42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Title</vt:lpstr>
      <vt:lpstr>Office Theme</vt:lpstr>
      <vt:lpstr>SysML-Modelica Transformation Specification (WG Meeting, Jacksonville, 3/22/2010)</vt:lpstr>
      <vt:lpstr>Agenda</vt:lpstr>
      <vt:lpstr>Next Steps</vt:lpstr>
      <vt:lpstr>Proposed Implementation Approach</vt:lpstr>
    </vt:vector>
  </TitlesOfParts>
  <Company>Georgia Institute of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 Paredis</dc:creator>
  <cp:lastModifiedBy>cparedis</cp:lastModifiedBy>
  <cp:revision>1276</cp:revision>
  <dcterms:created xsi:type="dcterms:W3CDTF">2003-08-25T23:55:27Z</dcterms:created>
  <dcterms:modified xsi:type="dcterms:W3CDTF">2010-03-30T18:02:54Z</dcterms:modified>
</cp:coreProperties>
</file>