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8" r:id="rId1"/>
    <p:sldMasterId id="2147483701" r:id="rId2"/>
    <p:sldMasterId id="2147483857" r:id="rId3"/>
  </p:sldMasterIdLst>
  <p:notesMasterIdLst>
    <p:notesMasterId r:id="rId34"/>
  </p:notesMasterIdLst>
  <p:handoutMasterIdLst>
    <p:handoutMasterId r:id="rId35"/>
  </p:handoutMasterIdLst>
  <p:sldIdLst>
    <p:sldId id="383" r:id="rId4"/>
    <p:sldId id="476" r:id="rId5"/>
    <p:sldId id="288" r:id="rId6"/>
    <p:sldId id="444" r:id="rId7"/>
    <p:sldId id="445" r:id="rId8"/>
    <p:sldId id="513" r:id="rId9"/>
    <p:sldId id="520" r:id="rId10"/>
    <p:sldId id="512" r:id="rId11"/>
    <p:sldId id="478" r:id="rId12"/>
    <p:sldId id="504" r:id="rId13"/>
    <p:sldId id="450" r:id="rId14"/>
    <p:sldId id="451" r:id="rId15"/>
    <p:sldId id="429" r:id="rId16"/>
    <p:sldId id="452" r:id="rId17"/>
    <p:sldId id="519" r:id="rId18"/>
    <p:sldId id="466" r:id="rId19"/>
    <p:sldId id="480" r:id="rId20"/>
    <p:sldId id="481" r:id="rId21"/>
    <p:sldId id="487" r:id="rId22"/>
    <p:sldId id="488" r:id="rId23"/>
    <p:sldId id="491" r:id="rId24"/>
    <p:sldId id="492" r:id="rId25"/>
    <p:sldId id="493" r:id="rId26"/>
    <p:sldId id="494" r:id="rId27"/>
    <p:sldId id="495" r:id="rId28"/>
    <p:sldId id="499" r:id="rId29"/>
    <p:sldId id="456" r:id="rId30"/>
    <p:sldId id="482" r:id="rId31"/>
    <p:sldId id="483" r:id="rId32"/>
    <p:sldId id="500" r:id="rId33"/>
  </p:sldIdLst>
  <p:sldSz cx="10693400" cy="7561263"/>
  <p:notesSz cx="6805613" cy="9944100"/>
  <p:defaultTextStyle>
    <a:defPPr>
      <a:defRPr lang="de-DE"/>
    </a:defPPr>
    <a:lvl1pPr algn="l" rtl="0" fontAlgn="base">
      <a:spcBef>
        <a:spcPct val="0"/>
      </a:spcBef>
      <a:spcAft>
        <a:spcPct val="0"/>
      </a:spcAft>
      <a:defRPr sz="1500" kern="1200">
        <a:solidFill>
          <a:schemeClr val="tx1"/>
        </a:solidFill>
        <a:latin typeface="Arial" charset="0"/>
        <a:ea typeface="+mn-ea"/>
        <a:cs typeface="Arial" charset="0"/>
      </a:defRPr>
    </a:lvl1pPr>
    <a:lvl2pPr marL="457200" algn="l" rtl="0" fontAlgn="base">
      <a:spcBef>
        <a:spcPct val="0"/>
      </a:spcBef>
      <a:spcAft>
        <a:spcPct val="0"/>
      </a:spcAft>
      <a:defRPr sz="1500" kern="1200">
        <a:solidFill>
          <a:schemeClr val="tx1"/>
        </a:solidFill>
        <a:latin typeface="Arial" charset="0"/>
        <a:ea typeface="+mn-ea"/>
        <a:cs typeface="Arial" charset="0"/>
      </a:defRPr>
    </a:lvl2pPr>
    <a:lvl3pPr marL="914400" algn="l" rtl="0" fontAlgn="base">
      <a:spcBef>
        <a:spcPct val="0"/>
      </a:spcBef>
      <a:spcAft>
        <a:spcPct val="0"/>
      </a:spcAft>
      <a:defRPr sz="1500" kern="1200">
        <a:solidFill>
          <a:schemeClr val="tx1"/>
        </a:solidFill>
        <a:latin typeface="Arial" charset="0"/>
        <a:ea typeface="+mn-ea"/>
        <a:cs typeface="Arial" charset="0"/>
      </a:defRPr>
    </a:lvl3pPr>
    <a:lvl4pPr marL="1371600" algn="l" rtl="0" fontAlgn="base">
      <a:spcBef>
        <a:spcPct val="0"/>
      </a:spcBef>
      <a:spcAft>
        <a:spcPct val="0"/>
      </a:spcAft>
      <a:defRPr sz="1500" kern="1200">
        <a:solidFill>
          <a:schemeClr val="tx1"/>
        </a:solidFill>
        <a:latin typeface="Arial" charset="0"/>
        <a:ea typeface="+mn-ea"/>
        <a:cs typeface="Arial" charset="0"/>
      </a:defRPr>
    </a:lvl4pPr>
    <a:lvl5pPr marL="1828800" algn="l" rtl="0" fontAlgn="base">
      <a:spcBef>
        <a:spcPct val="0"/>
      </a:spcBef>
      <a:spcAft>
        <a:spcPct val="0"/>
      </a:spcAft>
      <a:defRPr sz="1500" kern="1200">
        <a:solidFill>
          <a:schemeClr val="tx1"/>
        </a:solidFill>
        <a:latin typeface="Arial" charset="0"/>
        <a:ea typeface="+mn-ea"/>
        <a:cs typeface="Arial" charset="0"/>
      </a:defRPr>
    </a:lvl5pPr>
    <a:lvl6pPr marL="2286000" algn="l" defTabSz="914400" rtl="0" eaLnBrk="1" latinLnBrk="0" hangingPunct="1">
      <a:defRPr sz="1500" kern="1200">
        <a:solidFill>
          <a:schemeClr val="tx1"/>
        </a:solidFill>
        <a:latin typeface="Arial" charset="0"/>
        <a:ea typeface="+mn-ea"/>
        <a:cs typeface="Arial" charset="0"/>
      </a:defRPr>
    </a:lvl6pPr>
    <a:lvl7pPr marL="2743200" algn="l" defTabSz="914400" rtl="0" eaLnBrk="1" latinLnBrk="0" hangingPunct="1">
      <a:defRPr sz="1500" kern="1200">
        <a:solidFill>
          <a:schemeClr val="tx1"/>
        </a:solidFill>
        <a:latin typeface="Arial" charset="0"/>
        <a:ea typeface="+mn-ea"/>
        <a:cs typeface="Arial" charset="0"/>
      </a:defRPr>
    </a:lvl7pPr>
    <a:lvl8pPr marL="3200400" algn="l" defTabSz="914400" rtl="0" eaLnBrk="1" latinLnBrk="0" hangingPunct="1">
      <a:defRPr sz="1500" kern="1200">
        <a:solidFill>
          <a:schemeClr val="tx1"/>
        </a:solidFill>
        <a:latin typeface="Arial" charset="0"/>
        <a:ea typeface="+mn-ea"/>
        <a:cs typeface="Arial" charset="0"/>
      </a:defRPr>
    </a:lvl8pPr>
    <a:lvl9pPr marL="3657600" algn="l" defTabSz="914400" rtl="0" eaLnBrk="1" latinLnBrk="0" hangingPunct="1">
      <a:defRPr sz="15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xmlns="">
        <p14:section name="Default Section" id="{F29340DE-B2EA-4E21-A870-3C9E8D59A0ED}">
          <p14:sldIdLst>
            <p14:sldId id="383"/>
          </p14:sldIdLst>
        </p14:section>
        <p14:section name="Intro" id="{E0FB5343-4137-44CA-B449-B4D863C9118D}">
          <p14:sldIdLst>
            <p14:sldId id="476"/>
          </p14:sldIdLst>
        </p14:section>
        <p14:section name="ECSS-E-TM-10-23" id="{5CB4DF36-42ED-4977-9A66-1E3E8D795BB9}">
          <p14:sldIdLst>
            <p14:sldId id="288"/>
            <p14:sldId id="444"/>
            <p14:sldId id="445"/>
            <p14:sldId id="513"/>
            <p14:sldId id="520"/>
            <p14:sldId id="512"/>
          </p14:sldIdLst>
        </p14:section>
        <p14:section name="Developments following 10-23/5" id="{45486E80-D769-4DD4-91A8-7B5BA724D060}">
          <p14:sldIdLst>
            <p14:sldId id="478"/>
            <p14:sldId id="504"/>
          </p14:sldIdLst>
        </p14:section>
        <p14:section name="following 10-23 --&gt; VSD" id="{6A3529FA-6D7B-4FE9-844B-AB58914A8343}">
          <p14:sldIdLst>
            <p14:sldId id="450"/>
            <p14:sldId id="451"/>
            <p14:sldId id="429"/>
            <p14:sldId id="452"/>
          </p14:sldIdLst>
        </p14:section>
        <p14:section name="following 10-23 --&gt; RangeDB" id="{B7389FC9-E322-4CB8-BE5F-C31049FACDD4}">
          <p14:sldIdLst>
            <p14:sldId id="519"/>
            <p14:sldId id="466"/>
            <p14:sldId id="480"/>
            <p14:sldId id="481"/>
          </p14:sldIdLst>
        </p14:section>
        <p14:section name="eGS-CC" id="{09A5B37E-8EEA-4770-81DE-22C7D581A6C3}">
          <p14:sldIdLst>
            <p14:sldId id="487"/>
            <p14:sldId id="488"/>
            <p14:sldId id="491"/>
            <p14:sldId id="492"/>
            <p14:sldId id="493"/>
            <p14:sldId id="494"/>
            <p14:sldId id="495"/>
            <p14:sldId id="499"/>
          </p14:sldIdLst>
        </p14:section>
        <p14:section name="OCDT" id="{B86AF977-4034-4DD1-B5E9-8404234A4D4C}">
          <p14:sldIdLst/>
        </p14:section>
        <p14:section name="Way forward" id="{6AC478E9-0DD4-4BEB-ACBE-446070B95A98}">
          <p14:sldIdLst>
            <p14:sldId id="456"/>
            <p14:sldId id="482"/>
            <p14:sldId id="483"/>
            <p14:sldId id="500"/>
          </p14:sldIdLst>
        </p14:section>
        <p14:section name="backup" id="{5E9C4310-90C9-44BD-B2EC-927E40EF97D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ECFF"/>
    <a:srgbClr val="99CCFF"/>
    <a:srgbClr val="000000"/>
    <a:srgbClr val="FFFFFF"/>
    <a:srgbClr val="EAEAEA"/>
    <a:srgbClr val="0085AD"/>
    <a:srgbClr val="9A3393"/>
    <a:srgbClr val="70236B"/>
    <a:srgbClr val="E31E30"/>
    <a:srgbClr val="DBD4E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13665" autoAdjust="0"/>
    <p:restoredTop sz="94660"/>
  </p:normalViewPr>
  <p:slideViewPr>
    <p:cSldViewPr snapToGrid="0" showGuides="1">
      <p:cViewPr>
        <p:scale>
          <a:sx n="60" d="100"/>
          <a:sy n="60" d="100"/>
        </p:scale>
        <p:origin x="-1230" y="-66"/>
      </p:cViewPr>
      <p:guideLst>
        <p:guide orient="horz" pos="1260"/>
        <p:guide orient="horz" pos="4245"/>
        <p:guide orient="horz" pos="454"/>
        <p:guide pos="3368"/>
        <p:guide pos="263"/>
        <p:guide pos="6489"/>
      </p:guideLst>
    </p:cSldViewPr>
  </p:slideViewPr>
  <p:notesTextViewPr>
    <p:cViewPr>
      <p:scale>
        <a:sx n="1" d="1"/>
        <a:sy n="1" d="1"/>
      </p:scale>
      <p:origin x="0" y="0"/>
    </p:cViewPr>
  </p:notesTextViewPr>
  <p:sorterViewPr>
    <p:cViewPr>
      <p:scale>
        <a:sx n="51" d="100"/>
        <a:sy n="51" d="100"/>
      </p:scale>
      <p:origin x="0" y="78"/>
    </p:cViewPr>
  </p:sorterViewPr>
  <p:notesViewPr>
    <p:cSldViewPr snapToGrid="0" showGuides="1">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0"/>
            <a:ext cx="2949099" cy="49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atin typeface="Arial" pitchFamily="34" charset="0"/>
                <a:cs typeface="Arial" pitchFamily="34" charset="0"/>
              </a:defRPr>
            </a:lvl1pPr>
          </a:lstStyle>
          <a:p>
            <a:pPr>
              <a:defRPr/>
            </a:pPr>
            <a:endParaRPr lang="de-DE" altLang="de-DE"/>
          </a:p>
        </p:txBody>
      </p:sp>
      <p:sp>
        <p:nvSpPr>
          <p:cNvPr id="33795" name="Rectangle 3"/>
          <p:cNvSpPr>
            <a:spLocks noGrp="1" noChangeArrowheads="1"/>
          </p:cNvSpPr>
          <p:nvPr>
            <p:ph type="dt" sz="quarter" idx="1"/>
          </p:nvPr>
        </p:nvSpPr>
        <p:spPr bwMode="auto">
          <a:xfrm>
            <a:off x="3854928" y="0"/>
            <a:ext cx="2949099" cy="49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atin typeface="Arial" pitchFamily="34" charset="0"/>
                <a:cs typeface="Arial" pitchFamily="34" charset="0"/>
              </a:defRPr>
            </a:lvl1pPr>
          </a:lstStyle>
          <a:p>
            <a:pPr>
              <a:defRPr/>
            </a:pPr>
            <a:endParaRPr lang="de-DE" altLang="de-DE"/>
          </a:p>
        </p:txBody>
      </p:sp>
      <p:sp>
        <p:nvSpPr>
          <p:cNvPr id="33796" name="Rectangle 4"/>
          <p:cNvSpPr>
            <a:spLocks noGrp="1" noChangeArrowheads="1"/>
          </p:cNvSpPr>
          <p:nvPr>
            <p:ph type="ftr" sz="quarter" idx="2"/>
          </p:nvPr>
        </p:nvSpPr>
        <p:spPr bwMode="auto">
          <a:xfrm>
            <a:off x="1" y="9445546"/>
            <a:ext cx="2949099" cy="496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atin typeface="Arial" pitchFamily="34" charset="0"/>
                <a:cs typeface="Arial" pitchFamily="34" charset="0"/>
              </a:defRPr>
            </a:lvl1pPr>
          </a:lstStyle>
          <a:p>
            <a:pPr>
              <a:defRPr/>
            </a:pPr>
            <a:endParaRPr lang="de-DE" altLang="de-DE"/>
          </a:p>
        </p:txBody>
      </p:sp>
      <p:sp>
        <p:nvSpPr>
          <p:cNvPr id="33797" name="Rectangle 5"/>
          <p:cNvSpPr>
            <a:spLocks noGrp="1" noChangeArrowheads="1"/>
          </p:cNvSpPr>
          <p:nvPr>
            <p:ph type="sldNum" sz="quarter" idx="3"/>
          </p:nvPr>
        </p:nvSpPr>
        <p:spPr bwMode="auto">
          <a:xfrm>
            <a:off x="3854928" y="9445546"/>
            <a:ext cx="2949099" cy="496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atin typeface="Arial" pitchFamily="34" charset="0"/>
                <a:cs typeface="Arial" pitchFamily="34" charset="0"/>
              </a:defRPr>
            </a:lvl1pPr>
          </a:lstStyle>
          <a:p>
            <a:pPr>
              <a:defRPr/>
            </a:pPr>
            <a:fld id="{EFC0D352-2347-4219-857C-28EAC95EAD2E}" type="slidenum">
              <a:rPr lang="de-DE" altLang="de-DE"/>
              <a:pPr>
                <a:defRPr/>
              </a:pPr>
              <a:t>‹#›</a:t>
            </a:fld>
            <a:endParaRPr lang="de-DE" altLang="de-DE"/>
          </a:p>
        </p:txBody>
      </p:sp>
    </p:spTree>
    <p:extLst>
      <p:ext uri="{BB962C8B-B14F-4D97-AF65-F5344CB8AC3E}">
        <p14:creationId xmlns:p14="http://schemas.microsoft.com/office/powerpoint/2010/main" xmlns="" val="3194128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2949099" cy="49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atin typeface="Arial" pitchFamily="34" charset="0"/>
                <a:cs typeface="Arial" pitchFamily="34" charset="0"/>
              </a:defRPr>
            </a:lvl1pPr>
          </a:lstStyle>
          <a:p>
            <a:pPr>
              <a:defRPr/>
            </a:pPr>
            <a:endParaRPr lang="de-DE" altLang="de-DE"/>
          </a:p>
        </p:txBody>
      </p:sp>
      <p:sp>
        <p:nvSpPr>
          <p:cNvPr id="15363" name="Rectangle 3"/>
          <p:cNvSpPr>
            <a:spLocks noGrp="1" noChangeArrowheads="1"/>
          </p:cNvSpPr>
          <p:nvPr>
            <p:ph type="dt" idx="1"/>
          </p:nvPr>
        </p:nvSpPr>
        <p:spPr bwMode="auto">
          <a:xfrm>
            <a:off x="3854928" y="0"/>
            <a:ext cx="2949099" cy="496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atin typeface="Arial" pitchFamily="34" charset="0"/>
                <a:cs typeface="Arial" pitchFamily="34" charset="0"/>
              </a:defRPr>
            </a:lvl1pPr>
          </a:lstStyle>
          <a:p>
            <a:pPr>
              <a:defRPr/>
            </a:pPr>
            <a:endParaRPr lang="de-DE" altLang="de-DE"/>
          </a:p>
        </p:txBody>
      </p:sp>
      <p:sp>
        <p:nvSpPr>
          <p:cNvPr id="20484" name="Rectangle 4"/>
          <p:cNvSpPr>
            <a:spLocks noGrp="1" noRot="1" noChangeAspect="1" noChangeArrowheads="1" noTextEdit="1"/>
          </p:cNvSpPr>
          <p:nvPr>
            <p:ph type="sldImg" idx="2"/>
          </p:nvPr>
        </p:nvSpPr>
        <p:spPr bwMode="auto">
          <a:xfrm>
            <a:off x="768350" y="746125"/>
            <a:ext cx="5268913" cy="37274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5365" name="Rectangle 5"/>
          <p:cNvSpPr>
            <a:spLocks noGrp="1" noChangeArrowheads="1"/>
          </p:cNvSpPr>
          <p:nvPr>
            <p:ph type="body" sz="quarter" idx="3"/>
          </p:nvPr>
        </p:nvSpPr>
        <p:spPr bwMode="auto">
          <a:xfrm>
            <a:off x="680562" y="4725155"/>
            <a:ext cx="5444490" cy="4474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5366" name="Rectangle 6"/>
          <p:cNvSpPr>
            <a:spLocks noGrp="1" noChangeArrowheads="1"/>
          </p:cNvSpPr>
          <p:nvPr>
            <p:ph type="ftr" sz="quarter" idx="4"/>
          </p:nvPr>
        </p:nvSpPr>
        <p:spPr bwMode="auto">
          <a:xfrm>
            <a:off x="1" y="9445546"/>
            <a:ext cx="2949099" cy="496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atin typeface="Arial" pitchFamily="34" charset="0"/>
                <a:cs typeface="Arial" pitchFamily="34" charset="0"/>
              </a:defRPr>
            </a:lvl1pPr>
          </a:lstStyle>
          <a:p>
            <a:pPr>
              <a:defRPr/>
            </a:pPr>
            <a:endParaRPr lang="de-DE" altLang="de-DE"/>
          </a:p>
        </p:txBody>
      </p:sp>
      <p:sp>
        <p:nvSpPr>
          <p:cNvPr id="15367" name="Rectangle 7"/>
          <p:cNvSpPr>
            <a:spLocks noGrp="1" noChangeArrowheads="1"/>
          </p:cNvSpPr>
          <p:nvPr>
            <p:ph type="sldNum" sz="quarter" idx="5"/>
          </p:nvPr>
        </p:nvSpPr>
        <p:spPr bwMode="auto">
          <a:xfrm>
            <a:off x="3854928" y="9445546"/>
            <a:ext cx="2949099" cy="496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atin typeface="Arial" pitchFamily="34" charset="0"/>
                <a:cs typeface="Arial" pitchFamily="34" charset="0"/>
              </a:defRPr>
            </a:lvl1pPr>
          </a:lstStyle>
          <a:p>
            <a:pPr>
              <a:defRPr/>
            </a:pPr>
            <a:fld id="{E50A6334-B1FB-41C3-9CDC-F71EE66EFC3C}" type="slidenum">
              <a:rPr lang="de-DE" altLang="de-DE"/>
              <a:pPr>
                <a:defRPr/>
              </a:pPr>
              <a:t>‹#›</a:t>
            </a:fld>
            <a:endParaRPr lang="de-DE" altLang="de-DE"/>
          </a:p>
        </p:txBody>
      </p:sp>
    </p:spTree>
    <p:extLst>
      <p:ext uri="{BB962C8B-B14F-4D97-AF65-F5344CB8AC3E}">
        <p14:creationId xmlns:p14="http://schemas.microsoft.com/office/powerpoint/2010/main" xmlns="" val="2629755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179388" indent="-177800" algn="l" rtl="0" eaLnBrk="0" fontAlgn="base" hangingPunct="0">
      <a:spcBef>
        <a:spcPct val="30000"/>
      </a:spcBef>
      <a:spcAft>
        <a:spcPct val="0"/>
      </a:spcAft>
      <a:buChar char="•"/>
      <a:defRPr sz="1200" kern="1200">
        <a:solidFill>
          <a:schemeClr val="tx1"/>
        </a:solidFill>
        <a:latin typeface="Arial" pitchFamily="34" charset="0"/>
        <a:ea typeface="+mn-ea"/>
        <a:cs typeface="Arial" pitchFamily="34" charset="0"/>
      </a:defRPr>
    </a:lvl2pPr>
    <a:lvl3pPr marL="358775" indent="-177800" algn="l" rtl="0" eaLnBrk="0" fontAlgn="base" hangingPunct="0">
      <a:spcBef>
        <a:spcPct val="30000"/>
      </a:spcBef>
      <a:spcAft>
        <a:spcPct val="0"/>
      </a:spcAft>
      <a:buChar char="•"/>
      <a:defRPr sz="1200" kern="1200">
        <a:solidFill>
          <a:schemeClr val="tx1"/>
        </a:solidFill>
        <a:latin typeface="Arial" pitchFamily="34" charset="0"/>
        <a:ea typeface="+mn-ea"/>
        <a:cs typeface="Arial" pitchFamily="34" charset="0"/>
      </a:defRPr>
    </a:lvl3pPr>
    <a:lvl4pPr marL="538163" indent="-177800" algn="l" rtl="0" eaLnBrk="0" fontAlgn="base" hangingPunct="0">
      <a:spcBef>
        <a:spcPct val="30000"/>
      </a:spcBef>
      <a:spcAft>
        <a:spcPct val="0"/>
      </a:spcAft>
      <a:buChar char="•"/>
      <a:defRPr sz="1200" kern="1200">
        <a:solidFill>
          <a:schemeClr val="tx1"/>
        </a:solidFill>
        <a:latin typeface="Arial" pitchFamily="34" charset="0"/>
        <a:ea typeface="+mn-ea"/>
        <a:cs typeface="Arial" pitchFamily="34" charset="0"/>
      </a:defRPr>
    </a:lvl4pPr>
    <a:lvl5pPr marL="717550" indent="-177800" algn="l" rtl="0" eaLnBrk="0" fontAlgn="base" hangingPunct="0">
      <a:spcBef>
        <a:spcPct val="30000"/>
      </a:spcBef>
      <a:spcAft>
        <a:spcPct val="0"/>
      </a:spcAft>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414338" y="252413"/>
            <a:ext cx="8280400" cy="276225"/>
          </a:xfrm>
          <a:prstGeom prst="rect">
            <a:avLst/>
          </a:prstGeom>
          <a:noFill/>
          <a:ln>
            <a:noFill/>
          </a:ln>
          <a:effectLst/>
          <a:extLst/>
        </p:spPr>
        <p:txBody>
          <a:bodyPr lIns="0" tIns="0" rIns="0" bIns="0" anchor="b"/>
          <a:lstStyle>
            <a:defPPr>
              <a:defRPr lang="de-DE"/>
            </a:defPPr>
            <a:lvl1pPr algn="l" rtl="0" fontAlgn="base">
              <a:spcBef>
                <a:spcPct val="0"/>
              </a:spcBef>
              <a:spcAft>
                <a:spcPct val="0"/>
              </a:spcAft>
              <a:defRPr sz="900" kern="1200">
                <a:solidFill>
                  <a:schemeClr val="tx1"/>
                </a:solidFill>
                <a:latin typeface="Arial" charset="0"/>
                <a:ea typeface="+mn-ea"/>
                <a:cs typeface="Arial" charset="0"/>
              </a:defRPr>
            </a:lvl1pPr>
            <a:lvl2pPr marL="457200" algn="l" rtl="0" fontAlgn="base">
              <a:spcBef>
                <a:spcPct val="0"/>
              </a:spcBef>
              <a:spcAft>
                <a:spcPct val="0"/>
              </a:spcAft>
              <a:defRPr sz="1500" kern="1200">
                <a:solidFill>
                  <a:schemeClr val="tx1"/>
                </a:solidFill>
                <a:latin typeface="Arial" charset="0"/>
                <a:ea typeface="+mn-ea"/>
                <a:cs typeface="Arial" charset="0"/>
              </a:defRPr>
            </a:lvl2pPr>
            <a:lvl3pPr marL="914400" algn="l" rtl="0" fontAlgn="base">
              <a:spcBef>
                <a:spcPct val="0"/>
              </a:spcBef>
              <a:spcAft>
                <a:spcPct val="0"/>
              </a:spcAft>
              <a:defRPr sz="1500" kern="1200">
                <a:solidFill>
                  <a:schemeClr val="tx1"/>
                </a:solidFill>
                <a:latin typeface="Arial" charset="0"/>
                <a:ea typeface="+mn-ea"/>
                <a:cs typeface="Arial" charset="0"/>
              </a:defRPr>
            </a:lvl3pPr>
            <a:lvl4pPr marL="1371600" algn="l" rtl="0" fontAlgn="base">
              <a:spcBef>
                <a:spcPct val="0"/>
              </a:spcBef>
              <a:spcAft>
                <a:spcPct val="0"/>
              </a:spcAft>
              <a:defRPr sz="1500" kern="1200">
                <a:solidFill>
                  <a:schemeClr val="tx1"/>
                </a:solidFill>
                <a:latin typeface="Arial" charset="0"/>
                <a:ea typeface="+mn-ea"/>
                <a:cs typeface="Arial" charset="0"/>
              </a:defRPr>
            </a:lvl4pPr>
            <a:lvl5pPr marL="1828800" algn="l" rtl="0" fontAlgn="base">
              <a:spcBef>
                <a:spcPct val="0"/>
              </a:spcBef>
              <a:spcAft>
                <a:spcPct val="0"/>
              </a:spcAft>
              <a:defRPr sz="1500" kern="1200">
                <a:solidFill>
                  <a:schemeClr val="tx1"/>
                </a:solidFill>
                <a:latin typeface="Arial" charset="0"/>
                <a:ea typeface="+mn-ea"/>
                <a:cs typeface="Arial" charset="0"/>
              </a:defRPr>
            </a:lvl5pPr>
            <a:lvl6pPr marL="2286000" algn="l" defTabSz="914400" rtl="0" eaLnBrk="1" latinLnBrk="0" hangingPunct="1">
              <a:defRPr sz="1500" kern="1200">
                <a:solidFill>
                  <a:schemeClr val="tx1"/>
                </a:solidFill>
                <a:latin typeface="Arial" charset="0"/>
                <a:ea typeface="+mn-ea"/>
                <a:cs typeface="Arial" charset="0"/>
              </a:defRPr>
            </a:lvl6pPr>
            <a:lvl7pPr marL="2743200" algn="l" defTabSz="914400" rtl="0" eaLnBrk="1" latinLnBrk="0" hangingPunct="1">
              <a:defRPr sz="1500" kern="1200">
                <a:solidFill>
                  <a:schemeClr val="tx1"/>
                </a:solidFill>
                <a:latin typeface="Arial" charset="0"/>
                <a:ea typeface="+mn-ea"/>
                <a:cs typeface="Arial" charset="0"/>
              </a:defRPr>
            </a:lvl7pPr>
            <a:lvl8pPr marL="3200400" algn="l" defTabSz="914400" rtl="0" eaLnBrk="1" latinLnBrk="0" hangingPunct="1">
              <a:defRPr sz="1500" kern="1200">
                <a:solidFill>
                  <a:schemeClr val="tx1"/>
                </a:solidFill>
                <a:latin typeface="Arial" charset="0"/>
                <a:ea typeface="+mn-ea"/>
                <a:cs typeface="Arial" charset="0"/>
              </a:defRPr>
            </a:lvl8pPr>
            <a:lvl9pPr marL="3657600" algn="l" defTabSz="914400" rtl="0" eaLnBrk="1" latinLnBrk="0" hangingPunct="1">
              <a:defRPr sz="1500" kern="1200">
                <a:solidFill>
                  <a:schemeClr val="tx1"/>
                </a:solidFill>
                <a:latin typeface="Arial" charset="0"/>
                <a:ea typeface="+mn-ea"/>
                <a:cs typeface="Arial" charset="0"/>
              </a:defRPr>
            </a:lvl9pPr>
          </a:lstStyle>
          <a:p>
            <a:pPr>
              <a:defRPr/>
            </a:pPr>
            <a:r>
              <a:rPr lang="en-GB" altLang="de-DE" dirty="0" smtClean="0">
                <a:solidFill>
                  <a:srgbClr val="000000"/>
                </a:solidFill>
              </a:rPr>
              <a:t>Presentation Title runs here (go to Header &amp; Footer to edit this text)</a:t>
            </a:r>
          </a:p>
        </p:txBody>
      </p:sp>
      <p:pic>
        <p:nvPicPr>
          <p:cNvPr id="5" name="Picture 9" descr="bx"/>
          <p:cNvPicPr>
            <a:picLocks noChangeAspect="1" noChangeArrowheads="1"/>
          </p:cNvPicPr>
          <p:nvPr/>
        </p:nvPicPr>
        <p:blipFill>
          <a:blip r:embed="rId2">
            <a:extLst>
              <a:ext uri="{28A0092B-C50C-407E-A947-70E740481C1C}">
                <a14:useLocalDpi xmlns:a14="http://schemas.microsoft.com/office/drawing/2010/main" xmlns="" val="0"/>
              </a:ext>
            </a:extLst>
          </a:blip>
          <a:srcRect t="27626" b="10904"/>
          <a:stretch>
            <a:fillRect/>
          </a:stretch>
        </p:blipFill>
        <p:spPr bwMode="auto">
          <a:xfrm>
            <a:off x="0" y="2087563"/>
            <a:ext cx="10688638" cy="464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10"/>
          <p:cNvGrpSpPr>
            <a:grpSpLocks/>
          </p:cNvGrpSpPr>
          <p:nvPr/>
        </p:nvGrpSpPr>
        <p:grpSpPr bwMode="auto">
          <a:xfrm>
            <a:off x="2465388" y="4679950"/>
            <a:ext cx="5726112" cy="107950"/>
            <a:chOff x="1553" y="2948"/>
            <a:chExt cx="3607" cy="68"/>
          </a:xfrm>
          <a:solidFill>
            <a:schemeClr val="tx2"/>
          </a:solidFill>
        </p:grpSpPr>
        <p:sp>
          <p:nvSpPr>
            <p:cNvPr id="7" name="Rectangle 7"/>
            <p:cNvSpPr>
              <a:spLocks noChangeArrowheads="1"/>
            </p:cNvSpPr>
            <p:nvPr/>
          </p:nvSpPr>
          <p:spPr bwMode="auto">
            <a:xfrm>
              <a:off x="1553" y="2948"/>
              <a:ext cx="3607" cy="22"/>
            </a:xfrm>
            <a:prstGeom prst="rect">
              <a:avLst/>
            </a:prstGeom>
            <a:grpFill/>
            <a:ln>
              <a:noFill/>
            </a:ln>
            <a:effectLst/>
            <a:extLst/>
          </p:spPr>
          <p:txBody>
            <a:bodyPr wrap="none" anchor="ctr"/>
            <a:lstStyle/>
            <a:p>
              <a:pPr algn="ctr">
                <a:lnSpc>
                  <a:spcPct val="115000"/>
                </a:lnSpc>
                <a:defRPr/>
              </a:pPr>
              <a:endParaRPr lang="en-GB" dirty="0">
                <a:solidFill>
                  <a:srgbClr val="000000"/>
                </a:solidFill>
                <a:latin typeface="Arial" pitchFamily="34" charset="0"/>
                <a:cs typeface="Arial" pitchFamily="34" charset="0"/>
              </a:endParaRPr>
            </a:p>
          </p:txBody>
        </p:sp>
        <p:sp>
          <p:nvSpPr>
            <p:cNvPr id="8" name="Rectangle 8"/>
            <p:cNvSpPr>
              <a:spLocks noChangeArrowheads="1"/>
            </p:cNvSpPr>
            <p:nvPr/>
          </p:nvSpPr>
          <p:spPr bwMode="auto">
            <a:xfrm>
              <a:off x="3413" y="2948"/>
              <a:ext cx="1747" cy="68"/>
            </a:xfrm>
            <a:prstGeom prst="rect">
              <a:avLst/>
            </a:prstGeom>
            <a:grpFill/>
            <a:ln>
              <a:noFill/>
            </a:ln>
            <a:effectLst/>
            <a:extLst/>
          </p:spPr>
          <p:txBody>
            <a:bodyPr wrap="none" anchor="ctr"/>
            <a:lstStyle/>
            <a:p>
              <a:pPr algn="ctr">
                <a:lnSpc>
                  <a:spcPct val="115000"/>
                </a:lnSpc>
                <a:defRPr/>
              </a:pPr>
              <a:endParaRPr lang="en-GB" dirty="0">
                <a:solidFill>
                  <a:srgbClr val="000000"/>
                </a:solidFill>
                <a:latin typeface="Arial" pitchFamily="34" charset="0"/>
                <a:cs typeface="Arial" pitchFamily="34" charset="0"/>
              </a:endParaRPr>
            </a:p>
          </p:txBody>
        </p:sp>
      </p:grpSp>
      <p:sp>
        <p:nvSpPr>
          <p:cNvPr id="9" name="ZoneTexte 17"/>
          <p:cNvSpPr txBox="1">
            <a:spLocks noChangeArrowheads="1"/>
          </p:cNvSpPr>
          <p:nvPr/>
        </p:nvSpPr>
        <p:spPr bwMode="auto">
          <a:xfrm rot="16200000">
            <a:off x="-2971006" y="3364707"/>
            <a:ext cx="62436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defRPr/>
            </a:pPr>
            <a:r>
              <a:rPr lang="en-GB" sz="600" dirty="0" smtClean="0">
                <a:ea typeface="ＭＳ Ｐゴシック" pitchFamily="34" charset="-128"/>
              </a:rPr>
              <a:t>This document and its content is the property of Airbus Defence and Space.</a:t>
            </a:r>
          </a:p>
          <a:p>
            <a:pPr>
              <a:defRPr/>
            </a:pPr>
            <a:r>
              <a:rPr lang="en-GB" sz="600" dirty="0" smtClean="0">
                <a:ea typeface="ＭＳ Ｐゴシック" pitchFamily="34" charset="-128"/>
              </a:rPr>
              <a:t>It shall not be communicated to any third party without the owner’s written consent | [Airbus Defence and Space Company name]. All rights reserved.</a:t>
            </a:r>
          </a:p>
        </p:txBody>
      </p:sp>
      <p:sp>
        <p:nvSpPr>
          <p:cNvPr id="2" name="Titel 1"/>
          <p:cNvSpPr>
            <a:spLocks noGrp="1"/>
          </p:cNvSpPr>
          <p:nvPr>
            <p:ph type="title"/>
          </p:nvPr>
        </p:nvSpPr>
        <p:spPr>
          <a:xfrm>
            <a:off x="2466975" y="2087563"/>
            <a:ext cx="5724525" cy="1513048"/>
          </a:xfrm>
        </p:spPr>
        <p:txBody>
          <a:bodyPr anchor="b"/>
          <a:lstStyle>
            <a:lvl1pPr>
              <a:lnSpc>
                <a:spcPct val="110000"/>
              </a:lnSpc>
              <a:defRPr>
                <a:solidFill>
                  <a:schemeClr val="tx2"/>
                </a:solidFill>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p:nvPr>
        </p:nvSpPr>
        <p:spPr>
          <a:xfrm>
            <a:off x="2465389" y="3826160"/>
            <a:ext cx="5726111" cy="782353"/>
          </a:xfrm>
        </p:spPr>
        <p:txBody>
          <a:bodyPr/>
          <a:lstStyle>
            <a:lvl1pPr>
              <a:lnSpc>
                <a:spcPct val="110000"/>
              </a:lnSpc>
              <a:defRPr sz="2000">
                <a:solidFill>
                  <a:schemeClr val="tx2"/>
                </a:solidFill>
              </a:defRPr>
            </a:lvl1pPr>
          </a:lstStyle>
          <a:p>
            <a:pPr lvl="0"/>
            <a:r>
              <a:rPr lang="en-GB" noProof="0" dirty="0" err="1" smtClean="0"/>
              <a:t>Textmasterformat</a:t>
            </a:r>
            <a:r>
              <a:rPr lang="en-GB" noProof="0" dirty="0" smtClean="0"/>
              <a:t> </a:t>
            </a:r>
            <a:r>
              <a:rPr lang="en-GB" noProof="0" dirty="0" err="1" smtClean="0"/>
              <a:t>bearbeiten</a:t>
            </a:r>
            <a:endParaRPr lang="en-GB" noProof="0" dirty="0" smtClean="0"/>
          </a:p>
        </p:txBody>
      </p:sp>
      <p:sp>
        <p:nvSpPr>
          <p:cNvPr id="10" name="Datumsplatzhalter 3"/>
          <p:cNvSpPr>
            <a:spLocks noGrp="1"/>
          </p:cNvSpPr>
          <p:nvPr>
            <p:ph type="dt" sz="half" idx="10"/>
          </p:nvPr>
        </p:nvSpPr>
        <p:spPr/>
        <p:txBody>
          <a:bodyPr/>
          <a:lstStyle>
            <a:lvl1pPr>
              <a:defRPr/>
            </a:lvl1pPr>
          </a:lstStyle>
          <a:p>
            <a:pPr>
              <a:defRPr/>
            </a:pPr>
            <a:r>
              <a:rPr lang="en-US" altLang="de-DE" smtClean="0"/>
              <a:t>24th September 2015</a:t>
            </a:r>
            <a:endParaRPr lang="en-GB" altLang="de-DE" dirty="0"/>
          </a:p>
        </p:txBody>
      </p:sp>
      <p:sp>
        <p:nvSpPr>
          <p:cNvPr id="11" name="Foliennummernplatzhalter 5"/>
          <p:cNvSpPr>
            <a:spLocks noGrp="1"/>
          </p:cNvSpPr>
          <p:nvPr>
            <p:ph type="sldNum" sz="quarter" idx="11"/>
          </p:nvPr>
        </p:nvSpPr>
        <p:spPr/>
        <p:txBody>
          <a:bodyPr/>
          <a:lstStyle>
            <a:lvl1pPr>
              <a:defRPr/>
            </a:lvl1pPr>
          </a:lstStyle>
          <a:p>
            <a:pPr>
              <a:defRPr/>
            </a:pPr>
            <a:fld id="{7FADAF10-2FD4-4D49-BAFE-3288D7F9CD9E}" type="slidenum">
              <a:rPr lang="en-GB" altLang="de-DE"/>
              <a:pPr>
                <a:defRPr/>
              </a:pPr>
              <a:t>‹#›</a:t>
            </a:fld>
            <a:endParaRPr lang="en-GB" altLang="de-DE" dirty="0"/>
          </a:p>
        </p:txBody>
      </p:sp>
    </p:spTree>
    <p:extLst>
      <p:ext uri="{BB962C8B-B14F-4D97-AF65-F5344CB8AC3E}">
        <p14:creationId xmlns:p14="http://schemas.microsoft.com/office/powerpoint/2010/main" xmlns="" val="200317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3">
    <p:spTree>
      <p:nvGrpSpPr>
        <p:cNvPr id="1" name=""/>
        <p:cNvGrpSpPr/>
        <p:nvPr/>
      </p:nvGrpSpPr>
      <p:grpSpPr>
        <a:xfrm>
          <a:off x="0" y="0"/>
          <a:ext cx="0" cy="0"/>
          <a:chOff x="0" y="0"/>
          <a:chExt cx="0" cy="0"/>
        </a:xfrm>
      </p:grpSpPr>
      <p:sp>
        <p:nvSpPr>
          <p:cNvPr id="10" name="Rectangle 15"/>
          <p:cNvSpPr>
            <a:spLocks noChangeArrowheads="1"/>
          </p:cNvSpPr>
          <p:nvPr userDrawn="1"/>
        </p:nvSpPr>
        <p:spPr bwMode="auto">
          <a:xfrm>
            <a:off x="0" y="6659563"/>
            <a:ext cx="10693400" cy="901700"/>
          </a:xfrm>
          <a:prstGeom prst="rect">
            <a:avLst/>
          </a:prstGeom>
          <a:gradFill rotWithShape="1">
            <a:gsLst>
              <a:gs pos="0">
                <a:schemeClr val="accent1"/>
              </a:gs>
              <a:gs pos="100000">
                <a:schemeClr val="accent3"/>
              </a:gs>
            </a:gsLst>
            <a:lin ang="0" scaled="1"/>
          </a:gradFill>
          <a:ln>
            <a:noFill/>
          </a:ln>
          <a:effectLst/>
        </p:spPr>
        <p:txBody>
          <a:bodyPr wrap="none" anchor="ctr"/>
          <a:lstStyle/>
          <a:p>
            <a:pPr algn="ctr">
              <a:lnSpc>
                <a:spcPct val="115000"/>
              </a:lnSpc>
              <a:defRPr/>
            </a:pPr>
            <a:endParaRPr lang="en-GB" dirty="0">
              <a:latin typeface="Arial" pitchFamily="34" charset="0"/>
              <a:cs typeface="Arial" pitchFamily="34" charset="0"/>
            </a:endParaRPr>
          </a:p>
        </p:txBody>
      </p:sp>
      <p:grpSp>
        <p:nvGrpSpPr>
          <p:cNvPr id="5" name="Group 20"/>
          <p:cNvGrpSpPr>
            <a:grpSpLocks/>
          </p:cNvGrpSpPr>
          <p:nvPr/>
        </p:nvGrpSpPr>
        <p:grpSpPr bwMode="auto">
          <a:xfrm>
            <a:off x="0" y="6661013"/>
            <a:ext cx="10693400" cy="107950"/>
            <a:chOff x="0" y="4195"/>
            <a:chExt cx="6736" cy="68"/>
          </a:xfrm>
          <a:solidFill>
            <a:schemeClr val="tx2"/>
          </a:solidFill>
        </p:grpSpPr>
        <p:sp>
          <p:nvSpPr>
            <p:cNvPr id="6" name="Rectangle 14"/>
            <p:cNvSpPr>
              <a:spLocks noChangeArrowheads="1"/>
            </p:cNvSpPr>
            <p:nvPr/>
          </p:nvSpPr>
          <p:spPr bwMode="auto">
            <a:xfrm>
              <a:off x="0" y="4195"/>
              <a:ext cx="6733" cy="23"/>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lnSpc>
                  <a:spcPct val="115000"/>
                </a:lnSpc>
                <a:defRPr/>
              </a:pPr>
              <a:endParaRPr lang="en-GB" dirty="0">
                <a:latin typeface="Arial" pitchFamily="34" charset="0"/>
                <a:cs typeface="Arial" pitchFamily="34" charset="0"/>
              </a:endParaRPr>
            </a:p>
          </p:txBody>
        </p:sp>
        <p:sp>
          <p:nvSpPr>
            <p:cNvPr id="7" name="Rectangle 15"/>
            <p:cNvSpPr>
              <a:spLocks noChangeArrowheads="1"/>
            </p:cNvSpPr>
            <p:nvPr/>
          </p:nvSpPr>
          <p:spPr bwMode="auto">
            <a:xfrm>
              <a:off x="1826" y="4195"/>
              <a:ext cx="4910" cy="68"/>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lnSpc>
                  <a:spcPct val="115000"/>
                </a:lnSpc>
                <a:defRPr/>
              </a:pPr>
              <a:endParaRPr lang="en-GB" dirty="0">
                <a:latin typeface="Arial" pitchFamily="34" charset="0"/>
                <a:cs typeface="Arial" pitchFamily="34" charset="0"/>
              </a:endParaRPr>
            </a:p>
          </p:txBody>
        </p:sp>
      </p:grpSp>
      <p:pic>
        <p:nvPicPr>
          <p:cNvPr id="8" name="Picture 17" descr="Logo_Def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35938" y="6707188"/>
            <a:ext cx="233045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ZoneTexte 17"/>
          <p:cNvSpPr txBox="1">
            <a:spLocks noChangeArrowheads="1"/>
          </p:cNvSpPr>
          <p:nvPr/>
        </p:nvSpPr>
        <p:spPr bwMode="auto">
          <a:xfrm rot="16200000">
            <a:off x="-2971006" y="3364707"/>
            <a:ext cx="62436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defRPr/>
            </a:pPr>
            <a:r>
              <a:rPr lang="en-GB" sz="600" dirty="0" smtClean="0">
                <a:ea typeface="ＭＳ Ｐゴシック" pitchFamily="34" charset="-128"/>
              </a:rPr>
              <a:t>This document and its content is the property of Airbus Defence and Space.</a:t>
            </a:r>
          </a:p>
          <a:p>
            <a:pPr>
              <a:defRPr/>
            </a:pPr>
            <a:r>
              <a:rPr lang="en-GB" sz="600" dirty="0" smtClean="0">
                <a:ea typeface="ＭＳ Ｐゴシック" pitchFamily="34" charset="-128"/>
              </a:rPr>
              <a:t>It shall not be communicated to any third party without the owner’s written consent | [Airbus Defence and Space Company name]. All rights reserved.</a:t>
            </a:r>
          </a:p>
        </p:txBody>
      </p:sp>
      <p:sp>
        <p:nvSpPr>
          <p:cNvPr id="22533" name="Rectangle 2"/>
          <p:cNvSpPr>
            <a:spLocks noGrp="1" noChangeArrowheads="1"/>
          </p:cNvSpPr>
          <p:nvPr>
            <p:ph type="ctrTitle"/>
          </p:nvPr>
        </p:nvSpPr>
        <p:spPr>
          <a:xfrm>
            <a:off x="2909888" y="3255963"/>
            <a:ext cx="7323079" cy="1620838"/>
          </a:xfrm>
        </p:spPr>
        <p:txBody>
          <a:bodyPr/>
          <a:lstStyle>
            <a:lvl1pPr>
              <a:defRPr sz="3000">
                <a:solidFill>
                  <a:schemeClr val="tx1"/>
                </a:solidFill>
              </a:defRPr>
            </a:lvl1pPr>
          </a:lstStyle>
          <a:p>
            <a:pPr lvl="0"/>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p:txBody>
      </p:sp>
      <p:sp>
        <p:nvSpPr>
          <p:cNvPr id="22534" name="Rectangle 3"/>
          <p:cNvSpPr>
            <a:spLocks noGrp="1" noChangeArrowheads="1"/>
          </p:cNvSpPr>
          <p:nvPr>
            <p:ph type="subTitle" idx="1"/>
          </p:nvPr>
        </p:nvSpPr>
        <p:spPr>
          <a:xfrm>
            <a:off x="2909888" y="5077749"/>
            <a:ext cx="7486650" cy="1237326"/>
          </a:xfrm>
        </p:spPr>
        <p:txBody>
          <a:bodyPr anchor="b"/>
          <a:lstStyle>
            <a:lvl1pPr marL="0" indent="0" algn="l">
              <a:defRPr>
                <a:solidFill>
                  <a:schemeClr val="tx1"/>
                </a:solidFill>
              </a:defRPr>
            </a:lvl1pPr>
          </a:lstStyle>
          <a:p>
            <a:pPr lvl="0"/>
            <a:r>
              <a:rPr lang="en-GB" noProof="0" dirty="0" err="1" smtClean="0"/>
              <a:t>Formatvorlage</a:t>
            </a:r>
            <a:r>
              <a:rPr lang="en-GB" noProof="0" dirty="0" smtClean="0"/>
              <a:t> des </a:t>
            </a:r>
            <a:r>
              <a:rPr lang="en-GB" noProof="0" dirty="0" err="1" smtClean="0"/>
              <a:t>Untertitelmasters</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p:txBody>
      </p:sp>
    </p:spTree>
    <p:extLst>
      <p:ext uri="{BB962C8B-B14F-4D97-AF65-F5344CB8AC3E}">
        <p14:creationId xmlns:p14="http://schemas.microsoft.com/office/powerpoint/2010/main" xmlns="" val="65592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2">
    <p:bg>
      <p:bgPr>
        <a:solidFill>
          <a:srgbClr val="0085AD"/>
        </a:solidFill>
        <a:effectLst/>
      </p:bgPr>
    </p:bg>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6659563"/>
            <a:ext cx="10693400" cy="901700"/>
          </a:xfrm>
          <a:prstGeom prst="rect">
            <a:avLst/>
          </a:prstGeom>
          <a:gradFill rotWithShape="1">
            <a:gsLst>
              <a:gs pos="0">
                <a:schemeClr val="accent3"/>
              </a:gs>
              <a:gs pos="100000">
                <a:schemeClr val="tx2"/>
              </a:gs>
            </a:gsLst>
            <a:lin ang="0" scaled="1"/>
          </a:gradFill>
          <a:ln>
            <a:noFill/>
          </a:ln>
          <a:effectLst/>
        </p:spPr>
        <p:txBody>
          <a:bodyPr wrap="none" anchor="ctr"/>
          <a:lstStyle/>
          <a:p>
            <a:pPr algn="ctr">
              <a:lnSpc>
                <a:spcPct val="115000"/>
              </a:lnSpc>
              <a:defRPr/>
            </a:pPr>
            <a:endParaRPr lang="de-DE">
              <a:solidFill>
                <a:srgbClr val="000000"/>
              </a:solidFill>
              <a:latin typeface="Arial" pitchFamily="34" charset="0"/>
              <a:cs typeface="Arial" pitchFamily="34" charset="0"/>
            </a:endParaRPr>
          </a:p>
        </p:txBody>
      </p:sp>
      <p:sp>
        <p:nvSpPr>
          <p:cNvPr id="5" name="Rechteck 4"/>
          <p:cNvSpPr/>
          <p:nvPr/>
        </p:nvSpPr>
        <p:spPr bwMode="auto">
          <a:xfrm>
            <a:off x="0" y="0"/>
            <a:ext cx="10688638" cy="6673850"/>
          </a:xfrm>
          <a:prstGeom prst="rect">
            <a:avLst/>
          </a:prstGeom>
          <a:solidFill>
            <a:schemeClr val="accent5"/>
          </a:solidFill>
          <a:ln w="9525" cap="flat" cmpd="sng" algn="ctr">
            <a:noFill/>
            <a:prstDash val="solid"/>
            <a:round/>
            <a:headEnd type="none" w="med" len="med"/>
            <a:tailEnd type="none" w="med" len="med"/>
          </a:ln>
          <a:effectLst/>
        </p:spPr>
        <p:txBody>
          <a:bodyPr anchor="ctr"/>
          <a:lstStyle/>
          <a:p>
            <a:pPr algn="ctr" defTabSz="1042988">
              <a:lnSpc>
                <a:spcPct val="115000"/>
              </a:lnSpc>
              <a:defRPr/>
            </a:pPr>
            <a:endParaRPr lang="de-DE">
              <a:solidFill>
                <a:srgbClr val="000000"/>
              </a:solidFill>
              <a:latin typeface="Arial" pitchFamily="34" charset="0"/>
              <a:cs typeface="Arial" pitchFamily="34" charset="0"/>
            </a:endParaRPr>
          </a:p>
        </p:txBody>
      </p:sp>
      <p:pic>
        <p:nvPicPr>
          <p:cNvPr id="6" name="Picture 5" descr="B3"/>
          <p:cNvPicPr>
            <a:picLocks noChangeAspect="1" noChangeArrowheads="1"/>
          </p:cNvPicPr>
          <p:nvPr/>
        </p:nvPicPr>
        <p:blipFill>
          <a:blip r:embed="rId2">
            <a:extLst>
              <a:ext uri="{28A0092B-C50C-407E-A947-70E740481C1C}">
                <a14:useLocalDpi xmlns:a14="http://schemas.microsoft.com/office/drawing/2010/main" xmlns="" val="0"/>
              </a:ext>
            </a:extLst>
          </a:blip>
          <a:srcRect b="1108"/>
          <a:stretch>
            <a:fillRect/>
          </a:stretch>
        </p:blipFill>
        <p:spPr bwMode="auto">
          <a:xfrm>
            <a:off x="0" y="0"/>
            <a:ext cx="10693400" cy="665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20"/>
          <p:cNvGrpSpPr>
            <a:grpSpLocks/>
          </p:cNvGrpSpPr>
          <p:nvPr/>
        </p:nvGrpSpPr>
        <p:grpSpPr bwMode="auto">
          <a:xfrm>
            <a:off x="0" y="6661013"/>
            <a:ext cx="10693400" cy="107950"/>
            <a:chOff x="0" y="4195"/>
            <a:chExt cx="6736" cy="68"/>
          </a:xfrm>
          <a:solidFill>
            <a:schemeClr val="accent1"/>
          </a:solidFill>
        </p:grpSpPr>
        <p:sp>
          <p:nvSpPr>
            <p:cNvPr id="8" name="Rectangle 14"/>
            <p:cNvSpPr>
              <a:spLocks noChangeArrowheads="1"/>
            </p:cNvSpPr>
            <p:nvPr/>
          </p:nvSpPr>
          <p:spPr bwMode="auto">
            <a:xfrm>
              <a:off x="0" y="4195"/>
              <a:ext cx="6733" cy="23"/>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lnSpc>
                  <a:spcPct val="115000"/>
                </a:lnSpc>
                <a:defRPr/>
              </a:pPr>
              <a:endParaRPr lang="de-DE">
                <a:solidFill>
                  <a:srgbClr val="000000"/>
                </a:solidFill>
                <a:latin typeface="Arial" pitchFamily="34" charset="0"/>
                <a:cs typeface="Arial" pitchFamily="34" charset="0"/>
              </a:endParaRPr>
            </a:p>
          </p:txBody>
        </p:sp>
        <p:sp>
          <p:nvSpPr>
            <p:cNvPr id="9" name="Rectangle 15"/>
            <p:cNvSpPr>
              <a:spLocks noChangeArrowheads="1"/>
            </p:cNvSpPr>
            <p:nvPr/>
          </p:nvSpPr>
          <p:spPr bwMode="auto">
            <a:xfrm>
              <a:off x="1826" y="4195"/>
              <a:ext cx="4910" cy="68"/>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lnSpc>
                  <a:spcPct val="115000"/>
                </a:lnSpc>
                <a:defRPr/>
              </a:pPr>
              <a:endParaRPr lang="de-DE">
                <a:solidFill>
                  <a:srgbClr val="000000"/>
                </a:solidFill>
                <a:latin typeface="Arial" pitchFamily="34" charset="0"/>
                <a:cs typeface="Arial" pitchFamily="34" charset="0"/>
              </a:endParaRPr>
            </a:p>
          </p:txBody>
        </p:sp>
      </p:grpSp>
      <p:sp>
        <p:nvSpPr>
          <p:cNvPr id="11" name="ZoneTexte 9"/>
          <p:cNvSpPr txBox="1">
            <a:spLocks noChangeArrowheads="1"/>
          </p:cNvSpPr>
          <p:nvPr/>
        </p:nvSpPr>
        <p:spPr bwMode="auto">
          <a:xfrm rot="16200000">
            <a:off x="-2647950" y="3630613"/>
            <a:ext cx="56880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500">
                <a:solidFill>
                  <a:schemeClr val="tx1"/>
                </a:solidFill>
                <a:latin typeface="Arial" charset="0"/>
                <a:cs typeface="Arial" charset="0"/>
              </a:defRPr>
            </a:lvl1pPr>
            <a:lvl2pPr marL="742950" indent="-285750" eaLnBrk="0" hangingPunct="0">
              <a:defRPr sz="1500">
                <a:solidFill>
                  <a:schemeClr val="tx1"/>
                </a:solidFill>
                <a:latin typeface="Arial" charset="0"/>
                <a:cs typeface="Arial" charset="0"/>
              </a:defRPr>
            </a:lvl2pPr>
            <a:lvl3pPr marL="1143000" indent="-228600" eaLnBrk="0" hangingPunct="0">
              <a:defRPr sz="1500">
                <a:solidFill>
                  <a:schemeClr val="tx1"/>
                </a:solidFill>
                <a:latin typeface="Arial" charset="0"/>
                <a:cs typeface="Arial" charset="0"/>
              </a:defRPr>
            </a:lvl3pPr>
            <a:lvl4pPr marL="1600200" indent="-228600" eaLnBrk="0" hangingPunct="0">
              <a:defRPr sz="1500">
                <a:solidFill>
                  <a:schemeClr val="tx1"/>
                </a:solidFill>
                <a:latin typeface="Arial" charset="0"/>
                <a:cs typeface="Arial" charset="0"/>
              </a:defRPr>
            </a:lvl4pPr>
            <a:lvl5pPr marL="2057400" indent="-228600" eaLnBrk="0" hangingPunct="0">
              <a:defRPr sz="1500">
                <a:solidFill>
                  <a:schemeClr val="tx1"/>
                </a:solidFill>
                <a:latin typeface="Arial" charset="0"/>
                <a:cs typeface="Arial" charset="0"/>
              </a:defRPr>
            </a:lvl5pPr>
            <a:lvl6pPr marL="2514600" indent="-228600" eaLnBrk="0" fontAlgn="base" hangingPunct="0">
              <a:spcBef>
                <a:spcPct val="0"/>
              </a:spcBef>
              <a:spcAft>
                <a:spcPct val="0"/>
              </a:spcAft>
              <a:defRPr sz="1500">
                <a:solidFill>
                  <a:schemeClr val="tx1"/>
                </a:solidFill>
                <a:latin typeface="Arial" charset="0"/>
                <a:cs typeface="Arial" charset="0"/>
              </a:defRPr>
            </a:lvl6pPr>
            <a:lvl7pPr marL="2971800" indent="-228600" eaLnBrk="0" fontAlgn="base" hangingPunct="0">
              <a:spcBef>
                <a:spcPct val="0"/>
              </a:spcBef>
              <a:spcAft>
                <a:spcPct val="0"/>
              </a:spcAft>
              <a:defRPr sz="1500">
                <a:solidFill>
                  <a:schemeClr val="tx1"/>
                </a:solidFill>
                <a:latin typeface="Arial" charset="0"/>
                <a:cs typeface="Arial" charset="0"/>
              </a:defRPr>
            </a:lvl7pPr>
            <a:lvl8pPr marL="3429000" indent="-228600" eaLnBrk="0" fontAlgn="base" hangingPunct="0">
              <a:spcBef>
                <a:spcPct val="0"/>
              </a:spcBef>
              <a:spcAft>
                <a:spcPct val="0"/>
              </a:spcAft>
              <a:defRPr sz="1500">
                <a:solidFill>
                  <a:schemeClr val="tx1"/>
                </a:solidFill>
                <a:latin typeface="Arial" charset="0"/>
                <a:cs typeface="Arial" charset="0"/>
              </a:defRPr>
            </a:lvl8pPr>
            <a:lvl9pPr marL="3886200" indent="-228600" eaLnBrk="0" fontAlgn="base" hangingPunct="0">
              <a:spcBef>
                <a:spcPct val="0"/>
              </a:spcBef>
              <a:spcAft>
                <a:spcPct val="0"/>
              </a:spcAft>
              <a:defRPr sz="1500">
                <a:solidFill>
                  <a:schemeClr val="tx1"/>
                </a:solidFill>
                <a:latin typeface="Arial" charset="0"/>
                <a:cs typeface="Arial" charset="0"/>
              </a:defRPr>
            </a:lvl9pPr>
          </a:lstStyle>
          <a:p>
            <a:pPr eaLnBrk="1" hangingPunct="1">
              <a:defRPr/>
            </a:pPr>
            <a:r>
              <a:rPr lang="en-GB" altLang="de-DE" sz="500" smtClean="0">
                <a:solidFill>
                  <a:srgbClr val="FFFFFF"/>
                </a:solidFill>
                <a:ea typeface="ＭＳ Ｐゴシック" pitchFamily="34" charset="-128"/>
              </a:rPr>
              <a:t>© 2014 Airbus Defence and Space – All rights reserved. The reproduction, distribution and utilization of this document as well as the communication of its contents to others without express authorization is prohibited. Offenders will be held liable for the payment of damages. All rights reserved in the event of the grant of a patent, utility model or design.</a:t>
            </a:r>
          </a:p>
          <a:p>
            <a:pPr eaLnBrk="1" hangingPunct="1">
              <a:defRPr/>
            </a:pPr>
            <a:endParaRPr lang="en-GB" altLang="de-DE" sz="500" smtClean="0">
              <a:solidFill>
                <a:srgbClr val="FFFFFF"/>
              </a:solidFill>
              <a:ea typeface="ＭＳ Ｐゴシック" pitchFamily="34" charset="-128"/>
            </a:endParaRPr>
          </a:p>
        </p:txBody>
      </p:sp>
      <p:sp>
        <p:nvSpPr>
          <p:cNvPr id="23555" name="Rectangle 3"/>
          <p:cNvSpPr>
            <a:spLocks noGrp="1" noChangeArrowheads="1"/>
          </p:cNvSpPr>
          <p:nvPr>
            <p:ph type="ctrTitle"/>
          </p:nvPr>
        </p:nvSpPr>
        <p:spPr>
          <a:xfrm>
            <a:off x="2898775" y="3248025"/>
            <a:ext cx="7380288" cy="2152650"/>
          </a:xfrm>
        </p:spPr>
        <p:txBody>
          <a:bodyPr/>
          <a:lstStyle>
            <a:lvl1pPr>
              <a:lnSpc>
                <a:spcPct val="105000"/>
              </a:lnSpc>
              <a:defRPr sz="3000">
                <a:solidFill>
                  <a:schemeClr val="bg1"/>
                </a:solidFill>
              </a:defRPr>
            </a:lvl1pPr>
          </a:lstStyle>
          <a:p>
            <a:pPr lvl="0"/>
            <a:r>
              <a:rPr lang="de-DE" altLang="de-DE" noProof="0" smtClean="0"/>
              <a:t>Titelmasterformat durch Klicken bearbeiten</a:t>
            </a:r>
          </a:p>
        </p:txBody>
      </p:sp>
      <p:sp>
        <p:nvSpPr>
          <p:cNvPr id="23556" name="Rectangle 4"/>
          <p:cNvSpPr>
            <a:spLocks noGrp="1" noChangeArrowheads="1"/>
          </p:cNvSpPr>
          <p:nvPr>
            <p:ph type="subTitle" idx="1"/>
          </p:nvPr>
        </p:nvSpPr>
        <p:spPr>
          <a:xfrm>
            <a:off x="2898775" y="5508625"/>
            <a:ext cx="7380288" cy="800100"/>
          </a:xfrm>
        </p:spPr>
        <p:txBody>
          <a:bodyPr anchor="b"/>
          <a:lstStyle>
            <a:lvl1pPr>
              <a:lnSpc>
                <a:spcPct val="110000"/>
              </a:lnSpc>
              <a:defRPr>
                <a:solidFill>
                  <a:schemeClr val="bg1"/>
                </a:solidFill>
              </a:defRPr>
            </a:lvl1pPr>
          </a:lstStyle>
          <a:p>
            <a:pPr lvl="0"/>
            <a:r>
              <a:rPr lang="de-DE" altLang="de-DE" noProof="0" smtClean="0"/>
              <a:t>Formatvorlage des Untertitelmasters durch Klicken bearbeiten</a:t>
            </a:r>
          </a:p>
        </p:txBody>
      </p:sp>
      <p:pic>
        <p:nvPicPr>
          <p:cNvPr id="12" name="Picture 17" descr="Logo_Def1"/>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8135938" y="6707188"/>
            <a:ext cx="233045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891221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de-DE" smtClean="0">
                <a:solidFill>
                  <a:srgbClr val="000000"/>
                </a:solidFill>
              </a:rPr>
              <a:t>24th September 2015</a:t>
            </a:r>
            <a:endParaRPr lang="de-DE" alt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EA9F41-AC1E-4FDB-A84F-0C467EFE7EE0}" type="slidenum">
              <a:rPr lang="de-DE" altLang="de-DE">
                <a:solidFill>
                  <a:srgbClr val="000000"/>
                </a:solidFill>
              </a:rPr>
              <a:pPr>
                <a:defRPr/>
              </a:pPr>
              <a:t>‹#›</a:t>
            </a:fld>
            <a:endParaRPr lang="de-DE" altLang="de-DE">
              <a:solidFill>
                <a:srgbClr val="000000"/>
              </a:solidFill>
            </a:endParaRPr>
          </a:p>
        </p:txBody>
      </p:sp>
    </p:spTree>
    <p:extLst>
      <p:ext uri="{BB962C8B-B14F-4D97-AF65-F5344CB8AC3E}">
        <p14:creationId xmlns:p14="http://schemas.microsoft.com/office/powerpoint/2010/main" xmlns="" val="39322312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2 Conte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14338" y="2006600"/>
            <a:ext cx="4752342" cy="472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Inhaltsplatzhalter 2"/>
          <p:cNvSpPr>
            <a:spLocks noGrp="1"/>
          </p:cNvSpPr>
          <p:nvPr>
            <p:ph idx="13"/>
          </p:nvPr>
        </p:nvSpPr>
        <p:spPr>
          <a:xfrm>
            <a:off x="5526720" y="2006600"/>
            <a:ext cx="4752343" cy="472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4"/>
          <p:cNvSpPr>
            <a:spLocks noGrp="1" noChangeArrowheads="1"/>
          </p:cNvSpPr>
          <p:nvPr>
            <p:ph type="dt" sz="half" idx="14"/>
          </p:nvPr>
        </p:nvSpPr>
        <p:spPr>
          <a:ln/>
        </p:spPr>
        <p:txBody>
          <a:bodyPr/>
          <a:lstStyle>
            <a:lvl1pPr>
              <a:defRPr/>
            </a:lvl1pPr>
          </a:lstStyle>
          <a:p>
            <a:pPr>
              <a:defRPr/>
            </a:pPr>
            <a:r>
              <a:rPr lang="en-US" altLang="de-DE" smtClean="0">
                <a:solidFill>
                  <a:srgbClr val="000000"/>
                </a:solidFill>
              </a:rPr>
              <a:t>24th September 2015</a:t>
            </a:r>
            <a:endParaRPr lang="de-DE" altLang="de-DE">
              <a:solidFill>
                <a:srgbClr val="000000"/>
              </a:solidFill>
            </a:endParaRPr>
          </a:p>
        </p:txBody>
      </p:sp>
      <p:sp>
        <p:nvSpPr>
          <p:cNvPr id="6" name="Rectangle 5"/>
          <p:cNvSpPr>
            <a:spLocks noGrp="1" noChangeArrowheads="1"/>
          </p:cNvSpPr>
          <p:nvPr>
            <p:ph type="ftr" sz="quarter" idx="15"/>
          </p:nvPr>
        </p:nvSpPr>
        <p:spPr>
          <a:ln/>
        </p:spPr>
        <p:txBody>
          <a:bodyPr/>
          <a:lstStyle>
            <a:lvl1pPr>
              <a:defRPr/>
            </a:lvl1p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8" name="Rectangle 6"/>
          <p:cNvSpPr>
            <a:spLocks noGrp="1" noChangeArrowheads="1"/>
          </p:cNvSpPr>
          <p:nvPr>
            <p:ph type="sldNum" sz="quarter" idx="16"/>
          </p:nvPr>
        </p:nvSpPr>
        <p:spPr>
          <a:ln/>
        </p:spPr>
        <p:txBody>
          <a:bodyPr/>
          <a:lstStyle>
            <a:lvl1pPr>
              <a:defRPr/>
            </a:lvl1pPr>
          </a:lstStyle>
          <a:p>
            <a:pPr>
              <a:defRPr/>
            </a:pPr>
            <a:fld id="{A4FD032B-D2BC-4E92-87C5-74F8027145A6}" type="slidenum">
              <a:rPr lang="de-DE" altLang="de-DE">
                <a:solidFill>
                  <a:srgbClr val="000000"/>
                </a:solidFill>
              </a:rPr>
              <a:pPr>
                <a:defRPr/>
              </a:pPr>
              <a:t>‹#›</a:t>
            </a:fld>
            <a:endParaRPr lang="de-DE" altLang="de-DE">
              <a:solidFill>
                <a:srgbClr val="000000"/>
              </a:solidFill>
            </a:endParaRPr>
          </a:p>
        </p:txBody>
      </p:sp>
    </p:spTree>
    <p:extLst>
      <p:ext uri="{BB962C8B-B14F-4D97-AF65-F5344CB8AC3E}">
        <p14:creationId xmlns:p14="http://schemas.microsoft.com/office/powerpoint/2010/main" xmlns="" val="2805698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de-DE" smtClean="0">
                <a:solidFill>
                  <a:srgbClr val="000000"/>
                </a:solidFill>
              </a:rPr>
              <a:t>24th September 2015</a:t>
            </a:r>
            <a:endParaRPr lang="de-DE" alt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C8F25CB-4996-4C7F-8256-579A51E1D1BD}" type="slidenum">
              <a:rPr lang="de-DE" altLang="de-DE">
                <a:solidFill>
                  <a:srgbClr val="000000"/>
                </a:solidFill>
              </a:rPr>
              <a:pPr>
                <a:defRPr/>
              </a:pPr>
              <a:t>‹#›</a:t>
            </a:fld>
            <a:endParaRPr lang="de-DE" altLang="de-DE">
              <a:solidFill>
                <a:srgbClr val="000000"/>
              </a:solidFill>
            </a:endParaRPr>
          </a:p>
        </p:txBody>
      </p:sp>
    </p:spTree>
    <p:extLst>
      <p:ext uri="{BB962C8B-B14F-4D97-AF65-F5344CB8AC3E}">
        <p14:creationId xmlns:p14="http://schemas.microsoft.com/office/powerpoint/2010/main" xmlns="" val="311486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de-DE" smtClean="0">
                <a:solidFill>
                  <a:srgbClr val="000000"/>
                </a:solidFill>
              </a:rPr>
              <a:t>24th September 2015</a:t>
            </a:r>
            <a:endParaRPr lang="de-DE" alt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80D47E-EBE1-435B-80C2-D4D5BA7F0579}" type="slidenum">
              <a:rPr lang="de-DE" altLang="de-DE">
                <a:solidFill>
                  <a:srgbClr val="000000"/>
                </a:solidFill>
              </a:rPr>
              <a:pPr>
                <a:defRPr/>
              </a:pPr>
              <a:t>‹#›</a:t>
            </a:fld>
            <a:endParaRPr lang="de-DE" altLang="de-DE">
              <a:solidFill>
                <a:srgbClr val="000000"/>
              </a:solidFill>
            </a:endParaRPr>
          </a:p>
        </p:txBody>
      </p:sp>
    </p:spTree>
    <p:extLst>
      <p:ext uri="{BB962C8B-B14F-4D97-AF65-F5344CB8AC3E}">
        <p14:creationId xmlns:p14="http://schemas.microsoft.com/office/powerpoint/2010/main" xmlns="" val="2794605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14338" y="720725"/>
            <a:ext cx="98647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smtClean="0"/>
              <a:t>Titelmasterformat durch Klicken bearbeiten</a:t>
            </a:r>
          </a:p>
        </p:txBody>
      </p:sp>
      <p:sp>
        <p:nvSpPr>
          <p:cNvPr id="2051" name="Rectangle 3"/>
          <p:cNvSpPr>
            <a:spLocks noGrp="1" noChangeArrowheads="1"/>
          </p:cNvSpPr>
          <p:nvPr>
            <p:ph type="body" idx="1"/>
          </p:nvPr>
        </p:nvSpPr>
        <p:spPr bwMode="auto">
          <a:xfrm>
            <a:off x="414338" y="2006600"/>
            <a:ext cx="9864725" cy="472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14338" y="7129463"/>
            <a:ext cx="4068762" cy="236537"/>
          </a:xfrm>
          <a:prstGeom prst="rect">
            <a:avLst/>
          </a:prstGeom>
          <a:noFill/>
          <a:ln>
            <a:noFill/>
          </a:ln>
          <a:effectLst/>
          <a:extLst/>
        </p:spPr>
        <p:txBody>
          <a:bodyPr vert="horz" wrap="square" lIns="0" tIns="0" rIns="0" bIns="0" numCol="1" anchor="b" anchorCtr="0" compatLnSpc="1">
            <a:prstTxWarp prst="textNoShape">
              <a:avLst/>
            </a:prstTxWarp>
          </a:bodyPr>
          <a:lstStyle>
            <a:lvl1pPr>
              <a:defRPr sz="900">
                <a:solidFill>
                  <a:srgbClr val="000000"/>
                </a:solidFill>
              </a:defRPr>
            </a:lvl1pPr>
          </a:lstStyle>
          <a:p>
            <a:pPr>
              <a:defRPr/>
            </a:pPr>
            <a:r>
              <a:rPr lang="en-US" altLang="de-DE" smtClean="0"/>
              <a:t>24th September 2015</a:t>
            </a:r>
            <a:endParaRPr lang="de-DE" altLang="de-DE"/>
          </a:p>
        </p:txBody>
      </p:sp>
      <p:sp>
        <p:nvSpPr>
          <p:cNvPr id="1030" name="Rectangle 6"/>
          <p:cNvSpPr>
            <a:spLocks noGrp="1" noChangeArrowheads="1"/>
          </p:cNvSpPr>
          <p:nvPr>
            <p:ph type="sldNum" sz="quarter" idx="4"/>
          </p:nvPr>
        </p:nvSpPr>
        <p:spPr bwMode="auto">
          <a:xfrm>
            <a:off x="4913313" y="7127875"/>
            <a:ext cx="901700" cy="238125"/>
          </a:xfrm>
          <a:prstGeom prst="rect">
            <a:avLst/>
          </a:prstGeom>
          <a:noFill/>
          <a:ln>
            <a:noFill/>
          </a:ln>
          <a:effectLst/>
          <a:extLst/>
        </p:spPr>
        <p:txBody>
          <a:bodyPr vert="horz" wrap="square" lIns="0" tIns="0" rIns="0" bIns="0" numCol="1" anchor="b" anchorCtr="0" compatLnSpc="1">
            <a:prstTxWarp prst="textNoShape">
              <a:avLst/>
            </a:prstTxWarp>
          </a:bodyPr>
          <a:lstStyle>
            <a:lvl1pPr algn="ctr">
              <a:defRPr sz="900">
                <a:solidFill>
                  <a:srgbClr val="000000"/>
                </a:solidFill>
              </a:defRPr>
            </a:lvl1pPr>
          </a:lstStyle>
          <a:p>
            <a:pPr>
              <a:defRPr/>
            </a:pPr>
            <a:fld id="{943E0AE8-87F3-46FC-91A5-0C103AE2BF97}" type="slidenum">
              <a:rPr lang="de-DE" altLang="de-DE"/>
              <a:pPr>
                <a:defRPr/>
              </a:pPr>
              <a:t>‹#›</a:t>
            </a:fld>
            <a:endParaRPr lang="de-DE" altLang="de-DE"/>
          </a:p>
        </p:txBody>
      </p:sp>
      <p:pic>
        <p:nvPicPr>
          <p:cNvPr id="6" name="Picture 17" descr="Logo_Def1"/>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8135938" y="6707188"/>
            <a:ext cx="233045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5" r:id="rId1"/>
  </p:sldLayoutIdLst>
  <p:timing>
    <p:tnLst>
      <p:par>
        <p:cTn id="1" dur="indefinite" restart="never" nodeType="tmRoot"/>
      </p:par>
    </p:tnLst>
  </p:timing>
  <p:hf hdr="0"/>
  <p:txStyles>
    <p:titleStyle>
      <a:lvl1pPr algn="l" defTabSz="1042988" rtl="0" eaLnBrk="0" fontAlgn="base" hangingPunct="0">
        <a:lnSpc>
          <a:spcPct val="110000"/>
        </a:lnSpc>
        <a:spcBef>
          <a:spcPct val="0"/>
        </a:spcBef>
        <a:spcAft>
          <a:spcPct val="0"/>
        </a:spcAft>
        <a:defRPr sz="2500">
          <a:solidFill>
            <a:schemeClr val="tx2"/>
          </a:solidFill>
          <a:latin typeface="+mj-lt"/>
          <a:ea typeface="+mj-ea"/>
          <a:cs typeface="+mj-cs"/>
        </a:defRPr>
      </a:lvl1pPr>
      <a:lvl2pPr algn="l" defTabSz="1042988" rtl="0" eaLnBrk="0" fontAlgn="base" hangingPunct="0">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0" fontAlgn="base" hangingPunct="0">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0" fontAlgn="base" hangingPunct="0">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0" fontAlgn="base" hangingPunct="0">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fontAlgn="base">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fontAlgn="base">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fontAlgn="base">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fontAlgn="base">
        <a:lnSpc>
          <a:spcPct val="110000"/>
        </a:lnSpc>
        <a:spcBef>
          <a:spcPct val="0"/>
        </a:spcBef>
        <a:spcAft>
          <a:spcPct val="0"/>
        </a:spcAft>
        <a:defRPr sz="2500">
          <a:solidFill>
            <a:schemeClr val="accent1"/>
          </a:solidFill>
          <a:latin typeface="Arial" pitchFamily="34" charset="0"/>
          <a:cs typeface="Arial" pitchFamily="34" charset="0"/>
        </a:defRPr>
      </a:lvl9pPr>
    </p:titleStyle>
    <p:bodyStyle>
      <a:lvl1pPr marL="342900" indent="-342900" algn="l" defTabSz="1042988" rtl="0" eaLnBrk="0" fontAlgn="base" hangingPunct="0">
        <a:lnSpc>
          <a:spcPct val="115000"/>
        </a:lnSpc>
        <a:spcBef>
          <a:spcPct val="0"/>
        </a:spcBef>
        <a:spcAft>
          <a:spcPct val="0"/>
        </a:spcAft>
        <a:defRPr sz="1500">
          <a:solidFill>
            <a:schemeClr val="tx1"/>
          </a:solidFill>
          <a:latin typeface="+mn-lt"/>
          <a:ea typeface="+mn-ea"/>
          <a:cs typeface="+mn-cs"/>
        </a:defRPr>
      </a:lvl1pPr>
      <a:lvl2pPr marL="179388" indent="-177800" algn="l" defTabSz="1042988" rtl="0" eaLnBrk="0" fontAlgn="base" hangingPunct="0">
        <a:lnSpc>
          <a:spcPct val="115000"/>
        </a:lnSpc>
        <a:spcBef>
          <a:spcPct val="0"/>
        </a:spcBef>
        <a:spcAft>
          <a:spcPct val="0"/>
        </a:spcAft>
        <a:buChar char="•"/>
        <a:defRPr sz="1500">
          <a:solidFill>
            <a:schemeClr val="tx1"/>
          </a:solidFill>
          <a:latin typeface="+mn-lt"/>
          <a:cs typeface="+mn-cs"/>
        </a:defRPr>
      </a:lvl2pPr>
      <a:lvl3pPr marL="355600" indent="-174625" algn="l" defTabSz="1042988" rtl="0" eaLnBrk="0" fontAlgn="base" hangingPunct="0">
        <a:lnSpc>
          <a:spcPct val="115000"/>
        </a:lnSpc>
        <a:spcBef>
          <a:spcPct val="0"/>
        </a:spcBef>
        <a:spcAft>
          <a:spcPct val="0"/>
        </a:spcAft>
        <a:buFont typeface="Arial" charset="0"/>
        <a:buChar char="–"/>
        <a:defRPr sz="1500">
          <a:solidFill>
            <a:schemeClr val="tx1"/>
          </a:solidFill>
          <a:latin typeface="+mn-lt"/>
          <a:cs typeface="+mn-cs"/>
        </a:defRPr>
      </a:lvl3pPr>
      <a:lvl4pPr marL="538163" indent="-180975" algn="l" defTabSz="1042988" rtl="0" eaLnBrk="0" fontAlgn="base" hangingPunct="0">
        <a:lnSpc>
          <a:spcPct val="115000"/>
        </a:lnSpc>
        <a:spcBef>
          <a:spcPct val="0"/>
        </a:spcBef>
        <a:spcAft>
          <a:spcPct val="0"/>
        </a:spcAft>
        <a:buFont typeface="Arial" charset="0"/>
        <a:buChar char="–"/>
        <a:defRPr sz="1500">
          <a:solidFill>
            <a:schemeClr val="tx1"/>
          </a:solidFill>
          <a:latin typeface="+mn-lt"/>
          <a:cs typeface="+mn-cs"/>
        </a:defRPr>
      </a:lvl4pPr>
      <a:lvl5pPr marL="720725" indent="-180975" algn="l" defTabSz="1042988" rtl="0" eaLnBrk="0" fontAlgn="base" hangingPunct="0">
        <a:lnSpc>
          <a:spcPct val="115000"/>
        </a:lnSpc>
        <a:spcBef>
          <a:spcPct val="0"/>
        </a:spcBef>
        <a:spcAft>
          <a:spcPct val="0"/>
        </a:spcAft>
        <a:buFont typeface="Arial" charset="0"/>
        <a:buChar char="–"/>
        <a:defRPr sz="1500">
          <a:solidFill>
            <a:schemeClr val="tx1"/>
          </a:solidFill>
          <a:latin typeface="+mn-lt"/>
          <a:cs typeface="+mn-cs"/>
        </a:defRPr>
      </a:lvl5pPr>
      <a:lvl6pPr marL="1177925" indent="-180975" algn="l" defTabSz="1042988" rtl="0" fontAlgn="base">
        <a:lnSpc>
          <a:spcPct val="115000"/>
        </a:lnSpc>
        <a:spcBef>
          <a:spcPct val="0"/>
        </a:spcBef>
        <a:spcAft>
          <a:spcPct val="0"/>
        </a:spcAft>
        <a:buFont typeface="Arial" pitchFamily="34" charset="0"/>
        <a:buChar char="–"/>
        <a:defRPr sz="1500">
          <a:solidFill>
            <a:schemeClr val="tx1"/>
          </a:solidFill>
          <a:latin typeface="+mn-lt"/>
          <a:cs typeface="+mn-cs"/>
        </a:defRPr>
      </a:lvl6pPr>
      <a:lvl7pPr marL="1635125" indent="-180975" algn="l" defTabSz="1042988" rtl="0" fontAlgn="base">
        <a:lnSpc>
          <a:spcPct val="115000"/>
        </a:lnSpc>
        <a:spcBef>
          <a:spcPct val="0"/>
        </a:spcBef>
        <a:spcAft>
          <a:spcPct val="0"/>
        </a:spcAft>
        <a:buFont typeface="Arial" pitchFamily="34" charset="0"/>
        <a:buChar char="–"/>
        <a:defRPr sz="1500">
          <a:solidFill>
            <a:schemeClr val="tx1"/>
          </a:solidFill>
          <a:latin typeface="+mn-lt"/>
          <a:cs typeface="+mn-cs"/>
        </a:defRPr>
      </a:lvl7pPr>
      <a:lvl8pPr marL="2092325" indent="-180975" algn="l" defTabSz="1042988" rtl="0" fontAlgn="base">
        <a:lnSpc>
          <a:spcPct val="115000"/>
        </a:lnSpc>
        <a:spcBef>
          <a:spcPct val="0"/>
        </a:spcBef>
        <a:spcAft>
          <a:spcPct val="0"/>
        </a:spcAft>
        <a:buFont typeface="Arial" pitchFamily="34" charset="0"/>
        <a:buChar char="–"/>
        <a:defRPr sz="1500">
          <a:solidFill>
            <a:schemeClr val="tx1"/>
          </a:solidFill>
          <a:latin typeface="+mn-lt"/>
          <a:cs typeface="+mn-cs"/>
        </a:defRPr>
      </a:lvl8pPr>
      <a:lvl9pPr marL="2549525" indent="-180975" algn="l" defTabSz="1042988" rtl="0" fontAlgn="base">
        <a:lnSpc>
          <a:spcPct val="115000"/>
        </a:lnSpc>
        <a:spcBef>
          <a:spcPct val="0"/>
        </a:spcBef>
        <a:spcAft>
          <a:spcPct val="0"/>
        </a:spcAft>
        <a:buFont typeface="Arial" pitchFamily="34" charset="0"/>
        <a:buChar char="–"/>
        <a:defRPr sz="15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Rectangle 15"/>
          <p:cNvSpPr>
            <a:spLocks noChangeArrowheads="1"/>
          </p:cNvSpPr>
          <p:nvPr/>
        </p:nvSpPr>
        <p:spPr bwMode="auto">
          <a:xfrm>
            <a:off x="0" y="6659563"/>
            <a:ext cx="10693400" cy="901700"/>
          </a:xfrm>
          <a:prstGeom prst="rect">
            <a:avLst/>
          </a:prstGeom>
          <a:gradFill rotWithShape="1">
            <a:gsLst>
              <a:gs pos="0">
                <a:schemeClr val="accent1"/>
              </a:gs>
              <a:gs pos="100000">
                <a:schemeClr val="accent3"/>
              </a:gs>
            </a:gsLst>
            <a:lin ang="0" scaled="1"/>
          </a:gradFill>
          <a:ln>
            <a:noFill/>
          </a:ln>
          <a:effectLst/>
        </p:spPr>
        <p:txBody>
          <a:bodyPr wrap="none" anchor="ctr"/>
          <a:lstStyle/>
          <a:p>
            <a:pPr algn="ctr">
              <a:lnSpc>
                <a:spcPct val="115000"/>
              </a:lnSpc>
              <a:defRPr/>
            </a:pPr>
            <a:endParaRPr lang="en-GB" dirty="0">
              <a:latin typeface="Arial" pitchFamily="34" charset="0"/>
              <a:cs typeface="Arial" pitchFamily="34" charset="0"/>
            </a:endParaRPr>
          </a:p>
        </p:txBody>
      </p:sp>
      <p:grpSp>
        <p:nvGrpSpPr>
          <p:cNvPr id="14" name="Group 20"/>
          <p:cNvGrpSpPr>
            <a:grpSpLocks/>
          </p:cNvGrpSpPr>
          <p:nvPr/>
        </p:nvGrpSpPr>
        <p:grpSpPr bwMode="auto">
          <a:xfrm>
            <a:off x="0" y="6661013"/>
            <a:ext cx="10693400" cy="107950"/>
            <a:chOff x="0" y="4195"/>
            <a:chExt cx="6736" cy="68"/>
          </a:xfrm>
          <a:solidFill>
            <a:schemeClr val="tx2"/>
          </a:solidFill>
        </p:grpSpPr>
        <p:sp>
          <p:nvSpPr>
            <p:cNvPr id="15" name="Rectangle 14"/>
            <p:cNvSpPr>
              <a:spLocks noChangeArrowheads="1"/>
            </p:cNvSpPr>
            <p:nvPr/>
          </p:nvSpPr>
          <p:spPr bwMode="auto">
            <a:xfrm>
              <a:off x="0" y="4195"/>
              <a:ext cx="6733" cy="23"/>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lnSpc>
                  <a:spcPct val="115000"/>
                </a:lnSpc>
                <a:defRPr/>
              </a:pPr>
              <a:endParaRPr lang="en-GB" dirty="0">
                <a:latin typeface="Arial" pitchFamily="34" charset="0"/>
                <a:cs typeface="Arial" pitchFamily="34" charset="0"/>
              </a:endParaRPr>
            </a:p>
          </p:txBody>
        </p:sp>
        <p:sp>
          <p:nvSpPr>
            <p:cNvPr id="16" name="Rectangle 15"/>
            <p:cNvSpPr>
              <a:spLocks noChangeArrowheads="1"/>
            </p:cNvSpPr>
            <p:nvPr/>
          </p:nvSpPr>
          <p:spPr bwMode="auto">
            <a:xfrm>
              <a:off x="1826" y="4195"/>
              <a:ext cx="4910" cy="68"/>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lnSpc>
                  <a:spcPct val="115000"/>
                </a:lnSpc>
                <a:defRPr/>
              </a:pPr>
              <a:endParaRPr lang="en-GB" dirty="0">
                <a:latin typeface="Arial" pitchFamily="34" charset="0"/>
                <a:cs typeface="Arial" pitchFamily="34" charset="0"/>
              </a:endParaRPr>
            </a:p>
          </p:txBody>
        </p:sp>
      </p:grpSp>
      <p:pic>
        <p:nvPicPr>
          <p:cNvPr id="3076" name="Picture 17" descr="Logo_Def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35938" y="6707188"/>
            <a:ext cx="233045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Rectangle 2"/>
          <p:cNvSpPr>
            <a:spLocks noGrp="1" noChangeArrowheads="1"/>
          </p:cNvSpPr>
          <p:nvPr>
            <p:ph type="title"/>
          </p:nvPr>
        </p:nvSpPr>
        <p:spPr bwMode="auto">
          <a:xfrm>
            <a:off x="414338" y="720725"/>
            <a:ext cx="9864725" cy="971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dirty="0" err="1" smtClean="0"/>
              <a:t>Titelmasterformat</a:t>
            </a:r>
            <a:r>
              <a:rPr lang="en-GB" altLang="de-DE" dirty="0" smtClean="0"/>
              <a:t> </a:t>
            </a:r>
            <a:r>
              <a:rPr lang="en-GB" altLang="de-DE" dirty="0" err="1" smtClean="0"/>
              <a:t>durch</a:t>
            </a:r>
            <a:r>
              <a:rPr lang="en-GB" altLang="de-DE" dirty="0" smtClean="0"/>
              <a:t> </a:t>
            </a:r>
            <a:r>
              <a:rPr lang="en-GB" altLang="de-DE" dirty="0" err="1" smtClean="0"/>
              <a:t>Klicken</a:t>
            </a:r>
            <a:r>
              <a:rPr lang="en-GB" altLang="de-DE" dirty="0" smtClean="0"/>
              <a:t> </a:t>
            </a:r>
            <a:r>
              <a:rPr lang="en-GB" altLang="de-DE" dirty="0" err="1" smtClean="0"/>
              <a:t>bearbeiten</a:t>
            </a:r>
            <a:endParaRPr lang="en-GB" altLang="de-DE" dirty="0" smtClean="0"/>
          </a:p>
        </p:txBody>
      </p:sp>
      <p:sp>
        <p:nvSpPr>
          <p:cNvPr id="3078" name="Rectangle 3"/>
          <p:cNvSpPr>
            <a:spLocks noGrp="1" noChangeArrowheads="1"/>
          </p:cNvSpPr>
          <p:nvPr>
            <p:ph type="body" idx="1"/>
          </p:nvPr>
        </p:nvSpPr>
        <p:spPr bwMode="auto">
          <a:xfrm>
            <a:off x="414338" y="2006600"/>
            <a:ext cx="9864725" cy="4510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dirty="0" err="1" smtClean="0"/>
              <a:t>Textmasterformate</a:t>
            </a:r>
            <a:r>
              <a:rPr lang="en-GB" altLang="de-DE" dirty="0" smtClean="0"/>
              <a:t> </a:t>
            </a:r>
            <a:r>
              <a:rPr lang="en-GB" altLang="de-DE" dirty="0" err="1" smtClean="0"/>
              <a:t>durch</a:t>
            </a:r>
            <a:r>
              <a:rPr lang="en-GB" altLang="de-DE" dirty="0" smtClean="0"/>
              <a:t> </a:t>
            </a:r>
            <a:r>
              <a:rPr lang="en-GB" altLang="de-DE" dirty="0" err="1" smtClean="0"/>
              <a:t>Klicken</a:t>
            </a:r>
            <a:r>
              <a:rPr lang="en-GB" altLang="de-DE" dirty="0" smtClean="0"/>
              <a:t> </a:t>
            </a:r>
            <a:r>
              <a:rPr lang="en-GB" altLang="de-DE" dirty="0" err="1" smtClean="0"/>
              <a:t>bearbeiten</a:t>
            </a:r>
            <a:endParaRPr lang="en-GB" altLang="de-DE" dirty="0" smtClean="0"/>
          </a:p>
          <a:p>
            <a:pPr lvl="1"/>
            <a:r>
              <a:rPr lang="en-GB" altLang="de-DE" dirty="0" err="1" smtClean="0"/>
              <a:t>Zweite</a:t>
            </a:r>
            <a:r>
              <a:rPr lang="en-GB" altLang="de-DE" dirty="0" smtClean="0"/>
              <a:t> </a:t>
            </a:r>
            <a:r>
              <a:rPr lang="en-GB" altLang="de-DE" dirty="0" err="1" smtClean="0"/>
              <a:t>Ebene</a:t>
            </a:r>
            <a:endParaRPr lang="en-GB" altLang="de-DE" dirty="0" smtClean="0"/>
          </a:p>
          <a:p>
            <a:pPr lvl="2"/>
            <a:r>
              <a:rPr lang="en-GB" altLang="de-DE" dirty="0" err="1" smtClean="0"/>
              <a:t>Dritte</a:t>
            </a:r>
            <a:r>
              <a:rPr lang="en-GB" altLang="de-DE" dirty="0" smtClean="0"/>
              <a:t> </a:t>
            </a:r>
            <a:r>
              <a:rPr lang="en-GB" altLang="de-DE" dirty="0" err="1" smtClean="0"/>
              <a:t>Ebene</a:t>
            </a:r>
            <a:endParaRPr lang="en-GB" altLang="de-DE" dirty="0" smtClean="0"/>
          </a:p>
          <a:p>
            <a:pPr lvl="3"/>
            <a:r>
              <a:rPr lang="en-GB" altLang="de-DE" dirty="0" err="1" smtClean="0"/>
              <a:t>Vierte</a:t>
            </a:r>
            <a:r>
              <a:rPr lang="en-GB" altLang="de-DE" dirty="0" smtClean="0"/>
              <a:t> </a:t>
            </a:r>
            <a:r>
              <a:rPr lang="en-GB" altLang="de-DE" dirty="0" err="1" smtClean="0"/>
              <a:t>Ebene</a:t>
            </a:r>
            <a:endParaRPr lang="en-GB" altLang="de-DE" dirty="0" smtClean="0"/>
          </a:p>
          <a:p>
            <a:pPr lvl="4"/>
            <a:r>
              <a:rPr lang="en-GB" altLang="de-DE" dirty="0" err="1" smtClean="0"/>
              <a:t>Fünfte</a:t>
            </a:r>
            <a:r>
              <a:rPr lang="en-GB" altLang="de-DE" dirty="0" smtClean="0"/>
              <a:t> </a:t>
            </a:r>
            <a:r>
              <a:rPr lang="en-GB" altLang="de-DE" dirty="0" err="1" smtClean="0"/>
              <a:t>Ebene</a:t>
            </a:r>
            <a:endParaRPr lang="en-GB" altLang="de-DE" dirty="0" smtClean="0"/>
          </a:p>
        </p:txBody>
      </p:sp>
      <p:sp>
        <p:nvSpPr>
          <p:cNvPr id="12" name="ZoneTexte 17"/>
          <p:cNvSpPr txBox="1">
            <a:spLocks noChangeArrowheads="1"/>
          </p:cNvSpPr>
          <p:nvPr/>
        </p:nvSpPr>
        <p:spPr bwMode="auto">
          <a:xfrm rot="16200000">
            <a:off x="-2971006" y="3364707"/>
            <a:ext cx="62436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defRPr/>
            </a:pPr>
            <a:r>
              <a:rPr lang="en-GB" sz="600" dirty="0" smtClean="0">
                <a:ea typeface="ＭＳ Ｐゴシック" pitchFamily="34" charset="-128"/>
              </a:rPr>
              <a:t>This document and its content is the property of Airbus Defence and Space.</a:t>
            </a:r>
          </a:p>
          <a:p>
            <a:pPr>
              <a:defRPr/>
            </a:pPr>
            <a:r>
              <a:rPr lang="en-GB" sz="600" dirty="0" smtClean="0">
                <a:ea typeface="ＭＳ Ｐゴシック" pitchFamily="34" charset="-128"/>
              </a:rPr>
              <a:t>It shall not be communicated to any third party without the owner’s written consent | [Airbus Defence and Space Company name]. All rights reserved.</a:t>
            </a:r>
          </a:p>
        </p:txBody>
      </p:sp>
    </p:spTree>
  </p:cSld>
  <p:clrMap bg1="lt1" tx1="dk1" bg2="lt2" tx2="dk2" accent1="accent1" accent2="accent2" accent3="accent3" accent4="accent4" accent5="accent5" accent6="accent6" hlink="hlink" folHlink="folHlink"/>
  <p:sldLayoutIdLst>
    <p:sldLayoutId id="2147483856" r:id="rId1"/>
  </p:sldLayoutIdLst>
  <p:timing>
    <p:tnLst>
      <p:par>
        <p:cTn id="1" dur="indefinite" restart="never" nodeType="tmRoot"/>
      </p:par>
    </p:tnLst>
  </p:timing>
  <p:hf hdr="0"/>
  <p:txStyles>
    <p:titleStyle>
      <a:lvl1pPr algn="l" defTabSz="1042988" rtl="0" eaLnBrk="0" fontAlgn="base" hangingPunct="0">
        <a:lnSpc>
          <a:spcPct val="110000"/>
        </a:lnSpc>
        <a:spcBef>
          <a:spcPct val="0"/>
        </a:spcBef>
        <a:spcAft>
          <a:spcPct val="0"/>
        </a:spcAft>
        <a:defRPr sz="2500">
          <a:solidFill>
            <a:schemeClr val="tx2"/>
          </a:solidFill>
          <a:latin typeface="+mj-lt"/>
          <a:ea typeface="+mj-ea"/>
          <a:cs typeface="+mj-cs"/>
        </a:defRPr>
      </a:lvl1pPr>
      <a:lvl2pPr algn="l" defTabSz="1042988" rtl="0" eaLnBrk="0" fontAlgn="base" hangingPunct="0">
        <a:lnSpc>
          <a:spcPct val="110000"/>
        </a:lnSpc>
        <a:spcBef>
          <a:spcPct val="0"/>
        </a:spcBef>
        <a:spcAft>
          <a:spcPct val="0"/>
        </a:spcAft>
        <a:defRPr sz="2500">
          <a:solidFill>
            <a:schemeClr val="accent1"/>
          </a:solidFill>
          <a:latin typeface="Arial" charset="0"/>
        </a:defRPr>
      </a:lvl2pPr>
      <a:lvl3pPr algn="l" defTabSz="1042988" rtl="0" eaLnBrk="0" fontAlgn="base" hangingPunct="0">
        <a:lnSpc>
          <a:spcPct val="110000"/>
        </a:lnSpc>
        <a:spcBef>
          <a:spcPct val="0"/>
        </a:spcBef>
        <a:spcAft>
          <a:spcPct val="0"/>
        </a:spcAft>
        <a:defRPr sz="2500">
          <a:solidFill>
            <a:schemeClr val="accent1"/>
          </a:solidFill>
          <a:latin typeface="Arial" charset="0"/>
        </a:defRPr>
      </a:lvl3pPr>
      <a:lvl4pPr algn="l" defTabSz="1042988" rtl="0" eaLnBrk="0" fontAlgn="base" hangingPunct="0">
        <a:lnSpc>
          <a:spcPct val="110000"/>
        </a:lnSpc>
        <a:spcBef>
          <a:spcPct val="0"/>
        </a:spcBef>
        <a:spcAft>
          <a:spcPct val="0"/>
        </a:spcAft>
        <a:defRPr sz="2500">
          <a:solidFill>
            <a:schemeClr val="accent1"/>
          </a:solidFill>
          <a:latin typeface="Arial" charset="0"/>
        </a:defRPr>
      </a:lvl4pPr>
      <a:lvl5pPr algn="l" defTabSz="1042988" rtl="0" eaLnBrk="0" fontAlgn="base" hangingPunct="0">
        <a:lnSpc>
          <a:spcPct val="110000"/>
        </a:lnSpc>
        <a:spcBef>
          <a:spcPct val="0"/>
        </a:spcBef>
        <a:spcAft>
          <a:spcPct val="0"/>
        </a:spcAft>
        <a:defRPr sz="2500">
          <a:solidFill>
            <a:schemeClr val="accent1"/>
          </a:solidFill>
          <a:latin typeface="Arial" charset="0"/>
        </a:defRPr>
      </a:lvl5pPr>
      <a:lvl6pPr marL="457200" algn="l" defTabSz="1042988" rtl="0" fontAlgn="base">
        <a:lnSpc>
          <a:spcPct val="110000"/>
        </a:lnSpc>
        <a:spcBef>
          <a:spcPct val="0"/>
        </a:spcBef>
        <a:spcAft>
          <a:spcPct val="0"/>
        </a:spcAft>
        <a:defRPr sz="2500">
          <a:solidFill>
            <a:schemeClr val="accent1"/>
          </a:solidFill>
          <a:latin typeface="Arial" charset="0"/>
        </a:defRPr>
      </a:lvl6pPr>
      <a:lvl7pPr marL="914400" algn="l" defTabSz="1042988" rtl="0" fontAlgn="base">
        <a:lnSpc>
          <a:spcPct val="110000"/>
        </a:lnSpc>
        <a:spcBef>
          <a:spcPct val="0"/>
        </a:spcBef>
        <a:spcAft>
          <a:spcPct val="0"/>
        </a:spcAft>
        <a:defRPr sz="2500">
          <a:solidFill>
            <a:schemeClr val="accent1"/>
          </a:solidFill>
          <a:latin typeface="Arial" charset="0"/>
        </a:defRPr>
      </a:lvl7pPr>
      <a:lvl8pPr marL="1371600" algn="l" defTabSz="1042988" rtl="0" fontAlgn="base">
        <a:lnSpc>
          <a:spcPct val="110000"/>
        </a:lnSpc>
        <a:spcBef>
          <a:spcPct val="0"/>
        </a:spcBef>
        <a:spcAft>
          <a:spcPct val="0"/>
        </a:spcAft>
        <a:defRPr sz="2500">
          <a:solidFill>
            <a:schemeClr val="accent1"/>
          </a:solidFill>
          <a:latin typeface="Arial" charset="0"/>
        </a:defRPr>
      </a:lvl8pPr>
      <a:lvl9pPr marL="1828800" algn="l" defTabSz="1042988" rtl="0" fontAlgn="base">
        <a:lnSpc>
          <a:spcPct val="110000"/>
        </a:lnSpc>
        <a:spcBef>
          <a:spcPct val="0"/>
        </a:spcBef>
        <a:spcAft>
          <a:spcPct val="0"/>
        </a:spcAft>
        <a:defRPr sz="2500">
          <a:solidFill>
            <a:schemeClr val="accent1"/>
          </a:solidFill>
          <a:latin typeface="Arial" charset="0"/>
        </a:defRPr>
      </a:lvl9pPr>
    </p:titleStyle>
    <p:bodyStyle>
      <a:lvl1pPr marL="342900" indent="-342900" algn="l" defTabSz="1042988" rtl="0" eaLnBrk="0" fontAlgn="base" hangingPunct="0">
        <a:lnSpc>
          <a:spcPct val="115000"/>
        </a:lnSpc>
        <a:spcBef>
          <a:spcPct val="0"/>
        </a:spcBef>
        <a:spcAft>
          <a:spcPct val="0"/>
        </a:spcAft>
        <a:defRPr sz="1500">
          <a:solidFill>
            <a:schemeClr val="tx1"/>
          </a:solidFill>
          <a:latin typeface="+mn-lt"/>
          <a:ea typeface="+mn-ea"/>
          <a:cs typeface="+mn-cs"/>
        </a:defRPr>
      </a:lvl1pPr>
      <a:lvl2pPr marL="179388" indent="-177800" algn="l" defTabSz="1042988" rtl="0" eaLnBrk="0" fontAlgn="base" hangingPunct="0">
        <a:lnSpc>
          <a:spcPct val="115000"/>
        </a:lnSpc>
        <a:spcBef>
          <a:spcPct val="0"/>
        </a:spcBef>
        <a:spcAft>
          <a:spcPct val="0"/>
        </a:spcAft>
        <a:buChar char="•"/>
        <a:defRPr sz="1500">
          <a:solidFill>
            <a:schemeClr val="tx1"/>
          </a:solidFill>
          <a:latin typeface="+mn-lt"/>
        </a:defRPr>
      </a:lvl2pPr>
      <a:lvl3pPr marL="355600" indent="-174625" algn="l" defTabSz="1042988" rtl="0" eaLnBrk="0" fontAlgn="base" hangingPunct="0">
        <a:lnSpc>
          <a:spcPct val="115000"/>
        </a:lnSpc>
        <a:spcBef>
          <a:spcPct val="0"/>
        </a:spcBef>
        <a:spcAft>
          <a:spcPct val="0"/>
        </a:spcAft>
        <a:buFont typeface="Arial" charset="0"/>
        <a:buChar char="–"/>
        <a:defRPr sz="1500">
          <a:solidFill>
            <a:schemeClr val="tx1"/>
          </a:solidFill>
          <a:latin typeface="+mn-lt"/>
        </a:defRPr>
      </a:lvl3pPr>
      <a:lvl4pPr marL="538163" indent="-180975" algn="l" defTabSz="1042988" rtl="0" eaLnBrk="0" fontAlgn="base" hangingPunct="0">
        <a:lnSpc>
          <a:spcPct val="115000"/>
        </a:lnSpc>
        <a:spcBef>
          <a:spcPct val="0"/>
        </a:spcBef>
        <a:spcAft>
          <a:spcPct val="0"/>
        </a:spcAft>
        <a:buFont typeface="Arial" charset="0"/>
        <a:buChar char="–"/>
        <a:defRPr sz="1500">
          <a:solidFill>
            <a:schemeClr val="tx1"/>
          </a:solidFill>
          <a:latin typeface="+mn-lt"/>
        </a:defRPr>
      </a:lvl4pPr>
      <a:lvl5pPr marL="720725" indent="-180975" algn="l" defTabSz="1042988" rtl="0" eaLnBrk="0" fontAlgn="base" hangingPunct="0">
        <a:lnSpc>
          <a:spcPct val="115000"/>
        </a:lnSpc>
        <a:spcBef>
          <a:spcPct val="0"/>
        </a:spcBef>
        <a:spcAft>
          <a:spcPct val="0"/>
        </a:spcAft>
        <a:buFont typeface="Arial" charset="0"/>
        <a:buChar char="–"/>
        <a:defRPr sz="1500">
          <a:solidFill>
            <a:schemeClr val="tx1"/>
          </a:solidFill>
          <a:latin typeface="+mn-lt"/>
        </a:defRPr>
      </a:lvl5pPr>
      <a:lvl6pPr marL="1177925" indent="-180975" algn="l" defTabSz="1042988" rtl="0" fontAlgn="base">
        <a:lnSpc>
          <a:spcPct val="115000"/>
        </a:lnSpc>
        <a:spcBef>
          <a:spcPct val="0"/>
        </a:spcBef>
        <a:spcAft>
          <a:spcPct val="0"/>
        </a:spcAft>
        <a:buFont typeface="Arial" charset="0"/>
        <a:buChar char="–"/>
        <a:defRPr sz="1500">
          <a:solidFill>
            <a:schemeClr val="tx1"/>
          </a:solidFill>
          <a:latin typeface="+mn-lt"/>
        </a:defRPr>
      </a:lvl6pPr>
      <a:lvl7pPr marL="1635125" indent="-180975" algn="l" defTabSz="1042988" rtl="0" fontAlgn="base">
        <a:lnSpc>
          <a:spcPct val="115000"/>
        </a:lnSpc>
        <a:spcBef>
          <a:spcPct val="0"/>
        </a:spcBef>
        <a:spcAft>
          <a:spcPct val="0"/>
        </a:spcAft>
        <a:buFont typeface="Arial" charset="0"/>
        <a:buChar char="–"/>
        <a:defRPr sz="1500">
          <a:solidFill>
            <a:schemeClr val="tx1"/>
          </a:solidFill>
          <a:latin typeface="+mn-lt"/>
        </a:defRPr>
      </a:lvl7pPr>
      <a:lvl8pPr marL="2092325" indent="-180975" algn="l" defTabSz="1042988" rtl="0" fontAlgn="base">
        <a:lnSpc>
          <a:spcPct val="115000"/>
        </a:lnSpc>
        <a:spcBef>
          <a:spcPct val="0"/>
        </a:spcBef>
        <a:spcAft>
          <a:spcPct val="0"/>
        </a:spcAft>
        <a:buFont typeface="Arial" charset="0"/>
        <a:buChar char="–"/>
        <a:defRPr sz="1500">
          <a:solidFill>
            <a:schemeClr val="tx1"/>
          </a:solidFill>
          <a:latin typeface="+mn-lt"/>
        </a:defRPr>
      </a:lvl8pPr>
      <a:lvl9pPr marL="2549525" indent="-180975" algn="l" defTabSz="1042988" rtl="0" fontAlgn="base">
        <a:lnSpc>
          <a:spcPct val="115000"/>
        </a:lnSpc>
        <a:spcBef>
          <a:spcPct val="0"/>
        </a:spcBef>
        <a:spcAft>
          <a:spcPct val="0"/>
        </a:spcAft>
        <a:buFont typeface="Arial" charset="0"/>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4338" y="720725"/>
            <a:ext cx="9864725" cy="971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14338" y="2006600"/>
            <a:ext cx="9864725" cy="472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14338" y="7129463"/>
            <a:ext cx="4068762"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88">
              <a:lnSpc>
                <a:spcPct val="100000"/>
              </a:lnSpc>
              <a:defRPr sz="900">
                <a:latin typeface="Arial" pitchFamily="34" charset="0"/>
                <a:cs typeface="Arial" pitchFamily="34" charset="0"/>
              </a:defRPr>
            </a:lvl1pPr>
          </a:lstStyle>
          <a:p>
            <a:pPr>
              <a:defRPr/>
            </a:pPr>
            <a:r>
              <a:rPr lang="en-US" altLang="de-DE" smtClean="0">
                <a:solidFill>
                  <a:srgbClr val="000000"/>
                </a:solidFill>
              </a:rPr>
              <a:t>24th September 2015</a:t>
            </a:r>
            <a:endParaRPr lang="de-DE" altLang="de-DE">
              <a:solidFill>
                <a:srgbClr val="000000"/>
              </a:solidFill>
            </a:endParaRPr>
          </a:p>
        </p:txBody>
      </p:sp>
      <p:sp>
        <p:nvSpPr>
          <p:cNvPr id="1029" name="Rectangle 5"/>
          <p:cNvSpPr>
            <a:spLocks noGrp="1" noChangeArrowheads="1"/>
          </p:cNvSpPr>
          <p:nvPr>
            <p:ph type="ftr" sz="quarter" idx="3"/>
          </p:nvPr>
        </p:nvSpPr>
        <p:spPr bwMode="auto">
          <a:xfrm>
            <a:off x="414338" y="252413"/>
            <a:ext cx="8280400" cy="27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88">
              <a:lnSpc>
                <a:spcPct val="100000"/>
              </a:lnSpc>
              <a:defRPr sz="900">
                <a:latin typeface="Arial" pitchFamily="34" charset="0"/>
                <a:cs typeface="Arial" pitchFamily="34" charset="0"/>
              </a:defRPr>
            </a:lvl1p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1030" name="Rectangle 6"/>
          <p:cNvSpPr>
            <a:spLocks noGrp="1" noChangeArrowheads="1"/>
          </p:cNvSpPr>
          <p:nvPr>
            <p:ph type="sldNum" sz="quarter" idx="4"/>
          </p:nvPr>
        </p:nvSpPr>
        <p:spPr bwMode="auto">
          <a:xfrm>
            <a:off x="4913313" y="7127875"/>
            <a:ext cx="901700" cy="238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defTabSz="1042988">
              <a:lnSpc>
                <a:spcPct val="100000"/>
              </a:lnSpc>
              <a:defRPr sz="900">
                <a:latin typeface="Arial" pitchFamily="34" charset="0"/>
                <a:cs typeface="Arial" pitchFamily="34" charset="0"/>
              </a:defRPr>
            </a:lvl1pPr>
          </a:lstStyle>
          <a:p>
            <a:pPr>
              <a:defRPr/>
            </a:pPr>
            <a:fld id="{B80371B0-793A-4D4D-9DFF-4E4E389C0D01}" type="slidenum">
              <a:rPr lang="de-DE" altLang="de-DE">
                <a:solidFill>
                  <a:srgbClr val="000000"/>
                </a:solidFill>
              </a:rPr>
              <a:pPr>
                <a:defRPr/>
              </a:pPr>
              <a:t>‹#›</a:t>
            </a:fld>
            <a:endParaRPr lang="de-DE" altLang="de-DE">
              <a:solidFill>
                <a:srgbClr val="000000"/>
              </a:solidFill>
            </a:endParaRPr>
          </a:p>
        </p:txBody>
      </p:sp>
      <p:sp>
        <p:nvSpPr>
          <p:cNvPr id="1032" name="Text Box 8"/>
          <p:cNvSpPr txBox="1">
            <a:spLocks noChangeArrowheads="1"/>
          </p:cNvSpPr>
          <p:nvPr/>
        </p:nvSpPr>
        <p:spPr bwMode="auto">
          <a:xfrm>
            <a:off x="8731250" y="252413"/>
            <a:ext cx="1547813" cy="277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lstStyle>
            <a:lvl1pPr algn="l" defTabSz="1042988">
              <a:defRPr>
                <a:solidFill>
                  <a:schemeClr val="tx1"/>
                </a:solidFill>
                <a:latin typeface="Arial" pitchFamily="34" charset="0"/>
                <a:cs typeface="Arial" pitchFamily="34" charset="0"/>
              </a:defRPr>
            </a:lvl1pPr>
            <a:lvl2pPr marL="522288" algn="l" defTabSz="1042988">
              <a:defRPr>
                <a:solidFill>
                  <a:schemeClr val="tx1"/>
                </a:solidFill>
                <a:latin typeface="Arial" pitchFamily="34" charset="0"/>
                <a:cs typeface="Arial" pitchFamily="34" charset="0"/>
              </a:defRPr>
            </a:lvl2pPr>
            <a:lvl3pPr marL="1042988" algn="l" defTabSz="1042988">
              <a:defRPr>
                <a:solidFill>
                  <a:schemeClr val="tx1"/>
                </a:solidFill>
                <a:latin typeface="Arial" pitchFamily="34" charset="0"/>
                <a:cs typeface="Arial" pitchFamily="34" charset="0"/>
              </a:defRPr>
            </a:lvl3pPr>
            <a:lvl4pPr marL="1565275" algn="l" defTabSz="1042988">
              <a:defRPr>
                <a:solidFill>
                  <a:schemeClr val="tx1"/>
                </a:solidFill>
                <a:latin typeface="Arial" pitchFamily="34" charset="0"/>
                <a:cs typeface="Arial" pitchFamily="34" charset="0"/>
              </a:defRPr>
            </a:lvl4pPr>
            <a:lvl5pPr marL="2085975" algn="l" defTabSz="1042988">
              <a:defRPr>
                <a:solidFill>
                  <a:schemeClr val="tx1"/>
                </a:solidFill>
                <a:latin typeface="Arial" pitchFamily="34" charset="0"/>
                <a:cs typeface="Arial" pitchFamily="34" charset="0"/>
              </a:defRPr>
            </a:lvl5pPr>
            <a:lvl6pPr marL="2543175" defTabSz="1042988" fontAlgn="base">
              <a:spcBef>
                <a:spcPct val="0"/>
              </a:spcBef>
              <a:spcAft>
                <a:spcPct val="0"/>
              </a:spcAft>
              <a:defRPr>
                <a:solidFill>
                  <a:schemeClr val="tx1"/>
                </a:solidFill>
                <a:latin typeface="Arial" pitchFamily="34" charset="0"/>
                <a:cs typeface="Arial" pitchFamily="34" charset="0"/>
              </a:defRPr>
            </a:lvl6pPr>
            <a:lvl7pPr marL="3000375" defTabSz="1042988" fontAlgn="base">
              <a:spcBef>
                <a:spcPct val="0"/>
              </a:spcBef>
              <a:spcAft>
                <a:spcPct val="0"/>
              </a:spcAft>
              <a:defRPr>
                <a:solidFill>
                  <a:schemeClr val="tx1"/>
                </a:solidFill>
                <a:latin typeface="Arial" pitchFamily="34" charset="0"/>
                <a:cs typeface="Arial" pitchFamily="34" charset="0"/>
              </a:defRPr>
            </a:lvl7pPr>
            <a:lvl8pPr marL="3457575" defTabSz="1042988" fontAlgn="base">
              <a:spcBef>
                <a:spcPct val="0"/>
              </a:spcBef>
              <a:spcAft>
                <a:spcPct val="0"/>
              </a:spcAft>
              <a:defRPr>
                <a:solidFill>
                  <a:schemeClr val="tx1"/>
                </a:solidFill>
                <a:latin typeface="Arial" pitchFamily="34" charset="0"/>
                <a:cs typeface="Arial" pitchFamily="34" charset="0"/>
              </a:defRPr>
            </a:lvl8pPr>
            <a:lvl9pPr marL="3914775" defTabSz="1042988" fontAlgn="base">
              <a:spcBef>
                <a:spcPct val="0"/>
              </a:spcBef>
              <a:spcAft>
                <a:spcPct val="0"/>
              </a:spcAft>
              <a:defRPr>
                <a:solidFill>
                  <a:schemeClr val="tx1"/>
                </a:solidFill>
                <a:latin typeface="Arial" pitchFamily="34" charset="0"/>
                <a:cs typeface="Arial" pitchFamily="34" charset="0"/>
              </a:defRPr>
            </a:lvl9pPr>
          </a:lstStyle>
          <a:p>
            <a:pPr algn="r">
              <a:defRPr/>
            </a:pPr>
            <a:r>
              <a:rPr lang="de-DE" altLang="de-DE" sz="900">
                <a:solidFill>
                  <a:srgbClr val="000000"/>
                </a:solidFill>
              </a:rPr>
              <a:t>Confidential</a:t>
            </a:r>
          </a:p>
        </p:txBody>
      </p:sp>
      <p:sp>
        <p:nvSpPr>
          <p:cNvPr id="18" name="ZoneTexte 9"/>
          <p:cNvSpPr txBox="1">
            <a:spLocks noChangeArrowheads="1"/>
          </p:cNvSpPr>
          <p:nvPr/>
        </p:nvSpPr>
        <p:spPr bwMode="auto">
          <a:xfrm rot="16200000">
            <a:off x="-2685257" y="3669507"/>
            <a:ext cx="568801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500">
                <a:solidFill>
                  <a:schemeClr val="tx1"/>
                </a:solidFill>
                <a:latin typeface="Arial" charset="0"/>
                <a:cs typeface="Arial" charset="0"/>
              </a:defRPr>
            </a:lvl1pPr>
            <a:lvl2pPr marL="742950" indent="-285750" eaLnBrk="0" hangingPunct="0">
              <a:defRPr sz="1500">
                <a:solidFill>
                  <a:schemeClr val="tx1"/>
                </a:solidFill>
                <a:latin typeface="Arial" charset="0"/>
                <a:cs typeface="Arial" charset="0"/>
              </a:defRPr>
            </a:lvl2pPr>
            <a:lvl3pPr marL="1143000" indent="-228600" eaLnBrk="0" hangingPunct="0">
              <a:defRPr sz="1500">
                <a:solidFill>
                  <a:schemeClr val="tx1"/>
                </a:solidFill>
                <a:latin typeface="Arial" charset="0"/>
                <a:cs typeface="Arial" charset="0"/>
              </a:defRPr>
            </a:lvl3pPr>
            <a:lvl4pPr marL="1600200" indent="-228600" eaLnBrk="0" hangingPunct="0">
              <a:defRPr sz="1500">
                <a:solidFill>
                  <a:schemeClr val="tx1"/>
                </a:solidFill>
                <a:latin typeface="Arial" charset="0"/>
                <a:cs typeface="Arial" charset="0"/>
              </a:defRPr>
            </a:lvl4pPr>
            <a:lvl5pPr marL="2057400" indent="-228600" eaLnBrk="0" hangingPunct="0">
              <a:defRPr sz="1500">
                <a:solidFill>
                  <a:schemeClr val="tx1"/>
                </a:solidFill>
                <a:latin typeface="Arial" charset="0"/>
                <a:cs typeface="Arial" charset="0"/>
              </a:defRPr>
            </a:lvl5pPr>
            <a:lvl6pPr marL="2514600" indent="-228600" eaLnBrk="0" fontAlgn="base" hangingPunct="0">
              <a:spcBef>
                <a:spcPct val="0"/>
              </a:spcBef>
              <a:spcAft>
                <a:spcPct val="0"/>
              </a:spcAft>
              <a:defRPr sz="1500">
                <a:solidFill>
                  <a:schemeClr val="tx1"/>
                </a:solidFill>
                <a:latin typeface="Arial" charset="0"/>
                <a:cs typeface="Arial" charset="0"/>
              </a:defRPr>
            </a:lvl6pPr>
            <a:lvl7pPr marL="2971800" indent="-228600" eaLnBrk="0" fontAlgn="base" hangingPunct="0">
              <a:spcBef>
                <a:spcPct val="0"/>
              </a:spcBef>
              <a:spcAft>
                <a:spcPct val="0"/>
              </a:spcAft>
              <a:defRPr sz="1500">
                <a:solidFill>
                  <a:schemeClr val="tx1"/>
                </a:solidFill>
                <a:latin typeface="Arial" charset="0"/>
                <a:cs typeface="Arial" charset="0"/>
              </a:defRPr>
            </a:lvl7pPr>
            <a:lvl8pPr marL="3429000" indent="-228600" eaLnBrk="0" fontAlgn="base" hangingPunct="0">
              <a:spcBef>
                <a:spcPct val="0"/>
              </a:spcBef>
              <a:spcAft>
                <a:spcPct val="0"/>
              </a:spcAft>
              <a:defRPr sz="1500">
                <a:solidFill>
                  <a:schemeClr val="tx1"/>
                </a:solidFill>
                <a:latin typeface="Arial" charset="0"/>
                <a:cs typeface="Arial" charset="0"/>
              </a:defRPr>
            </a:lvl8pPr>
            <a:lvl9pPr marL="3886200" indent="-228600" eaLnBrk="0" fontAlgn="base" hangingPunct="0">
              <a:spcBef>
                <a:spcPct val="0"/>
              </a:spcBef>
              <a:spcAft>
                <a:spcPct val="0"/>
              </a:spcAft>
              <a:defRPr sz="1500">
                <a:solidFill>
                  <a:schemeClr val="tx1"/>
                </a:solidFill>
                <a:latin typeface="Arial" charset="0"/>
                <a:cs typeface="Arial" charset="0"/>
              </a:defRPr>
            </a:lvl9pPr>
          </a:lstStyle>
          <a:p>
            <a:pPr eaLnBrk="1" hangingPunct="1">
              <a:defRPr/>
            </a:pPr>
            <a:r>
              <a:rPr lang="en-GB" altLang="de-DE" sz="500" smtClean="0">
                <a:solidFill>
                  <a:srgbClr val="000000"/>
                </a:solidFill>
                <a:ea typeface="ＭＳ Ｐゴシック" pitchFamily="34" charset="-128"/>
              </a:rPr>
              <a:t>© 2014 Airbus Defence and Space – All rights reserved. The reproduction, distribution and utilization of this document as well as the communication of its contents to others without express authorization is prohibited. Offenders will be held liable for the payment of damages. All rights reserved in the event of the grant of a patent, utility model or design.</a:t>
            </a:r>
          </a:p>
        </p:txBody>
      </p:sp>
      <p:pic>
        <p:nvPicPr>
          <p:cNvPr id="9" name="Picture 17" descr="Logo_Def1"/>
          <p:cNvPicPr>
            <a:picLocks noChangeAspect="1" noChangeArrowheads="1"/>
          </p:cNvPicPr>
          <p:nvPr userDrawn="1"/>
        </p:nvPicPr>
        <p:blipFill>
          <a:blip r:embed="rId7">
            <a:extLst>
              <a:ext uri="{28A0092B-C50C-407E-A947-70E740481C1C}">
                <a14:useLocalDpi xmlns:a14="http://schemas.microsoft.com/office/drawing/2010/main" xmlns="" val="0"/>
              </a:ext>
            </a:extLst>
          </a:blip>
          <a:srcRect/>
          <a:stretch>
            <a:fillRect/>
          </a:stretch>
        </p:blipFill>
        <p:spPr bwMode="auto">
          <a:xfrm>
            <a:off x="8135938" y="6707188"/>
            <a:ext cx="233045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0867519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Lst>
  <p:timing>
    <p:tnLst>
      <p:par>
        <p:cTn id="1" dur="indefinite" restart="never" nodeType="tmRoot"/>
      </p:par>
    </p:tnLst>
  </p:timing>
  <p:hf hdr="0"/>
  <p:txStyles>
    <p:titleStyle>
      <a:lvl1pPr algn="l" defTabSz="1042988" rtl="0" eaLnBrk="1" fontAlgn="base" hangingPunct="1">
        <a:lnSpc>
          <a:spcPct val="110000"/>
        </a:lnSpc>
        <a:spcBef>
          <a:spcPct val="0"/>
        </a:spcBef>
        <a:spcAft>
          <a:spcPct val="0"/>
        </a:spcAft>
        <a:defRPr sz="2500">
          <a:solidFill>
            <a:schemeClr val="accent1"/>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p:titleStyle>
    <p:bodyStyle>
      <a:lvl1pPr marL="342900" indent="-342900" algn="l" defTabSz="1042988" rtl="0" eaLnBrk="1" fontAlgn="base" hangingPunct="1">
        <a:lnSpc>
          <a:spcPct val="115000"/>
        </a:lnSpc>
        <a:spcBef>
          <a:spcPct val="0"/>
        </a:spcBef>
        <a:spcAft>
          <a:spcPct val="0"/>
        </a:spcAft>
        <a:defRPr sz="1500">
          <a:solidFill>
            <a:schemeClr val="tx1"/>
          </a:solidFill>
          <a:latin typeface="+mn-lt"/>
          <a:ea typeface="+mn-ea"/>
          <a:cs typeface="+mn-cs"/>
        </a:defRPr>
      </a:lvl1pPr>
      <a:lvl2pPr marL="179388" indent="-177800" algn="l" defTabSz="1042988" rtl="0" eaLnBrk="1" fontAlgn="base" hangingPunct="1">
        <a:lnSpc>
          <a:spcPct val="115000"/>
        </a:lnSpc>
        <a:spcBef>
          <a:spcPct val="0"/>
        </a:spcBef>
        <a:spcAft>
          <a:spcPct val="0"/>
        </a:spcAft>
        <a:buChar char="•"/>
        <a:defRPr sz="1500">
          <a:solidFill>
            <a:schemeClr val="tx1"/>
          </a:solidFill>
          <a:latin typeface="+mn-lt"/>
          <a:cs typeface="+mn-cs"/>
        </a:defRPr>
      </a:lvl2pPr>
      <a:lvl3pPr marL="355600" indent="-174625" algn="l" defTabSz="1042988" rtl="0" eaLnBrk="1" fontAlgn="base" hangingPunct="1">
        <a:lnSpc>
          <a:spcPct val="115000"/>
        </a:lnSpc>
        <a:spcBef>
          <a:spcPct val="0"/>
        </a:spcBef>
        <a:spcAft>
          <a:spcPct val="0"/>
        </a:spcAft>
        <a:buFont typeface="Arial" charset="0"/>
        <a:buChar char="–"/>
        <a:defRPr sz="1500">
          <a:solidFill>
            <a:schemeClr val="tx1"/>
          </a:solidFill>
          <a:latin typeface="+mn-lt"/>
          <a:cs typeface="+mn-cs"/>
        </a:defRPr>
      </a:lvl3pPr>
      <a:lvl4pPr marL="538163" indent="-180975" algn="l" defTabSz="1042988" rtl="0" eaLnBrk="1" fontAlgn="base" hangingPunct="1">
        <a:lnSpc>
          <a:spcPct val="115000"/>
        </a:lnSpc>
        <a:spcBef>
          <a:spcPct val="0"/>
        </a:spcBef>
        <a:spcAft>
          <a:spcPct val="0"/>
        </a:spcAft>
        <a:buFont typeface="Arial" charset="0"/>
        <a:buChar char="–"/>
        <a:defRPr sz="1500">
          <a:solidFill>
            <a:schemeClr val="tx1"/>
          </a:solidFill>
          <a:latin typeface="+mn-lt"/>
          <a:cs typeface="+mn-cs"/>
        </a:defRPr>
      </a:lvl4pPr>
      <a:lvl5pPr marL="720725" indent="-180975" algn="l" defTabSz="1042988" rtl="0" eaLnBrk="1" fontAlgn="base" hangingPunct="1">
        <a:lnSpc>
          <a:spcPct val="115000"/>
        </a:lnSpc>
        <a:spcBef>
          <a:spcPct val="0"/>
        </a:spcBef>
        <a:spcAft>
          <a:spcPct val="0"/>
        </a:spcAft>
        <a:buFont typeface="Arial" charset="0"/>
        <a:buChar char="–"/>
        <a:defRPr sz="1500">
          <a:solidFill>
            <a:schemeClr val="tx1"/>
          </a:solidFill>
          <a:latin typeface="+mn-lt"/>
          <a:cs typeface="+mn-cs"/>
        </a:defRPr>
      </a:lvl5pPr>
      <a:lvl6pPr marL="11779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1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3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5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hyperlink" Target="videos/Walkthrough.mp4" TargetMode="External"/><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emf"/><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33675" y="2162175"/>
            <a:ext cx="7545388" cy="2152650"/>
          </a:xfrm>
        </p:spPr>
        <p:txBody>
          <a:bodyPr/>
          <a:lstStyle/>
          <a:p>
            <a:r>
              <a:rPr lang="de-DE" dirty="0" smtClean="0"/>
              <a:t>Emerging </a:t>
            </a:r>
            <a:r>
              <a:rPr lang="de-DE" dirty="0" err="1" smtClean="0"/>
              <a:t>standards</a:t>
            </a:r>
            <a:r>
              <a:rPr lang="de-DE" dirty="0" smtClean="0"/>
              <a:t> </a:t>
            </a:r>
            <a:r>
              <a:rPr lang="de-DE" dirty="0" err="1" smtClean="0"/>
              <a:t>facilitating</a:t>
            </a:r>
            <a:r>
              <a:rPr lang="de-DE" dirty="0" smtClean="0"/>
              <a:t> </a:t>
            </a:r>
            <a:r>
              <a:rPr lang="de-DE" dirty="0" err="1" smtClean="0"/>
              <a:t>the</a:t>
            </a:r>
            <a:r>
              <a:rPr lang="de-DE" dirty="0" smtClean="0"/>
              <a:t> </a:t>
            </a:r>
            <a:r>
              <a:rPr lang="de-DE" dirty="0" err="1" smtClean="0"/>
              <a:t>development</a:t>
            </a:r>
            <a:r>
              <a:rPr lang="de-DE" dirty="0" smtClean="0"/>
              <a:t> </a:t>
            </a:r>
            <a:r>
              <a:rPr lang="de-DE" dirty="0" err="1" smtClean="0"/>
              <a:t>of</a:t>
            </a:r>
            <a:r>
              <a:rPr lang="de-DE" dirty="0" smtClean="0"/>
              <a:t> MBSE Environments</a:t>
            </a:r>
            <a:br>
              <a:rPr lang="de-DE" dirty="0" smtClean="0"/>
            </a:br>
            <a:r>
              <a:rPr lang="de-DE" dirty="0" smtClean="0"/>
              <a:t/>
            </a:r>
            <a:br>
              <a:rPr lang="de-DE" dirty="0" smtClean="0"/>
            </a:br>
            <a:r>
              <a:rPr lang="de-DE" sz="1800" i="1" dirty="0" err="1" smtClean="0"/>
              <a:t>Experiences</a:t>
            </a:r>
            <a:r>
              <a:rPr lang="de-DE" sz="1800" i="1" dirty="0" smtClean="0"/>
              <a:t> </a:t>
            </a:r>
            <a:r>
              <a:rPr lang="de-DE" sz="1800" i="1" dirty="0" err="1" smtClean="0"/>
              <a:t>from</a:t>
            </a:r>
            <a:r>
              <a:rPr lang="de-DE" sz="1800" i="1" dirty="0" smtClean="0"/>
              <a:t> </a:t>
            </a:r>
            <a:r>
              <a:rPr lang="de-DE" sz="1800" i="1" dirty="0" err="1" smtClean="0"/>
              <a:t>the</a:t>
            </a:r>
            <a:r>
              <a:rPr lang="de-DE" sz="1800" i="1" dirty="0" smtClean="0"/>
              <a:t> European </a:t>
            </a:r>
            <a:r>
              <a:rPr lang="de-DE" sz="1800" i="1" dirty="0" err="1" smtClean="0"/>
              <a:t>space</a:t>
            </a:r>
            <a:r>
              <a:rPr lang="de-DE" sz="1800" i="1" dirty="0" smtClean="0"/>
              <a:t> </a:t>
            </a:r>
            <a:r>
              <a:rPr lang="de-DE" sz="1800" i="1" dirty="0" err="1" smtClean="0"/>
              <a:t>sector</a:t>
            </a:r>
            <a:r>
              <a:rPr lang="de-DE" sz="1800" i="1" dirty="0"/>
              <a:t/>
            </a:r>
            <a:br>
              <a:rPr lang="de-DE" sz="1800" i="1" dirty="0"/>
            </a:br>
            <a:r>
              <a:rPr lang="de-DE" dirty="0" smtClean="0"/>
              <a:t/>
            </a:r>
            <a:br>
              <a:rPr lang="de-DE" dirty="0" smtClean="0"/>
            </a:br>
            <a:endParaRPr lang="en-US" sz="1600" dirty="0"/>
          </a:p>
        </p:txBody>
      </p:sp>
      <p:sp>
        <p:nvSpPr>
          <p:cNvPr id="5" name="Subtitle 4"/>
          <p:cNvSpPr>
            <a:spLocks noGrp="1"/>
          </p:cNvSpPr>
          <p:nvPr>
            <p:ph type="subTitle" idx="1"/>
          </p:nvPr>
        </p:nvSpPr>
        <p:spPr/>
        <p:txBody>
          <a:bodyPr/>
          <a:lstStyle/>
          <a:p>
            <a:r>
              <a:rPr lang="en-US" dirty="0" smtClean="0"/>
              <a:t>Harald Eisenmann </a:t>
            </a:r>
          </a:p>
          <a:p>
            <a:r>
              <a:rPr lang="en-US" dirty="0" smtClean="0"/>
              <a:t>24</a:t>
            </a:r>
            <a:r>
              <a:rPr lang="en-US" baseline="30000" dirty="0" smtClean="0"/>
              <a:t>th</a:t>
            </a:r>
            <a:r>
              <a:rPr lang="en-US" dirty="0" smtClean="0"/>
              <a:t> September 2015</a:t>
            </a:r>
            <a:endParaRPr lang="en-US" dirty="0"/>
          </a:p>
        </p:txBody>
      </p:sp>
      <p:sp>
        <p:nvSpPr>
          <p:cNvPr id="6" name="Subtitle 4"/>
          <p:cNvSpPr txBox="1">
            <a:spLocks/>
          </p:cNvSpPr>
          <p:nvPr/>
        </p:nvSpPr>
        <p:spPr bwMode="auto">
          <a:xfrm>
            <a:off x="2870200" y="4070350"/>
            <a:ext cx="7380288" cy="800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342900" indent="-342900" algn="l" defTabSz="1042988" rtl="0" eaLnBrk="1" fontAlgn="base" hangingPunct="1">
              <a:lnSpc>
                <a:spcPct val="110000"/>
              </a:lnSpc>
              <a:spcBef>
                <a:spcPct val="0"/>
              </a:spcBef>
              <a:spcAft>
                <a:spcPct val="0"/>
              </a:spcAft>
              <a:defRPr sz="1500">
                <a:solidFill>
                  <a:schemeClr val="bg1"/>
                </a:solidFill>
                <a:latin typeface="+mn-lt"/>
                <a:ea typeface="+mn-ea"/>
                <a:cs typeface="+mn-cs"/>
              </a:defRPr>
            </a:lvl1pPr>
            <a:lvl2pPr marL="179388" indent="-177800" algn="l" defTabSz="1042988" rtl="0" eaLnBrk="1" fontAlgn="base" hangingPunct="1">
              <a:lnSpc>
                <a:spcPct val="115000"/>
              </a:lnSpc>
              <a:spcBef>
                <a:spcPct val="0"/>
              </a:spcBef>
              <a:spcAft>
                <a:spcPct val="0"/>
              </a:spcAft>
              <a:buChar char="•"/>
              <a:defRPr sz="1500">
                <a:solidFill>
                  <a:schemeClr val="tx1"/>
                </a:solidFill>
                <a:latin typeface="+mn-lt"/>
                <a:cs typeface="+mn-cs"/>
              </a:defRPr>
            </a:lvl2pPr>
            <a:lvl3pPr marL="355600" indent="-174625" algn="l" defTabSz="1042988" rtl="0" eaLnBrk="1" fontAlgn="base" hangingPunct="1">
              <a:lnSpc>
                <a:spcPct val="115000"/>
              </a:lnSpc>
              <a:spcBef>
                <a:spcPct val="0"/>
              </a:spcBef>
              <a:spcAft>
                <a:spcPct val="0"/>
              </a:spcAft>
              <a:buFont typeface="Arial" charset="0"/>
              <a:buChar char="–"/>
              <a:defRPr sz="1500">
                <a:solidFill>
                  <a:schemeClr val="tx1"/>
                </a:solidFill>
                <a:latin typeface="+mn-lt"/>
                <a:cs typeface="+mn-cs"/>
              </a:defRPr>
            </a:lvl3pPr>
            <a:lvl4pPr marL="538163" indent="-180975" algn="l" defTabSz="1042988" rtl="0" eaLnBrk="1" fontAlgn="base" hangingPunct="1">
              <a:lnSpc>
                <a:spcPct val="115000"/>
              </a:lnSpc>
              <a:spcBef>
                <a:spcPct val="0"/>
              </a:spcBef>
              <a:spcAft>
                <a:spcPct val="0"/>
              </a:spcAft>
              <a:buFont typeface="Arial" charset="0"/>
              <a:buChar char="–"/>
              <a:defRPr sz="1500">
                <a:solidFill>
                  <a:schemeClr val="tx1"/>
                </a:solidFill>
                <a:latin typeface="+mn-lt"/>
                <a:cs typeface="+mn-cs"/>
              </a:defRPr>
            </a:lvl4pPr>
            <a:lvl5pPr marL="720725" indent="-180975" algn="l" defTabSz="1042988" rtl="0" eaLnBrk="1" fontAlgn="base" hangingPunct="1">
              <a:lnSpc>
                <a:spcPct val="115000"/>
              </a:lnSpc>
              <a:spcBef>
                <a:spcPct val="0"/>
              </a:spcBef>
              <a:spcAft>
                <a:spcPct val="0"/>
              </a:spcAft>
              <a:buFont typeface="Arial" charset="0"/>
              <a:buChar char="–"/>
              <a:defRPr sz="1500">
                <a:solidFill>
                  <a:schemeClr val="tx1"/>
                </a:solidFill>
                <a:latin typeface="+mn-lt"/>
                <a:cs typeface="+mn-cs"/>
              </a:defRPr>
            </a:lvl5pPr>
            <a:lvl6pPr marL="11779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1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3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5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a:lstStyle>
          <a:p>
            <a:r>
              <a:rPr lang="en-US" i="1" kern="0" dirty="0" smtClean="0"/>
              <a:t>OMG Technical Meeting Boston 2015, 21</a:t>
            </a:r>
            <a:r>
              <a:rPr lang="en-US" i="1" kern="0" baseline="30000" dirty="0" smtClean="0"/>
              <a:t>st</a:t>
            </a:r>
            <a:r>
              <a:rPr lang="en-US" i="1" kern="0" dirty="0" smtClean="0"/>
              <a:t>  – 24</a:t>
            </a:r>
            <a:r>
              <a:rPr lang="en-US" i="1" kern="0" baseline="30000" dirty="0" smtClean="0"/>
              <a:t>th</a:t>
            </a:r>
            <a:r>
              <a:rPr lang="en-US" i="1" kern="0" dirty="0" smtClean="0"/>
              <a:t>  September 2015</a:t>
            </a:r>
            <a:endParaRPr lang="en-US" i="1" kern="0" dirty="0"/>
          </a:p>
        </p:txBody>
      </p:sp>
    </p:spTree>
    <p:extLst>
      <p:ext uri="{BB962C8B-B14F-4D97-AF65-F5344CB8AC3E}">
        <p14:creationId xmlns:p14="http://schemas.microsoft.com/office/powerpoint/2010/main" xmlns="" val="21128780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1876200" y="5953123"/>
            <a:ext cx="7559999" cy="462379"/>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bwMode="auto">
          <a:xfrm>
            <a:off x="657225" y="2095501"/>
            <a:ext cx="8778975" cy="1285874"/>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cs typeface="Arial" pitchFamily="34" charset="0"/>
              </a:rPr>
              <a:t>Agency</a:t>
            </a:r>
          </a:p>
        </p:txBody>
      </p:sp>
      <p:sp>
        <p:nvSpPr>
          <p:cNvPr id="15" name="Rectangle 14"/>
          <p:cNvSpPr/>
          <p:nvPr/>
        </p:nvSpPr>
        <p:spPr bwMode="auto">
          <a:xfrm>
            <a:off x="657225" y="3381375"/>
            <a:ext cx="8778975" cy="1285874"/>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cs typeface="Arial" pitchFamily="34" charset="0"/>
              </a:rPr>
              <a:t>System </a:t>
            </a:r>
            <a:br>
              <a:rPr kumimoji="0" lang="en-US" sz="1500" b="0" i="0" u="none" strike="noStrike" cap="none" normalizeH="0" baseline="0" dirty="0" smtClean="0">
                <a:ln>
                  <a:noFill/>
                </a:ln>
                <a:solidFill>
                  <a:schemeClr val="tx1"/>
                </a:solidFill>
                <a:effectLst/>
                <a:latin typeface="Arial" pitchFamily="34" charset="0"/>
                <a:cs typeface="Arial" pitchFamily="34" charset="0"/>
              </a:rPr>
            </a:br>
            <a:r>
              <a:rPr kumimoji="0" lang="en-US" sz="1500" b="0" i="0" u="none" strike="noStrike" cap="none" normalizeH="0" baseline="0" dirty="0" smtClean="0">
                <a:ln>
                  <a:noFill/>
                </a:ln>
                <a:solidFill>
                  <a:schemeClr val="tx1"/>
                </a:solidFill>
                <a:effectLst/>
                <a:latin typeface="Arial" pitchFamily="34" charset="0"/>
                <a:cs typeface="Arial" pitchFamily="34" charset="0"/>
              </a:rPr>
              <a:t>Prime</a:t>
            </a:r>
          </a:p>
        </p:txBody>
      </p:sp>
      <p:sp>
        <p:nvSpPr>
          <p:cNvPr id="16" name="Rectangle 15"/>
          <p:cNvSpPr/>
          <p:nvPr/>
        </p:nvSpPr>
        <p:spPr bwMode="auto">
          <a:xfrm>
            <a:off x="657225" y="4667249"/>
            <a:ext cx="8778975" cy="1285874"/>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cs typeface="Arial" pitchFamily="34" charset="0"/>
              </a:rPr>
              <a:t>Suppliers</a:t>
            </a:r>
          </a:p>
        </p:txBody>
      </p:sp>
      <p:sp>
        <p:nvSpPr>
          <p:cNvPr id="2" name="Title 1"/>
          <p:cNvSpPr>
            <a:spLocks noGrp="1"/>
          </p:cNvSpPr>
          <p:nvPr>
            <p:ph type="title"/>
          </p:nvPr>
        </p:nvSpPr>
        <p:spPr/>
        <p:txBody>
          <a:bodyPr/>
          <a:lstStyle/>
          <a:p>
            <a:r>
              <a:rPr lang="en-US" dirty="0"/>
              <a:t>The concepts delivered by ECSS E-TM-10-23/5 have been the major driver for new solutions along the lifecycle </a:t>
            </a:r>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10</a:t>
            </a:fld>
            <a:endParaRPr lang="de-DE" altLang="de-DE">
              <a:solidFill>
                <a:srgbClr val="000000"/>
              </a:solidFill>
            </a:endParaRPr>
          </a:p>
        </p:txBody>
      </p:sp>
      <p:sp>
        <p:nvSpPr>
          <p:cNvPr id="7" name="Rectangle 6"/>
          <p:cNvSpPr/>
          <p:nvPr/>
        </p:nvSpPr>
        <p:spPr bwMode="auto">
          <a:xfrm>
            <a:off x="1876200" y="2095500"/>
            <a:ext cx="1080000" cy="4320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a:t>
            </a:r>
          </a:p>
        </p:txBody>
      </p:sp>
      <p:sp>
        <p:nvSpPr>
          <p:cNvPr id="8" name="Rectangle 7"/>
          <p:cNvSpPr/>
          <p:nvPr/>
        </p:nvSpPr>
        <p:spPr bwMode="auto">
          <a:xfrm>
            <a:off x="2956200" y="2095500"/>
            <a:ext cx="1080000" cy="4320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a:t>
            </a:r>
          </a:p>
        </p:txBody>
      </p:sp>
      <p:sp>
        <p:nvSpPr>
          <p:cNvPr id="9" name="Rectangle 8"/>
          <p:cNvSpPr/>
          <p:nvPr/>
        </p:nvSpPr>
        <p:spPr bwMode="auto">
          <a:xfrm>
            <a:off x="4036200" y="2095500"/>
            <a:ext cx="1080000" cy="4320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B</a:t>
            </a:r>
          </a:p>
        </p:txBody>
      </p:sp>
      <p:sp>
        <p:nvSpPr>
          <p:cNvPr id="10" name="Rectangle 9"/>
          <p:cNvSpPr/>
          <p:nvPr/>
        </p:nvSpPr>
        <p:spPr bwMode="auto">
          <a:xfrm>
            <a:off x="5116200" y="2095502"/>
            <a:ext cx="1080000" cy="4320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a:t>
            </a:r>
          </a:p>
        </p:txBody>
      </p:sp>
      <p:sp>
        <p:nvSpPr>
          <p:cNvPr id="11" name="Rectangle 10"/>
          <p:cNvSpPr/>
          <p:nvPr/>
        </p:nvSpPr>
        <p:spPr bwMode="auto">
          <a:xfrm>
            <a:off x="6196200" y="2095502"/>
            <a:ext cx="1080000" cy="4320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a:t>
            </a:r>
          </a:p>
        </p:txBody>
      </p:sp>
      <p:sp>
        <p:nvSpPr>
          <p:cNvPr id="12" name="Rectangle 11"/>
          <p:cNvSpPr/>
          <p:nvPr/>
        </p:nvSpPr>
        <p:spPr bwMode="auto">
          <a:xfrm>
            <a:off x="7276200" y="2095500"/>
            <a:ext cx="1080000" cy="4320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a:t>
            </a:r>
          </a:p>
        </p:txBody>
      </p:sp>
      <p:sp>
        <p:nvSpPr>
          <p:cNvPr id="13" name="Rectangle 12"/>
          <p:cNvSpPr/>
          <p:nvPr/>
        </p:nvSpPr>
        <p:spPr bwMode="auto">
          <a:xfrm>
            <a:off x="8356200" y="2095502"/>
            <a:ext cx="1080000" cy="4320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F</a:t>
            </a:r>
          </a:p>
        </p:txBody>
      </p:sp>
      <p:sp>
        <p:nvSpPr>
          <p:cNvPr id="18" name="Oval 17"/>
          <p:cNvSpPr/>
          <p:nvPr/>
        </p:nvSpPr>
        <p:spPr bwMode="auto">
          <a:xfrm rot="19295494">
            <a:off x="2262829" y="2107073"/>
            <a:ext cx="1662110" cy="2543502"/>
          </a:xfrm>
          <a:prstGeom prst="ellipse">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Arial" pitchFamily="34" charset="0"/>
              <a:cs typeface="Arial" pitchFamily="34" charset="0"/>
            </a:endParaRPr>
          </a:p>
        </p:txBody>
      </p:sp>
      <p:sp>
        <p:nvSpPr>
          <p:cNvPr id="19" name="Oval 18"/>
          <p:cNvSpPr/>
          <p:nvPr/>
        </p:nvSpPr>
        <p:spPr bwMode="auto">
          <a:xfrm>
            <a:off x="-1596750" y="2176462"/>
            <a:ext cx="1387200" cy="1028700"/>
          </a:xfrm>
          <a:prstGeom prst="ellips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cs typeface="Arial" pitchFamily="34" charset="0"/>
              </a:rPr>
              <a:t>CDF</a:t>
            </a:r>
          </a:p>
        </p:txBody>
      </p:sp>
      <p:sp>
        <p:nvSpPr>
          <p:cNvPr id="22" name="Oval 21"/>
          <p:cNvSpPr/>
          <p:nvPr/>
        </p:nvSpPr>
        <p:spPr bwMode="auto">
          <a:xfrm>
            <a:off x="6438900" y="2224087"/>
            <a:ext cx="2609850" cy="3614737"/>
          </a:xfrm>
          <a:prstGeom prst="ellipse">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defTabSz="1042988">
              <a:lnSpc>
                <a:spcPct val="115000"/>
              </a:lnSpc>
            </a:pPr>
            <a:r>
              <a:rPr lang="en-US" sz="1200" dirty="0">
                <a:solidFill>
                  <a:schemeClr val="bg1"/>
                </a:solidFill>
                <a:latin typeface="Arial" pitchFamily="34" charset="0"/>
                <a:cs typeface="Arial" pitchFamily="34" charset="0"/>
              </a:rPr>
              <a:t>EGS-CC</a:t>
            </a:r>
          </a:p>
          <a:p>
            <a:pPr algn="ctr" defTabSz="1042988">
              <a:lnSpc>
                <a:spcPct val="115000"/>
              </a:lnSpc>
            </a:pPr>
            <a:endParaRPr lang="en-US" sz="1200" dirty="0">
              <a:solidFill>
                <a:schemeClr val="bg1"/>
              </a:solidFill>
              <a:latin typeface="Arial" pitchFamily="34" charset="0"/>
              <a:cs typeface="Arial" pitchFamily="34" charset="0"/>
            </a:endParaRPr>
          </a:p>
          <a:p>
            <a:pPr algn="ctr" defTabSz="1042988">
              <a:lnSpc>
                <a:spcPct val="115000"/>
              </a:lnSpc>
            </a:pPr>
            <a:endParaRPr lang="en-US" sz="1200" dirty="0">
              <a:solidFill>
                <a:schemeClr val="bg1"/>
              </a:solidFill>
              <a:latin typeface="Arial" pitchFamily="34" charset="0"/>
              <a:cs typeface="Arial" pitchFamily="34" charset="0"/>
            </a:endParaRPr>
          </a:p>
          <a:p>
            <a:pPr algn="ctr" defTabSz="1042988">
              <a:lnSpc>
                <a:spcPct val="115000"/>
              </a:lnSpc>
            </a:pPr>
            <a:endParaRPr lang="en-US" sz="1200" dirty="0">
              <a:solidFill>
                <a:schemeClr val="bg1"/>
              </a:solidFill>
              <a:latin typeface="Arial" pitchFamily="34" charset="0"/>
              <a:cs typeface="Arial" pitchFamily="34" charset="0"/>
            </a:endParaRPr>
          </a:p>
          <a:p>
            <a:pPr algn="ctr" defTabSz="1042988">
              <a:lnSpc>
                <a:spcPct val="115000"/>
              </a:lnSpc>
            </a:pPr>
            <a:endParaRPr lang="en-US" sz="1200" dirty="0">
              <a:solidFill>
                <a:schemeClr val="bg1"/>
              </a:solidFill>
              <a:latin typeface="Arial" pitchFamily="34" charset="0"/>
              <a:cs typeface="Arial" pitchFamily="34" charset="0"/>
            </a:endParaRPr>
          </a:p>
          <a:p>
            <a:pPr algn="ctr" defTabSz="1042988">
              <a:lnSpc>
                <a:spcPct val="115000"/>
              </a:lnSpc>
            </a:pPr>
            <a:endParaRPr lang="en-US" sz="1200" dirty="0">
              <a:solidFill>
                <a:schemeClr val="bg1"/>
              </a:solidFill>
              <a:latin typeface="Arial" pitchFamily="34" charset="0"/>
              <a:cs typeface="Arial" pitchFamily="34" charset="0"/>
            </a:endParaRPr>
          </a:p>
          <a:p>
            <a:pPr algn="ctr" defTabSz="1042988">
              <a:lnSpc>
                <a:spcPct val="115000"/>
              </a:lnSpc>
            </a:pPr>
            <a:endParaRPr lang="en-US" sz="1200" dirty="0">
              <a:solidFill>
                <a:schemeClr val="bg1"/>
              </a:solidFill>
              <a:latin typeface="Arial" pitchFamily="34" charset="0"/>
              <a:cs typeface="Arial" pitchFamily="34" charset="0"/>
            </a:endParaRPr>
          </a:p>
        </p:txBody>
      </p:sp>
      <p:sp>
        <p:nvSpPr>
          <p:cNvPr id="20" name="Oval 19"/>
          <p:cNvSpPr/>
          <p:nvPr/>
        </p:nvSpPr>
        <p:spPr bwMode="auto">
          <a:xfrm>
            <a:off x="3867150" y="2505075"/>
            <a:ext cx="3409050" cy="2328862"/>
          </a:xfrm>
          <a:prstGeom prst="ellipse">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1042988">
              <a:lnSpc>
                <a:spcPct val="115000"/>
              </a:lnSpc>
            </a:pPr>
            <a:r>
              <a:rPr lang="en-US" dirty="0">
                <a:solidFill>
                  <a:schemeClr val="bg1"/>
                </a:solidFill>
                <a:latin typeface="Arial" pitchFamily="34" charset="0"/>
                <a:cs typeface="Arial" pitchFamily="34" charset="0"/>
              </a:rPr>
              <a:t>VSD</a:t>
            </a:r>
          </a:p>
          <a:p>
            <a:pPr algn="ctr" defTabSz="1042988">
              <a:lnSpc>
                <a:spcPct val="115000"/>
              </a:lnSpc>
            </a:pPr>
            <a:endParaRPr lang="en-US" dirty="0">
              <a:solidFill>
                <a:schemeClr val="bg1"/>
              </a:solidFill>
              <a:latin typeface="Arial" pitchFamily="34" charset="0"/>
              <a:cs typeface="Arial" pitchFamily="34" charset="0"/>
            </a:endParaRPr>
          </a:p>
          <a:p>
            <a:pPr algn="ctr" defTabSz="1042988">
              <a:lnSpc>
                <a:spcPct val="115000"/>
              </a:lnSpc>
            </a:pPr>
            <a:endParaRPr lang="en-US" dirty="0">
              <a:solidFill>
                <a:schemeClr val="bg1"/>
              </a:solidFill>
              <a:latin typeface="Arial" pitchFamily="34" charset="0"/>
              <a:cs typeface="Arial" pitchFamily="34" charset="0"/>
            </a:endParaRPr>
          </a:p>
          <a:p>
            <a:pPr algn="ctr" defTabSz="1042988">
              <a:lnSpc>
                <a:spcPct val="115000"/>
              </a:lnSpc>
            </a:pPr>
            <a:endParaRPr lang="en-US" dirty="0">
              <a:solidFill>
                <a:schemeClr val="bg1"/>
              </a:solidFill>
              <a:latin typeface="Arial" pitchFamily="34" charset="0"/>
              <a:cs typeface="Arial" pitchFamily="34" charset="0"/>
            </a:endParaRPr>
          </a:p>
          <a:p>
            <a:pPr algn="ctr" defTabSz="1042988">
              <a:lnSpc>
                <a:spcPct val="115000"/>
              </a:lnSpc>
            </a:pPr>
            <a:endParaRPr lang="en-US" dirty="0">
              <a:solidFill>
                <a:schemeClr val="bg1"/>
              </a:solidFill>
              <a:latin typeface="Arial" pitchFamily="34" charset="0"/>
              <a:cs typeface="Arial" pitchFamily="34" charset="0"/>
            </a:endParaRPr>
          </a:p>
        </p:txBody>
      </p:sp>
      <p:sp>
        <p:nvSpPr>
          <p:cNvPr id="21" name="Oval 20"/>
          <p:cNvSpPr/>
          <p:nvPr/>
        </p:nvSpPr>
        <p:spPr bwMode="auto">
          <a:xfrm>
            <a:off x="4933950" y="3376612"/>
            <a:ext cx="3009900" cy="1457325"/>
          </a:xfrm>
          <a:prstGeom prst="ellipse">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Arial" pitchFamily="34" charset="0"/>
                <a:cs typeface="Arial" pitchFamily="34" charset="0"/>
              </a:rPr>
              <a:t>RangeDB</a:t>
            </a:r>
          </a:p>
        </p:txBody>
      </p:sp>
      <p:sp>
        <p:nvSpPr>
          <p:cNvPr id="23" name="Rectangle 22"/>
          <p:cNvSpPr/>
          <p:nvPr/>
        </p:nvSpPr>
        <p:spPr bwMode="auto">
          <a:xfrm>
            <a:off x="1378500" y="6648793"/>
            <a:ext cx="1057275" cy="455027"/>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1042988">
              <a:lnSpc>
                <a:spcPct val="115000"/>
              </a:lnSpc>
            </a:pPr>
            <a:r>
              <a:rPr lang="en-US" dirty="0" smtClean="0">
                <a:solidFill>
                  <a:schemeClr val="bg1"/>
                </a:solidFill>
                <a:latin typeface="Arial" pitchFamily="34" charset="0"/>
                <a:cs typeface="Arial" pitchFamily="34" charset="0"/>
              </a:rPr>
              <a:t>System </a:t>
            </a:r>
            <a:endParaRPr lang="en-US" dirty="0">
              <a:solidFill>
                <a:schemeClr val="bg1"/>
              </a:solidFill>
              <a:latin typeface="Arial" pitchFamily="34" charset="0"/>
              <a:cs typeface="Arial" pitchFamily="34" charset="0"/>
            </a:endParaRPr>
          </a:p>
        </p:txBody>
      </p:sp>
      <p:sp>
        <p:nvSpPr>
          <p:cNvPr id="24" name="Rectangle 23"/>
          <p:cNvSpPr/>
          <p:nvPr/>
        </p:nvSpPr>
        <p:spPr bwMode="auto">
          <a:xfrm>
            <a:off x="2557460" y="6648792"/>
            <a:ext cx="1057275" cy="455027"/>
          </a:xfrm>
          <a:prstGeom prst="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defTabSz="1042988">
              <a:lnSpc>
                <a:spcPct val="115000"/>
              </a:lnSpc>
            </a:pPr>
            <a:r>
              <a:rPr lang="en-US" dirty="0">
                <a:solidFill>
                  <a:schemeClr val="bg1"/>
                </a:solidFill>
                <a:latin typeface="Arial" pitchFamily="34" charset="0"/>
                <a:cs typeface="Arial" pitchFamily="34" charset="0"/>
              </a:rPr>
              <a:t>Avionics</a:t>
            </a:r>
          </a:p>
        </p:txBody>
      </p:sp>
      <p:sp>
        <p:nvSpPr>
          <p:cNvPr id="25" name="Rectangle 24"/>
          <p:cNvSpPr/>
          <p:nvPr/>
        </p:nvSpPr>
        <p:spPr bwMode="auto">
          <a:xfrm>
            <a:off x="3731400" y="6649878"/>
            <a:ext cx="1057275" cy="455027"/>
          </a:xfrm>
          <a:prstGeom prst="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Operation</a:t>
            </a:r>
          </a:p>
        </p:txBody>
      </p:sp>
      <p:cxnSp>
        <p:nvCxnSpPr>
          <p:cNvPr id="27" name="Straight Arrow Connector 26"/>
          <p:cNvCxnSpPr/>
          <p:nvPr/>
        </p:nvCxnSpPr>
        <p:spPr bwMode="auto">
          <a:xfrm>
            <a:off x="6438900" y="6734175"/>
            <a:ext cx="1480200" cy="0"/>
          </a:xfrm>
          <a:prstGeom prst="straightConnector1">
            <a:avLst/>
          </a:prstGeom>
          <a:solidFill>
            <a:schemeClr val="bg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 name="TextBox 27"/>
          <p:cNvSpPr txBox="1"/>
          <p:nvPr/>
        </p:nvSpPr>
        <p:spPr>
          <a:xfrm>
            <a:off x="6327580" y="6781740"/>
            <a:ext cx="1630575" cy="323165"/>
          </a:xfrm>
          <a:prstGeom prst="rect">
            <a:avLst/>
          </a:prstGeom>
          <a:noFill/>
        </p:spPr>
        <p:txBody>
          <a:bodyPr wrap="none" rtlCol="0">
            <a:spAutoFit/>
          </a:bodyPr>
          <a:lstStyle/>
          <a:p>
            <a:r>
              <a:rPr lang="en-US" dirty="0" smtClean="0"/>
              <a:t>Life Cycle Phase</a:t>
            </a:r>
            <a:endParaRPr lang="en-US" dirty="0"/>
          </a:p>
        </p:txBody>
      </p:sp>
      <p:sp>
        <p:nvSpPr>
          <p:cNvPr id="29" name="TextBox 28"/>
          <p:cNvSpPr txBox="1"/>
          <p:nvPr/>
        </p:nvSpPr>
        <p:spPr>
          <a:xfrm>
            <a:off x="2335554" y="2633662"/>
            <a:ext cx="580608" cy="323165"/>
          </a:xfrm>
          <a:prstGeom prst="rect">
            <a:avLst/>
          </a:prstGeom>
          <a:noFill/>
        </p:spPr>
        <p:txBody>
          <a:bodyPr wrap="none" rtlCol="0">
            <a:spAutoFit/>
          </a:bodyPr>
          <a:lstStyle/>
          <a:p>
            <a:r>
              <a:rPr lang="en-US" dirty="0" smtClean="0">
                <a:solidFill>
                  <a:schemeClr val="bg1"/>
                </a:solidFill>
              </a:rPr>
              <a:t>CDF</a:t>
            </a:r>
            <a:endParaRPr lang="en-US" dirty="0">
              <a:solidFill>
                <a:schemeClr val="bg1"/>
              </a:solidFill>
            </a:endParaRPr>
          </a:p>
        </p:txBody>
      </p:sp>
      <p:sp>
        <p:nvSpPr>
          <p:cNvPr id="34" name="Rectangle 33"/>
          <p:cNvSpPr/>
          <p:nvPr/>
        </p:nvSpPr>
        <p:spPr bwMode="auto">
          <a:xfrm>
            <a:off x="1533499" y="3600450"/>
            <a:ext cx="4395801" cy="2000250"/>
          </a:xfrm>
          <a:prstGeom prst="rect">
            <a:avLst/>
          </a:prstGeom>
          <a:solidFill>
            <a:srgbClr val="CCECFF">
              <a:alpha val="25882"/>
            </a:srgbClr>
          </a:solidFill>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285750" indent="-285750" defTabSz="1042988">
              <a:lnSpc>
                <a:spcPct val="115000"/>
              </a:lnSpc>
              <a:buFont typeface="Arial" panose="020B0604020202020204" pitchFamily="34" charset="0"/>
              <a:buChar char="•"/>
            </a:pPr>
            <a:r>
              <a:rPr lang="en-US" dirty="0">
                <a:latin typeface="Arial" pitchFamily="34" charset="0"/>
                <a:cs typeface="Arial" pitchFamily="34" charset="0"/>
              </a:rPr>
              <a:t>CDF </a:t>
            </a:r>
            <a:r>
              <a:rPr lang="en-US" dirty="0" smtClean="0">
                <a:latin typeface="Arial" pitchFamily="34" charset="0"/>
                <a:cs typeface="Arial" pitchFamily="34" charset="0"/>
              </a:rPr>
              <a:t>supporting conceptual design </a:t>
            </a:r>
            <a:endParaRPr lang="en-US" dirty="0">
              <a:latin typeface="Arial" pitchFamily="34" charset="0"/>
              <a:cs typeface="Arial" pitchFamily="34" charset="0"/>
            </a:endParaRPr>
          </a:p>
          <a:p>
            <a:pPr marL="285750" indent="-285750" defTabSz="1042988">
              <a:lnSpc>
                <a:spcPct val="115000"/>
              </a:lnSpc>
              <a:buFont typeface="Arial" panose="020B0604020202020204" pitchFamily="34" charset="0"/>
              <a:buChar char="•"/>
            </a:pPr>
            <a:r>
              <a:rPr lang="en-US" dirty="0" smtClean="0"/>
              <a:t>VSD </a:t>
            </a:r>
            <a:r>
              <a:rPr lang="en-US" dirty="0"/>
              <a:t>as MBSE E2E demonstrator – blue print </a:t>
            </a:r>
          </a:p>
          <a:p>
            <a:pPr marL="285750" lvl="1" indent="-285750" defTabSz="1042988">
              <a:lnSpc>
                <a:spcPct val="115000"/>
              </a:lnSpc>
              <a:buFont typeface="Arial" panose="020B0604020202020204" pitchFamily="34" charset="0"/>
              <a:buChar char="•"/>
            </a:pPr>
            <a:r>
              <a:rPr lang="en-US" sz="1600" dirty="0" smtClean="0"/>
              <a:t>RangeDB </a:t>
            </a:r>
            <a:r>
              <a:rPr lang="en-US" sz="1600" dirty="0"/>
              <a:t>is the operational </a:t>
            </a:r>
            <a:r>
              <a:rPr lang="en-US" sz="1600" dirty="0" smtClean="0"/>
              <a:t>realization</a:t>
            </a:r>
          </a:p>
          <a:p>
            <a:pPr marL="285750" lvl="1" indent="-285750" defTabSz="1042988">
              <a:lnSpc>
                <a:spcPct val="115000"/>
              </a:lnSpc>
              <a:buFont typeface="Arial" panose="020B0604020202020204" pitchFamily="34" charset="0"/>
              <a:buChar char="•"/>
            </a:pPr>
            <a:r>
              <a:rPr lang="en-US" sz="1600" dirty="0" smtClean="0"/>
              <a:t>EGS-CC shared G/S segment component </a:t>
            </a:r>
            <a:endParaRPr lang="en-US" sz="1800" dirty="0"/>
          </a:p>
          <a:p>
            <a:pPr marL="285750" indent="-285750" defTabSz="1042988">
              <a:lnSpc>
                <a:spcPct val="115000"/>
              </a:lnSpc>
              <a:buFont typeface="Arial" panose="020B0604020202020204" pitchFamily="34" charset="0"/>
              <a:buChar char="•"/>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550626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ESA TRP “Virtual Spacecraft Design” was to develop a MBSE demonstrator – relying on the concepts of ECSS-E-10-23</a:t>
            </a:r>
            <a:endParaRPr lang="en-US" dirty="0"/>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11</a:t>
            </a:fld>
            <a:endParaRPr lang="de-DE" altLang="de-DE">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42876" y="1849662"/>
            <a:ext cx="6009422" cy="380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Oval 28"/>
          <p:cNvSpPr/>
          <p:nvPr/>
        </p:nvSpPr>
        <p:spPr bwMode="auto">
          <a:xfrm>
            <a:off x="219075" y="2589599"/>
            <a:ext cx="2023801" cy="1162050"/>
          </a:xfrm>
          <a:prstGeom prst="ellipse">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1042988">
              <a:lnSpc>
                <a:spcPct val="115000"/>
              </a:lnSpc>
            </a:pPr>
            <a:r>
              <a:rPr lang="en-US" dirty="0">
                <a:latin typeface="Arial" pitchFamily="34" charset="0"/>
                <a:cs typeface="Arial" pitchFamily="34" charset="0"/>
              </a:rPr>
              <a:t>Managing the </a:t>
            </a:r>
            <a:br>
              <a:rPr lang="en-US" dirty="0">
                <a:latin typeface="Arial" pitchFamily="34" charset="0"/>
                <a:cs typeface="Arial" pitchFamily="34" charset="0"/>
              </a:rPr>
            </a:br>
            <a:r>
              <a:rPr lang="en-US" dirty="0">
                <a:latin typeface="Arial" pitchFamily="34" charset="0"/>
                <a:cs typeface="Arial" pitchFamily="34" charset="0"/>
              </a:rPr>
              <a:t>Federation of </a:t>
            </a:r>
            <a:r>
              <a:rPr lang="en-US" dirty="0" smtClean="0">
                <a:latin typeface="Arial" pitchFamily="34" charset="0"/>
                <a:cs typeface="Arial" pitchFamily="34" charset="0"/>
              </a:rPr>
              <a:t>DB</a:t>
            </a:r>
            <a:endParaRPr lang="en-US" dirty="0">
              <a:latin typeface="Arial" pitchFamily="34" charset="0"/>
              <a:cs typeface="Arial" pitchFamily="34" charset="0"/>
            </a:endParaRPr>
          </a:p>
        </p:txBody>
      </p:sp>
      <p:sp>
        <p:nvSpPr>
          <p:cNvPr id="43" name="Oval 42"/>
          <p:cNvSpPr/>
          <p:nvPr/>
        </p:nvSpPr>
        <p:spPr bwMode="auto">
          <a:xfrm>
            <a:off x="1495425" y="4896038"/>
            <a:ext cx="2023801" cy="1162050"/>
          </a:xfrm>
          <a:prstGeom prst="ellipse">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1042988">
              <a:lnSpc>
                <a:spcPct val="115000"/>
              </a:lnSpc>
            </a:pPr>
            <a:r>
              <a:rPr lang="en-US" dirty="0">
                <a:latin typeface="Arial" pitchFamily="34" charset="0"/>
                <a:cs typeface="Arial" pitchFamily="34" charset="0"/>
              </a:rPr>
              <a:t>Definition of the managed data derived from process</a:t>
            </a:r>
          </a:p>
        </p:txBody>
      </p:sp>
      <p:sp>
        <p:nvSpPr>
          <p:cNvPr id="44" name="Oval 43"/>
          <p:cNvSpPr/>
          <p:nvPr/>
        </p:nvSpPr>
        <p:spPr bwMode="auto">
          <a:xfrm>
            <a:off x="4314825" y="5781675"/>
            <a:ext cx="2023801" cy="1162050"/>
          </a:xfrm>
          <a:prstGeom prst="ellipse">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1042988">
              <a:lnSpc>
                <a:spcPct val="115000"/>
              </a:lnSpc>
            </a:pPr>
            <a:r>
              <a:rPr lang="en-US" dirty="0">
                <a:latin typeface="Arial" pitchFamily="34" charset="0"/>
                <a:cs typeface="Arial" pitchFamily="34" charset="0"/>
              </a:rPr>
              <a:t>Model management technologies</a:t>
            </a:r>
          </a:p>
        </p:txBody>
      </p:sp>
      <p:sp>
        <p:nvSpPr>
          <p:cNvPr id="45" name="Oval 44"/>
          <p:cNvSpPr/>
          <p:nvPr/>
        </p:nvSpPr>
        <p:spPr bwMode="auto">
          <a:xfrm>
            <a:off x="7240397" y="4876988"/>
            <a:ext cx="2023801" cy="1162050"/>
          </a:xfrm>
          <a:prstGeom prst="ellipse">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1042988">
              <a:lnSpc>
                <a:spcPct val="115000"/>
              </a:lnSpc>
            </a:pPr>
            <a:r>
              <a:rPr lang="en-US" dirty="0" smtClean="0">
                <a:latin typeface="Arial" pitchFamily="34" charset="0"/>
                <a:cs typeface="Arial" pitchFamily="34" charset="0"/>
              </a:rPr>
              <a:t>System simulation along the life-cycle </a:t>
            </a:r>
            <a:endParaRPr lang="en-US" dirty="0">
              <a:latin typeface="Arial" pitchFamily="34" charset="0"/>
              <a:cs typeface="Arial" pitchFamily="34" charset="0"/>
            </a:endParaRPr>
          </a:p>
        </p:txBody>
      </p:sp>
      <p:sp>
        <p:nvSpPr>
          <p:cNvPr id="46" name="Oval 45"/>
          <p:cNvSpPr/>
          <p:nvPr/>
        </p:nvSpPr>
        <p:spPr bwMode="auto">
          <a:xfrm>
            <a:off x="8488624" y="2589599"/>
            <a:ext cx="2023801" cy="1162050"/>
          </a:xfrm>
          <a:prstGeom prst="ellipse">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1042988">
              <a:lnSpc>
                <a:spcPct val="115000"/>
              </a:lnSpc>
            </a:pPr>
            <a:r>
              <a:rPr lang="en-US" dirty="0" smtClean="0">
                <a:latin typeface="Arial" pitchFamily="34" charset="0"/>
                <a:cs typeface="Arial" pitchFamily="34" charset="0"/>
              </a:rPr>
              <a:t>“user friendly” way of data editing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276153248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Key improvement area in VSD was “system design” activities, here some example from related documentation – managed manually </a:t>
            </a:r>
            <a:endParaRPr lang="en-US" dirty="0"/>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12</a:t>
            </a:fld>
            <a:endParaRPr lang="de-DE" altLang="de-DE">
              <a:solidFill>
                <a:srgbClr val="000000"/>
              </a:solidFill>
            </a:endParaRPr>
          </a:p>
        </p:txBody>
      </p:sp>
      <p:sp>
        <p:nvSpPr>
          <p:cNvPr id="7" name="Freeform 53"/>
          <p:cNvSpPr>
            <a:spLocks/>
          </p:cNvSpPr>
          <p:nvPr/>
        </p:nvSpPr>
        <p:spPr bwMode="auto">
          <a:xfrm>
            <a:off x="3178968" y="5237956"/>
            <a:ext cx="1871662" cy="1584325"/>
          </a:xfrm>
          <a:custGeom>
            <a:avLst/>
            <a:gdLst>
              <a:gd name="T0" fmla="*/ 0 w 1179"/>
              <a:gd name="T1" fmla="*/ 2147483647 h 998"/>
              <a:gd name="T2" fmla="*/ 2147483647 w 1179"/>
              <a:gd name="T3" fmla="*/ 0 h 998"/>
              <a:gd name="T4" fmla="*/ 0 w 1179"/>
              <a:gd name="T5" fmla="*/ 2147483647 h 998"/>
              <a:gd name="T6" fmla="*/ 0 w 1179"/>
              <a:gd name="T7" fmla="*/ 2147483647 h 998"/>
              <a:gd name="T8" fmla="*/ 0 60000 65536"/>
              <a:gd name="T9" fmla="*/ 0 60000 65536"/>
              <a:gd name="T10" fmla="*/ 0 60000 65536"/>
              <a:gd name="T11" fmla="*/ 0 60000 65536"/>
              <a:gd name="T12" fmla="*/ 0 w 1179"/>
              <a:gd name="T13" fmla="*/ 0 h 998"/>
              <a:gd name="T14" fmla="*/ 1179 w 1179"/>
              <a:gd name="T15" fmla="*/ 998 h 998"/>
            </a:gdLst>
            <a:ahLst/>
            <a:cxnLst>
              <a:cxn ang="T8">
                <a:pos x="T0" y="T1"/>
              </a:cxn>
              <a:cxn ang="T9">
                <a:pos x="T2" y="T3"/>
              </a:cxn>
              <a:cxn ang="T10">
                <a:pos x="T4" y="T5"/>
              </a:cxn>
              <a:cxn ang="T11">
                <a:pos x="T6" y="T7"/>
              </a:cxn>
            </a:cxnLst>
            <a:rect l="T12" t="T13" r="T14" b="T15"/>
            <a:pathLst>
              <a:path w="1179" h="998">
                <a:moveTo>
                  <a:pt x="0" y="91"/>
                </a:moveTo>
                <a:lnTo>
                  <a:pt x="1179" y="0"/>
                </a:lnTo>
                <a:lnTo>
                  <a:pt x="0" y="998"/>
                </a:lnTo>
                <a:lnTo>
                  <a:pt x="0" y="91"/>
                </a:lnTo>
                <a:close/>
              </a:path>
            </a:pathLst>
          </a:custGeom>
          <a:noFill/>
          <a:ln w="3175" cap="flat" cmpd="sng">
            <a:solidFill>
              <a:srgbClr val="969696"/>
            </a:solidFill>
            <a:prstDash val="dash"/>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 name="Freeform 45"/>
          <p:cNvSpPr>
            <a:spLocks/>
          </p:cNvSpPr>
          <p:nvPr/>
        </p:nvSpPr>
        <p:spPr bwMode="auto">
          <a:xfrm>
            <a:off x="1018380" y="1637506"/>
            <a:ext cx="4032250" cy="3600450"/>
          </a:xfrm>
          <a:custGeom>
            <a:avLst/>
            <a:gdLst>
              <a:gd name="T0" fmla="*/ 2147483647 w 2540"/>
              <a:gd name="T1" fmla="*/ 0 h 2268"/>
              <a:gd name="T2" fmla="*/ 2147483647 w 2540"/>
              <a:gd name="T3" fmla="*/ 2147483647 h 2268"/>
              <a:gd name="T4" fmla="*/ 0 w 2540"/>
              <a:gd name="T5" fmla="*/ 2147483647 h 2268"/>
              <a:gd name="T6" fmla="*/ 2147483647 w 2540"/>
              <a:gd name="T7" fmla="*/ 0 h 2268"/>
              <a:gd name="T8" fmla="*/ 0 60000 65536"/>
              <a:gd name="T9" fmla="*/ 0 60000 65536"/>
              <a:gd name="T10" fmla="*/ 0 60000 65536"/>
              <a:gd name="T11" fmla="*/ 0 60000 65536"/>
              <a:gd name="T12" fmla="*/ 0 w 2540"/>
              <a:gd name="T13" fmla="*/ 0 h 2268"/>
              <a:gd name="T14" fmla="*/ 2540 w 2540"/>
              <a:gd name="T15" fmla="*/ 2268 h 2268"/>
            </a:gdLst>
            <a:ahLst/>
            <a:cxnLst>
              <a:cxn ang="T8">
                <a:pos x="T0" y="T1"/>
              </a:cxn>
              <a:cxn ang="T9">
                <a:pos x="T2" y="T3"/>
              </a:cxn>
              <a:cxn ang="T10">
                <a:pos x="T4" y="T5"/>
              </a:cxn>
              <a:cxn ang="T11">
                <a:pos x="T6" y="T7"/>
              </a:cxn>
            </a:cxnLst>
            <a:rect l="T12" t="T13" r="T14" b="T15"/>
            <a:pathLst>
              <a:path w="2540" h="2268">
                <a:moveTo>
                  <a:pt x="907" y="0"/>
                </a:moveTo>
                <a:lnTo>
                  <a:pt x="2540" y="2268"/>
                </a:lnTo>
                <a:lnTo>
                  <a:pt x="0" y="1361"/>
                </a:lnTo>
                <a:lnTo>
                  <a:pt x="907" y="0"/>
                </a:lnTo>
                <a:close/>
              </a:path>
            </a:pathLst>
          </a:custGeom>
          <a:noFill/>
          <a:ln w="3175" cap="flat" cmpd="sng">
            <a:solidFill>
              <a:srgbClr val="969696"/>
            </a:solidFill>
            <a:prstDash val="dash"/>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 name="Freeform 46"/>
          <p:cNvSpPr>
            <a:spLocks/>
          </p:cNvSpPr>
          <p:nvPr/>
        </p:nvSpPr>
        <p:spPr bwMode="auto">
          <a:xfrm>
            <a:off x="2529680" y="1637506"/>
            <a:ext cx="2520950" cy="3600450"/>
          </a:xfrm>
          <a:custGeom>
            <a:avLst/>
            <a:gdLst>
              <a:gd name="T0" fmla="*/ 0 w 1588"/>
              <a:gd name="T1" fmla="*/ 2147483647 h 2268"/>
              <a:gd name="T2" fmla="*/ 2147483647 w 1588"/>
              <a:gd name="T3" fmla="*/ 2147483647 h 2268"/>
              <a:gd name="T4" fmla="*/ 2147483647 w 1588"/>
              <a:gd name="T5" fmla="*/ 0 h 2268"/>
              <a:gd name="T6" fmla="*/ 0 w 1588"/>
              <a:gd name="T7" fmla="*/ 2147483647 h 2268"/>
              <a:gd name="T8" fmla="*/ 0 60000 65536"/>
              <a:gd name="T9" fmla="*/ 0 60000 65536"/>
              <a:gd name="T10" fmla="*/ 0 60000 65536"/>
              <a:gd name="T11" fmla="*/ 0 60000 65536"/>
              <a:gd name="T12" fmla="*/ 0 w 1588"/>
              <a:gd name="T13" fmla="*/ 0 h 2268"/>
              <a:gd name="T14" fmla="*/ 1588 w 1588"/>
              <a:gd name="T15" fmla="*/ 2268 h 2268"/>
            </a:gdLst>
            <a:ahLst/>
            <a:cxnLst>
              <a:cxn ang="T8">
                <a:pos x="T0" y="T1"/>
              </a:cxn>
              <a:cxn ang="T9">
                <a:pos x="T2" y="T3"/>
              </a:cxn>
              <a:cxn ang="T10">
                <a:pos x="T4" y="T5"/>
              </a:cxn>
              <a:cxn ang="T11">
                <a:pos x="T6" y="T7"/>
              </a:cxn>
            </a:cxnLst>
            <a:rect l="T12" t="T13" r="T14" b="T15"/>
            <a:pathLst>
              <a:path w="1588" h="2268">
                <a:moveTo>
                  <a:pt x="0" y="1361"/>
                </a:moveTo>
                <a:lnTo>
                  <a:pt x="1588" y="2268"/>
                </a:lnTo>
                <a:lnTo>
                  <a:pt x="908" y="0"/>
                </a:lnTo>
                <a:lnTo>
                  <a:pt x="0" y="1361"/>
                </a:lnTo>
                <a:close/>
              </a:path>
            </a:pathLst>
          </a:custGeom>
          <a:noFill/>
          <a:ln w="3175" cap="flat" cmpd="sng">
            <a:solidFill>
              <a:srgbClr val="969696"/>
            </a:solidFill>
            <a:prstDash val="dash"/>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 name="Freeform 47"/>
          <p:cNvSpPr>
            <a:spLocks/>
          </p:cNvSpPr>
          <p:nvPr/>
        </p:nvSpPr>
        <p:spPr bwMode="auto">
          <a:xfrm>
            <a:off x="4042568" y="1637506"/>
            <a:ext cx="1439862" cy="3600450"/>
          </a:xfrm>
          <a:custGeom>
            <a:avLst/>
            <a:gdLst>
              <a:gd name="T0" fmla="*/ 0 w 907"/>
              <a:gd name="T1" fmla="*/ 2147483647 h 2268"/>
              <a:gd name="T2" fmla="*/ 2147483647 w 907"/>
              <a:gd name="T3" fmla="*/ 0 h 2268"/>
              <a:gd name="T4" fmla="*/ 2147483647 w 907"/>
              <a:gd name="T5" fmla="*/ 2147483647 h 2268"/>
              <a:gd name="T6" fmla="*/ 0 w 907"/>
              <a:gd name="T7" fmla="*/ 2147483647 h 2268"/>
              <a:gd name="T8" fmla="*/ 0 60000 65536"/>
              <a:gd name="T9" fmla="*/ 0 60000 65536"/>
              <a:gd name="T10" fmla="*/ 0 60000 65536"/>
              <a:gd name="T11" fmla="*/ 0 60000 65536"/>
              <a:gd name="T12" fmla="*/ 0 w 907"/>
              <a:gd name="T13" fmla="*/ 0 h 2268"/>
              <a:gd name="T14" fmla="*/ 907 w 907"/>
              <a:gd name="T15" fmla="*/ 2268 h 2268"/>
            </a:gdLst>
            <a:ahLst/>
            <a:cxnLst>
              <a:cxn ang="T8">
                <a:pos x="T0" y="T1"/>
              </a:cxn>
              <a:cxn ang="T9">
                <a:pos x="T2" y="T3"/>
              </a:cxn>
              <a:cxn ang="T10">
                <a:pos x="T4" y="T5"/>
              </a:cxn>
              <a:cxn ang="T11">
                <a:pos x="T6" y="T7"/>
              </a:cxn>
            </a:cxnLst>
            <a:rect l="T12" t="T13" r="T14" b="T15"/>
            <a:pathLst>
              <a:path w="907" h="2268">
                <a:moveTo>
                  <a:pt x="0" y="1361"/>
                </a:moveTo>
                <a:lnTo>
                  <a:pt x="907" y="0"/>
                </a:lnTo>
                <a:lnTo>
                  <a:pt x="635" y="2268"/>
                </a:lnTo>
                <a:lnTo>
                  <a:pt x="0" y="1361"/>
                </a:lnTo>
                <a:close/>
              </a:path>
            </a:pathLst>
          </a:custGeom>
          <a:noFill/>
          <a:ln w="3175" cap="flat" cmpd="sng">
            <a:solidFill>
              <a:srgbClr val="969696"/>
            </a:solidFill>
            <a:prstDash val="dash"/>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Freeform 48"/>
          <p:cNvSpPr>
            <a:spLocks/>
          </p:cNvSpPr>
          <p:nvPr/>
        </p:nvSpPr>
        <p:spPr bwMode="auto">
          <a:xfrm>
            <a:off x="5050630" y="1637506"/>
            <a:ext cx="1944688" cy="3600450"/>
          </a:xfrm>
          <a:custGeom>
            <a:avLst/>
            <a:gdLst>
              <a:gd name="T0" fmla="*/ 2147483647 w 1225"/>
              <a:gd name="T1" fmla="*/ 0 h 2268"/>
              <a:gd name="T2" fmla="*/ 0 w 1225"/>
              <a:gd name="T3" fmla="*/ 2147483647 h 2268"/>
              <a:gd name="T4" fmla="*/ 2147483647 w 1225"/>
              <a:gd name="T5" fmla="*/ 2147483647 h 2268"/>
              <a:gd name="T6" fmla="*/ 2147483647 w 1225"/>
              <a:gd name="T7" fmla="*/ 0 h 2268"/>
              <a:gd name="T8" fmla="*/ 0 60000 65536"/>
              <a:gd name="T9" fmla="*/ 0 60000 65536"/>
              <a:gd name="T10" fmla="*/ 0 60000 65536"/>
              <a:gd name="T11" fmla="*/ 0 60000 65536"/>
              <a:gd name="T12" fmla="*/ 0 w 1225"/>
              <a:gd name="T13" fmla="*/ 0 h 2268"/>
              <a:gd name="T14" fmla="*/ 1225 w 1225"/>
              <a:gd name="T15" fmla="*/ 2268 h 2268"/>
            </a:gdLst>
            <a:ahLst/>
            <a:cxnLst>
              <a:cxn ang="T8">
                <a:pos x="T0" y="T1"/>
              </a:cxn>
              <a:cxn ang="T9">
                <a:pos x="T2" y="T3"/>
              </a:cxn>
              <a:cxn ang="T10">
                <a:pos x="T4" y="T5"/>
              </a:cxn>
              <a:cxn ang="T11">
                <a:pos x="T6" y="T7"/>
              </a:cxn>
            </a:cxnLst>
            <a:rect l="T12" t="T13" r="T14" b="T15"/>
            <a:pathLst>
              <a:path w="1225" h="2268">
                <a:moveTo>
                  <a:pt x="317" y="0"/>
                </a:moveTo>
                <a:lnTo>
                  <a:pt x="0" y="2268"/>
                </a:lnTo>
                <a:lnTo>
                  <a:pt x="1225" y="1361"/>
                </a:lnTo>
                <a:lnTo>
                  <a:pt x="317" y="0"/>
                </a:lnTo>
                <a:close/>
              </a:path>
            </a:pathLst>
          </a:custGeom>
          <a:noFill/>
          <a:ln w="3175" cap="flat" cmpd="sng">
            <a:solidFill>
              <a:srgbClr val="969696"/>
            </a:solidFill>
            <a:prstDash val="dash"/>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 name="Freeform 49"/>
          <p:cNvSpPr>
            <a:spLocks/>
          </p:cNvSpPr>
          <p:nvPr/>
        </p:nvSpPr>
        <p:spPr bwMode="auto">
          <a:xfrm>
            <a:off x="5050630" y="1637506"/>
            <a:ext cx="4176713" cy="3600450"/>
          </a:xfrm>
          <a:custGeom>
            <a:avLst/>
            <a:gdLst>
              <a:gd name="T0" fmla="*/ 0 w 2631"/>
              <a:gd name="T1" fmla="*/ 2147483647 h 2268"/>
              <a:gd name="T2" fmla="*/ 2147483647 w 2631"/>
              <a:gd name="T3" fmla="*/ 0 h 2268"/>
              <a:gd name="T4" fmla="*/ 2147483647 w 2631"/>
              <a:gd name="T5" fmla="*/ 2147483647 h 2268"/>
              <a:gd name="T6" fmla="*/ 0 w 2631"/>
              <a:gd name="T7" fmla="*/ 2147483647 h 2268"/>
              <a:gd name="T8" fmla="*/ 0 60000 65536"/>
              <a:gd name="T9" fmla="*/ 0 60000 65536"/>
              <a:gd name="T10" fmla="*/ 0 60000 65536"/>
              <a:gd name="T11" fmla="*/ 0 60000 65536"/>
              <a:gd name="T12" fmla="*/ 0 w 2631"/>
              <a:gd name="T13" fmla="*/ 0 h 2268"/>
              <a:gd name="T14" fmla="*/ 2631 w 2631"/>
              <a:gd name="T15" fmla="*/ 2268 h 2268"/>
            </a:gdLst>
            <a:ahLst/>
            <a:cxnLst>
              <a:cxn ang="T8">
                <a:pos x="T0" y="T1"/>
              </a:cxn>
              <a:cxn ang="T9">
                <a:pos x="T2" y="T3"/>
              </a:cxn>
              <a:cxn ang="T10">
                <a:pos x="T4" y="T5"/>
              </a:cxn>
              <a:cxn ang="T11">
                <a:pos x="T6" y="T7"/>
              </a:cxn>
            </a:cxnLst>
            <a:rect l="T12" t="T13" r="T14" b="T15"/>
            <a:pathLst>
              <a:path w="2631" h="2268">
                <a:moveTo>
                  <a:pt x="0" y="2268"/>
                </a:moveTo>
                <a:lnTo>
                  <a:pt x="1270" y="0"/>
                </a:lnTo>
                <a:lnTo>
                  <a:pt x="2631" y="907"/>
                </a:lnTo>
                <a:lnTo>
                  <a:pt x="0" y="2268"/>
                </a:lnTo>
                <a:close/>
              </a:path>
            </a:pathLst>
          </a:custGeom>
          <a:noFill/>
          <a:ln w="3175" cap="flat" cmpd="sng">
            <a:solidFill>
              <a:srgbClr val="969696"/>
            </a:solidFill>
            <a:prstDash val="dash"/>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 name="Freeform 50"/>
          <p:cNvSpPr>
            <a:spLocks/>
          </p:cNvSpPr>
          <p:nvPr/>
        </p:nvSpPr>
        <p:spPr bwMode="auto">
          <a:xfrm>
            <a:off x="5050630" y="3150393"/>
            <a:ext cx="2016125" cy="2087563"/>
          </a:xfrm>
          <a:custGeom>
            <a:avLst/>
            <a:gdLst>
              <a:gd name="T0" fmla="*/ 2147483647 w 1270"/>
              <a:gd name="T1" fmla="*/ 0 h 1315"/>
              <a:gd name="T2" fmla="*/ 0 w 1270"/>
              <a:gd name="T3" fmla="*/ 2147483647 h 1315"/>
              <a:gd name="T4" fmla="*/ 2147483647 w 1270"/>
              <a:gd name="T5" fmla="*/ 2147483647 h 1315"/>
              <a:gd name="T6" fmla="*/ 2147483647 w 1270"/>
              <a:gd name="T7" fmla="*/ 0 h 1315"/>
              <a:gd name="T8" fmla="*/ 0 60000 65536"/>
              <a:gd name="T9" fmla="*/ 0 60000 65536"/>
              <a:gd name="T10" fmla="*/ 0 60000 65536"/>
              <a:gd name="T11" fmla="*/ 0 60000 65536"/>
              <a:gd name="T12" fmla="*/ 0 w 1270"/>
              <a:gd name="T13" fmla="*/ 0 h 1315"/>
              <a:gd name="T14" fmla="*/ 1270 w 1270"/>
              <a:gd name="T15" fmla="*/ 1315 h 1315"/>
            </a:gdLst>
            <a:ahLst/>
            <a:cxnLst>
              <a:cxn ang="T8">
                <a:pos x="T0" y="T1"/>
              </a:cxn>
              <a:cxn ang="T9">
                <a:pos x="T2" y="T3"/>
              </a:cxn>
              <a:cxn ang="T10">
                <a:pos x="T4" y="T5"/>
              </a:cxn>
              <a:cxn ang="T11">
                <a:pos x="T6" y="T7"/>
              </a:cxn>
            </a:cxnLst>
            <a:rect l="T12" t="T13" r="T14" b="T15"/>
            <a:pathLst>
              <a:path w="1270" h="1315">
                <a:moveTo>
                  <a:pt x="1270" y="0"/>
                </a:moveTo>
                <a:lnTo>
                  <a:pt x="0" y="1315"/>
                </a:lnTo>
                <a:lnTo>
                  <a:pt x="1270" y="907"/>
                </a:lnTo>
                <a:lnTo>
                  <a:pt x="1270" y="0"/>
                </a:lnTo>
                <a:close/>
              </a:path>
            </a:pathLst>
          </a:custGeom>
          <a:noFill/>
          <a:ln w="3175" cap="flat" cmpd="sng">
            <a:solidFill>
              <a:srgbClr val="969696"/>
            </a:solidFill>
            <a:prstDash val="dash"/>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 name="Freeform 51"/>
          <p:cNvSpPr>
            <a:spLocks/>
          </p:cNvSpPr>
          <p:nvPr/>
        </p:nvSpPr>
        <p:spPr bwMode="auto">
          <a:xfrm>
            <a:off x="5050630" y="4661693"/>
            <a:ext cx="2016125" cy="2160588"/>
          </a:xfrm>
          <a:custGeom>
            <a:avLst/>
            <a:gdLst>
              <a:gd name="T0" fmla="*/ 2147483647 w 1270"/>
              <a:gd name="T1" fmla="*/ 2147483647 h 1361"/>
              <a:gd name="T2" fmla="*/ 0 w 1270"/>
              <a:gd name="T3" fmla="*/ 2147483647 h 1361"/>
              <a:gd name="T4" fmla="*/ 2147483647 w 1270"/>
              <a:gd name="T5" fmla="*/ 0 h 1361"/>
              <a:gd name="T6" fmla="*/ 2147483647 w 1270"/>
              <a:gd name="T7" fmla="*/ 2147483647 h 1361"/>
              <a:gd name="T8" fmla="*/ 0 60000 65536"/>
              <a:gd name="T9" fmla="*/ 0 60000 65536"/>
              <a:gd name="T10" fmla="*/ 0 60000 65536"/>
              <a:gd name="T11" fmla="*/ 0 60000 65536"/>
              <a:gd name="T12" fmla="*/ 0 w 1270"/>
              <a:gd name="T13" fmla="*/ 0 h 1361"/>
              <a:gd name="T14" fmla="*/ 1270 w 1270"/>
              <a:gd name="T15" fmla="*/ 1361 h 1361"/>
            </a:gdLst>
            <a:ahLst/>
            <a:cxnLst>
              <a:cxn ang="T8">
                <a:pos x="T0" y="T1"/>
              </a:cxn>
              <a:cxn ang="T9">
                <a:pos x="T2" y="T3"/>
              </a:cxn>
              <a:cxn ang="T10">
                <a:pos x="T4" y="T5"/>
              </a:cxn>
              <a:cxn ang="T11">
                <a:pos x="T6" y="T7"/>
              </a:cxn>
            </a:cxnLst>
            <a:rect l="T12" t="T13" r="T14" b="T15"/>
            <a:pathLst>
              <a:path w="1270" h="1361">
                <a:moveTo>
                  <a:pt x="1270" y="1361"/>
                </a:moveTo>
                <a:lnTo>
                  <a:pt x="0" y="363"/>
                </a:lnTo>
                <a:lnTo>
                  <a:pt x="1270" y="0"/>
                </a:lnTo>
                <a:lnTo>
                  <a:pt x="1270" y="1361"/>
                </a:lnTo>
                <a:close/>
              </a:path>
            </a:pathLst>
          </a:custGeom>
          <a:noFill/>
          <a:ln w="3175" cap="flat" cmpd="sng">
            <a:solidFill>
              <a:srgbClr val="969696"/>
            </a:solidFill>
            <a:prstDash val="dash"/>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 name="Rectangle 39"/>
          <p:cNvSpPr>
            <a:spLocks noChangeArrowheads="1"/>
          </p:cNvSpPr>
          <p:nvPr/>
        </p:nvSpPr>
        <p:spPr bwMode="auto">
          <a:xfrm>
            <a:off x="8114505" y="4661693"/>
            <a:ext cx="2160588" cy="216058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1"/>
                </a:solidFill>
                <a:ea typeface="ＭＳ Ｐゴシック" pitchFamily="34" charset="-128"/>
              </a:rPr>
              <a:t>Budgets</a:t>
            </a:r>
          </a:p>
        </p:txBody>
      </p:sp>
      <p:pic>
        <p:nvPicPr>
          <p:cNvPr id="17" name="Picture 10" descr="Pages from gotnasg0015_02A_(PowerBudgetAnalysi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85943" y="4877593"/>
            <a:ext cx="2016125"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41"/>
          <p:cNvSpPr>
            <a:spLocks noChangeArrowheads="1"/>
          </p:cNvSpPr>
          <p:nvPr/>
        </p:nvSpPr>
        <p:spPr bwMode="auto">
          <a:xfrm>
            <a:off x="8095455" y="3150393"/>
            <a:ext cx="2159000" cy="143986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1"/>
                </a:solidFill>
                <a:ea typeface="ＭＳ Ｐゴシック" pitchFamily="34" charset="-128"/>
              </a:rPr>
              <a:t>Verification Matrix</a:t>
            </a:r>
          </a:p>
        </p:txBody>
      </p:sp>
      <p:pic>
        <p:nvPicPr>
          <p:cNvPr id="1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66893" y="3366293"/>
            <a:ext cx="2030412"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39"/>
          <p:cNvSpPr>
            <a:spLocks noChangeArrowheads="1"/>
          </p:cNvSpPr>
          <p:nvPr/>
        </p:nvSpPr>
        <p:spPr bwMode="auto">
          <a:xfrm>
            <a:off x="8085930" y="1637506"/>
            <a:ext cx="2159000" cy="1439862"/>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1"/>
                </a:solidFill>
                <a:ea typeface="ＭＳ Ｐゴシック" pitchFamily="34" charset="-128"/>
              </a:rPr>
              <a:t>Integration Procedure</a:t>
            </a:r>
          </a:p>
        </p:txBody>
      </p:sp>
      <p:pic>
        <p:nvPicPr>
          <p:cNvPr id="21" name="Picture 6" descr="Pages from ASG_NOM_DFA_41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57368" y="1926431"/>
            <a:ext cx="2016125"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Rectangle 38"/>
          <p:cNvSpPr>
            <a:spLocks noChangeArrowheads="1"/>
          </p:cNvSpPr>
          <p:nvPr/>
        </p:nvSpPr>
        <p:spPr bwMode="auto">
          <a:xfrm>
            <a:off x="6190457" y="1637506"/>
            <a:ext cx="1439862" cy="21590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1"/>
                </a:solidFill>
                <a:ea typeface="ＭＳ Ｐゴシック" pitchFamily="34" charset="-128"/>
              </a:rPr>
              <a:t>Configuration</a:t>
            </a:r>
          </a:p>
        </p:txBody>
      </p:sp>
      <p:sp>
        <p:nvSpPr>
          <p:cNvPr id="23" name="Rectangle 39"/>
          <p:cNvSpPr>
            <a:spLocks noChangeArrowheads="1"/>
          </p:cNvSpPr>
          <p:nvPr/>
        </p:nvSpPr>
        <p:spPr bwMode="auto">
          <a:xfrm>
            <a:off x="4294982" y="1637506"/>
            <a:ext cx="1439862" cy="21590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1"/>
                </a:solidFill>
                <a:ea typeface="ＭＳ Ｐゴシック" pitchFamily="34" charset="-128"/>
              </a:rPr>
              <a:t>Operational Proc</a:t>
            </a:r>
          </a:p>
        </p:txBody>
      </p:sp>
      <p:sp>
        <p:nvSpPr>
          <p:cNvPr id="24" name="Rectangle 36"/>
          <p:cNvSpPr>
            <a:spLocks noChangeArrowheads="1"/>
          </p:cNvSpPr>
          <p:nvPr/>
        </p:nvSpPr>
        <p:spPr bwMode="auto">
          <a:xfrm>
            <a:off x="504030" y="1637506"/>
            <a:ext cx="1439863" cy="21590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dirty="0">
                <a:solidFill>
                  <a:schemeClr val="bg1"/>
                </a:solidFill>
                <a:ea typeface="ＭＳ Ｐゴシック" pitchFamily="34" charset="-128"/>
              </a:rPr>
              <a:t>Requirements</a:t>
            </a:r>
          </a:p>
        </p:txBody>
      </p:sp>
      <p:pic>
        <p:nvPicPr>
          <p:cNvPr id="25" name="Picture 4" descr="GO-RS-ESA-SY-0002_(SystemReqDoc)TextRecognized_1_Page_4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5468" y="1924843"/>
            <a:ext cx="1263650" cy="180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7" descr="goce_lss"/>
          <p:cNvPicPr>
            <a:picLocks noChangeAspect="1" noChangeArrowheads="1"/>
          </p:cNvPicPr>
          <p:nvPr/>
        </p:nvPicPr>
        <p:blipFill>
          <a:blip r:embed="rId6">
            <a:extLst>
              <a:ext uri="{28A0092B-C50C-407E-A947-70E740481C1C}">
                <a14:useLocalDpi xmlns:a14="http://schemas.microsoft.com/office/drawing/2010/main" xmlns="" val="0"/>
              </a:ext>
            </a:extLst>
          </a:blip>
          <a:srcRect l="48997" t="27403" r="27214" b="3065"/>
          <a:stretch>
            <a:fillRect/>
          </a:stretch>
        </p:blipFill>
        <p:spPr bwMode="auto">
          <a:xfrm>
            <a:off x="6447630" y="1926431"/>
            <a:ext cx="889000" cy="172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9" descr="Pages from ASG_NOM_DFA_410"/>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401343" y="1916906"/>
            <a:ext cx="1222375" cy="173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39"/>
          <p:cNvSpPr>
            <a:spLocks noChangeArrowheads="1"/>
          </p:cNvSpPr>
          <p:nvPr/>
        </p:nvSpPr>
        <p:spPr bwMode="auto">
          <a:xfrm>
            <a:off x="2399506" y="1637506"/>
            <a:ext cx="1439863" cy="21590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1"/>
                </a:solidFill>
                <a:ea typeface="ＭＳ Ｐゴシック" pitchFamily="34" charset="-128"/>
              </a:rPr>
              <a:t>Operational Modes</a:t>
            </a:r>
          </a:p>
        </p:txBody>
      </p:sp>
      <p:pic>
        <p:nvPicPr>
          <p:cNvPr id="29" name="Picture 5"/>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496343" y="1924843"/>
            <a:ext cx="1296987" cy="1800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0" name="Rectangle 38"/>
          <p:cNvSpPr>
            <a:spLocks noChangeArrowheads="1"/>
          </p:cNvSpPr>
          <p:nvPr/>
        </p:nvSpPr>
        <p:spPr bwMode="auto">
          <a:xfrm>
            <a:off x="513555" y="3869531"/>
            <a:ext cx="2159000" cy="1439862"/>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1"/>
                </a:solidFill>
                <a:ea typeface="ＭＳ Ｐゴシック" pitchFamily="34" charset="-128"/>
              </a:rPr>
              <a:t>Electrical Interfaces</a:t>
            </a:r>
          </a:p>
        </p:txBody>
      </p:sp>
      <p:sp>
        <p:nvSpPr>
          <p:cNvPr id="31" name="Rectangle 37"/>
          <p:cNvSpPr>
            <a:spLocks noChangeArrowheads="1"/>
          </p:cNvSpPr>
          <p:nvPr/>
        </p:nvSpPr>
        <p:spPr bwMode="auto">
          <a:xfrm>
            <a:off x="513555" y="5382418"/>
            <a:ext cx="2160588" cy="143986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1"/>
                </a:solidFill>
                <a:ea typeface="ＭＳ Ｐゴシック" pitchFamily="34" charset="-128"/>
              </a:rPr>
              <a:t>Functional Architecture</a:t>
            </a:r>
          </a:p>
        </p:txBody>
      </p:sp>
      <p:pic>
        <p:nvPicPr>
          <p:cNvPr id="32"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86580" y="5614193"/>
            <a:ext cx="2051050" cy="113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5" descr="icd original 1"/>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84993" y="4158456"/>
            <a:ext cx="1944687" cy="110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Flowchart: Magnetic Disk 38"/>
          <p:cNvSpPr/>
          <p:nvPr/>
        </p:nvSpPr>
        <p:spPr bwMode="auto">
          <a:xfrm>
            <a:off x="3447652" y="4541836"/>
            <a:ext cx="4069555" cy="2500313"/>
          </a:xfrm>
          <a:prstGeom prst="flowChartMagneticDisk">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37" name="Documents"/>
          <p:cNvSpPr>
            <a:spLocks noEditPoints="1" noChangeArrowheads="1"/>
          </p:cNvSpPr>
          <p:nvPr/>
        </p:nvSpPr>
        <p:spPr bwMode="auto">
          <a:xfrm>
            <a:off x="3696494" y="5483224"/>
            <a:ext cx="744537" cy="103028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0" name="Documents"/>
          <p:cNvSpPr>
            <a:spLocks noEditPoints="1" noChangeArrowheads="1"/>
          </p:cNvSpPr>
          <p:nvPr/>
        </p:nvSpPr>
        <p:spPr bwMode="auto">
          <a:xfrm>
            <a:off x="4620417" y="5474492"/>
            <a:ext cx="744537" cy="103028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1" name="Documents"/>
          <p:cNvSpPr>
            <a:spLocks noEditPoints="1" noChangeArrowheads="1"/>
          </p:cNvSpPr>
          <p:nvPr/>
        </p:nvSpPr>
        <p:spPr bwMode="auto">
          <a:xfrm>
            <a:off x="5543548" y="5483224"/>
            <a:ext cx="744537" cy="103028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2" name="Documents"/>
          <p:cNvSpPr>
            <a:spLocks noEditPoints="1" noChangeArrowheads="1"/>
          </p:cNvSpPr>
          <p:nvPr/>
        </p:nvSpPr>
        <p:spPr bwMode="auto">
          <a:xfrm>
            <a:off x="6480174" y="5483224"/>
            <a:ext cx="744537" cy="103028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43876228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2"/>
          <p:cNvSpPr>
            <a:spLocks noGrp="1" noChangeArrowheads="1"/>
          </p:cNvSpPr>
          <p:nvPr>
            <p:ph type="title"/>
          </p:nvPr>
        </p:nvSpPr>
        <p:spPr/>
        <p:txBody>
          <a:bodyPr/>
          <a:lstStyle/>
          <a:p>
            <a:pPr eaLnBrk="1" hangingPunct="1"/>
            <a:r>
              <a:rPr lang="en-US" altLang="de-DE" dirty="0" smtClean="0"/>
              <a:t>The Eclipse Modeling Framework facilitates the realization with a powerful development framework </a:t>
            </a:r>
          </a:p>
        </p:txBody>
      </p:sp>
      <p:sp>
        <p:nvSpPr>
          <p:cNvPr id="9219" name="AutoShape 2"/>
          <p:cNvSpPr>
            <a:spLocks noChangeArrowheads="1"/>
          </p:cNvSpPr>
          <p:nvPr/>
        </p:nvSpPr>
        <p:spPr bwMode="auto">
          <a:xfrm>
            <a:off x="293326" y="5368148"/>
            <a:ext cx="8547294" cy="1191949"/>
          </a:xfrm>
          <a:prstGeom prst="roundRect">
            <a:avLst>
              <a:gd name="adj" fmla="val 2690"/>
            </a:avLst>
          </a:prstGeom>
          <a:ln/>
          <a:extLst/>
        </p:spPr>
        <p:style>
          <a:lnRef idx="1">
            <a:schemeClr val="accent6"/>
          </a:lnRef>
          <a:fillRef idx="2">
            <a:schemeClr val="accent6"/>
          </a:fillRef>
          <a:effectRef idx="1">
            <a:schemeClr val="accent6"/>
          </a:effectRef>
          <a:fontRef idx="minor">
            <a:schemeClr val="dk1"/>
          </a:fontRef>
        </p:style>
        <p:txBody>
          <a:bodyPr wrap="none" lIns="0" tIns="0" rIns="0" bIns="0" anchor="b"/>
          <a:lstStyle/>
          <a:p>
            <a:r>
              <a:rPr lang="en-US" altLang="de-DE" sz="1600">
                <a:latin typeface="Arial" pitchFamily="34" charset="0"/>
                <a:cs typeface="+mn-cs"/>
              </a:rPr>
              <a:t>MMI Framework</a:t>
            </a:r>
          </a:p>
        </p:txBody>
      </p:sp>
      <p:sp>
        <p:nvSpPr>
          <p:cNvPr id="9220" name="AutoShape 2"/>
          <p:cNvSpPr>
            <a:spLocks noChangeArrowheads="1"/>
          </p:cNvSpPr>
          <p:nvPr/>
        </p:nvSpPr>
        <p:spPr bwMode="auto">
          <a:xfrm>
            <a:off x="1557599" y="3064763"/>
            <a:ext cx="9009560" cy="2222871"/>
          </a:xfrm>
          <a:prstGeom prst="roundRect">
            <a:avLst>
              <a:gd name="adj" fmla="val 2597"/>
            </a:avLst>
          </a:prstGeom>
          <a:ln/>
          <a:extLst/>
        </p:spPr>
        <p:style>
          <a:lnRef idx="1">
            <a:schemeClr val="accent6"/>
          </a:lnRef>
          <a:fillRef idx="2">
            <a:schemeClr val="accent6"/>
          </a:fillRef>
          <a:effectRef idx="1">
            <a:schemeClr val="accent6"/>
          </a:effectRef>
          <a:fontRef idx="minor">
            <a:schemeClr val="dk1"/>
          </a:fontRef>
        </p:style>
        <p:txBody>
          <a:bodyPr wrap="none" lIns="0" tIns="0" rIns="0" bIns="0"/>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algn="r" eaLnBrk="1" hangingPunct="1"/>
            <a:r>
              <a:rPr lang="en-US" altLang="de-DE"/>
              <a:t>Model </a:t>
            </a:r>
          </a:p>
          <a:p>
            <a:pPr algn="r" eaLnBrk="1" hangingPunct="1"/>
            <a:r>
              <a:rPr lang="en-US" altLang="de-DE"/>
              <a:t>Management</a:t>
            </a:r>
          </a:p>
          <a:p>
            <a:pPr algn="r" eaLnBrk="1" hangingPunct="1"/>
            <a:r>
              <a:rPr lang="en-US" altLang="de-DE"/>
              <a:t>Kernel</a:t>
            </a:r>
          </a:p>
        </p:txBody>
      </p:sp>
      <p:sp>
        <p:nvSpPr>
          <p:cNvPr id="9221" name="Rectangle 28"/>
          <p:cNvSpPr>
            <a:spLocks noChangeArrowheads="1"/>
          </p:cNvSpPr>
          <p:nvPr/>
        </p:nvSpPr>
        <p:spPr bwMode="auto">
          <a:xfrm>
            <a:off x="3577463" y="3066513"/>
            <a:ext cx="3200594" cy="1508752"/>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endParaRPr lang="de-DE" altLang="de-DE"/>
          </a:p>
        </p:txBody>
      </p:sp>
      <p:sp>
        <p:nvSpPr>
          <p:cNvPr id="9222" name="Rectangle 27"/>
          <p:cNvSpPr>
            <a:spLocks noChangeArrowheads="1"/>
          </p:cNvSpPr>
          <p:nvPr/>
        </p:nvSpPr>
        <p:spPr bwMode="auto">
          <a:xfrm>
            <a:off x="3915345" y="3064763"/>
            <a:ext cx="2483988" cy="1270712"/>
          </a:xfrm>
          <a:prstGeom prst="rect">
            <a:avLst/>
          </a:prstGeom>
          <a:solidFill>
            <a:schemeClr val="bg1"/>
          </a:solidFill>
          <a:ln>
            <a:noFill/>
          </a:ln>
          <a:effectLst/>
          <a:extLst>
            <a:ext uri="{91240B29-F687-4F45-9708-019B960494DF}">
              <a14:hiddenLine xmlns:a14="http://schemas.microsoft.com/office/drawing/2010/main" xmlns="" w="9525"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endParaRPr lang="de-DE" altLang="de-DE"/>
          </a:p>
        </p:txBody>
      </p:sp>
      <p:sp>
        <p:nvSpPr>
          <p:cNvPr id="9224" name="AutoShape 28"/>
          <p:cNvSpPr>
            <a:spLocks noChangeArrowheads="1"/>
          </p:cNvSpPr>
          <p:nvPr/>
        </p:nvSpPr>
        <p:spPr bwMode="auto">
          <a:xfrm>
            <a:off x="1726539" y="3224039"/>
            <a:ext cx="1683840" cy="554843"/>
          </a:xfrm>
          <a:prstGeom prst="flowChartAlternateProcess">
            <a:avLst/>
          </a:prstGeom>
          <a:solidFill>
            <a:schemeClr val="bg1"/>
          </a:solidFill>
          <a:ln w="1270" algn="ctr">
            <a:solidFill>
              <a:schemeClr val="bg1"/>
            </a:solidFill>
            <a:miter lim="800000"/>
            <a:headEnd/>
            <a:tailEnd/>
          </a:ln>
        </p:spPr>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a:solidFill>
                  <a:schemeClr val="bg1"/>
                </a:solidFill>
              </a:rPr>
              <a:t>Consistency </a:t>
            </a:r>
          </a:p>
          <a:p>
            <a:pPr eaLnBrk="1" hangingPunct="1"/>
            <a:r>
              <a:rPr lang="en-US" altLang="de-DE">
                <a:solidFill>
                  <a:schemeClr val="bg1"/>
                </a:solidFill>
              </a:rPr>
              <a:t>Checking</a:t>
            </a:r>
            <a:endParaRPr lang="de-DE" altLang="de-DE">
              <a:solidFill>
                <a:schemeClr val="bg1"/>
              </a:solidFill>
            </a:endParaRPr>
          </a:p>
        </p:txBody>
      </p:sp>
      <p:sp>
        <p:nvSpPr>
          <p:cNvPr id="9225" name="AutoShape 29"/>
          <p:cNvSpPr>
            <a:spLocks noChangeArrowheads="1"/>
          </p:cNvSpPr>
          <p:nvPr/>
        </p:nvSpPr>
        <p:spPr bwMode="auto">
          <a:xfrm>
            <a:off x="1726539" y="3939909"/>
            <a:ext cx="1683840" cy="554842"/>
          </a:xfrm>
          <a:prstGeom prst="flowChartAlternateProcess">
            <a:avLst/>
          </a:prstGeom>
          <a:solidFill>
            <a:schemeClr val="bg1"/>
          </a:solidFill>
          <a:ln w="1270" algn="ctr">
            <a:solidFill>
              <a:schemeClr val="bg1"/>
            </a:solidFill>
            <a:miter lim="800000"/>
            <a:headEnd/>
            <a:tailEnd/>
          </a:ln>
        </p:spPr>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a:solidFill>
                  <a:schemeClr val="bg1"/>
                </a:solidFill>
              </a:rPr>
              <a:t>Comparison</a:t>
            </a:r>
            <a:endParaRPr lang="de-DE" altLang="de-DE">
              <a:solidFill>
                <a:schemeClr val="bg1"/>
              </a:solidFill>
            </a:endParaRPr>
          </a:p>
        </p:txBody>
      </p:sp>
      <p:sp>
        <p:nvSpPr>
          <p:cNvPr id="9226" name="AutoShape 30"/>
          <p:cNvSpPr>
            <a:spLocks noChangeArrowheads="1"/>
          </p:cNvSpPr>
          <p:nvPr/>
        </p:nvSpPr>
        <p:spPr bwMode="auto">
          <a:xfrm>
            <a:off x="6987840" y="3224039"/>
            <a:ext cx="1683840" cy="554843"/>
          </a:xfrm>
          <a:prstGeom prst="flowChartAlternateProcess">
            <a:avLst/>
          </a:prstGeom>
          <a:solidFill>
            <a:schemeClr val="bg1"/>
          </a:solidFill>
          <a:ln w="1270" algn="ctr">
            <a:solidFill>
              <a:schemeClr val="bg1"/>
            </a:solidFill>
            <a:miter lim="800000"/>
            <a:headEnd/>
            <a:tailEnd/>
          </a:ln>
        </p:spPr>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a:solidFill>
                  <a:schemeClr val="bg1"/>
                </a:solidFill>
              </a:rPr>
              <a:t>Transformation /</a:t>
            </a:r>
          </a:p>
          <a:p>
            <a:pPr eaLnBrk="1" hangingPunct="1"/>
            <a:r>
              <a:rPr lang="en-US" altLang="de-DE">
                <a:solidFill>
                  <a:schemeClr val="bg1"/>
                </a:solidFill>
              </a:rPr>
              <a:t>Reporting</a:t>
            </a:r>
            <a:endParaRPr lang="de-DE" altLang="de-DE">
              <a:solidFill>
                <a:schemeClr val="bg1"/>
              </a:solidFill>
            </a:endParaRPr>
          </a:p>
        </p:txBody>
      </p:sp>
      <p:sp>
        <p:nvSpPr>
          <p:cNvPr id="9227" name="AutoShape 31"/>
          <p:cNvSpPr>
            <a:spLocks noChangeArrowheads="1"/>
          </p:cNvSpPr>
          <p:nvPr/>
        </p:nvSpPr>
        <p:spPr bwMode="auto">
          <a:xfrm>
            <a:off x="6987840" y="3938158"/>
            <a:ext cx="1683840" cy="554843"/>
          </a:xfrm>
          <a:prstGeom prst="flowChartAlternateProcess">
            <a:avLst/>
          </a:prstGeom>
          <a:solidFill>
            <a:schemeClr val="bg1"/>
          </a:solidFill>
          <a:ln w="1270" algn="ctr">
            <a:solidFill>
              <a:schemeClr val="bg1"/>
            </a:solidFill>
            <a:miter lim="800000"/>
            <a:headEnd/>
            <a:tailEnd/>
          </a:ln>
        </p:spPr>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a:solidFill>
                  <a:schemeClr val="bg1"/>
                </a:solidFill>
              </a:rPr>
              <a:t>Merging / </a:t>
            </a:r>
          </a:p>
          <a:p>
            <a:pPr eaLnBrk="1" hangingPunct="1"/>
            <a:r>
              <a:rPr lang="en-US" altLang="de-DE">
                <a:solidFill>
                  <a:schemeClr val="bg1"/>
                </a:solidFill>
              </a:rPr>
              <a:t>Branching</a:t>
            </a:r>
            <a:endParaRPr lang="de-DE" altLang="de-DE">
              <a:solidFill>
                <a:schemeClr val="bg1"/>
              </a:solidFill>
            </a:endParaRPr>
          </a:p>
        </p:txBody>
      </p:sp>
      <p:sp>
        <p:nvSpPr>
          <p:cNvPr id="9228" name="AutoShape 32"/>
          <p:cNvSpPr>
            <a:spLocks noChangeArrowheads="1"/>
          </p:cNvSpPr>
          <p:nvPr/>
        </p:nvSpPr>
        <p:spPr bwMode="auto">
          <a:xfrm>
            <a:off x="1726539" y="4654029"/>
            <a:ext cx="1683840" cy="554842"/>
          </a:xfrm>
          <a:prstGeom prst="flowChartAlternateProcess">
            <a:avLst/>
          </a:prstGeom>
          <a:solidFill>
            <a:schemeClr val="bg1"/>
          </a:solidFill>
          <a:ln w="1270" algn="ctr">
            <a:solidFill>
              <a:schemeClr val="bg1"/>
            </a:solidFill>
            <a:miter lim="800000"/>
            <a:headEnd/>
            <a:tailEnd/>
          </a:ln>
        </p:spPr>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a:solidFill>
                  <a:schemeClr val="bg1"/>
                </a:solidFill>
              </a:rPr>
              <a:t>Ownership</a:t>
            </a:r>
          </a:p>
          <a:p>
            <a:pPr eaLnBrk="1" hangingPunct="1"/>
            <a:r>
              <a:rPr lang="en-US" altLang="de-DE">
                <a:solidFill>
                  <a:schemeClr val="bg1"/>
                </a:solidFill>
              </a:rPr>
              <a:t>Tracking</a:t>
            </a:r>
            <a:endParaRPr lang="de-DE" altLang="de-DE">
              <a:solidFill>
                <a:schemeClr val="bg1"/>
              </a:solidFill>
            </a:endParaRPr>
          </a:p>
        </p:txBody>
      </p:sp>
      <p:sp>
        <p:nvSpPr>
          <p:cNvPr id="9229" name="AutoShape 33"/>
          <p:cNvSpPr>
            <a:spLocks noChangeArrowheads="1"/>
          </p:cNvSpPr>
          <p:nvPr/>
        </p:nvSpPr>
        <p:spPr bwMode="auto">
          <a:xfrm>
            <a:off x="6987840" y="4654029"/>
            <a:ext cx="1683840" cy="554842"/>
          </a:xfrm>
          <a:prstGeom prst="flowChartAlternateProcess">
            <a:avLst/>
          </a:prstGeom>
          <a:solidFill>
            <a:schemeClr val="bg1"/>
          </a:solidFill>
          <a:ln w="1270" algn="ctr">
            <a:solidFill>
              <a:schemeClr val="bg1"/>
            </a:solidFill>
            <a:miter lim="800000"/>
            <a:headEnd/>
            <a:tailEnd/>
          </a:ln>
        </p:spPr>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dirty="0">
                <a:solidFill>
                  <a:schemeClr val="bg1"/>
                </a:solidFill>
              </a:rPr>
              <a:t>Versioning</a:t>
            </a:r>
            <a:endParaRPr lang="de-DE" altLang="de-DE" dirty="0">
              <a:solidFill>
                <a:schemeClr val="bg1"/>
              </a:solidFill>
            </a:endParaRPr>
          </a:p>
        </p:txBody>
      </p:sp>
      <p:sp>
        <p:nvSpPr>
          <p:cNvPr id="9230" name="AutoShape 28"/>
          <p:cNvSpPr>
            <a:spLocks noChangeArrowheads="1"/>
          </p:cNvSpPr>
          <p:nvPr/>
        </p:nvSpPr>
        <p:spPr bwMode="auto">
          <a:xfrm>
            <a:off x="1726539" y="3224039"/>
            <a:ext cx="1683840" cy="554843"/>
          </a:xfrm>
          <a:prstGeom prst="flowChartAlternateProcess">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a:solidFill>
                  <a:schemeClr val="bg1"/>
                </a:solidFill>
              </a:rPr>
              <a:t>Consistency </a:t>
            </a:r>
          </a:p>
          <a:p>
            <a:pPr eaLnBrk="1" hangingPunct="1"/>
            <a:r>
              <a:rPr lang="en-US" altLang="de-DE">
                <a:solidFill>
                  <a:schemeClr val="bg1"/>
                </a:solidFill>
              </a:rPr>
              <a:t>Checking</a:t>
            </a:r>
            <a:endParaRPr lang="de-DE" altLang="de-DE">
              <a:solidFill>
                <a:schemeClr val="bg1"/>
              </a:solidFill>
            </a:endParaRPr>
          </a:p>
        </p:txBody>
      </p:sp>
      <p:sp>
        <p:nvSpPr>
          <p:cNvPr id="9231" name="AutoShape 29"/>
          <p:cNvSpPr>
            <a:spLocks noChangeArrowheads="1"/>
          </p:cNvSpPr>
          <p:nvPr/>
        </p:nvSpPr>
        <p:spPr bwMode="auto">
          <a:xfrm>
            <a:off x="1726539" y="3939909"/>
            <a:ext cx="1683840" cy="554842"/>
          </a:xfrm>
          <a:prstGeom prst="flowChartAlternateProcess">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a:solidFill>
                  <a:schemeClr val="bg1"/>
                </a:solidFill>
              </a:rPr>
              <a:t>Comparison</a:t>
            </a:r>
            <a:endParaRPr lang="de-DE" altLang="de-DE">
              <a:solidFill>
                <a:schemeClr val="bg1"/>
              </a:solidFill>
            </a:endParaRPr>
          </a:p>
        </p:txBody>
      </p:sp>
      <p:sp>
        <p:nvSpPr>
          <p:cNvPr id="9232" name="AutoShape 30"/>
          <p:cNvSpPr>
            <a:spLocks noChangeArrowheads="1"/>
          </p:cNvSpPr>
          <p:nvPr/>
        </p:nvSpPr>
        <p:spPr bwMode="auto">
          <a:xfrm>
            <a:off x="6987840" y="3224039"/>
            <a:ext cx="1683840" cy="554843"/>
          </a:xfrm>
          <a:prstGeom prst="flowChartAlternateProcess">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dirty="0">
                <a:solidFill>
                  <a:schemeClr val="bg1"/>
                </a:solidFill>
              </a:rPr>
              <a:t>Transformation /</a:t>
            </a:r>
          </a:p>
          <a:p>
            <a:pPr eaLnBrk="1" hangingPunct="1"/>
            <a:r>
              <a:rPr lang="en-US" altLang="de-DE" dirty="0">
                <a:solidFill>
                  <a:schemeClr val="bg1"/>
                </a:solidFill>
              </a:rPr>
              <a:t>Reporting</a:t>
            </a:r>
            <a:endParaRPr lang="de-DE" altLang="de-DE" dirty="0">
              <a:solidFill>
                <a:schemeClr val="bg1"/>
              </a:solidFill>
            </a:endParaRPr>
          </a:p>
        </p:txBody>
      </p:sp>
      <p:sp>
        <p:nvSpPr>
          <p:cNvPr id="9233" name="AutoShape 32"/>
          <p:cNvSpPr>
            <a:spLocks noChangeArrowheads="1"/>
          </p:cNvSpPr>
          <p:nvPr/>
        </p:nvSpPr>
        <p:spPr bwMode="auto">
          <a:xfrm>
            <a:off x="1726539" y="4654029"/>
            <a:ext cx="1683840" cy="554842"/>
          </a:xfrm>
          <a:prstGeom prst="flowChartAlternateProcess">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a:solidFill>
                  <a:schemeClr val="bg1"/>
                </a:solidFill>
              </a:rPr>
              <a:t>Query</a:t>
            </a:r>
            <a:endParaRPr lang="de-DE" altLang="de-DE">
              <a:solidFill>
                <a:schemeClr val="bg1"/>
              </a:solidFill>
            </a:endParaRPr>
          </a:p>
        </p:txBody>
      </p:sp>
      <p:sp>
        <p:nvSpPr>
          <p:cNvPr id="9234" name="AutoShape 33"/>
          <p:cNvSpPr>
            <a:spLocks noChangeArrowheads="1"/>
          </p:cNvSpPr>
          <p:nvPr/>
        </p:nvSpPr>
        <p:spPr bwMode="auto">
          <a:xfrm>
            <a:off x="6987840" y="4654029"/>
            <a:ext cx="1683839" cy="554842"/>
          </a:xfrm>
          <a:prstGeom prst="flowChartAlternateProcess">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dirty="0">
                <a:solidFill>
                  <a:schemeClr val="bg1"/>
                </a:solidFill>
              </a:rPr>
              <a:t>Configuration</a:t>
            </a:r>
          </a:p>
          <a:p>
            <a:pPr eaLnBrk="1" hangingPunct="1"/>
            <a:r>
              <a:rPr lang="en-US" altLang="de-DE" dirty="0">
                <a:solidFill>
                  <a:schemeClr val="bg1"/>
                </a:solidFill>
              </a:rPr>
              <a:t>Control</a:t>
            </a:r>
            <a:endParaRPr lang="de-DE" altLang="de-DE" dirty="0">
              <a:solidFill>
                <a:schemeClr val="bg1"/>
              </a:solidFill>
            </a:endParaRPr>
          </a:p>
        </p:txBody>
      </p:sp>
      <p:sp>
        <p:nvSpPr>
          <p:cNvPr id="9235" name="AutoShape 31"/>
          <p:cNvSpPr>
            <a:spLocks noChangeArrowheads="1"/>
          </p:cNvSpPr>
          <p:nvPr/>
        </p:nvSpPr>
        <p:spPr bwMode="auto">
          <a:xfrm>
            <a:off x="6987840" y="3938158"/>
            <a:ext cx="1683840" cy="554843"/>
          </a:xfrm>
          <a:prstGeom prst="flowChartAlternateProcess">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a:solidFill>
                  <a:schemeClr val="bg1"/>
                </a:solidFill>
              </a:rPr>
              <a:t>Merging / </a:t>
            </a:r>
          </a:p>
          <a:p>
            <a:pPr eaLnBrk="1" hangingPunct="1"/>
            <a:r>
              <a:rPr lang="en-US" altLang="de-DE">
                <a:solidFill>
                  <a:schemeClr val="bg1"/>
                </a:solidFill>
              </a:rPr>
              <a:t>Branching</a:t>
            </a:r>
            <a:endParaRPr lang="de-DE" altLang="de-DE">
              <a:solidFill>
                <a:schemeClr val="bg1"/>
              </a:solidFill>
            </a:endParaRPr>
          </a:p>
        </p:txBody>
      </p:sp>
      <p:sp>
        <p:nvSpPr>
          <p:cNvPr id="9238" name="AutoShape 33"/>
          <p:cNvSpPr>
            <a:spLocks noChangeArrowheads="1"/>
          </p:cNvSpPr>
          <p:nvPr/>
        </p:nvSpPr>
        <p:spPr bwMode="auto">
          <a:xfrm>
            <a:off x="3577463" y="4652277"/>
            <a:ext cx="1301965" cy="554843"/>
          </a:xfrm>
          <a:prstGeom prst="flowChartAlternateProcess">
            <a:avLst/>
          </a:prstGeom>
          <a:solidFill>
            <a:schemeClr val="bg1"/>
          </a:solidFill>
          <a:ln w="1270" algn="ctr">
            <a:solidFill>
              <a:schemeClr val="bg1"/>
            </a:solidFill>
            <a:miter lim="800000"/>
            <a:headEnd/>
            <a:tailEnd/>
          </a:ln>
        </p:spPr>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a:solidFill>
                  <a:schemeClr val="bg1"/>
                </a:solidFill>
              </a:rPr>
              <a:t>Versioning</a:t>
            </a:r>
            <a:endParaRPr lang="de-DE" altLang="de-DE">
              <a:solidFill>
                <a:schemeClr val="bg1"/>
              </a:solidFill>
            </a:endParaRPr>
          </a:p>
        </p:txBody>
      </p:sp>
      <p:sp>
        <p:nvSpPr>
          <p:cNvPr id="9239" name="AutoShape 33"/>
          <p:cNvSpPr>
            <a:spLocks noChangeArrowheads="1"/>
          </p:cNvSpPr>
          <p:nvPr/>
        </p:nvSpPr>
        <p:spPr bwMode="auto">
          <a:xfrm>
            <a:off x="3577463" y="4652277"/>
            <a:ext cx="1301965" cy="554843"/>
          </a:xfrm>
          <a:prstGeom prst="flowChartAlternateProcess">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dirty="0">
                <a:solidFill>
                  <a:schemeClr val="bg1"/>
                </a:solidFill>
              </a:rPr>
              <a:t>Basic MMI</a:t>
            </a:r>
            <a:endParaRPr lang="de-DE" altLang="de-DE" dirty="0">
              <a:solidFill>
                <a:schemeClr val="bg1"/>
              </a:solidFill>
            </a:endParaRPr>
          </a:p>
        </p:txBody>
      </p:sp>
      <p:sp>
        <p:nvSpPr>
          <p:cNvPr id="9240" name="AutoShape 32"/>
          <p:cNvSpPr>
            <a:spLocks noChangeArrowheads="1"/>
          </p:cNvSpPr>
          <p:nvPr/>
        </p:nvSpPr>
        <p:spPr bwMode="auto">
          <a:xfrm>
            <a:off x="1726539" y="5448661"/>
            <a:ext cx="6946997" cy="554842"/>
          </a:xfrm>
          <a:prstGeom prst="flowChartAlternateProcess">
            <a:avLst/>
          </a:prstGeom>
          <a:solidFill>
            <a:schemeClr val="bg1"/>
          </a:solidFill>
          <a:ln w="1270" algn="ctr">
            <a:solidFill>
              <a:schemeClr val="bg1"/>
            </a:solidFill>
            <a:miter lim="800000"/>
            <a:headEnd/>
            <a:tailEnd/>
          </a:ln>
        </p:spPr>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a:solidFill>
                  <a:schemeClr val="bg1"/>
                </a:solidFill>
              </a:rPr>
              <a:t>Ownership</a:t>
            </a:r>
          </a:p>
          <a:p>
            <a:pPr eaLnBrk="1" hangingPunct="1"/>
            <a:r>
              <a:rPr lang="en-US" altLang="de-DE">
                <a:solidFill>
                  <a:schemeClr val="bg1"/>
                </a:solidFill>
              </a:rPr>
              <a:t>Tracking</a:t>
            </a:r>
            <a:endParaRPr lang="de-DE" altLang="de-DE">
              <a:solidFill>
                <a:schemeClr val="bg1"/>
              </a:solidFill>
            </a:endParaRPr>
          </a:p>
        </p:txBody>
      </p:sp>
      <p:sp>
        <p:nvSpPr>
          <p:cNvPr id="9241" name="AutoShape 32"/>
          <p:cNvSpPr>
            <a:spLocks noChangeArrowheads="1"/>
          </p:cNvSpPr>
          <p:nvPr/>
        </p:nvSpPr>
        <p:spPr bwMode="auto">
          <a:xfrm>
            <a:off x="1726539" y="5448661"/>
            <a:ext cx="6946997" cy="554842"/>
          </a:xfrm>
          <a:prstGeom prst="flowChartAlternateProcess">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lIns="102663" tIns="53385" rIns="102663" bIns="53385" anchor="ctr"/>
          <a:lstStyle/>
          <a:p>
            <a:r>
              <a:rPr lang="en-US" altLang="de-DE" sz="1600">
                <a:solidFill>
                  <a:schemeClr val="bg1"/>
                </a:solidFill>
                <a:latin typeface="Arial" pitchFamily="34" charset="0"/>
                <a:cs typeface="+mn-cs"/>
              </a:rPr>
              <a:t>System Model Presentation (</a:t>
            </a:r>
            <a:r>
              <a:rPr lang="en-US" altLang="de-DE" sz="1600">
                <a:solidFill>
                  <a:schemeClr val="bg1"/>
                </a:solidFill>
                <a:latin typeface="Arial" pitchFamily="34" charset="0"/>
                <a:cs typeface="+mn-cs"/>
                <a:sym typeface="Wingdings" pitchFamily="2" charset="2"/>
              </a:rPr>
              <a:t> Tailored MMI)</a:t>
            </a:r>
            <a:endParaRPr lang="de-DE" altLang="de-DE" sz="1600">
              <a:solidFill>
                <a:schemeClr val="bg1"/>
              </a:solidFill>
              <a:latin typeface="Arial" pitchFamily="34" charset="0"/>
              <a:cs typeface="+mn-cs"/>
            </a:endParaRPr>
          </a:p>
        </p:txBody>
      </p:sp>
      <p:sp>
        <p:nvSpPr>
          <p:cNvPr id="9243" name="Text Box 37"/>
          <p:cNvSpPr txBox="1">
            <a:spLocks noChangeArrowheads="1"/>
          </p:cNvSpPr>
          <p:nvPr/>
        </p:nvSpPr>
        <p:spPr bwMode="auto">
          <a:xfrm>
            <a:off x="271048" y="1857061"/>
            <a:ext cx="111729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b="1">
                <a:solidFill>
                  <a:srgbClr val="FF0000"/>
                </a:solidFill>
              </a:rPr>
              <a:t>Runtime </a:t>
            </a:r>
            <a:br>
              <a:rPr lang="en-US" altLang="de-DE" b="1">
                <a:solidFill>
                  <a:srgbClr val="FF0000"/>
                </a:solidFill>
              </a:rPr>
            </a:br>
            <a:r>
              <a:rPr lang="en-US" altLang="de-DE" b="1">
                <a:solidFill>
                  <a:srgbClr val="FF0000"/>
                </a:solidFill>
              </a:rPr>
              <a:t>Application</a:t>
            </a:r>
          </a:p>
        </p:txBody>
      </p:sp>
      <p:sp>
        <p:nvSpPr>
          <p:cNvPr id="9244" name="Line 43"/>
          <p:cNvSpPr>
            <a:spLocks noChangeShapeType="1"/>
          </p:cNvSpPr>
          <p:nvPr/>
        </p:nvSpPr>
        <p:spPr bwMode="auto">
          <a:xfrm>
            <a:off x="462268" y="2431157"/>
            <a:ext cx="1264271" cy="0"/>
          </a:xfrm>
          <a:prstGeom prst="line">
            <a:avLst/>
          </a:prstGeom>
          <a:noFill/>
          <a:ln w="31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endParaRPr lang="de-DE"/>
          </a:p>
        </p:txBody>
      </p:sp>
      <p:sp>
        <p:nvSpPr>
          <p:cNvPr id="9245" name="Line 44"/>
          <p:cNvSpPr>
            <a:spLocks noChangeShapeType="1"/>
          </p:cNvSpPr>
          <p:nvPr/>
        </p:nvSpPr>
        <p:spPr bwMode="auto">
          <a:xfrm>
            <a:off x="1726539" y="2431157"/>
            <a:ext cx="167084" cy="397316"/>
          </a:xfrm>
          <a:prstGeom prst="line">
            <a:avLst/>
          </a:prstGeom>
          <a:noFill/>
          <a:ln w="31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endParaRPr lang="de-DE"/>
          </a:p>
        </p:txBody>
      </p:sp>
      <p:sp>
        <p:nvSpPr>
          <p:cNvPr id="31" name="AutoShape 33"/>
          <p:cNvSpPr>
            <a:spLocks noChangeArrowheads="1"/>
          </p:cNvSpPr>
          <p:nvPr/>
        </p:nvSpPr>
        <p:spPr bwMode="auto">
          <a:xfrm>
            <a:off x="4971125" y="4654029"/>
            <a:ext cx="1806931" cy="554842"/>
          </a:xfrm>
          <a:prstGeom prst="flowChartAlternateProcess">
            <a:avLst/>
          </a:prstGeom>
          <a:solidFill>
            <a:schemeClr val="bg1"/>
          </a:solidFill>
          <a:ln w="1270" algn="ctr">
            <a:solidFill>
              <a:schemeClr val="bg1"/>
            </a:solidFill>
            <a:miter lim="800000"/>
            <a:headEnd/>
            <a:tailEnd/>
          </a:ln>
        </p:spPr>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a:solidFill>
                  <a:schemeClr val="bg1"/>
                </a:solidFill>
              </a:rPr>
              <a:t>Versioning</a:t>
            </a:r>
            <a:endParaRPr lang="de-DE" altLang="de-DE">
              <a:solidFill>
                <a:schemeClr val="bg1"/>
              </a:solidFill>
            </a:endParaRPr>
          </a:p>
        </p:txBody>
      </p:sp>
      <p:sp>
        <p:nvSpPr>
          <p:cNvPr id="30" name="AutoShape 33"/>
          <p:cNvSpPr>
            <a:spLocks noChangeArrowheads="1"/>
          </p:cNvSpPr>
          <p:nvPr/>
        </p:nvSpPr>
        <p:spPr bwMode="auto">
          <a:xfrm>
            <a:off x="4971126" y="4652266"/>
            <a:ext cx="1806931" cy="554843"/>
          </a:xfrm>
          <a:prstGeom prst="flowChartAlternateProcess">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dirty="0" smtClean="0">
                <a:solidFill>
                  <a:schemeClr val="bg1"/>
                </a:solidFill>
              </a:rPr>
              <a:t>…</a:t>
            </a:r>
            <a:endParaRPr lang="de-DE" altLang="de-DE" dirty="0">
              <a:solidFill>
                <a:schemeClr val="bg1"/>
              </a:solidFill>
            </a:endParaRPr>
          </a:p>
        </p:txBody>
      </p:sp>
      <p:sp>
        <p:nvSpPr>
          <p:cNvPr id="2" name="Footer Placeholder 1"/>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3" name="Slide Number Placeholder 2"/>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13</a:t>
            </a:fld>
            <a:endParaRPr lang="de-DE" altLang="de-DE">
              <a:solidFill>
                <a:srgbClr val="000000"/>
              </a:solidFill>
            </a:endParaRPr>
          </a:p>
        </p:txBody>
      </p:sp>
      <p:sp>
        <p:nvSpPr>
          <p:cNvPr id="4" name="Flowchart: Process 3"/>
          <p:cNvSpPr/>
          <p:nvPr/>
        </p:nvSpPr>
        <p:spPr bwMode="auto">
          <a:xfrm>
            <a:off x="4025231" y="1501540"/>
            <a:ext cx="2279316" cy="2715789"/>
          </a:xfrm>
          <a:prstGeom prst="flowChartProcess">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9237" name="AutoShape 4"/>
          <p:cNvSpPr>
            <a:spLocks noChangeArrowheads="1"/>
          </p:cNvSpPr>
          <p:nvPr/>
        </p:nvSpPr>
        <p:spPr bwMode="auto">
          <a:xfrm>
            <a:off x="4167828" y="3016638"/>
            <a:ext cx="1979022" cy="1111435"/>
          </a:xfrm>
          <a:prstGeom prst="can">
            <a:avLst>
              <a:gd name="adj" fmla="val 13611"/>
            </a:avLst>
          </a:prstGeom>
          <a:ln/>
          <a:extLst/>
        </p:spPr>
        <p:style>
          <a:lnRef idx="2">
            <a:schemeClr val="accent6">
              <a:shade val="50000"/>
            </a:schemeClr>
          </a:lnRef>
          <a:fillRef idx="1">
            <a:schemeClr val="accent6"/>
          </a:fillRef>
          <a:effectRef idx="0">
            <a:schemeClr val="accent6"/>
          </a:effectRef>
          <a:fontRef idx="minor">
            <a:schemeClr val="lt1"/>
          </a:fontRef>
        </p:style>
        <p:txBody>
          <a:bodyPr wrap="none" lIns="102663" tIns="53385" rIns="102663" bIns="5338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algn="ctr" eaLnBrk="1" hangingPunct="1"/>
            <a:r>
              <a:rPr lang="en-US" altLang="de-DE" dirty="0">
                <a:solidFill>
                  <a:schemeClr val="bg1"/>
                </a:solidFill>
              </a:rPr>
              <a:t>System </a:t>
            </a:r>
            <a:r>
              <a:rPr lang="en-US" altLang="de-DE" dirty="0" smtClean="0">
                <a:solidFill>
                  <a:schemeClr val="bg1"/>
                </a:solidFill>
              </a:rPr>
              <a:t>Data</a:t>
            </a:r>
            <a:endParaRPr lang="en-US" altLang="de-DE" dirty="0">
              <a:solidFill>
                <a:schemeClr val="bg1"/>
              </a:solidFill>
            </a:endParaRPr>
          </a:p>
          <a:p>
            <a:pPr algn="ctr" eaLnBrk="1" hangingPunct="1"/>
            <a:r>
              <a:rPr lang="en-US" altLang="de-DE" dirty="0">
                <a:solidFill>
                  <a:schemeClr val="bg1"/>
                </a:solidFill>
              </a:rPr>
              <a:t>Representation</a:t>
            </a:r>
          </a:p>
        </p:txBody>
      </p:sp>
      <p:sp>
        <p:nvSpPr>
          <p:cNvPr id="5" name="Oval 4"/>
          <p:cNvSpPr/>
          <p:nvPr/>
        </p:nvSpPr>
        <p:spPr bwMode="auto">
          <a:xfrm>
            <a:off x="4356481" y="1592203"/>
            <a:ext cx="1616816" cy="838954"/>
          </a:xfrm>
          <a:prstGeom prst="ellipse">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lIns="102663" tIns="53385" rIns="102663" bIns="53385" anchor="ctr"/>
          <a:lstStyle/>
          <a:p>
            <a:r>
              <a:rPr lang="en-US" sz="1600" dirty="0">
                <a:solidFill>
                  <a:schemeClr val="bg1"/>
                </a:solidFill>
                <a:latin typeface="Arial" pitchFamily="34" charset="0"/>
                <a:cs typeface="+mn-cs"/>
              </a:rPr>
              <a:t>Conceptual </a:t>
            </a:r>
            <a:br>
              <a:rPr lang="en-US" sz="1600" dirty="0">
                <a:solidFill>
                  <a:schemeClr val="bg1"/>
                </a:solidFill>
                <a:latin typeface="Arial" pitchFamily="34" charset="0"/>
                <a:cs typeface="+mn-cs"/>
              </a:rPr>
            </a:br>
            <a:r>
              <a:rPr lang="en-US" sz="1600" dirty="0">
                <a:solidFill>
                  <a:schemeClr val="bg1"/>
                </a:solidFill>
                <a:latin typeface="Arial" pitchFamily="34" charset="0"/>
                <a:cs typeface="+mn-cs"/>
              </a:rPr>
              <a:t>Data Model </a:t>
            </a:r>
          </a:p>
        </p:txBody>
      </p:sp>
      <p:sp>
        <p:nvSpPr>
          <p:cNvPr id="6" name="Right Arrow 5"/>
          <p:cNvSpPr/>
          <p:nvPr/>
        </p:nvSpPr>
        <p:spPr bwMode="auto">
          <a:xfrm rot="5400000">
            <a:off x="4793589" y="2246369"/>
            <a:ext cx="768340" cy="871953"/>
          </a:xfrm>
          <a:prstGeom prs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9242" name="AutoShape 36"/>
          <p:cNvSpPr>
            <a:spLocks noChangeArrowheads="1"/>
          </p:cNvSpPr>
          <p:nvPr/>
        </p:nvSpPr>
        <p:spPr bwMode="auto">
          <a:xfrm>
            <a:off x="1305116" y="2828473"/>
            <a:ext cx="7578205" cy="3334307"/>
          </a:xfrm>
          <a:prstGeom prst="roundRect">
            <a:avLst>
              <a:gd name="adj" fmla="val 3176"/>
            </a:avLst>
          </a:prstGeom>
          <a:noFill/>
          <a:ln w="38100" algn="ctr">
            <a:solidFill>
              <a:srgbClr val="FF0000"/>
            </a:solidFill>
            <a:prstDash val="dash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endParaRPr lang="de-DE" altLang="de-DE"/>
          </a:p>
        </p:txBody>
      </p:sp>
      <p:sp>
        <p:nvSpPr>
          <p:cNvPr id="7" name="Date Placeholder 6"/>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Tree>
    <p:extLst>
      <p:ext uri="{BB962C8B-B14F-4D97-AF65-F5344CB8AC3E}">
        <p14:creationId xmlns:p14="http://schemas.microsoft.com/office/powerpoint/2010/main" xmlns="" val="128356406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there the re-hosted information re-engineered and formally modeled, relying on the conceptual foundation of ECSS-E-TM-20-23</a:t>
            </a:r>
            <a:endParaRPr lang="en-US" dirty="0"/>
          </a:p>
        </p:txBody>
      </p:sp>
      <p:sp>
        <p:nvSpPr>
          <p:cNvPr id="3" name="Content Placeholder 2"/>
          <p:cNvSpPr>
            <a:spLocks noGrp="1"/>
          </p:cNvSpPr>
          <p:nvPr>
            <p:ph idx="1"/>
          </p:nvPr>
        </p:nvSpPr>
        <p:spPr>
          <a:xfrm>
            <a:off x="414338" y="2149475"/>
            <a:ext cx="9864725" cy="4725988"/>
          </a:xfrm>
        </p:spPr>
        <p:txBody>
          <a:bodyPr/>
          <a:lstStyle/>
          <a:p>
            <a:endParaRPr lang="en-US" dirty="0"/>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14</a:t>
            </a:fld>
            <a:endParaRPr lang="de-DE" altLang="de-DE">
              <a:solidFill>
                <a:srgbClr val="000000"/>
              </a:solidFill>
            </a:endParaRPr>
          </a:p>
        </p:txBody>
      </p:sp>
      <p:sp>
        <p:nvSpPr>
          <p:cNvPr id="7" name="Date Placeholder 1"/>
          <p:cNvSpPr txBox="1">
            <a:spLocks/>
          </p:cNvSpPr>
          <p:nvPr/>
        </p:nvSpPr>
        <p:spPr bwMode="auto">
          <a:xfrm>
            <a:off x="34925" y="6572250"/>
            <a:ext cx="865188" cy="106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de-DE"/>
            </a:defPPr>
            <a:lvl1pPr algn="l" defTabSz="1042988" rtl="0" eaLnBrk="0" fontAlgn="base" hangingPunct="0">
              <a:lnSpc>
                <a:spcPct val="100000"/>
              </a:lnSpc>
              <a:spcBef>
                <a:spcPct val="0"/>
              </a:spcBef>
              <a:spcAft>
                <a:spcPct val="0"/>
              </a:spcAft>
              <a:defRPr sz="9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5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5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5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5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5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5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5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500" kern="1200">
                <a:solidFill>
                  <a:schemeClr val="tx1"/>
                </a:solidFill>
                <a:latin typeface="Arial" charset="0"/>
                <a:ea typeface="+mn-ea"/>
                <a:cs typeface="Arial" charset="0"/>
              </a:defRPr>
            </a:lvl9pPr>
          </a:lstStyle>
          <a:p>
            <a:pPr eaLnBrk="1" hangingPunct="1"/>
            <a:r>
              <a:rPr lang="en-US" altLang="en-US" smtClean="0">
                <a:solidFill>
                  <a:schemeClr val="tx2"/>
                </a:solidFill>
              </a:rPr>
              <a:t>17.10.2013</a:t>
            </a:r>
            <a:endParaRPr lang="en-GB" altLang="en-US">
              <a:solidFill>
                <a:schemeClr val="tx2"/>
              </a:solidFill>
            </a:endParaRPr>
          </a:p>
        </p:txBody>
      </p:sp>
      <p:sp>
        <p:nvSpPr>
          <p:cNvPr id="8" name="Footer Placeholder 2"/>
          <p:cNvSpPr txBox="1">
            <a:spLocks/>
          </p:cNvSpPr>
          <p:nvPr/>
        </p:nvSpPr>
        <p:spPr bwMode="auto">
          <a:xfrm>
            <a:off x="1011238" y="6572250"/>
            <a:ext cx="1438275" cy="106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de-DE"/>
            </a:defPPr>
            <a:lvl1pPr algn="l" defTabSz="1042988" rtl="0" eaLnBrk="0" fontAlgn="base" hangingPunct="0">
              <a:lnSpc>
                <a:spcPct val="100000"/>
              </a:lnSpc>
              <a:spcBef>
                <a:spcPct val="0"/>
              </a:spcBef>
              <a:spcAft>
                <a:spcPct val="0"/>
              </a:spcAft>
              <a:defRPr sz="9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5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5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5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5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5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5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5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500" kern="1200">
                <a:solidFill>
                  <a:schemeClr val="tx1"/>
                </a:solidFill>
                <a:latin typeface="Arial" charset="0"/>
                <a:ea typeface="+mn-ea"/>
                <a:cs typeface="Arial" charset="0"/>
              </a:defRPr>
            </a:lvl9pPr>
          </a:lstStyle>
          <a:p>
            <a:pPr eaLnBrk="1" hangingPunct="1"/>
            <a:r>
              <a:rPr lang="en-US" altLang="en-US" smtClean="0">
                <a:solidFill>
                  <a:schemeClr val="tx2"/>
                </a:solidFill>
              </a:rPr>
              <a:t>LEGATO - The Digital Engineering initiative of Astrium Satellites</a:t>
            </a:r>
            <a:endParaRPr lang="en-GB" altLang="en-US">
              <a:solidFill>
                <a:schemeClr val="tx2"/>
              </a:solidFill>
            </a:endParaRPr>
          </a:p>
        </p:txBody>
      </p:sp>
      <p:sp>
        <p:nvSpPr>
          <p:cNvPr id="9" name="Slide Number Placeholder 3"/>
          <p:cNvSpPr txBox="1">
            <a:spLocks/>
          </p:cNvSpPr>
          <p:nvPr/>
        </p:nvSpPr>
        <p:spPr bwMode="auto">
          <a:xfrm>
            <a:off x="8820150" y="6572250"/>
            <a:ext cx="227013" cy="106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de-DE"/>
            </a:defPPr>
            <a:lvl1pPr algn="ctr" defTabSz="1042988" rtl="0" eaLnBrk="0" fontAlgn="base" hangingPunct="0">
              <a:lnSpc>
                <a:spcPct val="100000"/>
              </a:lnSpc>
              <a:spcBef>
                <a:spcPct val="0"/>
              </a:spcBef>
              <a:spcAft>
                <a:spcPct val="0"/>
              </a:spcAft>
              <a:defRPr sz="900" kern="1200">
                <a:solidFill>
                  <a:schemeClr val="tx1"/>
                </a:solidFill>
                <a:latin typeface="Arial" charset="0"/>
                <a:ea typeface="+mn-ea"/>
                <a:cs typeface="Arial" charset="0"/>
              </a:defRPr>
            </a:lvl1pPr>
            <a:lvl2pPr marL="742950" indent="-285750" algn="l" rtl="0" eaLnBrk="0" fontAlgn="base" hangingPunct="0">
              <a:spcBef>
                <a:spcPct val="0"/>
              </a:spcBef>
              <a:spcAft>
                <a:spcPct val="0"/>
              </a:spcAft>
              <a:defRPr sz="1500" kern="1200">
                <a:solidFill>
                  <a:schemeClr val="tx1"/>
                </a:solidFill>
                <a:latin typeface="Arial" charset="0"/>
                <a:ea typeface="+mn-ea"/>
                <a:cs typeface="Arial" charset="0"/>
              </a:defRPr>
            </a:lvl2pPr>
            <a:lvl3pPr marL="1143000" indent="-228600" algn="l" rtl="0" eaLnBrk="0" fontAlgn="base" hangingPunct="0">
              <a:spcBef>
                <a:spcPct val="0"/>
              </a:spcBef>
              <a:spcAft>
                <a:spcPct val="0"/>
              </a:spcAft>
              <a:defRPr sz="1500" kern="1200">
                <a:solidFill>
                  <a:schemeClr val="tx1"/>
                </a:solidFill>
                <a:latin typeface="Arial" charset="0"/>
                <a:ea typeface="+mn-ea"/>
                <a:cs typeface="Arial" charset="0"/>
              </a:defRPr>
            </a:lvl3pPr>
            <a:lvl4pPr marL="1600200" indent="-228600" algn="l" rtl="0" eaLnBrk="0" fontAlgn="base" hangingPunct="0">
              <a:spcBef>
                <a:spcPct val="0"/>
              </a:spcBef>
              <a:spcAft>
                <a:spcPct val="0"/>
              </a:spcAft>
              <a:defRPr sz="1500" kern="1200">
                <a:solidFill>
                  <a:schemeClr val="tx1"/>
                </a:solidFill>
                <a:latin typeface="Arial" charset="0"/>
                <a:ea typeface="+mn-ea"/>
                <a:cs typeface="Arial" charset="0"/>
              </a:defRPr>
            </a:lvl4pPr>
            <a:lvl5pPr marL="2057400" indent="-228600" algn="l" rtl="0" eaLnBrk="0" fontAlgn="base" hangingPunct="0">
              <a:spcBef>
                <a:spcPct val="0"/>
              </a:spcBef>
              <a:spcAft>
                <a:spcPct val="0"/>
              </a:spcAft>
              <a:defRPr sz="15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defRPr sz="15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defRPr sz="15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defRPr sz="15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defRPr sz="1500" kern="1200">
                <a:solidFill>
                  <a:schemeClr val="tx1"/>
                </a:solidFill>
                <a:latin typeface="Arial" charset="0"/>
                <a:ea typeface="+mn-ea"/>
                <a:cs typeface="Arial" charset="0"/>
              </a:defRPr>
            </a:lvl9pPr>
          </a:lstStyle>
          <a:p>
            <a:pPr eaLnBrk="1" hangingPunct="1"/>
            <a:fld id="{7143C4C5-834C-4B6E-88FD-6DBF96C709FA}" type="slidenum">
              <a:rPr lang="en-GB" altLang="en-US" smtClean="0">
                <a:solidFill>
                  <a:schemeClr val="tx2"/>
                </a:solidFill>
              </a:rPr>
              <a:pPr eaLnBrk="1" hangingPunct="1"/>
              <a:t>14</a:t>
            </a:fld>
            <a:endParaRPr lang="en-GB" altLang="en-US" smtClean="0">
              <a:solidFill>
                <a:schemeClr val="tx2"/>
              </a:solidFill>
            </a:endParaRPr>
          </a:p>
        </p:txBody>
      </p:sp>
      <p:sp>
        <p:nvSpPr>
          <p:cNvPr id="10" name="Rectangle 2"/>
          <p:cNvSpPr>
            <a:spLocks noChangeArrowheads="1"/>
          </p:cNvSpPr>
          <p:nvPr/>
        </p:nvSpPr>
        <p:spPr bwMode="auto">
          <a:xfrm>
            <a:off x="115888" y="2139950"/>
            <a:ext cx="755650" cy="5013325"/>
          </a:xfrm>
          <a:prstGeom prst="rect">
            <a:avLst/>
          </a:prstGeom>
          <a:solidFill>
            <a:schemeClr val="bg1"/>
          </a:solidFill>
          <a:ln>
            <a:noFill/>
          </a:ln>
          <a:effectLst/>
          <a:extLst>
            <a:ext uri="{91240B29-F687-4F45-9708-019B960494DF}">
              <a14:hiddenLine xmlns:a14="http://schemas.microsoft.com/office/drawing/2010/main" xmlns="" w="3175" algn="ctr">
                <a:solidFill>
                  <a:srgbClr val="96969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Rectangle 38"/>
          <p:cNvSpPr>
            <a:spLocks noChangeArrowheads="1"/>
          </p:cNvSpPr>
          <p:nvPr/>
        </p:nvSpPr>
        <p:spPr bwMode="auto">
          <a:xfrm>
            <a:off x="3878262" y="5308600"/>
            <a:ext cx="2879725" cy="180022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36000" tIns="36000" rIns="36000" bIns="360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1"/>
                </a:solidFill>
                <a:ea typeface="ＭＳ Ｐゴシック" pitchFamily="34" charset="-128"/>
              </a:rPr>
              <a:t>Physical Configuration</a:t>
            </a:r>
          </a:p>
        </p:txBody>
      </p:sp>
      <p:sp>
        <p:nvSpPr>
          <p:cNvPr id="12" name="Rectangle 38"/>
          <p:cNvSpPr>
            <a:spLocks noChangeArrowheads="1"/>
          </p:cNvSpPr>
          <p:nvPr/>
        </p:nvSpPr>
        <p:spPr bwMode="auto">
          <a:xfrm>
            <a:off x="7524750" y="3436938"/>
            <a:ext cx="2879725" cy="180022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36000" tIns="36000" rIns="36000" bIns="360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1"/>
                </a:solidFill>
                <a:ea typeface="ＭＳ Ｐゴシック" pitchFamily="34" charset="-128"/>
              </a:rPr>
              <a:t>AIT Flow and Integration Procedures</a:t>
            </a:r>
          </a:p>
        </p:txBody>
      </p:sp>
      <p:sp>
        <p:nvSpPr>
          <p:cNvPr id="13" name="Rectangle 38"/>
          <p:cNvSpPr>
            <a:spLocks noChangeArrowheads="1"/>
          </p:cNvSpPr>
          <p:nvPr/>
        </p:nvSpPr>
        <p:spPr bwMode="auto">
          <a:xfrm>
            <a:off x="7532687" y="5308600"/>
            <a:ext cx="2879725" cy="180022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36000" tIns="36000" rIns="36000" bIns="360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1"/>
                </a:solidFill>
                <a:ea typeface="ＭＳ Ｐゴシック" pitchFamily="34" charset="-128"/>
              </a:rPr>
              <a:t>Verfication Definitions</a:t>
            </a:r>
          </a:p>
        </p:txBody>
      </p:sp>
      <p:sp>
        <p:nvSpPr>
          <p:cNvPr id="14" name="Rectangle 38"/>
          <p:cNvSpPr>
            <a:spLocks noChangeArrowheads="1"/>
          </p:cNvSpPr>
          <p:nvPr/>
        </p:nvSpPr>
        <p:spPr bwMode="auto">
          <a:xfrm>
            <a:off x="223838" y="3436938"/>
            <a:ext cx="2879725" cy="180022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36000" tIns="36000" rIns="36000" bIns="360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1"/>
                </a:solidFill>
                <a:ea typeface="ＭＳ Ｐゴシック" pitchFamily="34" charset="-128"/>
              </a:rPr>
              <a:t>Functional Architecture</a:t>
            </a:r>
          </a:p>
        </p:txBody>
      </p:sp>
      <p:sp>
        <p:nvSpPr>
          <p:cNvPr id="15" name="Rectangle 38"/>
          <p:cNvSpPr>
            <a:spLocks noChangeArrowheads="1"/>
          </p:cNvSpPr>
          <p:nvPr/>
        </p:nvSpPr>
        <p:spPr bwMode="auto">
          <a:xfrm>
            <a:off x="223838" y="5308600"/>
            <a:ext cx="2879725" cy="180022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36000" tIns="36000" rIns="36000" bIns="360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1"/>
                </a:solidFill>
                <a:ea typeface="ＭＳ Ｐゴシック" pitchFamily="34" charset="-128"/>
              </a:rPr>
              <a:t>Requirements Engineering</a:t>
            </a:r>
          </a:p>
        </p:txBody>
      </p:sp>
      <p:sp>
        <p:nvSpPr>
          <p:cNvPr id="16" name="Rectangle 38"/>
          <p:cNvSpPr>
            <a:spLocks noChangeArrowheads="1"/>
          </p:cNvSpPr>
          <p:nvPr/>
        </p:nvSpPr>
        <p:spPr bwMode="auto">
          <a:xfrm>
            <a:off x="3878263" y="1565275"/>
            <a:ext cx="2879725" cy="180022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36000" tIns="36000" rIns="36000" bIns="360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1"/>
                </a:solidFill>
                <a:ea typeface="ＭＳ Ｐゴシック" pitchFamily="34" charset="-128"/>
              </a:rPr>
              <a:t>System Topology</a:t>
            </a:r>
          </a:p>
        </p:txBody>
      </p:sp>
      <p:sp>
        <p:nvSpPr>
          <p:cNvPr id="17" name="Rectangle 38"/>
          <p:cNvSpPr>
            <a:spLocks noChangeArrowheads="1"/>
          </p:cNvSpPr>
          <p:nvPr/>
        </p:nvSpPr>
        <p:spPr bwMode="auto">
          <a:xfrm>
            <a:off x="7532687" y="1563687"/>
            <a:ext cx="2879725" cy="180022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36000" tIns="36000" rIns="36000" bIns="360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1"/>
                </a:solidFill>
                <a:ea typeface="ＭＳ Ｐゴシック" pitchFamily="34" charset="-128"/>
              </a:rPr>
              <a:t>Operational Procedures</a:t>
            </a:r>
          </a:p>
        </p:txBody>
      </p:sp>
      <p:sp>
        <p:nvSpPr>
          <p:cNvPr id="19" name="Rectangle 38"/>
          <p:cNvSpPr>
            <a:spLocks noChangeArrowheads="1"/>
          </p:cNvSpPr>
          <p:nvPr/>
        </p:nvSpPr>
        <p:spPr bwMode="auto">
          <a:xfrm>
            <a:off x="223838" y="1563688"/>
            <a:ext cx="2879725" cy="180022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36000" tIns="36000" rIns="36000" bIns="360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1"/>
                </a:solidFill>
                <a:ea typeface="ＭＳ Ｐゴシック" pitchFamily="34" charset="-128"/>
              </a:rPr>
              <a:t>Operational Concept</a:t>
            </a:r>
          </a:p>
        </p:txBody>
      </p:sp>
      <p:sp>
        <p:nvSpPr>
          <p:cNvPr id="20" name="Freeform 17"/>
          <p:cNvSpPr>
            <a:spLocks/>
          </p:cNvSpPr>
          <p:nvPr/>
        </p:nvSpPr>
        <p:spPr bwMode="auto">
          <a:xfrm>
            <a:off x="3284538" y="4371975"/>
            <a:ext cx="2879725" cy="936625"/>
          </a:xfrm>
          <a:custGeom>
            <a:avLst/>
            <a:gdLst>
              <a:gd name="T0" fmla="*/ 0 w 1814"/>
              <a:gd name="T1" fmla="*/ 936625 h 590"/>
              <a:gd name="T2" fmla="*/ 1439863 w 1814"/>
              <a:gd name="T3" fmla="*/ 0 h 590"/>
              <a:gd name="T4" fmla="*/ 2879725 w 1814"/>
              <a:gd name="T5" fmla="*/ 936625 h 590"/>
              <a:gd name="T6" fmla="*/ 0 w 1814"/>
              <a:gd name="T7" fmla="*/ 936625 h 5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4" h="590">
                <a:moveTo>
                  <a:pt x="0" y="590"/>
                </a:moveTo>
                <a:lnTo>
                  <a:pt x="907" y="0"/>
                </a:lnTo>
                <a:lnTo>
                  <a:pt x="1814" y="590"/>
                </a:lnTo>
                <a:lnTo>
                  <a:pt x="0" y="590"/>
                </a:lnTo>
                <a:close/>
              </a:path>
            </a:pathLst>
          </a:custGeom>
          <a:noFill/>
          <a:ln w="1270" cap="flat" cmpd="sng">
            <a:solidFill>
              <a:srgbClr val="969696"/>
            </a:solidFill>
            <a:prstDash val="dash"/>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1" name="Freeform 18"/>
          <p:cNvSpPr>
            <a:spLocks/>
          </p:cNvSpPr>
          <p:nvPr/>
        </p:nvSpPr>
        <p:spPr bwMode="auto">
          <a:xfrm>
            <a:off x="3068638" y="3436938"/>
            <a:ext cx="1655762" cy="1800225"/>
          </a:xfrm>
          <a:custGeom>
            <a:avLst/>
            <a:gdLst>
              <a:gd name="T0" fmla="*/ 0 w 1043"/>
              <a:gd name="T1" fmla="*/ 0 h 1134"/>
              <a:gd name="T2" fmla="*/ 0 w 1043"/>
              <a:gd name="T3" fmla="*/ 1800225 h 1134"/>
              <a:gd name="T4" fmla="*/ 1655762 w 1043"/>
              <a:gd name="T5" fmla="*/ 935038 h 1134"/>
              <a:gd name="T6" fmla="*/ 0 w 1043"/>
              <a:gd name="T7" fmla="*/ 0 h 11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3" h="1134">
                <a:moveTo>
                  <a:pt x="0" y="0"/>
                </a:moveTo>
                <a:lnTo>
                  <a:pt x="0" y="1134"/>
                </a:lnTo>
                <a:lnTo>
                  <a:pt x="1043" y="589"/>
                </a:lnTo>
                <a:lnTo>
                  <a:pt x="0" y="0"/>
                </a:lnTo>
                <a:close/>
              </a:path>
            </a:pathLst>
          </a:custGeom>
          <a:noFill/>
          <a:ln w="1270" cap="flat" cmpd="sng">
            <a:solidFill>
              <a:srgbClr val="969696"/>
            </a:solidFill>
            <a:prstDash val="dash"/>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2" name="Freeform 19"/>
          <p:cNvSpPr>
            <a:spLocks/>
          </p:cNvSpPr>
          <p:nvPr/>
        </p:nvSpPr>
        <p:spPr bwMode="auto">
          <a:xfrm>
            <a:off x="3284538" y="3363913"/>
            <a:ext cx="2879725" cy="1008062"/>
          </a:xfrm>
          <a:custGeom>
            <a:avLst/>
            <a:gdLst>
              <a:gd name="T0" fmla="*/ 0 w 1814"/>
              <a:gd name="T1" fmla="*/ 0 h 635"/>
              <a:gd name="T2" fmla="*/ 2879725 w 1814"/>
              <a:gd name="T3" fmla="*/ 0 h 635"/>
              <a:gd name="T4" fmla="*/ 1439863 w 1814"/>
              <a:gd name="T5" fmla="*/ 1008062 h 635"/>
              <a:gd name="T6" fmla="*/ 0 w 1814"/>
              <a:gd name="T7" fmla="*/ 0 h 6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4" h="635">
                <a:moveTo>
                  <a:pt x="0" y="0"/>
                </a:moveTo>
                <a:lnTo>
                  <a:pt x="1814" y="0"/>
                </a:lnTo>
                <a:lnTo>
                  <a:pt x="907" y="635"/>
                </a:lnTo>
                <a:lnTo>
                  <a:pt x="0" y="0"/>
                </a:lnTo>
                <a:close/>
              </a:path>
            </a:pathLst>
          </a:custGeom>
          <a:noFill/>
          <a:ln w="1270" cap="flat" cmpd="sng">
            <a:solidFill>
              <a:srgbClr val="969696"/>
            </a:solidFill>
            <a:prstDash val="dash"/>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3" name="Freeform 20"/>
          <p:cNvSpPr>
            <a:spLocks/>
          </p:cNvSpPr>
          <p:nvPr/>
        </p:nvSpPr>
        <p:spPr bwMode="auto">
          <a:xfrm>
            <a:off x="4724400" y="3436938"/>
            <a:ext cx="1655763" cy="1800225"/>
          </a:xfrm>
          <a:custGeom>
            <a:avLst/>
            <a:gdLst>
              <a:gd name="T0" fmla="*/ 1655763 w 1043"/>
              <a:gd name="T1" fmla="*/ 0 h 1134"/>
              <a:gd name="T2" fmla="*/ 0 w 1043"/>
              <a:gd name="T3" fmla="*/ 935038 h 1134"/>
              <a:gd name="T4" fmla="*/ 1655763 w 1043"/>
              <a:gd name="T5" fmla="*/ 1800225 h 1134"/>
              <a:gd name="T6" fmla="*/ 1655763 w 1043"/>
              <a:gd name="T7" fmla="*/ 0 h 11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3" h="1134">
                <a:moveTo>
                  <a:pt x="1043" y="0"/>
                </a:moveTo>
                <a:lnTo>
                  <a:pt x="0" y="589"/>
                </a:lnTo>
                <a:lnTo>
                  <a:pt x="1043" y="1134"/>
                </a:lnTo>
                <a:lnTo>
                  <a:pt x="1043" y="0"/>
                </a:lnTo>
                <a:close/>
              </a:path>
            </a:pathLst>
          </a:custGeom>
          <a:noFill/>
          <a:ln w="1270" cap="flat" cmpd="sng">
            <a:solidFill>
              <a:srgbClr val="969696"/>
            </a:solidFill>
            <a:prstDash val="dash"/>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24" name="Freeform 21"/>
          <p:cNvSpPr>
            <a:spLocks/>
          </p:cNvSpPr>
          <p:nvPr/>
        </p:nvSpPr>
        <p:spPr bwMode="auto">
          <a:xfrm>
            <a:off x="260350" y="4371975"/>
            <a:ext cx="4464050" cy="2736850"/>
          </a:xfrm>
          <a:custGeom>
            <a:avLst/>
            <a:gdLst>
              <a:gd name="T0" fmla="*/ 2808288 w 2812"/>
              <a:gd name="T1" fmla="*/ 2736850 h 1724"/>
              <a:gd name="T2" fmla="*/ 4464050 w 2812"/>
              <a:gd name="T3" fmla="*/ 0 h 1724"/>
              <a:gd name="T4" fmla="*/ 0 w 2812"/>
              <a:gd name="T5" fmla="*/ 936625 h 1724"/>
              <a:gd name="T6" fmla="*/ 2808288 w 2812"/>
              <a:gd name="T7" fmla="*/ 2736850 h 17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12" h="1724">
                <a:moveTo>
                  <a:pt x="1769" y="1724"/>
                </a:moveTo>
                <a:lnTo>
                  <a:pt x="2812" y="0"/>
                </a:lnTo>
                <a:lnTo>
                  <a:pt x="0" y="590"/>
                </a:lnTo>
                <a:lnTo>
                  <a:pt x="1769" y="1724"/>
                </a:lnTo>
                <a:close/>
              </a:path>
            </a:pathLst>
          </a:custGeom>
          <a:noFill/>
          <a:ln w="1270" cap="flat" cmpd="sng">
            <a:solidFill>
              <a:srgbClr val="969696"/>
            </a:solidFill>
            <a:prstDash val="dash"/>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pic>
        <p:nvPicPr>
          <p:cNvPr id="25" name="Picture 2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0350" y="5524500"/>
            <a:ext cx="2735263" cy="153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lgn="ctr">
                <a:solidFill>
                  <a:srgbClr val="96969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Freeform 23"/>
          <p:cNvSpPr>
            <a:spLocks/>
          </p:cNvSpPr>
          <p:nvPr/>
        </p:nvSpPr>
        <p:spPr bwMode="auto">
          <a:xfrm>
            <a:off x="4724400" y="4371975"/>
            <a:ext cx="4537075" cy="2736850"/>
          </a:xfrm>
          <a:custGeom>
            <a:avLst/>
            <a:gdLst>
              <a:gd name="T0" fmla="*/ 1655763 w 2858"/>
              <a:gd name="T1" fmla="*/ 2736850 h 1724"/>
              <a:gd name="T2" fmla="*/ 0 w 2858"/>
              <a:gd name="T3" fmla="*/ 0 h 1724"/>
              <a:gd name="T4" fmla="*/ 4537075 w 2858"/>
              <a:gd name="T5" fmla="*/ 936625 h 1724"/>
              <a:gd name="T6" fmla="*/ 1655763 w 2858"/>
              <a:gd name="T7" fmla="*/ 2736850 h 17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58" h="1724">
                <a:moveTo>
                  <a:pt x="1043" y="1724"/>
                </a:moveTo>
                <a:lnTo>
                  <a:pt x="0" y="0"/>
                </a:lnTo>
                <a:lnTo>
                  <a:pt x="2858" y="590"/>
                </a:lnTo>
                <a:lnTo>
                  <a:pt x="1043" y="1724"/>
                </a:lnTo>
                <a:close/>
              </a:path>
            </a:pathLst>
          </a:custGeom>
          <a:noFill/>
          <a:ln w="1270" cap="flat" cmpd="sng">
            <a:solidFill>
              <a:srgbClr val="969696"/>
            </a:solidFill>
            <a:prstDash val="dash"/>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pic>
        <p:nvPicPr>
          <p:cNvPr id="27" name="Picture 2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15238" y="5540375"/>
            <a:ext cx="2735262" cy="153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lgn="ctr">
                <a:solidFill>
                  <a:srgbClr val="96969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2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07300" y="3697288"/>
            <a:ext cx="2735263" cy="153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lgn="ctr">
                <a:solidFill>
                  <a:srgbClr val="96969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Freeform 26"/>
          <p:cNvSpPr>
            <a:spLocks/>
          </p:cNvSpPr>
          <p:nvPr/>
        </p:nvSpPr>
        <p:spPr bwMode="auto">
          <a:xfrm>
            <a:off x="4724400" y="1563688"/>
            <a:ext cx="4537075" cy="2808287"/>
          </a:xfrm>
          <a:custGeom>
            <a:avLst/>
            <a:gdLst>
              <a:gd name="T0" fmla="*/ 4537075 w 2858"/>
              <a:gd name="T1" fmla="*/ 1800225 h 1769"/>
              <a:gd name="T2" fmla="*/ 0 w 2858"/>
              <a:gd name="T3" fmla="*/ 2808287 h 1769"/>
              <a:gd name="T4" fmla="*/ 1655763 w 2858"/>
              <a:gd name="T5" fmla="*/ 0 h 1769"/>
              <a:gd name="T6" fmla="*/ 4537075 w 2858"/>
              <a:gd name="T7" fmla="*/ 1800225 h 17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58" h="1769">
                <a:moveTo>
                  <a:pt x="2858" y="1134"/>
                </a:moveTo>
                <a:lnTo>
                  <a:pt x="0" y="1769"/>
                </a:lnTo>
                <a:lnTo>
                  <a:pt x="1043" y="0"/>
                </a:lnTo>
                <a:lnTo>
                  <a:pt x="2858" y="1134"/>
                </a:lnTo>
                <a:close/>
              </a:path>
            </a:pathLst>
          </a:custGeom>
          <a:noFill/>
          <a:ln w="1270" cap="flat" cmpd="sng">
            <a:solidFill>
              <a:srgbClr val="969696"/>
            </a:solidFill>
            <a:prstDash val="dash"/>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0" name="Freeform 27"/>
          <p:cNvSpPr>
            <a:spLocks/>
          </p:cNvSpPr>
          <p:nvPr/>
        </p:nvSpPr>
        <p:spPr bwMode="auto">
          <a:xfrm>
            <a:off x="260350" y="1563688"/>
            <a:ext cx="4464050" cy="2808287"/>
          </a:xfrm>
          <a:custGeom>
            <a:avLst/>
            <a:gdLst>
              <a:gd name="T0" fmla="*/ 2879725 w 2812"/>
              <a:gd name="T1" fmla="*/ 0 h 1769"/>
              <a:gd name="T2" fmla="*/ 4464050 w 2812"/>
              <a:gd name="T3" fmla="*/ 2808287 h 1769"/>
              <a:gd name="T4" fmla="*/ 0 w 2812"/>
              <a:gd name="T5" fmla="*/ 1800225 h 1769"/>
              <a:gd name="T6" fmla="*/ 2808288 w 2812"/>
              <a:gd name="T7" fmla="*/ 0 h 1769"/>
              <a:gd name="T8" fmla="*/ 2879725 w 2812"/>
              <a:gd name="T9" fmla="*/ 0 h 17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2" h="1769">
                <a:moveTo>
                  <a:pt x="1814" y="0"/>
                </a:moveTo>
                <a:lnTo>
                  <a:pt x="2812" y="1769"/>
                </a:lnTo>
                <a:lnTo>
                  <a:pt x="0" y="1134"/>
                </a:lnTo>
                <a:lnTo>
                  <a:pt x="1769" y="0"/>
                </a:lnTo>
                <a:lnTo>
                  <a:pt x="1814" y="0"/>
                </a:lnTo>
                <a:close/>
              </a:path>
            </a:pathLst>
          </a:custGeom>
          <a:noFill/>
          <a:ln w="1270" cap="flat" cmpd="sng">
            <a:solidFill>
              <a:srgbClr val="969696"/>
            </a:solidFill>
            <a:prstDash val="dash"/>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pic>
        <p:nvPicPr>
          <p:cNvPr id="31" name="Picture 2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5275" y="1779588"/>
            <a:ext cx="2735263" cy="153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lgn="ctr">
                <a:solidFill>
                  <a:srgbClr val="96969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29"/>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60350" y="3652838"/>
            <a:ext cx="2735263" cy="153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lgn="ctr">
                <a:solidFill>
                  <a:srgbClr val="96969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 name="Picture 30"/>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7163" y="1789113"/>
            <a:ext cx="2735262" cy="1503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lgn="ctr">
                <a:solidFill>
                  <a:srgbClr val="96969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 name="Picture 31"/>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605713" y="1779588"/>
            <a:ext cx="2735262" cy="153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lgn="ctr">
                <a:solidFill>
                  <a:srgbClr val="96969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3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005263" y="5534025"/>
            <a:ext cx="2735262" cy="1503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lgn="ctr">
                <a:solidFill>
                  <a:srgbClr val="96969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6" name="Text Box 6"/>
          <p:cNvSpPr txBox="1">
            <a:spLocks noChangeArrowheads="1"/>
          </p:cNvSpPr>
          <p:nvPr/>
        </p:nvSpPr>
        <p:spPr bwMode="auto">
          <a:xfrm>
            <a:off x="7581900" y="6908800"/>
            <a:ext cx="157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ea typeface="ＭＳ Ｐゴシック" pitchFamily="34" charset="-128"/>
                <a:hlinkClick r:id="rId10" action="ppaction://hlinkfile"/>
              </a:rPr>
              <a:t>videos\Walkthrough.mp4</a:t>
            </a:r>
            <a:endParaRPr lang="en-US" altLang="en-US" sz="1000">
              <a:ea typeface="ＭＳ Ｐゴシック" pitchFamily="34" charset="-128"/>
            </a:endParaRPr>
          </a:p>
        </p:txBody>
      </p:sp>
      <p:sp>
        <p:nvSpPr>
          <p:cNvPr id="37" name="Date Placeholder 1"/>
          <p:cNvSpPr txBox="1">
            <a:spLocks/>
          </p:cNvSpPr>
          <p:nvPr/>
        </p:nvSpPr>
        <p:spPr bwMode="auto">
          <a:xfrm>
            <a:off x="187325" y="6724650"/>
            <a:ext cx="865188" cy="106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spcBef>
                <a:spcPts val="500"/>
              </a:spcBef>
              <a:buClr>
                <a:schemeClr val="bg2"/>
              </a:buClr>
              <a:buSzPct val="120000"/>
              <a:buFont typeface="Wingdings" pitchFamily="2" charset="2"/>
              <a:buChar char="§"/>
              <a:defRPr sz="2200">
                <a:solidFill>
                  <a:schemeClr val="tx2"/>
                </a:solidFill>
                <a:latin typeface="Arial" charset="0"/>
                <a:cs typeface="Arial" charset="0"/>
              </a:defRPr>
            </a:lvl1pPr>
            <a:lvl2pPr indent="-257175">
              <a:spcBef>
                <a:spcPts val="1200"/>
              </a:spcBef>
              <a:buSzPct val="90000"/>
              <a:buFont typeface="Arial" charset="0"/>
              <a:buChar char="□"/>
              <a:defRPr>
                <a:solidFill>
                  <a:schemeClr val="tx1"/>
                </a:solidFill>
                <a:latin typeface="Arial" charset="0"/>
                <a:cs typeface="Arial" charset="0"/>
              </a:defRPr>
            </a:lvl2pPr>
            <a:lvl3pPr indent="-242888">
              <a:spcBef>
                <a:spcPts val="1000"/>
              </a:spcBef>
              <a:buSzPct val="95000"/>
              <a:buFont typeface="Arial" charset="0"/>
              <a:buChar char="□"/>
              <a:defRPr sz="1600">
                <a:solidFill>
                  <a:schemeClr val="tx1"/>
                </a:solidFill>
                <a:latin typeface="Arial" charset="0"/>
                <a:cs typeface="Arial" charset="0"/>
              </a:defRPr>
            </a:lvl3pPr>
            <a:lvl4pPr indent="3175">
              <a:spcBef>
                <a:spcPts val="1000"/>
              </a:spcBef>
              <a:defRPr sz="1400">
                <a:solidFill>
                  <a:schemeClr val="tx1"/>
                </a:solidFill>
                <a:latin typeface="Arial" charset="0"/>
                <a:cs typeface="Arial" charset="0"/>
              </a:defRPr>
            </a:lvl4pPr>
            <a:lvl5pPr indent="1588">
              <a:spcBef>
                <a:spcPts val="1000"/>
              </a:spcBef>
              <a:defRPr sz="1400">
                <a:solidFill>
                  <a:schemeClr val="tx1"/>
                </a:solidFill>
                <a:latin typeface="Arial" charset="0"/>
                <a:cs typeface="Arial" charset="0"/>
              </a:defRPr>
            </a:lvl5pPr>
            <a:lvl6pPr indent="1588" fontAlgn="base">
              <a:spcBef>
                <a:spcPts val="1000"/>
              </a:spcBef>
              <a:spcAft>
                <a:spcPct val="0"/>
              </a:spcAft>
              <a:defRPr sz="1400">
                <a:solidFill>
                  <a:schemeClr val="tx1"/>
                </a:solidFill>
                <a:latin typeface="Arial" charset="0"/>
                <a:cs typeface="Arial" charset="0"/>
              </a:defRPr>
            </a:lvl6pPr>
            <a:lvl7pPr indent="1588" fontAlgn="base">
              <a:spcBef>
                <a:spcPts val="1000"/>
              </a:spcBef>
              <a:spcAft>
                <a:spcPct val="0"/>
              </a:spcAft>
              <a:defRPr sz="1400">
                <a:solidFill>
                  <a:schemeClr val="tx1"/>
                </a:solidFill>
                <a:latin typeface="Arial" charset="0"/>
                <a:cs typeface="Arial" charset="0"/>
              </a:defRPr>
            </a:lvl7pPr>
            <a:lvl8pPr indent="1588" fontAlgn="base">
              <a:spcBef>
                <a:spcPts val="1000"/>
              </a:spcBef>
              <a:spcAft>
                <a:spcPct val="0"/>
              </a:spcAft>
              <a:defRPr sz="1400">
                <a:solidFill>
                  <a:schemeClr val="tx1"/>
                </a:solidFill>
                <a:latin typeface="Arial" charset="0"/>
                <a:cs typeface="Arial" charset="0"/>
              </a:defRPr>
            </a:lvl8pPr>
            <a:lvl9pPr indent="1588" fontAlgn="base">
              <a:spcBef>
                <a:spcPts val="1000"/>
              </a:spcBef>
              <a:spcAft>
                <a:spcPct val="0"/>
              </a:spcAft>
              <a:defRPr sz="1400">
                <a:solidFill>
                  <a:schemeClr val="tx1"/>
                </a:solidFill>
                <a:latin typeface="Arial" charset="0"/>
                <a:cs typeface="Arial" charset="0"/>
              </a:defRPr>
            </a:lvl9pPr>
          </a:lstStyle>
          <a:p>
            <a:pPr algn="r">
              <a:spcBef>
                <a:spcPct val="0"/>
              </a:spcBef>
              <a:buClrTx/>
              <a:buSzTx/>
              <a:buFontTx/>
              <a:buNone/>
            </a:pPr>
            <a:r>
              <a:rPr lang="en-US" altLang="en-US" sz="700"/>
              <a:t>17.10.2013</a:t>
            </a:r>
            <a:endParaRPr lang="en-GB" altLang="en-US" sz="700"/>
          </a:p>
        </p:txBody>
      </p:sp>
      <p:sp>
        <p:nvSpPr>
          <p:cNvPr id="38" name="Footer Placeholder 2"/>
          <p:cNvSpPr txBox="1">
            <a:spLocks/>
          </p:cNvSpPr>
          <p:nvPr/>
        </p:nvSpPr>
        <p:spPr bwMode="auto">
          <a:xfrm>
            <a:off x="1163638" y="6724650"/>
            <a:ext cx="1438275" cy="106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spcBef>
                <a:spcPts val="500"/>
              </a:spcBef>
              <a:buClr>
                <a:schemeClr val="bg2"/>
              </a:buClr>
              <a:buSzPct val="120000"/>
              <a:buFont typeface="Wingdings" pitchFamily="2" charset="2"/>
              <a:buChar char="§"/>
              <a:defRPr sz="2200">
                <a:solidFill>
                  <a:schemeClr val="tx2"/>
                </a:solidFill>
                <a:latin typeface="Arial" charset="0"/>
                <a:cs typeface="Arial" charset="0"/>
              </a:defRPr>
            </a:lvl1pPr>
            <a:lvl2pPr indent="-257175">
              <a:spcBef>
                <a:spcPts val="1200"/>
              </a:spcBef>
              <a:buSzPct val="90000"/>
              <a:buFont typeface="Arial" charset="0"/>
              <a:buChar char="□"/>
              <a:defRPr>
                <a:solidFill>
                  <a:schemeClr val="tx1"/>
                </a:solidFill>
                <a:latin typeface="Arial" charset="0"/>
                <a:cs typeface="Arial" charset="0"/>
              </a:defRPr>
            </a:lvl2pPr>
            <a:lvl3pPr indent="-242888">
              <a:spcBef>
                <a:spcPts val="1000"/>
              </a:spcBef>
              <a:buSzPct val="95000"/>
              <a:buFont typeface="Arial" charset="0"/>
              <a:buChar char="□"/>
              <a:defRPr sz="1600">
                <a:solidFill>
                  <a:schemeClr val="tx1"/>
                </a:solidFill>
                <a:latin typeface="Arial" charset="0"/>
                <a:cs typeface="Arial" charset="0"/>
              </a:defRPr>
            </a:lvl3pPr>
            <a:lvl4pPr indent="3175">
              <a:spcBef>
                <a:spcPts val="1000"/>
              </a:spcBef>
              <a:defRPr sz="1400">
                <a:solidFill>
                  <a:schemeClr val="tx1"/>
                </a:solidFill>
                <a:latin typeface="Arial" charset="0"/>
                <a:cs typeface="Arial" charset="0"/>
              </a:defRPr>
            </a:lvl4pPr>
            <a:lvl5pPr indent="1588">
              <a:spcBef>
                <a:spcPts val="1000"/>
              </a:spcBef>
              <a:defRPr sz="1400">
                <a:solidFill>
                  <a:schemeClr val="tx1"/>
                </a:solidFill>
                <a:latin typeface="Arial" charset="0"/>
                <a:cs typeface="Arial" charset="0"/>
              </a:defRPr>
            </a:lvl5pPr>
            <a:lvl6pPr indent="1588" fontAlgn="base">
              <a:spcBef>
                <a:spcPts val="1000"/>
              </a:spcBef>
              <a:spcAft>
                <a:spcPct val="0"/>
              </a:spcAft>
              <a:defRPr sz="1400">
                <a:solidFill>
                  <a:schemeClr val="tx1"/>
                </a:solidFill>
                <a:latin typeface="Arial" charset="0"/>
                <a:cs typeface="Arial" charset="0"/>
              </a:defRPr>
            </a:lvl6pPr>
            <a:lvl7pPr indent="1588" fontAlgn="base">
              <a:spcBef>
                <a:spcPts val="1000"/>
              </a:spcBef>
              <a:spcAft>
                <a:spcPct val="0"/>
              </a:spcAft>
              <a:defRPr sz="1400">
                <a:solidFill>
                  <a:schemeClr val="tx1"/>
                </a:solidFill>
                <a:latin typeface="Arial" charset="0"/>
                <a:cs typeface="Arial" charset="0"/>
              </a:defRPr>
            </a:lvl7pPr>
            <a:lvl8pPr indent="1588" fontAlgn="base">
              <a:spcBef>
                <a:spcPts val="1000"/>
              </a:spcBef>
              <a:spcAft>
                <a:spcPct val="0"/>
              </a:spcAft>
              <a:defRPr sz="1400">
                <a:solidFill>
                  <a:schemeClr val="tx1"/>
                </a:solidFill>
                <a:latin typeface="Arial" charset="0"/>
                <a:cs typeface="Arial" charset="0"/>
              </a:defRPr>
            </a:lvl8pPr>
            <a:lvl9pPr indent="1588" fontAlgn="base">
              <a:spcBef>
                <a:spcPts val="1000"/>
              </a:spcBef>
              <a:spcAft>
                <a:spcPct val="0"/>
              </a:spcAft>
              <a:defRPr sz="1400">
                <a:solidFill>
                  <a:schemeClr val="tx1"/>
                </a:solidFill>
                <a:latin typeface="Arial" charset="0"/>
                <a:cs typeface="Arial" charset="0"/>
              </a:defRPr>
            </a:lvl9pPr>
          </a:lstStyle>
          <a:p>
            <a:pPr>
              <a:spcBef>
                <a:spcPct val="0"/>
              </a:spcBef>
              <a:buClrTx/>
              <a:buSzTx/>
              <a:buFontTx/>
              <a:buNone/>
            </a:pPr>
            <a:r>
              <a:rPr lang="en-US" altLang="en-US" sz="700"/>
              <a:t>LEGATO - The Digital Engineering initiative of Astrium Satellites</a:t>
            </a:r>
            <a:endParaRPr lang="en-GB" altLang="en-US" sz="700"/>
          </a:p>
        </p:txBody>
      </p:sp>
      <p:sp>
        <p:nvSpPr>
          <p:cNvPr id="39" name="Slide Number Placeholder 3"/>
          <p:cNvSpPr txBox="1">
            <a:spLocks/>
          </p:cNvSpPr>
          <p:nvPr/>
        </p:nvSpPr>
        <p:spPr bwMode="auto">
          <a:xfrm>
            <a:off x="8972550" y="6724650"/>
            <a:ext cx="227013" cy="106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spcBef>
                <a:spcPts val="500"/>
              </a:spcBef>
              <a:buClr>
                <a:schemeClr val="bg2"/>
              </a:buClr>
              <a:buSzPct val="120000"/>
              <a:buFont typeface="Wingdings" pitchFamily="2" charset="2"/>
              <a:buChar char="§"/>
              <a:defRPr sz="2200">
                <a:solidFill>
                  <a:schemeClr val="tx2"/>
                </a:solidFill>
                <a:latin typeface="Arial" charset="0"/>
                <a:cs typeface="Arial" charset="0"/>
              </a:defRPr>
            </a:lvl1pPr>
            <a:lvl2pPr indent="-257175">
              <a:spcBef>
                <a:spcPts val="1200"/>
              </a:spcBef>
              <a:buSzPct val="90000"/>
              <a:buFont typeface="Arial" charset="0"/>
              <a:buChar char="□"/>
              <a:defRPr>
                <a:solidFill>
                  <a:schemeClr val="tx1"/>
                </a:solidFill>
                <a:latin typeface="Arial" charset="0"/>
                <a:cs typeface="Arial" charset="0"/>
              </a:defRPr>
            </a:lvl2pPr>
            <a:lvl3pPr indent="-242888">
              <a:spcBef>
                <a:spcPts val="1000"/>
              </a:spcBef>
              <a:buSzPct val="95000"/>
              <a:buFont typeface="Arial" charset="0"/>
              <a:buChar char="□"/>
              <a:defRPr sz="1600">
                <a:solidFill>
                  <a:schemeClr val="tx1"/>
                </a:solidFill>
                <a:latin typeface="Arial" charset="0"/>
                <a:cs typeface="Arial" charset="0"/>
              </a:defRPr>
            </a:lvl3pPr>
            <a:lvl4pPr indent="3175">
              <a:spcBef>
                <a:spcPts val="1000"/>
              </a:spcBef>
              <a:defRPr sz="1400">
                <a:solidFill>
                  <a:schemeClr val="tx1"/>
                </a:solidFill>
                <a:latin typeface="Arial" charset="0"/>
                <a:cs typeface="Arial" charset="0"/>
              </a:defRPr>
            </a:lvl4pPr>
            <a:lvl5pPr indent="1588">
              <a:spcBef>
                <a:spcPts val="1000"/>
              </a:spcBef>
              <a:defRPr sz="1400">
                <a:solidFill>
                  <a:schemeClr val="tx1"/>
                </a:solidFill>
                <a:latin typeface="Arial" charset="0"/>
                <a:cs typeface="Arial" charset="0"/>
              </a:defRPr>
            </a:lvl5pPr>
            <a:lvl6pPr indent="1588" fontAlgn="base">
              <a:spcBef>
                <a:spcPts val="1000"/>
              </a:spcBef>
              <a:spcAft>
                <a:spcPct val="0"/>
              </a:spcAft>
              <a:defRPr sz="1400">
                <a:solidFill>
                  <a:schemeClr val="tx1"/>
                </a:solidFill>
                <a:latin typeface="Arial" charset="0"/>
                <a:cs typeface="Arial" charset="0"/>
              </a:defRPr>
            </a:lvl6pPr>
            <a:lvl7pPr indent="1588" fontAlgn="base">
              <a:spcBef>
                <a:spcPts val="1000"/>
              </a:spcBef>
              <a:spcAft>
                <a:spcPct val="0"/>
              </a:spcAft>
              <a:defRPr sz="1400">
                <a:solidFill>
                  <a:schemeClr val="tx1"/>
                </a:solidFill>
                <a:latin typeface="Arial" charset="0"/>
                <a:cs typeface="Arial" charset="0"/>
              </a:defRPr>
            </a:lvl7pPr>
            <a:lvl8pPr indent="1588" fontAlgn="base">
              <a:spcBef>
                <a:spcPts val="1000"/>
              </a:spcBef>
              <a:spcAft>
                <a:spcPct val="0"/>
              </a:spcAft>
              <a:defRPr sz="1400">
                <a:solidFill>
                  <a:schemeClr val="tx1"/>
                </a:solidFill>
                <a:latin typeface="Arial" charset="0"/>
                <a:cs typeface="Arial" charset="0"/>
              </a:defRPr>
            </a:lvl8pPr>
            <a:lvl9pPr indent="1588" fontAlgn="base">
              <a:spcBef>
                <a:spcPts val="1000"/>
              </a:spcBef>
              <a:spcAft>
                <a:spcPct val="0"/>
              </a:spcAft>
              <a:defRPr sz="1400">
                <a:solidFill>
                  <a:schemeClr val="tx1"/>
                </a:solidFill>
                <a:latin typeface="Arial" charset="0"/>
                <a:cs typeface="Arial" charset="0"/>
              </a:defRPr>
            </a:lvl9pPr>
          </a:lstStyle>
          <a:p>
            <a:pPr>
              <a:spcBef>
                <a:spcPct val="0"/>
              </a:spcBef>
              <a:buClrTx/>
              <a:buSzTx/>
              <a:buFontTx/>
              <a:buNone/>
            </a:pPr>
            <a:fld id="{7CA5C15D-F7A3-4FC6-BB82-2F52AB0596DC}" type="slidenum">
              <a:rPr lang="en-GB" altLang="en-US" sz="700"/>
              <a:pPr>
                <a:spcBef>
                  <a:spcPct val="0"/>
                </a:spcBef>
                <a:buClrTx/>
                <a:buSzTx/>
                <a:buFontTx/>
                <a:buNone/>
              </a:pPr>
              <a:t>14</a:t>
            </a:fld>
            <a:endParaRPr lang="en-GB" altLang="en-US" sz="700"/>
          </a:p>
        </p:txBody>
      </p:sp>
      <p:sp>
        <p:nvSpPr>
          <p:cNvPr id="18" name="AutoShape 15"/>
          <p:cNvSpPr>
            <a:spLocks noChangeArrowheads="1"/>
          </p:cNvSpPr>
          <p:nvPr/>
        </p:nvSpPr>
        <p:spPr bwMode="auto">
          <a:xfrm>
            <a:off x="4148931" y="3867944"/>
            <a:ext cx="2447925" cy="938212"/>
          </a:xfrm>
          <a:prstGeom prst="can">
            <a:avLst>
              <a:gd name="adj" fmla="val 27981"/>
            </a:avLst>
          </a:prstGeom>
          <a:ln/>
          <a:extLst/>
        </p:spPr>
        <p:style>
          <a:lnRef idx="2">
            <a:schemeClr val="accent6">
              <a:shade val="50000"/>
            </a:schemeClr>
          </a:lnRef>
          <a:fillRef idx="1">
            <a:schemeClr val="accent6"/>
          </a:fillRef>
          <a:effectRef idx="0">
            <a:schemeClr val="accent6"/>
          </a:effectRef>
          <a:fontRef idx="minor">
            <a:schemeClr val="lt1"/>
          </a:fontRef>
        </p:style>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5000"/>
              </a:lnSpc>
            </a:pPr>
            <a:endParaRPr lang="de-DE" altLang="en-US" sz="2000">
              <a:solidFill>
                <a:schemeClr val="bg1"/>
              </a:solidFill>
              <a:ea typeface="ＭＳ Ｐゴシック" pitchFamily="34" charset="-128"/>
            </a:endParaRPr>
          </a:p>
        </p:txBody>
      </p:sp>
    </p:spTree>
    <p:extLst>
      <p:ext uri="{BB962C8B-B14F-4D97-AF65-F5344CB8AC3E}">
        <p14:creationId xmlns:p14="http://schemas.microsoft.com/office/powerpoint/2010/main" xmlns="" val="29492898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Airbus Defence &amp; Space had to go for a new system database development, VSD demonstrator was the blue print for that </a:t>
            </a:r>
            <a:endParaRPr lang="en-US" dirty="0"/>
          </a:p>
        </p:txBody>
      </p:sp>
      <p:sp>
        <p:nvSpPr>
          <p:cNvPr id="4" name="Footer Placeholder 3"/>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5" name="Slide Number Placeholder 4"/>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15</a:t>
            </a:fld>
            <a:endParaRPr lang="de-DE" altLang="de-DE">
              <a:solidFill>
                <a:srgbClr val="000000"/>
              </a:solidFill>
            </a:endParaRPr>
          </a:p>
        </p:txBody>
      </p:sp>
      <p:sp>
        <p:nvSpPr>
          <p:cNvPr id="7" name="Can 6"/>
          <p:cNvSpPr/>
          <p:nvPr/>
        </p:nvSpPr>
        <p:spPr bwMode="auto">
          <a:xfrm>
            <a:off x="1751798" y="4610501"/>
            <a:ext cx="7372951" cy="2338939"/>
          </a:xfrm>
          <a:prstGeom prst="can">
            <a:avLst>
              <a:gd name="adj" fmla="val 29116"/>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lgn="ctr"/>
            <a:endParaRPr lang="en-US" sz="1600" dirty="0">
              <a:solidFill>
                <a:schemeClr val="tx1"/>
              </a:solidFill>
              <a:ea typeface="ＭＳ Ｐゴシック" charset="-128"/>
            </a:endParaRPr>
          </a:p>
          <a:p>
            <a:pPr algn="ctr"/>
            <a:endParaRPr lang="en-US" sz="1600" dirty="0" smtClean="0">
              <a:solidFill>
                <a:schemeClr val="tx1"/>
              </a:solidFill>
              <a:latin typeface="+mn-lt"/>
              <a:ea typeface="ＭＳ Ｐゴシック" charset="-128"/>
              <a:cs typeface="+mn-cs"/>
            </a:endParaRPr>
          </a:p>
        </p:txBody>
      </p:sp>
      <p:cxnSp>
        <p:nvCxnSpPr>
          <p:cNvPr id="10" name="Straight Arrow Connector 9"/>
          <p:cNvCxnSpPr/>
          <p:nvPr/>
        </p:nvCxnSpPr>
        <p:spPr bwMode="auto">
          <a:xfrm flipH="1">
            <a:off x="1751798" y="3314700"/>
            <a:ext cx="2601827" cy="1603809"/>
          </a:xfrm>
          <a:prstGeom prst="straightConnector1">
            <a:avLst/>
          </a:prstGeom>
          <a:ln w="28575">
            <a:prstDash val="dash"/>
            <a:headEnd type="none" w="med" len="med"/>
            <a:tailEnd type="none"/>
          </a:ln>
          <a:effectLst>
            <a:outerShdw blurRad="50800" dist="38100" dir="2700000" algn="tl" rotWithShape="0">
              <a:prstClr val="black">
                <a:alpha val="40000"/>
              </a:prstClr>
            </a:outerShdw>
          </a:effectLst>
          <a:extLst/>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bwMode="auto">
          <a:xfrm>
            <a:off x="6369750" y="3314700"/>
            <a:ext cx="2754999" cy="1603809"/>
          </a:xfrm>
          <a:prstGeom prst="straightConnector1">
            <a:avLst/>
          </a:prstGeom>
          <a:ln w="28575">
            <a:prstDash val="dash"/>
            <a:headEnd type="none" w="med" len="med"/>
            <a:tailEnd type="none"/>
          </a:ln>
          <a:effectLst>
            <a:outerShdw blurRad="50800" dist="38100" dir="2700000" algn="tl" rotWithShape="0">
              <a:prstClr val="black">
                <a:alpha val="40000"/>
              </a:prstClr>
            </a:outerShdw>
          </a:effectLst>
          <a:extLst/>
        </p:spPr>
        <p:style>
          <a:lnRef idx="3">
            <a:schemeClr val="accent6"/>
          </a:lnRef>
          <a:fillRef idx="0">
            <a:schemeClr val="accent6"/>
          </a:fillRef>
          <a:effectRef idx="2">
            <a:schemeClr val="accent6"/>
          </a:effectRef>
          <a:fontRef idx="minor">
            <a:schemeClr val="tx1"/>
          </a:fontRef>
        </p:style>
      </p:cxnSp>
      <p:sp>
        <p:nvSpPr>
          <p:cNvPr id="28" name="Round Diagonal Corner Rectangle 27"/>
          <p:cNvSpPr/>
          <p:nvPr/>
        </p:nvSpPr>
        <p:spPr bwMode="auto">
          <a:xfrm>
            <a:off x="8750580" y="3726638"/>
            <a:ext cx="1729694" cy="779932"/>
          </a:xfrm>
          <a:prstGeom prst="round2Diag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1042988">
              <a:lnSpc>
                <a:spcPct val="115000"/>
              </a:lnSpc>
            </a:pPr>
            <a:r>
              <a:rPr lang="en-US" dirty="0"/>
              <a:t>Technology </a:t>
            </a:r>
            <a:br>
              <a:rPr lang="en-US" dirty="0"/>
            </a:br>
            <a:r>
              <a:rPr lang="en-US" dirty="0"/>
              <a:t>Obsolescence </a:t>
            </a:r>
          </a:p>
        </p:txBody>
      </p:sp>
      <p:sp>
        <p:nvSpPr>
          <p:cNvPr id="29" name="Round Diagonal Corner Rectangle 28"/>
          <p:cNvSpPr/>
          <p:nvPr/>
        </p:nvSpPr>
        <p:spPr bwMode="auto">
          <a:xfrm>
            <a:off x="715601" y="3440289"/>
            <a:ext cx="1729694" cy="779932"/>
          </a:xfrm>
          <a:prstGeom prst="round2Diag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dirty="0"/>
              <a:t>Changed operational context</a:t>
            </a:r>
          </a:p>
        </p:txBody>
      </p:sp>
      <p:sp>
        <p:nvSpPr>
          <p:cNvPr id="30" name="Round Diagonal Corner Rectangle 29"/>
          <p:cNvSpPr/>
          <p:nvPr/>
        </p:nvSpPr>
        <p:spPr bwMode="auto">
          <a:xfrm>
            <a:off x="2002500" y="1967865"/>
            <a:ext cx="1729694" cy="779932"/>
          </a:xfrm>
          <a:prstGeom prst="round2Diag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dirty="0"/>
              <a:t>MBSE trends in </a:t>
            </a:r>
            <a:r>
              <a:rPr lang="en-US" dirty="0" smtClean="0"/>
              <a:t>engineering</a:t>
            </a:r>
            <a:endParaRPr lang="en-US" dirty="0"/>
          </a:p>
        </p:txBody>
      </p:sp>
      <p:sp>
        <p:nvSpPr>
          <p:cNvPr id="31" name="Round Diagonal Corner Rectangle 30"/>
          <p:cNvSpPr/>
          <p:nvPr/>
        </p:nvSpPr>
        <p:spPr bwMode="auto">
          <a:xfrm>
            <a:off x="7395055" y="2205790"/>
            <a:ext cx="1729694" cy="779932"/>
          </a:xfrm>
          <a:prstGeom prst="round2Diag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dirty="0"/>
              <a:t>Harmonization and Standardization </a:t>
            </a:r>
          </a:p>
        </p:txBody>
      </p:sp>
      <p:sp>
        <p:nvSpPr>
          <p:cNvPr id="32" name="AutoShape 4"/>
          <p:cNvSpPr>
            <a:spLocks noChangeArrowheads="1"/>
          </p:cNvSpPr>
          <p:nvPr/>
        </p:nvSpPr>
        <p:spPr bwMode="auto">
          <a:xfrm>
            <a:off x="4353625" y="1913706"/>
            <a:ext cx="2016125" cy="1584325"/>
          </a:xfrm>
          <a:prstGeom prst="can">
            <a:avLst>
              <a:gd name="adj" fmla="val 25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1042988">
              <a:lnSpc>
                <a:spcPct val="115000"/>
              </a:lnSpc>
            </a:pPr>
            <a:r>
              <a:rPr lang="en-US" altLang="de-DE" dirty="0" smtClean="0">
                <a:latin typeface="Arial" pitchFamily="34" charset="0"/>
                <a:cs typeface="Arial" pitchFamily="34" charset="0"/>
              </a:rPr>
              <a:t>Classic SRDB</a:t>
            </a:r>
            <a:endParaRPr lang="de-DE" altLang="de-DE" dirty="0">
              <a:latin typeface="Arial" pitchFamily="34" charset="0"/>
              <a:cs typeface="Arial" pitchFamily="34" charset="0"/>
            </a:endParaRPr>
          </a:p>
        </p:txBody>
      </p:sp>
      <p:sp>
        <p:nvSpPr>
          <p:cNvPr id="33" name="Rectangle 32"/>
          <p:cNvSpPr/>
          <p:nvPr/>
        </p:nvSpPr>
        <p:spPr bwMode="auto">
          <a:xfrm>
            <a:off x="4815405" y="2725118"/>
            <a:ext cx="1074420" cy="521208"/>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lang="en-US" sz="1200" dirty="0" smtClean="0">
                <a:solidFill>
                  <a:schemeClr val="bg1"/>
                </a:solidFill>
                <a:latin typeface="Arial" pitchFamily="34" charset="0"/>
                <a:cs typeface="Arial" pitchFamily="34" charset="0"/>
              </a:rPr>
              <a:t>Monitoring &amp; Control Data</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34" name="Rectangle 33"/>
          <p:cNvSpPr/>
          <p:nvPr/>
        </p:nvSpPr>
        <p:spPr bwMode="auto">
          <a:xfrm>
            <a:off x="2190368" y="5761302"/>
            <a:ext cx="6452616" cy="438912"/>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1042988">
              <a:lnSpc>
                <a:spcPct val="115000"/>
              </a:lnSpc>
            </a:pPr>
            <a:r>
              <a:rPr lang="en-US" sz="1200" dirty="0">
                <a:solidFill>
                  <a:schemeClr val="bg1"/>
                </a:solidFill>
                <a:latin typeface="Arial" pitchFamily="34" charset="0"/>
                <a:cs typeface="Arial" pitchFamily="34" charset="0"/>
              </a:rPr>
              <a:t>System Product Structure</a:t>
            </a:r>
          </a:p>
        </p:txBody>
      </p:sp>
      <p:sp>
        <p:nvSpPr>
          <p:cNvPr id="35" name="Rectangle 34"/>
          <p:cNvSpPr/>
          <p:nvPr/>
        </p:nvSpPr>
        <p:spPr bwMode="auto">
          <a:xfrm>
            <a:off x="2190368" y="6200214"/>
            <a:ext cx="1074420" cy="521208"/>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System Properties</a:t>
            </a:r>
          </a:p>
        </p:txBody>
      </p:sp>
      <p:sp>
        <p:nvSpPr>
          <p:cNvPr id="36" name="Rectangle 35"/>
          <p:cNvSpPr/>
          <p:nvPr/>
        </p:nvSpPr>
        <p:spPr bwMode="auto">
          <a:xfrm>
            <a:off x="3534917" y="6200214"/>
            <a:ext cx="1074420" cy="521208"/>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Electrical Interfaces</a:t>
            </a:r>
          </a:p>
        </p:txBody>
      </p:sp>
      <p:sp>
        <p:nvSpPr>
          <p:cNvPr id="37" name="Rectangle 36"/>
          <p:cNvSpPr/>
          <p:nvPr/>
        </p:nvSpPr>
        <p:spPr bwMode="auto">
          <a:xfrm>
            <a:off x="7568564" y="6212967"/>
            <a:ext cx="1074420" cy="521208"/>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lang="en-US" sz="1200" dirty="0" smtClean="0">
                <a:solidFill>
                  <a:schemeClr val="bg1"/>
                </a:solidFill>
                <a:latin typeface="Arial" pitchFamily="34" charset="0"/>
                <a:cs typeface="Arial" pitchFamily="34" charset="0"/>
              </a:rPr>
              <a:t>Monitoring &amp; Control Data</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38" name="Rectangle 37"/>
          <p:cNvSpPr/>
          <p:nvPr/>
        </p:nvSpPr>
        <p:spPr bwMode="auto">
          <a:xfrm>
            <a:off x="6224015" y="6200214"/>
            <a:ext cx="1074420" cy="521208"/>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lang="en-US" sz="1200" dirty="0" smtClean="0">
                <a:solidFill>
                  <a:schemeClr val="bg1"/>
                </a:solidFill>
                <a:latin typeface="Arial" pitchFamily="34" charset="0"/>
                <a:cs typeface="Arial" pitchFamily="34" charset="0"/>
              </a:rPr>
              <a:t>System Parameters</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39" name="Rectangle 38"/>
          <p:cNvSpPr/>
          <p:nvPr/>
        </p:nvSpPr>
        <p:spPr bwMode="auto">
          <a:xfrm>
            <a:off x="4928615" y="6206711"/>
            <a:ext cx="1074420" cy="521208"/>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lang="en-US" sz="1200" dirty="0" smtClean="0">
                <a:solidFill>
                  <a:schemeClr val="bg1"/>
                </a:solidFill>
                <a:latin typeface="Arial" pitchFamily="34" charset="0"/>
                <a:cs typeface="Arial" pitchFamily="34" charset="0"/>
              </a:rPr>
              <a:t>Analysis Properties</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40" name="TextBox 39"/>
          <p:cNvSpPr txBox="1"/>
          <p:nvPr/>
        </p:nvSpPr>
        <p:spPr>
          <a:xfrm>
            <a:off x="2935893" y="5332482"/>
            <a:ext cx="5120312" cy="307777"/>
          </a:xfrm>
          <a:prstGeom prst="rect">
            <a:avLst/>
          </a:prstGeom>
          <a:noFill/>
        </p:spPr>
        <p:txBody>
          <a:bodyPr wrap="none" rtlCol="0">
            <a:spAutoFit/>
          </a:bodyPr>
          <a:lstStyle/>
          <a:p>
            <a:r>
              <a:rPr lang="en-US" sz="1400" dirty="0" smtClean="0">
                <a:ea typeface="ＭＳ Ｐゴシック" charset="-128"/>
              </a:rPr>
              <a:t>Evolved SRDB providing common </a:t>
            </a:r>
            <a:r>
              <a:rPr lang="en-US" sz="1400" dirty="0">
                <a:ea typeface="ＭＳ Ｐゴシック" charset="-128"/>
              </a:rPr>
              <a:t>management of shared </a:t>
            </a:r>
            <a:r>
              <a:rPr lang="en-US" sz="1400" dirty="0" smtClean="0">
                <a:ea typeface="ＭＳ Ｐゴシック" charset="-128"/>
              </a:rPr>
              <a:t>data</a:t>
            </a:r>
            <a:endParaRPr lang="en-US" sz="1400" dirty="0">
              <a:ea typeface="ＭＳ Ｐゴシック" charset="-128"/>
            </a:endParaRPr>
          </a:p>
        </p:txBody>
      </p:sp>
      <p:sp>
        <p:nvSpPr>
          <p:cNvPr id="46" name="Flowchart: Process 45"/>
          <p:cNvSpPr/>
          <p:nvPr/>
        </p:nvSpPr>
        <p:spPr bwMode="auto">
          <a:xfrm>
            <a:off x="96738" y="6959065"/>
            <a:ext cx="3168050" cy="542524"/>
          </a:xfrm>
          <a:prstGeom prst="flowChartProcess">
            <a:avLst/>
          </a:prstGeom>
          <a:ln>
            <a:headEnd type="none" w="med" len="med"/>
            <a:tailEnd type="none" w="med" len="med"/>
          </a:ln>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1042988"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Arial" pitchFamily="34" charset="0"/>
                <a:cs typeface="Arial" pitchFamily="34" charset="0"/>
              </a:rPr>
              <a:t>SRDB:</a:t>
            </a:r>
            <a:br>
              <a:rPr kumimoji="0" lang="en-US" sz="1500" b="0" i="0" u="none" strike="noStrike" cap="none" normalizeH="0" baseline="0" dirty="0" smtClean="0">
                <a:ln>
                  <a:noFill/>
                </a:ln>
                <a:solidFill>
                  <a:schemeClr val="bg1"/>
                </a:solidFill>
                <a:effectLst/>
                <a:latin typeface="Arial" pitchFamily="34" charset="0"/>
                <a:cs typeface="Arial" pitchFamily="34" charset="0"/>
              </a:rPr>
            </a:br>
            <a:r>
              <a:rPr kumimoji="0" lang="en-US" sz="1500" b="0" i="0" u="none" strike="noStrike" cap="none" normalizeH="0" baseline="0" dirty="0" smtClean="0">
                <a:ln>
                  <a:noFill/>
                </a:ln>
                <a:solidFill>
                  <a:schemeClr val="bg1"/>
                </a:solidFill>
                <a:effectLst/>
                <a:latin typeface="Arial" pitchFamily="34" charset="0"/>
                <a:cs typeface="Arial" pitchFamily="34" charset="0"/>
              </a:rPr>
              <a:t>Spacecraft</a:t>
            </a:r>
            <a:r>
              <a:rPr kumimoji="0" lang="en-US" sz="1500" b="0" i="0" u="none" strike="noStrike" cap="none" normalizeH="0" dirty="0" smtClean="0">
                <a:ln>
                  <a:noFill/>
                </a:ln>
                <a:solidFill>
                  <a:schemeClr val="bg1"/>
                </a:solidFill>
                <a:effectLst/>
                <a:latin typeface="Arial" pitchFamily="34" charset="0"/>
                <a:cs typeface="Arial" pitchFamily="34" charset="0"/>
              </a:rPr>
              <a:t> Reference Database</a:t>
            </a:r>
            <a:endParaRPr kumimoji="0" lang="en-US" sz="1500" b="0" i="0" u="none" strike="noStrike" cap="none" normalizeH="0" baseline="0" dirty="0" smtClean="0">
              <a:ln>
                <a:noFill/>
              </a:ln>
              <a:solidFill>
                <a:schemeClr val="bg1"/>
              </a:solidFill>
              <a:effectLst/>
              <a:latin typeface="Arial" pitchFamily="34" charset="0"/>
              <a:cs typeface="Arial" pitchFamily="34" charset="0"/>
            </a:endParaRPr>
          </a:p>
        </p:txBody>
      </p:sp>
      <p:sp>
        <p:nvSpPr>
          <p:cNvPr id="3" name="TextBox 2"/>
          <p:cNvSpPr txBox="1"/>
          <p:nvPr/>
        </p:nvSpPr>
        <p:spPr>
          <a:xfrm>
            <a:off x="5724066" y="3670787"/>
            <a:ext cx="1440000" cy="720000"/>
          </a:xfrm>
          <a:prstGeom prst="rect">
            <a:avLst/>
          </a:prstGeom>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algn="ctr"/>
            <a:r>
              <a:rPr lang="en-US" sz="1200" dirty="0" smtClean="0"/>
              <a:t>Shared Data </a:t>
            </a:r>
            <a:br>
              <a:rPr lang="en-US" sz="1200" dirty="0" smtClean="0"/>
            </a:br>
            <a:r>
              <a:rPr lang="en-US" sz="1200" dirty="0" smtClean="0"/>
              <a:t>Management</a:t>
            </a:r>
            <a:endParaRPr lang="en-US" sz="1200" dirty="0"/>
          </a:p>
        </p:txBody>
      </p:sp>
      <p:sp>
        <p:nvSpPr>
          <p:cNvPr id="24" name="TextBox 23"/>
          <p:cNvSpPr txBox="1"/>
          <p:nvPr/>
        </p:nvSpPr>
        <p:spPr>
          <a:xfrm>
            <a:off x="3534917" y="3700753"/>
            <a:ext cx="1440000" cy="720000"/>
          </a:xfrm>
          <a:prstGeom prst="rect">
            <a:avLst/>
          </a:prstGeom>
        </p:spPr>
        <p:style>
          <a:lnRef idx="1">
            <a:schemeClr val="accent2"/>
          </a:lnRef>
          <a:fillRef idx="2">
            <a:schemeClr val="accent2"/>
          </a:fillRef>
          <a:effectRef idx="1">
            <a:schemeClr val="accent2"/>
          </a:effectRef>
          <a:fontRef idx="minor">
            <a:schemeClr val="dk1"/>
          </a:fontRef>
        </p:style>
        <p:txBody>
          <a:bodyPr wrap="none" rtlCol="0">
            <a:noAutofit/>
          </a:bodyPr>
          <a:lstStyle/>
          <a:p>
            <a:pPr algn="ctr"/>
            <a:r>
              <a:rPr lang="en-US" sz="1200" dirty="0" smtClean="0"/>
              <a:t>Overall </a:t>
            </a:r>
            <a:br>
              <a:rPr lang="en-US" sz="1200" dirty="0" smtClean="0"/>
            </a:br>
            <a:r>
              <a:rPr lang="en-US" sz="1200" dirty="0" smtClean="0"/>
              <a:t>Data Model </a:t>
            </a:r>
            <a:br>
              <a:rPr lang="en-US" sz="1200" dirty="0" smtClean="0"/>
            </a:br>
            <a:r>
              <a:rPr lang="en-US" sz="1200" dirty="0" smtClean="0"/>
              <a:t>enabling MBSE</a:t>
            </a:r>
            <a:endParaRPr lang="en-US" sz="1200" dirty="0"/>
          </a:p>
        </p:txBody>
      </p:sp>
      <p:sp>
        <p:nvSpPr>
          <p:cNvPr id="25" name="Down Arrow 24"/>
          <p:cNvSpPr/>
          <p:nvPr/>
        </p:nvSpPr>
        <p:spPr bwMode="auto">
          <a:xfrm>
            <a:off x="4424744" y="4030787"/>
            <a:ext cx="1873886" cy="1055222"/>
          </a:xfrm>
          <a:prstGeom prst="downArrow">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1042988">
              <a:lnSpc>
                <a:spcPct val="115000"/>
              </a:lnSpc>
            </a:pPr>
            <a:r>
              <a:rPr lang="en-US" dirty="0" smtClean="0"/>
              <a:t>Enablers</a:t>
            </a:r>
            <a:endParaRPr lang="en-US" dirty="0"/>
          </a:p>
        </p:txBody>
      </p:sp>
      <p:sp>
        <p:nvSpPr>
          <p:cNvPr id="6" name="Date Placeholder 5"/>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Tree>
    <p:extLst>
      <p:ext uri="{BB962C8B-B14F-4D97-AF65-F5344CB8AC3E}">
        <p14:creationId xmlns:p14="http://schemas.microsoft.com/office/powerpoint/2010/main" xmlns="" val="1331119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utoShape 2"/>
          <p:cNvSpPr>
            <a:spLocks noChangeArrowheads="1"/>
          </p:cNvSpPr>
          <p:nvPr/>
        </p:nvSpPr>
        <p:spPr bwMode="auto">
          <a:xfrm>
            <a:off x="200967" y="3064763"/>
            <a:ext cx="10174673" cy="2222871"/>
          </a:xfrm>
          <a:prstGeom prst="roundRect">
            <a:avLst>
              <a:gd name="adj" fmla="val 2597"/>
            </a:avLst>
          </a:prstGeom>
          <a:ln/>
          <a:extLst/>
        </p:spPr>
        <p:style>
          <a:lnRef idx="1">
            <a:schemeClr val="accent6"/>
          </a:lnRef>
          <a:fillRef idx="2">
            <a:schemeClr val="accent6"/>
          </a:fillRef>
          <a:effectRef idx="1">
            <a:schemeClr val="accent6"/>
          </a:effectRef>
          <a:fontRef idx="minor">
            <a:schemeClr val="dk1"/>
          </a:fontRef>
        </p:style>
        <p:txBody>
          <a:bodyPr wrap="none" lIns="0" tIns="0" rIns="0" bIns="0"/>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lnSpc>
                <a:spcPct val="95000"/>
              </a:lnSpc>
              <a:spcBef>
                <a:spcPct val="0"/>
              </a:spcBef>
              <a:spcAft>
                <a:spcPct val="0"/>
              </a:spcAft>
              <a:defRPr sz="1600">
                <a:solidFill>
                  <a:schemeClr val="tx1"/>
                </a:solidFill>
                <a:latin typeface="Arial" pitchFamily="34" charset="0"/>
              </a:defRPr>
            </a:lvl6pPr>
            <a:lvl7pPr marL="2971800" indent="-228600" eaLnBrk="0" fontAlgn="base" hangingPunct="0">
              <a:lnSpc>
                <a:spcPct val="95000"/>
              </a:lnSpc>
              <a:spcBef>
                <a:spcPct val="0"/>
              </a:spcBef>
              <a:spcAft>
                <a:spcPct val="0"/>
              </a:spcAft>
              <a:defRPr sz="1600">
                <a:solidFill>
                  <a:schemeClr val="tx1"/>
                </a:solidFill>
                <a:latin typeface="Arial" pitchFamily="34" charset="0"/>
              </a:defRPr>
            </a:lvl7pPr>
            <a:lvl8pPr marL="3429000" indent="-228600" eaLnBrk="0" fontAlgn="base" hangingPunct="0">
              <a:lnSpc>
                <a:spcPct val="95000"/>
              </a:lnSpc>
              <a:spcBef>
                <a:spcPct val="0"/>
              </a:spcBef>
              <a:spcAft>
                <a:spcPct val="0"/>
              </a:spcAft>
              <a:defRPr sz="1600">
                <a:solidFill>
                  <a:schemeClr val="tx1"/>
                </a:solidFill>
                <a:latin typeface="Arial" pitchFamily="34" charset="0"/>
              </a:defRPr>
            </a:lvl8pPr>
            <a:lvl9pPr marL="3886200" indent="-228600" eaLnBrk="0" fontAlgn="base" hangingPunct="0">
              <a:lnSpc>
                <a:spcPct val="95000"/>
              </a:lnSpc>
              <a:spcBef>
                <a:spcPct val="0"/>
              </a:spcBef>
              <a:spcAft>
                <a:spcPct val="0"/>
              </a:spcAft>
              <a:defRPr sz="1600">
                <a:solidFill>
                  <a:schemeClr val="tx1"/>
                </a:solidFill>
                <a:latin typeface="Arial" pitchFamily="34" charset="0"/>
              </a:defRPr>
            </a:lvl9pPr>
          </a:lstStyle>
          <a:p>
            <a:pPr eaLnBrk="1" hangingPunct="1"/>
            <a:r>
              <a:rPr lang="en-US" altLang="de-DE" dirty="0"/>
              <a:t>Model </a:t>
            </a:r>
            <a:r>
              <a:rPr lang="en-US" altLang="de-DE" dirty="0" smtClean="0"/>
              <a:t>Management</a:t>
            </a:r>
            <a:r>
              <a:rPr lang="en-US" altLang="de-DE" dirty="0"/>
              <a:t> </a:t>
            </a:r>
            <a:r>
              <a:rPr lang="en-US" altLang="de-DE" dirty="0" smtClean="0"/>
              <a:t>Kernel</a:t>
            </a:r>
            <a:endParaRPr lang="en-US" altLang="de-DE" dirty="0"/>
          </a:p>
        </p:txBody>
      </p:sp>
      <p:sp>
        <p:nvSpPr>
          <p:cNvPr id="2" name="Title 1"/>
          <p:cNvSpPr>
            <a:spLocks noGrp="1"/>
          </p:cNvSpPr>
          <p:nvPr>
            <p:ph type="title"/>
          </p:nvPr>
        </p:nvSpPr>
        <p:spPr/>
        <p:txBody>
          <a:bodyPr/>
          <a:lstStyle/>
          <a:p>
            <a:r>
              <a:rPr lang="en-US" dirty="0" smtClean="0"/>
              <a:t>The combination of 10-23 CDM with the Eclipse CDM results in a modular runtime framework, allowing incremental evolution</a:t>
            </a:r>
            <a:endParaRPr lang="en-US" dirty="0"/>
          </a:p>
        </p:txBody>
      </p:sp>
      <p:sp>
        <p:nvSpPr>
          <p:cNvPr id="4" name="Footer Placeholder 3"/>
          <p:cNvSpPr>
            <a:spLocks noGrp="1"/>
          </p:cNvSpPr>
          <p:nvPr>
            <p:ph type="ftr" sz="quarter" idx="11"/>
          </p:nvPr>
        </p:nvSpPr>
        <p:spPr/>
        <p:txBody>
          <a:bodyPr/>
          <a:lstStyle/>
          <a:p>
            <a:pPr>
              <a:defRPr/>
            </a:pPr>
            <a:r>
              <a:rPr lang="en-US" altLang="de-DE" smtClean="0"/>
              <a:t>OMG Technical Meeting | Cambridge, MA | 2015, 21st  – 24th  September 2015</a:t>
            </a:r>
            <a:endParaRPr lang="de-DE" altLang="de-DE"/>
          </a:p>
        </p:txBody>
      </p:sp>
      <p:sp>
        <p:nvSpPr>
          <p:cNvPr id="5" name="Slide Number Placeholder 4"/>
          <p:cNvSpPr>
            <a:spLocks noGrp="1"/>
          </p:cNvSpPr>
          <p:nvPr>
            <p:ph type="sldNum" sz="quarter" idx="12"/>
          </p:nvPr>
        </p:nvSpPr>
        <p:spPr>
          <a:xfrm>
            <a:off x="4913313" y="6632575"/>
            <a:ext cx="901700" cy="238125"/>
          </a:xfrm>
        </p:spPr>
        <p:txBody>
          <a:bodyPr/>
          <a:lstStyle/>
          <a:p>
            <a:fld id="{528C517E-9F63-45D0-B524-37213FBAEAEF}" type="slidenum">
              <a:rPr lang="de-DE" altLang="de-DE" smtClean="0"/>
              <a:pPr/>
              <a:t>16</a:t>
            </a:fld>
            <a:endParaRPr lang="de-DE" altLang="de-DE"/>
          </a:p>
        </p:txBody>
      </p:sp>
      <p:sp>
        <p:nvSpPr>
          <p:cNvPr id="9" name="Rectangle 8"/>
          <p:cNvSpPr/>
          <p:nvPr/>
        </p:nvSpPr>
        <p:spPr bwMode="auto">
          <a:xfrm>
            <a:off x="376169" y="3412941"/>
            <a:ext cx="9792763" cy="1654175"/>
          </a:xfrm>
          <a:prstGeom prst="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t"/>
          <a:lstStyle/>
          <a:p>
            <a:pPr defTabSz="1042988">
              <a:lnSpc>
                <a:spcPct val="115000"/>
              </a:lnSpc>
            </a:pPr>
            <a:r>
              <a:rPr lang="en-US" dirty="0" smtClean="0">
                <a:solidFill>
                  <a:schemeClr val="tx1"/>
                </a:solidFill>
                <a:cs typeface="Arial" pitchFamily="34" charset="0"/>
              </a:rPr>
              <a:t>System Data </a:t>
            </a:r>
            <a:br>
              <a:rPr lang="en-US" dirty="0" smtClean="0">
                <a:solidFill>
                  <a:schemeClr val="tx1"/>
                </a:solidFill>
                <a:cs typeface="Arial" pitchFamily="34" charset="0"/>
              </a:rPr>
            </a:br>
            <a:r>
              <a:rPr lang="en-US" dirty="0" smtClean="0">
                <a:solidFill>
                  <a:schemeClr val="tx1"/>
                </a:solidFill>
                <a:cs typeface="Arial" pitchFamily="34" charset="0"/>
              </a:rPr>
              <a:t>Representation</a:t>
            </a:r>
            <a:endParaRPr lang="en-US" dirty="0">
              <a:solidFill>
                <a:schemeClr val="tx1"/>
              </a:solidFill>
              <a:cs typeface="Arial" pitchFamily="34" charset="0"/>
            </a:endParaRPr>
          </a:p>
        </p:txBody>
      </p:sp>
      <p:sp>
        <p:nvSpPr>
          <p:cNvPr id="10" name="Rectangle 9"/>
          <p:cNvSpPr/>
          <p:nvPr/>
        </p:nvSpPr>
        <p:spPr bwMode="auto">
          <a:xfrm>
            <a:off x="376168" y="5450110"/>
            <a:ext cx="9999471" cy="1201582"/>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b"/>
          <a:lstStyle/>
          <a:p>
            <a:pPr algn="ctr" defTabSz="1042988">
              <a:lnSpc>
                <a:spcPct val="115000"/>
              </a:lnSpc>
              <a:defRPr/>
            </a:pPr>
            <a:r>
              <a:rPr lang="en-US" dirty="0" smtClean="0">
                <a:solidFill>
                  <a:schemeClr val="tx1"/>
                </a:solidFill>
                <a:cs typeface="Arial" pitchFamily="34" charset="0"/>
              </a:rPr>
              <a:t>Domain discipline specific engineering tools </a:t>
            </a:r>
            <a:endParaRPr lang="en-US" dirty="0">
              <a:solidFill>
                <a:schemeClr val="tx1"/>
              </a:solidFill>
              <a:cs typeface="Arial" pitchFamily="34" charset="0"/>
            </a:endParaRPr>
          </a:p>
        </p:txBody>
      </p:sp>
      <p:sp>
        <p:nvSpPr>
          <p:cNvPr id="11" name="Rectangle 10"/>
          <p:cNvSpPr/>
          <p:nvPr/>
        </p:nvSpPr>
        <p:spPr bwMode="auto">
          <a:xfrm>
            <a:off x="458561" y="5623368"/>
            <a:ext cx="1070642" cy="686732"/>
          </a:xfrm>
          <a:prstGeom prst="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88">
              <a:lnSpc>
                <a:spcPct val="115000"/>
              </a:lnSpc>
            </a:pPr>
            <a:r>
              <a:rPr lang="en-US" sz="1200" dirty="0" smtClean="0">
                <a:solidFill>
                  <a:schemeClr val="bg1"/>
                </a:solidFill>
                <a:cs typeface="Arial" pitchFamily="34" charset="0"/>
              </a:rPr>
              <a:t>DOORS</a:t>
            </a:r>
            <a:endParaRPr lang="en-US" sz="1200" dirty="0">
              <a:solidFill>
                <a:schemeClr val="bg1"/>
              </a:solidFill>
              <a:cs typeface="Arial" pitchFamily="34" charset="0"/>
            </a:endParaRPr>
          </a:p>
        </p:txBody>
      </p:sp>
      <p:sp>
        <p:nvSpPr>
          <p:cNvPr id="24" name="Rectangle 23"/>
          <p:cNvSpPr/>
          <p:nvPr/>
        </p:nvSpPr>
        <p:spPr bwMode="auto">
          <a:xfrm>
            <a:off x="1675668" y="5623367"/>
            <a:ext cx="1070642" cy="686732"/>
          </a:xfrm>
          <a:prstGeom prst="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88">
              <a:lnSpc>
                <a:spcPct val="115000"/>
              </a:lnSpc>
            </a:pPr>
            <a:r>
              <a:rPr lang="en-US" sz="1200" dirty="0" smtClean="0">
                <a:solidFill>
                  <a:schemeClr val="bg1"/>
                </a:solidFill>
                <a:cs typeface="Arial" pitchFamily="34" charset="0"/>
              </a:rPr>
              <a:t>E-CAD</a:t>
            </a:r>
            <a:endParaRPr lang="en-US" sz="1200" dirty="0">
              <a:solidFill>
                <a:schemeClr val="bg1"/>
              </a:solidFill>
              <a:cs typeface="Arial" pitchFamily="34" charset="0"/>
            </a:endParaRPr>
          </a:p>
        </p:txBody>
      </p:sp>
      <p:sp>
        <p:nvSpPr>
          <p:cNvPr id="25" name="Rectangle 24"/>
          <p:cNvSpPr/>
          <p:nvPr/>
        </p:nvSpPr>
        <p:spPr bwMode="auto">
          <a:xfrm>
            <a:off x="5341909" y="5623364"/>
            <a:ext cx="1070642" cy="686732"/>
          </a:xfrm>
          <a:prstGeom prst="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88">
              <a:lnSpc>
                <a:spcPct val="115000"/>
              </a:lnSpc>
            </a:pPr>
            <a:r>
              <a:rPr lang="en-US" sz="1200" dirty="0" smtClean="0">
                <a:solidFill>
                  <a:schemeClr val="bg1"/>
                </a:solidFill>
                <a:cs typeface="Arial" pitchFamily="34" charset="0"/>
              </a:rPr>
              <a:t>M-CAD</a:t>
            </a:r>
            <a:endParaRPr lang="en-US" sz="1200" dirty="0">
              <a:solidFill>
                <a:schemeClr val="bg1"/>
              </a:solidFill>
              <a:cs typeface="Arial" pitchFamily="34" charset="0"/>
            </a:endParaRPr>
          </a:p>
        </p:txBody>
      </p:sp>
      <p:sp>
        <p:nvSpPr>
          <p:cNvPr id="26" name="Rectangle 25"/>
          <p:cNvSpPr/>
          <p:nvPr/>
        </p:nvSpPr>
        <p:spPr bwMode="auto">
          <a:xfrm>
            <a:off x="2935784" y="5623365"/>
            <a:ext cx="1070642" cy="686732"/>
          </a:xfrm>
          <a:prstGeom prst="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88">
              <a:lnSpc>
                <a:spcPct val="115000"/>
              </a:lnSpc>
            </a:pPr>
            <a:r>
              <a:rPr lang="en-US" sz="1200" dirty="0" smtClean="0">
                <a:solidFill>
                  <a:schemeClr val="bg1"/>
                </a:solidFill>
                <a:cs typeface="Arial" pitchFamily="34" charset="0"/>
              </a:rPr>
              <a:t>Flight S/W </a:t>
            </a:r>
            <a:br>
              <a:rPr lang="en-US" sz="1200" dirty="0" smtClean="0">
                <a:solidFill>
                  <a:schemeClr val="bg1"/>
                </a:solidFill>
                <a:cs typeface="Arial" pitchFamily="34" charset="0"/>
              </a:rPr>
            </a:br>
            <a:r>
              <a:rPr lang="en-US" sz="1200" dirty="0" smtClean="0">
                <a:solidFill>
                  <a:schemeClr val="bg1"/>
                </a:solidFill>
                <a:cs typeface="Arial" pitchFamily="34" charset="0"/>
              </a:rPr>
              <a:t>Tools</a:t>
            </a:r>
            <a:endParaRPr lang="en-US" sz="1200" dirty="0">
              <a:solidFill>
                <a:schemeClr val="bg1"/>
              </a:solidFill>
              <a:cs typeface="Arial" pitchFamily="34" charset="0"/>
            </a:endParaRPr>
          </a:p>
        </p:txBody>
      </p:sp>
      <p:sp>
        <p:nvSpPr>
          <p:cNvPr id="27" name="Rectangle 26"/>
          <p:cNvSpPr/>
          <p:nvPr/>
        </p:nvSpPr>
        <p:spPr bwMode="auto">
          <a:xfrm>
            <a:off x="4143559" y="5623368"/>
            <a:ext cx="1070642" cy="686732"/>
          </a:xfrm>
          <a:prstGeom prst="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88">
              <a:lnSpc>
                <a:spcPct val="115000"/>
              </a:lnSpc>
            </a:pPr>
            <a:r>
              <a:rPr lang="en-US" sz="1200" dirty="0" smtClean="0">
                <a:solidFill>
                  <a:schemeClr val="bg1"/>
                </a:solidFill>
                <a:cs typeface="Arial" pitchFamily="34" charset="0"/>
              </a:rPr>
              <a:t>Control Eng.</a:t>
            </a:r>
          </a:p>
          <a:p>
            <a:pPr algn="ctr" defTabSz="1042988">
              <a:lnSpc>
                <a:spcPct val="115000"/>
              </a:lnSpc>
            </a:pPr>
            <a:r>
              <a:rPr lang="en-US" sz="1200" dirty="0" smtClean="0">
                <a:solidFill>
                  <a:schemeClr val="bg1"/>
                </a:solidFill>
                <a:cs typeface="Arial" pitchFamily="34" charset="0"/>
              </a:rPr>
              <a:t>Tools</a:t>
            </a:r>
            <a:endParaRPr lang="en-US" sz="1200" dirty="0">
              <a:solidFill>
                <a:schemeClr val="bg1"/>
              </a:solidFill>
              <a:cs typeface="Arial" pitchFamily="34" charset="0"/>
            </a:endParaRPr>
          </a:p>
        </p:txBody>
      </p:sp>
      <p:sp>
        <p:nvSpPr>
          <p:cNvPr id="28" name="Rectangle 27"/>
          <p:cNvSpPr/>
          <p:nvPr/>
        </p:nvSpPr>
        <p:spPr bwMode="auto">
          <a:xfrm>
            <a:off x="7710468" y="5623364"/>
            <a:ext cx="1070642" cy="686732"/>
          </a:xfrm>
          <a:prstGeom prst="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88">
              <a:lnSpc>
                <a:spcPct val="115000"/>
              </a:lnSpc>
            </a:pPr>
            <a:r>
              <a:rPr lang="en-US" sz="1200" dirty="0" smtClean="0">
                <a:solidFill>
                  <a:schemeClr val="bg1"/>
                </a:solidFill>
                <a:cs typeface="Arial" pitchFamily="34" charset="0"/>
              </a:rPr>
              <a:t>AIT</a:t>
            </a:r>
          </a:p>
          <a:p>
            <a:pPr algn="ctr" defTabSz="1042988">
              <a:lnSpc>
                <a:spcPct val="115000"/>
              </a:lnSpc>
            </a:pPr>
            <a:r>
              <a:rPr lang="en-US" sz="1200" dirty="0" smtClean="0">
                <a:solidFill>
                  <a:schemeClr val="bg1"/>
                </a:solidFill>
                <a:cs typeface="Arial" pitchFamily="34" charset="0"/>
              </a:rPr>
              <a:t>Tools</a:t>
            </a:r>
            <a:endParaRPr lang="en-US" sz="1200" dirty="0">
              <a:solidFill>
                <a:schemeClr val="bg1"/>
              </a:solidFill>
              <a:cs typeface="Arial" pitchFamily="34" charset="0"/>
            </a:endParaRPr>
          </a:p>
        </p:txBody>
      </p:sp>
      <p:sp>
        <p:nvSpPr>
          <p:cNvPr id="29" name="Rectangle 28"/>
          <p:cNvSpPr/>
          <p:nvPr/>
        </p:nvSpPr>
        <p:spPr bwMode="auto">
          <a:xfrm>
            <a:off x="6510846" y="5623368"/>
            <a:ext cx="1070642" cy="686732"/>
          </a:xfrm>
          <a:prstGeom prst="rect">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88">
              <a:lnSpc>
                <a:spcPct val="115000"/>
              </a:lnSpc>
            </a:pPr>
            <a:r>
              <a:rPr lang="en-US" sz="1200" dirty="0" smtClean="0">
                <a:solidFill>
                  <a:schemeClr val="bg1"/>
                </a:solidFill>
                <a:cs typeface="Arial" pitchFamily="34" charset="0"/>
              </a:rPr>
              <a:t>Functional</a:t>
            </a:r>
            <a:br>
              <a:rPr lang="en-US" sz="1200" dirty="0" smtClean="0">
                <a:solidFill>
                  <a:schemeClr val="bg1"/>
                </a:solidFill>
                <a:cs typeface="Arial" pitchFamily="34" charset="0"/>
              </a:rPr>
            </a:br>
            <a:r>
              <a:rPr lang="en-US" sz="1200" dirty="0" smtClean="0">
                <a:solidFill>
                  <a:schemeClr val="bg1"/>
                </a:solidFill>
                <a:cs typeface="Arial" pitchFamily="34" charset="0"/>
              </a:rPr>
              <a:t>System Simulator</a:t>
            </a:r>
            <a:endParaRPr lang="en-US" sz="1200" dirty="0">
              <a:solidFill>
                <a:schemeClr val="bg1"/>
              </a:solidFill>
              <a:cs typeface="Arial" pitchFamily="34" charset="0"/>
            </a:endParaRPr>
          </a:p>
        </p:txBody>
      </p:sp>
      <p:sp>
        <p:nvSpPr>
          <p:cNvPr id="30" name="Rectangle 29"/>
          <p:cNvSpPr/>
          <p:nvPr/>
        </p:nvSpPr>
        <p:spPr bwMode="auto">
          <a:xfrm>
            <a:off x="7659264" y="4327033"/>
            <a:ext cx="1046953" cy="634237"/>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Monitoring &amp; Control Data</a:t>
            </a:r>
            <a:endParaRPr lang="en-US" sz="1200" dirty="0">
              <a:solidFill>
                <a:schemeClr val="bg1"/>
              </a:solidFill>
              <a:cs typeface="Arial" pitchFamily="34" charset="0"/>
            </a:endParaRPr>
          </a:p>
        </p:txBody>
      </p:sp>
      <p:sp>
        <p:nvSpPr>
          <p:cNvPr id="40" name="Rectangle 39"/>
          <p:cNvSpPr/>
          <p:nvPr/>
        </p:nvSpPr>
        <p:spPr bwMode="auto">
          <a:xfrm>
            <a:off x="6449875" y="4327034"/>
            <a:ext cx="1046953" cy="634237"/>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Verification </a:t>
            </a:r>
            <a:br>
              <a:rPr lang="en-US" sz="1200" dirty="0" smtClean="0">
                <a:solidFill>
                  <a:schemeClr val="bg1"/>
                </a:solidFill>
                <a:cs typeface="Arial" pitchFamily="34" charset="0"/>
              </a:rPr>
            </a:br>
            <a:r>
              <a:rPr lang="en-US" sz="1200" dirty="0" smtClean="0">
                <a:solidFill>
                  <a:schemeClr val="bg1"/>
                </a:solidFill>
                <a:cs typeface="Arial" pitchFamily="34" charset="0"/>
              </a:rPr>
              <a:t>Data</a:t>
            </a:r>
            <a:endParaRPr lang="en-US" sz="1200" dirty="0">
              <a:solidFill>
                <a:schemeClr val="bg1"/>
              </a:solidFill>
              <a:cs typeface="Arial" pitchFamily="34" charset="0"/>
            </a:endParaRPr>
          </a:p>
        </p:txBody>
      </p:sp>
      <p:sp>
        <p:nvSpPr>
          <p:cNvPr id="41" name="Rectangle 40"/>
          <p:cNvSpPr/>
          <p:nvPr/>
        </p:nvSpPr>
        <p:spPr bwMode="auto">
          <a:xfrm>
            <a:off x="2328542" y="3501907"/>
            <a:ext cx="6118377" cy="698678"/>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t"/>
          <a:lstStyle/>
          <a:p>
            <a:pPr defTabSz="1042988">
              <a:lnSpc>
                <a:spcPct val="115000"/>
              </a:lnSpc>
              <a:defRPr/>
            </a:pPr>
            <a:r>
              <a:rPr lang="en-US" sz="1200" dirty="0" smtClean="0">
                <a:solidFill>
                  <a:schemeClr val="bg1"/>
                </a:solidFill>
                <a:cs typeface="Arial" pitchFamily="34" charset="0"/>
              </a:rPr>
              <a:t>System </a:t>
            </a:r>
            <a:br>
              <a:rPr lang="en-US" sz="1200" dirty="0" smtClean="0">
                <a:solidFill>
                  <a:schemeClr val="bg1"/>
                </a:solidFill>
                <a:cs typeface="Arial" pitchFamily="34" charset="0"/>
              </a:rPr>
            </a:br>
            <a:r>
              <a:rPr lang="en-US" sz="1200" dirty="0" smtClean="0">
                <a:solidFill>
                  <a:schemeClr val="bg1"/>
                </a:solidFill>
                <a:cs typeface="Arial" pitchFamily="34" charset="0"/>
              </a:rPr>
              <a:t>Product </a:t>
            </a:r>
            <a:br>
              <a:rPr lang="en-US" sz="1200" dirty="0" smtClean="0">
                <a:solidFill>
                  <a:schemeClr val="bg1"/>
                </a:solidFill>
                <a:cs typeface="Arial" pitchFamily="34" charset="0"/>
              </a:rPr>
            </a:br>
            <a:r>
              <a:rPr lang="en-US" sz="1200" dirty="0" smtClean="0">
                <a:solidFill>
                  <a:schemeClr val="bg1"/>
                </a:solidFill>
                <a:cs typeface="Arial" pitchFamily="34" charset="0"/>
              </a:rPr>
              <a:t>Structure</a:t>
            </a:r>
            <a:endParaRPr lang="en-US" sz="1200" dirty="0">
              <a:solidFill>
                <a:schemeClr val="bg1"/>
              </a:solidFill>
              <a:cs typeface="Arial" pitchFamily="34" charset="0"/>
            </a:endParaRPr>
          </a:p>
        </p:txBody>
      </p:sp>
      <p:sp>
        <p:nvSpPr>
          <p:cNvPr id="42" name="Rectangle 41"/>
          <p:cNvSpPr/>
          <p:nvPr/>
        </p:nvSpPr>
        <p:spPr bwMode="auto">
          <a:xfrm>
            <a:off x="447081" y="4327038"/>
            <a:ext cx="1046953" cy="634237"/>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err="1" smtClean="0">
                <a:solidFill>
                  <a:schemeClr val="bg1"/>
                </a:solidFill>
                <a:cs typeface="Arial" pitchFamily="34" charset="0"/>
              </a:rPr>
              <a:t>Req</a:t>
            </a:r>
            <a:r>
              <a:rPr lang="en-US" sz="1200" dirty="0" smtClean="0">
                <a:solidFill>
                  <a:schemeClr val="bg1"/>
                </a:solidFill>
                <a:cs typeface="Arial" pitchFamily="34" charset="0"/>
              </a:rPr>
              <a:t>, Data</a:t>
            </a:r>
            <a:endParaRPr lang="en-US" sz="1200" dirty="0">
              <a:solidFill>
                <a:schemeClr val="bg1"/>
              </a:solidFill>
              <a:cs typeface="Arial" pitchFamily="34" charset="0"/>
            </a:endParaRPr>
          </a:p>
        </p:txBody>
      </p:sp>
      <p:sp>
        <p:nvSpPr>
          <p:cNvPr id="52" name="Rectangle 51"/>
          <p:cNvSpPr/>
          <p:nvPr/>
        </p:nvSpPr>
        <p:spPr bwMode="auto">
          <a:xfrm>
            <a:off x="3312650" y="3612567"/>
            <a:ext cx="1153732" cy="445321"/>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Product </a:t>
            </a:r>
            <a:br>
              <a:rPr lang="en-US" sz="1200" dirty="0" smtClean="0">
                <a:solidFill>
                  <a:schemeClr val="bg1"/>
                </a:solidFill>
                <a:cs typeface="Arial" pitchFamily="34" charset="0"/>
              </a:rPr>
            </a:br>
            <a:r>
              <a:rPr lang="en-US" sz="1200" dirty="0" smtClean="0">
                <a:solidFill>
                  <a:schemeClr val="bg1"/>
                </a:solidFill>
                <a:cs typeface="Arial" pitchFamily="34" charset="0"/>
              </a:rPr>
              <a:t>Tree</a:t>
            </a:r>
            <a:endParaRPr lang="en-US" sz="1200" dirty="0">
              <a:solidFill>
                <a:schemeClr val="bg1"/>
              </a:solidFill>
              <a:cs typeface="Arial" pitchFamily="34" charset="0"/>
            </a:endParaRPr>
          </a:p>
        </p:txBody>
      </p:sp>
      <p:sp>
        <p:nvSpPr>
          <p:cNvPr id="55" name="Rectangle 54"/>
          <p:cNvSpPr/>
          <p:nvPr/>
        </p:nvSpPr>
        <p:spPr bwMode="auto">
          <a:xfrm>
            <a:off x="4580690" y="3612566"/>
            <a:ext cx="1153732" cy="445321"/>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Configuration Tree</a:t>
            </a:r>
            <a:endParaRPr lang="en-US" sz="1200" dirty="0">
              <a:solidFill>
                <a:schemeClr val="bg1"/>
              </a:solidFill>
              <a:cs typeface="Arial" pitchFamily="34" charset="0"/>
            </a:endParaRPr>
          </a:p>
        </p:txBody>
      </p:sp>
      <p:sp>
        <p:nvSpPr>
          <p:cNvPr id="56" name="Rectangle 55"/>
          <p:cNvSpPr/>
          <p:nvPr/>
        </p:nvSpPr>
        <p:spPr bwMode="auto">
          <a:xfrm>
            <a:off x="5826251" y="3612564"/>
            <a:ext cx="1153732" cy="445321"/>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Assembly Tree</a:t>
            </a:r>
            <a:endParaRPr lang="en-US" sz="1200" dirty="0">
              <a:solidFill>
                <a:schemeClr val="bg1"/>
              </a:solidFill>
              <a:cs typeface="Arial" pitchFamily="34" charset="0"/>
            </a:endParaRPr>
          </a:p>
        </p:txBody>
      </p:sp>
      <p:sp>
        <p:nvSpPr>
          <p:cNvPr id="57" name="Rectangle 56"/>
          <p:cNvSpPr/>
          <p:nvPr/>
        </p:nvSpPr>
        <p:spPr bwMode="auto">
          <a:xfrm>
            <a:off x="7061304" y="3612565"/>
            <a:ext cx="1153732" cy="445321"/>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As-Built</a:t>
            </a:r>
            <a:br>
              <a:rPr lang="en-US" sz="1200" dirty="0" smtClean="0">
                <a:solidFill>
                  <a:schemeClr val="bg1"/>
                </a:solidFill>
                <a:cs typeface="Arial" pitchFamily="34" charset="0"/>
              </a:rPr>
            </a:br>
            <a:r>
              <a:rPr lang="en-US" sz="1200" dirty="0" smtClean="0">
                <a:solidFill>
                  <a:schemeClr val="bg1"/>
                </a:solidFill>
                <a:cs typeface="Arial" pitchFamily="34" charset="0"/>
              </a:rPr>
              <a:t>Status</a:t>
            </a:r>
            <a:endParaRPr lang="en-US" sz="1200" dirty="0">
              <a:solidFill>
                <a:schemeClr val="bg1"/>
              </a:solidFill>
              <a:cs typeface="Arial" pitchFamily="34" charset="0"/>
            </a:endParaRPr>
          </a:p>
        </p:txBody>
      </p:sp>
      <p:sp>
        <p:nvSpPr>
          <p:cNvPr id="64" name="Rectangle 63"/>
          <p:cNvSpPr/>
          <p:nvPr/>
        </p:nvSpPr>
        <p:spPr bwMode="auto">
          <a:xfrm>
            <a:off x="1462285" y="6910807"/>
            <a:ext cx="6604937" cy="388648"/>
          </a:xfrm>
          <a:prstGeom prst="rect">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anchor="b"/>
          <a:lstStyle/>
          <a:p>
            <a:pPr algn="ctr" defTabSz="1042988">
              <a:lnSpc>
                <a:spcPct val="115000"/>
              </a:lnSpc>
              <a:defRPr/>
            </a:pPr>
            <a:r>
              <a:rPr lang="en-US" dirty="0" smtClean="0">
                <a:solidFill>
                  <a:schemeClr val="bg1"/>
                </a:solidFill>
                <a:cs typeface="Arial" pitchFamily="34" charset="0"/>
              </a:rPr>
              <a:t>Product Data Management System </a:t>
            </a:r>
            <a:endParaRPr lang="en-US" dirty="0">
              <a:solidFill>
                <a:schemeClr val="bg1"/>
              </a:solidFill>
              <a:cs typeface="Arial" pitchFamily="34" charset="0"/>
            </a:endParaRPr>
          </a:p>
        </p:txBody>
      </p:sp>
      <p:sp>
        <p:nvSpPr>
          <p:cNvPr id="48" name="Up-Down Arrow 47"/>
          <p:cNvSpPr/>
          <p:nvPr/>
        </p:nvSpPr>
        <p:spPr bwMode="auto">
          <a:xfrm>
            <a:off x="817018" y="5067116"/>
            <a:ext cx="446282" cy="528396"/>
          </a:xfrm>
          <a:prstGeom prst="upDownArrow">
            <a:avLst>
              <a:gd name="adj1" fmla="val 37194"/>
              <a:gd name="adj2" fmla="val 30791"/>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12" name="Date Placeholder 11"/>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45" name="Rectangle 44"/>
          <p:cNvSpPr/>
          <p:nvPr/>
        </p:nvSpPr>
        <p:spPr bwMode="auto">
          <a:xfrm>
            <a:off x="2933719" y="4327038"/>
            <a:ext cx="1046953" cy="634237"/>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System Parameters</a:t>
            </a:r>
            <a:endParaRPr lang="en-US" sz="1200" dirty="0">
              <a:solidFill>
                <a:schemeClr val="bg1"/>
              </a:solidFill>
              <a:cs typeface="Arial" pitchFamily="34" charset="0"/>
            </a:endParaRPr>
          </a:p>
        </p:txBody>
      </p:sp>
      <p:sp>
        <p:nvSpPr>
          <p:cNvPr id="46" name="Rectangle 45"/>
          <p:cNvSpPr/>
          <p:nvPr/>
        </p:nvSpPr>
        <p:spPr bwMode="auto">
          <a:xfrm>
            <a:off x="4148369" y="4327037"/>
            <a:ext cx="1046953" cy="634237"/>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System Properties</a:t>
            </a:r>
            <a:endParaRPr lang="en-US" sz="1200" dirty="0">
              <a:solidFill>
                <a:schemeClr val="bg1"/>
              </a:solidFill>
              <a:cs typeface="Arial" pitchFamily="34" charset="0"/>
            </a:endParaRPr>
          </a:p>
        </p:txBody>
      </p:sp>
      <p:sp>
        <p:nvSpPr>
          <p:cNvPr id="47" name="Rectangle 46"/>
          <p:cNvSpPr/>
          <p:nvPr/>
        </p:nvSpPr>
        <p:spPr bwMode="auto">
          <a:xfrm>
            <a:off x="1672526" y="4327036"/>
            <a:ext cx="1046953" cy="634237"/>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Functional Electrical Architecture</a:t>
            </a:r>
            <a:endParaRPr lang="en-US" sz="1200" dirty="0">
              <a:solidFill>
                <a:schemeClr val="bg1"/>
              </a:solidFill>
              <a:cs typeface="Arial" pitchFamily="34" charset="0"/>
            </a:endParaRPr>
          </a:p>
        </p:txBody>
      </p:sp>
      <p:sp>
        <p:nvSpPr>
          <p:cNvPr id="6" name="Rectangle 5"/>
          <p:cNvSpPr/>
          <p:nvPr/>
        </p:nvSpPr>
        <p:spPr bwMode="auto">
          <a:xfrm>
            <a:off x="200967" y="1828800"/>
            <a:ext cx="10174673" cy="1092200"/>
          </a:xfrm>
          <a:prstGeom prst="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t"/>
          <a:lstStyle/>
          <a:p>
            <a:pPr defTabSz="1042988">
              <a:lnSpc>
                <a:spcPct val="115000"/>
              </a:lnSpc>
            </a:pPr>
            <a:r>
              <a:rPr lang="en-US" dirty="0" smtClean="0">
                <a:latin typeface="+mn-lt"/>
                <a:cs typeface="Arial" pitchFamily="34" charset="0"/>
              </a:rPr>
              <a:t>MMI / Editors</a:t>
            </a:r>
            <a:endParaRPr lang="en-US" dirty="0">
              <a:latin typeface="+mn-lt"/>
              <a:cs typeface="Arial" pitchFamily="34" charset="0"/>
            </a:endParaRPr>
          </a:p>
        </p:txBody>
      </p:sp>
      <p:sp>
        <p:nvSpPr>
          <p:cNvPr id="43" name="Rectangle 42"/>
          <p:cNvSpPr/>
          <p:nvPr/>
        </p:nvSpPr>
        <p:spPr bwMode="auto">
          <a:xfrm>
            <a:off x="5310054" y="4327035"/>
            <a:ext cx="1046953" cy="634237"/>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FSS Configuration</a:t>
            </a:r>
            <a:endParaRPr lang="en-US" sz="1200" dirty="0">
              <a:solidFill>
                <a:schemeClr val="bg1"/>
              </a:solidFill>
              <a:cs typeface="Arial" pitchFamily="34" charset="0"/>
            </a:endParaRPr>
          </a:p>
        </p:txBody>
      </p:sp>
      <p:sp>
        <p:nvSpPr>
          <p:cNvPr id="44" name="Rectangle 43"/>
          <p:cNvSpPr/>
          <p:nvPr/>
        </p:nvSpPr>
        <p:spPr bwMode="auto">
          <a:xfrm>
            <a:off x="520460" y="2159941"/>
            <a:ext cx="1046953" cy="634237"/>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Product Structure Editor</a:t>
            </a:r>
            <a:endParaRPr lang="en-US" sz="1200" dirty="0">
              <a:solidFill>
                <a:schemeClr val="bg1"/>
              </a:solidFill>
              <a:cs typeface="Arial" pitchFamily="34" charset="0"/>
            </a:endParaRPr>
          </a:p>
        </p:txBody>
      </p:sp>
      <p:sp>
        <p:nvSpPr>
          <p:cNvPr id="60" name="Rectangle 59"/>
          <p:cNvSpPr/>
          <p:nvPr/>
        </p:nvSpPr>
        <p:spPr bwMode="auto">
          <a:xfrm>
            <a:off x="1725816" y="2159941"/>
            <a:ext cx="1046953" cy="634237"/>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F. </a:t>
            </a:r>
            <a:r>
              <a:rPr lang="en-US" sz="1200" dirty="0" err="1" smtClean="0">
                <a:solidFill>
                  <a:schemeClr val="bg1"/>
                </a:solidFill>
                <a:cs typeface="Arial" pitchFamily="34" charset="0"/>
              </a:rPr>
              <a:t>Electr</a:t>
            </a:r>
            <a:r>
              <a:rPr lang="en-US" sz="1200" dirty="0" smtClean="0">
                <a:solidFill>
                  <a:schemeClr val="bg1"/>
                </a:solidFill>
                <a:cs typeface="Arial" pitchFamily="34" charset="0"/>
              </a:rPr>
              <a:t/>
            </a:r>
            <a:br>
              <a:rPr lang="en-US" sz="1200" dirty="0" smtClean="0">
                <a:solidFill>
                  <a:schemeClr val="bg1"/>
                </a:solidFill>
                <a:cs typeface="Arial" pitchFamily="34" charset="0"/>
              </a:rPr>
            </a:br>
            <a:r>
              <a:rPr lang="en-US" sz="1200" dirty="0" smtClean="0">
                <a:solidFill>
                  <a:schemeClr val="bg1"/>
                </a:solidFill>
                <a:cs typeface="Arial" pitchFamily="34" charset="0"/>
              </a:rPr>
              <a:t>Interface</a:t>
            </a:r>
            <a:br>
              <a:rPr lang="en-US" sz="1200" dirty="0" smtClean="0">
                <a:solidFill>
                  <a:schemeClr val="bg1"/>
                </a:solidFill>
                <a:cs typeface="Arial" pitchFamily="34" charset="0"/>
              </a:rPr>
            </a:br>
            <a:r>
              <a:rPr lang="en-US" sz="1200" dirty="0" smtClean="0">
                <a:solidFill>
                  <a:schemeClr val="bg1"/>
                </a:solidFill>
                <a:cs typeface="Arial" pitchFamily="34" charset="0"/>
              </a:rPr>
              <a:t>Editor</a:t>
            </a:r>
            <a:endParaRPr lang="en-US" sz="1200" dirty="0">
              <a:solidFill>
                <a:schemeClr val="bg1"/>
              </a:solidFill>
              <a:cs typeface="Arial" pitchFamily="34" charset="0"/>
            </a:endParaRPr>
          </a:p>
        </p:txBody>
      </p:sp>
      <p:sp>
        <p:nvSpPr>
          <p:cNvPr id="76" name="Up-Down Arrow 75"/>
          <p:cNvSpPr/>
          <p:nvPr/>
        </p:nvSpPr>
        <p:spPr bwMode="auto">
          <a:xfrm>
            <a:off x="1987848" y="5094972"/>
            <a:ext cx="446282" cy="528396"/>
          </a:xfrm>
          <a:prstGeom prst="upDownArrow">
            <a:avLst>
              <a:gd name="adj1" fmla="val 37194"/>
              <a:gd name="adj2" fmla="val 30791"/>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77" name="Up-Down Arrow 76"/>
          <p:cNvSpPr/>
          <p:nvPr/>
        </p:nvSpPr>
        <p:spPr bwMode="auto">
          <a:xfrm>
            <a:off x="3247964" y="5049067"/>
            <a:ext cx="446282" cy="528396"/>
          </a:xfrm>
          <a:prstGeom prst="upDownArrow">
            <a:avLst>
              <a:gd name="adj1" fmla="val 37194"/>
              <a:gd name="adj2" fmla="val 30791"/>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78" name="Up-Down Arrow 77"/>
          <p:cNvSpPr/>
          <p:nvPr/>
        </p:nvSpPr>
        <p:spPr bwMode="auto">
          <a:xfrm>
            <a:off x="4484315" y="5050787"/>
            <a:ext cx="446282" cy="528396"/>
          </a:xfrm>
          <a:prstGeom prst="upDownArrow">
            <a:avLst>
              <a:gd name="adj1" fmla="val 37194"/>
              <a:gd name="adj2" fmla="val 30791"/>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79" name="Up-Down Arrow 78"/>
          <p:cNvSpPr/>
          <p:nvPr/>
        </p:nvSpPr>
        <p:spPr bwMode="auto">
          <a:xfrm>
            <a:off x="5654089" y="5094968"/>
            <a:ext cx="446282" cy="528396"/>
          </a:xfrm>
          <a:prstGeom prst="upDownArrow">
            <a:avLst>
              <a:gd name="adj1" fmla="val 37194"/>
              <a:gd name="adj2" fmla="val 30791"/>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80" name="Up-Down Arrow 79"/>
          <p:cNvSpPr/>
          <p:nvPr/>
        </p:nvSpPr>
        <p:spPr bwMode="auto">
          <a:xfrm>
            <a:off x="8009092" y="5059311"/>
            <a:ext cx="446282" cy="528396"/>
          </a:xfrm>
          <a:prstGeom prst="upDownArrow">
            <a:avLst>
              <a:gd name="adj1" fmla="val 37194"/>
              <a:gd name="adj2" fmla="val 30791"/>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81" name="Up-Down Arrow 80"/>
          <p:cNvSpPr/>
          <p:nvPr/>
        </p:nvSpPr>
        <p:spPr bwMode="auto">
          <a:xfrm>
            <a:off x="6755097" y="5049067"/>
            <a:ext cx="446282" cy="528396"/>
          </a:xfrm>
          <a:prstGeom prst="upDownArrow">
            <a:avLst>
              <a:gd name="adj1" fmla="val 37194"/>
              <a:gd name="adj2" fmla="val 30791"/>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81"/>
          <p:cNvSpPr/>
          <p:nvPr/>
        </p:nvSpPr>
        <p:spPr bwMode="auto">
          <a:xfrm>
            <a:off x="2919443" y="2160500"/>
            <a:ext cx="1046953" cy="634237"/>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System Parameter</a:t>
            </a:r>
            <a:br>
              <a:rPr lang="en-US" sz="1200" dirty="0" smtClean="0">
                <a:solidFill>
                  <a:schemeClr val="bg1"/>
                </a:solidFill>
                <a:cs typeface="Arial" pitchFamily="34" charset="0"/>
              </a:rPr>
            </a:br>
            <a:r>
              <a:rPr lang="en-US" sz="1200" dirty="0" smtClean="0">
                <a:solidFill>
                  <a:schemeClr val="bg1"/>
                </a:solidFill>
                <a:cs typeface="Arial" pitchFamily="34" charset="0"/>
              </a:rPr>
              <a:t>Editor</a:t>
            </a:r>
            <a:endParaRPr lang="en-US" sz="1200" dirty="0">
              <a:solidFill>
                <a:schemeClr val="bg1"/>
              </a:solidFill>
              <a:cs typeface="Arial" pitchFamily="34" charset="0"/>
            </a:endParaRPr>
          </a:p>
        </p:txBody>
      </p:sp>
      <p:sp>
        <p:nvSpPr>
          <p:cNvPr id="83" name="Rectangle 82"/>
          <p:cNvSpPr/>
          <p:nvPr/>
        </p:nvSpPr>
        <p:spPr bwMode="auto">
          <a:xfrm>
            <a:off x="4135816" y="2160500"/>
            <a:ext cx="1046953" cy="634237"/>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System Property Editor</a:t>
            </a:r>
            <a:endParaRPr lang="en-US" sz="1200" dirty="0">
              <a:solidFill>
                <a:schemeClr val="bg1"/>
              </a:solidFill>
              <a:cs typeface="Arial" pitchFamily="34" charset="0"/>
            </a:endParaRPr>
          </a:p>
        </p:txBody>
      </p:sp>
      <p:sp>
        <p:nvSpPr>
          <p:cNvPr id="84" name="Rectangle 83"/>
          <p:cNvSpPr/>
          <p:nvPr/>
        </p:nvSpPr>
        <p:spPr bwMode="auto">
          <a:xfrm>
            <a:off x="5375515" y="2160500"/>
            <a:ext cx="1046953" cy="634237"/>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Simulation</a:t>
            </a:r>
            <a:br>
              <a:rPr lang="en-US" sz="1200" dirty="0" smtClean="0">
                <a:solidFill>
                  <a:schemeClr val="bg1"/>
                </a:solidFill>
                <a:cs typeface="Arial" pitchFamily="34" charset="0"/>
              </a:rPr>
            </a:br>
            <a:r>
              <a:rPr lang="en-US" sz="1200" dirty="0" smtClean="0">
                <a:solidFill>
                  <a:schemeClr val="bg1"/>
                </a:solidFill>
                <a:cs typeface="Arial" pitchFamily="34" charset="0"/>
              </a:rPr>
              <a:t>Configuration Editor</a:t>
            </a:r>
            <a:endParaRPr lang="en-US" sz="1200" dirty="0">
              <a:solidFill>
                <a:schemeClr val="bg1"/>
              </a:solidFill>
              <a:cs typeface="Arial" pitchFamily="34" charset="0"/>
            </a:endParaRPr>
          </a:p>
        </p:txBody>
      </p:sp>
      <p:sp>
        <p:nvSpPr>
          <p:cNvPr id="85" name="Rectangle 84"/>
          <p:cNvSpPr/>
          <p:nvPr/>
        </p:nvSpPr>
        <p:spPr bwMode="auto">
          <a:xfrm>
            <a:off x="6511967" y="2160500"/>
            <a:ext cx="1046953" cy="634237"/>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Verification </a:t>
            </a:r>
            <a:r>
              <a:rPr lang="en-US" sz="1200" dirty="0" err="1" smtClean="0">
                <a:solidFill>
                  <a:schemeClr val="bg1"/>
                </a:solidFill>
                <a:cs typeface="Arial" pitchFamily="34" charset="0"/>
              </a:rPr>
              <a:t>Defintion</a:t>
            </a:r>
            <a:endParaRPr lang="en-US" sz="1200" dirty="0" smtClean="0">
              <a:solidFill>
                <a:schemeClr val="bg1"/>
              </a:solidFill>
              <a:cs typeface="Arial" pitchFamily="34" charset="0"/>
            </a:endParaRPr>
          </a:p>
          <a:p>
            <a:pPr algn="ctr" defTabSz="1042988">
              <a:lnSpc>
                <a:spcPct val="115000"/>
              </a:lnSpc>
              <a:defRPr/>
            </a:pPr>
            <a:r>
              <a:rPr lang="en-US" sz="1200" dirty="0" smtClean="0">
                <a:solidFill>
                  <a:schemeClr val="bg1"/>
                </a:solidFill>
                <a:cs typeface="Arial" pitchFamily="34" charset="0"/>
              </a:rPr>
              <a:t>Editor</a:t>
            </a:r>
            <a:endParaRPr lang="en-US" sz="1200" dirty="0">
              <a:solidFill>
                <a:schemeClr val="bg1"/>
              </a:solidFill>
              <a:cs typeface="Arial" pitchFamily="34" charset="0"/>
            </a:endParaRPr>
          </a:p>
        </p:txBody>
      </p:sp>
      <p:sp>
        <p:nvSpPr>
          <p:cNvPr id="86" name="Rectangle 85"/>
          <p:cNvSpPr/>
          <p:nvPr/>
        </p:nvSpPr>
        <p:spPr bwMode="auto">
          <a:xfrm>
            <a:off x="7703886" y="2160500"/>
            <a:ext cx="1046953" cy="634237"/>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Monitoring &amp; Control Editor</a:t>
            </a:r>
            <a:endParaRPr lang="en-US" sz="1200" dirty="0">
              <a:solidFill>
                <a:schemeClr val="bg1"/>
              </a:solidFill>
              <a:cs typeface="Arial" pitchFamily="34" charset="0"/>
            </a:endParaRPr>
          </a:p>
        </p:txBody>
      </p:sp>
      <p:sp>
        <p:nvSpPr>
          <p:cNvPr id="49" name="Rectangle 48"/>
          <p:cNvSpPr/>
          <p:nvPr/>
        </p:nvSpPr>
        <p:spPr bwMode="auto">
          <a:xfrm>
            <a:off x="8871397" y="4322997"/>
            <a:ext cx="1046953" cy="634237"/>
          </a:xfrm>
          <a:prstGeom prst="rect">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a:t>
            </a:r>
            <a:endParaRPr lang="en-US" sz="1200" dirty="0">
              <a:solidFill>
                <a:schemeClr val="bg1"/>
              </a:solidFill>
              <a:cs typeface="Arial" pitchFamily="34" charset="0"/>
            </a:endParaRPr>
          </a:p>
        </p:txBody>
      </p:sp>
      <p:sp>
        <p:nvSpPr>
          <p:cNvPr id="51" name="Rectangle 50"/>
          <p:cNvSpPr/>
          <p:nvPr/>
        </p:nvSpPr>
        <p:spPr bwMode="auto">
          <a:xfrm>
            <a:off x="8871397" y="2159940"/>
            <a:ext cx="1046953" cy="634237"/>
          </a:xfrm>
          <a:prstGeom prst="rect">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a:t>
            </a:r>
            <a:endParaRPr lang="en-US" sz="1200" dirty="0">
              <a:solidFill>
                <a:schemeClr val="bg1"/>
              </a:solidFill>
              <a:cs typeface="Arial" pitchFamily="34" charset="0"/>
            </a:endParaRPr>
          </a:p>
        </p:txBody>
      </p:sp>
      <p:sp>
        <p:nvSpPr>
          <p:cNvPr id="54" name="Rectangle 53"/>
          <p:cNvSpPr/>
          <p:nvPr/>
        </p:nvSpPr>
        <p:spPr bwMode="auto">
          <a:xfrm>
            <a:off x="8953458" y="5649611"/>
            <a:ext cx="1046953" cy="634237"/>
          </a:xfrm>
          <a:prstGeom prst="rect">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a:t>
            </a:r>
            <a:endParaRPr lang="en-US" sz="1200" dirty="0">
              <a:solidFill>
                <a:schemeClr val="bg1"/>
              </a:solidFill>
              <a:cs typeface="Arial" pitchFamily="34" charset="0"/>
            </a:endParaRPr>
          </a:p>
        </p:txBody>
      </p:sp>
    </p:spTree>
    <p:extLst>
      <p:ext uri="{BB962C8B-B14F-4D97-AF65-F5344CB8AC3E}">
        <p14:creationId xmlns:p14="http://schemas.microsoft.com/office/powerpoint/2010/main" xmlns="" val="336435700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Engineering” a industrial consideration of the “Space System Data Repository” – before the arrival of the new System DB….</a:t>
            </a:r>
            <a:endParaRPr lang="en-US" dirty="0"/>
          </a:p>
        </p:txBody>
      </p:sp>
      <p:sp>
        <p:nvSpPr>
          <p:cNvPr id="4" name="Footer Placeholder 3"/>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5" name="Slide Number Placeholder 4"/>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17</a:t>
            </a:fld>
            <a:endParaRPr lang="de-DE" altLang="de-DE">
              <a:solidFill>
                <a:srgbClr val="000000"/>
              </a:solidFill>
            </a:endParaRPr>
          </a:p>
        </p:txBody>
      </p:sp>
      <p:sp>
        <p:nvSpPr>
          <p:cNvPr id="6" name="Date Placeholder 5"/>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7" name="Line 3"/>
          <p:cNvSpPr>
            <a:spLocks noChangeShapeType="1"/>
          </p:cNvSpPr>
          <p:nvPr/>
        </p:nvSpPr>
        <p:spPr bwMode="auto">
          <a:xfrm>
            <a:off x="2178348" y="1989137"/>
            <a:ext cx="0" cy="4608513"/>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endParaRPr lang="en-US"/>
          </a:p>
        </p:txBody>
      </p:sp>
      <p:sp>
        <p:nvSpPr>
          <p:cNvPr id="8" name="Line 4"/>
          <p:cNvSpPr>
            <a:spLocks noChangeShapeType="1"/>
          </p:cNvSpPr>
          <p:nvPr/>
        </p:nvSpPr>
        <p:spPr bwMode="auto">
          <a:xfrm>
            <a:off x="6498828" y="1989137"/>
            <a:ext cx="0" cy="4608513"/>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endParaRPr lang="en-US"/>
          </a:p>
        </p:txBody>
      </p:sp>
      <p:sp>
        <p:nvSpPr>
          <p:cNvPr id="9" name="Line 5"/>
          <p:cNvSpPr>
            <a:spLocks noChangeShapeType="1"/>
          </p:cNvSpPr>
          <p:nvPr/>
        </p:nvSpPr>
        <p:spPr bwMode="auto">
          <a:xfrm>
            <a:off x="7362924" y="1989137"/>
            <a:ext cx="0" cy="4608513"/>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endParaRPr lang="en-US"/>
          </a:p>
        </p:txBody>
      </p:sp>
      <p:sp>
        <p:nvSpPr>
          <p:cNvPr id="10" name="Line 6"/>
          <p:cNvSpPr>
            <a:spLocks noChangeShapeType="1"/>
          </p:cNvSpPr>
          <p:nvPr/>
        </p:nvSpPr>
        <p:spPr bwMode="auto">
          <a:xfrm flipH="1">
            <a:off x="901700" y="4005262"/>
            <a:ext cx="8856663" cy="0"/>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endParaRPr lang="en-US"/>
          </a:p>
        </p:txBody>
      </p:sp>
      <p:sp>
        <p:nvSpPr>
          <p:cNvPr id="11" name="Line 7"/>
          <p:cNvSpPr>
            <a:spLocks noChangeShapeType="1"/>
          </p:cNvSpPr>
          <p:nvPr/>
        </p:nvSpPr>
        <p:spPr bwMode="auto">
          <a:xfrm flipH="1">
            <a:off x="901701" y="5013325"/>
            <a:ext cx="8856662" cy="0"/>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endParaRPr lang="en-US"/>
          </a:p>
        </p:txBody>
      </p:sp>
      <p:sp>
        <p:nvSpPr>
          <p:cNvPr id="12" name="Line 8"/>
          <p:cNvSpPr>
            <a:spLocks noChangeShapeType="1"/>
          </p:cNvSpPr>
          <p:nvPr/>
        </p:nvSpPr>
        <p:spPr bwMode="auto">
          <a:xfrm flipH="1">
            <a:off x="901699" y="2997200"/>
            <a:ext cx="8856663" cy="0"/>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endParaRPr lang="en-US"/>
          </a:p>
        </p:txBody>
      </p:sp>
      <p:sp>
        <p:nvSpPr>
          <p:cNvPr id="14" name="Line 10"/>
          <p:cNvSpPr>
            <a:spLocks noChangeShapeType="1"/>
          </p:cNvSpPr>
          <p:nvPr/>
        </p:nvSpPr>
        <p:spPr bwMode="auto">
          <a:xfrm flipH="1">
            <a:off x="901699" y="1989137"/>
            <a:ext cx="8856662" cy="0"/>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endParaRPr lang="en-US"/>
          </a:p>
        </p:txBody>
      </p:sp>
      <p:sp>
        <p:nvSpPr>
          <p:cNvPr id="15" name="Line 11"/>
          <p:cNvSpPr>
            <a:spLocks noChangeShapeType="1"/>
          </p:cNvSpPr>
          <p:nvPr/>
        </p:nvSpPr>
        <p:spPr bwMode="auto">
          <a:xfrm flipH="1">
            <a:off x="901701" y="6021387"/>
            <a:ext cx="8856662" cy="0"/>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endParaRPr lang="en-US"/>
          </a:p>
        </p:txBody>
      </p:sp>
      <p:sp>
        <p:nvSpPr>
          <p:cNvPr id="16" name="Rectangle 12"/>
          <p:cNvSpPr>
            <a:spLocks noChangeArrowheads="1"/>
          </p:cNvSpPr>
          <p:nvPr/>
        </p:nvSpPr>
        <p:spPr bwMode="auto">
          <a:xfrm>
            <a:off x="1386260" y="2060575"/>
            <a:ext cx="720725"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Budgets</a:t>
            </a:r>
            <a:endParaRPr lang="en-US" altLang="en-US" sz="1200" dirty="0">
              <a:solidFill>
                <a:schemeClr val="bg1">
                  <a:lumMod val="85000"/>
                </a:schemeClr>
              </a:solidFill>
            </a:endParaRPr>
          </a:p>
        </p:txBody>
      </p:sp>
      <p:sp>
        <p:nvSpPr>
          <p:cNvPr id="17" name="Rectangle 13"/>
          <p:cNvSpPr>
            <a:spLocks noChangeArrowheads="1"/>
          </p:cNvSpPr>
          <p:nvPr/>
        </p:nvSpPr>
        <p:spPr bwMode="auto">
          <a:xfrm>
            <a:off x="3113807" y="2060575"/>
            <a:ext cx="720725"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a:solidFill>
                  <a:schemeClr val="bg1">
                    <a:lumMod val="85000"/>
                  </a:schemeClr>
                </a:solidFill>
              </a:rPr>
              <a:t>Dynamic</a:t>
            </a:r>
            <a:br>
              <a:rPr lang="en-US" altLang="en-US" sz="1200" dirty="0">
                <a:solidFill>
                  <a:schemeClr val="bg1">
                    <a:lumMod val="85000"/>
                  </a:schemeClr>
                </a:solidFill>
              </a:rPr>
            </a:br>
            <a:r>
              <a:rPr lang="en-US" altLang="en-US" sz="1200" dirty="0" smtClean="0">
                <a:solidFill>
                  <a:schemeClr val="bg1">
                    <a:lumMod val="85000"/>
                  </a:schemeClr>
                </a:solidFill>
              </a:rPr>
              <a:t>Analysis</a:t>
            </a:r>
            <a:endParaRPr lang="en-US" altLang="en-US" sz="1200" dirty="0">
              <a:solidFill>
                <a:schemeClr val="bg1">
                  <a:lumMod val="85000"/>
                </a:schemeClr>
              </a:solidFill>
            </a:endParaRPr>
          </a:p>
        </p:txBody>
      </p:sp>
      <p:sp>
        <p:nvSpPr>
          <p:cNvPr id="18" name="Rectangle 14"/>
          <p:cNvSpPr>
            <a:spLocks noChangeArrowheads="1"/>
          </p:cNvSpPr>
          <p:nvPr/>
        </p:nvSpPr>
        <p:spPr bwMode="auto">
          <a:xfrm>
            <a:off x="4843586" y="2052439"/>
            <a:ext cx="719138"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a:solidFill>
                  <a:schemeClr val="bg1">
                    <a:lumMod val="85000"/>
                  </a:schemeClr>
                </a:solidFill>
              </a:rPr>
              <a:t>FV </a:t>
            </a:r>
            <a:br>
              <a:rPr lang="en-US" altLang="en-US" sz="1200" dirty="0">
                <a:solidFill>
                  <a:schemeClr val="bg1">
                    <a:lumMod val="85000"/>
                  </a:schemeClr>
                </a:solidFill>
              </a:rPr>
            </a:br>
            <a:r>
              <a:rPr lang="en-US" altLang="en-US" sz="1200" dirty="0">
                <a:solidFill>
                  <a:schemeClr val="bg1">
                    <a:lumMod val="85000"/>
                  </a:schemeClr>
                </a:solidFill>
              </a:rPr>
              <a:t>Simulation</a:t>
            </a:r>
          </a:p>
          <a:p>
            <a:pPr algn="ctr">
              <a:spcBef>
                <a:spcPct val="50000"/>
              </a:spcBef>
            </a:pPr>
            <a:r>
              <a:rPr lang="en-US" altLang="en-US" sz="1200" dirty="0">
                <a:solidFill>
                  <a:schemeClr val="bg1">
                    <a:lumMod val="85000"/>
                  </a:schemeClr>
                </a:solidFill>
              </a:rPr>
              <a:t>[SimTG]</a:t>
            </a:r>
          </a:p>
        </p:txBody>
      </p:sp>
      <p:sp>
        <p:nvSpPr>
          <p:cNvPr id="19" name="Rectangle 15"/>
          <p:cNvSpPr>
            <a:spLocks noChangeArrowheads="1"/>
          </p:cNvSpPr>
          <p:nvPr/>
        </p:nvSpPr>
        <p:spPr bwMode="auto">
          <a:xfrm>
            <a:off x="5706740" y="2052439"/>
            <a:ext cx="719137"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a:solidFill>
                  <a:schemeClr val="bg1">
                    <a:lumMod val="85000"/>
                  </a:schemeClr>
                </a:solidFill>
              </a:rPr>
              <a:t>Verification DB </a:t>
            </a:r>
            <a:r>
              <a:rPr lang="en-US" altLang="en-US" sz="1200" dirty="0" smtClean="0">
                <a:solidFill>
                  <a:schemeClr val="bg1">
                    <a:lumMod val="85000"/>
                  </a:schemeClr>
                </a:solidFill>
              </a:rPr>
              <a:t/>
            </a:r>
            <a:br>
              <a:rPr lang="en-US" altLang="en-US" sz="1200" dirty="0" smtClean="0">
                <a:solidFill>
                  <a:schemeClr val="bg1">
                    <a:lumMod val="85000"/>
                  </a:schemeClr>
                </a:solidFill>
              </a:rPr>
            </a:br>
            <a:r>
              <a:rPr lang="en-US" altLang="en-US" sz="1200" dirty="0" smtClean="0">
                <a:solidFill>
                  <a:schemeClr val="bg1">
                    <a:lumMod val="85000"/>
                  </a:schemeClr>
                </a:solidFill>
              </a:rPr>
              <a:t>[…]</a:t>
            </a:r>
            <a:endParaRPr lang="en-US" altLang="en-US" sz="1200" dirty="0">
              <a:solidFill>
                <a:schemeClr val="bg1">
                  <a:lumMod val="85000"/>
                </a:schemeClr>
              </a:solidFill>
            </a:endParaRPr>
          </a:p>
        </p:txBody>
      </p:sp>
      <p:sp>
        <p:nvSpPr>
          <p:cNvPr id="20" name="Rectangle 16"/>
          <p:cNvSpPr>
            <a:spLocks noChangeArrowheads="1"/>
          </p:cNvSpPr>
          <p:nvPr/>
        </p:nvSpPr>
        <p:spPr bwMode="auto">
          <a:xfrm>
            <a:off x="3979490" y="2052439"/>
            <a:ext cx="719138"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FSW </a:t>
            </a:r>
            <a:r>
              <a:rPr lang="en-US" altLang="en-US" sz="1200" dirty="0" err="1" smtClean="0">
                <a:solidFill>
                  <a:schemeClr val="bg1">
                    <a:lumMod val="85000"/>
                  </a:schemeClr>
                </a:solidFill>
              </a:rPr>
              <a:t>Engi</a:t>
            </a:r>
            <a:r>
              <a:rPr lang="en-US" altLang="en-US" sz="1200" dirty="0" smtClean="0">
                <a:solidFill>
                  <a:schemeClr val="bg1">
                    <a:lumMod val="85000"/>
                  </a:schemeClr>
                </a:solidFill>
              </a:rPr>
              <a:t>. </a:t>
            </a:r>
            <a:endParaRPr lang="en-US" altLang="en-US" sz="1200" dirty="0">
              <a:solidFill>
                <a:schemeClr val="bg1">
                  <a:lumMod val="85000"/>
                </a:schemeClr>
              </a:solidFill>
            </a:endParaRPr>
          </a:p>
        </p:txBody>
      </p:sp>
      <p:sp>
        <p:nvSpPr>
          <p:cNvPr id="21" name="Rectangle 17"/>
          <p:cNvSpPr>
            <a:spLocks noChangeArrowheads="1"/>
          </p:cNvSpPr>
          <p:nvPr/>
        </p:nvSpPr>
        <p:spPr bwMode="auto">
          <a:xfrm>
            <a:off x="6571779" y="2052439"/>
            <a:ext cx="719137"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FEM</a:t>
            </a:r>
            <a:endParaRPr lang="en-US" altLang="en-US" sz="1200" dirty="0">
              <a:solidFill>
                <a:schemeClr val="bg1">
                  <a:lumMod val="85000"/>
                </a:schemeClr>
              </a:solidFill>
            </a:endParaRPr>
          </a:p>
        </p:txBody>
      </p:sp>
      <p:sp>
        <p:nvSpPr>
          <p:cNvPr id="22" name="Rectangle 18"/>
          <p:cNvSpPr>
            <a:spLocks noChangeArrowheads="1"/>
          </p:cNvSpPr>
          <p:nvPr/>
        </p:nvSpPr>
        <p:spPr bwMode="auto">
          <a:xfrm>
            <a:off x="7435874" y="2052439"/>
            <a:ext cx="719138"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TMM</a:t>
            </a:r>
            <a:endParaRPr lang="en-US" altLang="en-US" sz="1200" dirty="0">
              <a:solidFill>
                <a:schemeClr val="bg1">
                  <a:lumMod val="85000"/>
                </a:schemeClr>
              </a:solidFill>
            </a:endParaRPr>
          </a:p>
        </p:txBody>
      </p:sp>
      <p:sp>
        <p:nvSpPr>
          <p:cNvPr id="25" name="Rectangle 21"/>
          <p:cNvSpPr>
            <a:spLocks noChangeArrowheads="1"/>
          </p:cNvSpPr>
          <p:nvPr/>
        </p:nvSpPr>
        <p:spPr bwMode="auto">
          <a:xfrm>
            <a:off x="2250356" y="3068637"/>
            <a:ext cx="720725"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a:solidFill>
                  <a:schemeClr val="bg1">
                    <a:lumMod val="85000"/>
                  </a:schemeClr>
                </a:solidFill>
              </a:rPr>
              <a:t>Electrical I/F DB</a:t>
            </a:r>
          </a:p>
          <a:p>
            <a:pPr algn="ctr">
              <a:spcBef>
                <a:spcPct val="50000"/>
              </a:spcBef>
            </a:pPr>
            <a:r>
              <a:rPr lang="en-US" altLang="en-US" sz="1200" dirty="0">
                <a:solidFill>
                  <a:schemeClr val="bg1">
                    <a:lumMod val="85000"/>
                  </a:schemeClr>
                </a:solidFill>
              </a:rPr>
              <a:t>[…]</a:t>
            </a:r>
          </a:p>
        </p:txBody>
      </p:sp>
      <p:sp>
        <p:nvSpPr>
          <p:cNvPr id="26" name="Rectangle 22"/>
          <p:cNvSpPr>
            <a:spLocks noChangeArrowheads="1"/>
          </p:cNvSpPr>
          <p:nvPr/>
        </p:nvSpPr>
        <p:spPr bwMode="auto">
          <a:xfrm>
            <a:off x="522164" y="3068637"/>
            <a:ext cx="720725"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a:solidFill>
                  <a:schemeClr val="bg1">
                    <a:lumMod val="85000"/>
                  </a:schemeClr>
                </a:solidFill>
              </a:rPr>
              <a:t>Req.-</a:t>
            </a:r>
            <a:r>
              <a:rPr lang="en-US" altLang="en-US" sz="1200" dirty="0" err="1" smtClean="0">
                <a:solidFill>
                  <a:schemeClr val="bg1">
                    <a:lumMod val="85000"/>
                  </a:schemeClr>
                </a:solidFill>
              </a:rPr>
              <a:t>Mgt</a:t>
            </a:r>
            <a:endParaRPr lang="en-US" altLang="en-US" sz="1200" dirty="0" smtClean="0">
              <a:solidFill>
                <a:schemeClr val="bg1">
                  <a:lumMod val="85000"/>
                </a:schemeClr>
              </a:solidFill>
            </a:endParaRPr>
          </a:p>
          <a:p>
            <a:pPr algn="ctr">
              <a:spcBef>
                <a:spcPct val="50000"/>
              </a:spcBef>
            </a:pPr>
            <a:r>
              <a:rPr lang="en-US" altLang="en-US" sz="1200" dirty="0" smtClean="0">
                <a:solidFill>
                  <a:schemeClr val="bg1">
                    <a:lumMod val="85000"/>
                  </a:schemeClr>
                </a:solidFill>
              </a:rPr>
              <a:t>[DOORS]</a:t>
            </a:r>
            <a:endParaRPr lang="en-US" altLang="en-US" sz="1200" dirty="0">
              <a:solidFill>
                <a:schemeClr val="bg1">
                  <a:lumMod val="85000"/>
                </a:schemeClr>
              </a:solidFill>
            </a:endParaRPr>
          </a:p>
        </p:txBody>
      </p:sp>
      <p:sp>
        <p:nvSpPr>
          <p:cNvPr id="27" name="Rectangle 23"/>
          <p:cNvSpPr>
            <a:spLocks noChangeArrowheads="1"/>
          </p:cNvSpPr>
          <p:nvPr/>
        </p:nvSpPr>
        <p:spPr bwMode="auto">
          <a:xfrm>
            <a:off x="3979490" y="3082130"/>
            <a:ext cx="720725"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a:solidFill>
                  <a:schemeClr val="bg1">
                    <a:lumMod val="85000"/>
                  </a:schemeClr>
                </a:solidFill>
              </a:rPr>
              <a:t>FSW </a:t>
            </a:r>
            <a:br>
              <a:rPr lang="en-US" altLang="en-US" sz="1200" dirty="0">
                <a:solidFill>
                  <a:schemeClr val="bg1">
                    <a:lumMod val="85000"/>
                  </a:schemeClr>
                </a:solidFill>
              </a:rPr>
            </a:br>
            <a:r>
              <a:rPr lang="en-US" altLang="en-US" sz="1200" dirty="0">
                <a:solidFill>
                  <a:schemeClr val="bg1">
                    <a:lumMod val="85000"/>
                  </a:schemeClr>
                </a:solidFill>
              </a:rPr>
              <a:t>DB </a:t>
            </a:r>
            <a:br>
              <a:rPr lang="en-US" altLang="en-US" sz="1200" dirty="0">
                <a:solidFill>
                  <a:schemeClr val="bg1">
                    <a:lumMod val="85000"/>
                  </a:schemeClr>
                </a:solidFill>
              </a:rPr>
            </a:br>
            <a:r>
              <a:rPr lang="en-US" altLang="en-US" sz="1200" dirty="0">
                <a:solidFill>
                  <a:schemeClr val="bg1">
                    <a:lumMod val="85000"/>
                  </a:schemeClr>
                </a:solidFill>
              </a:rPr>
              <a:t>[…]</a:t>
            </a:r>
          </a:p>
        </p:txBody>
      </p:sp>
      <p:sp>
        <p:nvSpPr>
          <p:cNvPr id="28" name="Rectangle 24"/>
          <p:cNvSpPr>
            <a:spLocks noChangeArrowheads="1"/>
          </p:cNvSpPr>
          <p:nvPr/>
        </p:nvSpPr>
        <p:spPr bwMode="auto">
          <a:xfrm>
            <a:off x="4843586" y="3068637"/>
            <a:ext cx="719138"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err="1">
                <a:solidFill>
                  <a:schemeClr val="bg1">
                    <a:lumMod val="85000"/>
                  </a:schemeClr>
                </a:solidFill>
              </a:rPr>
              <a:t>SimConf</a:t>
            </a:r>
            <a:endParaRPr lang="en-US" altLang="en-US" sz="1200" dirty="0">
              <a:solidFill>
                <a:schemeClr val="bg1">
                  <a:lumMod val="85000"/>
                </a:schemeClr>
              </a:solidFill>
            </a:endParaRPr>
          </a:p>
          <a:p>
            <a:pPr algn="ctr">
              <a:spcBef>
                <a:spcPct val="50000"/>
              </a:spcBef>
            </a:pPr>
            <a:r>
              <a:rPr lang="en-US" altLang="en-US" sz="1200" dirty="0" smtClean="0">
                <a:solidFill>
                  <a:schemeClr val="bg1">
                    <a:lumMod val="85000"/>
                  </a:schemeClr>
                </a:solidFill>
              </a:rPr>
              <a:t>[…]</a:t>
            </a:r>
            <a:endParaRPr lang="en-US" altLang="en-US" sz="1200" dirty="0">
              <a:solidFill>
                <a:schemeClr val="bg1">
                  <a:lumMod val="85000"/>
                </a:schemeClr>
              </a:solidFill>
            </a:endParaRPr>
          </a:p>
        </p:txBody>
      </p:sp>
      <p:sp>
        <p:nvSpPr>
          <p:cNvPr id="29" name="Rectangle 25"/>
          <p:cNvSpPr>
            <a:spLocks noChangeArrowheads="1"/>
          </p:cNvSpPr>
          <p:nvPr/>
        </p:nvSpPr>
        <p:spPr bwMode="auto">
          <a:xfrm>
            <a:off x="5706739" y="3067733"/>
            <a:ext cx="719137" cy="863600"/>
          </a:xfrm>
          <a:prstGeom prst="rect">
            <a:avLst/>
          </a:prstGeom>
          <a:ln>
            <a:headEnd/>
            <a:tailEnd/>
          </a:ln>
          <a:extLst/>
        </p:spPr>
        <p:style>
          <a:lnRef idx="0">
            <a:schemeClr val="accent6"/>
          </a:lnRef>
          <a:fillRef idx="3">
            <a:schemeClr val="accent6"/>
          </a:fillRef>
          <a:effectRef idx="3">
            <a:schemeClr val="accent6"/>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SRDB</a:t>
            </a:r>
            <a:endParaRPr lang="en-US" altLang="en-US" sz="1200" dirty="0">
              <a:solidFill>
                <a:schemeClr val="bg1">
                  <a:lumMod val="85000"/>
                </a:schemeClr>
              </a:solidFill>
            </a:endParaRPr>
          </a:p>
          <a:p>
            <a:pPr algn="ctr">
              <a:spcBef>
                <a:spcPct val="50000"/>
              </a:spcBef>
            </a:pPr>
            <a:r>
              <a:rPr lang="en-US" altLang="en-US" sz="1200" dirty="0" smtClean="0">
                <a:solidFill>
                  <a:schemeClr val="bg1">
                    <a:lumMod val="85000"/>
                  </a:schemeClr>
                </a:solidFill>
              </a:rPr>
              <a:t>[…]</a:t>
            </a:r>
            <a:endParaRPr lang="en-US" altLang="en-US" sz="1200" dirty="0">
              <a:solidFill>
                <a:schemeClr val="bg1">
                  <a:lumMod val="85000"/>
                </a:schemeClr>
              </a:solidFill>
            </a:endParaRPr>
          </a:p>
        </p:txBody>
      </p:sp>
      <p:sp>
        <p:nvSpPr>
          <p:cNvPr id="31" name="Rectangle 27"/>
          <p:cNvSpPr>
            <a:spLocks noChangeArrowheads="1"/>
          </p:cNvSpPr>
          <p:nvPr/>
        </p:nvSpPr>
        <p:spPr bwMode="auto">
          <a:xfrm>
            <a:off x="6571778" y="3082130"/>
            <a:ext cx="719137"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M-CAD</a:t>
            </a:r>
            <a:endParaRPr lang="en-US" altLang="en-US" sz="1200" dirty="0">
              <a:solidFill>
                <a:schemeClr val="bg1">
                  <a:lumMod val="85000"/>
                </a:schemeClr>
              </a:solidFill>
            </a:endParaRPr>
          </a:p>
        </p:txBody>
      </p:sp>
      <p:sp>
        <p:nvSpPr>
          <p:cNvPr id="32" name="Rectangle 28"/>
          <p:cNvSpPr>
            <a:spLocks noChangeArrowheads="1"/>
          </p:cNvSpPr>
          <p:nvPr/>
        </p:nvSpPr>
        <p:spPr bwMode="auto">
          <a:xfrm>
            <a:off x="7435874" y="3082130"/>
            <a:ext cx="719138"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DMU</a:t>
            </a:r>
            <a:endParaRPr lang="en-US" altLang="en-US" sz="1200" dirty="0">
              <a:solidFill>
                <a:schemeClr val="bg1">
                  <a:lumMod val="85000"/>
                </a:schemeClr>
              </a:solidFill>
            </a:endParaRPr>
          </a:p>
        </p:txBody>
      </p:sp>
      <p:sp>
        <p:nvSpPr>
          <p:cNvPr id="33" name="Rectangle 29"/>
          <p:cNvSpPr>
            <a:spLocks noChangeArrowheads="1"/>
          </p:cNvSpPr>
          <p:nvPr/>
        </p:nvSpPr>
        <p:spPr bwMode="auto">
          <a:xfrm>
            <a:off x="6570836" y="4090193"/>
            <a:ext cx="1584176" cy="865187"/>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a:solidFill>
                  <a:schemeClr val="bg1">
                    <a:lumMod val="85000"/>
                  </a:schemeClr>
                </a:solidFill>
              </a:rPr>
              <a:t>CAD </a:t>
            </a:r>
            <a:r>
              <a:rPr lang="en-US" altLang="en-US" sz="1200" dirty="0" smtClean="0">
                <a:solidFill>
                  <a:schemeClr val="bg1">
                    <a:lumMod val="85000"/>
                  </a:schemeClr>
                </a:solidFill>
              </a:rPr>
              <a:t>data </a:t>
            </a:r>
            <a:br>
              <a:rPr lang="en-US" altLang="en-US" sz="1200" dirty="0" smtClean="0">
                <a:solidFill>
                  <a:schemeClr val="bg1">
                    <a:lumMod val="85000"/>
                  </a:schemeClr>
                </a:solidFill>
              </a:rPr>
            </a:br>
            <a:r>
              <a:rPr lang="en-US" altLang="en-US" sz="1200" dirty="0" smtClean="0">
                <a:solidFill>
                  <a:schemeClr val="bg1">
                    <a:lumMod val="85000"/>
                  </a:schemeClr>
                </a:solidFill>
              </a:rPr>
              <a:t>management</a:t>
            </a:r>
            <a:endParaRPr lang="en-US" altLang="en-US" sz="1200" dirty="0">
              <a:solidFill>
                <a:schemeClr val="bg1">
                  <a:lumMod val="85000"/>
                </a:schemeClr>
              </a:solidFill>
            </a:endParaRPr>
          </a:p>
        </p:txBody>
      </p:sp>
      <p:sp>
        <p:nvSpPr>
          <p:cNvPr id="34" name="Rectangle 30"/>
          <p:cNvSpPr>
            <a:spLocks noChangeArrowheads="1"/>
          </p:cNvSpPr>
          <p:nvPr/>
        </p:nvSpPr>
        <p:spPr bwMode="auto">
          <a:xfrm>
            <a:off x="522164" y="5086350"/>
            <a:ext cx="8560371" cy="863600"/>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lIns="0" tIns="0" rIns="0" bIns="0" anchor="ctr"/>
          <a:lstStyle/>
          <a:p>
            <a:pPr algn="ctr">
              <a:spcBef>
                <a:spcPct val="50000"/>
              </a:spcBef>
              <a:defRPr/>
            </a:pPr>
            <a:r>
              <a:rPr lang="en-US" altLang="en-US" sz="1200" dirty="0"/>
              <a:t>Product Data Management</a:t>
            </a:r>
          </a:p>
          <a:p>
            <a:pPr algn="ctr">
              <a:spcBef>
                <a:spcPct val="50000"/>
              </a:spcBef>
              <a:defRPr/>
            </a:pPr>
            <a:r>
              <a:rPr lang="en-US" altLang="en-US" sz="1200" dirty="0" smtClean="0"/>
              <a:t>[…]</a:t>
            </a:r>
            <a:endParaRPr lang="en-US" altLang="en-US" sz="1200" dirty="0"/>
          </a:p>
        </p:txBody>
      </p:sp>
      <p:sp>
        <p:nvSpPr>
          <p:cNvPr id="35" name="Rectangle 31"/>
          <p:cNvSpPr>
            <a:spLocks noChangeArrowheads="1"/>
          </p:cNvSpPr>
          <p:nvPr/>
        </p:nvSpPr>
        <p:spPr bwMode="auto">
          <a:xfrm rot="-5400000">
            <a:off x="8497888" y="2744787"/>
            <a:ext cx="2016125" cy="504825"/>
          </a:xfrm>
          <a:prstGeom prst="rect">
            <a:avLst/>
          </a:prstGeom>
          <a:solidFill>
            <a:srgbClr val="333333">
              <a:alpha val="59999"/>
            </a:srgbClr>
          </a:solidFill>
          <a:ln w="9525" algn="ctr">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spcBef>
                <a:spcPts val="500"/>
              </a:spcBef>
              <a:buClr>
                <a:schemeClr val="bg2"/>
              </a:buClr>
              <a:buSzPct val="120000"/>
              <a:buFont typeface="Wingdings" pitchFamily="2" charset="2"/>
              <a:buChar char="§"/>
              <a:defRPr sz="2200">
                <a:solidFill>
                  <a:schemeClr val="tx2"/>
                </a:solidFill>
                <a:latin typeface="Arial" charset="0"/>
                <a:cs typeface="Arial" charset="0"/>
              </a:defRPr>
            </a:lvl1pPr>
            <a:lvl2pPr marL="742950" indent="-285750">
              <a:spcBef>
                <a:spcPts val="1200"/>
              </a:spcBef>
              <a:buSzPct val="90000"/>
              <a:buFont typeface="Arial" charset="0"/>
              <a:buChar char="□"/>
              <a:defRPr>
                <a:solidFill>
                  <a:schemeClr val="tx1"/>
                </a:solidFill>
                <a:latin typeface="Arial" charset="0"/>
                <a:cs typeface="Arial" charset="0"/>
              </a:defRPr>
            </a:lvl2pPr>
            <a:lvl3pPr marL="1143000" indent="-228600">
              <a:spcBef>
                <a:spcPts val="1000"/>
              </a:spcBef>
              <a:buSzPct val="95000"/>
              <a:buFont typeface="Arial" charset="0"/>
              <a:buChar char="□"/>
              <a:defRPr sz="1600">
                <a:solidFill>
                  <a:schemeClr val="tx1"/>
                </a:solidFill>
                <a:latin typeface="Arial" charset="0"/>
                <a:cs typeface="Arial" charset="0"/>
              </a:defRPr>
            </a:lvl3pPr>
            <a:lvl4pPr marL="1600200" indent="-228600">
              <a:spcBef>
                <a:spcPts val="1000"/>
              </a:spcBef>
              <a:defRPr sz="1400">
                <a:solidFill>
                  <a:schemeClr val="tx1"/>
                </a:solidFill>
                <a:latin typeface="Arial" charset="0"/>
                <a:cs typeface="Arial" charset="0"/>
              </a:defRPr>
            </a:lvl4pPr>
            <a:lvl5pPr marL="2057400" indent="-228600">
              <a:spcBef>
                <a:spcPts val="1000"/>
              </a:spcBef>
              <a:defRPr sz="1400">
                <a:solidFill>
                  <a:schemeClr val="tx1"/>
                </a:solidFill>
                <a:latin typeface="Arial" charset="0"/>
                <a:cs typeface="Arial" charset="0"/>
              </a:defRPr>
            </a:lvl5pPr>
            <a:lvl6pPr marL="2514600" indent="-228600" fontAlgn="base">
              <a:spcBef>
                <a:spcPts val="1000"/>
              </a:spcBef>
              <a:spcAft>
                <a:spcPct val="0"/>
              </a:spcAft>
              <a:defRPr sz="1400">
                <a:solidFill>
                  <a:schemeClr val="tx1"/>
                </a:solidFill>
                <a:latin typeface="Arial" charset="0"/>
                <a:cs typeface="Arial" charset="0"/>
              </a:defRPr>
            </a:lvl6pPr>
            <a:lvl7pPr marL="2971800" indent="-228600" fontAlgn="base">
              <a:spcBef>
                <a:spcPts val="1000"/>
              </a:spcBef>
              <a:spcAft>
                <a:spcPct val="0"/>
              </a:spcAft>
              <a:defRPr sz="1400">
                <a:solidFill>
                  <a:schemeClr val="tx1"/>
                </a:solidFill>
                <a:latin typeface="Arial" charset="0"/>
                <a:cs typeface="Arial" charset="0"/>
              </a:defRPr>
            </a:lvl7pPr>
            <a:lvl8pPr marL="3429000" indent="-228600" fontAlgn="base">
              <a:spcBef>
                <a:spcPts val="1000"/>
              </a:spcBef>
              <a:spcAft>
                <a:spcPct val="0"/>
              </a:spcAft>
              <a:defRPr sz="1400">
                <a:solidFill>
                  <a:schemeClr val="tx1"/>
                </a:solidFill>
                <a:latin typeface="Arial" charset="0"/>
                <a:cs typeface="Arial" charset="0"/>
              </a:defRPr>
            </a:lvl8pPr>
            <a:lvl9pPr marL="3886200" indent="-228600" fontAlgn="base">
              <a:spcBef>
                <a:spcPts val="1000"/>
              </a:spcBef>
              <a:spcAft>
                <a:spcPct val="0"/>
              </a:spcAft>
              <a:defRPr sz="1400">
                <a:solidFill>
                  <a:schemeClr val="tx1"/>
                </a:solidFill>
                <a:latin typeface="Arial" charset="0"/>
                <a:cs typeface="Arial" charset="0"/>
              </a:defRPr>
            </a:lvl9pPr>
          </a:lstStyle>
          <a:p>
            <a:pPr algn="ctr">
              <a:spcBef>
                <a:spcPct val="50000"/>
              </a:spcBef>
              <a:buClrTx/>
              <a:buSzTx/>
              <a:buFontTx/>
              <a:buNone/>
            </a:pPr>
            <a:r>
              <a:rPr lang="en-US" altLang="en-US" sz="1200">
                <a:solidFill>
                  <a:schemeClr val="bg1"/>
                </a:solidFill>
              </a:rPr>
              <a:t>Engineering Tools</a:t>
            </a:r>
          </a:p>
        </p:txBody>
      </p:sp>
      <p:sp>
        <p:nvSpPr>
          <p:cNvPr id="36" name="Rectangle 32"/>
          <p:cNvSpPr>
            <a:spLocks noChangeArrowheads="1"/>
          </p:cNvSpPr>
          <p:nvPr/>
        </p:nvSpPr>
        <p:spPr bwMode="auto">
          <a:xfrm rot="-5400000">
            <a:off x="9033620" y="4288580"/>
            <a:ext cx="944662" cy="504825"/>
          </a:xfrm>
          <a:prstGeom prst="rect">
            <a:avLst/>
          </a:prstGeom>
          <a:solidFill>
            <a:srgbClr val="333333">
              <a:alpha val="59999"/>
            </a:srgbClr>
          </a:solidFill>
          <a:ln w="9525" algn="ctr">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spcBef>
                <a:spcPts val="500"/>
              </a:spcBef>
              <a:buClr>
                <a:schemeClr val="bg2"/>
              </a:buClr>
              <a:buSzPct val="120000"/>
              <a:buFont typeface="Wingdings" pitchFamily="2" charset="2"/>
              <a:buChar char="§"/>
              <a:defRPr sz="2200">
                <a:solidFill>
                  <a:schemeClr val="tx2"/>
                </a:solidFill>
                <a:latin typeface="Arial" charset="0"/>
                <a:cs typeface="Arial" charset="0"/>
              </a:defRPr>
            </a:lvl1pPr>
            <a:lvl2pPr marL="742950" indent="-285750">
              <a:spcBef>
                <a:spcPts val="1200"/>
              </a:spcBef>
              <a:buSzPct val="90000"/>
              <a:buFont typeface="Arial" charset="0"/>
              <a:buChar char="□"/>
              <a:defRPr>
                <a:solidFill>
                  <a:schemeClr val="tx1"/>
                </a:solidFill>
                <a:latin typeface="Arial" charset="0"/>
                <a:cs typeface="Arial" charset="0"/>
              </a:defRPr>
            </a:lvl2pPr>
            <a:lvl3pPr marL="1143000" indent="-228600">
              <a:spcBef>
                <a:spcPts val="1000"/>
              </a:spcBef>
              <a:buSzPct val="95000"/>
              <a:buFont typeface="Arial" charset="0"/>
              <a:buChar char="□"/>
              <a:defRPr sz="1600">
                <a:solidFill>
                  <a:schemeClr val="tx1"/>
                </a:solidFill>
                <a:latin typeface="Arial" charset="0"/>
                <a:cs typeface="Arial" charset="0"/>
              </a:defRPr>
            </a:lvl3pPr>
            <a:lvl4pPr marL="1600200" indent="-228600">
              <a:spcBef>
                <a:spcPts val="1000"/>
              </a:spcBef>
              <a:defRPr sz="1400">
                <a:solidFill>
                  <a:schemeClr val="tx1"/>
                </a:solidFill>
                <a:latin typeface="Arial" charset="0"/>
                <a:cs typeface="Arial" charset="0"/>
              </a:defRPr>
            </a:lvl4pPr>
            <a:lvl5pPr marL="2057400" indent="-228600">
              <a:spcBef>
                <a:spcPts val="1000"/>
              </a:spcBef>
              <a:defRPr sz="1400">
                <a:solidFill>
                  <a:schemeClr val="tx1"/>
                </a:solidFill>
                <a:latin typeface="Arial" charset="0"/>
                <a:cs typeface="Arial" charset="0"/>
              </a:defRPr>
            </a:lvl5pPr>
            <a:lvl6pPr marL="2514600" indent="-228600" fontAlgn="base">
              <a:spcBef>
                <a:spcPts val="1000"/>
              </a:spcBef>
              <a:spcAft>
                <a:spcPct val="0"/>
              </a:spcAft>
              <a:defRPr sz="1400">
                <a:solidFill>
                  <a:schemeClr val="tx1"/>
                </a:solidFill>
                <a:latin typeface="Arial" charset="0"/>
                <a:cs typeface="Arial" charset="0"/>
              </a:defRPr>
            </a:lvl6pPr>
            <a:lvl7pPr marL="2971800" indent="-228600" fontAlgn="base">
              <a:spcBef>
                <a:spcPts val="1000"/>
              </a:spcBef>
              <a:spcAft>
                <a:spcPct val="0"/>
              </a:spcAft>
              <a:defRPr sz="1400">
                <a:solidFill>
                  <a:schemeClr val="tx1"/>
                </a:solidFill>
                <a:latin typeface="Arial" charset="0"/>
                <a:cs typeface="Arial" charset="0"/>
              </a:defRPr>
            </a:lvl7pPr>
            <a:lvl8pPr marL="3429000" indent="-228600" fontAlgn="base">
              <a:spcBef>
                <a:spcPts val="1000"/>
              </a:spcBef>
              <a:spcAft>
                <a:spcPct val="0"/>
              </a:spcAft>
              <a:defRPr sz="1400">
                <a:solidFill>
                  <a:schemeClr val="tx1"/>
                </a:solidFill>
                <a:latin typeface="Arial" charset="0"/>
                <a:cs typeface="Arial" charset="0"/>
              </a:defRPr>
            </a:lvl8pPr>
            <a:lvl9pPr marL="3886200" indent="-228600" fontAlgn="base">
              <a:spcBef>
                <a:spcPts val="1000"/>
              </a:spcBef>
              <a:spcAft>
                <a:spcPct val="0"/>
              </a:spcAft>
              <a:defRPr sz="1400">
                <a:solidFill>
                  <a:schemeClr val="tx1"/>
                </a:solidFill>
                <a:latin typeface="Arial" charset="0"/>
                <a:cs typeface="Arial" charset="0"/>
              </a:defRPr>
            </a:lvl9pPr>
          </a:lstStyle>
          <a:p>
            <a:pPr algn="ctr">
              <a:spcBef>
                <a:spcPct val="50000"/>
              </a:spcBef>
              <a:buClrTx/>
              <a:buSzTx/>
              <a:buFontTx/>
              <a:buNone/>
            </a:pPr>
            <a:r>
              <a:rPr lang="en-US" altLang="en-US" sz="1200" dirty="0" smtClean="0">
                <a:solidFill>
                  <a:schemeClr val="bg1"/>
                </a:solidFill>
              </a:rPr>
              <a:t>Model</a:t>
            </a:r>
            <a:r>
              <a:rPr lang="en-US" altLang="en-US" sz="1200" dirty="0">
                <a:solidFill>
                  <a:schemeClr val="bg1"/>
                </a:solidFill>
              </a:rPr>
              <a:t/>
            </a:r>
            <a:br>
              <a:rPr lang="en-US" altLang="en-US" sz="1200" dirty="0">
                <a:solidFill>
                  <a:schemeClr val="bg1"/>
                </a:solidFill>
              </a:rPr>
            </a:br>
            <a:r>
              <a:rPr lang="en-US" altLang="en-US" sz="1200" dirty="0">
                <a:solidFill>
                  <a:schemeClr val="bg1"/>
                </a:solidFill>
              </a:rPr>
              <a:t>Management</a:t>
            </a:r>
          </a:p>
        </p:txBody>
      </p:sp>
      <p:sp>
        <p:nvSpPr>
          <p:cNvPr id="38" name="Rectangle 34"/>
          <p:cNvSpPr>
            <a:spLocks noChangeArrowheads="1"/>
          </p:cNvSpPr>
          <p:nvPr/>
        </p:nvSpPr>
        <p:spPr bwMode="auto">
          <a:xfrm rot="-5400000">
            <a:off x="9038433" y="5301455"/>
            <a:ext cx="935037" cy="504825"/>
          </a:xfrm>
          <a:prstGeom prst="rect">
            <a:avLst/>
          </a:prstGeom>
          <a:solidFill>
            <a:srgbClr val="333333">
              <a:alpha val="59999"/>
            </a:srgbClr>
          </a:solidFill>
          <a:ln w="9525" algn="ctr">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spcBef>
                <a:spcPts val="500"/>
              </a:spcBef>
              <a:buClr>
                <a:schemeClr val="bg2"/>
              </a:buClr>
              <a:buSzPct val="120000"/>
              <a:buFont typeface="Wingdings" pitchFamily="2" charset="2"/>
              <a:buChar char="§"/>
              <a:defRPr sz="2200">
                <a:solidFill>
                  <a:schemeClr val="tx2"/>
                </a:solidFill>
                <a:latin typeface="Arial" charset="0"/>
                <a:cs typeface="Arial" charset="0"/>
              </a:defRPr>
            </a:lvl1pPr>
            <a:lvl2pPr marL="742950" indent="-285750">
              <a:spcBef>
                <a:spcPts val="1200"/>
              </a:spcBef>
              <a:buSzPct val="90000"/>
              <a:buFont typeface="Arial" charset="0"/>
              <a:buChar char="□"/>
              <a:defRPr>
                <a:solidFill>
                  <a:schemeClr val="tx1"/>
                </a:solidFill>
                <a:latin typeface="Arial" charset="0"/>
                <a:cs typeface="Arial" charset="0"/>
              </a:defRPr>
            </a:lvl2pPr>
            <a:lvl3pPr marL="1143000" indent="-228600">
              <a:spcBef>
                <a:spcPts val="1000"/>
              </a:spcBef>
              <a:buSzPct val="95000"/>
              <a:buFont typeface="Arial" charset="0"/>
              <a:buChar char="□"/>
              <a:defRPr sz="1600">
                <a:solidFill>
                  <a:schemeClr val="tx1"/>
                </a:solidFill>
                <a:latin typeface="Arial" charset="0"/>
                <a:cs typeface="Arial" charset="0"/>
              </a:defRPr>
            </a:lvl3pPr>
            <a:lvl4pPr marL="1600200" indent="-228600">
              <a:spcBef>
                <a:spcPts val="1000"/>
              </a:spcBef>
              <a:defRPr sz="1400">
                <a:solidFill>
                  <a:schemeClr val="tx1"/>
                </a:solidFill>
                <a:latin typeface="Arial" charset="0"/>
                <a:cs typeface="Arial" charset="0"/>
              </a:defRPr>
            </a:lvl4pPr>
            <a:lvl5pPr marL="2057400" indent="-228600">
              <a:spcBef>
                <a:spcPts val="1000"/>
              </a:spcBef>
              <a:defRPr sz="1400">
                <a:solidFill>
                  <a:schemeClr val="tx1"/>
                </a:solidFill>
                <a:latin typeface="Arial" charset="0"/>
                <a:cs typeface="Arial" charset="0"/>
              </a:defRPr>
            </a:lvl5pPr>
            <a:lvl6pPr marL="2514600" indent="-228600" fontAlgn="base">
              <a:spcBef>
                <a:spcPts val="1000"/>
              </a:spcBef>
              <a:spcAft>
                <a:spcPct val="0"/>
              </a:spcAft>
              <a:defRPr sz="1400">
                <a:solidFill>
                  <a:schemeClr val="tx1"/>
                </a:solidFill>
                <a:latin typeface="Arial" charset="0"/>
                <a:cs typeface="Arial" charset="0"/>
              </a:defRPr>
            </a:lvl6pPr>
            <a:lvl7pPr marL="2971800" indent="-228600" fontAlgn="base">
              <a:spcBef>
                <a:spcPts val="1000"/>
              </a:spcBef>
              <a:spcAft>
                <a:spcPct val="0"/>
              </a:spcAft>
              <a:defRPr sz="1400">
                <a:solidFill>
                  <a:schemeClr val="tx1"/>
                </a:solidFill>
                <a:latin typeface="Arial" charset="0"/>
                <a:cs typeface="Arial" charset="0"/>
              </a:defRPr>
            </a:lvl7pPr>
            <a:lvl8pPr marL="3429000" indent="-228600" fontAlgn="base">
              <a:spcBef>
                <a:spcPts val="1000"/>
              </a:spcBef>
              <a:spcAft>
                <a:spcPct val="0"/>
              </a:spcAft>
              <a:defRPr sz="1400">
                <a:solidFill>
                  <a:schemeClr val="tx1"/>
                </a:solidFill>
                <a:latin typeface="Arial" charset="0"/>
                <a:cs typeface="Arial" charset="0"/>
              </a:defRPr>
            </a:lvl8pPr>
            <a:lvl9pPr marL="3886200" indent="-228600" fontAlgn="base">
              <a:spcBef>
                <a:spcPts val="1000"/>
              </a:spcBef>
              <a:spcAft>
                <a:spcPct val="0"/>
              </a:spcAft>
              <a:defRPr sz="1400">
                <a:solidFill>
                  <a:schemeClr val="tx1"/>
                </a:solidFill>
                <a:latin typeface="Arial" charset="0"/>
                <a:cs typeface="Arial" charset="0"/>
              </a:defRPr>
            </a:lvl9pPr>
          </a:lstStyle>
          <a:p>
            <a:pPr algn="ctr">
              <a:spcBef>
                <a:spcPct val="50000"/>
              </a:spcBef>
              <a:buClrTx/>
              <a:buSzTx/>
              <a:buFontTx/>
              <a:buNone/>
            </a:pPr>
            <a:r>
              <a:rPr lang="en-US" altLang="en-US" sz="1200" dirty="0">
                <a:solidFill>
                  <a:schemeClr val="bg1"/>
                </a:solidFill>
              </a:rPr>
              <a:t>Configuration</a:t>
            </a:r>
            <a:br>
              <a:rPr lang="en-US" altLang="en-US" sz="1200" dirty="0">
                <a:solidFill>
                  <a:schemeClr val="bg1"/>
                </a:solidFill>
              </a:rPr>
            </a:br>
            <a:r>
              <a:rPr lang="en-US" altLang="en-US" sz="1200" dirty="0">
                <a:solidFill>
                  <a:schemeClr val="bg1"/>
                </a:solidFill>
              </a:rPr>
              <a:t>Control</a:t>
            </a:r>
          </a:p>
        </p:txBody>
      </p:sp>
      <p:sp>
        <p:nvSpPr>
          <p:cNvPr id="39" name="Rectangle 35"/>
          <p:cNvSpPr>
            <a:spLocks noChangeArrowheads="1"/>
          </p:cNvSpPr>
          <p:nvPr/>
        </p:nvSpPr>
        <p:spPr bwMode="auto">
          <a:xfrm>
            <a:off x="522164" y="6092825"/>
            <a:ext cx="1582737" cy="431800"/>
          </a:xfrm>
          <a:prstGeom prst="rect">
            <a:avLst/>
          </a:prstGeom>
          <a:solidFill>
            <a:srgbClr val="333333">
              <a:alpha val="59999"/>
            </a:srgbClr>
          </a:solidFill>
          <a:ln w="9525" algn="ctr">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spcBef>
                <a:spcPts val="500"/>
              </a:spcBef>
              <a:buClr>
                <a:schemeClr val="bg2"/>
              </a:buClr>
              <a:buSzPct val="120000"/>
              <a:buFont typeface="Wingdings" pitchFamily="2" charset="2"/>
              <a:buChar char="§"/>
              <a:defRPr sz="2200">
                <a:solidFill>
                  <a:schemeClr val="tx2"/>
                </a:solidFill>
                <a:latin typeface="Arial" charset="0"/>
                <a:cs typeface="Arial" charset="0"/>
              </a:defRPr>
            </a:lvl1pPr>
            <a:lvl2pPr marL="742950" indent="-285750">
              <a:spcBef>
                <a:spcPts val="1200"/>
              </a:spcBef>
              <a:buSzPct val="90000"/>
              <a:buFont typeface="Arial" charset="0"/>
              <a:buChar char="□"/>
              <a:defRPr>
                <a:solidFill>
                  <a:schemeClr val="tx1"/>
                </a:solidFill>
                <a:latin typeface="Arial" charset="0"/>
                <a:cs typeface="Arial" charset="0"/>
              </a:defRPr>
            </a:lvl2pPr>
            <a:lvl3pPr marL="1143000" indent="-228600">
              <a:spcBef>
                <a:spcPts val="1000"/>
              </a:spcBef>
              <a:buSzPct val="95000"/>
              <a:buFont typeface="Arial" charset="0"/>
              <a:buChar char="□"/>
              <a:defRPr sz="1600">
                <a:solidFill>
                  <a:schemeClr val="tx1"/>
                </a:solidFill>
                <a:latin typeface="Arial" charset="0"/>
                <a:cs typeface="Arial" charset="0"/>
              </a:defRPr>
            </a:lvl3pPr>
            <a:lvl4pPr marL="1600200" indent="-228600">
              <a:spcBef>
                <a:spcPts val="1000"/>
              </a:spcBef>
              <a:defRPr sz="1400">
                <a:solidFill>
                  <a:schemeClr val="tx1"/>
                </a:solidFill>
                <a:latin typeface="Arial" charset="0"/>
                <a:cs typeface="Arial" charset="0"/>
              </a:defRPr>
            </a:lvl4pPr>
            <a:lvl5pPr marL="2057400" indent="-228600">
              <a:spcBef>
                <a:spcPts val="1000"/>
              </a:spcBef>
              <a:defRPr sz="1400">
                <a:solidFill>
                  <a:schemeClr val="tx1"/>
                </a:solidFill>
                <a:latin typeface="Arial" charset="0"/>
                <a:cs typeface="Arial" charset="0"/>
              </a:defRPr>
            </a:lvl5pPr>
            <a:lvl6pPr marL="2514600" indent="-228600" fontAlgn="base">
              <a:spcBef>
                <a:spcPts val="1000"/>
              </a:spcBef>
              <a:spcAft>
                <a:spcPct val="0"/>
              </a:spcAft>
              <a:defRPr sz="1400">
                <a:solidFill>
                  <a:schemeClr val="tx1"/>
                </a:solidFill>
                <a:latin typeface="Arial" charset="0"/>
                <a:cs typeface="Arial" charset="0"/>
              </a:defRPr>
            </a:lvl6pPr>
            <a:lvl7pPr marL="2971800" indent="-228600" fontAlgn="base">
              <a:spcBef>
                <a:spcPts val="1000"/>
              </a:spcBef>
              <a:spcAft>
                <a:spcPct val="0"/>
              </a:spcAft>
              <a:defRPr sz="1400">
                <a:solidFill>
                  <a:schemeClr val="tx1"/>
                </a:solidFill>
                <a:latin typeface="Arial" charset="0"/>
                <a:cs typeface="Arial" charset="0"/>
              </a:defRPr>
            </a:lvl7pPr>
            <a:lvl8pPr marL="3429000" indent="-228600" fontAlgn="base">
              <a:spcBef>
                <a:spcPts val="1000"/>
              </a:spcBef>
              <a:spcAft>
                <a:spcPct val="0"/>
              </a:spcAft>
              <a:defRPr sz="1400">
                <a:solidFill>
                  <a:schemeClr val="tx1"/>
                </a:solidFill>
                <a:latin typeface="Arial" charset="0"/>
                <a:cs typeface="Arial" charset="0"/>
              </a:defRPr>
            </a:lvl8pPr>
            <a:lvl9pPr marL="3886200" indent="-228600" fontAlgn="base">
              <a:spcBef>
                <a:spcPts val="1000"/>
              </a:spcBef>
              <a:spcAft>
                <a:spcPct val="0"/>
              </a:spcAft>
              <a:defRPr sz="1400">
                <a:solidFill>
                  <a:schemeClr val="tx1"/>
                </a:solidFill>
                <a:latin typeface="Arial" charset="0"/>
                <a:cs typeface="Arial" charset="0"/>
              </a:defRPr>
            </a:lvl9pPr>
          </a:lstStyle>
          <a:p>
            <a:pPr algn="ctr">
              <a:spcBef>
                <a:spcPct val="50000"/>
              </a:spcBef>
              <a:buClrTx/>
              <a:buSzTx/>
              <a:buFontTx/>
              <a:buNone/>
            </a:pPr>
            <a:r>
              <a:rPr lang="en-US" altLang="en-US" sz="1200">
                <a:solidFill>
                  <a:schemeClr val="bg1"/>
                </a:solidFill>
              </a:rPr>
              <a:t>System</a:t>
            </a:r>
            <a:br>
              <a:rPr lang="en-US" altLang="en-US" sz="1200">
                <a:solidFill>
                  <a:schemeClr val="bg1"/>
                </a:solidFill>
              </a:rPr>
            </a:br>
            <a:r>
              <a:rPr lang="en-US" altLang="en-US" sz="1200">
                <a:solidFill>
                  <a:schemeClr val="bg1"/>
                </a:solidFill>
              </a:rPr>
              <a:t>Engineering</a:t>
            </a:r>
          </a:p>
        </p:txBody>
      </p:sp>
      <p:sp>
        <p:nvSpPr>
          <p:cNvPr id="40" name="Rectangle 36"/>
          <p:cNvSpPr>
            <a:spLocks noChangeArrowheads="1"/>
          </p:cNvSpPr>
          <p:nvPr/>
        </p:nvSpPr>
        <p:spPr bwMode="auto">
          <a:xfrm>
            <a:off x="2250357" y="6092825"/>
            <a:ext cx="4175519" cy="431800"/>
          </a:xfrm>
          <a:prstGeom prst="rect">
            <a:avLst/>
          </a:prstGeom>
          <a:solidFill>
            <a:srgbClr val="333333">
              <a:alpha val="59999"/>
            </a:srgbClr>
          </a:solidFill>
          <a:ln w="9525" algn="ctr">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spcBef>
                <a:spcPts val="500"/>
              </a:spcBef>
              <a:buClr>
                <a:schemeClr val="bg2"/>
              </a:buClr>
              <a:buSzPct val="120000"/>
              <a:buFont typeface="Wingdings" pitchFamily="2" charset="2"/>
              <a:buChar char="§"/>
              <a:defRPr sz="2200">
                <a:solidFill>
                  <a:schemeClr val="tx2"/>
                </a:solidFill>
                <a:latin typeface="Arial" charset="0"/>
                <a:cs typeface="Arial" charset="0"/>
              </a:defRPr>
            </a:lvl1pPr>
            <a:lvl2pPr marL="742950" indent="-285750">
              <a:spcBef>
                <a:spcPts val="1200"/>
              </a:spcBef>
              <a:buSzPct val="90000"/>
              <a:buFont typeface="Arial" charset="0"/>
              <a:buChar char="□"/>
              <a:defRPr>
                <a:solidFill>
                  <a:schemeClr val="tx1"/>
                </a:solidFill>
                <a:latin typeface="Arial" charset="0"/>
                <a:cs typeface="Arial" charset="0"/>
              </a:defRPr>
            </a:lvl2pPr>
            <a:lvl3pPr marL="1143000" indent="-228600">
              <a:spcBef>
                <a:spcPts val="1000"/>
              </a:spcBef>
              <a:buSzPct val="95000"/>
              <a:buFont typeface="Arial" charset="0"/>
              <a:buChar char="□"/>
              <a:defRPr sz="1600">
                <a:solidFill>
                  <a:schemeClr val="tx1"/>
                </a:solidFill>
                <a:latin typeface="Arial" charset="0"/>
                <a:cs typeface="Arial" charset="0"/>
              </a:defRPr>
            </a:lvl3pPr>
            <a:lvl4pPr marL="1600200" indent="-228600">
              <a:spcBef>
                <a:spcPts val="1000"/>
              </a:spcBef>
              <a:defRPr sz="1400">
                <a:solidFill>
                  <a:schemeClr val="tx1"/>
                </a:solidFill>
                <a:latin typeface="Arial" charset="0"/>
                <a:cs typeface="Arial" charset="0"/>
              </a:defRPr>
            </a:lvl4pPr>
            <a:lvl5pPr marL="2057400" indent="-228600">
              <a:spcBef>
                <a:spcPts val="1000"/>
              </a:spcBef>
              <a:defRPr sz="1400">
                <a:solidFill>
                  <a:schemeClr val="tx1"/>
                </a:solidFill>
                <a:latin typeface="Arial" charset="0"/>
                <a:cs typeface="Arial" charset="0"/>
              </a:defRPr>
            </a:lvl5pPr>
            <a:lvl6pPr marL="2514600" indent="-228600" fontAlgn="base">
              <a:spcBef>
                <a:spcPts val="1000"/>
              </a:spcBef>
              <a:spcAft>
                <a:spcPct val="0"/>
              </a:spcAft>
              <a:defRPr sz="1400">
                <a:solidFill>
                  <a:schemeClr val="tx1"/>
                </a:solidFill>
                <a:latin typeface="Arial" charset="0"/>
                <a:cs typeface="Arial" charset="0"/>
              </a:defRPr>
            </a:lvl6pPr>
            <a:lvl7pPr marL="2971800" indent="-228600" fontAlgn="base">
              <a:spcBef>
                <a:spcPts val="1000"/>
              </a:spcBef>
              <a:spcAft>
                <a:spcPct val="0"/>
              </a:spcAft>
              <a:defRPr sz="1400">
                <a:solidFill>
                  <a:schemeClr val="tx1"/>
                </a:solidFill>
                <a:latin typeface="Arial" charset="0"/>
                <a:cs typeface="Arial" charset="0"/>
              </a:defRPr>
            </a:lvl7pPr>
            <a:lvl8pPr marL="3429000" indent="-228600" fontAlgn="base">
              <a:spcBef>
                <a:spcPts val="1000"/>
              </a:spcBef>
              <a:spcAft>
                <a:spcPct val="0"/>
              </a:spcAft>
              <a:defRPr sz="1400">
                <a:solidFill>
                  <a:schemeClr val="tx1"/>
                </a:solidFill>
                <a:latin typeface="Arial" charset="0"/>
                <a:cs typeface="Arial" charset="0"/>
              </a:defRPr>
            </a:lvl8pPr>
            <a:lvl9pPr marL="3886200" indent="-228600" fontAlgn="base">
              <a:spcBef>
                <a:spcPts val="1000"/>
              </a:spcBef>
              <a:spcAft>
                <a:spcPct val="0"/>
              </a:spcAft>
              <a:defRPr sz="1400">
                <a:solidFill>
                  <a:schemeClr val="tx1"/>
                </a:solidFill>
                <a:latin typeface="Arial" charset="0"/>
                <a:cs typeface="Arial" charset="0"/>
              </a:defRPr>
            </a:lvl9pPr>
          </a:lstStyle>
          <a:p>
            <a:pPr algn="ctr">
              <a:spcBef>
                <a:spcPct val="50000"/>
              </a:spcBef>
              <a:buClrTx/>
              <a:buSzTx/>
              <a:buFontTx/>
              <a:buNone/>
            </a:pPr>
            <a:r>
              <a:rPr lang="en-US" altLang="en-US" sz="1200">
                <a:solidFill>
                  <a:schemeClr val="bg1"/>
                </a:solidFill>
              </a:rPr>
              <a:t>Avionics</a:t>
            </a:r>
          </a:p>
        </p:txBody>
      </p:sp>
      <p:sp>
        <p:nvSpPr>
          <p:cNvPr id="41" name="Rectangle 37"/>
          <p:cNvSpPr>
            <a:spLocks noChangeArrowheads="1"/>
          </p:cNvSpPr>
          <p:nvPr/>
        </p:nvSpPr>
        <p:spPr bwMode="auto">
          <a:xfrm>
            <a:off x="6570836" y="6092825"/>
            <a:ext cx="1584176" cy="431800"/>
          </a:xfrm>
          <a:prstGeom prst="rect">
            <a:avLst/>
          </a:prstGeom>
          <a:solidFill>
            <a:srgbClr val="333333">
              <a:alpha val="59999"/>
            </a:srgbClr>
          </a:solidFill>
          <a:ln w="9525" algn="ctr">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spcBef>
                <a:spcPts val="500"/>
              </a:spcBef>
              <a:buClr>
                <a:schemeClr val="bg2"/>
              </a:buClr>
              <a:buSzPct val="120000"/>
              <a:buFont typeface="Wingdings" pitchFamily="2" charset="2"/>
              <a:buChar char="§"/>
              <a:defRPr sz="2200">
                <a:solidFill>
                  <a:schemeClr val="tx2"/>
                </a:solidFill>
                <a:latin typeface="Arial" charset="0"/>
                <a:cs typeface="Arial" charset="0"/>
              </a:defRPr>
            </a:lvl1pPr>
            <a:lvl2pPr marL="742950" indent="-285750">
              <a:spcBef>
                <a:spcPts val="1200"/>
              </a:spcBef>
              <a:buSzPct val="90000"/>
              <a:buFont typeface="Arial" charset="0"/>
              <a:buChar char="□"/>
              <a:defRPr>
                <a:solidFill>
                  <a:schemeClr val="tx1"/>
                </a:solidFill>
                <a:latin typeface="Arial" charset="0"/>
                <a:cs typeface="Arial" charset="0"/>
              </a:defRPr>
            </a:lvl2pPr>
            <a:lvl3pPr marL="1143000" indent="-228600">
              <a:spcBef>
                <a:spcPts val="1000"/>
              </a:spcBef>
              <a:buSzPct val="95000"/>
              <a:buFont typeface="Arial" charset="0"/>
              <a:buChar char="□"/>
              <a:defRPr sz="1600">
                <a:solidFill>
                  <a:schemeClr val="tx1"/>
                </a:solidFill>
                <a:latin typeface="Arial" charset="0"/>
                <a:cs typeface="Arial" charset="0"/>
              </a:defRPr>
            </a:lvl3pPr>
            <a:lvl4pPr marL="1600200" indent="-228600">
              <a:spcBef>
                <a:spcPts val="1000"/>
              </a:spcBef>
              <a:defRPr sz="1400">
                <a:solidFill>
                  <a:schemeClr val="tx1"/>
                </a:solidFill>
                <a:latin typeface="Arial" charset="0"/>
                <a:cs typeface="Arial" charset="0"/>
              </a:defRPr>
            </a:lvl4pPr>
            <a:lvl5pPr marL="2057400" indent="-228600">
              <a:spcBef>
                <a:spcPts val="1000"/>
              </a:spcBef>
              <a:defRPr sz="1400">
                <a:solidFill>
                  <a:schemeClr val="tx1"/>
                </a:solidFill>
                <a:latin typeface="Arial" charset="0"/>
                <a:cs typeface="Arial" charset="0"/>
              </a:defRPr>
            </a:lvl5pPr>
            <a:lvl6pPr marL="2514600" indent="-228600" fontAlgn="base">
              <a:spcBef>
                <a:spcPts val="1000"/>
              </a:spcBef>
              <a:spcAft>
                <a:spcPct val="0"/>
              </a:spcAft>
              <a:defRPr sz="1400">
                <a:solidFill>
                  <a:schemeClr val="tx1"/>
                </a:solidFill>
                <a:latin typeface="Arial" charset="0"/>
                <a:cs typeface="Arial" charset="0"/>
              </a:defRPr>
            </a:lvl6pPr>
            <a:lvl7pPr marL="2971800" indent="-228600" fontAlgn="base">
              <a:spcBef>
                <a:spcPts val="1000"/>
              </a:spcBef>
              <a:spcAft>
                <a:spcPct val="0"/>
              </a:spcAft>
              <a:defRPr sz="1400">
                <a:solidFill>
                  <a:schemeClr val="tx1"/>
                </a:solidFill>
                <a:latin typeface="Arial" charset="0"/>
                <a:cs typeface="Arial" charset="0"/>
              </a:defRPr>
            </a:lvl7pPr>
            <a:lvl8pPr marL="3429000" indent="-228600" fontAlgn="base">
              <a:spcBef>
                <a:spcPts val="1000"/>
              </a:spcBef>
              <a:spcAft>
                <a:spcPct val="0"/>
              </a:spcAft>
              <a:defRPr sz="1400">
                <a:solidFill>
                  <a:schemeClr val="tx1"/>
                </a:solidFill>
                <a:latin typeface="Arial" charset="0"/>
                <a:cs typeface="Arial" charset="0"/>
              </a:defRPr>
            </a:lvl8pPr>
            <a:lvl9pPr marL="3886200" indent="-228600" fontAlgn="base">
              <a:spcBef>
                <a:spcPts val="1000"/>
              </a:spcBef>
              <a:spcAft>
                <a:spcPct val="0"/>
              </a:spcAft>
              <a:defRPr sz="1400">
                <a:solidFill>
                  <a:schemeClr val="tx1"/>
                </a:solidFill>
                <a:latin typeface="Arial" charset="0"/>
                <a:cs typeface="Arial" charset="0"/>
              </a:defRPr>
            </a:lvl9pPr>
          </a:lstStyle>
          <a:p>
            <a:pPr algn="ctr">
              <a:spcBef>
                <a:spcPct val="50000"/>
              </a:spcBef>
              <a:buClrTx/>
              <a:buSzTx/>
              <a:buFontTx/>
              <a:buNone/>
            </a:pPr>
            <a:r>
              <a:rPr lang="en-US" altLang="en-US" sz="1200">
                <a:solidFill>
                  <a:schemeClr val="bg1"/>
                </a:solidFill>
              </a:rPr>
              <a:t>Mechanical</a:t>
            </a:r>
            <a:br>
              <a:rPr lang="en-US" altLang="en-US" sz="1200">
                <a:solidFill>
                  <a:schemeClr val="bg1"/>
                </a:solidFill>
              </a:rPr>
            </a:br>
            <a:r>
              <a:rPr lang="en-US" altLang="en-US" sz="1200">
                <a:solidFill>
                  <a:schemeClr val="bg1"/>
                </a:solidFill>
              </a:rPr>
              <a:t>Engineering</a:t>
            </a:r>
          </a:p>
        </p:txBody>
      </p:sp>
      <p:sp>
        <p:nvSpPr>
          <p:cNvPr id="42" name="Rectangle 38"/>
          <p:cNvSpPr>
            <a:spLocks noChangeArrowheads="1"/>
          </p:cNvSpPr>
          <p:nvPr/>
        </p:nvSpPr>
        <p:spPr bwMode="auto">
          <a:xfrm>
            <a:off x="8297938" y="6092825"/>
            <a:ext cx="784598" cy="431800"/>
          </a:xfrm>
          <a:prstGeom prst="rect">
            <a:avLst/>
          </a:prstGeom>
          <a:solidFill>
            <a:srgbClr val="333333">
              <a:alpha val="59999"/>
            </a:srgbClr>
          </a:solidFill>
          <a:ln w="9525" algn="ctr">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spcBef>
                <a:spcPts val="500"/>
              </a:spcBef>
              <a:buClr>
                <a:schemeClr val="bg2"/>
              </a:buClr>
              <a:buSzPct val="120000"/>
              <a:buFont typeface="Wingdings" pitchFamily="2" charset="2"/>
              <a:buChar char="§"/>
              <a:defRPr sz="2200">
                <a:solidFill>
                  <a:schemeClr val="tx2"/>
                </a:solidFill>
                <a:latin typeface="Arial" charset="0"/>
                <a:cs typeface="Arial" charset="0"/>
              </a:defRPr>
            </a:lvl1pPr>
            <a:lvl2pPr marL="742950" indent="-285750">
              <a:spcBef>
                <a:spcPts val="1200"/>
              </a:spcBef>
              <a:buSzPct val="90000"/>
              <a:buFont typeface="Arial" charset="0"/>
              <a:buChar char="□"/>
              <a:defRPr>
                <a:solidFill>
                  <a:schemeClr val="tx1"/>
                </a:solidFill>
                <a:latin typeface="Arial" charset="0"/>
                <a:cs typeface="Arial" charset="0"/>
              </a:defRPr>
            </a:lvl2pPr>
            <a:lvl3pPr marL="1143000" indent="-228600">
              <a:spcBef>
                <a:spcPts val="1000"/>
              </a:spcBef>
              <a:buSzPct val="95000"/>
              <a:buFont typeface="Arial" charset="0"/>
              <a:buChar char="□"/>
              <a:defRPr sz="1600">
                <a:solidFill>
                  <a:schemeClr val="tx1"/>
                </a:solidFill>
                <a:latin typeface="Arial" charset="0"/>
                <a:cs typeface="Arial" charset="0"/>
              </a:defRPr>
            </a:lvl3pPr>
            <a:lvl4pPr marL="1600200" indent="-228600">
              <a:spcBef>
                <a:spcPts val="1000"/>
              </a:spcBef>
              <a:defRPr sz="1400">
                <a:solidFill>
                  <a:schemeClr val="tx1"/>
                </a:solidFill>
                <a:latin typeface="Arial" charset="0"/>
                <a:cs typeface="Arial" charset="0"/>
              </a:defRPr>
            </a:lvl4pPr>
            <a:lvl5pPr marL="2057400" indent="-228600">
              <a:spcBef>
                <a:spcPts val="1000"/>
              </a:spcBef>
              <a:defRPr sz="1400">
                <a:solidFill>
                  <a:schemeClr val="tx1"/>
                </a:solidFill>
                <a:latin typeface="Arial" charset="0"/>
                <a:cs typeface="Arial" charset="0"/>
              </a:defRPr>
            </a:lvl5pPr>
            <a:lvl6pPr marL="2514600" indent="-228600" fontAlgn="base">
              <a:spcBef>
                <a:spcPts val="1000"/>
              </a:spcBef>
              <a:spcAft>
                <a:spcPct val="0"/>
              </a:spcAft>
              <a:defRPr sz="1400">
                <a:solidFill>
                  <a:schemeClr val="tx1"/>
                </a:solidFill>
                <a:latin typeface="Arial" charset="0"/>
                <a:cs typeface="Arial" charset="0"/>
              </a:defRPr>
            </a:lvl6pPr>
            <a:lvl7pPr marL="2971800" indent="-228600" fontAlgn="base">
              <a:spcBef>
                <a:spcPts val="1000"/>
              </a:spcBef>
              <a:spcAft>
                <a:spcPct val="0"/>
              </a:spcAft>
              <a:defRPr sz="1400">
                <a:solidFill>
                  <a:schemeClr val="tx1"/>
                </a:solidFill>
                <a:latin typeface="Arial" charset="0"/>
                <a:cs typeface="Arial" charset="0"/>
              </a:defRPr>
            </a:lvl7pPr>
            <a:lvl8pPr marL="3429000" indent="-228600" fontAlgn="base">
              <a:spcBef>
                <a:spcPts val="1000"/>
              </a:spcBef>
              <a:spcAft>
                <a:spcPct val="0"/>
              </a:spcAft>
              <a:defRPr sz="1400">
                <a:solidFill>
                  <a:schemeClr val="tx1"/>
                </a:solidFill>
                <a:latin typeface="Arial" charset="0"/>
                <a:cs typeface="Arial" charset="0"/>
              </a:defRPr>
            </a:lvl8pPr>
            <a:lvl9pPr marL="3886200" indent="-228600" fontAlgn="base">
              <a:spcBef>
                <a:spcPts val="1000"/>
              </a:spcBef>
              <a:spcAft>
                <a:spcPct val="0"/>
              </a:spcAft>
              <a:defRPr sz="1400">
                <a:solidFill>
                  <a:schemeClr val="tx1"/>
                </a:solidFill>
                <a:latin typeface="Arial" charset="0"/>
                <a:cs typeface="Arial" charset="0"/>
              </a:defRPr>
            </a:lvl9pPr>
          </a:lstStyle>
          <a:p>
            <a:pPr algn="ctr">
              <a:spcBef>
                <a:spcPct val="50000"/>
              </a:spcBef>
              <a:buClrTx/>
              <a:buSzTx/>
              <a:buFontTx/>
              <a:buNone/>
            </a:pPr>
            <a:r>
              <a:rPr lang="en-US" altLang="en-US" sz="1200">
                <a:solidFill>
                  <a:schemeClr val="bg1"/>
                </a:solidFill>
              </a:rPr>
              <a:t>AIT</a:t>
            </a:r>
          </a:p>
        </p:txBody>
      </p:sp>
      <p:sp>
        <p:nvSpPr>
          <p:cNvPr id="46" name="Line 4"/>
          <p:cNvSpPr>
            <a:spLocks noChangeShapeType="1"/>
          </p:cNvSpPr>
          <p:nvPr/>
        </p:nvSpPr>
        <p:spPr bwMode="auto">
          <a:xfrm>
            <a:off x="8227020" y="1989137"/>
            <a:ext cx="0" cy="4608513"/>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endParaRPr lang="en-US"/>
          </a:p>
        </p:txBody>
      </p:sp>
      <p:sp>
        <p:nvSpPr>
          <p:cNvPr id="47" name="Rectangle 14"/>
          <p:cNvSpPr>
            <a:spLocks noChangeArrowheads="1"/>
          </p:cNvSpPr>
          <p:nvPr/>
        </p:nvSpPr>
        <p:spPr bwMode="auto">
          <a:xfrm>
            <a:off x="522164" y="4090193"/>
            <a:ext cx="5903713" cy="863600"/>
          </a:xfrm>
          <a:prstGeom prst="rect">
            <a:avLst/>
          </a:prstGeom>
          <a:gradFill>
            <a:gsLst>
              <a:gs pos="100000">
                <a:schemeClr val="accent4">
                  <a:shade val="51000"/>
                  <a:satMod val="130000"/>
                  <a:alpha val="6000"/>
                </a:schemeClr>
              </a:gs>
              <a:gs pos="100000">
                <a:schemeClr val="accent4">
                  <a:shade val="93000"/>
                  <a:satMod val="130000"/>
                </a:schemeClr>
              </a:gs>
              <a:gs pos="100000">
                <a:schemeClr val="accent4">
                  <a:shade val="94000"/>
                  <a:satMod val="135000"/>
                </a:schemeClr>
              </a:gs>
            </a:gsLst>
          </a:gradFill>
          <a:ln>
            <a:solidFill>
              <a:schemeClr val="accent4">
                <a:shade val="95000"/>
                <a:satMod val="105000"/>
                <a:alpha val="16000"/>
              </a:schemeClr>
            </a:solidFill>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endParaRPr lang="en-US" altLang="en-US" sz="1200" dirty="0">
              <a:solidFill>
                <a:schemeClr val="bg1">
                  <a:lumMod val="85000"/>
                </a:schemeClr>
              </a:solidFill>
            </a:endParaRPr>
          </a:p>
        </p:txBody>
      </p:sp>
      <p:sp>
        <p:nvSpPr>
          <p:cNvPr id="48" name="Rectangle 13"/>
          <p:cNvSpPr>
            <a:spLocks noChangeArrowheads="1"/>
          </p:cNvSpPr>
          <p:nvPr/>
        </p:nvSpPr>
        <p:spPr bwMode="auto">
          <a:xfrm>
            <a:off x="3112946" y="3068637"/>
            <a:ext cx="720725"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a:solidFill>
                  <a:schemeClr val="bg1">
                    <a:lumMod val="85000"/>
                  </a:schemeClr>
                </a:solidFill>
              </a:rPr>
              <a:t>AOC DB</a:t>
            </a:r>
          </a:p>
          <a:p>
            <a:pPr algn="ctr">
              <a:spcBef>
                <a:spcPct val="50000"/>
              </a:spcBef>
            </a:pPr>
            <a:r>
              <a:rPr lang="en-US" altLang="en-US" sz="1200" dirty="0">
                <a:solidFill>
                  <a:schemeClr val="bg1">
                    <a:lumMod val="85000"/>
                  </a:schemeClr>
                </a:solidFill>
              </a:rPr>
              <a:t>[…]</a:t>
            </a:r>
          </a:p>
        </p:txBody>
      </p:sp>
      <p:sp>
        <p:nvSpPr>
          <p:cNvPr id="49" name="Rectangle 21"/>
          <p:cNvSpPr>
            <a:spLocks noChangeArrowheads="1"/>
          </p:cNvSpPr>
          <p:nvPr/>
        </p:nvSpPr>
        <p:spPr bwMode="auto">
          <a:xfrm>
            <a:off x="1386259" y="3068637"/>
            <a:ext cx="720725"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System </a:t>
            </a:r>
            <a:r>
              <a:rPr lang="en-US" altLang="en-US" sz="1200" dirty="0" err="1" smtClean="0">
                <a:solidFill>
                  <a:schemeClr val="bg1">
                    <a:lumMod val="85000"/>
                  </a:schemeClr>
                </a:solidFill>
              </a:rPr>
              <a:t>Architec</a:t>
            </a:r>
            <a:r>
              <a:rPr lang="en-US" altLang="en-US" sz="1200" dirty="0" smtClean="0">
                <a:solidFill>
                  <a:schemeClr val="bg1">
                    <a:lumMod val="85000"/>
                  </a:schemeClr>
                </a:solidFill>
              </a:rPr>
              <a:t>.</a:t>
            </a:r>
          </a:p>
          <a:p>
            <a:pPr algn="ctr">
              <a:spcBef>
                <a:spcPct val="50000"/>
              </a:spcBef>
            </a:pPr>
            <a:r>
              <a:rPr lang="en-US" altLang="en-US" sz="1200" dirty="0" smtClean="0">
                <a:solidFill>
                  <a:schemeClr val="bg1">
                    <a:lumMod val="85000"/>
                  </a:schemeClr>
                </a:solidFill>
              </a:rPr>
              <a:t>[SysML] </a:t>
            </a:r>
            <a:endParaRPr lang="en-US" altLang="en-US" sz="1200" dirty="0">
              <a:solidFill>
                <a:schemeClr val="bg1">
                  <a:lumMod val="85000"/>
                </a:schemeClr>
              </a:solidFill>
            </a:endParaRPr>
          </a:p>
        </p:txBody>
      </p:sp>
      <p:sp>
        <p:nvSpPr>
          <p:cNvPr id="45" name="Rectangle 19"/>
          <p:cNvSpPr>
            <a:spLocks noChangeArrowheads="1"/>
          </p:cNvSpPr>
          <p:nvPr/>
        </p:nvSpPr>
        <p:spPr bwMode="auto">
          <a:xfrm>
            <a:off x="8297510" y="3082266"/>
            <a:ext cx="719138" cy="86360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p>
            <a:pPr algn="ctr">
              <a:spcBef>
                <a:spcPct val="50000"/>
              </a:spcBef>
            </a:pPr>
            <a:r>
              <a:rPr lang="en-US" altLang="en-US" sz="1200" dirty="0">
                <a:solidFill>
                  <a:schemeClr val="tx1"/>
                </a:solidFill>
              </a:rPr>
              <a:t>CCS</a:t>
            </a:r>
          </a:p>
        </p:txBody>
      </p:sp>
      <p:sp>
        <p:nvSpPr>
          <p:cNvPr id="50" name="Rectangle 33"/>
          <p:cNvSpPr>
            <a:spLocks noChangeArrowheads="1"/>
          </p:cNvSpPr>
          <p:nvPr/>
        </p:nvSpPr>
        <p:spPr bwMode="auto">
          <a:xfrm>
            <a:off x="8299970" y="2052439"/>
            <a:ext cx="719138"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endParaRPr lang="en-US" altLang="en-US" sz="1200" dirty="0">
              <a:solidFill>
                <a:schemeClr val="bg1">
                  <a:lumMod val="85000"/>
                </a:schemeClr>
              </a:solidFill>
            </a:endParaRPr>
          </a:p>
        </p:txBody>
      </p:sp>
      <p:sp>
        <p:nvSpPr>
          <p:cNvPr id="52" name="Rectangle 15"/>
          <p:cNvSpPr>
            <a:spLocks noChangeArrowheads="1"/>
          </p:cNvSpPr>
          <p:nvPr/>
        </p:nvSpPr>
        <p:spPr bwMode="auto">
          <a:xfrm>
            <a:off x="522164" y="2060575"/>
            <a:ext cx="719137"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Performance</a:t>
            </a:r>
            <a:endParaRPr lang="en-US" altLang="en-US" sz="1200" dirty="0">
              <a:solidFill>
                <a:schemeClr val="bg1">
                  <a:lumMod val="85000"/>
                </a:schemeClr>
              </a:solidFill>
            </a:endParaRPr>
          </a:p>
        </p:txBody>
      </p:sp>
      <p:sp>
        <p:nvSpPr>
          <p:cNvPr id="53" name="Rectangle 12"/>
          <p:cNvSpPr>
            <a:spLocks noChangeArrowheads="1"/>
          </p:cNvSpPr>
          <p:nvPr/>
        </p:nvSpPr>
        <p:spPr bwMode="auto">
          <a:xfrm>
            <a:off x="-1251516" y="468263"/>
            <a:ext cx="720725"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Mission Simulation</a:t>
            </a:r>
            <a:endParaRPr lang="en-US" altLang="en-US" sz="1200" dirty="0">
              <a:solidFill>
                <a:schemeClr val="bg1">
                  <a:lumMod val="85000"/>
                </a:schemeClr>
              </a:solidFill>
            </a:endParaRPr>
          </a:p>
        </p:txBody>
      </p:sp>
      <p:sp>
        <p:nvSpPr>
          <p:cNvPr id="51" name="Rectangle 13"/>
          <p:cNvSpPr>
            <a:spLocks noChangeArrowheads="1"/>
          </p:cNvSpPr>
          <p:nvPr/>
        </p:nvSpPr>
        <p:spPr bwMode="auto">
          <a:xfrm>
            <a:off x="2250356" y="2060575"/>
            <a:ext cx="720725"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Power</a:t>
            </a:r>
            <a:br>
              <a:rPr lang="en-US" altLang="en-US" sz="1200" dirty="0" smtClean="0">
                <a:solidFill>
                  <a:schemeClr val="bg1">
                    <a:lumMod val="85000"/>
                  </a:schemeClr>
                </a:solidFill>
              </a:rPr>
            </a:br>
            <a:r>
              <a:rPr lang="en-US" altLang="en-US" sz="1200" dirty="0" smtClean="0">
                <a:solidFill>
                  <a:schemeClr val="bg1">
                    <a:lumMod val="85000"/>
                  </a:schemeClr>
                </a:solidFill>
              </a:rPr>
              <a:t>Analysis</a:t>
            </a:r>
            <a:endParaRPr lang="en-US" altLang="en-US" sz="1200" dirty="0">
              <a:solidFill>
                <a:schemeClr val="bg1">
                  <a:lumMod val="85000"/>
                </a:schemeClr>
              </a:solidFill>
            </a:endParaRPr>
          </a:p>
        </p:txBody>
      </p:sp>
      <p:sp>
        <p:nvSpPr>
          <p:cNvPr id="54" name="Rectangle 14"/>
          <p:cNvSpPr>
            <a:spLocks noChangeArrowheads="1"/>
          </p:cNvSpPr>
          <p:nvPr/>
        </p:nvSpPr>
        <p:spPr bwMode="auto">
          <a:xfrm>
            <a:off x="8297564" y="4068663"/>
            <a:ext cx="721544" cy="863600"/>
          </a:xfrm>
          <a:prstGeom prst="rect">
            <a:avLst/>
          </a:prstGeom>
          <a:gradFill>
            <a:gsLst>
              <a:gs pos="100000">
                <a:schemeClr val="accent4">
                  <a:shade val="51000"/>
                  <a:satMod val="130000"/>
                  <a:alpha val="6000"/>
                </a:schemeClr>
              </a:gs>
              <a:gs pos="100000">
                <a:schemeClr val="accent4">
                  <a:shade val="93000"/>
                  <a:satMod val="130000"/>
                </a:schemeClr>
              </a:gs>
              <a:gs pos="100000">
                <a:schemeClr val="accent4">
                  <a:shade val="94000"/>
                  <a:satMod val="135000"/>
                </a:schemeClr>
              </a:gs>
            </a:gsLst>
          </a:gradFill>
          <a:ln>
            <a:solidFill>
              <a:schemeClr val="accent4">
                <a:shade val="95000"/>
                <a:satMod val="105000"/>
                <a:alpha val="16000"/>
              </a:schemeClr>
            </a:solidFill>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endParaRPr lang="en-US" altLang="en-US" sz="1200" dirty="0">
              <a:solidFill>
                <a:schemeClr val="bg1">
                  <a:lumMod val="85000"/>
                </a:schemeClr>
              </a:solidFill>
            </a:endParaRPr>
          </a:p>
        </p:txBody>
      </p:sp>
    </p:spTree>
    <p:extLst>
      <p:ext uri="{BB962C8B-B14F-4D97-AF65-F5344CB8AC3E}">
        <p14:creationId xmlns:p14="http://schemas.microsoft.com/office/powerpoint/2010/main" xmlns="" val="247540014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after. The current snapshot of the tool integration status, as part of the “Digital Engineering” initiative </a:t>
            </a:r>
            <a:endParaRPr lang="en-US" dirty="0"/>
          </a:p>
        </p:txBody>
      </p:sp>
      <p:sp>
        <p:nvSpPr>
          <p:cNvPr id="4" name="Footer Placeholder 3"/>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5" name="Slide Number Placeholder 4"/>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18</a:t>
            </a:fld>
            <a:endParaRPr lang="de-DE" altLang="de-DE">
              <a:solidFill>
                <a:srgbClr val="000000"/>
              </a:solidFill>
            </a:endParaRPr>
          </a:p>
        </p:txBody>
      </p:sp>
      <p:sp>
        <p:nvSpPr>
          <p:cNvPr id="6" name="Date Placeholder 5"/>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7" name="Line 3"/>
          <p:cNvSpPr>
            <a:spLocks noChangeShapeType="1"/>
          </p:cNvSpPr>
          <p:nvPr/>
        </p:nvSpPr>
        <p:spPr bwMode="auto">
          <a:xfrm>
            <a:off x="2178348" y="1989137"/>
            <a:ext cx="0" cy="4608513"/>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endParaRPr lang="en-US"/>
          </a:p>
        </p:txBody>
      </p:sp>
      <p:sp>
        <p:nvSpPr>
          <p:cNvPr id="8" name="Line 4"/>
          <p:cNvSpPr>
            <a:spLocks noChangeShapeType="1"/>
          </p:cNvSpPr>
          <p:nvPr/>
        </p:nvSpPr>
        <p:spPr bwMode="auto">
          <a:xfrm>
            <a:off x="6498828" y="1989137"/>
            <a:ext cx="0" cy="4608513"/>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endParaRPr lang="en-US"/>
          </a:p>
        </p:txBody>
      </p:sp>
      <p:sp>
        <p:nvSpPr>
          <p:cNvPr id="9" name="Line 5"/>
          <p:cNvSpPr>
            <a:spLocks noChangeShapeType="1"/>
          </p:cNvSpPr>
          <p:nvPr/>
        </p:nvSpPr>
        <p:spPr bwMode="auto">
          <a:xfrm>
            <a:off x="7362924" y="1989137"/>
            <a:ext cx="0" cy="4608513"/>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endParaRPr lang="en-US"/>
          </a:p>
        </p:txBody>
      </p:sp>
      <p:sp>
        <p:nvSpPr>
          <p:cNvPr id="10" name="Line 6"/>
          <p:cNvSpPr>
            <a:spLocks noChangeShapeType="1"/>
          </p:cNvSpPr>
          <p:nvPr/>
        </p:nvSpPr>
        <p:spPr bwMode="auto">
          <a:xfrm flipH="1">
            <a:off x="901700" y="4005262"/>
            <a:ext cx="8856663" cy="0"/>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endParaRPr lang="en-US"/>
          </a:p>
        </p:txBody>
      </p:sp>
      <p:sp>
        <p:nvSpPr>
          <p:cNvPr id="11" name="Line 7"/>
          <p:cNvSpPr>
            <a:spLocks noChangeShapeType="1"/>
          </p:cNvSpPr>
          <p:nvPr/>
        </p:nvSpPr>
        <p:spPr bwMode="auto">
          <a:xfrm flipH="1">
            <a:off x="901701" y="5013325"/>
            <a:ext cx="8856662" cy="0"/>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endParaRPr lang="en-US"/>
          </a:p>
        </p:txBody>
      </p:sp>
      <p:sp>
        <p:nvSpPr>
          <p:cNvPr id="12" name="Line 8"/>
          <p:cNvSpPr>
            <a:spLocks noChangeShapeType="1"/>
          </p:cNvSpPr>
          <p:nvPr/>
        </p:nvSpPr>
        <p:spPr bwMode="auto">
          <a:xfrm flipH="1">
            <a:off x="901699" y="2997200"/>
            <a:ext cx="8856663" cy="0"/>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endParaRPr lang="en-US"/>
          </a:p>
        </p:txBody>
      </p:sp>
      <p:sp>
        <p:nvSpPr>
          <p:cNvPr id="14" name="Line 10"/>
          <p:cNvSpPr>
            <a:spLocks noChangeShapeType="1"/>
          </p:cNvSpPr>
          <p:nvPr/>
        </p:nvSpPr>
        <p:spPr bwMode="auto">
          <a:xfrm flipH="1">
            <a:off x="901699" y="1989137"/>
            <a:ext cx="8856662" cy="0"/>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endParaRPr lang="en-US"/>
          </a:p>
        </p:txBody>
      </p:sp>
      <p:sp>
        <p:nvSpPr>
          <p:cNvPr id="15" name="Line 11"/>
          <p:cNvSpPr>
            <a:spLocks noChangeShapeType="1"/>
          </p:cNvSpPr>
          <p:nvPr/>
        </p:nvSpPr>
        <p:spPr bwMode="auto">
          <a:xfrm flipH="1">
            <a:off x="901701" y="6021387"/>
            <a:ext cx="8856662" cy="0"/>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endParaRPr lang="en-US"/>
          </a:p>
        </p:txBody>
      </p:sp>
      <p:sp>
        <p:nvSpPr>
          <p:cNvPr id="16" name="Rectangle 12"/>
          <p:cNvSpPr>
            <a:spLocks noChangeArrowheads="1"/>
          </p:cNvSpPr>
          <p:nvPr/>
        </p:nvSpPr>
        <p:spPr bwMode="auto">
          <a:xfrm>
            <a:off x="1386260" y="2060575"/>
            <a:ext cx="720725"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Budgets</a:t>
            </a:r>
            <a:endParaRPr lang="en-US" altLang="en-US" sz="1200" dirty="0">
              <a:solidFill>
                <a:schemeClr val="bg1">
                  <a:lumMod val="85000"/>
                </a:schemeClr>
              </a:solidFill>
            </a:endParaRPr>
          </a:p>
        </p:txBody>
      </p:sp>
      <p:sp>
        <p:nvSpPr>
          <p:cNvPr id="17" name="Rectangle 13"/>
          <p:cNvSpPr>
            <a:spLocks noChangeArrowheads="1"/>
          </p:cNvSpPr>
          <p:nvPr/>
        </p:nvSpPr>
        <p:spPr bwMode="auto">
          <a:xfrm>
            <a:off x="3113807" y="2060575"/>
            <a:ext cx="720725"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a:solidFill>
                  <a:schemeClr val="bg1">
                    <a:lumMod val="85000"/>
                  </a:schemeClr>
                </a:solidFill>
              </a:rPr>
              <a:t>Dynamic</a:t>
            </a:r>
            <a:br>
              <a:rPr lang="en-US" altLang="en-US" sz="1200" dirty="0">
                <a:solidFill>
                  <a:schemeClr val="bg1">
                    <a:lumMod val="85000"/>
                  </a:schemeClr>
                </a:solidFill>
              </a:rPr>
            </a:br>
            <a:r>
              <a:rPr lang="en-US" altLang="en-US" sz="1200" dirty="0" smtClean="0">
                <a:solidFill>
                  <a:schemeClr val="bg1">
                    <a:lumMod val="85000"/>
                  </a:schemeClr>
                </a:solidFill>
              </a:rPr>
              <a:t>Analysis</a:t>
            </a:r>
            <a:endParaRPr lang="en-US" altLang="en-US" sz="1200" dirty="0">
              <a:solidFill>
                <a:schemeClr val="bg1">
                  <a:lumMod val="85000"/>
                </a:schemeClr>
              </a:solidFill>
            </a:endParaRPr>
          </a:p>
        </p:txBody>
      </p:sp>
      <p:sp>
        <p:nvSpPr>
          <p:cNvPr id="18" name="Rectangle 14"/>
          <p:cNvSpPr>
            <a:spLocks noChangeArrowheads="1"/>
          </p:cNvSpPr>
          <p:nvPr/>
        </p:nvSpPr>
        <p:spPr bwMode="auto">
          <a:xfrm>
            <a:off x="4843586" y="2052439"/>
            <a:ext cx="719138"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err="1" smtClean="0">
                <a:solidFill>
                  <a:schemeClr val="bg1">
                    <a:lumMod val="85000"/>
                  </a:schemeClr>
                </a:solidFill>
              </a:rPr>
              <a:t>Func</a:t>
            </a:r>
            <a:r>
              <a:rPr lang="en-US" altLang="en-US" sz="1200" dirty="0" smtClean="0">
                <a:solidFill>
                  <a:schemeClr val="bg1">
                    <a:lumMod val="85000"/>
                  </a:schemeClr>
                </a:solidFill>
              </a:rPr>
              <a:t> </a:t>
            </a:r>
            <a:br>
              <a:rPr lang="en-US" altLang="en-US" sz="1200" dirty="0" smtClean="0">
                <a:solidFill>
                  <a:schemeClr val="bg1">
                    <a:lumMod val="85000"/>
                  </a:schemeClr>
                </a:solidFill>
              </a:rPr>
            </a:br>
            <a:r>
              <a:rPr lang="en-US" altLang="en-US" sz="1200" dirty="0" smtClean="0">
                <a:solidFill>
                  <a:schemeClr val="bg1">
                    <a:lumMod val="85000"/>
                  </a:schemeClr>
                </a:solidFill>
              </a:rPr>
              <a:t>System Simulation</a:t>
            </a:r>
            <a:endParaRPr lang="en-US" altLang="en-US" sz="1200" dirty="0">
              <a:solidFill>
                <a:schemeClr val="bg1">
                  <a:lumMod val="85000"/>
                </a:schemeClr>
              </a:solidFill>
            </a:endParaRPr>
          </a:p>
        </p:txBody>
      </p:sp>
      <p:sp>
        <p:nvSpPr>
          <p:cNvPr id="19" name="Rectangle 15"/>
          <p:cNvSpPr>
            <a:spLocks noChangeArrowheads="1"/>
          </p:cNvSpPr>
          <p:nvPr/>
        </p:nvSpPr>
        <p:spPr bwMode="auto">
          <a:xfrm>
            <a:off x="5706740" y="2052439"/>
            <a:ext cx="719137" cy="863600"/>
          </a:xfrm>
          <a:prstGeom prst="rect">
            <a:avLst/>
          </a:prstGeom>
          <a:ln>
            <a:headEnd/>
            <a:tailEnd/>
          </a:ln>
          <a:extLst/>
        </p:spPr>
        <p:style>
          <a:lnRef idx="0">
            <a:schemeClr val="accent6"/>
          </a:lnRef>
          <a:fillRef idx="3">
            <a:schemeClr val="accent6"/>
          </a:fillRef>
          <a:effectRef idx="3">
            <a:schemeClr val="accent6"/>
          </a:effectRef>
          <a:fontRef idx="minor">
            <a:schemeClr val="lt1"/>
          </a:fontRef>
        </p:style>
        <p:txBody>
          <a:bodyPr lIns="0" tIns="0" rIns="0" bIns="0" anchor="ctr"/>
          <a:lstStyle/>
          <a:p>
            <a:pPr algn="ctr">
              <a:spcBef>
                <a:spcPct val="50000"/>
              </a:spcBef>
            </a:pPr>
            <a:r>
              <a:rPr lang="en-US" altLang="en-US" sz="1200" dirty="0">
                <a:solidFill>
                  <a:schemeClr val="bg1">
                    <a:lumMod val="85000"/>
                  </a:schemeClr>
                </a:solidFill>
              </a:rPr>
              <a:t>Verification DB </a:t>
            </a:r>
          </a:p>
        </p:txBody>
      </p:sp>
      <p:sp>
        <p:nvSpPr>
          <p:cNvPr id="20" name="Rectangle 16"/>
          <p:cNvSpPr>
            <a:spLocks noChangeArrowheads="1"/>
          </p:cNvSpPr>
          <p:nvPr/>
        </p:nvSpPr>
        <p:spPr bwMode="auto">
          <a:xfrm>
            <a:off x="3979490" y="2052439"/>
            <a:ext cx="719138"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FSW </a:t>
            </a:r>
            <a:r>
              <a:rPr lang="en-US" altLang="en-US" sz="1200" dirty="0" err="1" smtClean="0">
                <a:solidFill>
                  <a:schemeClr val="bg1">
                    <a:lumMod val="85000"/>
                  </a:schemeClr>
                </a:solidFill>
              </a:rPr>
              <a:t>Engi</a:t>
            </a:r>
            <a:r>
              <a:rPr lang="en-US" altLang="en-US" sz="1200" dirty="0" smtClean="0">
                <a:solidFill>
                  <a:schemeClr val="bg1">
                    <a:lumMod val="85000"/>
                  </a:schemeClr>
                </a:solidFill>
              </a:rPr>
              <a:t>. </a:t>
            </a:r>
            <a:endParaRPr lang="en-US" altLang="en-US" sz="1200" dirty="0">
              <a:solidFill>
                <a:schemeClr val="bg1">
                  <a:lumMod val="85000"/>
                </a:schemeClr>
              </a:solidFill>
            </a:endParaRPr>
          </a:p>
        </p:txBody>
      </p:sp>
      <p:sp>
        <p:nvSpPr>
          <p:cNvPr id="21" name="Rectangle 17"/>
          <p:cNvSpPr>
            <a:spLocks noChangeArrowheads="1"/>
          </p:cNvSpPr>
          <p:nvPr/>
        </p:nvSpPr>
        <p:spPr bwMode="auto">
          <a:xfrm>
            <a:off x="6571779" y="2052439"/>
            <a:ext cx="719137"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FEM</a:t>
            </a:r>
            <a:endParaRPr lang="en-US" altLang="en-US" sz="1200" dirty="0">
              <a:solidFill>
                <a:schemeClr val="bg1">
                  <a:lumMod val="85000"/>
                </a:schemeClr>
              </a:solidFill>
            </a:endParaRPr>
          </a:p>
        </p:txBody>
      </p:sp>
      <p:sp>
        <p:nvSpPr>
          <p:cNvPr id="22" name="Rectangle 18"/>
          <p:cNvSpPr>
            <a:spLocks noChangeArrowheads="1"/>
          </p:cNvSpPr>
          <p:nvPr/>
        </p:nvSpPr>
        <p:spPr bwMode="auto">
          <a:xfrm>
            <a:off x="7435874" y="2052439"/>
            <a:ext cx="719138"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TMM</a:t>
            </a:r>
            <a:endParaRPr lang="en-US" altLang="en-US" sz="1200" dirty="0">
              <a:solidFill>
                <a:schemeClr val="bg1">
                  <a:lumMod val="85000"/>
                </a:schemeClr>
              </a:solidFill>
            </a:endParaRPr>
          </a:p>
        </p:txBody>
      </p:sp>
      <p:sp>
        <p:nvSpPr>
          <p:cNvPr id="25" name="Rectangle 21"/>
          <p:cNvSpPr>
            <a:spLocks noChangeArrowheads="1"/>
          </p:cNvSpPr>
          <p:nvPr/>
        </p:nvSpPr>
        <p:spPr bwMode="auto">
          <a:xfrm>
            <a:off x="2250356" y="3068637"/>
            <a:ext cx="720725" cy="86360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p>
            <a:pPr algn="ctr">
              <a:spcBef>
                <a:spcPct val="50000"/>
              </a:spcBef>
            </a:pPr>
            <a:r>
              <a:rPr lang="en-US" altLang="en-US" sz="1200" dirty="0">
                <a:solidFill>
                  <a:schemeClr val="tx1"/>
                </a:solidFill>
              </a:rPr>
              <a:t>Electrical I/F DB</a:t>
            </a:r>
          </a:p>
          <a:p>
            <a:pPr algn="ctr">
              <a:spcBef>
                <a:spcPct val="50000"/>
              </a:spcBef>
            </a:pPr>
            <a:r>
              <a:rPr lang="en-US" altLang="en-US" sz="1200" dirty="0">
                <a:solidFill>
                  <a:schemeClr val="tx1"/>
                </a:solidFill>
              </a:rPr>
              <a:t>[…]</a:t>
            </a:r>
          </a:p>
        </p:txBody>
      </p:sp>
      <p:sp>
        <p:nvSpPr>
          <p:cNvPr id="26" name="Rectangle 22"/>
          <p:cNvSpPr>
            <a:spLocks noChangeArrowheads="1"/>
          </p:cNvSpPr>
          <p:nvPr/>
        </p:nvSpPr>
        <p:spPr bwMode="auto">
          <a:xfrm>
            <a:off x="522164" y="3068637"/>
            <a:ext cx="720725" cy="86360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p>
            <a:pPr algn="ctr">
              <a:spcBef>
                <a:spcPct val="50000"/>
              </a:spcBef>
            </a:pPr>
            <a:r>
              <a:rPr lang="en-US" altLang="en-US" sz="1200" dirty="0">
                <a:solidFill>
                  <a:schemeClr val="tx1"/>
                </a:solidFill>
              </a:rPr>
              <a:t>Req.-</a:t>
            </a:r>
            <a:r>
              <a:rPr lang="en-US" altLang="en-US" sz="1200" dirty="0" err="1" smtClean="0">
                <a:solidFill>
                  <a:schemeClr val="tx1"/>
                </a:solidFill>
              </a:rPr>
              <a:t>Mgt</a:t>
            </a:r>
            <a:endParaRPr lang="en-US" altLang="en-US" sz="1200" dirty="0" smtClean="0">
              <a:solidFill>
                <a:schemeClr val="tx1"/>
              </a:solidFill>
            </a:endParaRPr>
          </a:p>
        </p:txBody>
      </p:sp>
      <p:sp>
        <p:nvSpPr>
          <p:cNvPr id="27" name="Rectangle 23"/>
          <p:cNvSpPr>
            <a:spLocks noChangeArrowheads="1"/>
          </p:cNvSpPr>
          <p:nvPr/>
        </p:nvSpPr>
        <p:spPr bwMode="auto">
          <a:xfrm>
            <a:off x="3979490" y="3082130"/>
            <a:ext cx="720725" cy="86360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p>
            <a:pPr algn="ctr">
              <a:spcBef>
                <a:spcPct val="50000"/>
              </a:spcBef>
            </a:pPr>
            <a:r>
              <a:rPr lang="en-US" altLang="en-US" sz="1200" dirty="0">
                <a:solidFill>
                  <a:schemeClr val="tx1"/>
                </a:solidFill>
              </a:rPr>
              <a:t>FSW </a:t>
            </a:r>
            <a:br>
              <a:rPr lang="en-US" altLang="en-US" sz="1200" dirty="0">
                <a:solidFill>
                  <a:schemeClr val="tx1"/>
                </a:solidFill>
              </a:rPr>
            </a:br>
            <a:r>
              <a:rPr lang="en-US" altLang="en-US" sz="1200" dirty="0">
                <a:solidFill>
                  <a:schemeClr val="tx1"/>
                </a:solidFill>
              </a:rPr>
              <a:t>DB </a:t>
            </a:r>
            <a:br>
              <a:rPr lang="en-US" altLang="en-US" sz="1200" dirty="0">
                <a:solidFill>
                  <a:schemeClr val="tx1"/>
                </a:solidFill>
              </a:rPr>
            </a:br>
            <a:r>
              <a:rPr lang="en-US" altLang="en-US" sz="1200" dirty="0">
                <a:solidFill>
                  <a:schemeClr val="tx1"/>
                </a:solidFill>
              </a:rPr>
              <a:t>[…]</a:t>
            </a:r>
          </a:p>
        </p:txBody>
      </p:sp>
      <p:sp>
        <p:nvSpPr>
          <p:cNvPr id="28" name="Rectangle 24"/>
          <p:cNvSpPr>
            <a:spLocks noChangeArrowheads="1"/>
          </p:cNvSpPr>
          <p:nvPr/>
        </p:nvSpPr>
        <p:spPr bwMode="auto">
          <a:xfrm>
            <a:off x="4843586" y="3068637"/>
            <a:ext cx="719138" cy="863600"/>
          </a:xfrm>
          <a:prstGeom prst="rect">
            <a:avLst/>
          </a:prstGeom>
          <a:ln>
            <a:headEnd/>
            <a:tailEnd/>
          </a:ln>
          <a:extLst/>
        </p:spPr>
        <p:style>
          <a:lnRef idx="0">
            <a:schemeClr val="accent6"/>
          </a:lnRef>
          <a:fillRef idx="3">
            <a:schemeClr val="accent6"/>
          </a:fillRef>
          <a:effectRef idx="3">
            <a:schemeClr val="accent6"/>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Simulator</a:t>
            </a:r>
            <a:br>
              <a:rPr lang="en-US" altLang="en-US" sz="1200" dirty="0" smtClean="0">
                <a:solidFill>
                  <a:schemeClr val="bg1">
                    <a:lumMod val="85000"/>
                  </a:schemeClr>
                </a:solidFill>
              </a:rPr>
            </a:br>
            <a:r>
              <a:rPr lang="en-US" altLang="en-US" sz="1200" dirty="0" err="1" smtClean="0">
                <a:solidFill>
                  <a:schemeClr val="bg1">
                    <a:lumMod val="85000"/>
                  </a:schemeClr>
                </a:solidFill>
              </a:rPr>
              <a:t>Config</a:t>
            </a:r>
            <a:r>
              <a:rPr lang="en-US" altLang="en-US" sz="1200" dirty="0" smtClean="0">
                <a:solidFill>
                  <a:schemeClr val="bg1">
                    <a:lumMod val="85000"/>
                  </a:schemeClr>
                </a:solidFill>
              </a:rPr>
              <a:t/>
            </a:r>
            <a:br>
              <a:rPr lang="en-US" altLang="en-US" sz="1200" dirty="0" smtClean="0">
                <a:solidFill>
                  <a:schemeClr val="bg1">
                    <a:lumMod val="85000"/>
                  </a:schemeClr>
                </a:solidFill>
              </a:rPr>
            </a:br>
            <a:r>
              <a:rPr lang="en-US" altLang="en-US" sz="1200" dirty="0" smtClean="0">
                <a:solidFill>
                  <a:schemeClr val="bg1">
                    <a:lumMod val="85000"/>
                  </a:schemeClr>
                </a:solidFill>
              </a:rPr>
              <a:t>DB</a:t>
            </a:r>
            <a:br>
              <a:rPr lang="en-US" altLang="en-US" sz="1200" dirty="0" smtClean="0">
                <a:solidFill>
                  <a:schemeClr val="bg1">
                    <a:lumMod val="85000"/>
                  </a:schemeClr>
                </a:solidFill>
              </a:rPr>
            </a:br>
            <a:r>
              <a:rPr lang="en-US" altLang="en-US" sz="1200" dirty="0" smtClean="0">
                <a:solidFill>
                  <a:schemeClr val="bg1">
                    <a:lumMod val="85000"/>
                  </a:schemeClr>
                </a:solidFill>
              </a:rPr>
              <a:t>[RDB]</a:t>
            </a:r>
            <a:endParaRPr lang="en-US" altLang="en-US" sz="1200" dirty="0">
              <a:solidFill>
                <a:schemeClr val="bg1">
                  <a:lumMod val="85000"/>
                </a:schemeClr>
              </a:solidFill>
            </a:endParaRPr>
          </a:p>
        </p:txBody>
      </p:sp>
      <p:sp>
        <p:nvSpPr>
          <p:cNvPr id="29" name="Rectangle 25"/>
          <p:cNvSpPr>
            <a:spLocks noChangeArrowheads="1"/>
          </p:cNvSpPr>
          <p:nvPr/>
        </p:nvSpPr>
        <p:spPr bwMode="auto">
          <a:xfrm>
            <a:off x="5706739" y="3067733"/>
            <a:ext cx="719137" cy="863600"/>
          </a:xfrm>
          <a:prstGeom prst="rect">
            <a:avLst/>
          </a:prstGeom>
          <a:ln>
            <a:headEnd/>
            <a:tailEnd/>
          </a:ln>
          <a:extLst/>
        </p:spPr>
        <p:style>
          <a:lnRef idx="0">
            <a:schemeClr val="accent6"/>
          </a:lnRef>
          <a:fillRef idx="3">
            <a:schemeClr val="accent6"/>
          </a:fillRef>
          <a:effectRef idx="3">
            <a:schemeClr val="accent6"/>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SRDB</a:t>
            </a:r>
            <a:endParaRPr lang="en-US" altLang="en-US" sz="1200" dirty="0">
              <a:solidFill>
                <a:schemeClr val="bg1">
                  <a:lumMod val="85000"/>
                </a:schemeClr>
              </a:solidFill>
            </a:endParaRPr>
          </a:p>
          <a:p>
            <a:pPr algn="ctr">
              <a:spcBef>
                <a:spcPct val="50000"/>
              </a:spcBef>
            </a:pPr>
            <a:r>
              <a:rPr lang="en-US" altLang="en-US" sz="1200" dirty="0" smtClean="0">
                <a:solidFill>
                  <a:schemeClr val="bg1">
                    <a:lumMod val="85000"/>
                  </a:schemeClr>
                </a:solidFill>
              </a:rPr>
              <a:t>[RDB]</a:t>
            </a:r>
            <a:endParaRPr lang="en-US" altLang="en-US" sz="1200" dirty="0">
              <a:solidFill>
                <a:schemeClr val="bg1">
                  <a:lumMod val="85000"/>
                </a:schemeClr>
              </a:solidFill>
            </a:endParaRPr>
          </a:p>
        </p:txBody>
      </p:sp>
      <p:sp>
        <p:nvSpPr>
          <p:cNvPr id="31" name="Rectangle 27"/>
          <p:cNvSpPr>
            <a:spLocks noChangeArrowheads="1"/>
          </p:cNvSpPr>
          <p:nvPr/>
        </p:nvSpPr>
        <p:spPr bwMode="auto">
          <a:xfrm>
            <a:off x="6571778" y="3082130"/>
            <a:ext cx="719137"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M-CAD</a:t>
            </a:r>
            <a:endParaRPr lang="en-US" altLang="en-US" sz="1200" dirty="0">
              <a:solidFill>
                <a:schemeClr val="bg1">
                  <a:lumMod val="85000"/>
                </a:schemeClr>
              </a:solidFill>
            </a:endParaRPr>
          </a:p>
        </p:txBody>
      </p:sp>
      <p:sp>
        <p:nvSpPr>
          <p:cNvPr id="32" name="Rectangle 28"/>
          <p:cNvSpPr>
            <a:spLocks noChangeArrowheads="1"/>
          </p:cNvSpPr>
          <p:nvPr/>
        </p:nvSpPr>
        <p:spPr bwMode="auto">
          <a:xfrm>
            <a:off x="7435874" y="3082130"/>
            <a:ext cx="719138"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DMU</a:t>
            </a:r>
            <a:endParaRPr lang="en-US" altLang="en-US" sz="1200" dirty="0">
              <a:solidFill>
                <a:schemeClr val="bg1">
                  <a:lumMod val="85000"/>
                </a:schemeClr>
              </a:solidFill>
            </a:endParaRPr>
          </a:p>
        </p:txBody>
      </p:sp>
      <p:sp>
        <p:nvSpPr>
          <p:cNvPr id="33" name="Rectangle 29"/>
          <p:cNvSpPr>
            <a:spLocks noChangeArrowheads="1"/>
          </p:cNvSpPr>
          <p:nvPr/>
        </p:nvSpPr>
        <p:spPr bwMode="auto">
          <a:xfrm>
            <a:off x="6570836" y="4090193"/>
            <a:ext cx="1584176" cy="865187"/>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a:solidFill>
                  <a:schemeClr val="bg1">
                    <a:lumMod val="85000"/>
                  </a:schemeClr>
                </a:solidFill>
              </a:rPr>
              <a:t>CAD </a:t>
            </a:r>
            <a:r>
              <a:rPr lang="en-US" altLang="en-US" sz="1200" dirty="0" smtClean="0">
                <a:solidFill>
                  <a:schemeClr val="bg1">
                    <a:lumMod val="85000"/>
                  </a:schemeClr>
                </a:solidFill>
              </a:rPr>
              <a:t>data </a:t>
            </a:r>
            <a:br>
              <a:rPr lang="en-US" altLang="en-US" sz="1200" dirty="0" smtClean="0">
                <a:solidFill>
                  <a:schemeClr val="bg1">
                    <a:lumMod val="85000"/>
                  </a:schemeClr>
                </a:solidFill>
              </a:rPr>
            </a:br>
            <a:r>
              <a:rPr lang="en-US" altLang="en-US" sz="1200" dirty="0" smtClean="0">
                <a:solidFill>
                  <a:schemeClr val="bg1">
                    <a:lumMod val="85000"/>
                  </a:schemeClr>
                </a:solidFill>
              </a:rPr>
              <a:t>management</a:t>
            </a:r>
            <a:endParaRPr lang="en-US" altLang="en-US" sz="1200" dirty="0">
              <a:solidFill>
                <a:schemeClr val="bg1">
                  <a:lumMod val="85000"/>
                </a:schemeClr>
              </a:solidFill>
            </a:endParaRPr>
          </a:p>
        </p:txBody>
      </p:sp>
      <p:sp>
        <p:nvSpPr>
          <p:cNvPr id="34" name="Rectangle 30"/>
          <p:cNvSpPr>
            <a:spLocks noChangeArrowheads="1"/>
          </p:cNvSpPr>
          <p:nvPr/>
        </p:nvSpPr>
        <p:spPr bwMode="auto">
          <a:xfrm>
            <a:off x="522164" y="5086350"/>
            <a:ext cx="8560371" cy="863600"/>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lIns="0" tIns="0" rIns="0" bIns="0" anchor="ctr"/>
          <a:lstStyle/>
          <a:p>
            <a:pPr algn="ctr">
              <a:spcBef>
                <a:spcPct val="50000"/>
              </a:spcBef>
              <a:defRPr/>
            </a:pPr>
            <a:r>
              <a:rPr lang="en-US" altLang="en-US" sz="1200" dirty="0"/>
              <a:t>Product Data Management</a:t>
            </a:r>
          </a:p>
          <a:p>
            <a:pPr algn="ctr">
              <a:spcBef>
                <a:spcPct val="50000"/>
              </a:spcBef>
              <a:defRPr/>
            </a:pPr>
            <a:r>
              <a:rPr lang="en-US" altLang="en-US" sz="1200" dirty="0" smtClean="0"/>
              <a:t>[…]</a:t>
            </a:r>
            <a:endParaRPr lang="en-US" altLang="en-US" sz="1200" dirty="0"/>
          </a:p>
        </p:txBody>
      </p:sp>
      <p:sp>
        <p:nvSpPr>
          <p:cNvPr id="35" name="Rectangle 31"/>
          <p:cNvSpPr>
            <a:spLocks noChangeArrowheads="1"/>
          </p:cNvSpPr>
          <p:nvPr/>
        </p:nvSpPr>
        <p:spPr bwMode="auto">
          <a:xfrm rot="-5400000">
            <a:off x="8497888" y="2744787"/>
            <a:ext cx="2016125" cy="504825"/>
          </a:xfrm>
          <a:prstGeom prst="rect">
            <a:avLst/>
          </a:prstGeom>
          <a:solidFill>
            <a:srgbClr val="333333">
              <a:alpha val="59999"/>
            </a:srgbClr>
          </a:solidFill>
          <a:ln w="9525" algn="ctr">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spcBef>
                <a:spcPts val="500"/>
              </a:spcBef>
              <a:buClr>
                <a:schemeClr val="bg2"/>
              </a:buClr>
              <a:buSzPct val="120000"/>
              <a:buFont typeface="Wingdings" pitchFamily="2" charset="2"/>
              <a:buChar char="§"/>
              <a:defRPr sz="2200">
                <a:solidFill>
                  <a:schemeClr val="tx2"/>
                </a:solidFill>
                <a:latin typeface="Arial" charset="0"/>
                <a:cs typeface="Arial" charset="0"/>
              </a:defRPr>
            </a:lvl1pPr>
            <a:lvl2pPr marL="742950" indent="-285750">
              <a:spcBef>
                <a:spcPts val="1200"/>
              </a:spcBef>
              <a:buSzPct val="90000"/>
              <a:buFont typeface="Arial" charset="0"/>
              <a:buChar char="□"/>
              <a:defRPr>
                <a:solidFill>
                  <a:schemeClr val="tx1"/>
                </a:solidFill>
                <a:latin typeface="Arial" charset="0"/>
                <a:cs typeface="Arial" charset="0"/>
              </a:defRPr>
            </a:lvl2pPr>
            <a:lvl3pPr marL="1143000" indent="-228600">
              <a:spcBef>
                <a:spcPts val="1000"/>
              </a:spcBef>
              <a:buSzPct val="95000"/>
              <a:buFont typeface="Arial" charset="0"/>
              <a:buChar char="□"/>
              <a:defRPr sz="1600">
                <a:solidFill>
                  <a:schemeClr val="tx1"/>
                </a:solidFill>
                <a:latin typeface="Arial" charset="0"/>
                <a:cs typeface="Arial" charset="0"/>
              </a:defRPr>
            </a:lvl3pPr>
            <a:lvl4pPr marL="1600200" indent="-228600">
              <a:spcBef>
                <a:spcPts val="1000"/>
              </a:spcBef>
              <a:defRPr sz="1400">
                <a:solidFill>
                  <a:schemeClr val="tx1"/>
                </a:solidFill>
                <a:latin typeface="Arial" charset="0"/>
                <a:cs typeface="Arial" charset="0"/>
              </a:defRPr>
            </a:lvl4pPr>
            <a:lvl5pPr marL="2057400" indent="-228600">
              <a:spcBef>
                <a:spcPts val="1000"/>
              </a:spcBef>
              <a:defRPr sz="1400">
                <a:solidFill>
                  <a:schemeClr val="tx1"/>
                </a:solidFill>
                <a:latin typeface="Arial" charset="0"/>
                <a:cs typeface="Arial" charset="0"/>
              </a:defRPr>
            </a:lvl5pPr>
            <a:lvl6pPr marL="2514600" indent="-228600" fontAlgn="base">
              <a:spcBef>
                <a:spcPts val="1000"/>
              </a:spcBef>
              <a:spcAft>
                <a:spcPct val="0"/>
              </a:spcAft>
              <a:defRPr sz="1400">
                <a:solidFill>
                  <a:schemeClr val="tx1"/>
                </a:solidFill>
                <a:latin typeface="Arial" charset="0"/>
                <a:cs typeface="Arial" charset="0"/>
              </a:defRPr>
            </a:lvl6pPr>
            <a:lvl7pPr marL="2971800" indent="-228600" fontAlgn="base">
              <a:spcBef>
                <a:spcPts val="1000"/>
              </a:spcBef>
              <a:spcAft>
                <a:spcPct val="0"/>
              </a:spcAft>
              <a:defRPr sz="1400">
                <a:solidFill>
                  <a:schemeClr val="tx1"/>
                </a:solidFill>
                <a:latin typeface="Arial" charset="0"/>
                <a:cs typeface="Arial" charset="0"/>
              </a:defRPr>
            </a:lvl7pPr>
            <a:lvl8pPr marL="3429000" indent="-228600" fontAlgn="base">
              <a:spcBef>
                <a:spcPts val="1000"/>
              </a:spcBef>
              <a:spcAft>
                <a:spcPct val="0"/>
              </a:spcAft>
              <a:defRPr sz="1400">
                <a:solidFill>
                  <a:schemeClr val="tx1"/>
                </a:solidFill>
                <a:latin typeface="Arial" charset="0"/>
                <a:cs typeface="Arial" charset="0"/>
              </a:defRPr>
            </a:lvl8pPr>
            <a:lvl9pPr marL="3886200" indent="-228600" fontAlgn="base">
              <a:spcBef>
                <a:spcPts val="1000"/>
              </a:spcBef>
              <a:spcAft>
                <a:spcPct val="0"/>
              </a:spcAft>
              <a:defRPr sz="1400">
                <a:solidFill>
                  <a:schemeClr val="tx1"/>
                </a:solidFill>
                <a:latin typeface="Arial" charset="0"/>
                <a:cs typeface="Arial" charset="0"/>
              </a:defRPr>
            </a:lvl9pPr>
          </a:lstStyle>
          <a:p>
            <a:pPr algn="ctr">
              <a:spcBef>
                <a:spcPct val="50000"/>
              </a:spcBef>
              <a:buClrTx/>
              <a:buSzTx/>
              <a:buFontTx/>
              <a:buNone/>
            </a:pPr>
            <a:r>
              <a:rPr lang="en-US" altLang="en-US" sz="1200">
                <a:solidFill>
                  <a:schemeClr val="bg1"/>
                </a:solidFill>
              </a:rPr>
              <a:t>Engineering Tools</a:t>
            </a:r>
          </a:p>
        </p:txBody>
      </p:sp>
      <p:sp>
        <p:nvSpPr>
          <p:cNvPr id="36" name="Rectangle 32"/>
          <p:cNvSpPr>
            <a:spLocks noChangeArrowheads="1"/>
          </p:cNvSpPr>
          <p:nvPr/>
        </p:nvSpPr>
        <p:spPr bwMode="auto">
          <a:xfrm rot="-5400000">
            <a:off x="9033620" y="4288580"/>
            <a:ext cx="944662" cy="504825"/>
          </a:xfrm>
          <a:prstGeom prst="rect">
            <a:avLst/>
          </a:prstGeom>
          <a:solidFill>
            <a:srgbClr val="333333">
              <a:alpha val="59999"/>
            </a:srgbClr>
          </a:solidFill>
          <a:ln w="9525" algn="ctr">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spcBef>
                <a:spcPts val="500"/>
              </a:spcBef>
              <a:buClr>
                <a:schemeClr val="bg2"/>
              </a:buClr>
              <a:buSzPct val="120000"/>
              <a:buFont typeface="Wingdings" pitchFamily="2" charset="2"/>
              <a:buChar char="§"/>
              <a:defRPr sz="2200">
                <a:solidFill>
                  <a:schemeClr val="tx2"/>
                </a:solidFill>
                <a:latin typeface="Arial" charset="0"/>
                <a:cs typeface="Arial" charset="0"/>
              </a:defRPr>
            </a:lvl1pPr>
            <a:lvl2pPr marL="742950" indent="-285750">
              <a:spcBef>
                <a:spcPts val="1200"/>
              </a:spcBef>
              <a:buSzPct val="90000"/>
              <a:buFont typeface="Arial" charset="0"/>
              <a:buChar char="□"/>
              <a:defRPr>
                <a:solidFill>
                  <a:schemeClr val="tx1"/>
                </a:solidFill>
                <a:latin typeface="Arial" charset="0"/>
                <a:cs typeface="Arial" charset="0"/>
              </a:defRPr>
            </a:lvl2pPr>
            <a:lvl3pPr marL="1143000" indent="-228600">
              <a:spcBef>
                <a:spcPts val="1000"/>
              </a:spcBef>
              <a:buSzPct val="95000"/>
              <a:buFont typeface="Arial" charset="0"/>
              <a:buChar char="□"/>
              <a:defRPr sz="1600">
                <a:solidFill>
                  <a:schemeClr val="tx1"/>
                </a:solidFill>
                <a:latin typeface="Arial" charset="0"/>
                <a:cs typeface="Arial" charset="0"/>
              </a:defRPr>
            </a:lvl3pPr>
            <a:lvl4pPr marL="1600200" indent="-228600">
              <a:spcBef>
                <a:spcPts val="1000"/>
              </a:spcBef>
              <a:defRPr sz="1400">
                <a:solidFill>
                  <a:schemeClr val="tx1"/>
                </a:solidFill>
                <a:latin typeface="Arial" charset="0"/>
                <a:cs typeface="Arial" charset="0"/>
              </a:defRPr>
            </a:lvl4pPr>
            <a:lvl5pPr marL="2057400" indent="-228600">
              <a:spcBef>
                <a:spcPts val="1000"/>
              </a:spcBef>
              <a:defRPr sz="1400">
                <a:solidFill>
                  <a:schemeClr val="tx1"/>
                </a:solidFill>
                <a:latin typeface="Arial" charset="0"/>
                <a:cs typeface="Arial" charset="0"/>
              </a:defRPr>
            </a:lvl5pPr>
            <a:lvl6pPr marL="2514600" indent="-228600" fontAlgn="base">
              <a:spcBef>
                <a:spcPts val="1000"/>
              </a:spcBef>
              <a:spcAft>
                <a:spcPct val="0"/>
              </a:spcAft>
              <a:defRPr sz="1400">
                <a:solidFill>
                  <a:schemeClr val="tx1"/>
                </a:solidFill>
                <a:latin typeface="Arial" charset="0"/>
                <a:cs typeface="Arial" charset="0"/>
              </a:defRPr>
            </a:lvl6pPr>
            <a:lvl7pPr marL="2971800" indent="-228600" fontAlgn="base">
              <a:spcBef>
                <a:spcPts val="1000"/>
              </a:spcBef>
              <a:spcAft>
                <a:spcPct val="0"/>
              </a:spcAft>
              <a:defRPr sz="1400">
                <a:solidFill>
                  <a:schemeClr val="tx1"/>
                </a:solidFill>
                <a:latin typeface="Arial" charset="0"/>
                <a:cs typeface="Arial" charset="0"/>
              </a:defRPr>
            </a:lvl7pPr>
            <a:lvl8pPr marL="3429000" indent="-228600" fontAlgn="base">
              <a:spcBef>
                <a:spcPts val="1000"/>
              </a:spcBef>
              <a:spcAft>
                <a:spcPct val="0"/>
              </a:spcAft>
              <a:defRPr sz="1400">
                <a:solidFill>
                  <a:schemeClr val="tx1"/>
                </a:solidFill>
                <a:latin typeface="Arial" charset="0"/>
                <a:cs typeface="Arial" charset="0"/>
              </a:defRPr>
            </a:lvl8pPr>
            <a:lvl9pPr marL="3886200" indent="-228600" fontAlgn="base">
              <a:spcBef>
                <a:spcPts val="1000"/>
              </a:spcBef>
              <a:spcAft>
                <a:spcPct val="0"/>
              </a:spcAft>
              <a:defRPr sz="1400">
                <a:solidFill>
                  <a:schemeClr val="tx1"/>
                </a:solidFill>
                <a:latin typeface="Arial" charset="0"/>
                <a:cs typeface="Arial" charset="0"/>
              </a:defRPr>
            </a:lvl9pPr>
          </a:lstStyle>
          <a:p>
            <a:pPr algn="ctr">
              <a:spcBef>
                <a:spcPct val="50000"/>
              </a:spcBef>
              <a:buClrTx/>
              <a:buSzTx/>
              <a:buFontTx/>
              <a:buNone/>
            </a:pPr>
            <a:r>
              <a:rPr lang="en-US" altLang="en-US" sz="1200" dirty="0" smtClean="0">
                <a:solidFill>
                  <a:schemeClr val="bg1"/>
                </a:solidFill>
              </a:rPr>
              <a:t>Model</a:t>
            </a:r>
            <a:r>
              <a:rPr lang="en-US" altLang="en-US" sz="1200" dirty="0">
                <a:solidFill>
                  <a:schemeClr val="bg1"/>
                </a:solidFill>
              </a:rPr>
              <a:t/>
            </a:r>
            <a:br>
              <a:rPr lang="en-US" altLang="en-US" sz="1200" dirty="0">
                <a:solidFill>
                  <a:schemeClr val="bg1"/>
                </a:solidFill>
              </a:rPr>
            </a:br>
            <a:r>
              <a:rPr lang="en-US" altLang="en-US" sz="1200" dirty="0">
                <a:solidFill>
                  <a:schemeClr val="bg1"/>
                </a:solidFill>
              </a:rPr>
              <a:t>Management</a:t>
            </a:r>
          </a:p>
        </p:txBody>
      </p:sp>
      <p:sp>
        <p:nvSpPr>
          <p:cNvPr id="38" name="Rectangle 34"/>
          <p:cNvSpPr>
            <a:spLocks noChangeArrowheads="1"/>
          </p:cNvSpPr>
          <p:nvPr/>
        </p:nvSpPr>
        <p:spPr bwMode="auto">
          <a:xfrm rot="-5400000">
            <a:off x="9038433" y="5301455"/>
            <a:ext cx="935037" cy="504825"/>
          </a:xfrm>
          <a:prstGeom prst="rect">
            <a:avLst/>
          </a:prstGeom>
          <a:solidFill>
            <a:srgbClr val="333333">
              <a:alpha val="59999"/>
            </a:srgbClr>
          </a:solidFill>
          <a:ln w="9525" algn="ctr">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spcBef>
                <a:spcPts val="500"/>
              </a:spcBef>
              <a:buClr>
                <a:schemeClr val="bg2"/>
              </a:buClr>
              <a:buSzPct val="120000"/>
              <a:buFont typeface="Wingdings" pitchFamily="2" charset="2"/>
              <a:buChar char="§"/>
              <a:defRPr sz="2200">
                <a:solidFill>
                  <a:schemeClr val="tx2"/>
                </a:solidFill>
                <a:latin typeface="Arial" charset="0"/>
                <a:cs typeface="Arial" charset="0"/>
              </a:defRPr>
            </a:lvl1pPr>
            <a:lvl2pPr marL="742950" indent="-285750">
              <a:spcBef>
                <a:spcPts val="1200"/>
              </a:spcBef>
              <a:buSzPct val="90000"/>
              <a:buFont typeface="Arial" charset="0"/>
              <a:buChar char="□"/>
              <a:defRPr>
                <a:solidFill>
                  <a:schemeClr val="tx1"/>
                </a:solidFill>
                <a:latin typeface="Arial" charset="0"/>
                <a:cs typeface="Arial" charset="0"/>
              </a:defRPr>
            </a:lvl2pPr>
            <a:lvl3pPr marL="1143000" indent="-228600">
              <a:spcBef>
                <a:spcPts val="1000"/>
              </a:spcBef>
              <a:buSzPct val="95000"/>
              <a:buFont typeface="Arial" charset="0"/>
              <a:buChar char="□"/>
              <a:defRPr sz="1600">
                <a:solidFill>
                  <a:schemeClr val="tx1"/>
                </a:solidFill>
                <a:latin typeface="Arial" charset="0"/>
                <a:cs typeface="Arial" charset="0"/>
              </a:defRPr>
            </a:lvl3pPr>
            <a:lvl4pPr marL="1600200" indent="-228600">
              <a:spcBef>
                <a:spcPts val="1000"/>
              </a:spcBef>
              <a:defRPr sz="1400">
                <a:solidFill>
                  <a:schemeClr val="tx1"/>
                </a:solidFill>
                <a:latin typeface="Arial" charset="0"/>
                <a:cs typeface="Arial" charset="0"/>
              </a:defRPr>
            </a:lvl4pPr>
            <a:lvl5pPr marL="2057400" indent="-228600">
              <a:spcBef>
                <a:spcPts val="1000"/>
              </a:spcBef>
              <a:defRPr sz="1400">
                <a:solidFill>
                  <a:schemeClr val="tx1"/>
                </a:solidFill>
                <a:latin typeface="Arial" charset="0"/>
                <a:cs typeface="Arial" charset="0"/>
              </a:defRPr>
            </a:lvl5pPr>
            <a:lvl6pPr marL="2514600" indent="-228600" fontAlgn="base">
              <a:spcBef>
                <a:spcPts val="1000"/>
              </a:spcBef>
              <a:spcAft>
                <a:spcPct val="0"/>
              </a:spcAft>
              <a:defRPr sz="1400">
                <a:solidFill>
                  <a:schemeClr val="tx1"/>
                </a:solidFill>
                <a:latin typeface="Arial" charset="0"/>
                <a:cs typeface="Arial" charset="0"/>
              </a:defRPr>
            </a:lvl6pPr>
            <a:lvl7pPr marL="2971800" indent="-228600" fontAlgn="base">
              <a:spcBef>
                <a:spcPts val="1000"/>
              </a:spcBef>
              <a:spcAft>
                <a:spcPct val="0"/>
              </a:spcAft>
              <a:defRPr sz="1400">
                <a:solidFill>
                  <a:schemeClr val="tx1"/>
                </a:solidFill>
                <a:latin typeface="Arial" charset="0"/>
                <a:cs typeface="Arial" charset="0"/>
              </a:defRPr>
            </a:lvl7pPr>
            <a:lvl8pPr marL="3429000" indent="-228600" fontAlgn="base">
              <a:spcBef>
                <a:spcPts val="1000"/>
              </a:spcBef>
              <a:spcAft>
                <a:spcPct val="0"/>
              </a:spcAft>
              <a:defRPr sz="1400">
                <a:solidFill>
                  <a:schemeClr val="tx1"/>
                </a:solidFill>
                <a:latin typeface="Arial" charset="0"/>
                <a:cs typeface="Arial" charset="0"/>
              </a:defRPr>
            </a:lvl8pPr>
            <a:lvl9pPr marL="3886200" indent="-228600" fontAlgn="base">
              <a:spcBef>
                <a:spcPts val="1000"/>
              </a:spcBef>
              <a:spcAft>
                <a:spcPct val="0"/>
              </a:spcAft>
              <a:defRPr sz="1400">
                <a:solidFill>
                  <a:schemeClr val="tx1"/>
                </a:solidFill>
                <a:latin typeface="Arial" charset="0"/>
                <a:cs typeface="Arial" charset="0"/>
              </a:defRPr>
            </a:lvl9pPr>
          </a:lstStyle>
          <a:p>
            <a:pPr algn="ctr">
              <a:spcBef>
                <a:spcPct val="50000"/>
              </a:spcBef>
              <a:buClrTx/>
              <a:buSzTx/>
              <a:buFontTx/>
              <a:buNone/>
            </a:pPr>
            <a:r>
              <a:rPr lang="en-US" altLang="en-US" sz="1200" dirty="0">
                <a:solidFill>
                  <a:schemeClr val="bg1"/>
                </a:solidFill>
              </a:rPr>
              <a:t>Configuration</a:t>
            </a:r>
            <a:br>
              <a:rPr lang="en-US" altLang="en-US" sz="1200" dirty="0">
                <a:solidFill>
                  <a:schemeClr val="bg1"/>
                </a:solidFill>
              </a:rPr>
            </a:br>
            <a:r>
              <a:rPr lang="en-US" altLang="en-US" sz="1200" dirty="0">
                <a:solidFill>
                  <a:schemeClr val="bg1"/>
                </a:solidFill>
              </a:rPr>
              <a:t>Control</a:t>
            </a:r>
          </a:p>
        </p:txBody>
      </p:sp>
      <p:sp>
        <p:nvSpPr>
          <p:cNvPr id="39" name="Rectangle 35"/>
          <p:cNvSpPr>
            <a:spLocks noChangeArrowheads="1"/>
          </p:cNvSpPr>
          <p:nvPr/>
        </p:nvSpPr>
        <p:spPr bwMode="auto">
          <a:xfrm>
            <a:off x="522164" y="6092825"/>
            <a:ext cx="1582737" cy="431800"/>
          </a:xfrm>
          <a:prstGeom prst="rect">
            <a:avLst/>
          </a:prstGeom>
          <a:solidFill>
            <a:srgbClr val="333333">
              <a:alpha val="59999"/>
            </a:srgbClr>
          </a:solidFill>
          <a:ln w="9525" algn="ctr">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spcBef>
                <a:spcPts val="500"/>
              </a:spcBef>
              <a:buClr>
                <a:schemeClr val="bg2"/>
              </a:buClr>
              <a:buSzPct val="120000"/>
              <a:buFont typeface="Wingdings" pitchFamily="2" charset="2"/>
              <a:buChar char="§"/>
              <a:defRPr sz="2200">
                <a:solidFill>
                  <a:schemeClr val="tx2"/>
                </a:solidFill>
                <a:latin typeface="Arial" charset="0"/>
                <a:cs typeface="Arial" charset="0"/>
              </a:defRPr>
            </a:lvl1pPr>
            <a:lvl2pPr marL="742950" indent="-285750">
              <a:spcBef>
                <a:spcPts val="1200"/>
              </a:spcBef>
              <a:buSzPct val="90000"/>
              <a:buFont typeface="Arial" charset="0"/>
              <a:buChar char="□"/>
              <a:defRPr>
                <a:solidFill>
                  <a:schemeClr val="tx1"/>
                </a:solidFill>
                <a:latin typeface="Arial" charset="0"/>
                <a:cs typeface="Arial" charset="0"/>
              </a:defRPr>
            </a:lvl2pPr>
            <a:lvl3pPr marL="1143000" indent="-228600">
              <a:spcBef>
                <a:spcPts val="1000"/>
              </a:spcBef>
              <a:buSzPct val="95000"/>
              <a:buFont typeface="Arial" charset="0"/>
              <a:buChar char="□"/>
              <a:defRPr sz="1600">
                <a:solidFill>
                  <a:schemeClr val="tx1"/>
                </a:solidFill>
                <a:latin typeface="Arial" charset="0"/>
                <a:cs typeface="Arial" charset="0"/>
              </a:defRPr>
            </a:lvl3pPr>
            <a:lvl4pPr marL="1600200" indent="-228600">
              <a:spcBef>
                <a:spcPts val="1000"/>
              </a:spcBef>
              <a:defRPr sz="1400">
                <a:solidFill>
                  <a:schemeClr val="tx1"/>
                </a:solidFill>
                <a:latin typeface="Arial" charset="0"/>
                <a:cs typeface="Arial" charset="0"/>
              </a:defRPr>
            </a:lvl4pPr>
            <a:lvl5pPr marL="2057400" indent="-228600">
              <a:spcBef>
                <a:spcPts val="1000"/>
              </a:spcBef>
              <a:defRPr sz="1400">
                <a:solidFill>
                  <a:schemeClr val="tx1"/>
                </a:solidFill>
                <a:latin typeface="Arial" charset="0"/>
                <a:cs typeface="Arial" charset="0"/>
              </a:defRPr>
            </a:lvl5pPr>
            <a:lvl6pPr marL="2514600" indent="-228600" fontAlgn="base">
              <a:spcBef>
                <a:spcPts val="1000"/>
              </a:spcBef>
              <a:spcAft>
                <a:spcPct val="0"/>
              </a:spcAft>
              <a:defRPr sz="1400">
                <a:solidFill>
                  <a:schemeClr val="tx1"/>
                </a:solidFill>
                <a:latin typeface="Arial" charset="0"/>
                <a:cs typeface="Arial" charset="0"/>
              </a:defRPr>
            </a:lvl6pPr>
            <a:lvl7pPr marL="2971800" indent="-228600" fontAlgn="base">
              <a:spcBef>
                <a:spcPts val="1000"/>
              </a:spcBef>
              <a:spcAft>
                <a:spcPct val="0"/>
              </a:spcAft>
              <a:defRPr sz="1400">
                <a:solidFill>
                  <a:schemeClr val="tx1"/>
                </a:solidFill>
                <a:latin typeface="Arial" charset="0"/>
                <a:cs typeface="Arial" charset="0"/>
              </a:defRPr>
            </a:lvl7pPr>
            <a:lvl8pPr marL="3429000" indent="-228600" fontAlgn="base">
              <a:spcBef>
                <a:spcPts val="1000"/>
              </a:spcBef>
              <a:spcAft>
                <a:spcPct val="0"/>
              </a:spcAft>
              <a:defRPr sz="1400">
                <a:solidFill>
                  <a:schemeClr val="tx1"/>
                </a:solidFill>
                <a:latin typeface="Arial" charset="0"/>
                <a:cs typeface="Arial" charset="0"/>
              </a:defRPr>
            </a:lvl8pPr>
            <a:lvl9pPr marL="3886200" indent="-228600" fontAlgn="base">
              <a:spcBef>
                <a:spcPts val="1000"/>
              </a:spcBef>
              <a:spcAft>
                <a:spcPct val="0"/>
              </a:spcAft>
              <a:defRPr sz="1400">
                <a:solidFill>
                  <a:schemeClr val="tx1"/>
                </a:solidFill>
                <a:latin typeface="Arial" charset="0"/>
                <a:cs typeface="Arial" charset="0"/>
              </a:defRPr>
            </a:lvl9pPr>
          </a:lstStyle>
          <a:p>
            <a:pPr algn="ctr">
              <a:spcBef>
                <a:spcPct val="50000"/>
              </a:spcBef>
              <a:buClrTx/>
              <a:buSzTx/>
              <a:buFontTx/>
              <a:buNone/>
            </a:pPr>
            <a:r>
              <a:rPr lang="en-US" altLang="en-US" sz="1200">
                <a:solidFill>
                  <a:schemeClr val="bg1"/>
                </a:solidFill>
              </a:rPr>
              <a:t>System</a:t>
            </a:r>
            <a:br>
              <a:rPr lang="en-US" altLang="en-US" sz="1200">
                <a:solidFill>
                  <a:schemeClr val="bg1"/>
                </a:solidFill>
              </a:rPr>
            </a:br>
            <a:r>
              <a:rPr lang="en-US" altLang="en-US" sz="1200">
                <a:solidFill>
                  <a:schemeClr val="bg1"/>
                </a:solidFill>
              </a:rPr>
              <a:t>Engineering</a:t>
            </a:r>
          </a:p>
        </p:txBody>
      </p:sp>
      <p:sp>
        <p:nvSpPr>
          <p:cNvPr id="40" name="Rectangle 36"/>
          <p:cNvSpPr>
            <a:spLocks noChangeArrowheads="1"/>
          </p:cNvSpPr>
          <p:nvPr/>
        </p:nvSpPr>
        <p:spPr bwMode="auto">
          <a:xfrm>
            <a:off x="2250357" y="6092825"/>
            <a:ext cx="4175519" cy="431800"/>
          </a:xfrm>
          <a:prstGeom prst="rect">
            <a:avLst/>
          </a:prstGeom>
          <a:solidFill>
            <a:srgbClr val="333333">
              <a:alpha val="59999"/>
            </a:srgbClr>
          </a:solidFill>
          <a:ln w="9525" algn="ctr">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spcBef>
                <a:spcPts val="500"/>
              </a:spcBef>
              <a:buClr>
                <a:schemeClr val="bg2"/>
              </a:buClr>
              <a:buSzPct val="120000"/>
              <a:buFont typeface="Wingdings" pitchFamily="2" charset="2"/>
              <a:buChar char="§"/>
              <a:defRPr sz="2200">
                <a:solidFill>
                  <a:schemeClr val="tx2"/>
                </a:solidFill>
                <a:latin typeface="Arial" charset="0"/>
                <a:cs typeface="Arial" charset="0"/>
              </a:defRPr>
            </a:lvl1pPr>
            <a:lvl2pPr marL="742950" indent="-285750">
              <a:spcBef>
                <a:spcPts val="1200"/>
              </a:spcBef>
              <a:buSzPct val="90000"/>
              <a:buFont typeface="Arial" charset="0"/>
              <a:buChar char="□"/>
              <a:defRPr>
                <a:solidFill>
                  <a:schemeClr val="tx1"/>
                </a:solidFill>
                <a:latin typeface="Arial" charset="0"/>
                <a:cs typeface="Arial" charset="0"/>
              </a:defRPr>
            </a:lvl2pPr>
            <a:lvl3pPr marL="1143000" indent="-228600">
              <a:spcBef>
                <a:spcPts val="1000"/>
              </a:spcBef>
              <a:buSzPct val="95000"/>
              <a:buFont typeface="Arial" charset="0"/>
              <a:buChar char="□"/>
              <a:defRPr sz="1600">
                <a:solidFill>
                  <a:schemeClr val="tx1"/>
                </a:solidFill>
                <a:latin typeface="Arial" charset="0"/>
                <a:cs typeface="Arial" charset="0"/>
              </a:defRPr>
            </a:lvl3pPr>
            <a:lvl4pPr marL="1600200" indent="-228600">
              <a:spcBef>
                <a:spcPts val="1000"/>
              </a:spcBef>
              <a:defRPr sz="1400">
                <a:solidFill>
                  <a:schemeClr val="tx1"/>
                </a:solidFill>
                <a:latin typeface="Arial" charset="0"/>
                <a:cs typeface="Arial" charset="0"/>
              </a:defRPr>
            </a:lvl4pPr>
            <a:lvl5pPr marL="2057400" indent="-228600">
              <a:spcBef>
                <a:spcPts val="1000"/>
              </a:spcBef>
              <a:defRPr sz="1400">
                <a:solidFill>
                  <a:schemeClr val="tx1"/>
                </a:solidFill>
                <a:latin typeface="Arial" charset="0"/>
                <a:cs typeface="Arial" charset="0"/>
              </a:defRPr>
            </a:lvl5pPr>
            <a:lvl6pPr marL="2514600" indent="-228600" fontAlgn="base">
              <a:spcBef>
                <a:spcPts val="1000"/>
              </a:spcBef>
              <a:spcAft>
                <a:spcPct val="0"/>
              </a:spcAft>
              <a:defRPr sz="1400">
                <a:solidFill>
                  <a:schemeClr val="tx1"/>
                </a:solidFill>
                <a:latin typeface="Arial" charset="0"/>
                <a:cs typeface="Arial" charset="0"/>
              </a:defRPr>
            </a:lvl6pPr>
            <a:lvl7pPr marL="2971800" indent="-228600" fontAlgn="base">
              <a:spcBef>
                <a:spcPts val="1000"/>
              </a:spcBef>
              <a:spcAft>
                <a:spcPct val="0"/>
              </a:spcAft>
              <a:defRPr sz="1400">
                <a:solidFill>
                  <a:schemeClr val="tx1"/>
                </a:solidFill>
                <a:latin typeface="Arial" charset="0"/>
                <a:cs typeface="Arial" charset="0"/>
              </a:defRPr>
            </a:lvl7pPr>
            <a:lvl8pPr marL="3429000" indent="-228600" fontAlgn="base">
              <a:spcBef>
                <a:spcPts val="1000"/>
              </a:spcBef>
              <a:spcAft>
                <a:spcPct val="0"/>
              </a:spcAft>
              <a:defRPr sz="1400">
                <a:solidFill>
                  <a:schemeClr val="tx1"/>
                </a:solidFill>
                <a:latin typeface="Arial" charset="0"/>
                <a:cs typeface="Arial" charset="0"/>
              </a:defRPr>
            </a:lvl8pPr>
            <a:lvl9pPr marL="3886200" indent="-228600" fontAlgn="base">
              <a:spcBef>
                <a:spcPts val="1000"/>
              </a:spcBef>
              <a:spcAft>
                <a:spcPct val="0"/>
              </a:spcAft>
              <a:defRPr sz="1400">
                <a:solidFill>
                  <a:schemeClr val="tx1"/>
                </a:solidFill>
                <a:latin typeface="Arial" charset="0"/>
                <a:cs typeface="Arial" charset="0"/>
              </a:defRPr>
            </a:lvl9pPr>
          </a:lstStyle>
          <a:p>
            <a:pPr algn="ctr">
              <a:spcBef>
                <a:spcPct val="50000"/>
              </a:spcBef>
              <a:buClrTx/>
              <a:buSzTx/>
              <a:buFontTx/>
              <a:buNone/>
            </a:pPr>
            <a:r>
              <a:rPr lang="en-US" altLang="en-US" sz="1200">
                <a:solidFill>
                  <a:schemeClr val="bg1"/>
                </a:solidFill>
              </a:rPr>
              <a:t>Avionics</a:t>
            </a:r>
          </a:p>
        </p:txBody>
      </p:sp>
      <p:sp>
        <p:nvSpPr>
          <p:cNvPr id="41" name="Rectangle 37"/>
          <p:cNvSpPr>
            <a:spLocks noChangeArrowheads="1"/>
          </p:cNvSpPr>
          <p:nvPr/>
        </p:nvSpPr>
        <p:spPr bwMode="auto">
          <a:xfrm>
            <a:off x="6570836" y="6092825"/>
            <a:ext cx="1584176" cy="431800"/>
          </a:xfrm>
          <a:prstGeom prst="rect">
            <a:avLst/>
          </a:prstGeom>
          <a:solidFill>
            <a:srgbClr val="333333">
              <a:alpha val="59999"/>
            </a:srgbClr>
          </a:solidFill>
          <a:ln w="9525" algn="ctr">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spcBef>
                <a:spcPts val="500"/>
              </a:spcBef>
              <a:buClr>
                <a:schemeClr val="bg2"/>
              </a:buClr>
              <a:buSzPct val="120000"/>
              <a:buFont typeface="Wingdings" pitchFamily="2" charset="2"/>
              <a:buChar char="§"/>
              <a:defRPr sz="2200">
                <a:solidFill>
                  <a:schemeClr val="tx2"/>
                </a:solidFill>
                <a:latin typeface="Arial" charset="0"/>
                <a:cs typeface="Arial" charset="0"/>
              </a:defRPr>
            </a:lvl1pPr>
            <a:lvl2pPr marL="742950" indent="-285750">
              <a:spcBef>
                <a:spcPts val="1200"/>
              </a:spcBef>
              <a:buSzPct val="90000"/>
              <a:buFont typeface="Arial" charset="0"/>
              <a:buChar char="□"/>
              <a:defRPr>
                <a:solidFill>
                  <a:schemeClr val="tx1"/>
                </a:solidFill>
                <a:latin typeface="Arial" charset="0"/>
                <a:cs typeface="Arial" charset="0"/>
              </a:defRPr>
            </a:lvl2pPr>
            <a:lvl3pPr marL="1143000" indent="-228600">
              <a:spcBef>
                <a:spcPts val="1000"/>
              </a:spcBef>
              <a:buSzPct val="95000"/>
              <a:buFont typeface="Arial" charset="0"/>
              <a:buChar char="□"/>
              <a:defRPr sz="1600">
                <a:solidFill>
                  <a:schemeClr val="tx1"/>
                </a:solidFill>
                <a:latin typeface="Arial" charset="0"/>
                <a:cs typeface="Arial" charset="0"/>
              </a:defRPr>
            </a:lvl3pPr>
            <a:lvl4pPr marL="1600200" indent="-228600">
              <a:spcBef>
                <a:spcPts val="1000"/>
              </a:spcBef>
              <a:defRPr sz="1400">
                <a:solidFill>
                  <a:schemeClr val="tx1"/>
                </a:solidFill>
                <a:latin typeface="Arial" charset="0"/>
                <a:cs typeface="Arial" charset="0"/>
              </a:defRPr>
            </a:lvl4pPr>
            <a:lvl5pPr marL="2057400" indent="-228600">
              <a:spcBef>
                <a:spcPts val="1000"/>
              </a:spcBef>
              <a:defRPr sz="1400">
                <a:solidFill>
                  <a:schemeClr val="tx1"/>
                </a:solidFill>
                <a:latin typeface="Arial" charset="0"/>
                <a:cs typeface="Arial" charset="0"/>
              </a:defRPr>
            </a:lvl5pPr>
            <a:lvl6pPr marL="2514600" indent="-228600" fontAlgn="base">
              <a:spcBef>
                <a:spcPts val="1000"/>
              </a:spcBef>
              <a:spcAft>
                <a:spcPct val="0"/>
              </a:spcAft>
              <a:defRPr sz="1400">
                <a:solidFill>
                  <a:schemeClr val="tx1"/>
                </a:solidFill>
                <a:latin typeface="Arial" charset="0"/>
                <a:cs typeface="Arial" charset="0"/>
              </a:defRPr>
            </a:lvl6pPr>
            <a:lvl7pPr marL="2971800" indent="-228600" fontAlgn="base">
              <a:spcBef>
                <a:spcPts val="1000"/>
              </a:spcBef>
              <a:spcAft>
                <a:spcPct val="0"/>
              </a:spcAft>
              <a:defRPr sz="1400">
                <a:solidFill>
                  <a:schemeClr val="tx1"/>
                </a:solidFill>
                <a:latin typeface="Arial" charset="0"/>
                <a:cs typeface="Arial" charset="0"/>
              </a:defRPr>
            </a:lvl7pPr>
            <a:lvl8pPr marL="3429000" indent="-228600" fontAlgn="base">
              <a:spcBef>
                <a:spcPts val="1000"/>
              </a:spcBef>
              <a:spcAft>
                <a:spcPct val="0"/>
              </a:spcAft>
              <a:defRPr sz="1400">
                <a:solidFill>
                  <a:schemeClr val="tx1"/>
                </a:solidFill>
                <a:latin typeface="Arial" charset="0"/>
                <a:cs typeface="Arial" charset="0"/>
              </a:defRPr>
            </a:lvl8pPr>
            <a:lvl9pPr marL="3886200" indent="-228600" fontAlgn="base">
              <a:spcBef>
                <a:spcPts val="1000"/>
              </a:spcBef>
              <a:spcAft>
                <a:spcPct val="0"/>
              </a:spcAft>
              <a:defRPr sz="1400">
                <a:solidFill>
                  <a:schemeClr val="tx1"/>
                </a:solidFill>
                <a:latin typeface="Arial" charset="0"/>
                <a:cs typeface="Arial" charset="0"/>
              </a:defRPr>
            </a:lvl9pPr>
          </a:lstStyle>
          <a:p>
            <a:pPr algn="ctr">
              <a:spcBef>
                <a:spcPct val="50000"/>
              </a:spcBef>
              <a:buClrTx/>
              <a:buSzTx/>
              <a:buFontTx/>
              <a:buNone/>
            </a:pPr>
            <a:r>
              <a:rPr lang="en-US" altLang="en-US" sz="1200">
                <a:solidFill>
                  <a:schemeClr val="bg1"/>
                </a:solidFill>
              </a:rPr>
              <a:t>Mechanical</a:t>
            </a:r>
            <a:br>
              <a:rPr lang="en-US" altLang="en-US" sz="1200">
                <a:solidFill>
                  <a:schemeClr val="bg1"/>
                </a:solidFill>
              </a:rPr>
            </a:br>
            <a:r>
              <a:rPr lang="en-US" altLang="en-US" sz="1200">
                <a:solidFill>
                  <a:schemeClr val="bg1"/>
                </a:solidFill>
              </a:rPr>
              <a:t>Engineering</a:t>
            </a:r>
          </a:p>
        </p:txBody>
      </p:sp>
      <p:sp>
        <p:nvSpPr>
          <p:cNvPr id="42" name="Rectangle 38"/>
          <p:cNvSpPr>
            <a:spLocks noChangeArrowheads="1"/>
          </p:cNvSpPr>
          <p:nvPr/>
        </p:nvSpPr>
        <p:spPr bwMode="auto">
          <a:xfrm>
            <a:off x="8297938" y="6092825"/>
            <a:ext cx="784598" cy="431800"/>
          </a:xfrm>
          <a:prstGeom prst="rect">
            <a:avLst/>
          </a:prstGeom>
          <a:solidFill>
            <a:srgbClr val="333333">
              <a:alpha val="59999"/>
            </a:srgbClr>
          </a:solidFill>
          <a:ln w="9525" algn="ctr">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spcBef>
                <a:spcPts val="500"/>
              </a:spcBef>
              <a:buClr>
                <a:schemeClr val="bg2"/>
              </a:buClr>
              <a:buSzPct val="120000"/>
              <a:buFont typeface="Wingdings" pitchFamily="2" charset="2"/>
              <a:buChar char="§"/>
              <a:defRPr sz="2200">
                <a:solidFill>
                  <a:schemeClr val="tx2"/>
                </a:solidFill>
                <a:latin typeface="Arial" charset="0"/>
                <a:cs typeface="Arial" charset="0"/>
              </a:defRPr>
            </a:lvl1pPr>
            <a:lvl2pPr marL="742950" indent="-285750">
              <a:spcBef>
                <a:spcPts val="1200"/>
              </a:spcBef>
              <a:buSzPct val="90000"/>
              <a:buFont typeface="Arial" charset="0"/>
              <a:buChar char="□"/>
              <a:defRPr>
                <a:solidFill>
                  <a:schemeClr val="tx1"/>
                </a:solidFill>
                <a:latin typeface="Arial" charset="0"/>
                <a:cs typeface="Arial" charset="0"/>
              </a:defRPr>
            </a:lvl2pPr>
            <a:lvl3pPr marL="1143000" indent="-228600">
              <a:spcBef>
                <a:spcPts val="1000"/>
              </a:spcBef>
              <a:buSzPct val="95000"/>
              <a:buFont typeface="Arial" charset="0"/>
              <a:buChar char="□"/>
              <a:defRPr sz="1600">
                <a:solidFill>
                  <a:schemeClr val="tx1"/>
                </a:solidFill>
                <a:latin typeface="Arial" charset="0"/>
                <a:cs typeface="Arial" charset="0"/>
              </a:defRPr>
            </a:lvl3pPr>
            <a:lvl4pPr marL="1600200" indent="-228600">
              <a:spcBef>
                <a:spcPts val="1000"/>
              </a:spcBef>
              <a:defRPr sz="1400">
                <a:solidFill>
                  <a:schemeClr val="tx1"/>
                </a:solidFill>
                <a:latin typeface="Arial" charset="0"/>
                <a:cs typeface="Arial" charset="0"/>
              </a:defRPr>
            </a:lvl4pPr>
            <a:lvl5pPr marL="2057400" indent="-228600">
              <a:spcBef>
                <a:spcPts val="1000"/>
              </a:spcBef>
              <a:defRPr sz="1400">
                <a:solidFill>
                  <a:schemeClr val="tx1"/>
                </a:solidFill>
                <a:latin typeface="Arial" charset="0"/>
                <a:cs typeface="Arial" charset="0"/>
              </a:defRPr>
            </a:lvl5pPr>
            <a:lvl6pPr marL="2514600" indent="-228600" fontAlgn="base">
              <a:spcBef>
                <a:spcPts val="1000"/>
              </a:spcBef>
              <a:spcAft>
                <a:spcPct val="0"/>
              </a:spcAft>
              <a:defRPr sz="1400">
                <a:solidFill>
                  <a:schemeClr val="tx1"/>
                </a:solidFill>
                <a:latin typeface="Arial" charset="0"/>
                <a:cs typeface="Arial" charset="0"/>
              </a:defRPr>
            </a:lvl6pPr>
            <a:lvl7pPr marL="2971800" indent="-228600" fontAlgn="base">
              <a:spcBef>
                <a:spcPts val="1000"/>
              </a:spcBef>
              <a:spcAft>
                <a:spcPct val="0"/>
              </a:spcAft>
              <a:defRPr sz="1400">
                <a:solidFill>
                  <a:schemeClr val="tx1"/>
                </a:solidFill>
                <a:latin typeface="Arial" charset="0"/>
                <a:cs typeface="Arial" charset="0"/>
              </a:defRPr>
            </a:lvl7pPr>
            <a:lvl8pPr marL="3429000" indent="-228600" fontAlgn="base">
              <a:spcBef>
                <a:spcPts val="1000"/>
              </a:spcBef>
              <a:spcAft>
                <a:spcPct val="0"/>
              </a:spcAft>
              <a:defRPr sz="1400">
                <a:solidFill>
                  <a:schemeClr val="tx1"/>
                </a:solidFill>
                <a:latin typeface="Arial" charset="0"/>
                <a:cs typeface="Arial" charset="0"/>
              </a:defRPr>
            </a:lvl8pPr>
            <a:lvl9pPr marL="3886200" indent="-228600" fontAlgn="base">
              <a:spcBef>
                <a:spcPts val="1000"/>
              </a:spcBef>
              <a:spcAft>
                <a:spcPct val="0"/>
              </a:spcAft>
              <a:defRPr sz="1400">
                <a:solidFill>
                  <a:schemeClr val="tx1"/>
                </a:solidFill>
                <a:latin typeface="Arial" charset="0"/>
                <a:cs typeface="Arial" charset="0"/>
              </a:defRPr>
            </a:lvl9pPr>
          </a:lstStyle>
          <a:p>
            <a:pPr algn="ctr">
              <a:spcBef>
                <a:spcPct val="50000"/>
              </a:spcBef>
              <a:buClrTx/>
              <a:buSzTx/>
              <a:buFontTx/>
              <a:buNone/>
            </a:pPr>
            <a:r>
              <a:rPr lang="en-US" altLang="en-US" sz="1200">
                <a:solidFill>
                  <a:schemeClr val="bg1"/>
                </a:solidFill>
              </a:rPr>
              <a:t>AIT</a:t>
            </a:r>
          </a:p>
        </p:txBody>
      </p:sp>
      <p:sp>
        <p:nvSpPr>
          <p:cNvPr id="46" name="Line 4"/>
          <p:cNvSpPr>
            <a:spLocks noChangeShapeType="1"/>
          </p:cNvSpPr>
          <p:nvPr/>
        </p:nvSpPr>
        <p:spPr bwMode="auto">
          <a:xfrm>
            <a:off x="8227020" y="1989137"/>
            <a:ext cx="0" cy="4608513"/>
          </a:xfrm>
          <a:prstGeom prst="line">
            <a:avLst/>
          </a:prstGeom>
          <a:noFill/>
          <a:ln w="3175">
            <a:solidFill>
              <a:srgbClr val="969696"/>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endParaRPr lang="en-US"/>
          </a:p>
        </p:txBody>
      </p:sp>
      <p:sp>
        <p:nvSpPr>
          <p:cNvPr id="47" name="Rectangle 14"/>
          <p:cNvSpPr>
            <a:spLocks noChangeArrowheads="1"/>
          </p:cNvSpPr>
          <p:nvPr/>
        </p:nvSpPr>
        <p:spPr bwMode="auto">
          <a:xfrm>
            <a:off x="2250357" y="4090193"/>
            <a:ext cx="4175520" cy="863600"/>
          </a:xfrm>
          <a:prstGeom prst="rect">
            <a:avLst/>
          </a:prstGeom>
          <a:ln>
            <a:headEnd/>
            <a:tailEnd/>
          </a:ln>
          <a:extLst/>
        </p:spPr>
        <p:style>
          <a:lnRef idx="0">
            <a:schemeClr val="accent6"/>
          </a:lnRef>
          <a:fillRef idx="3">
            <a:schemeClr val="accent6"/>
          </a:fillRef>
          <a:effectRef idx="3">
            <a:schemeClr val="accent6"/>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Avionics Data Management [RDB]</a:t>
            </a:r>
            <a:endParaRPr lang="en-US" altLang="en-US" sz="1200" dirty="0">
              <a:solidFill>
                <a:schemeClr val="bg1">
                  <a:lumMod val="85000"/>
                </a:schemeClr>
              </a:solidFill>
            </a:endParaRPr>
          </a:p>
        </p:txBody>
      </p:sp>
      <p:sp>
        <p:nvSpPr>
          <p:cNvPr id="48" name="Rectangle 13"/>
          <p:cNvSpPr>
            <a:spLocks noChangeArrowheads="1"/>
          </p:cNvSpPr>
          <p:nvPr/>
        </p:nvSpPr>
        <p:spPr bwMode="auto">
          <a:xfrm>
            <a:off x="3112946" y="3068637"/>
            <a:ext cx="720725" cy="86360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p>
            <a:pPr algn="ctr">
              <a:spcBef>
                <a:spcPct val="50000"/>
              </a:spcBef>
            </a:pPr>
            <a:r>
              <a:rPr lang="en-US" altLang="en-US" sz="1200" dirty="0">
                <a:solidFill>
                  <a:schemeClr val="tx1"/>
                </a:solidFill>
              </a:rPr>
              <a:t>AOC DB</a:t>
            </a:r>
          </a:p>
          <a:p>
            <a:pPr algn="ctr">
              <a:spcBef>
                <a:spcPct val="50000"/>
              </a:spcBef>
            </a:pPr>
            <a:r>
              <a:rPr lang="en-US" altLang="en-US" sz="1200" dirty="0">
                <a:solidFill>
                  <a:schemeClr val="tx1"/>
                </a:solidFill>
              </a:rPr>
              <a:t>[…]</a:t>
            </a:r>
          </a:p>
        </p:txBody>
      </p:sp>
      <p:sp>
        <p:nvSpPr>
          <p:cNvPr id="49" name="Rectangle 21"/>
          <p:cNvSpPr>
            <a:spLocks noChangeArrowheads="1"/>
          </p:cNvSpPr>
          <p:nvPr/>
        </p:nvSpPr>
        <p:spPr bwMode="auto">
          <a:xfrm>
            <a:off x="1386259" y="3068637"/>
            <a:ext cx="720725"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System </a:t>
            </a:r>
            <a:r>
              <a:rPr lang="en-US" altLang="en-US" sz="1200" dirty="0" err="1" smtClean="0">
                <a:solidFill>
                  <a:schemeClr val="bg1">
                    <a:lumMod val="85000"/>
                  </a:schemeClr>
                </a:solidFill>
              </a:rPr>
              <a:t>Architec</a:t>
            </a:r>
            <a:r>
              <a:rPr lang="en-US" altLang="en-US" sz="1200" dirty="0" smtClean="0">
                <a:solidFill>
                  <a:schemeClr val="bg1">
                    <a:lumMod val="85000"/>
                  </a:schemeClr>
                </a:solidFill>
              </a:rPr>
              <a:t>. </a:t>
            </a:r>
            <a:endParaRPr lang="en-US" altLang="en-US" sz="1200" dirty="0">
              <a:solidFill>
                <a:schemeClr val="bg1">
                  <a:lumMod val="85000"/>
                </a:schemeClr>
              </a:solidFill>
            </a:endParaRPr>
          </a:p>
        </p:txBody>
      </p:sp>
      <p:sp>
        <p:nvSpPr>
          <p:cNvPr id="45" name="Rectangle 19"/>
          <p:cNvSpPr>
            <a:spLocks noChangeArrowheads="1"/>
          </p:cNvSpPr>
          <p:nvPr/>
        </p:nvSpPr>
        <p:spPr bwMode="auto">
          <a:xfrm>
            <a:off x="8297510" y="3082266"/>
            <a:ext cx="719138" cy="863600"/>
          </a:xfrm>
          <a:prstGeom prst="rect">
            <a:avLst/>
          </a:prstGeom>
          <a:ln>
            <a:headEnd/>
            <a:tailEnd/>
          </a:ln>
          <a:extLst/>
        </p:spPr>
        <p:style>
          <a:lnRef idx="1">
            <a:schemeClr val="accent6"/>
          </a:lnRef>
          <a:fillRef idx="2">
            <a:schemeClr val="accent6"/>
          </a:fillRef>
          <a:effectRef idx="1">
            <a:schemeClr val="accent6"/>
          </a:effectRef>
          <a:fontRef idx="minor">
            <a:schemeClr val="dk1"/>
          </a:fontRef>
        </p:style>
        <p:txBody>
          <a:bodyPr lIns="0" tIns="0" rIns="0" bIns="0" anchor="ctr"/>
          <a:lstStyle/>
          <a:p>
            <a:pPr algn="ctr">
              <a:spcBef>
                <a:spcPct val="50000"/>
              </a:spcBef>
            </a:pPr>
            <a:r>
              <a:rPr lang="en-US" altLang="en-US" sz="1200" dirty="0" smtClean="0">
                <a:solidFill>
                  <a:schemeClr val="tx1"/>
                </a:solidFill>
              </a:rPr>
              <a:t>Central </a:t>
            </a:r>
            <a:r>
              <a:rPr lang="en-US" altLang="en-US" sz="1200" dirty="0">
                <a:solidFill>
                  <a:schemeClr val="tx1"/>
                </a:solidFill>
              </a:rPr>
              <a:t/>
            </a:r>
            <a:br>
              <a:rPr lang="en-US" altLang="en-US" sz="1200" dirty="0">
                <a:solidFill>
                  <a:schemeClr val="tx1"/>
                </a:solidFill>
              </a:rPr>
            </a:br>
            <a:r>
              <a:rPr lang="en-US" altLang="en-US" sz="1200" dirty="0" smtClean="0">
                <a:solidFill>
                  <a:schemeClr val="tx1"/>
                </a:solidFill>
              </a:rPr>
              <a:t>Checkout</a:t>
            </a:r>
            <a:br>
              <a:rPr lang="en-US" altLang="en-US" sz="1200" dirty="0" smtClean="0">
                <a:solidFill>
                  <a:schemeClr val="tx1"/>
                </a:solidFill>
              </a:rPr>
            </a:br>
            <a:r>
              <a:rPr lang="en-US" altLang="en-US" sz="1200" dirty="0" smtClean="0">
                <a:solidFill>
                  <a:schemeClr val="tx1"/>
                </a:solidFill>
              </a:rPr>
              <a:t>System</a:t>
            </a:r>
          </a:p>
        </p:txBody>
      </p:sp>
      <p:sp>
        <p:nvSpPr>
          <p:cNvPr id="50" name="Rectangle 33"/>
          <p:cNvSpPr>
            <a:spLocks noChangeArrowheads="1"/>
          </p:cNvSpPr>
          <p:nvPr/>
        </p:nvSpPr>
        <p:spPr bwMode="auto">
          <a:xfrm>
            <a:off x="8299970" y="2052439"/>
            <a:ext cx="719138"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endParaRPr lang="en-US" altLang="en-US" sz="1200" dirty="0">
              <a:solidFill>
                <a:schemeClr val="bg1">
                  <a:lumMod val="85000"/>
                </a:schemeClr>
              </a:solidFill>
            </a:endParaRPr>
          </a:p>
        </p:txBody>
      </p:sp>
      <p:sp>
        <p:nvSpPr>
          <p:cNvPr id="52" name="Rectangle 15"/>
          <p:cNvSpPr>
            <a:spLocks noChangeArrowheads="1"/>
          </p:cNvSpPr>
          <p:nvPr/>
        </p:nvSpPr>
        <p:spPr bwMode="auto">
          <a:xfrm>
            <a:off x="522164" y="2060575"/>
            <a:ext cx="719137"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Performance</a:t>
            </a:r>
            <a:endParaRPr lang="en-US" altLang="en-US" sz="1200" dirty="0">
              <a:solidFill>
                <a:schemeClr val="bg1">
                  <a:lumMod val="85000"/>
                </a:schemeClr>
              </a:solidFill>
            </a:endParaRPr>
          </a:p>
        </p:txBody>
      </p:sp>
      <p:sp>
        <p:nvSpPr>
          <p:cNvPr id="51" name="Rectangle 13"/>
          <p:cNvSpPr>
            <a:spLocks noChangeArrowheads="1"/>
          </p:cNvSpPr>
          <p:nvPr/>
        </p:nvSpPr>
        <p:spPr bwMode="auto">
          <a:xfrm>
            <a:off x="2250356" y="2060575"/>
            <a:ext cx="720725" cy="863600"/>
          </a:xfrm>
          <a:prstGeom prst="rect">
            <a:avLst/>
          </a:prstGeom>
          <a:ln>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r>
              <a:rPr lang="en-US" altLang="en-US" sz="1200" dirty="0" smtClean="0">
                <a:solidFill>
                  <a:schemeClr val="bg1">
                    <a:lumMod val="85000"/>
                  </a:schemeClr>
                </a:solidFill>
              </a:rPr>
              <a:t>Power</a:t>
            </a:r>
            <a:br>
              <a:rPr lang="en-US" altLang="en-US" sz="1200" dirty="0" smtClean="0">
                <a:solidFill>
                  <a:schemeClr val="bg1">
                    <a:lumMod val="85000"/>
                  </a:schemeClr>
                </a:solidFill>
              </a:rPr>
            </a:br>
            <a:r>
              <a:rPr lang="en-US" altLang="en-US" sz="1200" dirty="0" smtClean="0">
                <a:solidFill>
                  <a:schemeClr val="bg1">
                    <a:lumMod val="85000"/>
                  </a:schemeClr>
                </a:solidFill>
              </a:rPr>
              <a:t>Analysis</a:t>
            </a:r>
            <a:endParaRPr lang="en-US" altLang="en-US" sz="1200" dirty="0">
              <a:solidFill>
                <a:schemeClr val="bg1">
                  <a:lumMod val="85000"/>
                </a:schemeClr>
              </a:solidFill>
            </a:endParaRPr>
          </a:p>
        </p:txBody>
      </p:sp>
      <p:sp>
        <p:nvSpPr>
          <p:cNvPr id="54" name="Rectangle 14"/>
          <p:cNvSpPr>
            <a:spLocks noChangeArrowheads="1"/>
          </p:cNvSpPr>
          <p:nvPr/>
        </p:nvSpPr>
        <p:spPr bwMode="auto">
          <a:xfrm>
            <a:off x="8297564" y="4068663"/>
            <a:ext cx="721544" cy="863600"/>
          </a:xfrm>
          <a:prstGeom prst="rect">
            <a:avLst/>
          </a:prstGeom>
          <a:gradFill>
            <a:gsLst>
              <a:gs pos="100000">
                <a:schemeClr val="accent4">
                  <a:shade val="51000"/>
                  <a:satMod val="130000"/>
                  <a:alpha val="6000"/>
                </a:schemeClr>
              </a:gs>
              <a:gs pos="100000">
                <a:schemeClr val="accent4">
                  <a:shade val="93000"/>
                  <a:satMod val="130000"/>
                </a:schemeClr>
              </a:gs>
              <a:gs pos="100000">
                <a:schemeClr val="accent4">
                  <a:shade val="94000"/>
                  <a:satMod val="135000"/>
                </a:schemeClr>
              </a:gs>
            </a:gsLst>
          </a:gradFill>
          <a:ln>
            <a:solidFill>
              <a:schemeClr val="accent4">
                <a:shade val="95000"/>
                <a:satMod val="105000"/>
                <a:alpha val="16000"/>
              </a:schemeClr>
            </a:solidFill>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endParaRPr lang="en-US" altLang="en-US" sz="1200" dirty="0">
              <a:solidFill>
                <a:schemeClr val="bg1">
                  <a:lumMod val="85000"/>
                </a:schemeClr>
              </a:solidFill>
            </a:endParaRPr>
          </a:p>
        </p:txBody>
      </p:sp>
      <p:sp>
        <p:nvSpPr>
          <p:cNvPr id="56" name="Rectangle 14"/>
          <p:cNvSpPr>
            <a:spLocks noChangeArrowheads="1"/>
          </p:cNvSpPr>
          <p:nvPr/>
        </p:nvSpPr>
        <p:spPr bwMode="auto">
          <a:xfrm>
            <a:off x="522164" y="4091780"/>
            <a:ext cx="1582736" cy="863600"/>
          </a:xfrm>
          <a:prstGeom prst="rect">
            <a:avLst/>
          </a:prstGeom>
          <a:gradFill>
            <a:gsLst>
              <a:gs pos="100000">
                <a:schemeClr val="accent4">
                  <a:shade val="51000"/>
                  <a:satMod val="130000"/>
                  <a:alpha val="6000"/>
                </a:schemeClr>
              </a:gs>
              <a:gs pos="100000">
                <a:schemeClr val="accent4">
                  <a:shade val="93000"/>
                  <a:satMod val="130000"/>
                </a:schemeClr>
              </a:gs>
              <a:gs pos="100000">
                <a:schemeClr val="accent4">
                  <a:shade val="94000"/>
                  <a:satMod val="135000"/>
                </a:schemeClr>
              </a:gs>
            </a:gsLst>
          </a:gradFill>
          <a:ln>
            <a:solidFill>
              <a:schemeClr val="accent4">
                <a:shade val="95000"/>
                <a:satMod val="105000"/>
                <a:alpha val="16000"/>
              </a:schemeClr>
            </a:solidFill>
            <a:headEnd/>
            <a:tailEnd/>
          </a:ln>
          <a:extLst/>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Bef>
                <a:spcPct val="50000"/>
              </a:spcBef>
            </a:pPr>
            <a:endParaRPr lang="en-US" altLang="en-US" sz="1200" dirty="0">
              <a:solidFill>
                <a:schemeClr val="bg1">
                  <a:lumMod val="85000"/>
                </a:schemeClr>
              </a:solidFill>
            </a:endParaRPr>
          </a:p>
        </p:txBody>
      </p:sp>
    </p:spTree>
    <p:extLst>
      <p:ext uri="{BB962C8B-B14F-4D97-AF65-F5344CB8AC3E}">
        <p14:creationId xmlns:p14="http://schemas.microsoft.com/office/powerpoint/2010/main" xmlns="" val="174546307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Ground Segment – Common Core is to develop common building blocks to configure ground systems for AIV and operation</a:t>
            </a:r>
            <a:endParaRPr lang="en-US" dirty="0"/>
          </a:p>
        </p:txBody>
      </p:sp>
      <p:sp>
        <p:nvSpPr>
          <p:cNvPr id="3" name="Content Placeholder 2"/>
          <p:cNvSpPr>
            <a:spLocks noGrp="1"/>
          </p:cNvSpPr>
          <p:nvPr>
            <p:ph idx="1"/>
          </p:nvPr>
        </p:nvSpPr>
        <p:spPr>
          <a:xfrm>
            <a:off x="414339" y="2006600"/>
            <a:ext cx="6297960" cy="4725988"/>
          </a:xfrm>
        </p:spPr>
        <p:txBody>
          <a:bodyPr/>
          <a:lstStyle/>
          <a:p>
            <a:pPr>
              <a:buFont typeface="Arial" panose="020B0604020202020204" pitchFamily="34" charset="0"/>
              <a:buChar char="•"/>
            </a:pPr>
            <a:r>
              <a:rPr lang="en-US" dirty="0"/>
              <a:t>The objective of the EGS-CC Initiative is to developing a common European Monitoring &amp; Control infrastructure that can:</a:t>
            </a:r>
          </a:p>
          <a:p>
            <a:pPr lvl="3">
              <a:buFont typeface="Arial" panose="020B0604020202020204" pitchFamily="34" charset="0"/>
              <a:buChar char="•"/>
            </a:pPr>
            <a:r>
              <a:rPr lang="en-US" dirty="0"/>
              <a:t>be applied for all class of missions, including Launchers</a:t>
            </a:r>
          </a:p>
          <a:p>
            <a:pPr lvl="3">
              <a:buFont typeface="Arial" panose="020B0604020202020204" pitchFamily="34" charset="0"/>
              <a:buChar char="•"/>
            </a:pPr>
            <a:r>
              <a:rPr lang="en-US" dirty="0"/>
              <a:t>used across all project phases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EGS-CC </a:t>
            </a:r>
            <a:r>
              <a:rPr lang="en-US" dirty="0"/>
              <a:t>is a collaboration of European large system integrators and space agencies to develop a common core:</a:t>
            </a:r>
          </a:p>
          <a:p>
            <a:pPr lvl="3">
              <a:buFont typeface="Arial" panose="020B0604020202020204" pitchFamily="34" charset="0"/>
              <a:buChar char="•"/>
            </a:pPr>
            <a:r>
              <a:rPr lang="en-US" dirty="0"/>
              <a:t>Airbus </a:t>
            </a:r>
            <a:r>
              <a:rPr lang="en-US" dirty="0" err="1"/>
              <a:t>Defence</a:t>
            </a:r>
            <a:r>
              <a:rPr lang="en-US" dirty="0"/>
              <a:t> &amp; Space (former Astrium Satellites and Astrium ST)</a:t>
            </a:r>
          </a:p>
          <a:p>
            <a:pPr lvl="3">
              <a:buFont typeface="Arial" panose="020B0604020202020204" pitchFamily="34" charset="0"/>
              <a:buChar char="•"/>
            </a:pPr>
            <a:r>
              <a:rPr lang="en-US" dirty="0"/>
              <a:t>Thales </a:t>
            </a:r>
            <a:r>
              <a:rPr lang="en-US" dirty="0" err="1"/>
              <a:t>Alenia</a:t>
            </a:r>
            <a:r>
              <a:rPr lang="en-US" dirty="0"/>
              <a:t> </a:t>
            </a:r>
            <a:r>
              <a:rPr lang="en-US" dirty="0" smtClean="0"/>
              <a:t>Space (France </a:t>
            </a:r>
            <a:r>
              <a:rPr lang="en-US" dirty="0"/>
              <a:t>&amp; Italy)</a:t>
            </a:r>
          </a:p>
          <a:p>
            <a:pPr lvl="3">
              <a:buFont typeface="Arial" panose="020B0604020202020204" pitchFamily="34" charset="0"/>
              <a:buChar char="•"/>
            </a:pPr>
            <a:r>
              <a:rPr lang="en-US" dirty="0"/>
              <a:t>OHB System</a:t>
            </a:r>
          </a:p>
          <a:p>
            <a:pPr lvl="3">
              <a:buFont typeface="Arial" panose="020B0604020202020204" pitchFamily="34" charset="0"/>
              <a:buChar char="•"/>
            </a:pPr>
            <a:r>
              <a:rPr lang="en-US" dirty="0"/>
              <a:t>CNES (French National Agency)</a:t>
            </a:r>
          </a:p>
          <a:p>
            <a:pPr lvl="3">
              <a:buFont typeface="Arial" panose="020B0604020202020204" pitchFamily="34" charset="0"/>
              <a:buChar char="•"/>
            </a:pPr>
            <a:r>
              <a:rPr lang="en-US" dirty="0"/>
              <a:t>DLR (German National Agency)</a:t>
            </a:r>
          </a:p>
          <a:p>
            <a:pPr lvl="3">
              <a:buFont typeface="Arial" panose="020B0604020202020204" pitchFamily="34" charset="0"/>
              <a:buChar char="•"/>
            </a:pPr>
            <a:r>
              <a:rPr lang="en-US" dirty="0"/>
              <a:t>ESA (ESOC &amp; ESTEC)</a:t>
            </a:r>
          </a:p>
          <a:p>
            <a:pPr lvl="3">
              <a:buFont typeface="Arial" panose="020B0604020202020204" pitchFamily="34" charset="0"/>
              <a:buChar char="•"/>
            </a:pPr>
            <a:r>
              <a:rPr lang="en-US" dirty="0"/>
              <a:t>UKSA (UK National Agency)</a:t>
            </a:r>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19</a:t>
            </a:fld>
            <a:endParaRPr lang="de-DE" altLang="de-DE">
              <a:solidFill>
                <a:srgbClr val="000000"/>
              </a:solidFill>
            </a:endParaRPr>
          </a:p>
        </p:txBody>
      </p:sp>
      <p:sp>
        <p:nvSpPr>
          <p:cNvPr id="7" name="Rectangle 6"/>
          <p:cNvSpPr/>
          <p:nvPr/>
        </p:nvSpPr>
        <p:spPr bwMode="auto">
          <a:xfrm>
            <a:off x="7003701" y="4561952"/>
            <a:ext cx="1477108" cy="188909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lang="en-US" dirty="0" smtClean="0">
                <a:latin typeface="Arial" pitchFamily="34" charset="0"/>
                <a:cs typeface="Arial" pitchFamily="34" charset="0"/>
              </a:rPr>
              <a:t>Central Checkout System (CCS) </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8872694" y="4561952"/>
            <a:ext cx="1477108" cy="188909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cs typeface="Arial" pitchFamily="34" charset="0"/>
              </a:rPr>
              <a:t>Mission Control System</a:t>
            </a:r>
          </a:p>
        </p:txBody>
      </p:sp>
      <p:sp>
        <p:nvSpPr>
          <p:cNvPr id="9" name="Rectangle 8"/>
          <p:cNvSpPr/>
          <p:nvPr/>
        </p:nvSpPr>
        <p:spPr bwMode="auto">
          <a:xfrm>
            <a:off x="7181850" y="5638800"/>
            <a:ext cx="1111250" cy="546100"/>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Arial" pitchFamily="34" charset="0"/>
                <a:cs typeface="Arial" pitchFamily="34" charset="0"/>
              </a:rPr>
              <a:t>EGS-CC</a:t>
            </a:r>
          </a:p>
        </p:txBody>
      </p:sp>
      <p:sp>
        <p:nvSpPr>
          <p:cNvPr id="10" name="Rectangle 9"/>
          <p:cNvSpPr/>
          <p:nvPr/>
        </p:nvSpPr>
        <p:spPr bwMode="auto">
          <a:xfrm>
            <a:off x="9055623" y="5638800"/>
            <a:ext cx="1111250" cy="546100"/>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Arial" pitchFamily="34" charset="0"/>
                <a:cs typeface="Arial" pitchFamily="34" charset="0"/>
              </a:rPr>
              <a:t>EGS-CC</a:t>
            </a:r>
          </a:p>
        </p:txBody>
      </p:sp>
      <p:sp>
        <p:nvSpPr>
          <p:cNvPr id="15" name="Rectangle 14"/>
          <p:cNvSpPr/>
          <p:nvPr/>
        </p:nvSpPr>
        <p:spPr bwMode="auto">
          <a:xfrm>
            <a:off x="7680861" y="2333626"/>
            <a:ext cx="1630345" cy="8001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cs typeface="Arial" pitchFamily="34" charset="0"/>
              </a:rPr>
              <a:t>Spacecraft</a:t>
            </a:r>
          </a:p>
        </p:txBody>
      </p:sp>
      <p:sp>
        <p:nvSpPr>
          <p:cNvPr id="16" name="Up-Down Arrow 15"/>
          <p:cNvSpPr/>
          <p:nvPr/>
        </p:nvSpPr>
        <p:spPr bwMode="auto">
          <a:xfrm rot="2209043">
            <a:off x="7855219" y="3276599"/>
            <a:ext cx="409575" cy="857250"/>
          </a:xfrm>
          <a:prstGeom prst="upDownArrow">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17" name="Up-Down Arrow 16"/>
          <p:cNvSpPr/>
          <p:nvPr/>
        </p:nvSpPr>
        <p:spPr bwMode="auto">
          <a:xfrm rot="8704915">
            <a:off x="8850836" y="3286124"/>
            <a:ext cx="409575" cy="857250"/>
          </a:xfrm>
          <a:prstGeom prst="upDownArrow">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Box 17"/>
          <p:cNvSpPr txBox="1"/>
          <p:nvPr/>
        </p:nvSpPr>
        <p:spPr>
          <a:xfrm>
            <a:off x="7767707" y="3605917"/>
            <a:ext cx="1543499" cy="553998"/>
          </a:xfrm>
          <a:prstGeom prst="rect">
            <a:avLst/>
          </a:prstGeom>
          <a:noFill/>
        </p:spPr>
        <p:txBody>
          <a:bodyPr wrap="none" rtlCol="0">
            <a:spAutoFit/>
          </a:bodyPr>
          <a:lstStyle/>
          <a:p>
            <a:pPr algn="ctr"/>
            <a:r>
              <a:rPr lang="en-US" dirty="0" err="1" smtClean="0"/>
              <a:t>Telecommand</a:t>
            </a:r>
            <a:r>
              <a:rPr lang="en-US" dirty="0" smtClean="0"/>
              <a:t> / </a:t>
            </a:r>
            <a:br>
              <a:rPr lang="en-US" dirty="0" smtClean="0"/>
            </a:br>
            <a:r>
              <a:rPr lang="en-US" dirty="0" smtClean="0"/>
              <a:t>Telemetry </a:t>
            </a:r>
            <a:endParaRPr lang="en-US" dirty="0"/>
          </a:p>
        </p:txBody>
      </p:sp>
    </p:spTree>
    <p:extLst>
      <p:ext uri="{BB962C8B-B14F-4D97-AF65-F5344CB8AC3E}">
        <p14:creationId xmlns:p14="http://schemas.microsoft.com/office/powerpoint/2010/main" xmlns="" val="2247126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Emerging </a:t>
            </a:r>
            <a:r>
              <a:rPr lang="de-DE" dirty="0" err="1"/>
              <a:t>standards</a:t>
            </a:r>
            <a:r>
              <a:rPr lang="de-DE" dirty="0"/>
              <a:t> </a:t>
            </a:r>
            <a:r>
              <a:rPr lang="de-DE" dirty="0" err="1"/>
              <a:t>facilitating</a:t>
            </a:r>
            <a:r>
              <a:rPr lang="de-DE" dirty="0"/>
              <a:t> </a:t>
            </a:r>
            <a:r>
              <a:rPr lang="de-DE" dirty="0" err="1"/>
              <a:t>the</a:t>
            </a:r>
            <a:r>
              <a:rPr lang="de-DE" dirty="0"/>
              <a:t> </a:t>
            </a:r>
            <a:r>
              <a:rPr lang="de-DE" dirty="0" err="1"/>
              <a:t>development</a:t>
            </a:r>
            <a:r>
              <a:rPr lang="de-DE" dirty="0"/>
              <a:t> </a:t>
            </a:r>
            <a:r>
              <a:rPr lang="de-DE" dirty="0" err="1"/>
              <a:t>of</a:t>
            </a:r>
            <a:r>
              <a:rPr lang="de-DE" dirty="0"/>
              <a:t> MBSE Environments</a:t>
            </a:r>
            <a:endParaRPr lang="en-US" dirty="0"/>
          </a:p>
        </p:txBody>
      </p:sp>
      <p:sp>
        <p:nvSpPr>
          <p:cNvPr id="3" name="Content Placeholder 2"/>
          <p:cNvSpPr>
            <a:spLocks noGrp="1"/>
          </p:cNvSpPr>
          <p:nvPr>
            <p:ph idx="1"/>
          </p:nvPr>
        </p:nvSpPr>
        <p:spPr>
          <a:xfrm>
            <a:off x="414339" y="2006600"/>
            <a:ext cx="7015162" cy="4725988"/>
          </a:xfrm>
        </p:spPr>
        <p:txBody>
          <a:bodyPr/>
          <a:lstStyle/>
          <a:p>
            <a:pPr>
              <a:buFont typeface="Arial" panose="020B0604020202020204" pitchFamily="34" charset="0"/>
              <a:buChar char="•"/>
            </a:pPr>
            <a:r>
              <a:rPr lang="en-US" dirty="0" smtClean="0"/>
              <a:t>ECSS working group ECSS E-TM-10-23 started in 2004</a:t>
            </a:r>
            <a:br>
              <a:rPr lang="en-US" dirty="0" smtClean="0"/>
            </a:br>
            <a:r>
              <a:rPr lang="en-US" dirty="0" smtClean="0"/>
              <a:t>to address the issue of “project database” for European space sector</a:t>
            </a:r>
            <a:br>
              <a:rPr lang="en-US" dirty="0" smtClean="0"/>
            </a:br>
            <a:r>
              <a:rPr lang="en-US" dirty="0" smtClean="0"/>
              <a:t>also in the view of the emerging discussion of MBSE</a:t>
            </a:r>
          </a:p>
          <a:p>
            <a:pPr lvl="3">
              <a:buFont typeface="Arial" panose="020B0604020202020204" pitchFamily="34" charset="0"/>
              <a:buChar char="•"/>
            </a:pPr>
            <a:r>
              <a:rPr lang="en-US" dirty="0" smtClean="0"/>
              <a:t>Sister WG ECSS E-TM-10-25 started in 2006</a:t>
            </a:r>
            <a:br>
              <a:rPr lang="en-US" dirty="0" smtClean="0"/>
            </a:br>
            <a:r>
              <a:rPr lang="en-US" dirty="0" smtClean="0"/>
              <a:t>to specify a conceptual data model for concurrent design in early life-cycle</a:t>
            </a:r>
          </a:p>
          <a:p>
            <a:pPr>
              <a:buFont typeface="Arial" panose="020B0604020202020204" pitchFamily="34" charset="0"/>
              <a:buChar char="•"/>
            </a:pPr>
            <a:endParaRPr lang="en-US" dirty="0"/>
          </a:p>
          <a:p>
            <a:pPr>
              <a:buFont typeface="Arial" panose="020B0604020202020204" pitchFamily="34" charset="0"/>
              <a:buChar char="•"/>
            </a:pPr>
            <a:r>
              <a:rPr lang="en-US" dirty="0"/>
              <a:t>The concepts delivered by ECSS E-TM-10-23/5 have been the major driver for new solutions along the lifecycle </a:t>
            </a:r>
            <a:endParaRPr lang="en-US" dirty="0" smtClean="0"/>
          </a:p>
          <a:p>
            <a:pPr lvl="3">
              <a:buFont typeface="Arial" panose="020B0604020202020204" pitchFamily="34" charset="0"/>
              <a:buChar char="•"/>
            </a:pPr>
            <a:r>
              <a:rPr lang="en-US" i="1" dirty="0" smtClean="0"/>
              <a:t>Outside the scope of </a:t>
            </a:r>
            <a:r>
              <a:rPr lang="en-US" i="1" dirty="0"/>
              <a:t>ECSS </a:t>
            </a:r>
            <a:r>
              <a:rPr lang="en-US" i="1" dirty="0" smtClean="0"/>
              <a:t>E-TM-10-23/5 but still strongly driven by a data models was Thales approach for Capella </a:t>
            </a:r>
            <a:endParaRPr lang="en-US" i="1" dirty="0"/>
          </a:p>
          <a:p>
            <a:pPr>
              <a:buFont typeface="Arial" panose="020B0604020202020204" pitchFamily="34" charset="0"/>
              <a:buChar char="•"/>
            </a:pPr>
            <a:endParaRPr lang="en-US" dirty="0"/>
          </a:p>
          <a:p>
            <a:pPr>
              <a:buFont typeface="Arial" panose="020B0604020202020204" pitchFamily="34" charset="0"/>
              <a:buChar char="•"/>
            </a:pPr>
            <a:r>
              <a:rPr lang="en-US" dirty="0" smtClean="0"/>
              <a:t>While the 10-23/25 concepts, strongly contributed to the success of several model-based engineering activities, the approach requires consolidation and standardization</a:t>
            </a:r>
            <a:endParaRPr lang="en-US" dirty="0"/>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2</a:t>
            </a:fld>
            <a:endParaRPr lang="de-DE" altLang="de-DE">
              <a:solidFill>
                <a:srgbClr val="000000"/>
              </a:solidFill>
            </a:endParaRPr>
          </a:p>
        </p:txBody>
      </p:sp>
      <p:pic>
        <p:nvPicPr>
          <p:cNvPr id="7" name="Picture 2" descr="ecs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39038" y="1849974"/>
            <a:ext cx="2657475"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5534025" y="5791200"/>
            <a:ext cx="4878259" cy="553998"/>
          </a:xfrm>
          <a:prstGeom prst="rect">
            <a:avLst/>
          </a:prstGeom>
          <a:noFill/>
          <a:ln>
            <a:solidFill>
              <a:schemeClr val="tx1"/>
            </a:solidFill>
          </a:ln>
        </p:spPr>
        <p:txBody>
          <a:bodyPr wrap="none" rtlCol="0">
            <a:spAutoFit/>
          </a:bodyPr>
          <a:lstStyle/>
          <a:p>
            <a:r>
              <a:rPr lang="en-GB" dirty="0" smtClean="0"/>
              <a:t>E-TM-10-23 “Space system data repository”</a:t>
            </a:r>
          </a:p>
          <a:p>
            <a:r>
              <a:rPr lang="en-GB" dirty="0" smtClean="0"/>
              <a:t>E-TM-10-25 </a:t>
            </a:r>
            <a:r>
              <a:rPr lang="en-GB" dirty="0"/>
              <a:t>“Engineering design model data exchange</a:t>
            </a:r>
          </a:p>
        </p:txBody>
      </p:sp>
    </p:spTree>
    <p:extLst>
      <p:ext uri="{BB962C8B-B14F-4D97-AF65-F5344CB8AC3E}">
        <p14:creationId xmlns:p14="http://schemas.microsoft.com/office/powerpoint/2010/main" xmlns="" val="3452437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CDM is required in order to specify the data which is exchange along the EGS-CC application process </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20</a:t>
            </a:fld>
            <a:endParaRPr lang="de-DE" altLang="de-DE">
              <a:solidFill>
                <a:srgbClr val="000000"/>
              </a:solidFill>
            </a:endParaRPr>
          </a:p>
        </p:txBody>
      </p:sp>
      <p:sp>
        <p:nvSpPr>
          <p:cNvPr id="7" name="Rectangle 6"/>
          <p:cNvSpPr/>
          <p:nvPr/>
        </p:nvSpPr>
        <p:spPr>
          <a:xfrm>
            <a:off x="4158306" y="4633700"/>
            <a:ext cx="2675994" cy="1487182"/>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sz="1200" dirty="0" smtClean="0"/>
              <a:t>CCS / MCS</a:t>
            </a:r>
            <a:endParaRPr lang="en-US" sz="1200" dirty="0"/>
          </a:p>
        </p:txBody>
      </p:sp>
      <p:sp>
        <p:nvSpPr>
          <p:cNvPr id="8" name="Rectangle 7"/>
          <p:cNvSpPr/>
          <p:nvPr/>
        </p:nvSpPr>
        <p:spPr>
          <a:xfrm>
            <a:off x="1557697" y="2428519"/>
            <a:ext cx="1460412" cy="1337374"/>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sz="1200" dirty="0" smtClean="0"/>
              <a:t>Organization A</a:t>
            </a:r>
            <a:endParaRPr lang="en-US" sz="1200" dirty="0"/>
          </a:p>
        </p:txBody>
      </p:sp>
      <p:sp>
        <p:nvSpPr>
          <p:cNvPr id="9" name="Can 8"/>
          <p:cNvSpPr/>
          <p:nvPr/>
        </p:nvSpPr>
        <p:spPr>
          <a:xfrm>
            <a:off x="1783847" y="2802228"/>
            <a:ext cx="1008112" cy="766946"/>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System Database</a:t>
            </a:r>
            <a:endParaRPr lang="en-US" sz="1200" dirty="0"/>
          </a:p>
        </p:txBody>
      </p:sp>
      <p:sp>
        <p:nvSpPr>
          <p:cNvPr id="10" name="Can 9"/>
          <p:cNvSpPr/>
          <p:nvPr/>
        </p:nvSpPr>
        <p:spPr>
          <a:xfrm>
            <a:off x="4990442" y="5065748"/>
            <a:ext cx="1008112" cy="766946"/>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EGS-CC</a:t>
            </a:r>
            <a:endParaRPr lang="en-US" sz="1200" dirty="0"/>
          </a:p>
        </p:txBody>
      </p:sp>
      <p:sp>
        <p:nvSpPr>
          <p:cNvPr id="11" name="Left-Right Arrow 10"/>
          <p:cNvSpPr/>
          <p:nvPr/>
        </p:nvSpPr>
        <p:spPr>
          <a:xfrm>
            <a:off x="3044352" y="2768264"/>
            <a:ext cx="4840565" cy="540060"/>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p>
        </p:txBody>
      </p:sp>
      <p:sp>
        <p:nvSpPr>
          <p:cNvPr id="12" name="Left-Up Arrow 11"/>
          <p:cNvSpPr/>
          <p:nvPr/>
        </p:nvSpPr>
        <p:spPr>
          <a:xfrm>
            <a:off x="6248343" y="4435748"/>
            <a:ext cx="2718200" cy="1260000"/>
          </a:xfrm>
          <a:prstGeom prst="leftUpArrow">
            <a:avLst>
              <a:gd name="adj1" fmla="val 20280"/>
              <a:gd name="adj2" fmla="val 25000"/>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dk1"/>
              </a:solidFill>
            </a:endParaRPr>
          </a:p>
        </p:txBody>
      </p:sp>
      <p:sp>
        <p:nvSpPr>
          <p:cNvPr id="13" name="Freeform 12"/>
          <p:cNvSpPr/>
          <p:nvPr/>
        </p:nvSpPr>
        <p:spPr>
          <a:xfrm>
            <a:off x="1557697" y="2069423"/>
            <a:ext cx="7869124" cy="4176464"/>
          </a:xfrm>
          <a:custGeom>
            <a:avLst/>
            <a:gdLst>
              <a:gd name="connsiteX0" fmla="*/ 1259456 w 5736566"/>
              <a:gd name="connsiteY0" fmla="*/ 8626 h 3321169"/>
              <a:gd name="connsiteX1" fmla="*/ 1259456 w 5736566"/>
              <a:gd name="connsiteY1" fmla="*/ 1595886 h 3321169"/>
              <a:gd name="connsiteX2" fmla="*/ 0 w 5736566"/>
              <a:gd name="connsiteY2" fmla="*/ 1595886 h 3321169"/>
              <a:gd name="connsiteX3" fmla="*/ 17253 w 5736566"/>
              <a:gd name="connsiteY3" fmla="*/ 3321169 h 3321169"/>
              <a:gd name="connsiteX4" fmla="*/ 5736566 w 5736566"/>
              <a:gd name="connsiteY4" fmla="*/ 3295290 h 3321169"/>
              <a:gd name="connsiteX5" fmla="*/ 5736566 w 5736566"/>
              <a:gd name="connsiteY5" fmla="*/ 1578634 h 3321169"/>
              <a:gd name="connsiteX6" fmla="*/ 4459856 w 5736566"/>
              <a:gd name="connsiteY6" fmla="*/ 1587260 h 3321169"/>
              <a:gd name="connsiteX7" fmla="*/ 4442604 w 5736566"/>
              <a:gd name="connsiteY7" fmla="*/ 0 h 3321169"/>
              <a:gd name="connsiteX8" fmla="*/ 1259456 w 5736566"/>
              <a:gd name="connsiteY8" fmla="*/ 8626 h 3321169"/>
              <a:gd name="connsiteX0" fmla="*/ 1259456 w 5736566"/>
              <a:gd name="connsiteY0" fmla="*/ 494401 h 3806944"/>
              <a:gd name="connsiteX1" fmla="*/ 1259456 w 5736566"/>
              <a:gd name="connsiteY1" fmla="*/ 2081661 h 3806944"/>
              <a:gd name="connsiteX2" fmla="*/ 0 w 5736566"/>
              <a:gd name="connsiteY2" fmla="*/ 2081661 h 3806944"/>
              <a:gd name="connsiteX3" fmla="*/ 17253 w 5736566"/>
              <a:gd name="connsiteY3" fmla="*/ 3806944 h 3806944"/>
              <a:gd name="connsiteX4" fmla="*/ 5736566 w 5736566"/>
              <a:gd name="connsiteY4" fmla="*/ 3781065 h 3806944"/>
              <a:gd name="connsiteX5" fmla="*/ 5736566 w 5736566"/>
              <a:gd name="connsiteY5" fmla="*/ 2064409 h 3806944"/>
              <a:gd name="connsiteX6" fmla="*/ 4459856 w 5736566"/>
              <a:gd name="connsiteY6" fmla="*/ 2073035 h 3806944"/>
              <a:gd name="connsiteX7" fmla="*/ 4452129 w 5736566"/>
              <a:gd name="connsiteY7" fmla="*/ 0 h 3806944"/>
              <a:gd name="connsiteX8" fmla="*/ 1259456 w 5736566"/>
              <a:gd name="connsiteY8" fmla="*/ 494401 h 3806944"/>
              <a:gd name="connsiteX0" fmla="*/ 1259456 w 5736566"/>
              <a:gd name="connsiteY0" fmla="*/ 0 h 3817368"/>
              <a:gd name="connsiteX1" fmla="*/ 1259456 w 5736566"/>
              <a:gd name="connsiteY1" fmla="*/ 2092085 h 3817368"/>
              <a:gd name="connsiteX2" fmla="*/ 0 w 5736566"/>
              <a:gd name="connsiteY2" fmla="*/ 2092085 h 3817368"/>
              <a:gd name="connsiteX3" fmla="*/ 17253 w 5736566"/>
              <a:gd name="connsiteY3" fmla="*/ 3817368 h 3817368"/>
              <a:gd name="connsiteX4" fmla="*/ 5736566 w 5736566"/>
              <a:gd name="connsiteY4" fmla="*/ 3791489 h 3817368"/>
              <a:gd name="connsiteX5" fmla="*/ 5736566 w 5736566"/>
              <a:gd name="connsiteY5" fmla="*/ 2074833 h 3817368"/>
              <a:gd name="connsiteX6" fmla="*/ 4459856 w 5736566"/>
              <a:gd name="connsiteY6" fmla="*/ 2083459 h 3817368"/>
              <a:gd name="connsiteX7" fmla="*/ 4452129 w 5736566"/>
              <a:gd name="connsiteY7" fmla="*/ 10424 h 3817368"/>
              <a:gd name="connsiteX8" fmla="*/ 1259456 w 5736566"/>
              <a:gd name="connsiteY8" fmla="*/ 0 h 381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6566" h="3817368">
                <a:moveTo>
                  <a:pt x="1259456" y="0"/>
                </a:moveTo>
                <a:lnTo>
                  <a:pt x="1259456" y="2092085"/>
                </a:lnTo>
                <a:lnTo>
                  <a:pt x="0" y="2092085"/>
                </a:lnTo>
                <a:lnTo>
                  <a:pt x="17253" y="3817368"/>
                </a:lnTo>
                <a:lnTo>
                  <a:pt x="5736566" y="3791489"/>
                </a:lnTo>
                <a:lnTo>
                  <a:pt x="5736566" y="2074833"/>
                </a:lnTo>
                <a:lnTo>
                  <a:pt x="4459856" y="2083459"/>
                </a:lnTo>
                <a:cubicBezTo>
                  <a:pt x="4457280" y="1392447"/>
                  <a:pt x="4454705" y="701436"/>
                  <a:pt x="4452129" y="10424"/>
                </a:cubicBezTo>
                <a:lnTo>
                  <a:pt x="1259456" y="0"/>
                </a:lnTo>
                <a:close/>
              </a:path>
            </a:pathLst>
          </a:custGeom>
          <a:noFill/>
          <a:ln>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Rectangle 13"/>
          <p:cNvSpPr/>
          <p:nvPr/>
        </p:nvSpPr>
        <p:spPr>
          <a:xfrm>
            <a:off x="8048543" y="2397174"/>
            <a:ext cx="1460412" cy="1337374"/>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sz="1200" dirty="0" smtClean="0"/>
              <a:t>Organization B</a:t>
            </a:r>
            <a:endParaRPr lang="en-US" sz="1200" dirty="0"/>
          </a:p>
        </p:txBody>
      </p:sp>
      <p:sp>
        <p:nvSpPr>
          <p:cNvPr id="15" name="Can 14"/>
          <p:cNvSpPr/>
          <p:nvPr/>
        </p:nvSpPr>
        <p:spPr>
          <a:xfrm>
            <a:off x="8274693" y="2770883"/>
            <a:ext cx="1008112" cy="766946"/>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System Database</a:t>
            </a:r>
            <a:endParaRPr lang="en-US" sz="1200" dirty="0"/>
          </a:p>
        </p:txBody>
      </p:sp>
      <p:sp>
        <p:nvSpPr>
          <p:cNvPr id="16" name="Left-Up Arrow 15"/>
          <p:cNvSpPr/>
          <p:nvPr/>
        </p:nvSpPr>
        <p:spPr>
          <a:xfrm flipH="1">
            <a:off x="1993602" y="4435748"/>
            <a:ext cx="2718200" cy="1260000"/>
          </a:xfrm>
          <a:prstGeom prst="leftUpArrow">
            <a:avLst>
              <a:gd name="adj1" fmla="val 20280"/>
              <a:gd name="adj2" fmla="val 25000"/>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dk1"/>
              </a:solidFill>
            </a:endParaRPr>
          </a:p>
        </p:txBody>
      </p:sp>
      <p:sp>
        <p:nvSpPr>
          <p:cNvPr id="17" name="TextBox 16"/>
          <p:cNvSpPr txBox="1"/>
          <p:nvPr/>
        </p:nvSpPr>
        <p:spPr>
          <a:xfrm>
            <a:off x="5825545" y="6389903"/>
            <a:ext cx="3563796" cy="400110"/>
          </a:xfrm>
          <a:prstGeom prst="rect">
            <a:avLst/>
          </a:prstGeom>
          <a:noFill/>
        </p:spPr>
        <p:txBody>
          <a:bodyPr wrap="none" rtlCol="0">
            <a:spAutoFit/>
          </a:bodyPr>
          <a:lstStyle/>
          <a:p>
            <a:r>
              <a:rPr lang="en-US" sz="2000" dirty="0" smtClean="0"/>
              <a:t>EGS-CC Development Scope</a:t>
            </a:r>
            <a:endParaRPr lang="en-US" sz="2000" dirty="0"/>
          </a:p>
        </p:txBody>
      </p:sp>
      <p:sp>
        <p:nvSpPr>
          <p:cNvPr id="18" name="Rectangle 17"/>
          <p:cNvSpPr/>
          <p:nvPr/>
        </p:nvSpPr>
        <p:spPr bwMode="auto">
          <a:xfrm>
            <a:off x="4814336" y="3569174"/>
            <a:ext cx="1440000" cy="720000"/>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solidFill>
                  <a:schemeClr val="tx2"/>
                </a:solidFill>
                <a:latin typeface="Arial" charset="0"/>
              </a:rPr>
              <a:t>EGS-CC</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solidFill>
                  <a:schemeClr val="tx2"/>
                </a:solidFill>
                <a:latin typeface="Arial" charset="0"/>
              </a:rPr>
              <a:t>CDM</a:t>
            </a:r>
            <a:endParaRPr kumimoji="0" lang="en-US" sz="1200" b="0" i="0" u="none" strike="noStrike" cap="none" normalizeH="0" baseline="0" dirty="0" smtClean="0">
              <a:ln>
                <a:noFill/>
              </a:ln>
              <a:solidFill>
                <a:schemeClr val="tx2"/>
              </a:solidFill>
              <a:effectLst/>
              <a:latin typeface="Arial" charset="0"/>
            </a:endParaRPr>
          </a:p>
        </p:txBody>
      </p:sp>
      <p:cxnSp>
        <p:nvCxnSpPr>
          <p:cNvPr id="19" name="Straight Arrow Connector 18"/>
          <p:cNvCxnSpPr/>
          <p:nvPr/>
        </p:nvCxnSpPr>
        <p:spPr>
          <a:xfrm flipV="1">
            <a:off x="5452647" y="3091713"/>
            <a:ext cx="0" cy="614242"/>
          </a:xfrm>
          <a:prstGeom prst="straightConnector1">
            <a:avLst/>
          </a:prstGeom>
          <a:ln w="28575">
            <a:prstDash val="dash"/>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3512039" y="3929174"/>
            <a:ext cx="1512168" cy="1448117"/>
          </a:xfrm>
          <a:prstGeom prst="straightConnector1">
            <a:avLst/>
          </a:prstGeom>
          <a:ln w="28575">
            <a:prstDash val="dash"/>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6104328" y="3929174"/>
            <a:ext cx="1656183" cy="1448117"/>
          </a:xfrm>
          <a:prstGeom prst="straightConnector1">
            <a:avLst/>
          </a:prstGeom>
          <a:ln w="28575">
            <a:prstDash val="dash"/>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244486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for conceptual data modeling for conceptual data modeling in EGS-CC </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21</a:t>
            </a:fld>
            <a:endParaRPr lang="de-DE" altLang="de-DE">
              <a:solidFill>
                <a:srgbClr val="000000"/>
              </a:solidFill>
            </a:endParaRPr>
          </a:p>
        </p:txBody>
      </p:sp>
      <p:sp>
        <p:nvSpPr>
          <p:cNvPr id="7" name="Rounded Rectangle 6"/>
          <p:cNvSpPr/>
          <p:nvPr/>
        </p:nvSpPr>
        <p:spPr bwMode="auto">
          <a:xfrm>
            <a:off x="917810" y="3573016"/>
            <a:ext cx="1152000" cy="576000"/>
          </a:xfrm>
          <a:prstGeom prst="roundRect">
            <a:avLst/>
          </a:prstGeom>
          <a:ln/>
          <a:ex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Analysis of the Domain</a:t>
            </a:r>
            <a:endParaRPr lang="en-US" sz="1000" dirty="0"/>
          </a:p>
        </p:txBody>
      </p:sp>
      <p:sp>
        <p:nvSpPr>
          <p:cNvPr id="8" name="Rounded Rectangle 7"/>
          <p:cNvSpPr/>
          <p:nvPr/>
        </p:nvSpPr>
        <p:spPr bwMode="auto">
          <a:xfrm>
            <a:off x="2473183" y="3576152"/>
            <a:ext cx="1152000" cy="576000"/>
          </a:xfrm>
          <a:prstGeom prst="roundRect">
            <a:avLst/>
          </a:prstGeom>
          <a:ln/>
          <a:ex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CDM Requirements Definition </a:t>
            </a:r>
            <a:endParaRPr lang="en-US" sz="1000" dirty="0"/>
          </a:p>
        </p:txBody>
      </p:sp>
      <p:cxnSp>
        <p:nvCxnSpPr>
          <p:cNvPr id="9" name="Straight Arrow Connector 8"/>
          <p:cNvCxnSpPr>
            <a:stCxn id="7" idx="3"/>
            <a:endCxn id="8" idx="1"/>
          </p:cNvCxnSpPr>
          <p:nvPr/>
        </p:nvCxnSpPr>
        <p:spPr bwMode="auto">
          <a:xfrm>
            <a:off x="2069810" y="3861016"/>
            <a:ext cx="403373" cy="3136"/>
          </a:xfrm>
          <a:prstGeom prst="straightConnector1">
            <a:avLst/>
          </a:prstGeom>
          <a:ln>
            <a:headEnd type="none"/>
            <a:tailEnd type="arrow"/>
          </a:ln>
          <a:extLst/>
        </p:spPr>
        <p:style>
          <a:lnRef idx="1">
            <a:schemeClr val="accent6"/>
          </a:lnRef>
          <a:fillRef idx="2">
            <a:schemeClr val="accent6"/>
          </a:fillRef>
          <a:effectRef idx="1">
            <a:schemeClr val="accent6"/>
          </a:effectRef>
          <a:fontRef idx="minor">
            <a:schemeClr val="dk1"/>
          </a:fontRef>
        </p:style>
      </p:cxnSp>
      <p:sp>
        <p:nvSpPr>
          <p:cNvPr id="10" name="Rounded Rectangle 9"/>
          <p:cNvSpPr/>
          <p:nvPr/>
        </p:nvSpPr>
        <p:spPr bwMode="auto">
          <a:xfrm>
            <a:off x="4028556" y="3576152"/>
            <a:ext cx="1152000" cy="576000"/>
          </a:xfrm>
          <a:prstGeom prst="roundRect">
            <a:avLst/>
          </a:prstGeom>
          <a:ln/>
          <a:ex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Conceptual Data Model Definition</a:t>
            </a:r>
            <a:endParaRPr lang="en-US" sz="1000" dirty="0"/>
          </a:p>
        </p:txBody>
      </p:sp>
      <p:sp>
        <p:nvSpPr>
          <p:cNvPr id="11" name="Rounded Rectangle 10"/>
          <p:cNvSpPr/>
          <p:nvPr/>
        </p:nvSpPr>
        <p:spPr bwMode="auto">
          <a:xfrm>
            <a:off x="5583929" y="3576152"/>
            <a:ext cx="1152000" cy="576000"/>
          </a:xfrm>
          <a:prstGeom prst="roundRect">
            <a:avLst/>
          </a:prstGeom>
          <a:ln/>
          <a:ex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Preliminary validation of CDM</a:t>
            </a:r>
            <a:endParaRPr lang="en-US" sz="1000" dirty="0"/>
          </a:p>
        </p:txBody>
      </p:sp>
      <p:sp>
        <p:nvSpPr>
          <p:cNvPr id="12" name="Rounded Rectangle 11"/>
          <p:cNvSpPr/>
          <p:nvPr/>
        </p:nvSpPr>
        <p:spPr bwMode="auto">
          <a:xfrm>
            <a:off x="7139302" y="3576152"/>
            <a:ext cx="1152000" cy="576000"/>
          </a:xfrm>
          <a:prstGeom prst="roundRect">
            <a:avLst/>
          </a:prstGeom>
          <a:ln/>
          <a:ex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t>Operational Implementation</a:t>
            </a:r>
            <a:endParaRPr lang="en-US" sz="1000" dirty="0"/>
          </a:p>
        </p:txBody>
      </p:sp>
      <p:sp>
        <p:nvSpPr>
          <p:cNvPr id="13" name="Rounded Rectangle 12"/>
          <p:cNvSpPr/>
          <p:nvPr/>
        </p:nvSpPr>
        <p:spPr bwMode="auto">
          <a:xfrm>
            <a:off x="8694674" y="3576152"/>
            <a:ext cx="1152000" cy="576000"/>
          </a:xfrm>
          <a:prstGeom prst="roundRect">
            <a:avLst/>
          </a:prstGeom>
          <a:ln/>
          <a:ex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t>Validation</a:t>
            </a:r>
            <a:endParaRPr lang="en-US" sz="1000" dirty="0"/>
          </a:p>
        </p:txBody>
      </p:sp>
      <p:cxnSp>
        <p:nvCxnSpPr>
          <p:cNvPr id="14" name="Straight Arrow Connector 13"/>
          <p:cNvCxnSpPr>
            <a:stCxn id="8" idx="3"/>
            <a:endCxn id="10" idx="1"/>
          </p:cNvCxnSpPr>
          <p:nvPr/>
        </p:nvCxnSpPr>
        <p:spPr bwMode="auto">
          <a:xfrm>
            <a:off x="3625183" y="3864152"/>
            <a:ext cx="403373" cy="0"/>
          </a:xfrm>
          <a:prstGeom prst="straightConnector1">
            <a:avLst/>
          </a:prstGeom>
          <a:ln>
            <a:headEnd type="none"/>
            <a:tailEnd type="arrow"/>
          </a:ln>
          <a:extLst/>
        </p:spPr>
        <p:style>
          <a:lnRef idx="1">
            <a:schemeClr val="accent6"/>
          </a:lnRef>
          <a:fillRef idx="2">
            <a:schemeClr val="accent6"/>
          </a:fillRef>
          <a:effectRef idx="1">
            <a:schemeClr val="accent6"/>
          </a:effectRef>
          <a:fontRef idx="minor">
            <a:schemeClr val="dk1"/>
          </a:fontRef>
        </p:style>
      </p:cxnSp>
      <p:cxnSp>
        <p:nvCxnSpPr>
          <p:cNvPr id="15" name="Straight Arrow Connector 14"/>
          <p:cNvCxnSpPr>
            <a:stCxn id="10" idx="3"/>
            <a:endCxn id="11" idx="1"/>
          </p:cNvCxnSpPr>
          <p:nvPr/>
        </p:nvCxnSpPr>
        <p:spPr bwMode="auto">
          <a:xfrm>
            <a:off x="5180556" y="3864152"/>
            <a:ext cx="403373" cy="0"/>
          </a:xfrm>
          <a:prstGeom prst="straightConnector1">
            <a:avLst/>
          </a:prstGeom>
          <a:ln>
            <a:headEnd type="none"/>
            <a:tailEnd type="arrow"/>
          </a:ln>
          <a:extLst/>
        </p:spPr>
        <p:style>
          <a:lnRef idx="1">
            <a:schemeClr val="accent6"/>
          </a:lnRef>
          <a:fillRef idx="2">
            <a:schemeClr val="accent6"/>
          </a:fillRef>
          <a:effectRef idx="1">
            <a:schemeClr val="accent6"/>
          </a:effectRef>
          <a:fontRef idx="minor">
            <a:schemeClr val="dk1"/>
          </a:fontRef>
        </p:style>
      </p:cxnSp>
      <p:cxnSp>
        <p:nvCxnSpPr>
          <p:cNvPr id="16" name="Straight Arrow Connector 15"/>
          <p:cNvCxnSpPr>
            <a:stCxn id="11" idx="3"/>
            <a:endCxn id="12" idx="1"/>
          </p:cNvCxnSpPr>
          <p:nvPr/>
        </p:nvCxnSpPr>
        <p:spPr bwMode="auto">
          <a:xfrm>
            <a:off x="6735929" y="3864152"/>
            <a:ext cx="403373" cy="0"/>
          </a:xfrm>
          <a:prstGeom prst="straightConnector1">
            <a:avLst/>
          </a:prstGeom>
          <a:ln>
            <a:headEnd type="none"/>
            <a:tailEnd type="arrow"/>
          </a:ln>
          <a:extLst/>
        </p:spPr>
        <p:style>
          <a:lnRef idx="1">
            <a:schemeClr val="dk1"/>
          </a:lnRef>
          <a:fillRef idx="0">
            <a:schemeClr val="dk1"/>
          </a:fillRef>
          <a:effectRef idx="0">
            <a:schemeClr val="dk1"/>
          </a:effectRef>
          <a:fontRef idx="minor">
            <a:schemeClr val="tx1"/>
          </a:fontRef>
        </p:style>
      </p:cxnSp>
      <p:cxnSp>
        <p:nvCxnSpPr>
          <p:cNvPr id="17" name="Straight Arrow Connector 16"/>
          <p:cNvCxnSpPr>
            <a:stCxn id="12" idx="3"/>
            <a:endCxn id="13" idx="1"/>
          </p:cNvCxnSpPr>
          <p:nvPr/>
        </p:nvCxnSpPr>
        <p:spPr bwMode="auto">
          <a:xfrm>
            <a:off x="8291302" y="3864152"/>
            <a:ext cx="403372" cy="0"/>
          </a:xfrm>
          <a:prstGeom prst="straightConnector1">
            <a:avLst/>
          </a:prstGeom>
          <a:ln>
            <a:headEnd type="none"/>
            <a:tailEnd type="arrow"/>
          </a:ln>
          <a:extLst/>
        </p:spPr>
        <p:style>
          <a:lnRef idx="1">
            <a:schemeClr val="dk1"/>
          </a:lnRef>
          <a:fillRef idx="0">
            <a:schemeClr val="dk1"/>
          </a:fillRef>
          <a:effectRef idx="0">
            <a:schemeClr val="dk1"/>
          </a:effectRef>
          <a:fontRef idx="minor">
            <a:schemeClr val="tx1"/>
          </a:fontRef>
        </p:style>
      </p:cxnSp>
      <p:cxnSp>
        <p:nvCxnSpPr>
          <p:cNvPr id="18" name="Elbow Connector 17"/>
          <p:cNvCxnSpPr>
            <a:stCxn id="13" idx="0"/>
            <a:endCxn id="10" idx="0"/>
          </p:cNvCxnSpPr>
          <p:nvPr/>
        </p:nvCxnSpPr>
        <p:spPr bwMode="auto">
          <a:xfrm rot="16200000" flipV="1">
            <a:off x="6937615" y="1243093"/>
            <a:ext cx="12700" cy="4666118"/>
          </a:xfrm>
          <a:prstGeom prst="bentConnector3">
            <a:avLst>
              <a:gd name="adj1" fmla="val 6660000"/>
            </a:avLst>
          </a:prstGeom>
          <a:ln>
            <a:headEnd type="none"/>
            <a:tailEnd type="arrow"/>
          </a:ln>
          <a:extLst/>
        </p:spPr>
        <p:style>
          <a:lnRef idx="1">
            <a:schemeClr val="dk1"/>
          </a:lnRef>
          <a:fillRef idx="0">
            <a:schemeClr val="dk1"/>
          </a:fillRef>
          <a:effectRef idx="0">
            <a:schemeClr val="dk1"/>
          </a:effectRef>
          <a:fontRef idx="minor">
            <a:schemeClr val="tx1"/>
          </a:fontRef>
        </p:style>
      </p:cxnSp>
      <p:cxnSp>
        <p:nvCxnSpPr>
          <p:cNvPr id="19" name="Elbow Connector 18"/>
          <p:cNvCxnSpPr>
            <a:stCxn id="13" idx="0"/>
            <a:endCxn id="8" idx="0"/>
          </p:cNvCxnSpPr>
          <p:nvPr/>
        </p:nvCxnSpPr>
        <p:spPr bwMode="auto">
          <a:xfrm rot="16200000" flipV="1">
            <a:off x="6159929" y="465406"/>
            <a:ext cx="12700" cy="6221491"/>
          </a:xfrm>
          <a:prstGeom prst="bentConnector3">
            <a:avLst>
              <a:gd name="adj1" fmla="val 8519969"/>
            </a:avLst>
          </a:prstGeom>
          <a:ln>
            <a:headEnd type="none"/>
            <a:tailEnd type="arrow"/>
          </a:ln>
          <a:extLst/>
        </p:spPr>
        <p:style>
          <a:lnRef idx="1">
            <a:schemeClr val="dk1"/>
          </a:lnRef>
          <a:fillRef idx="0">
            <a:schemeClr val="dk1"/>
          </a:fillRef>
          <a:effectRef idx="0">
            <a:schemeClr val="dk1"/>
          </a:effectRef>
          <a:fontRef idx="minor">
            <a:schemeClr val="tx1"/>
          </a:fontRef>
        </p:style>
      </p:cxnSp>
      <p:cxnSp>
        <p:nvCxnSpPr>
          <p:cNvPr id="20" name="Elbow Connector 19"/>
          <p:cNvCxnSpPr>
            <a:stCxn id="11" idx="0"/>
            <a:endCxn id="10" idx="0"/>
          </p:cNvCxnSpPr>
          <p:nvPr/>
        </p:nvCxnSpPr>
        <p:spPr bwMode="auto">
          <a:xfrm rot="16200000" flipV="1">
            <a:off x="5382243" y="2798465"/>
            <a:ext cx="12700" cy="1555373"/>
          </a:xfrm>
          <a:prstGeom prst="bentConnector3">
            <a:avLst>
              <a:gd name="adj1" fmla="val 2340000"/>
            </a:avLst>
          </a:prstGeom>
          <a:ln>
            <a:headEnd type="none"/>
            <a:tailEnd type="arrow"/>
          </a:ln>
          <a:extLst/>
        </p:spPr>
        <p:style>
          <a:lnRef idx="1">
            <a:schemeClr val="accent6"/>
          </a:lnRef>
          <a:fillRef idx="2">
            <a:schemeClr val="accent6"/>
          </a:fillRef>
          <a:effectRef idx="1">
            <a:schemeClr val="accent6"/>
          </a:effectRef>
          <a:fontRef idx="minor">
            <a:schemeClr val="dk1"/>
          </a:fontRef>
        </p:style>
      </p:cxnSp>
      <p:cxnSp>
        <p:nvCxnSpPr>
          <p:cNvPr id="21" name="Elbow Connector 20"/>
          <p:cNvCxnSpPr>
            <a:stCxn id="11" idx="0"/>
            <a:endCxn id="8" idx="0"/>
          </p:cNvCxnSpPr>
          <p:nvPr/>
        </p:nvCxnSpPr>
        <p:spPr bwMode="auto">
          <a:xfrm rot="16200000" flipV="1">
            <a:off x="4604556" y="2020779"/>
            <a:ext cx="12700" cy="3110746"/>
          </a:xfrm>
          <a:prstGeom prst="bentConnector3">
            <a:avLst>
              <a:gd name="adj1" fmla="val 4080000"/>
            </a:avLst>
          </a:prstGeom>
          <a:ln>
            <a:headEnd type="none"/>
            <a:tailEnd type="arrow"/>
          </a:ln>
          <a:extLst/>
        </p:spPr>
        <p:style>
          <a:lnRef idx="1">
            <a:schemeClr val="accent6"/>
          </a:lnRef>
          <a:fillRef idx="2">
            <a:schemeClr val="accent6"/>
          </a:fillRef>
          <a:effectRef idx="1">
            <a:schemeClr val="accent6"/>
          </a:effectRef>
          <a:fontRef idx="minor">
            <a:schemeClr val="dk1"/>
          </a:fontRef>
        </p:style>
      </p:cxnSp>
      <p:sp>
        <p:nvSpPr>
          <p:cNvPr id="22" name="Rectangle 21"/>
          <p:cNvSpPr/>
          <p:nvPr/>
        </p:nvSpPr>
        <p:spPr bwMode="auto">
          <a:xfrm>
            <a:off x="810306" y="2568040"/>
            <a:ext cx="864096" cy="504056"/>
          </a:xfrm>
          <a:prstGeom prst="rect">
            <a:avLst/>
          </a:prstGeom>
          <a:ln/>
          <a:ex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dirty="0" smtClean="0"/>
              <a:t>Existing Models</a:t>
            </a:r>
            <a:endParaRPr lang="en-US" sz="1000" dirty="0"/>
          </a:p>
        </p:txBody>
      </p:sp>
      <p:sp>
        <p:nvSpPr>
          <p:cNvPr id="23" name="Rectangle 22"/>
          <p:cNvSpPr/>
          <p:nvPr/>
        </p:nvSpPr>
        <p:spPr bwMode="auto">
          <a:xfrm>
            <a:off x="1192786" y="2208000"/>
            <a:ext cx="864096" cy="504056"/>
          </a:xfrm>
          <a:prstGeom prst="rect">
            <a:avLst/>
          </a:prstGeom>
          <a:ln/>
          <a:ex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dirty="0" smtClean="0"/>
              <a:t>Functional Requirements</a:t>
            </a:r>
            <a:endParaRPr lang="en-US" sz="1000" dirty="0"/>
          </a:p>
        </p:txBody>
      </p:sp>
      <p:sp>
        <p:nvSpPr>
          <p:cNvPr id="24" name="Rectangle 23"/>
          <p:cNvSpPr/>
          <p:nvPr/>
        </p:nvSpPr>
        <p:spPr bwMode="auto">
          <a:xfrm>
            <a:off x="1925922" y="2054816"/>
            <a:ext cx="864096" cy="504056"/>
          </a:xfrm>
          <a:prstGeom prst="rect">
            <a:avLst/>
          </a:prstGeom>
          <a:ln/>
          <a:ex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dirty="0" smtClean="0"/>
              <a:t>System Concept Definition</a:t>
            </a:r>
            <a:endParaRPr lang="en-US" sz="1000" dirty="0"/>
          </a:p>
        </p:txBody>
      </p:sp>
      <p:sp>
        <p:nvSpPr>
          <p:cNvPr id="25" name="Rectangle 24"/>
          <p:cNvSpPr/>
          <p:nvPr/>
        </p:nvSpPr>
        <p:spPr bwMode="auto">
          <a:xfrm>
            <a:off x="1781906" y="4584264"/>
            <a:ext cx="864096" cy="504056"/>
          </a:xfrm>
          <a:prstGeom prst="rect">
            <a:avLst/>
          </a:prstGeom>
          <a:ln/>
          <a:ex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smtClean="0"/>
              <a:t>Sample Data</a:t>
            </a:r>
            <a:endParaRPr lang="en-US" sz="1000" dirty="0"/>
          </a:p>
        </p:txBody>
      </p:sp>
      <p:sp>
        <p:nvSpPr>
          <p:cNvPr id="26" name="Rectangle 25"/>
          <p:cNvSpPr/>
          <p:nvPr/>
        </p:nvSpPr>
        <p:spPr bwMode="auto">
          <a:xfrm>
            <a:off x="3394821" y="4584264"/>
            <a:ext cx="864096" cy="504056"/>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t>Requirements</a:t>
            </a:r>
            <a:endParaRPr lang="en-US" sz="1000" dirty="0"/>
          </a:p>
        </p:txBody>
      </p:sp>
      <p:sp>
        <p:nvSpPr>
          <p:cNvPr id="27" name="Rectangle 26"/>
          <p:cNvSpPr/>
          <p:nvPr/>
        </p:nvSpPr>
        <p:spPr bwMode="auto">
          <a:xfrm>
            <a:off x="4956545" y="4584264"/>
            <a:ext cx="864096" cy="504056"/>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t>Data Model</a:t>
            </a:r>
            <a:endParaRPr lang="en-US" sz="1000" dirty="0"/>
          </a:p>
        </p:txBody>
      </p:sp>
      <p:sp>
        <p:nvSpPr>
          <p:cNvPr id="28" name="Rectangle 27"/>
          <p:cNvSpPr/>
          <p:nvPr/>
        </p:nvSpPr>
        <p:spPr bwMode="auto">
          <a:xfrm>
            <a:off x="6511917" y="4584264"/>
            <a:ext cx="864096" cy="504056"/>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t>Preliminary Validation Set</a:t>
            </a:r>
            <a:endParaRPr lang="en-US" sz="1000" dirty="0"/>
          </a:p>
        </p:txBody>
      </p:sp>
      <p:sp>
        <p:nvSpPr>
          <p:cNvPr id="29" name="Rectangle 28"/>
          <p:cNvSpPr/>
          <p:nvPr/>
        </p:nvSpPr>
        <p:spPr bwMode="auto">
          <a:xfrm>
            <a:off x="8694674" y="4584264"/>
            <a:ext cx="864096" cy="504056"/>
          </a:xfrm>
          <a:prstGeom prst="rect">
            <a:avLst/>
          </a:prstGeom>
          <a:ln/>
          <a:ex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t>Validation Data Set</a:t>
            </a:r>
            <a:endParaRPr lang="en-US" sz="1000" dirty="0"/>
          </a:p>
        </p:txBody>
      </p:sp>
      <p:cxnSp>
        <p:nvCxnSpPr>
          <p:cNvPr id="30" name="Straight Arrow Connector 29"/>
          <p:cNvCxnSpPr>
            <a:stCxn id="22" idx="2"/>
            <a:endCxn id="7" idx="0"/>
          </p:cNvCxnSpPr>
          <p:nvPr/>
        </p:nvCxnSpPr>
        <p:spPr bwMode="auto">
          <a:xfrm>
            <a:off x="1242354" y="3072096"/>
            <a:ext cx="251456" cy="500920"/>
          </a:xfrm>
          <a:prstGeom prst="straightConnector1">
            <a:avLst/>
          </a:prstGeom>
          <a:ln>
            <a:headEnd type="none"/>
            <a:tailEnd type="arrow"/>
          </a:ln>
          <a:extLst/>
        </p:spPr>
        <p:style>
          <a:lnRef idx="1">
            <a:schemeClr val="accent6"/>
          </a:lnRef>
          <a:fillRef idx="2">
            <a:schemeClr val="accent6"/>
          </a:fillRef>
          <a:effectRef idx="1">
            <a:schemeClr val="accent6"/>
          </a:effectRef>
          <a:fontRef idx="minor">
            <a:schemeClr val="dk1"/>
          </a:fontRef>
        </p:style>
      </p:cxnSp>
      <p:cxnSp>
        <p:nvCxnSpPr>
          <p:cNvPr id="31" name="Straight Arrow Connector 30"/>
          <p:cNvCxnSpPr>
            <a:stCxn id="23" idx="2"/>
            <a:endCxn id="7" idx="0"/>
          </p:cNvCxnSpPr>
          <p:nvPr/>
        </p:nvCxnSpPr>
        <p:spPr bwMode="auto">
          <a:xfrm flipH="1">
            <a:off x="1493810" y="2712056"/>
            <a:ext cx="131024" cy="860960"/>
          </a:xfrm>
          <a:prstGeom prst="straightConnector1">
            <a:avLst/>
          </a:prstGeom>
          <a:ln>
            <a:headEnd type="none"/>
            <a:tailEnd type="arrow"/>
          </a:ln>
          <a:extLst/>
        </p:spPr>
        <p:style>
          <a:lnRef idx="1">
            <a:schemeClr val="dk1"/>
          </a:lnRef>
          <a:fillRef idx="0">
            <a:schemeClr val="dk1"/>
          </a:fillRef>
          <a:effectRef idx="0">
            <a:schemeClr val="dk1"/>
          </a:effectRef>
          <a:fontRef idx="minor">
            <a:schemeClr val="tx1"/>
          </a:fontRef>
        </p:style>
      </p:cxnSp>
      <p:cxnSp>
        <p:nvCxnSpPr>
          <p:cNvPr id="32" name="Straight Arrow Connector 31"/>
          <p:cNvCxnSpPr>
            <a:stCxn id="24" idx="2"/>
            <a:endCxn id="7" idx="0"/>
          </p:cNvCxnSpPr>
          <p:nvPr/>
        </p:nvCxnSpPr>
        <p:spPr bwMode="auto">
          <a:xfrm flipH="1">
            <a:off x="1493810" y="2558872"/>
            <a:ext cx="864160" cy="1014144"/>
          </a:xfrm>
          <a:prstGeom prst="straightConnector1">
            <a:avLst/>
          </a:prstGeom>
          <a:ln>
            <a:headEnd type="none"/>
            <a:tailEnd type="arrow"/>
          </a:ln>
          <a:extLst/>
        </p:spPr>
        <p:style>
          <a:lnRef idx="1">
            <a:schemeClr val="dk1"/>
          </a:lnRef>
          <a:fillRef idx="0">
            <a:schemeClr val="dk1"/>
          </a:fillRef>
          <a:effectRef idx="0">
            <a:schemeClr val="dk1"/>
          </a:effectRef>
          <a:fontRef idx="minor">
            <a:schemeClr val="tx1"/>
          </a:fontRef>
        </p:style>
      </p:cxnSp>
      <p:cxnSp>
        <p:nvCxnSpPr>
          <p:cNvPr id="33" name="Straight Arrow Connector 32"/>
          <p:cNvCxnSpPr>
            <a:stCxn id="7" idx="2"/>
            <a:endCxn id="25" idx="0"/>
          </p:cNvCxnSpPr>
          <p:nvPr/>
        </p:nvCxnSpPr>
        <p:spPr bwMode="auto">
          <a:xfrm>
            <a:off x="1493810" y="4149016"/>
            <a:ext cx="720144" cy="435248"/>
          </a:xfrm>
          <a:prstGeom prst="straightConnector1">
            <a:avLst/>
          </a:prstGeom>
          <a:ln>
            <a:headEnd type="none"/>
            <a:tailEnd type="arrow"/>
          </a:ln>
          <a:extLst/>
        </p:spPr>
        <p:style>
          <a:lnRef idx="1">
            <a:schemeClr val="dk1"/>
          </a:lnRef>
          <a:fillRef idx="0">
            <a:schemeClr val="dk1"/>
          </a:fillRef>
          <a:effectRef idx="0">
            <a:schemeClr val="dk1"/>
          </a:effectRef>
          <a:fontRef idx="minor">
            <a:schemeClr val="tx1"/>
          </a:fontRef>
        </p:style>
      </p:cxnSp>
      <p:cxnSp>
        <p:nvCxnSpPr>
          <p:cNvPr id="34" name="Straight Arrow Connector 33"/>
          <p:cNvCxnSpPr>
            <a:stCxn id="25" idx="0"/>
            <a:endCxn id="8" idx="2"/>
          </p:cNvCxnSpPr>
          <p:nvPr/>
        </p:nvCxnSpPr>
        <p:spPr bwMode="auto">
          <a:xfrm flipV="1">
            <a:off x="2213954" y="4152152"/>
            <a:ext cx="835229" cy="432112"/>
          </a:xfrm>
          <a:prstGeom prst="straightConnector1">
            <a:avLst/>
          </a:prstGeom>
          <a:ln>
            <a:headEnd type="none"/>
            <a:tailEnd type="arrow"/>
          </a:ln>
          <a:extLst/>
        </p:spPr>
        <p:style>
          <a:lnRef idx="1">
            <a:schemeClr val="dk1"/>
          </a:lnRef>
          <a:fillRef idx="0">
            <a:schemeClr val="dk1"/>
          </a:fillRef>
          <a:effectRef idx="0">
            <a:schemeClr val="dk1"/>
          </a:effectRef>
          <a:fontRef idx="minor">
            <a:schemeClr val="tx1"/>
          </a:fontRef>
        </p:style>
      </p:cxnSp>
      <p:cxnSp>
        <p:nvCxnSpPr>
          <p:cNvPr id="35" name="Straight Arrow Connector 34"/>
          <p:cNvCxnSpPr>
            <a:stCxn id="8" idx="2"/>
            <a:endCxn id="26" idx="0"/>
          </p:cNvCxnSpPr>
          <p:nvPr/>
        </p:nvCxnSpPr>
        <p:spPr bwMode="auto">
          <a:xfrm>
            <a:off x="3049183" y="4152152"/>
            <a:ext cx="777686" cy="432112"/>
          </a:xfrm>
          <a:prstGeom prst="straightConnector1">
            <a:avLst/>
          </a:prstGeom>
          <a:ln>
            <a:headEnd type="none"/>
            <a:tailEnd type="arrow"/>
          </a:ln>
          <a:extLst/>
        </p:spPr>
        <p:style>
          <a:lnRef idx="1">
            <a:schemeClr val="dk1"/>
          </a:lnRef>
          <a:fillRef idx="0">
            <a:schemeClr val="dk1"/>
          </a:fillRef>
          <a:effectRef idx="0">
            <a:schemeClr val="dk1"/>
          </a:effectRef>
          <a:fontRef idx="minor">
            <a:schemeClr val="tx1"/>
          </a:fontRef>
        </p:style>
      </p:cxnSp>
      <p:cxnSp>
        <p:nvCxnSpPr>
          <p:cNvPr id="36" name="Straight Arrow Connector 35"/>
          <p:cNvCxnSpPr>
            <a:stCxn id="26" idx="0"/>
            <a:endCxn id="10" idx="2"/>
          </p:cNvCxnSpPr>
          <p:nvPr/>
        </p:nvCxnSpPr>
        <p:spPr bwMode="auto">
          <a:xfrm flipV="1">
            <a:off x="3826869" y="4152152"/>
            <a:ext cx="777687" cy="432112"/>
          </a:xfrm>
          <a:prstGeom prst="straightConnector1">
            <a:avLst/>
          </a:prstGeom>
          <a:ln>
            <a:headEnd type="none"/>
            <a:tailEnd type="arrow"/>
          </a:ln>
          <a:extLst/>
        </p:spPr>
        <p:style>
          <a:lnRef idx="1">
            <a:schemeClr val="dk1"/>
          </a:lnRef>
          <a:fillRef idx="0">
            <a:schemeClr val="dk1"/>
          </a:fillRef>
          <a:effectRef idx="0">
            <a:schemeClr val="dk1"/>
          </a:effectRef>
          <a:fontRef idx="minor">
            <a:schemeClr val="tx1"/>
          </a:fontRef>
        </p:style>
      </p:cxnSp>
      <p:cxnSp>
        <p:nvCxnSpPr>
          <p:cNvPr id="37" name="Straight Arrow Connector 36"/>
          <p:cNvCxnSpPr>
            <a:stCxn id="10" idx="2"/>
            <a:endCxn id="27" idx="0"/>
          </p:cNvCxnSpPr>
          <p:nvPr/>
        </p:nvCxnSpPr>
        <p:spPr bwMode="auto">
          <a:xfrm>
            <a:off x="4604556" y="4152152"/>
            <a:ext cx="784037" cy="432112"/>
          </a:xfrm>
          <a:prstGeom prst="straightConnector1">
            <a:avLst/>
          </a:prstGeom>
          <a:ln>
            <a:headEnd type="none"/>
            <a:tailEnd type="arrow"/>
          </a:ln>
          <a:extLst/>
        </p:spPr>
        <p:style>
          <a:lnRef idx="1">
            <a:schemeClr val="dk1"/>
          </a:lnRef>
          <a:fillRef idx="0">
            <a:schemeClr val="dk1"/>
          </a:fillRef>
          <a:effectRef idx="0">
            <a:schemeClr val="dk1"/>
          </a:effectRef>
          <a:fontRef idx="minor">
            <a:schemeClr val="tx1"/>
          </a:fontRef>
        </p:style>
      </p:cxnSp>
      <p:cxnSp>
        <p:nvCxnSpPr>
          <p:cNvPr id="38" name="Straight Arrow Connector 37"/>
          <p:cNvCxnSpPr>
            <a:stCxn id="27" idx="0"/>
            <a:endCxn id="11" idx="2"/>
          </p:cNvCxnSpPr>
          <p:nvPr/>
        </p:nvCxnSpPr>
        <p:spPr bwMode="auto">
          <a:xfrm flipV="1">
            <a:off x="5388593" y="4152152"/>
            <a:ext cx="771336" cy="432112"/>
          </a:xfrm>
          <a:prstGeom prst="straightConnector1">
            <a:avLst/>
          </a:prstGeom>
          <a:ln>
            <a:headEnd type="none"/>
            <a:tailEnd type="arrow"/>
          </a:ln>
          <a:extLst/>
        </p:spPr>
        <p:style>
          <a:lnRef idx="1">
            <a:schemeClr val="dk1"/>
          </a:lnRef>
          <a:fillRef idx="0">
            <a:schemeClr val="dk1"/>
          </a:fillRef>
          <a:effectRef idx="0">
            <a:schemeClr val="dk1"/>
          </a:effectRef>
          <a:fontRef idx="minor">
            <a:schemeClr val="tx1"/>
          </a:fontRef>
        </p:style>
      </p:cxnSp>
      <p:cxnSp>
        <p:nvCxnSpPr>
          <p:cNvPr id="39" name="Straight Arrow Connector 38"/>
          <p:cNvCxnSpPr>
            <a:stCxn id="11" idx="2"/>
            <a:endCxn id="28" idx="0"/>
          </p:cNvCxnSpPr>
          <p:nvPr/>
        </p:nvCxnSpPr>
        <p:spPr bwMode="auto">
          <a:xfrm>
            <a:off x="6159929" y="4152152"/>
            <a:ext cx="784036" cy="432112"/>
          </a:xfrm>
          <a:prstGeom prst="straightConnector1">
            <a:avLst/>
          </a:prstGeom>
          <a:ln>
            <a:headEnd type="none"/>
            <a:tailEnd type="arrow"/>
          </a:ln>
          <a:extLst/>
        </p:spPr>
        <p:style>
          <a:lnRef idx="1">
            <a:schemeClr val="dk1"/>
          </a:lnRef>
          <a:fillRef idx="0">
            <a:schemeClr val="dk1"/>
          </a:fillRef>
          <a:effectRef idx="0">
            <a:schemeClr val="dk1"/>
          </a:effectRef>
          <a:fontRef idx="minor">
            <a:schemeClr val="tx1"/>
          </a:fontRef>
        </p:style>
      </p:cxnSp>
      <p:cxnSp>
        <p:nvCxnSpPr>
          <p:cNvPr id="40" name="Straight Arrow Connector 39"/>
          <p:cNvCxnSpPr>
            <a:stCxn id="28" idx="0"/>
            <a:endCxn id="13" idx="2"/>
          </p:cNvCxnSpPr>
          <p:nvPr/>
        </p:nvCxnSpPr>
        <p:spPr bwMode="auto">
          <a:xfrm flipV="1">
            <a:off x="6943965" y="4152152"/>
            <a:ext cx="2326709" cy="432112"/>
          </a:xfrm>
          <a:prstGeom prst="straightConnector1">
            <a:avLst/>
          </a:prstGeom>
          <a:ln>
            <a:headEnd type="none"/>
            <a:tailEnd type="arrow"/>
          </a:ln>
          <a:extLst/>
        </p:spPr>
        <p:style>
          <a:lnRef idx="1">
            <a:schemeClr val="dk1"/>
          </a:lnRef>
          <a:fillRef idx="0">
            <a:schemeClr val="dk1"/>
          </a:fillRef>
          <a:effectRef idx="0">
            <a:schemeClr val="dk1"/>
          </a:effectRef>
          <a:fontRef idx="minor">
            <a:schemeClr val="tx1"/>
          </a:fontRef>
        </p:style>
      </p:cxnSp>
      <p:cxnSp>
        <p:nvCxnSpPr>
          <p:cNvPr id="41" name="Straight Arrow Connector 40"/>
          <p:cNvCxnSpPr>
            <a:stCxn id="13" idx="2"/>
            <a:endCxn id="29" idx="0"/>
          </p:cNvCxnSpPr>
          <p:nvPr/>
        </p:nvCxnSpPr>
        <p:spPr bwMode="auto">
          <a:xfrm flipH="1">
            <a:off x="9126722" y="4152152"/>
            <a:ext cx="143952" cy="432112"/>
          </a:xfrm>
          <a:prstGeom prst="straightConnector1">
            <a:avLst/>
          </a:prstGeom>
          <a:ln>
            <a:headEnd type="none"/>
            <a:tailEnd type="arrow"/>
          </a:ln>
          <a:extLst/>
        </p:spPr>
        <p:style>
          <a:lnRef idx="1">
            <a:schemeClr val="dk1"/>
          </a:lnRef>
          <a:fillRef idx="0">
            <a:schemeClr val="dk1"/>
          </a:fillRef>
          <a:effectRef idx="0">
            <a:schemeClr val="dk1"/>
          </a:effectRef>
          <a:fontRef idx="minor">
            <a:schemeClr val="tx1"/>
          </a:fontRef>
        </p:style>
      </p:cxnSp>
      <p:sp>
        <p:nvSpPr>
          <p:cNvPr id="42" name="Rectangle 41"/>
          <p:cNvSpPr/>
          <p:nvPr/>
        </p:nvSpPr>
        <p:spPr bwMode="auto">
          <a:xfrm>
            <a:off x="419099" y="5520432"/>
            <a:ext cx="9877425" cy="1224136"/>
          </a:xfrm>
          <a:prstGeom prst="rect">
            <a:avLst/>
          </a:prstGeom>
          <a:ln/>
          <a:extLst/>
        </p:spPr>
        <p:style>
          <a:lnRef idx="1">
            <a:schemeClr val="accent4"/>
          </a:lnRef>
          <a:fillRef idx="2">
            <a:schemeClr val="accent4"/>
          </a:fillRef>
          <a:effectRef idx="1">
            <a:schemeClr val="accent4"/>
          </a:effectRef>
          <a:fontRef idx="minor">
            <a:schemeClr val="dk1"/>
          </a:fontRef>
        </p:style>
        <p:txBody>
          <a:bodyPr rtlCol="0" anchor="b"/>
          <a:lstStyle/>
          <a:p>
            <a:r>
              <a:rPr lang="en-US" dirty="0" smtClean="0"/>
              <a:t>Tool Support in EGS-CC</a:t>
            </a:r>
            <a:endParaRPr lang="en-US" dirty="0"/>
          </a:p>
        </p:txBody>
      </p:sp>
      <p:sp>
        <p:nvSpPr>
          <p:cNvPr id="43" name="Rectangle 42"/>
          <p:cNvSpPr/>
          <p:nvPr/>
        </p:nvSpPr>
        <p:spPr bwMode="auto">
          <a:xfrm>
            <a:off x="812562" y="5592440"/>
            <a:ext cx="1401392" cy="216024"/>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smtClean="0"/>
              <a:t>Informal</a:t>
            </a:r>
            <a:endParaRPr lang="en-US" sz="1000" dirty="0"/>
          </a:p>
        </p:txBody>
      </p:sp>
      <p:sp>
        <p:nvSpPr>
          <p:cNvPr id="44" name="Rectangle 43"/>
          <p:cNvSpPr/>
          <p:nvPr/>
        </p:nvSpPr>
        <p:spPr bwMode="auto">
          <a:xfrm>
            <a:off x="2188474" y="5880472"/>
            <a:ext cx="3200120" cy="216024"/>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smtClean="0"/>
              <a:t>Data Model Editor (DME)</a:t>
            </a:r>
            <a:endParaRPr lang="en-US" sz="1000" dirty="0"/>
          </a:p>
        </p:txBody>
      </p:sp>
      <p:sp>
        <p:nvSpPr>
          <p:cNvPr id="45" name="Rectangle 44"/>
          <p:cNvSpPr/>
          <p:nvPr/>
        </p:nvSpPr>
        <p:spPr bwMode="auto">
          <a:xfrm>
            <a:off x="5238288" y="6136476"/>
            <a:ext cx="1800201" cy="216024"/>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smtClean="0"/>
              <a:t>Instance Model Editor (IME)</a:t>
            </a:r>
            <a:endParaRPr lang="en-US" sz="1000" dirty="0"/>
          </a:p>
        </p:txBody>
      </p:sp>
      <p:sp>
        <p:nvSpPr>
          <p:cNvPr id="46" name="Rectangle 45"/>
          <p:cNvSpPr/>
          <p:nvPr/>
        </p:nvSpPr>
        <p:spPr bwMode="auto">
          <a:xfrm>
            <a:off x="8442074" y="6384528"/>
            <a:ext cx="1512232" cy="216024"/>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smtClean="0"/>
              <a:t>Target Environment</a:t>
            </a:r>
            <a:endParaRPr lang="en-US" sz="1000" dirty="0"/>
          </a:p>
        </p:txBody>
      </p:sp>
    </p:spTree>
    <p:extLst>
      <p:ext uri="{BB962C8B-B14F-4D97-AF65-F5344CB8AC3E}">
        <p14:creationId xmlns:p14="http://schemas.microsoft.com/office/powerpoint/2010/main" xmlns="" val="3397224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was to gather existing models, concepts, issues, …, ideas in order to clarify scope, and content to derive needs </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22</a:t>
            </a:fld>
            <a:endParaRPr lang="de-DE" altLang="de-DE">
              <a:solidFill>
                <a:srgbClr val="000000"/>
              </a:solidFill>
            </a:endParaRPr>
          </a:p>
        </p:txBody>
      </p:sp>
      <p:sp>
        <p:nvSpPr>
          <p:cNvPr id="7" name="Rectangle 6"/>
          <p:cNvSpPr/>
          <p:nvPr/>
        </p:nvSpPr>
        <p:spPr bwMode="auto">
          <a:xfrm>
            <a:off x="2027384" y="3825874"/>
            <a:ext cx="3822730" cy="1784717"/>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l"/>
            <a:r>
              <a:rPr lang="en-US" sz="1400" dirty="0"/>
              <a:t>Parameter along the monitoring chain</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62060" y="4145161"/>
            <a:ext cx="3701256" cy="1006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bwMode="auto">
          <a:xfrm>
            <a:off x="5729708" y="5087864"/>
            <a:ext cx="3822730" cy="1806457"/>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tlCol="0" anchor="b"/>
          <a:lstStyle/>
          <a:p>
            <a:pPr algn="l"/>
            <a:r>
              <a:rPr lang="en-US" sz="1400" dirty="0"/>
              <a:t>PUS</a:t>
            </a:r>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73724" y="5197895"/>
            <a:ext cx="3320238" cy="1458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bwMode="auto">
          <a:xfrm>
            <a:off x="7337099" y="2256487"/>
            <a:ext cx="2716972" cy="3404537"/>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tlCol="0" anchor="b"/>
          <a:lstStyle/>
          <a:p>
            <a:pPr algn="l"/>
            <a:r>
              <a:rPr lang="en-US" sz="1400" dirty="0"/>
              <a:t>Check Concept</a:t>
            </a:r>
          </a:p>
        </p:txBody>
      </p:sp>
      <p:sp>
        <p:nvSpPr>
          <p:cNvPr id="12" name="Rectangle 11"/>
          <p:cNvSpPr/>
          <p:nvPr/>
        </p:nvSpPr>
        <p:spPr bwMode="auto">
          <a:xfrm>
            <a:off x="3868164" y="1885487"/>
            <a:ext cx="4199014" cy="2094009"/>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tlCol="0" anchor="b"/>
          <a:lstStyle/>
          <a:p>
            <a:pPr algn="l"/>
            <a:r>
              <a:rPr lang="en-US" sz="1400" dirty="0"/>
              <a:t>Sample Packet153 Packet</a:t>
            </a:r>
          </a:p>
        </p:txBody>
      </p:sp>
      <p:sp>
        <p:nvSpPr>
          <p:cNvPr id="13" name="Rectangle 12"/>
          <p:cNvSpPr/>
          <p:nvPr/>
        </p:nvSpPr>
        <p:spPr bwMode="auto">
          <a:xfrm>
            <a:off x="1013692" y="5661024"/>
            <a:ext cx="3822730" cy="1499588"/>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l"/>
            <a:r>
              <a:rPr lang="en-US" sz="1400" dirty="0" err="1"/>
              <a:t>Packetization</a:t>
            </a:r>
            <a:endParaRPr lang="en-US" sz="1400" dirty="0"/>
          </a:p>
        </p:txBody>
      </p:sp>
      <p:pic>
        <p:nvPicPr>
          <p:cNvPr id="14"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57500" y="1911998"/>
            <a:ext cx="4209678" cy="1881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337099" y="2277239"/>
            <a:ext cx="2716972" cy="3033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102994" y="5762972"/>
            <a:ext cx="3528392" cy="11250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Rectangle 16"/>
          <p:cNvSpPr/>
          <p:nvPr/>
        </p:nvSpPr>
        <p:spPr bwMode="auto">
          <a:xfrm>
            <a:off x="1104194" y="1847502"/>
            <a:ext cx="2609289" cy="2232249"/>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l"/>
            <a:r>
              <a:rPr lang="en-US" sz="1400" dirty="0" smtClean="0"/>
              <a:t>M&amp;C abstraction</a:t>
            </a:r>
            <a:endParaRPr lang="en-US" sz="1400" dirty="0"/>
          </a:p>
        </p:txBody>
      </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291267" y="1985366"/>
            <a:ext cx="2195609" cy="17352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8144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“CDM Requirements Definition” </a:t>
            </a:r>
            <a:r>
              <a:rPr lang="en-US" dirty="0" smtClean="0"/>
              <a:t>for </a:t>
            </a:r>
            <a:r>
              <a:rPr lang="en-US" dirty="0" err="1" smtClean="0"/>
              <a:t>baselining</a:t>
            </a:r>
            <a:r>
              <a:rPr lang="en-US" dirty="0" smtClean="0"/>
              <a:t> </a:t>
            </a:r>
            <a:r>
              <a:rPr lang="en-US" dirty="0"/>
              <a:t>the needs of what shall be “express-able” with the model </a:t>
            </a:r>
            <a:r>
              <a:rPr lang="en-US" dirty="0" smtClean="0"/>
              <a:t>– from a user perspective </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23</a:t>
            </a:fld>
            <a:endParaRPr lang="de-DE" altLang="de-DE">
              <a:solidFill>
                <a:srgbClr val="000000"/>
              </a:solidFill>
            </a:endParaRPr>
          </a:p>
        </p:txBody>
      </p:sp>
      <p:sp>
        <p:nvSpPr>
          <p:cNvPr id="7" name="Rectangle 6"/>
          <p:cNvSpPr/>
          <p:nvPr/>
        </p:nvSpPr>
        <p:spPr bwMode="auto">
          <a:xfrm>
            <a:off x="1009649" y="1657544"/>
            <a:ext cx="5597159" cy="5169093"/>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l"/>
            <a:endParaRPr lang="en-US" sz="1400" dirty="0"/>
          </a:p>
          <a:p>
            <a:pPr algn="l"/>
            <a:endParaRPr lang="en-US" sz="14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3138" y="1657544"/>
            <a:ext cx="5625428" cy="474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bwMode="auto">
          <a:xfrm>
            <a:off x="4573538" y="2291098"/>
            <a:ext cx="5597159" cy="4500532"/>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l"/>
            <a:endParaRPr lang="en-US" sz="1400" dirty="0"/>
          </a:p>
          <a:p>
            <a:pPr algn="l"/>
            <a:endParaRPr lang="en-US" sz="1400"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3538" y="2291098"/>
            <a:ext cx="5454328" cy="4545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3737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formal specification data, answering the requirements, is input for the S/W development i.e. for data exchange and management </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24</a:t>
            </a:fld>
            <a:endParaRPr lang="de-DE" altLang="de-DE">
              <a:solidFill>
                <a:srgbClr val="000000"/>
              </a:solidFill>
            </a:endParaRPr>
          </a:p>
        </p:txBody>
      </p:sp>
      <p:sp>
        <p:nvSpPr>
          <p:cNvPr id="7" name="Rectangle 6"/>
          <p:cNvSpPr/>
          <p:nvPr/>
        </p:nvSpPr>
        <p:spPr bwMode="auto">
          <a:xfrm>
            <a:off x="666518" y="1651768"/>
            <a:ext cx="2343026" cy="2848296"/>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l"/>
            <a:endParaRPr lang="en-US" sz="1400" dirty="0"/>
          </a:p>
          <a:p>
            <a:pPr algn="l"/>
            <a:r>
              <a:rPr lang="en-US" sz="1400" dirty="0"/>
              <a:t>Monitoring and Control Overview</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930" y="1751999"/>
            <a:ext cx="2164201" cy="21907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bwMode="auto">
          <a:xfrm>
            <a:off x="3291350" y="4262364"/>
            <a:ext cx="3803265" cy="2667416"/>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l"/>
            <a:endParaRPr lang="en-US" sz="1400" dirty="0"/>
          </a:p>
          <a:p>
            <a:pPr algn="l"/>
            <a:r>
              <a:rPr lang="en-US" sz="1400" dirty="0"/>
              <a:t>Monitoring and Control Element</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50200" y="4298507"/>
            <a:ext cx="3599681" cy="2386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bwMode="auto">
          <a:xfrm>
            <a:off x="3874393" y="1510765"/>
            <a:ext cx="3803265" cy="2772656"/>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l"/>
            <a:r>
              <a:rPr lang="en-US" sz="1400" dirty="0"/>
              <a:t>Monitoring and Control Aspects</a:t>
            </a:r>
          </a:p>
        </p:txBody>
      </p:sp>
      <p:sp>
        <p:nvSpPr>
          <p:cNvPr id="12" name="Rectangle 11"/>
          <p:cNvSpPr/>
          <p:nvPr/>
        </p:nvSpPr>
        <p:spPr bwMode="auto">
          <a:xfrm>
            <a:off x="391694" y="4498452"/>
            <a:ext cx="2880320" cy="2423008"/>
          </a:xfrm>
          <a:prstGeom prst="rect">
            <a:avLst/>
          </a:prstGeom>
          <a:solidFill>
            <a:schemeClr val="bg1">
              <a:lumMod val="95000"/>
            </a:schemeClr>
          </a:solidFill>
          <a:ln>
            <a:solidFill>
              <a:schemeClr val="bg1">
                <a:lumMod val="85000"/>
              </a:schemeClr>
            </a:solidFill>
          </a:ln>
          <a:ex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l"/>
            <a:endParaRPr lang="en-US" sz="1400" dirty="0" smtClean="0"/>
          </a:p>
          <a:p>
            <a:pPr algn="l"/>
            <a:r>
              <a:rPr lang="en-US" sz="1400" dirty="0" smtClean="0"/>
              <a:t>M&amp;C Parameters</a:t>
            </a:r>
            <a:endParaRPr lang="en-US" sz="1400" dirty="0"/>
          </a:p>
        </p:txBody>
      </p:sp>
      <p:sp>
        <p:nvSpPr>
          <p:cNvPr id="13" name="Rectangle 12"/>
          <p:cNvSpPr/>
          <p:nvPr/>
        </p:nvSpPr>
        <p:spPr bwMode="auto">
          <a:xfrm>
            <a:off x="6297524" y="2751611"/>
            <a:ext cx="2848786" cy="4155561"/>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l"/>
            <a:endParaRPr lang="en-US" sz="1400" dirty="0"/>
          </a:p>
          <a:p>
            <a:pPr algn="l"/>
            <a:r>
              <a:rPr lang="en-US" sz="1400" dirty="0"/>
              <a:t>Detailing of Activities</a:t>
            </a:r>
          </a:p>
        </p:txBody>
      </p:sp>
      <p:pic>
        <p:nvPicPr>
          <p:cNvPr id="1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48194" y="1619126"/>
            <a:ext cx="3455665" cy="23604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3702" y="4578708"/>
            <a:ext cx="2618606" cy="2034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374535" y="2823618"/>
            <a:ext cx="2771775" cy="3704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5500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pre-validation with direct instance samples of the CDM is a review (and thus risk mitigation) activity prior development activities </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25</a:t>
            </a:fld>
            <a:endParaRPr lang="de-DE" altLang="de-DE">
              <a:solidFill>
                <a:srgbClr val="000000"/>
              </a:solidFill>
            </a:endParaRPr>
          </a:p>
        </p:txBody>
      </p:sp>
      <p:grpSp>
        <p:nvGrpSpPr>
          <p:cNvPr id="17" name="Group 16"/>
          <p:cNvGrpSpPr/>
          <p:nvPr/>
        </p:nvGrpSpPr>
        <p:grpSpPr>
          <a:xfrm>
            <a:off x="81657" y="4654718"/>
            <a:ext cx="3639095" cy="2798411"/>
            <a:chOff x="-2451445" y="4365103"/>
            <a:chExt cx="3639095" cy="2798411"/>
          </a:xfrm>
        </p:grpSpPr>
        <p:sp>
          <p:nvSpPr>
            <p:cNvPr id="18" name="Rectangle 17"/>
            <p:cNvSpPr/>
            <p:nvPr/>
          </p:nvSpPr>
          <p:spPr bwMode="auto">
            <a:xfrm>
              <a:off x="-2451445" y="4365103"/>
              <a:ext cx="3639095" cy="2798411"/>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l"/>
              <a:r>
                <a:rPr lang="en-US" sz="1800" dirty="0" smtClean="0"/>
                <a:t>MIB Parameter Definition</a:t>
              </a:r>
              <a:endParaRPr lang="en-US" sz="1800" dirty="0"/>
            </a:p>
          </p:txBody>
        </p:sp>
        <p:pic>
          <p:nvPicPr>
            <p:cNvPr id="1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30065" y="4519290"/>
              <a:ext cx="3383757" cy="2259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0" name="Group 19"/>
          <p:cNvGrpSpPr/>
          <p:nvPr/>
        </p:nvGrpSpPr>
        <p:grpSpPr>
          <a:xfrm>
            <a:off x="4958495" y="4413019"/>
            <a:ext cx="5148064" cy="3115792"/>
            <a:chOff x="6876256" y="3573015"/>
            <a:chExt cx="5148064" cy="3115792"/>
          </a:xfrm>
        </p:grpSpPr>
        <p:sp>
          <p:nvSpPr>
            <p:cNvPr id="21" name="Rectangle 20"/>
            <p:cNvSpPr/>
            <p:nvPr/>
          </p:nvSpPr>
          <p:spPr bwMode="auto">
            <a:xfrm>
              <a:off x="6876256" y="3573015"/>
              <a:ext cx="5148064" cy="3115792"/>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l"/>
              <a:r>
                <a:rPr lang="en-US" sz="1800" dirty="0" smtClean="0"/>
                <a:t>Variable TM Packet</a:t>
              </a:r>
              <a:endParaRPr lang="en-US" sz="1800" dirty="0"/>
            </a:p>
          </p:txBody>
        </p:sp>
        <p:pic>
          <p:nvPicPr>
            <p:cNvPr id="2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55260" y="3682540"/>
              <a:ext cx="5069060" cy="2579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3" name="Group 22"/>
          <p:cNvGrpSpPr/>
          <p:nvPr/>
        </p:nvGrpSpPr>
        <p:grpSpPr>
          <a:xfrm>
            <a:off x="-212081" y="1629968"/>
            <a:ext cx="5040560" cy="3244510"/>
            <a:chOff x="-2806129" y="-463582"/>
            <a:chExt cx="5040560" cy="3244510"/>
          </a:xfrm>
        </p:grpSpPr>
        <p:sp>
          <p:nvSpPr>
            <p:cNvPr id="24" name="Rectangle 23"/>
            <p:cNvSpPr/>
            <p:nvPr/>
          </p:nvSpPr>
          <p:spPr bwMode="auto">
            <a:xfrm>
              <a:off x="-2806129" y="-463582"/>
              <a:ext cx="5040560" cy="3244510"/>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l"/>
              <a:r>
                <a:rPr lang="en-US" sz="1800" dirty="0" smtClean="0"/>
                <a:t>Fixed TM Packet</a:t>
              </a:r>
              <a:endParaRPr lang="en-US" sz="1800" dirty="0"/>
            </a:p>
          </p:txBody>
        </p:sp>
        <p:pic>
          <p:nvPicPr>
            <p:cNvPr id="2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73994" y="-325948"/>
              <a:ext cx="4797722" cy="2674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6" name="Group 25"/>
          <p:cNvGrpSpPr/>
          <p:nvPr/>
        </p:nvGrpSpPr>
        <p:grpSpPr>
          <a:xfrm>
            <a:off x="6631073" y="3249285"/>
            <a:ext cx="4543500" cy="2880320"/>
            <a:chOff x="2836812" y="908721"/>
            <a:chExt cx="4543500" cy="2880320"/>
          </a:xfrm>
        </p:grpSpPr>
        <p:sp>
          <p:nvSpPr>
            <p:cNvPr id="27" name="Rectangle 26"/>
            <p:cNvSpPr/>
            <p:nvPr/>
          </p:nvSpPr>
          <p:spPr bwMode="auto">
            <a:xfrm>
              <a:off x="2836812" y="908721"/>
              <a:ext cx="4543500" cy="2880320"/>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l"/>
              <a:r>
                <a:rPr lang="en-US" sz="1800" dirty="0" smtClean="0"/>
                <a:t>Deduced Parameters</a:t>
              </a:r>
              <a:endParaRPr lang="en-US" sz="1800" dirty="0"/>
            </a:p>
          </p:txBody>
        </p:sp>
        <p:pic>
          <p:nvPicPr>
            <p:cNvPr id="28" name="Picture 2" descr="E:\EMPRESA\PROCESSES\P07_PRO\PROJECTS\NOVABASE_ESOC_EGSCC\2-EGSCC_cdm\_validation_outputs\incr1\ISIS\deduced_par.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43470" y="1009938"/>
              <a:ext cx="4330183" cy="2344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9" name="Group 28"/>
          <p:cNvGrpSpPr/>
          <p:nvPr/>
        </p:nvGrpSpPr>
        <p:grpSpPr>
          <a:xfrm>
            <a:off x="1409004" y="4120827"/>
            <a:ext cx="4283968" cy="2356558"/>
            <a:chOff x="7380312" y="1124743"/>
            <a:chExt cx="4283968" cy="2356558"/>
          </a:xfrm>
        </p:grpSpPr>
        <p:sp>
          <p:nvSpPr>
            <p:cNvPr id="30" name="Rectangle 29"/>
            <p:cNvSpPr/>
            <p:nvPr/>
          </p:nvSpPr>
          <p:spPr bwMode="auto">
            <a:xfrm>
              <a:off x="7380312" y="1124743"/>
              <a:ext cx="4283968" cy="2356558"/>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l"/>
              <a:r>
                <a:rPr lang="en-US" sz="1800" dirty="0" smtClean="0"/>
                <a:t>MIB Parameter Checks</a:t>
              </a:r>
              <a:endParaRPr lang="en-US" sz="1800" dirty="0"/>
            </a:p>
          </p:txBody>
        </p:sp>
        <p:pic>
          <p:nvPicPr>
            <p:cNvPr id="3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96708" y="1231188"/>
              <a:ext cx="4051176" cy="1857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32" name="Group 31"/>
          <p:cNvGrpSpPr/>
          <p:nvPr/>
        </p:nvGrpSpPr>
        <p:grpSpPr>
          <a:xfrm>
            <a:off x="4245816" y="2153657"/>
            <a:ext cx="5119564" cy="3252593"/>
            <a:chOff x="1835696" y="2060847"/>
            <a:chExt cx="5119564" cy="3252593"/>
          </a:xfrm>
        </p:grpSpPr>
        <p:sp>
          <p:nvSpPr>
            <p:cNvPr id="33" name="Rectangle 32"/>
            <p:cNvSpPr/>
            <p:nvPr/>
          </p:nvSpPr>
          <p:spPr bwMode="auto">
            <a:xfrm>
              <a:off x="1835696" y="2060847"/>
              <a:ext cx="5119564" cy="3252593"/>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a:ex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l"/>
              <a:r>
                <a:rPr lang="en-US" sz="1800" dirty="0" smtClean="0"/>
                <a:t>ISIS Aggregate Parameters</a:t>
              </a:r>
              <a:endParaRPr lang="en-US" sz="1800" dirty="0"/>
            </a:p>
          </p:txBody>
        </p:sp>
        <p:pic>
          <p:nvPicPr>
            <p:cNvPr id="34" name="Picture 2" descr="E:\EMPRESA\PROCESSES\P07_PRO\PROJECTS\NOVABASE_ESOC_EGSCC\2-EGSCC_cdm\_validation_outputs\incr1\ISIS\aggregate_par.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52104" y="2215572"/>
              <a:ext cx="4900538" cy="2677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453997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CDM is the single source to derive various artefacts – directly depending on the CDM …			– automatically </a:t>
            </a:r>
            <a:endParaRPr lang="en-US" dirty="0"/>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26</a:t>
            </a:fld>
            <a:endParaRPr lang="de-DE" altLang="de-DE">
              <a:solidFill>
                <a:srgbClr val="000000"/>
              </a:solidFill>
            </a:endParaRPr>
          </a:p>
        </p:txBody>
      </p:sp>
      <p:grpSp>
        <p:nvGrpSpPr>
          <p:cNvPr id="8" name="Group 7"/>
          <p:cNvGrpSpPr/>
          <p:nvPr/>
        </p:nvGrpSpPr>
        <p:grpSpPr>
          <a:xfrm>
            <a:off x="534229" y="1357792"/>
            <a:ext cx="8784976" cy="6049448"/>
            <a:chOff x="171380" y="65303"/>
            <a:chExt cx="8801239" cy="6727395"/>
          </a:xfrm>
        </p:grpSpPr>
        <p:sp>
          <p:nvSpPr>
            <p:cNvPr id="9" name="Rectangle 8"/>
            <p:cNvSpPr/>
            <p:nvPr/>
          </p:nvSpPr>
          <p:spPr bwMode="auto">
            <a:xfrm>
              <a:off x="3795763" y="4783122"/>
              <a:ext cx="1596571" cy="2009575"/>
            </a:xfrm>
            <a:prstGeom prst="rect">
              <a:avLst/>
            </a:prstGeom>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Data Access </a:t>
              </a:r>
              <a:r>
                <a:rPr kumimoji="0" lang="en-US" sz="1100" b="0" i="0" u="none" strike="noStrike" cap="none" normalizeH="0" dirty="0" smtClean="0">
                  <a:ln>
                    <a:noFill/>
                  </a:ln>
                  <a:solidFill>
                    <a:schemeClr val="tx1"/>
                  </a:solidFill>
                  <a:effectLst/>
                  <a:latin typeface="Arial" charset="0"/>
                </a:rPr>
                <a:t>API</a:t>
              </a:r>
            </a:p>
            <a:p>
              <a:pPr marL="0" marR="0" indent="0" algn="l" defTabSz="914400" rtl="0" eaLnBrk="1" fontAlgn="base" latinLnBrk="0" hangingPunct="1">
                <a:lnSpc>
                  <a:spcPct val="100000"/>
                </a:lnSpc>
                <a:spcBef>
                  <a:spcPct val="0"/>
                </a:spcBef>
                <a:spcAft>
                  <a:spcPct val="0"/>
                </a:spcAft>
                <a:buClrTx/>
                <a:buSzTx/>
                <a:buFontTx/>
                <a:buNone/>
                <a:tabLst/>
              </a:pPr>
              <a:r>
                <a:rPr lang="en-US" sz="1100" baseline="0" dirty="0" smtClean="0">
                  <a:solidFill>
                    <a:schemeClr val="tx1"/>
                  </a:solidFill>
                  <a:latin typeface="Arial" charset="0"/>
                </a:rPr>
                <a:t>Implementations</a:t>
              </a:r>
              <a:endParaRPr kumimoji="0" lang="en-US" sz="11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187643" y="1407244"/>
              <a:ext cx="8784976" cy="1785138"/>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DME</a:t>
              </a:r>
            </a:p>
          </p:txBody>
        </p:sp>
        <p:sp>
          <p:nvSpPr>
            <p:cNvPr id="11" name="Rounded Rectangle 10"/>
            <p:cNvSpPr/>
            <p:nvPr/>
          </p:nvSpPr>
          <p:spPr bwMode="auto">
            <a:xfrm>
              <a:off x="386705" y="2418569"/>
              <a:ext cx="1584176" cy="584286"/>
            </a:xfrm>
            <a:prstGeom prst="round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CDM 2 </a:t>
              </a:r>
              <a:br>
                <a:rPr kumimoji="0" lang="en-US" sz="1100" b="0" i="0" u="none" strike="noStrike" cap="none" normalizeH="0" baseline="0" dirty="0" smtClean="0">
                  <a:ln>
                    <a:noFill/>
                  </a:ln>
                  <a:solidFill>
                    <a:schemeClr val="bg1"/>
                  </a:solidFill>
                  <a:effectLst/>
                  <a:latin typeface="Arial" charset="0"/>
                </a:rPr>
              </a:br>
              <a:r>
                <a:rPr kumimoji="0" lang="en-US" sz="1100" b="0" i="0" u="none" strike="noStrike" cap="none" normalizeH="0" baseline="0" dirty="0" smtClean="0">
                  <a:ln>
                    <a:noFill/>
                  </a:ln>
                  <a:solidFill>
                    <a:schemeClr val="bg1"/>
                  </a:solidFill>
                  <a:effectLst/>
                  <a:latin typeface="Arial" charset="0"/>
                </a:rPr>
                <a:t>IME</a:t>
              </a:r>
              <a:r>
                <a:rPr kumimoji="0" lang="en-US" sz="1100" b="0" i="0" u="none" strike="noStrike" cap="none" normalizeH="0" dirty="0" smtClean="0">
                  <a:ln>
                    <a:noFill/>
                  </a:ln>
                  <a:solidFill>
                    <a:schemeClr val="bg1"/>
                  </a:solidFill>
                  <a:effectLst/>
                  <a:latin typeface="Arial" charset="0"/>
                </a:rPr>
                <a:t> S/W Design</a:t>
              </a:r>
              <a:r>
                <a:rPr kumimoji="0" lang="en-US" sz="1100" b="0" i="0" u="none" strike="noStrike" cap="none" normalizeH="0" baseline="0" dirty="0" smtClean="0">
                  <a:ln>
                    <a:noFill/>
                  </a:ln>
                  <a:solidFill>
                    <a:schemeClr val="bg1"/>
                  </a:solidFill>
                  <a:effectLst/>
                  <a:latin typeface="Arial" charset="0"/>
                </a:rPr>
                <a:t/>
              </a:r>
              <a:br>
                <a:rPr kumimoji="0" lang="en-US" sz="1100" b="0" i="0" u="none" strike="noStrike" cap="none" normalizeH="0" baseline="0" dirty="0" smtClean="0">
                  <a:ln>
                    <a:noFill/>
                  </a:ln>
                  <a:solidFill>
                    <a:schemeClr val="bg1"/>
                  </a:solidFill>
                  <a:effectLst/>
                  <a:latin typeface="Arial" charset="0"/>
                </a:rPr>
              </a:br>
              <a:r>
                <a:rPr kumimoji="0" lang="en-US" sz="1100" b="0" i="0" u="none" strike="noStrike" cap="none" normalizeH="0" baseline="0" dirty="0" smtClean="0">
                  <a:ln>
                    <a:noFill/>
                  </a:ln>
                  <a:solidFill>
                    <a:schemeClr val="bg1"/>
                  </a:solidFill>
                  <a:effectLst/>
                  <a:latin typeface="Arial" charset="0"/>
                </a:rPr>
                <a:t>Transformation</a:t>
              </a:r>
            </a:p>
          </p:txBody>
        </p:sp>
        <p:sp>
          <p:nvSpPr>
            <p:cNvPr id="12" name="Rounded Rectangle 11"/>
            <p:cNvSpPr/>
            <p:nvPr/>
          </p:nvSpPr>
          <p:spPr bwMode="auto">
            <a:xfrm>
              <a:off x="3854863" y="2388665"/>
              <a:ext cx="1508441" cy="584286"/>
            </a:xfrm>
            <a:prstGeom prst="round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CDM 2 </a:t>
              </a:r>
              <a:br>
                <a:rPr kumimoji="0" lang="en-US" sz="1100" b="0" i="0" u="none" strike="noStrike" cap="none" normalizeH="0" baseline="0" dirty="0" smtClean="0">
                  <a:ln>
                    <a:noFill/>
                  </a:ln>
                  <a:solidFill>
                    <a:schemeClr val="bg1"/>
                  </a:solidFill>
                  <a:effectLst/>
                  <a:latin typeface="Arial" charset="0"/>
                </a:rPr>
              </a:br>
              <a:r>
                <a:rPr kumimoji="0" lang="en-US" sz="1100" b="0" i="0" u="none" strike="noStrike" cap="none" normalizeH="0" baseline="0" dirty="0" smtClean="0">
                  <a:ln>
                    <a:noFill/>
                  </a:ln>
                  <a:solidFill>
                    <a:schemeClr val="bg1"/>
                  </a:solidFill>
                  <a:effectLst/>
                  <a:latin typeface="Arial" charset="0"/>
                </a:rPr>
                <a:t>API S</a:t>
              </a:r>
              <a:r>
                <a:rPr kumimoji="0" lang="en-US" sz="1100" b="0" i="0" u="none" strike="noStrike" cap="none" normalizeH="0" dirty="0" smtClean="0">
                  <a:ln>
                    <a:noFill/>
                  </a:ln>
                  <a:solidFill>
                    <a:schemeClr val="bg1"/>
                  </a:solidFill>
                  <a:effectLst/>
                  <a:latin typeface="Arial" charset="0"/>
                </a:rPr>
                <a:t>/W Design</a:t>
              </a:r>
              <a:r>
                <a:rPr kumimoji="0" lang="en-US" sz="1100" b="0" i="0" u="none" strike="noStrike" cap="none" normalizeH="0" baseline="0" dirty="0" smtClean="0">
                  <a:ln>
                    <a:noFill/>
                  </a:ln>
                  <a:solidFill>
                    <a:schemeClr val="bg1"/>
                  </a:solidFill>
                  <a:effectLst/>
                  <a:latin typeface="Arial" charset="0"/>
                </a:rPr>
                <a:t/>
              </a:r>
              <a:br>
                <a:rPr kumimoji="0" lang="en-US" sz="1100" b="0" i="0" u="none" strike="noStrike" cap="none" normalizeH="0" baseline="0" dirty="0" smtClean="0">
                  <a:ln>
                    <a:noFill/>
                  </a:ln>
                  <a:solidFill>
                    <a:schemeClr val="bg1"/>
                  </a:solidFill>
                  <a:effectLst/>
                  <a:latin typeface="Arial" charset="0"/>
                </a:rPr>
              </a:br>
              <a:r>
                <a:rPr kumimoji="0" lang="en-US" sz="1100" b="0" i="0" u="none" strike="noStrike" cap="none" normalizeH="0" baseline="0" dirty="0" smtClean="0">
                  <a:ln>
                    <a:noFill/>
                  </a:ln>
                  <a:solidFill>
                    <a:schemeClr val="bg1"/>
                  </a:solidFill>
                  <a:effectLst/>
                  <a:latin typeface="Arial" charset="0"/>
                </a:rPr>
                <a:t>Transformation</a:t>
              </a:r>
            </a:p>
          </p:txBody>
        </p:sp>
        <p:sp>
          <p:nvSpPr>
            <p:cNvPr id="13" name="Rounded Rectangle 12"/>
            <p:cNvSpPr/>
            <p:nvPr/>
          </p:nvSpPr>
          <p:spPr bwMode="auto">
            <a:xfrm>
              <a:off x="5515638" y="2370780"/>
              <a:ext cx="1656184" cy="584286"/>
            </a:xfrm>
            <a:prstGeom prst="round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solidFill>
                    <a:schemeClr val="bg1"/>
                  </a:solidFill>
                  <a:latin typeface="Arial" charset="0"/>
                </a:rPr>
                <a:t>Native Data Exchange Schema Generator</a:t>
              </a:r>
              <a:endParaRPr lang="en-US" sz="1100" dirty="0">
                <a:solidFill>
                  <a:schemeClr val="bg1"/>
                </a:solidFill>
                <a:latin typeface="Arial" charset="0"/>
              </a:endParaRPr>
            </a:p>
          </p:txBody>
        </p:sp>
        <p:sp>
          <p:nvSpPr>
            <p:cNvPr id="14" name="Rounded Rectangle 13"/>
            <p:cNvSpPr/>
            <p:nvPr/>
          </p:nvSpPr>
          <p:spPr bwMode="auto">
            <a:xfrm>
              <a:off x="7307335" y="2370832"/>
              <a:ext cx="1492618" cy="584286"/>
            </a:xfrm>
            <a:prstGeom prst="round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solidFill>
                    <a:schemeClr val="bg1"/>
                  </a:solidFill>
                  <a:latin typeface="Arial" charset="0"/>
                </a:rPr>
                <a:t>CDM Document</a:t>
              </a:r>
              <a:r>
                <a:rPr lang="en-US" sz="1100" dirty="0">
                  <a:solidFill>
                    <a:schemeClr val="bg1"/>
                  </a:solidFill>
                  <a:latin typeface="Arial" charset="0"/>
                </a:rPr>
                <a:t/>
              </a:r>
              <a:br>
                <a:rPr lang="en-US" sz="1100" dirty="0">
                  <a:solidFill>
                    <a:schemeClr val="bg1"/>
                  </a:solidFill>
                  <a:latin typeface="Arial" charset="0"/>
                </a:rPr>
              </a:br>
              <a:r>
                <a:rPr lang="en-US" sz="1100" dirty="0">
                  <a:solidFill>
                    <a:schemeClr val="bg1"/>
                  </a:solidFill>
                  <a:latin typeface="Arial" charset="0"/>
                </a:rPr>
                <a:t>Report </a:t>
              </a:r>
              <a:r>
                <a:rPr lang="en-US" sz="1100" dirty="0" smtClean="0">
                  <a:solidFill>
                    <a:schemeClr val="bg1"/>
                  </a:solidFill>
                  <a:latin typeface="Arial" charset="0"/>
                </a:rPr>
                <a:t>Generator</a:t>
              </a:r>
              <a:endParaRPr lang="en-US" sz="1100" dirty="0">
                <a:solidFill>
                  <a:schemeClr val="bg1"/>
                </a:solidFill>
                <a:latin typeface="Arial" charset="0"/>
              </a:endParaRPr>
            </a:p>
          </p:txBody>
        </p:sp>
        <p:sp>
          <p:nvSpPr>
            <p:cNvPr id="15" name="Rounded Rectangle 14"/>
            <p:cNvSpPr/>
            <p:nvPr/>
          </p:nvSpPr>
          <p:spPr bwMode="auto">
            <a:xfrm>
              <a:off x="2091260" y="2418569"/>
              <a:ext cx="1634124" cy="584286"/>
            </a:xfrm>
            <a:prstGeom prst="round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CDM 2 </a:t>
              </a:r>
              <a:br>
                <a:rPr kumimoji="0" lang="en-US" sz="1100" b="0" i="0" u="none" strike="noStrike" cap="none" normalizeH="0" baseline="0" dirty="0" smtClean="0">
                  <a:ln>
                    <a:noFill/>
                  </a:ln>
                  <a:solidFill>
                    <a:schemeClr val="bg1"/>
                  </a:solidFill>
                  <a:effectLst/>
                  <a:latin typeface="Arial" charset="0"/>
                </a:rPr>
              </a:br>
              <a:r>
                <a:rPr kumimoji="0" lang="en-US" sz="1100" b="0" i="0" u="none" strike="noStrike" cap="none" normalizeH="0" baseline="0" dirty="0" smtClean="0">
                  <a:ln>
                    <a:noFill/>
                  </a:ln>
                  <a:solidFill>
                    <a:schemeClr val="bg1"/>
                  </a:solidFill>
                  <a:effectLst/>
                  <a:latin typeface="Arial" charset="0"/>
                </a:rPr>
                <a:t>RT</a:t>
              </a:r>
              <a:r>
                <a:rPr kumimoji="0" lang="en-US" sz="1100" b="0" i="0" u="none" strike="noStrike" cap="none" normalizeH="0" dirty="0" smtClean="0">
                  <a:ln>
                    <a:noFill/>
                  </a:ln>
                  <a:solidFill>
                    <a:schemeClr val="bg1"/>
                  </a:solidFill>
                  <a:effectLst/>
                  <a:latin typeface="Arial" charset="0"/>
                </a:rPr>
                <a:t> S/W DM Design</a:t>
              </a:r>
              <a:r>
                <a:rPr kumimoji="0" lang="en-US" sz="1100" b="0" i="0" u="none" strike="noStrike" cap="none" normalizeH="0" baseline="0" dirty="0" smtClean="0">
                  <a:ln>
                    <a:noFill/>
                  </a:ln>
                  <a:solidFill>
                    <a:schemeClr val="bg1"/>
                  </a:solidFill>
                  <a:effectLst/>
                  <a:latin typeface="Arial" charset="0"/>
                </a:rPr>
                <a:t/>
              </a:r>
              <a:br>
                <a:rPr kumimoji="0" lang="en-US" sz="1100" b="0" i="0" u="none" strike="noStrike" cap="none" normalizeH="0" baseline="0" dirty="0" smtClean="0">
                  <a:ln>
                    <a:noFill/>
                  </a:ln>
                  <a:solidFill>
                    <a:schemeClr val="bg1"/>
                  </a:solidFill>
                  <a:effectLst/>
                  <a:latin typeface="Arial" charset="0"/>
                </a:rPr>
              </a:br>
              <a:r>
                <a:rPr kumimoji="0" lang="en-US" sz="1100" b="0" i="0" u="none" strike="noStrike" cap="none" normalizeH="0" baseline="0" dirty="0" smtClean="0">
                  <a:ln>
                    <a:noFill/>
                  </a:ln>
                  <a:solidFill>
                    <a:schemeClr val="bg1"/>
                  </a:solidFill>
                  <a:effectLst/>
                  <a:latin typeface="Arial" charset="0"/>
                </a:rPr>
                <a:t>Transformation</a:t>
              </a:r>
            </a:p>
          </p:txBody>
        </p:sp>
        <p:sp>
          <p:nvSpPr>
            <p:cNvPr id="16" name="Rounded Rectangle 15"/>
            <p:cNvSpPr/>
            <p:nvPr/>
          </p:nvSpPr>
          <p:spPr bwMode="auto">
            <a:xfrm>
              <a:off x="3854862" y="1570524"/>
              <a:ext cx="1508442" cy="584286"/>
            </a:xfrm>
            <a:prstGeom prst="round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solidFill>
                    <a:schemeClr val="bg1"/>
                  </a:solidFill>
                  <a:latin typeface="Arial" charset="0"/>
                </a:rPr>
                <a:t>CDM Editor</a:t>
              </a:r>
              <a:endParaRPr lang="en-US" sz="1100" dirty="0">
                <a:solidFill>
                  <a:schemeClr val="bg1"/>
                </a:solidFill>
                <a:latin typeface="Arial" charset="0"/>
              </a:endParaRPr>
            </a:p>
          </p:txBody>
        </p:sp>
        <p:sp>
          <p:nvSpPr>
            <p:cNvPr id="17" name="Rectangle 16"/>
            <p:cNvSpPr/>
            <p:nvPr/>
          </p:nvSpPr>
          <p:spPr bwMode="auto">
            <a:xfrm>
              <a:off x="390843" y="4783123"/>
              <a:ext cx="1648691" cy="1970095"/>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IME</a:t>
              </a:r>
            </a:p>
          </p:txBody>
        </p:sp>
        <p:sp>
          <p:nvSpPr>
            <p:cNvPr id="18" name="Folded Corner 17"/>
            <p:cNvSpPr/>
            <p:nvPr/>
          </p:nvSpPr>
          <p:spPr>
            <a:xfrm>
              <a:off x="746465" y="3447086"/>
              <a:ext cx="864656" cy="908889"/>
            </a:xfrm>
            <a:prstGeom prst="foldedCorner">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smtClean="0">
                  <a:solidFill>
                    <a:schemeClr val="tx1"/>
                  </a:solidFill>
                  <a:latin typeface="Arial" pitchFamily="34" charset="0"/>
                  <a:cs typeface="Arial" pitchFamily="34" charset="0"/>
                </a:rPr>
                <a:t>CDM</a:t>
              </a:r>
            </a:p>
            <a:p>
              <a:pPr algn="ctr"/>
              <a:r>
                <a:rPr lang="en-GB" sz="1100" dirty="0" err="1" smtClean="0">
                  <a:solidFill>
                    <a:schemeClr val="tx1"/>
                  </a:solidFill>
                  <a:latin typeface="Arial" pitchFamily="34" charset="0"/>
                  <a:cs typeface="Arial" pitchFamily="34" charset="0"/>
                </a:rPr>
                <a:t>eCore</a:t>
              </a:r>
              <a:endParaRPr lang="en-GB" sz="1100" dirty="0" smtClean="0">
                <a:solidFill>
                  <a:schemeClr val="tx1"/>
                </a:solidFill>
                <a:latin typeface="Arial" pitchFamily="34" charset="0"/>
                <a:cs typeface="Arial" pitchFamily="34" charset="0"/>
              </a:endParaRPr>
            </a:p>
            <a:p>
              <a:pPr algn="ctr"/>
              <a:r>
                <a:rPr lang="en-GB" sz="1100" dirty="0" smtClean="0">
                  <a:solidFill>
                    <a:schemeClr val="tx1"/>
                  </a:solidFill>
                  <a:latin typeface="Arial" pitchFamily="34" charset="0"/>
                  <a:cs typeface="Arial" pitchFamily="34" charset="0"/>
                </a:rPr>
                <a:t>Model</a:t>
              </a:r>
              <a:endParaRPr lang="en-GB" sz="1100" dirty="0">
                <a:solidFill>
                  <a:schemeClr val="tx1"/>
                </a:solidFill>
                <a:latin typeface="Arial" pitchFamily="34" charset="0"/>
                <a:cs typeface="Arial" pitchFamily="34" charset="0"/>
              </a:endParaRPr>
            </a:p>
          </p:txBody>
        </p:sp>
        <p:sp>
          <p:nvSpPr>
            <p:cNvPr id="19" name="Folded Corner 18"/>
            <p:cNvSpPr/>
            <p:nvPr/>
          </p:nvSpPr>
          <p:spPr>
            <a:xfrm>
              <a:off x="4178625" y="3447086"/>
              <a:ext cx="901811" cy="908889"/>
            </a:xfrm>
            <a:prstGeom prst="foldedCorner">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dirty="0" smtClean="0">
                <a:solidFill>
                  <a:schemeClr val="tx1"/>
                </a:solidFill>
                <a:latin typeface="Arial" pitchFamily="34" charset="0"/>
                <a:cs typeface="Arial" pitchFamily="34" charset="0"/>
              </a:endParaRPr>
            </a:p>
            <a:p>
              <a:pPr algn="ctr"/>
              <a:r>
                <a:rPr lang="en-GB" sz="1100" dirty="0" smtClean="0">
                  <a:solidFill>
                    <a:schemeClr val="tx1"/>
                  </a:solidFill>
                  <a:latin typeface="Arial" pitchFamily="34" charset="0"/>
                  <a:cs typeface="Arial" pitchFamily="34" charset="0"/>
                </a:rPr>
                <a:t>Data Access API Design</a:t>
              </a:r>
            </a:p>
            <a:p>
              <a:pPr algn="ctr"/>
              <a:r>
                <a:rPr lang="en-GB" sz="1100" dirty="0" smtClean="0">
                  <a:solidFill>
                    <a:schemeClr val="tx1"/>
                  </a:solidFill>
                  <a:latin typeface="Arial" pitchFamily="34" charset="0"/>
                  <a:cs typeface="Arial" pitchFamily="34" charset="0"/>
                </a:rPr>
                <a:t>(UML)</a:t>
              </a:r>
            </a:p>
          </p:txBody>
        </p:sp>
        <p:sp>
          <p:nvSpPr>
            <p:cNvPr id="20" name="Folded Corner 19"/>
            <p:cNvSpPr/>
            <p:nvPr/>
          </p:nvSpPr>
          <p:spPr>
            <a:xfrm>
              <a:off x="2476224" y="3447086"/>
              <a:ext cx="901811" cy="908889"/>
            </a:xfrm>
            <a:prstGeom prst="foldedCorner">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dirty="0" smtClean="0">
                <a:solidFill>
                  <a:schemeClr val="tx1"/>
                </a:solidFill>
                <a:latin typeface="Arial" pitchFamily="34" charset="0"/>
                <a:cs typeface="Arial" pitchFamily="34" charset="0"/>
              </a:endParaRPr>
            </a:p>
            <a:p>
              <a:pPr algn="ctr"/>
              <a:r>
                <a:rPr lang="en-GB" sz="1100" dirty="0" smtClean="0">
                  <a:solidFill>
                    <a:schemeClr val="tx1"/>
                  </a:solidFill>
                  <a:latin typeface="Arial" pitchFamily="34" charset="0"/>
                  <a:cs typeface="Arial" pitchFamily="34" charset="0"/>
                </a:rPr>
                <a:t>RT S/W Data Model Design</a:t>
              </a:r>
            </a:p>
            <a:p>
              <a:pPr algn="ctr"/>
              <a:r>
                <a:rPr lang="en-GB" sz="1100" dirty="0" smtClean="0">
                  <a:solidFill>
                    <a:schemeClr val="tx1"/>
                  </a:solidFill>
                  <a:latin typeface="Arial" pitchFamily="34" charset="0"/>
                  <a:cs typeface="Arial" pitchFamily="34" charset="0"/>
                </a:rPr>
                <a:t>(UML)</a:t>
              </a:r>
            </a:p>
          </p:txBody>
        </p:sp>
        <p:sp>
          <p:nvSpPr>
            <p:cNvPr id="21" name="Rounded Rectangle 20"/>
            <p:cNvSpPr/>
            <p:nvPr/>
          </p:nvSpPr>
          <p:spPr bwMode="auto">
            <a:xfrm>
              <a:off x="546363" y="5444097"/>
              <a:ext cx="1365094" cy="584286"/>
            </a:xfrm>
            <a:prstGeom prst="round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latin typeface="Arial" charset="0"/>
                </a:rPr>
                <a:t>Tailoring Data</a:t>
              </a:r>
            </a:p>
            <a:p>
              <a:pPr algn="ctr"/>
              <a:r>
                <a:rPr lang="en-US" sz="1100" dirty="0" smtClean="0">
                  <a:solidFill>
                    <a:schemeClr val="tx1"/>
                  </a:solidFill>
                  <a:latin typeface="Arial" charset="0"/>
                </a:rPr>
                <a:t>Editor</a:t>
              </a:r>
              <a:endParaRPr lang="en-US" sz="1100" dirty="0">
                <a:solidFill>
                  <a:schemeClr val="tx1"/>
                </a:solidFill>
                <a:latin typeface="Arial" charset="0"/>
              </a:endParaRPr>
            </a:p>
          </p:txBody>
        </p:sp>
        <p:sp>
          <p:nvSpPr>
            <p:cNvPr id="22" name="Rounded Rectangle 21"/>
            <p:cNvSpPr/>
            <p:nvPr/>
          </p:nvSpPr>
          <p:spPr bwMode="auto">
            <a:xfrm>
              <a:off x="3907722" y="5269078"/>
              <a:ext cx="1365094" cy="584286"/>
            </a:xfrm>
            <a:prstGeom prst="roundRect">
              <a:avLst/>
            </a:prstGeom>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latin typeface="Arial" charset="0"/>
                </a:rPr>
                <a:t>Native Data Exchange Serialization</a:t>
              </a:r>
              <a:endParaRPr lang="en-US" sz="1100" dirty="0">
                <a:solidFill>
                  <a:schemeClr val="tx1"/>
                </a:solidFill>
                <a:latin typeface="Arial" charset="0"/>
              </a:endParaRPr>
            </a:p>
          </p:txBody>
        </p:sp>
        <p:sp>
          <p:nvSpPr>
            <p:cNvPr id="23" name="Folded Corner 22"/>
            <p:cNvSpPr/>
            <p:nvPr/>
          </p:nvSpPr>
          <p:spPr>
            <a:xfrm>
              <a:off x="5992006" y="3432572"/>
              <a:ext cx="901811" cy="908889"/>
            </a:xfrm>
            <a:prstGeom prst="foldedCorner">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dirty="0" smtClean="0">
                <a:solidFill>
                  <a:schemeClr val="tx1"/>
                </a:solidFill>
                <a:latin typeface="Arial" pitchFamily="34" charset="0"/>
                <a:cs typeface="Arial" pitchFamily="34" charset="0"/>
              </a:endParaRPr>
            </a:p>
            <a:p>
              <a:pPr algn="ctr"/>
              <a:r>
                <a:rPr lang="en-GB" sz="1100" dirty="0" smtClean="0">
                  <a:solidFill>
                    <a:schemeClr val="tx1"/>
                  </a:solidFill>
                  <a:latin typeface="Arial" pitchFamily="34" charset="0"/>
                  <a:cs typeface="Arial" pitchFamily="34" charset="0"/>
                </a:rPr>
                <a:t>Native</a:t>
              </a:r>
            </a:p>
            <a:p>
              <a:pPr algn="ctr"/>
              <a:r>
                <a:rPr lang="en-GB" sz="1100" dirty="0" smtClean="0">
                  <a:solidFill>
                    <a:schemeClr val="tx1"/>
                  </a:solidFill>
                  <a:latin typeface="Arial" pitchFamily="34" charset="0"/>
                  <a:cs typeface="Arial" pitchFamily="34" charset="0"/>
                </a:rPr>
                <a:t>Data Exchange</a:t>
              </a:r>
            </a:p>
            <a:p>
              <a:pPr algn="ctr"/>
              <a:r>
                <a:rPr lang="en-GB" sz="1100" dirty="0" smtClean="0">
                  <a:solidFill>
                    <a:schemeClr val="tx1"/>
                  </a:solidFill>
                  <a:latin typeface="Arial" pitchFamily="34" charset="0"/>
                  <a:cs typeface="Arial" pitchFamily="34" charset="0"/>
                </a:rPr>
                <a:t> Schema</a:t>
              </a:r>
            </a:p>
          </p:txBody>
        </p:sp>
        <p:sp>
          <p:nvSpPr>
            <p:cNvPr id="24" name="Rounded Rectangle 23"/>
            <p:cNvSpPr/>
            <p:nvPr/>
          </p:nvSpPr>
          <p:spPr bwMode="auto">
            <a:xfrm>
              <a:off x="3914217" y="6013868"/>
              <a:ext cx="1365094" cy="584286"/>
            </a:xfrm>
            <a:prstGeom prst="roundRect">
              <a:avLst/>
            </a:prstGeom>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latin typeface="Arial" charset="0"/>
                </a:rPr>
                <a:t>External Data Exchange Serialization</a:t>
              </a:r>
              <a:endParaRPr lang="en-US" sz="1100" dirty="0">
                <a:solidFill>
                  <a:schemeClr val="tx1"/>
                </a:solidFill>
                <a:latin typeface="Arial" charset="0"/>
              </a:endParaRPr>
            </a:p>
          </p:txBody>
        </p:sp>
        <p:sp>
          <p:nvSpPr>
            <p:cNvPr id="25" name="Folded Corner 24"/>
            <p:cNvSpPr/>
            <p:nvPr/>
          </p:nvSpPr>
          <p:spPr>
            <a:xfrm>
              <a:off x="7715468" y="3447086"/>
              <a:ext cx="901811" cy="908889"/>
            </a:xfrm>
            <a:prstGeom prst="foldedCorner">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dirty="0" smtClean="0">
                <a:solidFill>
                  <a:schemeClr val="tx1"/>
                </a:solidFill>
                <a:latin typeface="Arial" pitchFamily="34" charset="0"/>
                <a:cs typeface="Arial" pitchFamily="34" charset="0"/>
              </a:endParaRPr>
            </a:p>
            <a:p>
              <a:pPr algn="ctr"/>
              <a:r>
                <a:rPr lang="en-GB" sz="1100" dirty="0" smtClean="0">
                  <a:solidFill>
                    <a:schemeClr val="tx1"/>
                  </a:solidFill>
                  <a:latin typeface="Arial" pitchFamily="34" charset="0"/>
                  <a:cs typeface="Arial" pitchFamily="34" charset="0"/>
                </a:rPr>
                <a:t>CDM</a:t>
              </a:r>
            </a:p>
            <a:p>
              <a:pPr algn="ctr"/>
              <a:r>
                <a:rPr lang="en-GB" sz="1100" dirty="0" smtClean="0">
                  <a:solidFill>
                    <a:schemeClr val="tx1"/>
                  </a:solidFill>
                  <a:latin typeface="Arial" pitchFamily="34" charset="0"/>
                  <a:cs typeface="Arial" pitchFamily="34" charset="0"/>
                </a:rPr>
                <a:t>Report</a:t>
              </a:r>
            </a:p>
          </p:txBody>
        </p:sp>
        <p:sp>
          <p:nvSpPr>
            <p:cNvPr id="26" name="Folded Corner 25"/>
            <p:cNvSpPr/>
            <p:nvPr/>
          </p:nvSpPr>
          <p:spPr>
            <a:xfrm>
              <a:off x="7748643" y="5050335"/>
              <a:ext cx="901811" cy="1075423"/>
            </a:xfrm>
            <a:prstGeom prst="foldedCorner">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dirty="0" smtClean="0">
                <a:solidFill>
                  <a:schemeClr val="bg1"/>
                </a:solidFill>
                <a:latin typeface="Arial" pitchFamily="34" charset="0"/>
                <a:cs typeface="Arial" pitchFamily="34" charset="0"/>
              </a:endParaRPr>
            </a:p>
            <a:p>
              <a:pPr algn="ctr"/>
              <a:r>
                <a:rPr lang="en-GB" sz="1100" dirty="0" smtClean="0">
                  <a:solidFill>
                    <a:schemeClr val="bg1"/>
                  </a:solidFill>
                  <a:latin typeface="Arial" pitchFamily="34" charset="0"/>
                  <a:cs typeface="Arial" pitchFamily="34" charset="0"/>
                </a:rPr>
                <a:t>EGS-CC</a:t>
              </a:r>
            </a:p>
            <a:p>
              <a:pPr algn="ctr"/>
              <a:r>
                <a:rPr lang="en-GB" sz="1100" dirty="0" smtClean="0">
                  <a:solidFill>
                    <a:schemeClr val="bg1"/>
                  </a:solidFill>
                  <a:latin typeface="Arial" pitchFamily="34" charset="0"/>
                  <a:cs typeface="Arial" pitchFamily="34" charset="0"/>
                </a:rPr>
                <a:t>Data Exchange</a:t>
              </a:r>
            </a:p>
            <a:p>
              <a:pPr algn="ctr"/>
              <a:r>
                <a:rPr lang="en-GB" sz="1100" dirty="0" smtClean="0">
                  <a:solidFill>
                    <a:schemeClr val="bg1"/>
                  </a:solidFill>
                  <a:latin typeface="Arial" pitchFamily="34" charset="0"/>
                  <a:cs typeface="Arial" pitchFamily="34" charset="0"/>
                </a:rPr>
                <a:t>ICD</a:t>
              </a:r>
            </a:p>
          </p:txBody>
        </p:sp>
        <p:sp>
          <p:nvSpPr>
            <p:cNvPr id="27" name="Folded Corner 26"/>
            <p:cNvSpPr/>
            <p:nvPr/>
          </p:nvSpPr>
          <p:spPr>
            <a:xfrm>
              <a:off x="5993736" y="5883809"/>
              <a:ext cx="901811" cy="908889"/>
            </a:xfrm>
            <a:prstGeom prst="foldedCorner">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dirty="0" smtClean="0">
                <a:solidFill>
                  <a:schemeClr val="bg1"/>
                </a:solidFill>
                <a:latin typeface="Arial" pitchFamily="34" charset="0"/>
                <a:cs typeface="Arial" pitchFamily="34" charset="0"/>
              </a:endParaRPr>
            </a:p>
            <a:p>
              <a:pPr algn="ctr"/>
              <a:r>
                <a:rPr lang="en-GB" sz="1100" dirty="0" smtClean="0">
                  <a:solidFill>
                    <a:schemeClr val="bg1"/>
                  </a:solidFill>
                  <a:latin typeface="Arial" pitchFamily="34" charset="0"/>
                  <a:cs typeface="Arial" pitchFamily="34" charset="0"/>
                </a:rPr>
                <a:t>External</a:t>
              </a:r>
            </a:p>
            <a:p>
              <a:pPr algn="ctr"/>
              <a:r>
                <a:rPr lang="en-GB" sz="1100" dirty="0" smtClean="0">
                  <a:solidFill>
                    <a:schemeClr val="bg1"/>
                  </a:solidFill>
                  <a:latin typeface="Arial" pitchFamily="34" charset="0"/>
                  <a:cs typeface="Arial" pitchFamily="34" charset="0"/>
                </a:rPr>
                <a:t>Data Exchange</a:t>
              </a:r>
            </a:p>
            <a:p>
              <a:pPr algn="ctr"/>
              <a:r>
                <a:rPr lang="en-GB" sz="1100" dirty="0" smtClean="0">
                  <a:solidFill>
                    <a:schemeClr val="bg1"/>
                  </a:solidFill>
                  <a:latin typeface="Arial" pitchFamily="34" charset="0"/>
                  <a:cs typeface="Arial" pitchFamily="34" charset="0"/>
                </a:rPr>
                <a:t>Format</a:t>
              </a:r>
            </a:p>
            <a:p>
              <a:pPr algn="ctr"/>
              <a:r>
                <a:rPr lang="en-GB" sz="1100" dirty="0" smtClean="0">
                  <a:solidFill>
                    <a:schemeClr val="bg1"/>
                  </a:solidFill>
                  <a:latin typeface="Arial" pitchFamily="34" charset="0"/>
                  <a:cs typeface="Arial" pitchFamily="34" charset="0"/>
                </a:rPr>
                <a:t>(XTCE)</a:t>
              </a:r>
            </a:p>
          </p:txBody>
        </p:sp>
        <p:sp>
          <p:nvSpPr>
            <p:cNvPr id="28" name="Folded Corner 27"/>
            <p:cNvSpPr/>
            <p:nvPr/>
          </p:nvSpPr>
          <p:spPr>
            <a:xfrm>
              <a:off x="4148656" y="65303"/>
              <a:ext cx="901811" cy="1008112"/>
            </a:xfrm>
            <a:prstGeom prst="foldedCorner">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smtClean="0">
                <a:solidFill>
                  <a:schemeClr val="tx1"/>
                </a:solidFill>
                <a:latin typeface="Arial" pitchFamily="34" charset="0"/>
                <a:cs typeface="Arial" pitchFamily="34" charset="0"/>
              </a:endParaRPr>
            </a:p>
            <a:p>
              <a:pPr algn="ctr"/>
              <a:r>
                <a:rPr lang="en-GB" sz="1200" dirty="0" smtClean="0">
                  <a:solidFill>
                    <a:schemeClr val="bg1"/>
                  </a:solidFill>
                  <a:latin typeface="Arial" pitchFamily="34" charset="0"/>
                  <a:cs typeface="Arial" pitchFamily="34" charset="0"/>
                </a:rPr>
                <a:t>CDM</a:t>
              </a:r>
            </a:p>
          </p:txBody>
        </p:sp>
        <p:cxnSp>
          <p:nvCxnSpPr>
            <p:cNvPr id="29" name="Straight Arrow Connector 28"/>
            <p:cNvCxnSpPr>
              <a:endCxn id="18" idx="0"/>
            </p:cNvCxnSpPr>
            <p:nvPr/>
          </p:nvCxnSpPr>
          <p:spPr>
            <a:xfrm>
              <a:off x="1178793" y="3002855"/>
              <a:ext cx="0" cy="44423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178793" y="4355975"/>
              <a:ext cx="0" cy="42714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900960" y="3005424"/>
              <a:ext cx="0" cy="42714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9" idx="0"/>
            </p:cNvCxnSpPr>
            <p:nvPr/>
          </p:nvCxnSpPr>
          <p:spPr>
            <a:xfrm flipH="1">
              <a:off x="4629531" y="2996357"/>
              <a:ext cx="11440" cy="450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593842" y="4355975"/>
              <a:ext cx="11440" cy="450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437363" y="2974787"/>
              <a:ext cx="0" cy="44994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272819" y="5601872"/>
              <a:ext cx="1179058" cy="188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279311" y="6338253"/>
              <a:ext cx="72092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5" idx="0"/>
            </p:cNvCxnSpPr>
            <p:nvPr/>
          </p:nvCxnSpPr>
          <p:spPr>
            <a:xfrm>
              <a:off x="8144907" y="2972951"/>
              <a:ext cx="21467" cy="47413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Folded Corner 37"/>
            <p:cNvSpPr/>
            <p:nvPr/>
          </p:nvSpPr>
          <p:spPr>
            <a:xfrm>
              <a:off x="2457338" y="5178136"/>
              <a:ext cx="901811" cy="908889"/>
            </a:xfrm>
            <a:prstGeom prst="foldedCorner">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dirty="0" smtClean="0">
                <a:solidFill>
                  <a:schemeClr val="bg1"/>
                </a:solidFill>
                <a:latin typeface="Arial" pitchFamily="34" charset="0"/>
                <a:cs typeface="Arial" pitchFamily="34" charset="0"/>
              </a:endParaRPr>
            </a:p>
            <a:p>
              <a:pPr algn="ctr"/>
              <a:r>
                <a:rPr lang="en-GB" sz="1100" dirty="0" smtClean="0">
                  <a:solidFill>
                    <a:schemeClr val="bg1"/>
                  </a:solidFill>
                  <a:latin typeface="Arial" pitchFamily="34" charset="0"/>
                  <a:cs typeface="Arial" pitchFamily="34" charset="0"/>
                </a:rPr>
                <a:t>RT S/W Design</a:t>
              </a:r>
            </a:p>
            <a:p>
              <a:pPr algn="ctr"/>
              <a:r>
                <a:rPr lang="en-GB" sz="1100" dirty="0" smtClean="0">
                  <a:solidFill>
                    <a:schemeClr val="bg1"/>
                  </a:solidFill>
                  <a:latin typeface="Arial" pitchFamily="34" charset="0"/>
                  <a:cs typeface="Arial" pitchFamily="34" charset="0"/>
                </a:rPr>
                <a:t>(UML)</a:t>
              </a:r>
            </a:p>
          </p:txBody>
        </p:sp>
        <p:cxnSp>
          <p:nvCxnSpPr>
            <p:cNvPr id="39" name="Straight Arrow Connector 38"/>
            <p:cNvCxnSpPr>
              <a:stCxn id="38" idx="0"/>
              <a:endCxn id="20" idx="2"/>
            </p:cNvCxnSpPr>
            <p:nvPr/>
          </p:nvCxnSpPr>
          <p:spPr>
            <a:xfrm flipV="1">
              <a:off x="2908244" y="4355975"/>
              <a:ext cx="18886" cy="822161"/>
            </a:xfrm>
            <a:prstGeom prst="straightConnector1">
              <a:avLst/>
            </a:prstGeom>
            <a:ln w="25400">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3" idx="2"/>
            </p:cNvCxnSpPr>
            <p:nvPr/>
          </p:nvCxnSpPr>
          <p:spPr>
            <a:xfrm flipV="1">
              <a:off x="6437363" y="4341461"/>
              <a:ext cx="5549" cy="12604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0" idx="3"/>
              <a:endCxn id="19" idx="1"/>
            </p:cNvCxnSpPr>
            <p:nvPr/>
          </p:nvCxnSpPr>
          <p:spPr>
            <a:xfrm>
              <a:off x="3378035" y="3901531"/>
              <a:ext cx="800590" cy="0"/>
            </a:xfrm>
            <a:prstGeom prst="straightConnector1">
              <a:avLst/>
            </a:prstGeom>
            <a:ln w="25400">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25" idx="2"/>
            </p:cNvCxnSpPr>
            <p:nvPr/>
          </p:nvCxnSpPr>
          <p:spPr>
            <a:xfrm flipH="1" flipV="1">
              <a:off x="8166374" y="4355975"/>
              <a:ext cx="19398" cy="694361"/>
            </a:xfrm>
            <a:prstGeom prst="straightConnector1">
              <a:avLst/>
            </a:prstGeom>
            <a:ln w="25400">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6739774" y="4355975"/>
              <a:ext cx="975695" cy="839498"/>
            </a:xfrm>
            <a:prstGeom prst="straightConnector1">
              <a:avLst/>
            </a:prstGeom>
            <a:ln w="25400">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27" idx="3"/>
            </p:cNvCxnSpPr>
            <p:nvPr/>
          </p:nvCxnSpPr>
          <p:spPr>
            <a:xfrm flipH="1">
              <a:off x="6895547" y="5883810"/>
              <a:ext cx="853097" cy="454444"/>
            </a:xfrm>
            <a:prstGeom prst="straightConnector1">
              <a:avLst/>
            </a:prstGeom>
            <a:ln w="25400">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87643" y="3366673"/>
              <a:ext cx="8784976" cy="107405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6" name="TextBox 84"/>
            <p:cNvSpPr txBox="1"/>
            <p:nvPr/>
          </p:nvSpPr>
          <p:spPr>
            <a:xfrm rot="16200000">
              <a:off x="-159120" y="3616038"/>
              <a:ext cx="118422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t>Generated</a:t>
              </a:r>
            </a:p>
            <a:p>
              <a:pPr algn="ctr"/>
              <a:r>
                <a:rPr lang="en-GB" sz="1400" dirty="0" smtClean="0"/>
                <a:t>Products</a:t>
              </a:r>
              <a:endParaRPr lang="en-GB" sz="1400" dirty="0"/>
            </a:p>
          </p:txBody>
        </p:sp>
        <p:sp>
          <p:nvSpPr>
            <p:cNvPr id="47" name="TextBox 86"/>
            <p:cNvSpPr txBox="1"/>
            <p:nvPr/>
          </p:nvSpPr>
          <p:spPr>
            <a:xfrm>
              <a:off x="3419050" y="3631427"/>
              <a:ext cx="61266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includes</a:t>
              </a:r>
              <a:endParaRPr lang="en-GB" sz="1000" dirty="0"/>
            </a:p>
          </p:txBody>
        </p:sp>
        <p:sp>
          <p:nvSpPr>
            <p:cNvPr id="48" name="TextBox 87"/>
            <p:cNvSpPr txBox="1"/>
            <p:nvPr/>
          </p:nvSpPr>
          <p:spPr>
            <a:xfrm>
              <a:off x="2935928" y="4683593"/>
              <a:ext cx="61266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includes</a:t>
              </a:r>
              <a:endParaRPr lang="en-GB" sz="1000" dirty="0"/>
            </a:p>
          </p:txBody>
        </p:sp>
        <p:sp>
          <p:nvSpPr>
            <p:cNvPr id="49" name="TextBox 88"/>
            <p:cNvSpPr txBox="1"/>
            <p:nvPr/>
          </p:nvSpPr>
          <p:spPr>
            <a:xfrm>
              <a:off x="7015761" y="5736240"/>
              <a:ext cx="61266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includes</a:t>
              </a:r>
              <a:endParaRPr lang="en-GB" sz="1000" dirty="0"/>
            </a:p>
          </p:txBody>
        </p:sp>
        <p:sp>
          <p:nvSpPr>
            <p:cNvPr id="50" name="TextBox 89"/>
            <p:cNvSpPr txBox="1"/>
            <p:nvPr/>
          </p:nvSpPr>
          <p:spPr>
            <a:xfrm>
              <a:off x="6739774" y="4827560"/>
              <a:ext cx="61266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includes</a:t>
              </a:r>
              <a:endParaRPr lang="en-GB" sz="1000" dirty="0"/>
            </a:p>
          </p:txBody>
        </p:sp>
        <p:sp>
          <p:nvSpPr>
            <p:cNvPr id="51" name="TextBox 90"/>
            <p:cNvSpPr txBox="1"/>
            <p:nvPr/>
          </p:nvSpPr>
          <p:spPr>
            <a:xfrm>
              <a:off x="8170101" y="4581339"/>
              <a:ext cx="612668"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smtClean="0"/>
                <a:t>includes</a:t>
              </a:r>
              <a:endParaRPr lang="en-GB" sz="1000" dirty="0"/>
            </a:p>
          </p:txBody>
        </p:sp>
      </p:grpSp>
      <p:cxnSp>
        <p:nvCxnSpPr>
          <p:cNvPr id="7" name="Straight Arrow Connector 6"/>
          <p:cNvCxnSpPr/>
          <p:nvPr/>
        </p:nvCxnSpPr>
        <p:spPr>
          <a:xfrm>
            <a:off x="4910704" y="2264312"/>
            <a:ext cx="0" cy="50800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59717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en-US" dirty="0"/>
              <a:t>While the 10-23/5 concepts, strongly contributed to the success of several activities, the </a:t>
            </a:r>
            <a:r>
              <a:rPr lang="en-US" dirty="0" smtClean="0"/>
              <a:t>overall approach </a:t>
            </a:r>
            <a:r>
              <a:rPr lang="en-US" dirty="0"/>
              <a:t>requires consolidation and standardization </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6337393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in the process in adopting the principles of ECSS-E-TM-10-23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a:t>
            </a:r>
            <a:r>
              <a:rPr lang="en-US" dirty="0"/>
              <a:t>core concepts delivered by 10-23 are the blue print - from a model / tool perspective - for the needed </a:t>
            </a:r>
            <a:r>
              <a:rPr lang="en-US" dirty="0" smtClean="0"/>
              <a:t>environment </a:t>
            </a:r>
            <a:r>
              <a:rPr lang="en-US" dirty="0"/>
              <a:t>for </a:t>
            </a:r>
            <a:r>
              <a:rPr lang="en-US" dirty="0" smtClean="0"/>
              <a:t>SE i.e. addressing discipline- integration, supply chain and life-cycle - integration </a:t>
            </a: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From the initial draft model various implementation are available along the system life-cycle - preparing digital continuity of data </a:t>
            </a: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A </a:t>
            </a:r>
            <a:r>
              <a:rPr lang="en-US" dirty="0"/>
              <a:t>key success factor of the approach was the implementation orientation with </a:t>
            </a:r>
            <a:r>
              <a:rPr lang="en-US" dirty="0" smtClean="0"/>
              <a:t>binding </a:t>
            </a:r>
            <a:r>
              <a:rPr lang="en-US" dirty="0"/>
              <a:t>into the needed tools </a:t>
            </a:r>
            <a:r>
              <a:rPr lang="en-US" dirty="0" smtClean="0"/>
              <a:t>and technologies – in combination with model-driven </a:t>
            </a:r>
            <a:r>
              <a:rPr lang="en-US" dirty="0"/>
              <a:t>S/W </a:t>
            </a:r>
            <a:r>
              <a:rPr lang="en-US" dirty="0" smtClean="0"/>
              <a:t>development </a:t>
            </a:r>
          </a:p>
          <a:p>
            <a:pPr marL="0" indent="0"/>
            <a:endParaRPr lang="en-US" dirty="0" smtClean="0"/>
          </a:p>
          <a:p>
            <a:pPr>
              <a:buFont typeface="Arial" panose="020B0604020202020204" pitchFamily="34" charset="0"/>
              <a:buChar char="•"/>
            </a:pPr>
            <a:r>
              <a:rPr lang="en-US" dirty="0" smtClean="0"/>
              <a:t>There </a:t>
            </a:r>
            <a:r>
              <a:rPr lang="en-US" dirty="0"/>
              <a:t>is a mutual dependency between process and CDM - </a:t>
            </a:r>
            <a:r>
              <a:rPr lang="en-US" dirty="0" smtClean="0"/>
              <a:t>close </a:t>
            </a:r>
            <a:r>
              <a:rPr lang="en-US" dirty="0"/>
              <a:t>interaction with the end users </a:t>
            </a:r>
            <a:r>
              <a:rPr lang="en-US" dirty="0" smtClean="0"/>
              <a:t>required – the CDM is for users a valuable information, and a map on how to use the tool </a:t>
            </a:r>
          </a:p>
          <a:p>
            <a:pPr>
              <a:buFont typeface="Arial" panose="020B0604020202020204" pitchFamily="34" charset="0"/>
              <a:buChar char="•"/>
            </a:pPr>
            <a:endParaRPr lang="en-US" dirty="0"/>
          </a:p>
          <a:p>
            <a:pPr>
              <a:buFont typeface="Arial" panose="020B0604020202020204" pitchFamily="34" charset="0"/>
              <a:buChar char="•"/>
            </a:pPr>
            <a:r>
              <a:rPr lang="en-US" dirty="0"/>
              <a:t>A significant effort is needed to maintain the content and separation of the different model layers, from conceptual through logical to implementation, in particular when operational maturity and roll-out increases</a:t>
            </a:r>
          </a:p>
          <a:p>
            <a:pPr>
              <a:buFont typeface="Arial" panose="020B0604020202020204" pitchFamily="34" charset="0"/>
              <a:buChar char="•"/>
            </a:pPr>
            <a:endParaRPr lang="en-US" dirty="0" smtClean="0"/>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28</a:t>
            </a:fld>
            <a:endParaRPr lang="de-DE" altLang="de-DE">
              <a:solidFill>
                <a:srgbClr val="000000"/>
              </a:solidFill>
            </a:endParaRPr>
          </a:p>
        </p:txBody>
      </p:sp>
    </p:spTree>
    <p:extLst>
      <p:ext uri="{BB962C8B-B14F-4D97-AF65-F5344CB8AC3E}">
        <p14:creationId xmlns:p14="http://schemas.microsoft.com/office/powerpoint/2010/main" xmlns="" val="1438421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proceeding the following issues have been identified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 single shared data model couldn’t be maintained, </a:t>
            </a:r>
            <a:r>
              <a:rPr lang="en-US" dirty="0" smtClean="0">
                <a:sym typeface="Wingdings" panose="05000000000000000000" pitchFamily="2" charset="2"/>
              </a:rPr>
              <a:t>resulted into divergence of different CDM variants </a:t>
            </a:r>
            <a:endParaRPr lang="en-US" dirty="0" smtClean="0"/>
          </a:p>
          <a:p>
            <a:pPr lvl="3">
              <a:buFont typeface="Arial" panose="020B0604020202020204" pitchFamily="34" charset="0"/>
              <a:buChar char="•"/>
            </a:pPr>
            <a:r>
              <a:rPr lang="en-US" dirty="0" smtClean="0"/>
              <a:t>Main issue are different </a:t>
            </a:r>
            <a:r>
              <a:rPr lang="en-US" dirty="0"/>
              <a:t>programs with individual objectives, stakeholder, priorities and schedules </a:t>
            </a:r>
          </a:p>
          <a:p>
            <a:pPr lvl="3">
              <a:buFont typeface="Arial" panose="020B0604020202020204" pitchFamily="34" charset="0"/>
              <a:buChar char="•"/>
            </a:pPr>
            <a:r>
              <a:rPr lang="en-US" dirty="0" smtClean="0"/>
              <a:t>… but also divergence in different languages, </a:t>
            </a:r>
            <a:r>
              <a:rPr lang="en-US" dirty="0"/>
              <a:t>methodologies </a:t>
            </a:r>
            <a:r>
              <a:rPr lang="en-US" dirty="0" smtClean="0"/>
              <a:t>and tools</a:t>
            </a:r>
            <a:endParaRPr lang="en-US" dirty="0"/>
          </a:p>
          <a:p>
            <a:pPr marL="357188" lvl="3" indent="0">
              <a:buNone/>
            </a:pPr>
            <a:r>
              <a:rPr lang="en-US" dirty="0" smtClean="0">
                <a:sym typeface="Wingdings" panose="05000000000000000000" pitchFamily="2" charset="2"/>
              </a:rPr>
              <a:t> </a:t>
            </a:r>
            <a:r>
              <a:rPr lang="en-US" dirty="0" smtClean="0"/>
              <a:t>Resulting in increased coordination between efforts, coming down </a:t>
            </a:r>
            <a:r>
              <a:rPr lang="en-US" dirty="0"/>
              <a:t>to the </a:t>
            </a:r>
            <a:r>
              <a:rPr lang="en-US" dirty="0" smtClean="0"/>
              <a:t>comparison </a:t>
            </a:r>
            <a:r>
              <a:rPr lang="en-US" dirty="0"/>
              <a:t>of print outs </a:t>
            </a:r>
          </a:p>
          <a:p>
            <a:pPr marL="0" indent="0"/>
            <a:endParaRPr lang="en-US" dirty="0" smtClean="0"/>
          </a:p>
          <a:p>
            <a:pPr>
              <a:buFont typeface="Arial" panose="020B0604020202020204" pitchFamily="34" charset="0"/>
              <a:buChar char="•"/>
            </a:pPr>
            <a:r>
              <a:rPr lang="en-US" dirty="0"/>
              <a:t>No commonly agreed conceptual data modelling language, methodology and tool set in the European Space Community</a:t>
            </a:r>
          </a:p>
          <a:p>
            <a:pPr lvl="3">
              <a:buFont typeface="Arial" panose="020B0604020202020204" pitchFamily="34" charset="0"/>
              <a:buChar char="•"/>
            </a:pPr>
            <a:r>
              <a:rPr lang="en-US" dirty="0"/>
              <a:t>Implementation driven approaches with UML / </a:t>
            </a:r>
            <a:r>
              <a:rPr lang="en-US" dirty="0" err="1"/>
              <a:t>Ecore</a:t>
            </a:r>
            <a:r>
              <a:rPr lang="en-US" dirty="0"/>
              <a:t> – typically applied for operational implementation</a:t>
            </a:r>
          </a:p>
          <a:p>
            <a:pPr lvl="3">
              <a:buFont typeface="Arial" panose="020B0604020202020204" pitchFamily="34" charset="0"/>
              <a:buChar char="•"/>
            </a:pPr>
            <a:r>
              <a:rPr lang="en-US" dirty="0"/>
              <a:t>Richer semantic oriented Fact Based Modeling – with limited application in operational environments</a:t>
            </a:r>
          </a:p>
          <a:p>
            <a:pPr marL="0" indent="0"/>
            <a:endParaRPr lang="en-US" dirty="0" smtClean="0"/>
          </a:p>
          <a:p>
            <a:pPr>
              <a:buFont typeface="Arial" panose="020B0604020202020204" pitchFamily="34" charset="0"/>
              <a:buChar char="•"/>
            </a:pPr>
            <a:r>
              <a:rPr lang="en-US" dirty="0" smtClean="0"/>
              <a:t>For data modeling, just modeling classes are not sufficient, …</a:t>
            </a:r>
            <a:endParaRPr lang="en-US" dirty="0"/>
          </a:p>
          <a:p>
            <a:pPr lvl="3">
              <a:buFont typeface="Arial" panose="020B0604020202020204" pitchFamily="34" charset="0"/>
              <a:buChar char="•"/>
            </a:pPr>
            <a:r>
              <a:rPr lang="en-US" dirty="0"/>
              <a:t>Modeling of functional dependencies in between concepts, e.g. derivation rules</a:t>
            </a:r>
          </a:p>
          <a:p>
            <a:pPr lvl="3">
              <a:buFont typeface="Arial" panose="020B0604020202020204" pitchFamily="34" charset="0"/>
              <a:buChar char="•"/>
            </a:pPr>
            <a:r>
              <a:rPr lang="en-US" dirty="0"/>
              <a:t>Full modeling support of run time extensions, e.g. model / reference data libraries</a:t>
            </a:r>
          </a:p>
          <a:p>
            <a:pPr lvl="3">
              <a:buFont typeface="Arial" panose="020B0604020202020204" pitchFamily="34" charset="0"/>
              <a:buChar char="•"/>
            </a:pPr>
            <a:r>
              <a:rPr lang="en-US" dirty="0"/>
              <a:t>Improved logic coherence of  models (adopt from ontologies), suitable for automated </a:t>
            </a:r>
            <a:r>
              <a:rPr lang="en-US" dirty="0" smtClean="0"/>
              <a:t>reasoning </a:t>
            </a:r>
            <a:endParaRPr lang="en-US" dirty="0"/>
          </a:p>
          <a:p>
            <a:pPr lvl="3">
              <a:buFont typeface="Arial" panose="020B0604020202020204" pitchFamily="34" charset="0"/>
              <a:buChar char="•"/>
            </a:pPr>
            <a:r>
              <a:rPr lang="en-US" dirty="0"/>
              <a:t>Full integration with a constraint </a:t>
            </a:r>
            <a:r>
              <a:rPr lang="en-US" dirty="0" smtClean="0"/>
              <a:t>language, from specification into performant implementation in different technology domains </a:t>
            </a:r>
            <a:endParaRPr lang="en-US" dirty="0"/>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29</a:t>
            </a:fld>
            <a:endParaRPr lang="de-DE" altLang="de-DE" dirty="0">
              <a:solidFill>
                <a:srgbClr val="000000"/>
              </a:solidFill>
            </a:endParaRPr>
          </a:p>
        </p:txBody>
      </p:sp>
    </p:spTree>
    <p:extLst>
      <p:ext uri="{BB962C8B-B14F-4D97-AF65-F5344CB8AC3E}">
        <p14:creationId xmlns:p14="http://schemas.microsoft.com/office/powerpoint/2010/main" xmlns="" val="4216988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en-US" dirty="0"/>
              <a:t>ECSS working group ECSS E-10-23 – started in 2004 – was to address the issue of “project database” in particular also in the view of the emerging discussion of MBSE</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3770096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order to succeed in having the a strong semantic CDM behind the tools the following has to be addressed</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 widely agreed use of the same language, methodology and tool is mandatory – including shared configuration control of the models </a:t>
            </a:r>
          </a:p>
          <a:p>
            <a:pPr lvl="3">
              <a:buFont typeface="Arial" panose="020B0604020202020204" pitchFamily="34" charset="0"/>
              <a:buChar char="•"/>
            </a:pPr>
            <a:endParaRPr lang="en-US" dirty="0" smtClean="0"/>
          </a:p>
          <a:p>
            <a:pPr>
              <a:buFont typeface="Arial" panose="020B0604020202020204" pitchFamily="34" charset="0"/>
              <a:buChar char="•"/>
            </a:pPr>
            <a:r>
              <a:rPr lang="en-US" dirty="0" smtClean="0"/>
              <a:t>Care for validation on data model on conceptual but also implementation level, with </a:t>
            </a:r>
            <a:r>
              <a:rPr lang="en-US" dirty="0" smtClean="0">
                <a:solidFill>
                  <a:srgbClr val="FF0000"/>
                </a:solidFill>
              </a:rPr>
              <a:t>IPR</a:t>
            </a:r>
            <a:r>
              <a:rPr lang="en-US" dirty="0" smtClean="0"/>
              <a:t> free sample data for conformance check (learn from </a:t>
            </a:r>
            <a:r>
              <a:rPr lang="en-US" dirty="0" smtClean="0">
                <a:sym typeface="Wingdings" panose="05000000000000000000" pitchFamily="2" charset="2"/>
              </a:rPr>
              <a:t> </a:t>
            </a:r>
            <a:r>
              <a:rPr lang="en-US" dirty="0"/>
              <a:t>Cax-if.org </a:t>
            </a:r>
            <a:r>
              <a:rPr lang="en-US" dirty="0" smtClean="0"/>
              <a:t>)</a:t>
            </a:r>
          </a:p>
          <a:p>
            <a:pPr>
              <a:buFont typeface="Arial" panose="020B0604020202020204" pitchFamily="34" charset="0"/>
              <a:buChar char="•"/>
            </a:pPr>
            <a:endParaRPr lang="en-US" dirty="0" smtClean="0"/>
          </a:p>
          <a:p>
            <a:pPr>
              <a:buFont typeface="Arial" panose="020B0604020202020204" pitchFamily="34" charset="0"/>
              <a:buChar char="•"/>
            </a:pPr>
            <a:r>
              <a:rPr lang="en-US" dirty="0"/>
              <a:t>Meta model architecture with an overall shared definition of core concepts - allowing the refinement, into the different application domains, organizations and projects </a:t>
            </a:r>
          </a:p>
          <a:p>
            <a:pPr marL="0" indent="0"/>
            <a:endParaRPr lang="en-US" dirty="0" smtClean="0"/>
          </a:p>
          <a:p>
            <a:pPr>
              <a:buFont typeface="Arial" panose="020B0604020202020204" pitchFamily="34" charset="0"/>
              <a:buChar char="•"/>
            </a:pPr>
            <a:r>
              <a:rPr lang="en-US" dirty="0" smtClean="0"/>
              <a:t>Widely </a:t>
            </a:r>
            <a:r>
              <a:rPr lang="en-US" dirty="0"/>
              <a:t>share quite </a:t>
            </a:r>
            <a:r>
              <a:rPr lang="en-US" dirty="0" smtClean="0"/>
              <a:t>practical, but </a:t>
            </a:r>
            <a:r>
              <a:rPr lang="en-US" dirty="0"/>
              <a:t>essential means to make integration </a:t>
            </a:r>
            <a:r>
              <a:rPr lang="en-US" dirty="0" smtClean="0"/>
              <a:t>happen</a:t>
            </a:r>
          </a:p>
          <a:p>
            <a:pPr lvl="3">
              <a:buFont typeface="Arial" panose="020B0604020202020204" pitchFamily="34" charset="0"/>
              <a:buChar char="•"/>
            </a:pPr>
            <a:r>
              <a:rPr lang="en-US" dirty="0" smtClean="0"/>
              <a:t>Standardization of features </a:t>
            </a:r>
            <a:r>
              <a:rPr lang="en-US" dirty="0"/>
              <a:t>like consistency check, version control, …, </a:t>
            </a:r>
            <a:r>
              <a:rPr lang="en-US" dirty="0" smtClean="0"/>
              <a:t>viewpoint, view</a:t>
            </a:r>
          </a:p>
          <a:p>
            <a:pPr lvl="3">
              <a:buFont typeface="Arial" panose="020B0604020202020204" pitchFamily="34" charset="0"/>
              <a:buChar char="•"/>
            </a:pPr>
            <a:r>
              <a:rPr lang="en-US" dirty="0" smtClean="0"/>
              <a:t>Long </a:t>
            </a:r>
            <a:r>
              <a:rPr lang="en-US" dirty="0"/>
              <a:t>term stable object </a:t>
            </a:r>
            <a:r>
              <a:rPr lang="en-US" dirty="0" smtClean="0"/>
              <a:t>identifiers like </a:t>
            </a:r>
            <a:r>
              <a:rPr lang="en-US" dirty="0"/>
              <a:t>UUID </a:t>
            </a:r>
            <a:r>
              <a:rPr lang="en-US" dirty="0" smtClean="0"/>
              <a:t>v4, identifier mapping, …</a:t>
            </a:r>
            <a:endParaRPr lang="en-US" dirty="0"/>
          </a:p>
          <a:p>
            <a:endParaRPr lang="en-US" dirty="0"/>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30</a:t>
            </a:fld>
            <a:endParaRPr lang="de-DE" altLang="de-DE">
              <a:solidFill>
                <a:srgbClr val="000000"/>
              </a:solidFill>
            </a:endParaRPr>
          </a:p>
        </p:txBody>
      </p:sp>
    </p:spTree>
    <p:extLst>
      <p:ext uri="{BB962C8B-B14F-4D97-AF65-F5344CB8AC3E}">
        <p14:creationId xmlns:p14="http://schemas.microsoft.com/office/powerpoint/2010/main" xmlns="" val="3932217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ECSS-E-TM-10-23 “Space System Data Repository” was started to facilitate transition to MBSE with the following objectives</a:t>
            </a:r>
            <a:endParaRPr lang="en-US" dirty="0"/>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4</a:t>
            </a:fld>
            <a:endParaRPr lang="de-DE" altLang="de-DE">
              <a:solidFill>
                <a:srgbClr val="000000"/>
              </a:solidFill>
            </a:endParaRPr>
          </a:p>
        </p:txBody>
      </p:sp>
      <p:sp>
        <p:nvSpPr>
          <p:cNvPr id="10" name="Oval 9"/>
          <p:cNvSpPr/>
          <p:nvPr/>
        </p:nvSpPr>
        <p:spPr bwMode="auto">
          <a:xfrm>
            <a:off x="306140" y="1860029"/>
            <a:ext cx="1584176" cy="1440160"/>
          </a:xfrm>
          <a:prstGeom prst="ellipse">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Arial" pitchFamily="34" charset="0"/>
                <a:cs typeface="Arial" pitchFamily="34" charset="0"/>
              </a:rPr>
              <a:t>Cost reduction</a:t>
            </a:r>
          </a:p>
          <a:p>
            <a:pPr marL="0" marR="0" indent="0" algn="ctr" defTabSz="1042988" rtl="0" eaLnBrk="1" fontAlgn="base" latinLnBrk="0" hangingPunct="1">
              <a:lnSpc>
                <a:spcPct val="115000"/>
              </a:lnSpc>
              <a:spcBef>
                <a:spcPct val="0"/>
              </a:spcBef>
              <a:spcAft>
                <a:spcPct val="0"/>
              </a:spcAft>
              <a:buClrTx/>
              <a:buSzTx/>
              <a:buFontTx/>
              <a:buNone/>
              <a:tabLst/>
            </a:pPr>
            <a:r>
              <a:rPr lang="en-US" dirty="0" smtClean="0">
                <a:solidFill>
                  <a:schemeClr val="bg1"/>
                </a:solidFill>
                <a:latin typeface="Arial" pitchFamily="34" charset="0"/>
                <a:cs typeface="Arial" pitchFamily="34" charset="0"/>
              </a:rPr>
              <a:t>for DB</a:t>
            </a:r>
            <a:endParaRPr kumimoji="0" lang="en-US" sz="1500" b="0" i="0" u="none" strike="noStrike" cap="none" normalizeH="0" baseline="0" dirty="0" smtClean="0">
              <a:ln>
                <a:noFill/>
              </a:ln>
              <a:solidFill>
                <a:schemeClr val="bg1"/>
              </a:solidFill>
              <a:effectLst/>
              <a:latin typeface="Arial" pitchFamily="34" charset="0"/>
              <a:cs typeface="Arial" pitchFamily="34" charset="0"/>
            </a:endParaRPr>
          </a:p>
        </p:txBody>
      </p:sp>
      <p:sp>
        <p:nvSpPr>
          <p:cNvPr id="11" name="Oval 10"/>
          <p:cNvSpPr/>
          <p:nvPr/>
        </p:nvSpPr>
        <p:spPr bwMode="auto">
          <a:xfrm>
            <a:off x="8921825" y="1860029"/>
            <a:ext cx="1584176" cy="1440160"/>
          </a:xfrm>
          <a:prstGeom prst="ellipse">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bg1"/>
                </a:solidFill>
                <a:effectLst/>
                <a:latin typeface="Arial" pitchFamily="34" charset="0"/>
                <a:cs typeface="Arial" pitchFamily="34" charset="0"/>
              </a:rPr>
              <a:t>Improve</a:t>
            </a:r>
            <a:r>
              <a:rPr kumimoji="0" lang="en-US" sz="1500" b="0" i="0" u="none" strike="noStrike" cap="none" normalizeH="0" dirty="0" smtClean="0">
                <a:ln>
                  <a:noFill/>
                </a:ln>
                <a:solidFill>
                  <a:schemeClr val="bg1"/>
                </a:solidFill>
                <a:effectLst/>
                <a:latin typeface="Arial" pitchFamily="34" charset="0"/>
                <a:cs typeface="Arial" pitchFamily="34" charset="0"/>
              </a:rPr>
              <a:t> Quality of Data</a:t>
            </a:r>
            <a:endParaRPr kumimoji="0" lang="en-US" sz="1500"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Oval 11"/>
          <p:cNvSpPr/>
          <p:nvPr/>
        </p:nvSpPr>
        <p:spPr bwMode="auto">
          <a:xfrm>
            <a:off x="1098228" y="4619949"/>
            <a:ext cx="1584176" cy="1440160"/>
          </a:xfrm>
          <a:prstGeom prst="ellipse">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lang="en-US" dirty="0" smtClean="0">
                <a:solidFill>
                  <a:schemeClr val="bg1"/>
                </a:solidFill>
                <a:latin typeface="Arial" pitchFamily="34" charset="0"/>
                <a:cs typeface="Arial" pitchFamily="34" charset="0"/>
              </a:rPr>
              <a:t>Timely arrival of DB</a:t>
            </a:r>
            <a:endParaRPr kumimoji="0" lang="en-US" sz="1500" b="0" i="0" u="none" strike="noStrike" cap="none" normalizeH="0" baseline="0" dirty="0" smtClean="0">
              <a:ln>
                <a:noFill/>
              </a:ln>
              <a:solidFill>
                <a:schemeClr val="bg1"/>
              </a:solidFill>
              <a:effectLst/>
              <a:latin typeface="Arial" pitchFamily="34" charset="0"/>
              <a:cs typeface="Arial" pitchFamily="34" charset="0"/>
            </a:endParaRPr>
          </a:p>
        </p:txBody>
      </p:sp>
      <p:sp>
        <p:nvSpPr>
          <p:cNvPr id="13" name="Oval 12"/>
          <p:cNvSpPr/>
          <p:nvPr/>
        </p:nvSpPr>
        <p:spPr bwMode="auto">
          <a:xfrm>
            <a:off x="8303374" y="4818281"/>
            <a:ext cx="1584176" cy="1440160"/>
          </a:xfrm>
          <a:prstGeom prst="ellipse">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lang="en-US" dirty="0" smtClean="0">
                <a:solidFill>
                  <a:schemeClr val="bg1"/>
                </a:solidFill>
                <a:latin typeface="Arial" pitchFamily="34" charset="0"/>
                <a:cs typeface="Arial" pitchFamily="34" charset="0"/>
              </a:rPr>
              <a:t>Improve Tool Integration</a:t>
            </a:r>
            <a:endParaRPr kumimoji="0" lang="en-US" sz="15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4"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01199" y="2334274"/>
            <a:ext cx="3387875" cy="48571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22699" y="1667524"/>
            <a:ext cx="3430711" cy="48511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8" name="Rectangle 7"/>
          <p:cNvSpPr/>
          <p:nvPr/>
        </p:nvSpPr>
        <p:spPr bwMode="auto">
          <a:xfrm>
            <a:off x="6139985" y="6384175"/>
            <a:ext cx="2019900" cy="1124274"/>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cs typeface="Arial" pitchFamily="34" charset="0"/>
              </a:rPr>
              <a:t>ECSS-E-TM-10-25</a:t>
            </a:r>
            <a:r>
              <a:rPr kumimoji="0" lang="en-US" sz="1500" b="0" i="0" u="none" strike="noStrike" cap="none" normalizeH="0" dirty="0" smtClean="0">
                <a:ln>
                  <a:noFill/>
                </a:ln>
                <a:solidFill>
                  <a:schemeClr val="tx1"/>
                </a:solidFill>
                <a:effectLst/>
                <a:latin typeface="Arial" pitchFamily="34" charset="0"/>
                <a:cs typeface="Arial" pitchFamily="34" charset="0"/>
              </a:rPr>
              <a:t> adopted the 10-23 ideas for concurrent design facilities</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3489481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ECSS-E-10-23 introduces the following main concepts enabling the required interoperability for a improved consistency of data … </a:t>
            </a:r>
            <a:endParaRPr lang="en-US" dirty="0"/>
          </a:p>
        </p:txBody>
      </p:sp>
      <p:sp>
        <p:nvSpPr>
          <p:cNvPr id="4" name="Date Placeholder 3"/>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5" name="Footer Placeholder 4"/>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6" name="Slide Number Placeholder 5"/>
          <p:cNvSpPr>
            <a:spLocks noGrp="1"/>
          </p:cNvSpPr>
          <p:nvPr>
            <p:ph type="sldNum" sz="quarter" idx="12"/>
          </p:nvPr>
        </p:nvSpPr>
        <p:spPr/>
        <p:txBody>
          <a:bodyPr/>
          <a:lstStyle/>
          <a:p>
            <a:pPr>
              <a:defRPr/>
            </a:pPr>
            <a:fld id="{54EA9F41-AC1E-4FDB-A84F-0C467EFE7EE0}" type="slidenum">
              <a:rPr lang="de-DE" altLang="de-DE" smtClean="0">
                <a:solidFill>
                  <a:srgbClr val="000000"/>
                </a:solidFill>
              </a:rPr>
              <a:pPr>
                <a:defRPr/>
              </a:pPr>
              <a:t>5</a:t>
            </a:fld>
            <a:endParaRPr lang="de-DE" altLang="de-DE">
              <a:solidFill>
                <a:srgbClr val="000000"/>
              </a:solidFill>
            </a:endParaRPr>
          </a:p>
        </p:txBody>
      </p:sp>
      <p:grpSp>
        <p:nvGrpSpPr>
          <p:cNvPr id="55" name="Group 54"/>
          <p:cNvGrpSpPr/>
          <p:nvPr/>
        </p:nvGrpSpPr>
        <p:grpSpPr>
          <a:xfrm>
            <a:off x="1026220" y="3417721"/>
            <a:ext cx="1512168" cy="2232248"/>
            <a:chOff x="522164" y="3060551"/>
            <a:chExt cx="1512168" cy="2232248"/>
          </a:xfrm>
        </p:grpSpPr>
        <p:sp>
          <p:nvSpPr>
            <p:cNvPr id="16" name="Rectangle 15"/>
            <p:cNvSpPr/>
            <p:nvPr/>
          </p:nvSpPr>
          <p:spPr bwMode="auto">
            <a:xfrm>
              <a:off x="522164" y="3060551"/>
              <a:ext cx="1512168" cy="2232248"/>
            </a:xfrm>
            <a:prstGeom prst="rect">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Engineering Tool</a:t>
              </a:r>
            </a:p>
          </p:txBody>
        </p:sp>
        <p:sp>
          <p:nvSpPr>
            <p:cNvPr id="13" name="Can 12"/>
            <p:cNvSpPr/>
            <p:nvPr/>
          </p:nvSpPr>
          <p:spPr bwMode="auto">
            <a:xfrm>
              <a:off x="669576" y="4587358"/>
              <a:ext cx="1220740" cy="561632"/>
            </a:xfrm>
            <a:prstGeom prst="can">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Data</a:t>
              </a:r>
            </a:p>
          </p:txBody>
        </p:sp>
        <p:sp>
          <p:nvSpPr>
            <p:cNvPr id="14" name="Rounded Rectangle 13"/>
            <p:cNvSpPr/>
            <p:nvPr/>
          </p:nvSpPr>
          <p:spPr bwMode="auto">
            <a:xfrm>
              <a:off x="666180" y="3996655"/>
              <a:ext cx="1220740" cy="469482"/>
            </a:xfrm>
            <a:prstGeom prst="roundRect">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Data Management</a:t>
              </a:r>
            </a:p>
          </p:txBody>
        </p:sp>
        <p:sp>
          <p:nvSpPr>
            <p:cNvPr id="15" name="Rounded Rectangle 14"/>
            <p:cNvSpPr/>
            <p:nvPr/>
          </p:nvSpPr>
          <p:spPr bwMode="auto">
            <a:xfrm>
              <a:off x="669576" y="3418528"/>
              <a:ext cx="1220740" cy="469482"/>
            </a:xfrm>
            <a:prstGeom prst="roundRect">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MMI</a:t>
              </a:r>
            </a:p>
          </p:txBody>
        </p:sp>
      </p:grpSp>
      <p:sp>
        <p:nvSpPr>
          <p:cNvPr id="26" name="Rounded Rectangle 25"/>
          <p:cNvSpPr/>
          <p:nvPr/>
        </p:nvSpPr>
        <p:spPr bwMode="auto">
          <a:xfrm>
            <a:off x="1026220" y="1908423"/>
            <a:ext cx="8280920" cy="792088"/>
          </a:xfrm>
          <a:prstGeom prst="round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1042988" rtl="0" eaLnBrk="1" fontAlgn="base" latinLnBrk="0" hangingPunct="1">
              <a:lnSpc>
                <a:spcPct val="115000"/>
              </a:lnSpc>
              <a:spcBef>
                <a:spcPct val="0"/>
              </a:spcBef>
              <a:spcAft>
                <a:spcPct val="0"/>
              </a:spcAft>
              <a:buClrTx/>
              <a:buSzTx/>
              <a:buFontTx/>
              <a:buNone/>
              <a:tabLst/>
            </a:pPr>
            <a:r>
              <a:rPr lang="en-US" dirty="0" smtClean="0">
                <a:latin typeface="Arial" pitchFamily="34" charset="0"/>
                <a:cs typeface="Arial" pitchFamily="34" charset="0"/>
              </a:rPr>
              <a:t>Conceptual Data Model</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ounded Rectangle 26"/>
          <p:cNvSpPr/>
          <p:nvPr/>
        </p:nvSpPr>
        <p:spPr bwMode="auto">
          <a:xfrm>
            <a:off x="1170236" y="2340471"/>
            <a:ext cx="1224136" cy="216024"/>
          </a:xfrm>
          <a:prstGeom prst="round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4" name="Straight Arrow Connector 33"/>
          <p:cNvCxnSpPr>
            <a:stCxn id="81" idx="2"/>
            <a:endCxn id="57" idx="0"/>
          </p:cNvCxnSpPr>
          <p:nvPr/>
        </p:nvCxnSpPr>
        <p:spPr bwMode="auto">
          <a:xfrm>
            <a:off x="3438488" y="2563335"/>
            <a:ext cx="0" cy="857256"/>
          </a:xfrm>
          <a:prstGeom prst="straightConnector1">
            <a:avLst/>
          </a:prstGeom>
          <a:solidFill>
            <a:schemeClr val="bg1"/>
          </a:solidFill>
          <a:ln w="25400" cap="flat" cmpd="sng" algn="ctr">
            <a:solidFill>
              <a:schemeClr val="tx1"/>
            </a:solidFill>
            <a:prstDash val="dashDot"/>
            <a:round/>
            <a:headEnd type="stealth"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56" name="Group 55"/>
          <p:cNvGrpSpPr/>
          <p:nvPr/>
        </p:nvGrpSpPr>
        <p:grpSpPr>
          <a:xfrm>
            <a:off x="2682404" y="3420591"/>
            <a:ext cx="1512168" cy="2232248"/>
            <a:chOff x="522164" y="3060551"/>
            <a:chExt cx="1512168" cy="2232248"/>
          </a:xfrm>
        </p:grpSpPr>
        <p:sp>
          <p:nvSpPr>
            <p:cNvPr id="57" name="Rectangle 56"/>
            <p:cNvSpPr/>
            <p:nvPr/>
          </p:nvSpPr>
          <p:spPr bwMode="auto">
            <a:xfrm>
              <a:off x="522164" y="3060551"/>
              <a:ext cx="1512168" cy="2232248"/>
            </a:xfrm>
            <a:prstGeom prst="rect">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Engineering Tool</a:t>
              </a:r>
            </a:p>
          </p:txBody>
        </p:sp>
        <p:sp>
          <p:nvSpPr>
            <p:cNvPr id="58" name="Can 57"/>
            <p:cNvSpPr/>
            <p:nvPr/>
          </p:nvSpPr>
          <p:spPr bwMode="auto">
            <a:xfrm>
              <a:off x="669576" y="4587358"/>
              <a:ext cx="1220740" cy="561632"/>
            </a:xfrm>
            <a:prstGeom prst="can">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Data</a:t>
              </a:r>
            </a:p>
          </p:txBody>
        </p:sp>
        <p:sp>
          <p:nvSpPr>
            <p:cNvPr id="59" name="Rounded Rectangle 58"/>
            <p:cNvSpPr/>
            <p:nvPr/>
          </p:nvSpPr>
          <p:spPr bwMode="auto">
            <a:xfrm>
              <a:off x="666180" y="3996655"/>
              <a:ext cx="1220740" cy="469482"/>
            </a:xfrm>
            <a:prstGeom prst="roundRect">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Data Management</a:t>
              </a:r>
            </a:p>
          </p:txBody>
        </p:sp>
        <p:sp>
          <p:nvSpPr>
            <p:cNvPr id="60" name="Rounded Rectangle 59"/>
            <p:cNvSpPr/>
            <p:nvPr/>
          </p:nvSpPr>
          <p:spPr bwMode="auto">
            <a:xfrm>
              <a:off x="669576" y="3418528"/>
              <a:ext cx="1220740" cy="469482"/>
            </a:xfrm>
            <a:prstGeom prst="roundRect">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MMI</a:t>
              </a:r>
            </a:p>
          </p:txBody>
        </p:sp>
      </p:grpSp>
      <p:grpSp>
        <p:nvGrpSpPr>
          <p:cNvPr id="71" name="Group 70"/>
          <p:cNvGrpSpPr/>
          <p:nvPr/>
        </p:nvGrpSpPr>
        <p:grpSpPr>
          <a:xfrm>
            <a:off x="6066780" y="3417721"/>
            <a:ext cx="1512168" cy="2232248"/>
            <a:chOff x="522164" y="3060551"/>
            <a:chExt cx="1512168" cy="2232248"/>
          </a:xfrm>
        </p:grpSpPr>
        <p:sp>
          <p:nvSpPr>
            <p:cNvPr id="72" name="Rectangle 71"/>
            <p:cNvSpPr/>
            <p:nvPr/>
          </p:nvSpPr>
          <p:spPr bwMode="auto">
            <a:xfrm>
              <a:off x="522164" y="3060551"/>
              <a:ext cx="1512168" cy="2232248"/>
            </a:xfrm>
            <a:prstGeom prst="rect">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Engineering Tool</a:t>
              </a:r>
            </a:p>
          </p:txBody>
        </p:sp>
        <p:sp>
          <p:nvSpPr>
            <p:cNvPr id="73" name="Can 72"/>
            <p:cNvSpPr/>
            <p:nvPr/>
          </p:nvSpPr>
          <p:spPr bwMode="auto">
            <a:xfrm>
              <a:off x="669576" y="4587358"/>
              <a:ext cx="1220740" cy="561632"/>
            </a:xfrm>
            <a:prstGeom prst="can">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Data</a:t>
              </a:r>
            </a:p>
          </p:txBody>
        </p:sp>
        <p:sp>
          <p:nvSpPr>
            <p:cNvPr id="74" name="Rounded Rectangle 73"/>
            <p:cNvSpPr/>
            <p:nvPr/>
          </p:nvSpPr>
          <p:spPr bwMode="auto">
            <a:xfrm>
              <a:off x="666180" y="3996655"/>
              <a:ext cx="1220740" cy="469482"/>
            </a:xfrm>
            <a:prstGeom prst="roundRect">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Data Management</a:t>
              </a:r>
            </a:p>
          </p:txBody>
        </p:sp>
        <p:sp>
          <p:nvSpPr>
            <p:cNvPr id="75" name="Rounded Rectangle 74"/>
            <p:cNvSpPr/>
            <p:nvPr/>
          </p:nvSpPr>
          <p:spPr bwMode="auto">
            <a:xfrm>
              <a:off x="669576" y="3418528"/>
              <a:ext cx="1220740" cy="469482"/>
            </a:xfrm>
            <a:prstGeom prst="roundRect">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MMI</a:t>
              </a:r>
            </a:p>
          </p:txBody>
        </p:sp>
      </p:grpSp>
      <p:grpSp>
        <p:nvGrpSpPr>
          <p:cNvPr id="76" name="Group 75"/>
          <p:cNvGrpSpPr/>
          <p:nvPr/>
        </p:nvGrpSpPr>
        <p:grpSpPr>
          <a:xfrm>
            <a:off x="7759302" y="3420591"/>
            <a:ext cx="1512168" cy="2232248"/>
            <a:chOff x="522164" y="3060551"/>
            <a:chExt cx="1512168" cy="2232248"/>
          </a:xfrm>
        </p:grpSpPr>
        <p:sp>
          <p:nvSpPr>
            <p:cNvPr id="77" name="Rectangle 76"/>
            <p:cNvSpPr/>
            <p:nvPr/>
          </p:nvSpPr>
          <p:spPr bwMode="auto">
            <a:xfrm>
              <a:off x="522164" y="3060551"/>
              <a:ext cx="1512168" cy="2232248"/>
            </a:xfrm>
            <a:prstGeom prst="rect">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Engineering Tool</a:t>
              </a:r>
            </a:p>
          </p:txBody>
        </p:sp>
        <p:sp>
          <p:nvSpPr>
            <p:cNvPr id="78" name="Can 77"/>
            <p:cNvSpPr/>
            <p:nvPr/>
          </p:nvSpPr>
          <p:spPr bwMode="auto">
            <a:xfrm>
              <a:off x="669576" y="4587358"/>
              <a:ext cx="1220740" cy="561632"/>
            </a:xfrm>
            <a:prstGeom prst="can">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Data</a:t>
              </a:r>
            </a:p>
          </p:txBody>
        </p:sp>
        <p:sp>
          <p:nvSpPr>
            <p:cNvPr id="79" name="Rounded Rectangle 78"/>
            <p:cNvSpPr/>
            <p:nvPr/>
          </p:nvSpPr>
          <p:spPr bwMode="auto">
            <a:xfrm>
              <a:off x="666180" y="3996655"/>
              <a:ext cx="1220740" cy="469482"/>
            </a:xfrm>
            <a:prstGeom prst="roundRect">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Data Management</a:t>
              </a:r>
            </a:p>
          </p:txBody>
        </p:sp>
        <p:sp>
          <p:nvSpPr>
            <p:cNvPr id="80" name="Rounded Rectangle 79"/>
            <p:cNvSpPr/>
            <p:nvPr/>
          </p:nvSpPr>
          <p:spPr bwMode="auto">
            <a:xfrm>
              <a:off x="669576" y="3418528"/>
              <a:ext cx="1220740" cy="469482"/>
            </a:xfrm>
            <a:prstGeom prst="roundRect">
              <a:avLst/>
            </a:prstGeom>
            <a:ln>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MMI</a:t>
              </a:r>
            </a:p>
          </p:txBody>
        </p:sp>
      </p:grpSp>
      <p:sp>
        <p:nvSpPr>
          <p:cNvPr id="81" name="Rounded Rectangle 80"/>
          <p:cNvSpPr/>
          <p:nvPr/>
        </p:nvSpPr>
        <p:spPr bwMode="auto">
          <a:xfrm>
            <a:off x="2826420" y="2347311"/>
            <a:ext cx="1224136" cy="216024"/>
          </a:xfrm>
          <a:prstGeom prst="round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Rounded Rectangle 81"/>
          <p:cNvSpPr/>
          <p:nvPr/>
        </p:nvSpPr>
        <p:spPr bwMode="auto">
          <a:xfrm>
            <a:off x="6214192" y="2347311"/>
            <a:ext cx="1224136" cy="216024"/>
          </a:xfrm>
          <a:prstGeom prst="round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83" name="Rounded Rectangle 82"/>
          <p:cNvSpPr/>
          <p:nvPr/>
        </p:nvSpPr>
        <p:spPr bwMode="auto">
          <a:xfrm>
            <a:off x="7899922" y="2347311"/>
            <a:ext cx="1224136" cy="216024"/>
          </a:xfrm>
          <a:prstGeom prst="round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5" name="Straight Arrow Connector 84"/>
          <p:cNvCxnSpPr>
            <a:stCxn id="81" idx="3"/>
          </p:cNvCxnSpPr>
          <p:nvPr/>
        </p:nvCxnSpPr>
        <p:spPr bwMode="auto">
          <a:xfrm flipV="1">
            <a:off x="4050556" y="2448483"/>
            <a:ext cx="2160240" cy="6840"/>
          </a:xfrm>
          <a:prstGeom prst="straightConnector1">
            <a:avLst/>
          </a:prstGeom>
          <a:solidFill>
            <a:schemeClr val="bg1"/>
          </a:solidFill>
          <a:ln w="12700" cap="flat" cmpd="sng" algn="ctr">
            <a:solidFill>
              <a:schemeClr val="tx1"/>
            </a:solidFill>
            <a:prstDash val="solid"/>
            <a:round/>
            <a:headEnd type="stealth" w="lg" len="lg"/>
            <a:tailEnd type="stealth"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7" name="Straight Arrow Connector 86"/>
          <p:cNvCxnSpPr>
            <a:stCxn id="82" idx="3"/>
            <a:endCxn id="83" idx="1"/>
          </p:cNvCxnSpPr>
          <p:nvPr/>
        </p:nvCxnSpPr>
        <p:spPr bwMode="auto">
          <a:xfrm>
            <a:off x="7438328" y="2455323"/>
            <a:ext cx="461594" cy="0"/>
          </a:xfrm>
          <a:prstGeom prst="straightConnector1">
            <a:avLst/>
          </a:prstGeom>
          <a:solidFill>
            <a:schemeClr val="bg1"/>
          </a:solidFill>
          <a:ln w="12700" cap="flat" cmpd="sng" algn="ctr">
            <a:solidFill>
              <a:schemeClr val="tx1"/>
            </a:solidFill>
            <a:prstDash val="solid"/>
            <a:round/>
            <a:headEnd type="stealth" w="lg" len="lg"/>
            <a:tailEnd type="stealth"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Straight Arrow Connector 92"/>
          <p:cNvCxnSpPr>
            <a:stCxn id="27" idx="2"/>
            <a:endCxn id="16" idx="0"/>
          </p:cNvCxnSpPr>
          <p:nvPr/>
        </p:nvCxnSpPr>
        <p:spPr bwMode="auto">
          <a:xfrm>
            <a:off x="1782304" y="2556495"/>
            <a:ext cx="0" cy="861226"/>
          </a:xfrm>
          <a:prstGeom prst="straightConnector1">
            <a:avLst/>
          </a:prstGeom>
          <a:solidFill>
            <a:schemeClr val="bg1"/>
          </a:solidFill>
          <a:ln w="25400" cap="flat" cmpd="sng" algn="ctr">
            <a:solidFill>
              <a:schemeClr val="tx1"/>
            </a:solidFill>
            <a:prstDash val="dashDot"/>
            <a:round/>
            <a:headEnd type="stealth"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4" name="Straight Arrow Connector 93"/>
          <p:cNvCxnSpPr>
            <a:stCxn id="82" idx="2"/>
            <a:endCxn id="72" idx="0"/>
          </p:cNvCxnSpPr>
          <p:nvPr/>
        </p:nvCxnSpPr>
        <p:spPr bwMode="auto">
          <a:xfrm flipH="1">
            <a:off x="6822864" y="2563335"/>
            <a:ext cx="3396" cy="854386"/>
          </a:xfrm>
          <a:prstGeom prst="straightConnector1">
            <a:avLst/>
          </a:prstGeom>
          <a:solidFill>
            <a:schemeClr val="bg1"/>
          </a:solidFill>
          <a:ln w="25400" cap="flat" cmpd="sng" algn="ctr">
            <a:solidFill>
              <a:schemeClr val="tx1"/>
            </a:solidFill>
            <a:prstDash val="dashDot"/>
            <a:round/>
            <a:headEnd type="stealth"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5" name="Straight Arrow Connector 94"/>
          <p:cNvCxnSpPr>
            <a:stCxn id="83" idx="2"/>
            <a:endCxn id="77" idx="0"/>
          </p:cNvCxnSpPr>
          <p:nvPr/>
        </p:nvCxnSpPr>
        <p:spPr bwMode="auto">
          <a:xfrm>
            <a:off x="8511990" y="2563335"/>
            <a:ext cx="3396" cy="857256"/>
          </a:xfrm>
          <a:prstGeom prst="straightConnector1">
            <a:avLst/>
          </a:prstGeom>
          <a:solidFill>
            <a:schemeClr val="bg1"/>
          </a:solidFill>
          <a:ln w="25400" cap="flat" cmpd="sng" algn="ctr">
            <a:solidFill>
              <a:schemeClr val="tx1"/>
            </a:solidFill>
            <a:prstDash val="dashDot"/>
            <a:round/>
            <a:headEnd type="stealth"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0" name="Straight Arrow Connector 109"/>
          <p:cNvCxnSpPr>
            <a:stCxn id="27" idx="3"/>
            <a:endCxn id="81" idx="1"/>
          </p:cNvCxnSpPr>
          <p:nvPr/>
        </p:nvCxnSpPr>
        <p:spPr bwMode="auto">
          <a:xfrm>
            <a:off x="2394372" y="2448483"/>
            <a:ext cx="432048" cy="6840"/>
          </a:xfrm>
          <a:prstGeom prst="straightConnector1">
            <a:avLst/>
          </a:prstGeom>
          <a:solidFill>
            <a:schemeClr val="bg1"/>
          </a:solidFill>
          <a:ln w="12700" cap="flat" cmpd="sng" algn="ctr">
            <a:solidFill>
              <a:schemeClr val="tx1"/>
            </a:solidFill>
            <a:prstDash val="solid"/>
            <a:round/>
            <a:headEnd type="stealth" w="lg" len="lg"/>
            <a:tailEnd type="stealth"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5" name="Straight Arrow Connector 114"/>
          <p:cNvCxnSpPr>
            <a:stCxn id="26" idx="2"/>
          </p:cNvCxnSpPr>
          <p:nvPr/>
        </p:nvCxnSpPr>
        <p:spPr bwMode="auto">
          <a:xfrm flipH="1">
            <a:off x="5130676" y="2700511"/>
            <a:ext cx="36004" cy="1619152"/>
          </a:xfrm>
          <a:prstGeom prst="straightConnector1">
            <a:avLst/>
          </a:prstGeom>
          <a:solidFill>
            <a:schemeClr val="bg1"/>
          </a:solidFill>
          <a:ln w="25400" cap="flat" cmpd="sng" algn="ctr">
            <a:solidFill>
              <a:schemeClr val="tx1"/>
            </a:solidFill>
            <a:prstDash val="dashDot"/>
            <a:round/>
            <a:headEnd type="stealth" w="lg" len="lg"/>
            <a:tailEnd type="non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9" name="Rounded Rectangle 118"/>
          <p:cNvSpPr/>
          <p:nvPr/>
        </p:nvSpPr>
        <p:spPr bwMode="auto">
          <a:xfrm>
            <a:off x="666180" y="4910367"/>
            <a:ext cx="9145016" cy="1822592"/>
          </a:xfrm>
          <a:prstGeom prst="roundRect">
            <a:avLst>
              <a:gd name="adj" fmla="val 21471"/>
            </a:avLst>
          </a:prstGeom>
          <a:noFill/>
          <a:ln w="9525" cap="flat" cmpd="sng" algn="ctr">
            <a:solidFill>
              <a:schemeClr val="tx1"/>
            </a:solidFill>
            <a:prstDash val="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ounded Rectangle 43"/>
          <p:cNvSpPr/>
          <p:nvPr/>
        </p:nvSpPr>
        <p:spPr bwMode="auto">
          <a:xfrm>
            <a:off x="666180" y="4319663"/>
            <a:ext cx="9145016" cy="2413295"/>
          </a:xfrm>
          <a:prstGeom prst="roundRect">
            <a:avLst/>
          </a:prstGeom>
          <a:solidFill>
            <a:schemeClr val="accent6">
              <a:alpha val="25000"/>
            </a:schemeClr>
          </a:solidFill>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a:p>
            <a:pPr marL="0" marR="0" indent="0" algn="ctr" defTabSz="1042988" rtl="0" eaLnBrk="1" fontAlgn="base" latinLnBrk="0" hangingPunct="1">
              <a:lnSpc>
                <a:spcPct val="115000"/>
              </a:lnSpc>
              <a:spcBef>
                <a:spcPct val="0"/>
              </a:spcBef>
              <a:spcAft>
                <a:spcPct val="0"/>
              </a:spcAft>
              <a:buClrTx/>
              <a:buSzTx/>
              <a:buFontTx/>
              <a:buNone/>
              <a:tabLst/>
            </a:pPr>
            <a:endParaRPr lang="en-US" dirty="0">
              <a:solidFill>
                <a:schemeClr val="tx1"/>
              </a:solidFill>
              <a:latin typeface="Arial" pitchFamily="34" charset="0"/>
              <a:cs typeface="Arial" pitchFamily="34" charset="0"/>
            </a:endParaRPr>
          </a:p>
          <a:p>
            <a:pPr marL="0" marR="0" indent="0" algn="ctr" defTabSz="1042988"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cs typeface="Arial" pitchFamily="34" charset="0"/>
              </a:rPr>
              <a:t>Space System</a:t>
            </a:r>
            <a:r>
              <a:rPr kumimoji="0" lang="en-US" sz="1500" b="0" i="0" u="none" strike="noStrike" cap="none" normalizeH="0" dirty="0" smtClean="0">
                <a:ln>
                  <a:noFill/>
                </a:ln>
                <a:solidFill>
                  <a:schemeClr val="tx1"/>
                </a:solidFill>
                <a:effectLst/>
                <a:latin typeface="Arial" pitchFamily="34" charset="0"/>
                <a:cs typeface="Arial" pitchFamily="34" charset="0"/>
              </a:rPr>
              <a:t> </a:t>
            </a:r>
            <a:br>
              <a:rPr kumimoji="0" lang="en-US" sz="1500" b="0" i="0" u="none" strike="noStrike" cap="none" normalizeH="0" dirty="0" smtClean="0">
                <a:ln>
                  <a:noFill/>
                </a:ln>
                <a:solidFill>
                  <a:schemeClr val="tx1"/>
                </a:solidFill>
                <a:effectLst/>
                <a:latin typeface="Arial" pitchFamily="34" charset="0"/>
                <a:cs typeface="Arial" pitchFamily="34" charset="0"/>
              </a:rPr>
            </a:br>
            <a:r>
              <a:rPr kumimoji="0" lang="en-US" sz="1500" b="0" i="0" u="none" strike="noStrike" cap="none" normalizeH="0" dirty="0" smtClean="0">
                <a:ln>
                  <a:noFill/>
                </a:ln>
                <a:solidFill>
                  <a:schemeClr val="tx1"/>
                </a:solidFill>
                <a:effectLst/>
                <a:latin typeface="Arial" pitchFamily="34" charset="0"/>
                <a:cs typeface="Arial" pitchFamily="34" charset="0"/>
              </a:rPr>
              <a:t>Data Repository</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loud 6"/>
          <p:cNvSpPr/>
          <p:nvPr/>
        </p:nvSpPr>
        <p:spPr bwMode="auto">
          <a:xfrm>
            <a:off x="1517904" y="5526311"/>
            <a:ext cx="7242048" cy="1112234"/>
          </a:xfrm>
          <a:prstGeom prst="cloud">
            <a:avLst/>
          </a:prstGeom>
          <a:solidFill>
            <a:schemeClr val="accent6">
              <a:alpha val="25000"/>
            </a:schemeClr>
          </a:solidFill>
          <a:ln>
            <a:noFill/>
            <a:prstDash val="dashDot"/>
            <a:headEnd type="none" w="med" len="med"/>
            <a:tailEnd type="none" w="med" len="med"/>
          </a:ln>
          <a:effectLst>
            <a:softEdge rad="63500"/>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1042988">
              <a:lnSpc>
                <a:spcPct val="115000"/>
              </a:lnSpc>
            </a:pPr>
            <a:r>
              <a:rPr lang="en-US" dirty="0" smtClean="0">
                <a:solidFill>
                  <a:schemeClr val="lt1"/>
                </a:solidFill>
                <a:latin typeface="Arial" pitchFamily="34" charset="0"/>
                <a:cs typeface="Arial" pitchFamily="34" charset="0"/>
              </a:rPr>
              <a:t>Shared Data Management </a:t>
            </a:r>
            <a:endParaRPr lang="en-US" dirty="0">
              <a:solidFill>
                <a:schemeClr val="lt1"/>
              </a:solidFill>
              <a:latin typeface="Arial" pitchFamily="34" charset="0"/>
              <a:cs typeface="Arial" pitchFamily="34" charset="0"/>
            </a:endParaRPr>
          </a:p>
        </p:txBody>
      </p:sp>
    </p:spTree>
    <p:extLst>
      <p:ext uri="{BB962C8B-B14F-4D97-AF65-F5344CB8AC3E}">
        <p14:creationId xmlns:p14="http://schemas.microsoft.com/office/powerpoint/2010/main" xmlns="" val="4098636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an adoption of model-driven S/W engineering principles in order to ensure the correct and maintainable implementation </a:t>
            </a:r>
            <a:endParaRPr lang="en-US" dirty="0"/>
          </a:p>
        </p:txBody>
      </p:sp>
      <p:sp>
        <p:nvSpPr>
          <p:cNvPr id="3" name="Date Placeholder 2"/>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
        <p:nvSpPr>
          <p:cNvPr id="4" name="Footer Placeholder 3"/>
          <p:cNvSpPr>
            <a:spLocks noGrp="1"/>
          </p:cNvSpPr>
          <p:nvPr>
            <p:ph type="ftr" sz="quarter" idx="11"/>
          </p:nvPr>
        </p:nvSpPr>
        <p:spPr/>
        <p:txBody>
          <a:bodyPr/>
          <a:lstStyle/>
          <a:p>
            <a:pPr>
              <a:defRPr/>
            </a:pPr>
            <a:r>
              <a:rPr lang="en-US" altLang="de-DE" smtClean="0">
                <a:solidFill>
                  <a:srgbClr val="000000"/>
                </a:solidFill>
              </a:rPr>
              <a:t>OMG Technical Meeting | Cambridge, MA | 2015, 21st  – 24th  September 2015</a:t>
            </a:r>
            <a:endParaRPr lang="de-DE" altLang="de-DE">
              <a:solidFill>
                <a:srgbClr val="000000"/>
              </a:solidFill>
            </a:endParaRPr>
          </a:p>
        </p:txBody>
      </p:sp>
      <p:sp>
        <p:nvSpPr>
          <p:cNvPr id="5" name="Slide Number Placeholder 4"/>
          <p:cNvSpPr>
            <a:spLocks noGrp="1"/>
          </p:cNvSpPr>
          <p:nvPr>
            <p:ph type="sldNum" sz="quarter" idx="12"/>
          </p:nvPr>
        </p:nvSpPr>
        <p:spPr/>
        <p:txBody>
          <a:bodyPr/>
          <a:lstStyle/>
          <a:p>
            <a:pPr>
              <a:defRPr/>
            </a:pPr>
            <a:fld id="{AC8F25CB-4996-4C7F-8256-579A51E1D1BD}" type="slidenum">
              <a:rPr lang="de-DE" altLang="de-DE" smtClean="0">
                <a:solidFill>
                  <a:srgbClr val="000000"/>
                </a:solidFill>
              </a:rPr>
              <a:pPr>
                <a:defRPr/>
              </a:pPr>
              <a:t>6</a:t>
            </a:fld>
            <a:endParaRPr lang="de-DE" altLang="de-DE">
              <a:solidFill>
                <a:srgbClr val="000000"/>
              </a:solidFill>
            </a:endParaRPr>
          </a:p>
        </p:txBody>
      </p:sp>
      <p:sp>
        <p:nvSpPr>
          <p:cNvPr id="6" name="Oval 5"/>
          <p:cNvSpPr/>
          <p:nvPr/>
        </p:nvSpPr>
        <p:spPr bwMode="auto">
          <a:xfrm>
            <a:off x="4371975" y="1962150"/>
            <a:ext cx="2381250" cy="1143000"/>
          </a:xfrm>
          <a:prstGeom prst="ellips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cs typeface="Arial" pitchFamily="34" charset="0"/>
              </a:rPr>
              <a:t>Conceptual Dat</a:t>
            </a:r>
            <a:r>
              <a:rPr lang="en-US" dirty="0" smtClean="0">
                <a:solidFill>
                  <a:schemeClr val="tx1"/>
                </a:solidFill>
                <a:latin typeface="Arial" pitchFamily="34" charset="0"/>
                <a:cs typeface="Arial" pitchFamily="34" charset="0"/>
              </a:rPr>
              <a:t>a Model </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6"/>
          <p:cNvSpPr/>
          <p:nvPr/>
        </p:nvSpPr>
        <p:spPr bwMode="auto">
          <a:xfrm>
            <a:off x="4371975" y="5429250"/>
            <a:ext cx="2381250" cy="1143000"/>
          </a:xfrm>
          <a:prstGeom prst="ellips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lang="en-US" dirty="0" smtClean="0">
                <a:solidFill>
                  <a:schemeClr val="tx1"/>
                </a:solidFill>
                <a:latin typeface="Arial" pitchFamily="34" charset="0"/>
                <a:cs typeface="Arial" pitchFamily="34" charset="0"/>
              </a:rPr>
              <a:t>Implemented Data Model </a:t>
            </a:r>
          </a:p>
          <a:p>
            <a:pPr marL="0" marR="0" indent="0" algn="ctr" defTabSz="1042988" rtl="0" eaLnBrk="1" fontAlgn="base" latinLnBrk="0" hangingPunct="1">
              <a:lnSpc>
                <a:spcPct val="115000"/>
              </a:lnSpc>
              <a:spcBef>
                <a:spcPct val="0"/>
              </a:spcBef>
              <a:spcAft>
                <a:spcPct val="0"/>
              </a:spcAft>
              <a:buClrTx/>
              <a:buSzTx/>
              <a:buFontTx/>
              <a:buNone/>
              <a:tabLst/>
            </a:pPr>
            <a:r>
              <a:rPr kumimoji="0" lang="en-US" sz="1500" b="0" i="0" u="none" strike="noStrike" cap="none" normalizeH="0" dirty="0" smtClean="0">
                <a:ln>
                  <a:noFill/>
                </a:ln>
                <a:solidFill>
                  <a:schemeClr val="tx1"/>
                </a:solidFill>
                <a:effectLst/>
                <a:latin typeface="Arial" pitchFamily="34" charset="0"/>
                <a:cs typeface="Arial" pitchFamily="34" charset="0"/>
              </a:rPr>
              <a:t>(Source code)</a:t>
            </a:r>
          </a:p>
        </p:txBody>
      </p:sp>
      <p:sp>
        <p:nvSpPr>
          <p:cNvPr id="8" name="Oval 7"/>
          <p:cNvSpPr/>
          <p:nvPr/>
        </p:nvSpPr>
        <p:spPr bwMode="auto">
          <a:xfrm>
            <a:off x="4371975" y="3695700"/>
            <a:ext cx="2381250" cy="1143000"/>
          </a:xfrm>
          <a:prstGeom prst="ellips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cs typeface="Arial" pitchFamily="34" charset="0"/>
              </a:rPr>
              <a:t>Logical Data</a:t>
            </a:r>
            <a:r>
              <a:rPr kumimoji="0" lang="en-US" sz="1500" b="0" i="0" u="none" strike="noStrike" cap="none" normalizeH="0" dirty="0" smtClean="0">
                <a:ln>
                  <a:noFill/>
                </a:ln>
                <a:solidFill>
                  <a:schemeClr val="tx1"/>
                </a:solidFill>
                <a:effectLst/>
                <a:latin typeface="Arial" pitchFamily="34" charset="0"/>
                <a:cs typeface="Arial" pitchFamily="34" charset="0"/>
              </a:rPr>
              <a:t> Model</a:t>
            </a:r>
          </a:p>
        </p:txBody>
      </p:sp>
      <p:sp>
        <p:nvSpPr>
          <p:cNvPr id="9" name="Down Arrow 8"/>
          <p:cNvSpPr/>
          <p:nvPr/>
        </p:nvSpPr>
        <p:spPr bwMode="auto">
          <a:xfrm>
            <a:off x="5219700" y="2952750"/>
            <a:ext cx="685800" cy="933450"/>
          </a:xfrm>
          <a:prstGeom prst="downArrow">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10" name="Down Arrow 9"/>
          <p:cNvSpPr/>
          <p:nvPr/>
        </p:nvSpPr>
        <p:spPr bwMode="auto">
          <a:xfrm>
            <a:off x="5219700" y="4638675"/>
            <a:ext cx="685800" cy="933450"/>
          </a:xfrm>
          <a:prstGeom prst="downArrow">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12" name="Freeform 11"/>
          <p:cNvSpPr/>
          <p:nvPr/>
        </p:nvSpPr>
        <p:spPr bwMode="auto">
          <a:xfrm>
            <a:off x="6214951" y="4229100"/>
            <a:ext cx="1419448" cy="1752600"/>
          </a:xfrm>
          <a:custGeom>
            <a:avLst/>
            <a:gdLst>
              <a:gd name="connsiteX0" fmla="*/ 85725 w 1419448"/>
              <a:gd name="connsiteY0" fmla="*/ 1752600 h 1752600"/>
              <a:gd name="connsiteX1" fmla="*/ 1419225 w 1419448"/>
              <a:gd name="connsiteY1" fmla="*/ 676275 h 1752600"/>
              <a:gd name="connsiteX2" fmla="*/ 0 w 1419448"/>
              <a:gd name="connsiteY2" fmla="*/ 0 h 1752600"/>
            </a:gdLst>
            <a:ahLst/>
            <a:cxnLst>
              <a:cxn ang="0">
                <a:pos x="connsiteX0" y="connsiteY0"/>
              </a:cxn>
              <a:cxn ang="0">
                <a:pos x="connsiteX1" y="connsiteY1"/>
              </a:cxn>
              <a:cxn ang="0">
                <a:pos x="connsiteX2" y="connsiteY2"/>
              </a:cxn>
            </a:cxnLst>
            <a:rect l="l" t="t" r="r" b="b"/>
            <a:pathLst>
              <a:path w="1419448" h="1752600">
                <a:moveTo>
                  <a:pt x="85725" y="1752600"/>
                </a:moveTo>
                <a:cubicBezTo>
                  <a:pt x="759619" y="1360487"/>
                  <a:pt x="1433513" y="968375"/>
                  <a:pt x="1419225" y="676275"/>
                </a:cubicBezTo>
                <a:cubicBezTo>
                  <a:pt x="1404938" y="384175"/>
                  <a:pt x="702469" y="192087"/>
                  <a:pt x="0" y="0"/>
                </a:cubicBezTo>
              </a:path>
            </a:pathLst>
          </a:custGeom>
          <a:noFill/>
          <a:ln w="31750" cap="flat" cmpd="sng" algn="ctr">
            <a:solidFill>
              <a:srgbClr val="FF0000"/>
            </a:solidFill>
            <a:prstDash val="lgDash"/>
            <a:round/>
            <a:headEnd type="none" w="med" len="med"/>
            <a:tailEnd type="stealth"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8569802" y="3027060"/>
            <a:ext cx="2100896" cy="784830"/>
          </a:xfrm>
          <a:prstGeom prst="rect">
            <a:avLst/>
          </a:prstGeom>
          <a:noFill/>
        </p:spPr>
        <p:txBody>
          <a:bodyPr wrap="none" rtlCol="0">
            <a:spAutoFit/>
          </a:bodyPr>
          <a:lstStyle/>
          <a:p>
            <a:pPr algn="ctr"/>
            <a:r>
              <a:rPr lang="en-US" dirty="0" smtClean="0"/>
              <a:t>Model Transformation </a:t>
            </a:r>
            <a:br>
              <a:rPr lang="en-US" dirty="0" smtClean="0"/>
            </a:br>
            <a:r>
              <a:rPr lang="en-US" dirty="0" smtClean="0"/>
              <a:t>and</a:t>
            </a:r>
          </a:p>
          <a:p>
            <a:pPr algn="ctr"/>
            <a:r>
              <a:rPr lang="en-US" dirty="0" smtClean="0"/>
              <a:t>Technology binding </a:t>
            </a:r>
            <a:endParaRPr lang="en-US" dirty="0"/>
          </a:p>
        </p:txBody>
      </p:sp>
      <p:cxnSp>
        <p:nvCxnSpPr>
          <p:cNvPr id="16" name="Straight Arrow Connector 15"/>
          <p:cNvCxnSpPr/>
          <p:nvPr/>
        </p:nvCxnSpPr>
        <p:spPr bwMode="auto">
          <a:xfrm flipH="1">
            <a:off x="5629276" y="3382148"/>
            <a:ext cx="3362324" cy="0"/>
          </a:xfrm>
          <a:prstGeom prst="straightConnector1">
            <a:avLst/>
          </a:prstGeom>
          <a:solidFill>
            <a:schemeClr val="bg1"/>
          </a:solidFill>
          <a:ln w="34925" cap="flat" cmpd="sng" algn="ctr">
            <a:solidFill>
              <a:schemeClr val="accent6">
                <a:lumMod val="40000"/>
                <a:lumOff val="60000"/>
              </a:schemeClr>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TextBox 18"/>
          <p:cNvSpPr txBox="1"/>
          <p:nvPr/>
        </p:nvSpPr>
        <p:spPr>
          <a:xfrm>
            <a:off x="9059358" y="4919662"/>
            <a:ext cx="1611340" cy="323165"/>
          </a:xfrm>
          <a:prstGeom prst="rect">
            <a:avLst/>
          </a:prstGeom>
          <a:noFill/>
        </p:spPr>
        <p:txBody>
          <a:bodyPr wrap="none" rtlCol="0">
            <a:spAutoFit/>
          </a:bodyPr>
          <a:lstStyle/>
          <a:p>
            <a:pPr algn="ctr"/>
            <a:r>
              <a:rPr lang="en-US" dirty="0" smtClean="0"/>
              <a:t>Code generation</a:t>
            </a:r>
            <a:endParaRPr lang="en-US" dirty="0"/>
          </a:p>
        </p:txBody>
      </p:sp>
      <p:cxnSp>
        <p:nvCxnSpPr>
          <p:cNvPr id="20" name="Straight Arrow Connector 19"/>
          <p:cNvCxnSpPr/>
          <p:nvPr/>
        </p:nvCxnSpPr>
        <p:spPr bwMode="auto">
          <a:xfrm flipH="1">
            <a:off x="5705476" y="5114925"/>
            <a:ext cx="3286124" cy="9525"/>
          </a:xfrm>
          <a:prstGeom prst="straightConnector1">
            <a:avLst/>
          </a:prstGeom>
          <a:solidFill>
            <a:schemeClr val="bg1"/>
          </a:solidFill>
          <a:ln w="34925" cap="flat" cmpd="sng" algn="ctr">
            <a:solidFill>
              <a:schemeClr val="accent6">
                <a:lumMod val="40000"/>
                <a:lumOff val="60000"/>
              </a:schemeClr>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 name="Snip Diagonal Corner Rectangle 20"/>
          <p:cNvSpPr/>
          <p:nvPr/>
        </p:nvSpPr>
        <p:spPr bwMode="auto">
          <a:xfrm>
            <a:off x="6434026" y="3635678"/>
            <a:ext cx="1419448" cy="679147"/>
          </a:xfrm>
          <a:prstGeom prst="snip2Diag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Implementation </a:t>
            </a:r>
          </a:p>
          <a:p>
            <a:pPr marL="0" marR="0" indent="0" algn="ctr" defTabSz="1042988" rtl="0" eaLnBrk="1" fontAlgn="base" latinLnBrk="0" hangingPunct="1">
              <a:lnSpc>
                <a:spcPct val="115000"/>
              </a:lnSpc>
              <a:spcBef>
                <a:spcPct val="0"/>
              </a:spcBef>
              <a:spcAft>
                <a:spcPct val="0"/>
              </a:spcAft>
              <a:buClrTx/>
              <a:buSzTx/>
              <a:buFontTx/>
              <a:buNone/>
              <a:tabLst/>
            </a:pPr>
            <a:r>
              <a:rPr lang="en-US" sz="1200" dirty="0" smtClean="0">
                <a:solidFill>
                  <a:schemeClr val="bg1"/>
                </a:solidFill>
                <a:latin typeface="Arial" pitchFamily="34" charset="0"/>
                <a:cs typeface="Arial" pitchFamily="34" charset="0"/>
              </a:rPr>
              <a:t>Constraint</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2" name="Oval 21"/>
          <p:cNvSpPr/>
          <p:nvPr/>
        </p:nvSpPr>
        <p:spPr bwMode="auto">
          <a:xfrm>
            <a:off x="2400300" y="3614738"/>
            <a:ext cx="876300" cy="561974"/>
          </a:xfrm>
          <a:prstGeom prst="ellips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dirty="0" smtClean="0">
              <a:ln>
                <a:noFill/>
              </a:ln>
              <a:solidFill>
                <a:schemeClr val="tx1"/>
              </a:solidFill>
              <a:effectLst/>
              <a:latin typeface="Arial" pitchFamily="34" charset="0"/>
              <a:cs typeface="Arial" pitchFamily="34" charset="0"/>
            </a:endParaRPr>
          </a:p>
        </p:txBody>
      </p:sp>
      <p:sp>
        <p:nvSpPr>
          <p:cNvPr id="23" name="Oval 22"/>
          <p:cNvSpPr/>
          <p:nvPr/>
        </p:nvSpPr>
        <p:spPr bwMode="auto">
          <a:xfrm>
            <a:off x="3400425" y="3629025"/>
            <a:ext cx="876300" cy="561974"/>
          </a:xfrm>
          <a:prstGeom prst="ellips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dirty="0" smtClean="0">
              <a:ln>
                <a:noFill/>
              </a:ln>
              <a:solidFill>
                <a:schemeClr val="tx1"/>
              </a:solidFill>
              <a:effectLst/>
              <a:latin typeface="Arial" pitchFamily="34" charset="0"/>
              <a:cs typeface="Arial" pitchFamily="34" charset="0"/>
            </a:endParaRPr>
          </a:p>
        </p:txBody>
      </p:sp>
      <p:sp>
        <p:nvSpPr>
          <p:cNvPr id="24" name="Oval 23"/>
          <p:cNvSpPr/>
          <p:nvPr/>
        </p:nvSpPr>
        <p:spPr bwMode="auto">
          <a:xfrm>
            <a:off x="2400300" y="4252913"/>
            <a:ext cx="876300" cy="561974"/>
          </a:xfrm>
          <a:prstGeom prst="ellips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dirty="0" smtClean="0">
              <a:ln>
                <a:noFill/>
              </a:ln>
              <a:solidFill>
                <a:schemeClr val="tx1"/>
              </a:solidFill>
              <a:effectLst/>
              <a:latin typeface="Arial" pitchFamily="34" charset="0"/>
              <a:cs typeface="Arial" pitchFamily="34" charset="0"/>
            </a:endParaRPr>
          </a:p>
        </p:txBody>
      </p:sp>
      <p:sp>
        <p:nvSpPr>
          <p:cNvPr id="25" name="Oval 24"/>
          <p:cNvSpPr/>
          <p:nvPr/>
        </p:nvSpPr>
        <p:spPr bwMode="auto">
          <a:xfrm>
            <a:off x="3400425" y="4267200"/>
            <a:ext cx="876300" cy="561974"/>
          </a:xfrm>
          <a:prstGeom prst="ellips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dirty="0" smtClean="0">
              <a:ln>
                <a:noFill/>
              </a:ln>
              <a:solidFill>
                <a:schemeClr val="tx1"/>
              </a:solidFill>
              <a:effectLst/>
              <a:latin typeface="Arial" pitchFamily="34" charset="0"/>
              <a:cs typeface="Arial" pitchFamily="34" charset="0"/>
            </a:endParaRPr>
          </a:p>
        </p:txBody>
      </p:sp>
      <p:sp>
        <p:nvSpPr>
          <p:cNvPr id="26" name="Oval 25"/>
          <p:cNvSpPr/>
          <p:nvPr/>
        </p:nvSpPr>
        <p:spPr bwMode="auto">
          <a:xfrm>
            <a:off x="2400300" y="5348288"/>
            <a:ext cx="876300" cy="561974"/>
          </a:xfrm>
          <a:prstGeom prst="ellips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dirty="0" smtClean="0">
              <a:ln>
                <a:noFill/>
              </a:ln>
              <a:solidFill>
                <a:schemeClr val="tx1"/>
              </a:solidFill>
              <a:effectLst/>
              <a:latin typeface="Arial" pitchFamily="34" charset="0"/>
              <a:cs typeface="Arial" pitchFamily="34" charset="0"/>
            </a:endParaRPr>
          </a:p>
        </p:txBody>
      </p:sp>
      <p:sp>
        <p:nvSpPr>
          <p:cNvPr id="27" name="Oval 26"/>
          <p:cNvSpPr/>
          <p:nvPr/>
        </p:nvSpPr>
        <p:spPr bwMode="auto">
          <a:xfrm>
            <a:off x="3400425" y="5362575"/>
            <a:ext cx="876300" cy="561974"/>
          </a:xfrm>
          <a:prstGeom prst="ellips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dirty="0" smtClean="0">
              <a:ln>
                <a:noFill/>
              </a:ln>
              <a:solidFill>
                <a:schemeClr val="tx1"/>
              </a:solidFill>
              <a:effectLst/>
              <a:latin typeface="Arial" pitchFamily="34" charset="0"/>
              <a:cs typeface="Arial" pitchFamily="34" charset="0"/>
            </a:endParaRPr>
          </a:p>
        </p:txBody>
      </p:sp>
      <p:sp>
        <p:nvSpPr>
          <p:cNvPr id="28" name="Oval 27"/>
          <p:cNvSpPr/>
          <p:nvPr/>
        </p:nvSpPr>
        <p:spPr bwMode="auto">
          <a:xfrm>
            <a:off x="2400300" y="5986463"/>
            <a:ext cx="876300" cy="561974"/>
          </a:xfrm>
          <a:prstGeom prst="ellips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dirty="0" smtClean="0">
              <a:ln>
                <a:noFill/>
              </a:ln>
              <a:solidFill>
                <a:schemeClr val="tx1"/>
              </a:solidFill>
              <a:effectLst/>
              <a:latin typeface="Arial" pitchFamily="34" charset="0"/>
              <a:cs typeface="Arial" pitchFamily="34" charset="0"/>
            </a:endParaRPr>
          </a:p>
        </p:txBody>
      </p:sp>
      <p:sp>
        <p:nvSpPr>
          <p:cNvPr id="29" name="Oval 28"/>
          <p:cNvSpPr/>
          <p:nvPr/>
        </p:nvSpPr>
        <p:spPr bwMode="auto">
          <a:xfrm>
            <a:off x="3400425" y="6000750"/>
            <a:ext cx="876300" cy="561974"/>
          </a:xfrm>
          <a:prstGeom prst="ellips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dirty="0" smtClean="0">
              <a:ln>
                <a:noFill/>
              </a:ln>
              <a:solidFill>
                <a:schemeClr val="tx1"/>
              </a:solidFill>
              <a:effectLst/>
              <a:latin typeface="Arial" pitchFamily="34" charset="0"/>
              <a:cs typeface="Arial" pitchFamily="34" charset="0"/>
            </a:endParaRPr>
          </a:p>
        </p:txBody>
      </p:sp>
      <p:cxnSp>
        <p:nvCxnSpPr>
          <p:cNvPr id="31" name="Straight Connector 30"/>
          <p:cNvCxnSpPr/>
          <p:nvPr/>
        </p:nvCxnSpPr>
        <p:spPr bwMode="auto">
          <a:xfrm>
            <a:off x="523875" y="3258323"/>
            <a:ext cx="7639050" cy="0"/>
          </a:xfrm>
          <a:prstGeom prst="line">
            <a:avLst/>
          </a:prstGeom>
          <a:solidFill>
            <a:schemeClr val="bg1"/>
          </a:solidFill>
          <a:ln w="1270" cap="flat" cmpd="sng" algn="ctr">
            <a:solidFill>
              <a:schemeClr val="tx1"/>
            </a:solidFill>
            <a:prstDash val="dash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3" name="Straight Connector 32"/>
          <p:cNvCxnSpPr/>
          <p:nvPr/>
        </p:nvCxnSpPr>
        <p:spPr bwMode="auto">
          <a:xfrm>
            <a:off x="523875" y="4962867"/>
            <a:ext cx="7639050" cy="0"/>
          </a:xfrm>
          <a:prstGeom prst="line">
            <a:avLst/>
          </a:prstGeom>
          <a:solidFill>
            <a:schemeClr val="bg1"/>
          </a:solidFill>
          <a:ln w="1270" cap="flat" cmpd="sng" algn="ctr">
            <a:solidFill>
              <a:schemeClr val="tx1"/>
            </a:solidFill>
            <a:prstDash val="dash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7" name="TextBox 36"/>
          <p:cNvSpPr txBox="1"/>
          <p:nvPr/>
        </p:nvSpPr>
        <p:spPr>
          <a:xfrm>
            <a:off x="2400300" y="3905250"/>
            <a:ext cx="1941557" cy="553998"/>
          </a:xfrm>
          <a:prstGeom prst="rect">
            <a:avLst/>
          </a:prstGeom>
          <a:noFill/>
        </p:spPr>
        <p:txBody>
          <a:bodyPr wrap="none" rtlCol="0">
            <a:spAutoFit/>
          </a:bodyPr>
          <a:lstStyle/>
          <a:p>
            <a:pPr algn="ctr"/>
            <a:r>
              <a:rPr lang="en-US" dirty="0" smtClean="0"/>
              <a:t>Function dependent </a:t>
            </a:r>
          </a:p>
          <a:p>
            <a:pPr algn="ctr"/>
            <a:r>
              <a:rPr lang="en-US" dirty="0" smtClean="0"/>
              <a:t>Data models </a:t>
            </a:r>
            <a:endParaRPr lang="en-US" dirty="0"/>
          </a:p>
        </p:txBody>
      </p:sp>
      <p:sp>
        <p:nvSpPr>
          <p:cNvPr id="38" name="TextBox 37"/>
          <p:cNvSpPr txBox="1"/>
          <p:nvPr/>
        </p:nvSpPr>
        <p:spPr>
          <a:xfrm>
            <a:off x="2335168" y="5647550"/>
            <a:ext cx="1941557" cy="784830"/>
          </a:xfrm>
          <a:prstGeom prst="rect">
            <a:avLst/>
          </a:prstGeom>
          <a:noFill/>
        </p:spPr>
        <p:txBody>
          <a:bodyPr wrap="none" rtlCol="0">
            <a:spAutoFit/>
          </a:bodyPr>
          <a:lstStyle/>
          <a:p>
            <a:pPr algn="ctr"/>
            <a:r>
              <a:rPr lang="en-US" dirty="0" smtClean="0"/>
              <a:t>Implemented</a:t>
            </a:r>
          </a:p>
          <a:p>
            <a:pPr algn="ctr"/>
            <a:r>
              <a:rPr lang="en-US" dirty="0" smtClean="0"/>
              <a:t>Function dependent </a:t>
            </a:r>
          </a:p>
          <a:p>
            <a:pPr algn="ctr"/>
            <a:r>
              <a:rPr lang="en-US" dirty="0" smtClean="0"/>
              <a:t>Data models </a:t>
            </a:r>
            <a:endParaRPr lang="en-US" dirty="0"/>
          </a:p>
        </p:txBody>
      </p:sp>
      <p:sp>
        <p:nvSpPr>
          <p:cNvPr id="41" name="Snip Diagonal Corner Rectangle 40"/>
          <p:cNvSpPr/>
          <p:nvPr/>
        </p:nvSpPr>
        <p:spPr bwMode="auto">
          <a:xfrm>
            <a:off x="296818" y="2174526"/>
            <a:ext cx="1922507" cy="871583"/>
          </a:xfrm>
          <a:prstGeom prst="snip2DiagRect">
            <a:avLst/>
          </a:prstGeom>
          <a:solidFill>
            <a:srgbClr val="FFFF00"/>
          </a:solidFill>
          <a:ln>
            <a:solidFill>
              <a:srgbClr val="FFFF00"/>
            </a:solidFill>
            <a:headEnd type="none" w="med" len="med"/>
            <a:tailEnd type="none" w="med" len="med"/>
          </a:ln>
          <a:effectLst>
            <a:outerShdw blurRad="50800" dist="38100" dir="2700000" algn="tl" rotWithShape="0">
              <a:prstClr val="black">
                <a:alpha val="40000"/>
              </a:prstClr>
            </a:outerShdw>
          </a:effectLst>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200" dirty="0"/>
              <a:t>Formal specification of </a:t>
            </a:r>
            <a:r>
              <a:rPr lang="en-US" sz="1200" dirty="0" smtClean="0"/>
              <a:t> Data </a:t>
            </a:r>
            <a:r>
              <a:rPr lang="en-US" sz="1200" dirty="0"/>
              <a:t>with end user meaning</a:t>
            </a:r>
          </a:p>
        </p:txBody>
      </p:sp>
      <p:sp>
        <p:nvSpPr>
          <p:cNvPr id="42" name="Snip Diagonal Corner Rectangle 41"/>
          <p:cNvSpPr/>
          <p:nvPr/>
        </p:nvSpPr>
        <p:spPr bwMode="auto">
          <a:xfrm>
            <a:off x="239668" y="3746151"/>
            <a:ext cx="1922507" cy="871583"/>
          </a:xfrm>
          <a:prstGeom prst="snip2DiagRect">
            <a:avLst/>
          </a:prstGeom>
          <a:solidFill>
            <a:srgbClr val="FFFF00"/>
          </a:solidFill>
          <a:ln>
            <a:solidFill>
              <a:srgbClr val="FFFF00"/>
            </a:solidFill>
            <a:headEnd type="none" w="med" len="med"/>
            <a:tailEnd type="none" w="med" len="med"/>
          </a:ln>
          <a:effectLst>
            <a:outerShdw blurRad="50800" dist="38100" dir="2700000" algn="tl" rotWithShape="0">
              <a:prstClr val="black">
                <a:alpha val="40000"/>
              </a:prstClr>
            </a:outerShdw>
          </a:effectLst>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defTabSz="1042988">
              <a:lnSpc>
                <a:spcPct val="115000"/>
              </a:lnSpc>
            </a:pPr>
            <a:r>
              <a:rPr lang="en-US" sz="1200" dirty="0" smtClean="0">
                <a:solidFill>
                  <a:schemeClr val="tx1"/>
                </a:solidFill>
                <a:latin typeface="Arial" pitchFamily="34" charset="0"/>
                <a:cs typeface="Arial" pitchFamily="34" charset="0"/>
              </a:rPr>
              <a:t>... Considering implementation languages and constraints</a:t>
            </a:r>
            <a:endParaRPr lang="en-US" sz="1200" dirty="0">
              <a:solidFill>
                <a:schemeClr val="tx1"/>
              </a:solidFill>
              <a:latin typeface="Arial" pitchFamily="34" charset="0"/>
              <a:cs typeface="Arial" pitchFamily="34" charset="0"/>
            </a:endParaRPr>
          </a:p>
        </p:txBody>
      </p:sp>
      <p:sp>
        <p:nvSpPr>
          <p:cNvPr id="43" name="Snip Diagonal Corner Rectangle 42"/>
          <p:cNvSpPr/>
          <p:nvPr/>
        </p:nvSpPr>
        <p:spPr bwMode="auto">
          <a:xfrm>
            <a:off x="239668" y="5565426"/>
            <a:ext cx="1922507" cy="871583"/>
          </a:xfrm>
          <a:prstGeom prst="snip2DiagRect">
            <a:avLst/>
          </a:prstGeom>
          <a:solidFill>
            <a:srgbClr val="FFFF00"/>
          </a:solidFill>
          <a:ln>
            <a:solidFill>
              <a:srgbClr val="FFFF00"/>
            </a:solidFill>
            <a:headEnd type="none" w="med" len="med"/>
            <a:tailEnd type="none" w="med" len="med"/>
          </a:ln>
          <a:effectLst>
            <a:outerShdw blurRad="50800" dist="38100" dir="2700000" algn="tl" rotWithShape="0">
              <a:prstClr val="black">
                <a:alpha val="40000"/>
              </a:prstClr>
            </a:outerShdw>
          </a:effectLst>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defTabSz="1042988">
              <a:lnSpc>
                <a:spcPct val="115000"/>
              </a:lnSpc>
            </a:pPr>
            <a:r>
              <a:rPr lang="en-US" sz="1200" dirty="0" smtClean="0">
                <a:solidFill>
                  <a:schemeClr val="tx1"/>
                </a:solidFill>
                <a:latin typeface="Arial" pitchFamily="34" charset="0"/>
                <a:cs typeface="Arial" pitchFamily="34" charset="0"/>
              </a:rPr>
              <a:t>Implemented in the target tool, framework </a:t>
            </a:r>
            <a:endParaRPr lang="en-US" sz="1200" dirty="0">
              <a:solidFill>
                <a:schemeClr val="tx1"/>
              </a:solidFill>
              <a:latin typeface="Arial" pitchFamily="34" charset="0"/>
              <a:cs typeface="Arial" pitchFamily="34" charset="0"/>
            </a:endParaRPr>
          </a:p>
        </p:txBody>
      </p:sp>
      <p:sp>
        <p:nvSpPr>
          <p:cNvPr id="45" name="Freeform 44"/>
          <p:cNvSpPr/>
          <p:nvPr/>
        </p:nvSpPr>
        <p:spPr bwMode="auto">
          <a:xfrm>
            <a:off x="6324600" y="2638425"/>
            <a:ext cx="2466976" cy="3352800"/>
          </a:xfrm>
          <a:custGeom>
            <a:avLst/>
            <a:gdLst>
              <a:gd name="connsiteX0" fmla="*/ 0 w 2466976"/>
              <a:gd name="connsiteY0" fmla="*/ 3352800 h 3352800"/>
              <a:gd name="connsiteX1" fmla="*/ 2466975 w 2466976"/>
              <a:gd name="connsiteY1" fmla="*/ 1181100 h 3352800"/>
              <a:gd name="connsiteX2" fmla="*/ 9525 w 2466976"/>
              <a:gd name="connsiteY2" fmla="*/ 0 h 3352800"/>
            </a:gdLst>
            <a:ahLst/>
            <a:cxnLst>
              <a:cxn ang="0">
                <a:pos x="connsiteX0" y="connsiteY0"/>
              </a:cxn>
              <a:cxn ang="0">
                <a:pos x="connsiteX1" y="connsiteY1"/>
              </a:cxn>
              <a:cxn ang="0">
                <a:pos x="connsiteX2" y="connsiteY2"/>
              </a:cxn>
            </a:cxnLst>
            <a:rect l="l" t="t" r="r" b="b"/>
            <a:pathLst>
              <a:path w="2466976" h="3352800">
                <a:moveTo>
                  <a:pt x="0" y="3352800"/>
                </a:moveTo>
                <a:cubicBezTo>
                  <a:pt x="1232694" y="2546350"/>
                  <a:pt x="2465388" y="1739900"/>
                  <a:pt x="2466975" y="1181100"/>
                </a:cubicBezTo>
                <a:cubicBezTo>
                  <a:pt x="2468562" y="622300"/>
                  <a:pt x="1239043" y="311150"/>
                  <a:pt x="9525" y="0"/>
                </a:cubicBezTo>
              </a:path>
            </a:pathLst>
          </a:custGeom>
          <a:noFill/>
          <a:ln w="31750" cap="flat" cmpd="sng" algn="ctr">
            <a:solidFill>
              <a:srgbClr val="FF0000"/>
            </a:solidFill>
            <a:prstDash val="lgDash"/>
            <a:round/>
            <a:headEnd type="none" w="med" len="med"/>
            <a:tailEnd type="stealth"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1042988">
              <a:lnSpc>
                <a:spcPct val="115000"/>
              </a:lnSpc>
            </a:pPr>
            <a:endParaRPr lang="en-US">
              <a:latin typeface="Arial" pitchFamily="34" charset="0"/>
              <a:cs typeface="Arial" pitchFamily="34" charset="0"/>
            </a:endParaRPr>
          </a:p>
        </p:txBody>
      </p:sp>
      <p:sp>
        <p:nvSpPr>
          <p:cNvPr id="46" name="Snip Diagonal Corner Rectangle 45"/>
          <p:cNvSpPr/>
          <p:nvPr/>
        </p:nvSpPr>
        <p:spPr bwMode="auto">
          <a:xfrm>
            <a:off x="6753225" y="2165000"/>
            <a:ext cx="1419448" cy="679147"/>
          </a:xfrm>
          <a:prstGeom prst="snip2Diag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Conceptual</a:t>
            </a:r>
            <a:r>
              <a:rPr kumimoji="0" lang="en-US" sz="1200" b="0" i="0" u="none" strike="noStrike" cap="none" normalizeH="0" dirty="0" smtClean="0">
                <a:ln>
                  <a:noFill/>
                </a:ln>
                <a:solidFill>
                  <a:schemeClr val="bg1"/>
                </a:solidFill>
                <a:effectLst/>
                <a:latin typeface="Arial" pitchFamily="34" charset="0"/>
                <a:cs typeface="Arial" pitchFamily="34" charset="0"/>
              </a:rPr>
              <a:t> issues</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47" name="Down Arrow 46"/>
          <p:cNvSpPr/>
          <p:nvPr/>
        </p:nvSpPr>
        <p:spPr bwMode="auto">
          <a:xfrm>
            <a:off x="3028178" y="4557713"/>
            <a:ext cx="685800" cy="933450"/>
          </a:xfrm>
          <a:prstGeom prst="downArrow">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027642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bwMode="auto">
          <a:xfrm>
            <a:off x="1450975" y="1821989"/>
            <a:ext cx="7791450" cy="4012535"/>
          </a:xfrm>
          <a:prstGeom prst="ellipse">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endParaRPr lang="en-US">
              <a:solidFill>
                <a:schemeClr val="bg1"/>
              </a:solidFill>
              <a:cs typeface="Arial" pitchFamily="34" charset="0"/>
            </a:endParaRPr>
          </a:p>
        </p:txBody>
      </p:sp>
      <p:sp>
        <p:nvSpPr>
          <p:cNvPr id="74" name="Oval 73"/>
          <p:cNvSpPr/>
          <p:nvPr/>
        </p:nvSpPr>
        <p:spPr bwMode="auto">
          <a:xfrm rot="16200000">
            <a:off x="4393027" y="5722406"/>
            <a:ext cx="1827392" cy="1148645"/>
          </a:xfrm>
          <a:prstGeom prst="ellipse">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88">
              <a:lnSpc>
                <a:spcPct val="115000"/>
              </a:lnSpc>
              <a:defRPr/>
            </a:pPr>
            <a:endParaRPr lang="en-US">
              <a:solidFill>
                <a:schemeClr val="tx1"/>
              </a:solidFill>
              <a:cs typeface="Arial" pitchFamily="34" charset="0"/>
            </a:endParaRPr>
          </a:p>
        </p:txBody>
      </p:sp>
      <p:sp>
        <p:nvSpPr>
          <p:cNvPr id="16388" name="Title 1"/>
          <p:cNvSpPr>
            <a:spLocks noGrp="1"/>
          </p:cNvSpPr>
          <p:nvPr>
            <p:ph type="title"/>
          </p:nvPr>
        </p:nvSpPr>
        <p:spPr/>
        <p:txBody>
          <a:bodyPr/>
          <a:lstStyle/>
          <a:p>
            <a:r>
              <a:rPr lang="en-US" altLang="de-DE" dirty="0" smtClean="0"/>
              <a:t>A view on the process, provides the needed basis for the data model </a:t>
            </a:r>
          </a:p>
        </p:txBody>
      </p:sp>
      <p:sp>
        <p:nvSpPr>
          <p:cNvPr id="16390" name="Footer Placeholder 3"/>
          <p:cNvSpPr>
            <a:spLocks noGrp="1"/>
          </p:cNvSpPr>
          <p:nvPr>
            <p:ph type="ftr" sz="quarter" idx="11"/>
          </p:nvPr>
        </p:nvSpPr>
        <p:spPr>
          <a:noFill/>
        </p:spPr>
        <p:txBody>
          <a:bodyPr/>
          <a:lstStyle>
            <a:lvl1pPr defTabSz="1042988" eaLnBrk="0" hangingPunct="0">
              <a:defRPr sz="1500">
                <a:solidFill>
                  <a:schemeClr val="tx1"/>
                </a:solidFill>
                <a:latin typeface="Arial" panose="020B0604020202020204" pitchFamily="34" charset="0"/>
                <a:cs typeface="Arial" panose="020B0604020202020204" pitchFamily="34" charset="0"/>
              </a:defRPr>
            </a:lvl1pPr>
            <a:lvl2pPr marL="742950" indent="-285750" defTabSz="1042988" eaLnBrk="0" hangingPunct="0">
              <a:defRPr sz="1500">
                <a:solidFill>
                  <a:schemeClr val="tx1"/>
                </a:solidFill>
                <a:latin typeface="Arial" panose="020B0604020202020204" pitchFamily="34" charset="0"/>
                <a:cs typeface="Arial" panose="020B0604020202020204" pitchFamily="34" charset="0"/>
              </a:defRPr>
            </a:lvl2pPr>
            <a:lvl3pPr marL="1143000" indent="-228600" defTabSz="1042988" eaLnBrk="0" hangingPunct="0">
              <a:defRPr sz="1500">
                <a:solidFill>
                  <a:schemeClr val="tx1"/>
                </a:solidFill>
                <a:latin typeface="Arial" panose="020B0604020202020204" pitchFamily="34" charset="0"/>
                <a:cs typeface="Arial" panose="020B0604020202020204" pitchFamily="34" charset="0"/>
              </a:defRPr>
            </a:lvl3pPr>
            <a:lvl4pPr marL="1600200" indent="-228600" defTabSz="1042988" eaLnBrk="0" hangingPunct="0">
              <a:defRPr sz="1500">
                <a:solidFill>
                  <a:schemeClr val="tx1"/>
                </a:solidFill>
                <a:latin typeface="Arial" panose="020B0604020202020204" pitchFamily="34" charset="0"/>
                <a:cs typeface="Arial" panose="020B0604020202020204" pitchFamily="34" charset="0"/>
              </a:defRPr>
            </a:lvl4pPr>
            <a:lvl5pPr marL="2057400" indent="-228600" defTabSz="1042988" eaLnBrk="0" hangingPunct="0">
              <a:defRPr sz="1500">
                <a:solidFill>
                  <a:schemeClr val="tx1"/>
                </a:solidFill>
                <a:latin typeface="Arial" panose="020B0604020202020204" pitchFamily="34" charset="0"/>
                <a:cs typeface="Arial" panose="020B0604020202020204" pitchFamily="34" charset="0"/>
              </a:defRPr>
            </a:lvl5pPr>
            <a:lvl6pPr marL="2514600" indent="-228600" defTabSz="10429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defTabSz="10429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defTabSz="10429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defTabSz="10429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eaLnBrk="1" hangingPunct="1"/>
            <a:r>
              <a:rPr lang="en-US" altLang="de-DE" sz="900" smtClean="0"/>
              <a:t>OMG Technical Meeting | Cambridge, MA | 2015, 21st  – 24th  September 2015</a:t>
            </a:r>
            <a:endParaRPr lang="de-DE" altLang="de-DE" sz="900" smtClean="0"/>
          </a:p>
        </p:txBody>
      </p:sp>
      <p:sp>
        <p:nvSpPr>
          <p:cNvPr id="16391" name="Slide Number Placeholder 4"/>
          <p:cNvSpPr>
            <a:spLocks noGrp="1"/>
          </p:cNvSpPr>
          <p:nvPr>
            <p:ph type="sldNum" sz="quarter" idx="12"/>
          </p:nvPr>
        </p:nvSpPr>
        <p:spPr>
          <a:noFill/>
        </p:spPr>
        <p:txBody>
          <a:bodyPr/>
          <a:lstStyle>
            <a:lvl1pPr defTabSz="1042988" eaLnBrk="0" hangingPunct="0">
              <a:defRPr sz="1500">
                <a:solidFill>
                  <a:schemeClr val="tx1"/>
                </a:solidFill>
                <a:latin typeface="Arial" panose="020B0604020202020204" pitchFamily="34" charset="0"/>
                <a:cs typeface="Arial" panose="020B0604020202020204" pitchFamily="34" charset="0"/>
              </a:defRPr>
            </a:lvl1pPr>
            <a:lvl2pPr marL="742950" indent="-285750" defTabSz="1042988" eaLnBrk="0" hangingPunct="0">
              <a:defRPr sz="1500">
                <a:solidFill>
                  <a:schemeClr val="tx1"/>
                </a:solidFill>
                <a:latin typeface="Arial" panose="020B0604020202020204" pitchFamily="34" charset="0"/>
                <a:cs typeface="Arial" panose="020B0604020202020204" pitchFamily="34" charset="0"/>
              </a:defRPr>
            </a:lvl2pPr>
            <a:lvl3pPr marL="1143000" indent="-228600" defTabSz="1042988" eaLnBrk="0" hangingPunct="0">
              <a:defRPr sz="1500">
                <a:solidFill>
                  <a:schemeClr val="tx1"/>
                </a:solidFill>
                <a:latin typeface="Arial" panose="020B0604020202020204" pitchFamily="34" charset="0"/>
                <a:cs typeface="Arial" panose="020B0604020202020204" pitchFamily="34" charset="0"/>
              </a:defRPr>
            </a:lvl3pPr>
            <a:lvl4pPr marL="1600200" indent="-228600" defTabSz="1042988" eaLnBrk="0" hangingPunct="0">
              <a:defRPr sz="1500">
                <a:solidFill>
                  <a:schemeClr val="tx1"/>
                </a:solidFill>
                <a:latin typeface="Arial" panose="020B0604020202020204" pitchFamily="34" charset="0"/>
                <a:cs typeface="Arial" panose="020B0604020202020204" pitchFamily="34" charset="0"/>
              </a:defRPr>
            </a:lvl4pPr>
            <a:lvl5pPr marL="2057400" indent="-228600" defTabSz="1042988" eaLnBrk="0" hangingPunct="0">
              <a:defRPr sz="1500">
                <a:solidFill>
                  <a:schemeClr val="tx1"/>
                </a:solidFill>
                <a:latin typeface="Arial" panose="020B0604020202020204" pitchFamily="34" charset="0"/>
                <a:cs typeface="Arial" panose="020B0604020202020204" pitchFamily="34" charset="0"/>
              </a:defRPr>
            </a:lvl5pPr>
            <a:lvl6pPr marL="2514600" indent="-228600" defTabSz="10429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defTabSz="10429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defTabSz="10429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defTabSz="10429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eaLnBrk="1" hangingPunct="1"/>
            <a:fld id="{DCB6DE4F-59F7-4518-BFFA-81EB7B809EBE}" type="slidenum">
              <a:rPr lang="de-DE" altLang="de-DE" sz="900"/>
              <a:pPr eaLnBrk="1" hangingPunct="1"/>
              <a:t>7</a:t>
            </a:fld>
            <a:endParaRPr lang="de-DE" altLang="de-DE" sz="900"/>
          </a:p>
        </p:txBody>
      </p:sp>
      <p:sp>
        <p:nvSpPr>
          <p:cNvPr id="33" name="TextBox 16"/>
          <p:cNvSpPr txBox="1">
            <a:spLocks noChangeArrowheads="1"/>
          </p:cNvSpPr>
          <p:nvPr/>
        </p:nvSpPr>
        <p:spPr bwMode="auto">
          <a:xfrm>
            <a:off x="4861996" y="5973562"/>
            <a:ext cx="100059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r>
              <a:rPr lang="en-US" altLang="de-DE" sz="1200" dirty="0">
                <a:solidFill>
                  <a:schemeClr val="bg1"/>
                </a:solidFill>
              </a:rPr>
              <a:t>Domain </a:t>
            </a:r>
            <a:br>
              <a:rPr lang="en-US" altLang="de-DE" sz="1200" dirty="0">
                <a:solidFill>
                  <a:schemeClr val="bg1"/>
                </a:solidFill>
              </a:rPr>
            </a:br>
            <a:r>
              <a:rPr lang="en-US" altLang="de-DE" sz="1200" dirty="0" smtClean="0">
                <a:solidFill>
                  <a:schemeClr val="bg1"/>
                </a:solidFill>
              </a:rPr>
              <a:t>Discipline</a:t>
            </a:r>
          </a:p>
          <a:p>
            <a:pPr algn="ctr" eaLnBrk="1" hangingPunct="1"/>
            <a:r>
              <a:rPr lang="en-US" altLang="de-DE" sz="1200" dirty="0" smtClean="0">
                <a:solidFill>
                  <a:schemeClr val="bg1"/>
                </a:solidFill>
              </a:rPr>
              <a:t>Engineering</a:t>
            </a:r>
          </a:p>
        </p:txBody>
      </p:sp>
      <p:sp>
        <p:nvSpPr>
          <p:cNvPr id="44" name="Oval 43"/>
          <p:cNvSpPr/>
          <p:nvPr/>
        </p:nvSpPr>
        <p:spPr bwMode="auto">
          <a:xfrm>
            <a:off x="231002" y="1684240"/>
            <a:ext cx="1601787" cy="1228725"/>
          </a:xfrm>
          <a:prstGeom prst="ellipse">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88">
              <a:lnSpc>
                <a:spcPct val="115000"/>
              </a:lnSpc>
              <a:defRPr/>
            </a:pPr>
            <a:r>
              <a:rPr lang="en-US" dirty="0">
                <a:solidFill>
                  <a:schemeClr val="bg1"/>
                </a:solidFill>
                <a:cs typeface="Arial" pitchFamily="34" charset="0"/>
              </a:rPr>
              <a:t>Customer</a:t>
            </a:r>
          </a:p>
        </p:txBody>
      </p:sp>
      <p:sp>
        <p:nvSpPr>
          <p:cNvPr id="45" name="Oval 44"/>
          <p:cNvSpPr/>
          <p:nvPr/>
        </p:nvSpPr>
        <p:spPr bwMode="auto">
          <a:xfrm>
            <a:off x="8859539" y="1686520"/>
            <a:ext cx="1601788" cy="1227137"/>
          </a:xfrm>
          <a:prstGeom prst="ellipse">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88">
              <a:lnSpc>
                <a:spcPct val="115000"/>
              </a:lnSpc>
              <a:defRPr/>
            </a:pPr>
            <a:r>
              <a:rPr lang="en-US" dirty="0">
                <a:solidFill>
                  <a:schemeClr val="bg1"/>
                </a:solidFill>
                <a:cs typeface="Arial" pitchFamily="34" charset="0"/>
              </a:rPr>
              <a:t>Supplier</a:t>
            </a:r>
          </a:p>
        </p:txBody>
      </p:sp>
      <p:sp>
        <p:nvSpPr>
          <p:cNvPr id="46" name="Left-Right Arrow 45"/>
          <p:cNvSpPr/>
          <p:nvPr/>
        </p:nvSpPr>
        <p:spPr bwMode="auto">
          <a:xfrm rot="2155418">
            <a:off x="1360941" y="2611884"/>
            <a:ext cx="909483" cy="271463"/>
          </a:xfrm>
          <a:prstGeom prst="leftRight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1042988">
              <a:lnSpc>
                <a:spcPct val="115000"/>
              </a:lnSpc>
              <a:defRPr/>
            </a:pPr>
            <a:endParaRPr lang="en-US">
              <a:solidFill>
                <a:schemeClr val="bg1"/>
              </a:solidFill>
              <a:cs typeface="Arial" pitchFamily="34" charset="0"/>
            </a:endParaRPr>
          </a:p>
        </p:txBody>
      </p:sp>
      <p:sp>
        <p:nvSpPr>
          <p:cNvPr id="48" name="Left-Right Arrow 47"/>
          <p:cNvSpPr/>
          <p:nvPr/>
        </p:nvSpPr>
        <p:spPr bwMode="auto">
          <a:xfrm rot="19629666">
            <a:off x="8395273" y="2604065"/>
            <a:ext cx="909483" cy="271463"/>
          </a:xfrm>
          <a:prstGeom prst="leftRight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1042988">
              <a:lnSpc>
                <a:spcPct val="115000"/>
              </a:lnSpc>
              <a:defRPr/>
            </a:pPr>
            <a:endParaRPr lang="en-US">
              <a:solidFill>
                <a:schemeClr val="bg1"/>
              </a:solidFill>
              <a:cs typeface="Arial" pitchFamily="34" charset="0"/>
            </a:endParaRPr>
          </a:p>
        </p:txBody>
      </p:sp>
      <p:sp>
        <p:nvSpPr>
          <p:cNvPr id="51" name="Left-Right Arrow 50"/>
          <p:cNvSpPr/>
          <p:nvPr/>
        </p:nvSpPr>
        <p:spPr bwMode="auto">
          <a:xfrm rot="16200000">
            <a:off x="5028068" y="5270286"/>
            <a:ext cx="635113" cy="271463"/>
          </a:xfrm>
          <a:prstGeom prst="leftRight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1042988">
              <a:lnSpc>
                <a:spcPct val="115000"/>
              </a:lnSpc>
              <a:defRPr/>
            </a:pPr>
            <a:endParaRPr lang="en-US">
              <a:solidFill>
                <a:schemeClr val="bg1"/>
              </a:solidFill>
              <a:cs typeface="Arial" pitchFamily="34" charset="0"/>
            </a:endParaRPr>
          </a:p>
        </p:txBody>
      </p:sp>
      <p:sp>
        <p:nvSpPr>
          <p:cNvPr id="57" name="TextBox 68"/>
          <p:cNvSpPr txBox="1">
            <a:spLocks noChangeArrowheads="1"/>
          </p:cNvSpPr>
          <p:nvPr/>
        </p:nvSpPr>
        <p:spPr bwMode="auto">
          <a:xfrm>
            <a:off x="3756303" y="2067769"/>
            <a:ext cx="30957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eaLnBrk="1" hangingPunct="1"/>
            <a:r>
              <a:rPr lang="en-US" altLang="de-DE" sz="2400" dirty="0">
                <a:solidFill>
                  <a:schemeClr val="bg1"/>
                </a:solidFill>
              </a:rPr>
              <a:t>Systems Engineering</a:t>
            </a:r>
          </a:p>
        </p:txBody>
      </p:sp>
      <p:sp>
        <p:nvSpPr>
          <p:cNvPr id="58" name="TextBox 78"/>
          <p:cNvSpPr txBox="1">
            <a:spLocks noChangeArrowheads="1"/>
          </p:cNvSpPr>
          <p:nvPr/>
        </p:nvSpPr>
        <p:spPr bwMode="auto">
          <a:xfrm>
            <a:off x="2054889" y="4182849"/>
            <a:ext cx="113845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r>
              <a:rPr lang="en-US" altLang="de-DE" sz="1200" dirty="0">
                <a:solidFill>
                  <a:schemeClr val="bg1"/>
                </a:solidFill>
              </a:rPr>
              <a:t>Configuration </a:t>
            </a:r>
            <a:br>
              <a:rPr lang="en-US" altLang="de-DE" sz="1200" dirty="0">
                <a:solidFill>
                  <a:schemeClr val="bg1"/>
                </a:solidFill>
              </a:rPr>
            </a:br>
            <a:r>
              <a:rPr lang="en-US" altLang="de-DE" sz="1200" dirty="0">
                <a:solidFill>
                  <a:schemeClr val="bg1"/>
                </a:solidFill>
              </a:rPr>
              <a:t>Control</a:t>
            </a:r>
          </a:p>
        </p:txBody>
      </p:sp>
      <p:sp>
        <p:nvSpPr>
          <p:cNvPr id="59" name="TextBox 79"/>
          <p:cNvSpPr txBox="1">
            <a:spLocks noChangeArrowheads="1"/>
          </p:cNvSpPr>
          <p:nvPr/>
        </p:nvSpPr>
        <p:spPr bwMode="auto">
          <a:xfrm>
            <a:off x="1723996" y="3214274"/>
            <a:ext cx="10791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r>
              <a:rPr lang="en-US" altLang="de-DE" sz="1200" dirty="0">
                <a:solidFill>
                  <a:schemeClr val="bg1"/>
                </a:solidFill>
              </a:rPr>
              <a:t>Change </a:t>
            </a:r>
            <a:br>
              <a:rPr lang="en-US" altLang="de-DE" sz="1200" dirty="0">
                <a:solidFill>
                  <a:schemeClr val="bg1"/>
                </a:solidFill>
              </a:rPr>
            </a:br>
            <a:r>
              <a:rPr lang="en-US" altLang="de-DE" sz="1200" dirty="0">
                <a:solidFill>
                  <a:schemeClr val="bg1"/>
                </a:solidFill>
              </a:rPr>
              <a:t>Management</a:t>
            </a:r>
          </a:p>
        </p:txBody>
      </p:sp>
      <p:sp>
        <p:nvSpPr>
          <p:cNvPr id="67" name="TextBox 12"/>
          <p:cNvSpPr txBox="1">
            <a:spLocks noChangeArrowheads="1"/>
          </p:cNvSpPr>
          <p:nvPr/>
        </p:nvSpPr>
        <p:spPr bwMode="auto">
          <a:xfrm rot="4772536">
            <a:off x="5267817" y="3822107"/>
            <a:ext cx="15515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eaLnBrk="1" hangingPunct="1"/>
            <a:r>
              <a:rPr lang="en-US" altLang="de-DE" sz="1200" dirty="0">
                <a:solidFill>
                  <a:schemeClr val="bg1"/>
                </a:solidFill>
              </a:rPr>
              <a:t>System Architecture</a:t>
            </a:r>
          </a:p>
        </p:txBody>
      </p:sp>
      <p:sp>
        <p:nvSpPr>
          <p:cNvPr id="68" name="TextBox 13"/>
          <p:cNvSpPr txBox="1">
            <a:spLocks noChangeArrowheads="1"/>
          </p:cNvSpPr>
          <p:nvPr/>
        </p:nvSpPr>
        <p:spPr bwMode="auto">
          <a:xfrm>
            <a:off x="4253108" y="4815635"/>
            <a:ext cx="215956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eaLnBrk="1" hangingPunct="1"/>
            <a:r>
              <a:rPr lang="en-US" altLang="de-DE" sz="1200" dirty="0">
                <a:solidFill>
                  <a:schemeClr val="bg1"/>
                </a:solidFill>
              </a:rPr>
              <a:t>Interdisciplinary Coordination</a:t>
            </a:r>
          </a:p>
        </p:txBody>
      </p:sp>
      <p:sp>
        <p:nvSpPr>
          <p:cNvPr id="69" name="TextBox 14"/>
          <p:cNvSpPr txBox="1">
            <a:spLocks noChangeArrowheads="1"/>
          </p:cNvSpPr>
          <p:nvPr/>
        </p:nvSpPr>
        <p:spPr bwMode="auto">
          <a:xfrm rot="3852204">
            <a:off x="5903951" y="3593970"/>
            <a:ext cx="149066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eaLnBrk="1" hangingPunct="1"/>
            <a:r>
              <a:rPr lang="en-US" altLang="de-DE" sz="1200" dirty="0">
                <a:solidFill>
                  <a:schemeClr val="bg1"/>
                </a:solidFill>
              </a:rPr>
              <a:t>System Verification</a:t>
            </a:r>
          </a:p>
        </p:txBody>
      </p:sp>
      <p:sp>
        <p:nvSpPr>
          <p:cNvPr id="71" name="TextBox 75"/>
          <p:cNvSpPr txBox="1">
            <a:spLocks noChangeArrowheads="1"/>
          </p:cNvSpPr>
          <p:nvPr/>
        </p:nvSpPr>
        <p:spPr bwMode="auto">
          <a:xfrm>
            <a:off x="2982127" y="2564278"/>
            <a:ext cx="480231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r>
              <a:rPr lang="en-US" altLang="de-DE" sz="1200" dirty="0" smtClean="0">
                <a:solidFill>
                  <a:schemeClr val="bg1"/>
                </a:solidFill>
              </a:rPr>
              <a:t>Consideration of </a:t>
            </a:r>
            <a:r>
              <a:rPr lang="en-US" altLang="de-DE" sz="1200" dirty="0">
                <a:solidFill>
                  <a:schemeClr val="bg1"/>
                </a:solidFill>
              </a:rPr>
              <a:t>Life-Cycle Aspects</a:t>
            </a:r>
          </a:p>
        </p:txBody>
      </p:sp>
      <p:sp>
        <p:nvSpPr>
          <p:cNvPr id="72" name="TextBox 77"/>
          <p:cNvSpPr txBox="1">
            <a:spLocks noChangeArrowheads="1"/>
          </p:cNvSpPr>
          <p:nvPr/>
        </p:nvSpPr>
        <p:spPr bwMode="auto">
          <a:xfrm>
            <a:off x="6923862" y="3124331"/>
            <a:ext cx="112242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r>
              <a:rPr lang="en-US" altLang="de-DE" sz="1200" dirty="0">
                <a:solidFill>
                  <a:schemeClr val="bg1"/>
                </a:solidFill>
              </a:rPr>
              <a:t>Assumption</a:t>
            </a:r>
            <a:br>
              <a:rPr lang="en-US" altLang="de-DE" sz="1200" dirty="0">
                <a:solidFill>
                  <a:schemeClr val="bg1"/>
                </a:solidFill>
              </a:rPr>
            </a:br>
            <a:r>
              <a:rPr lang="en-US" altLang="de-DE" sz="1200" dirty="0">
                <a:solidFill>
                  <a:schemeClr val="bg1"/>
                </a:solidFill>
              </a:rPr>
              <a:t> Management</a:t>
            </a:r>
          </a:p>
        </p:txBody>
      </p:sp>
      <p:sp>
        <p:nvSpPr>
          <p:cNvPr id="73" name="TextBox 80"/>
          <p:cNvSpPr txBox="1">
            <a:spLocks noChangeArrowheads="1"/>
          </p:cNvSpPr>
          <p:nvPr/>
        </p:nvSpPr>
        <p:spPr bwMode="auto">
          <a:xfrm>
            <a:off x="7485074" y="3808560"/>
            <a:ext cx="129349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r>
              <a:rPr lang="en-US" altLang="de-DE" sz="1200" dirty="0">
                <a:solidFill>
                  <a:schemeClr val="bg1"/>
                </a:solidFill>
              </a:rPr>
              <a:t>Budgets and </a:t>
            </a:r>
            <a:br>
              <a:rPr lang="en-US" altLang="de-DE" sz="1200" dirty="0">
                <a:solidFill>
                  <a:schemeClr val="bg1"/>
                </a:solidFill>
              </a:rPr>
            </a:br>
            <a:r>
              <a:rPr lang="en-US" altLang="de-DE" sz="1200" dirty="0">
                <a:solidFill>
                  <a:schemeClr val="bg1"/>
                </a:solidFill>
              </a:rPr>
              <a:t>Budget Tracking</a:t>
            </a:r>
          </a:p>
        </p:txBody>
      </p:sp>
      <p:sp>
        <p:nvSpPr>
          <p:cNvPr id="75" name="TextBox 40"/>
          <p:cNvSpPr txBox="1">
            <a:spLocks noChangeArrowheads="1"/>
          </p:cNvSpPr>
          <p:nvPr/>
        </p:nvSpPr>
        <p:spPr bwMode="auto">
          <a:xfrm rot="16200000">
            <a:off x="4443992" y="3822107"/>
            <a:ext cx="172034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eaLnBrk="1" hangingPunct="1"/>
            <a:r>
              <a:rPr lang="en-US" altLang="de-DE" sz="1200" dirty="0">
                <a:solidFill>
                  <a:schemeClr val="bg1"/>
                </a:solidFill>
              </a:rPr>
              <a:t>Concept of Operations</a:t>
            </a:r>
          </a:p>
        </p:txBody>
      </p:sp>
      <p:sp>
        <p:nvSpPr>
          <p:cNvPr id="76" name="TextBox 41"/>
          <p:cNvSpPr txBox="1">
            <a:spLocks noChangeArrowheads="1"/>
          </p:cNvSpPr>
          <p:nvPr/>
        </p:nvSpPr>
        <p:spPr bwMode="auto">
          <a:xfrm rot="16743572">
            <a:off x="3758415" y="3720169"/>
            <a:ext cx="19479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eaLnBrk="1" hangingPunct="1"/>
            <a:r>
              <a:rPr lang="en-US" altLang="de-DE" sz="1200" dirty="0">
                <a:solidFill>
                  <a:schemeClr val="bg1"/>
                </a:solidFill>
              </a:rPr>
              <a:t>Functional Decomposition</a:t>
            </a:r>
          </a:p>
        </p:txBody>
      </p:sp>
      <p:sp>
        <p:nvSpPr>
          <p:cNvPr id="77" name="TextBox 39"/>
          <p:cNvSpPr txBox="1">
            <a:spLocks noChangeArrowheads="1"/>
          </p:cNvSpPr>
          <p:nvPr/>
        </p:nvSpPr>
        <p:spPr bwMode="auto">
          <a:xfrm rot="17536792">
            <a:off x="2783811" y="3672493"/>
            <a:ext cx="19976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eaLnBrk="1" hangingPunct="1"/>
            <a:r>
              <a:rPr lang="en-US" altLang="de-DE" sz="1200" dirty="0">
                <a:solidFill>
                  <a:schemeClr val="bg1"/>
                </a:solidFill>
              </a:rPr>
              <a:t>Requirements Engineering</a:t>
            </a:r>
          </a:p>
        </p:txBody>
      </p:sp>
      <p:sp>
        <p:nvSpPr>
          <p:cNvPr id="40" name="TextBox 11"/>
          <p:cNvSpPr txBox="1">
            <a:spLocks noChangeArrowheads="1"/>
          </p:cNvSpPr>
          <p:nvPr/>
        </p:nvSpPr>
        <p:spPr bwMode="auto">
          <a:xfrm>
            <a:off x="7137785" y="4413681"/>
            <a:ext cx="7409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r>
              <a:rPr lang="en-US" altLang="de-DE" sz="1200" dirty="0" smtClean="0">
                <a:solidFill>
                  <a:schemeClr val="bg1"/>
                </a:solidFill>
              </a:rPr>
              <a:t>System </a:t>
            </a:r>
            <a:br>
              <a:rPr lang="en-US" altLang="de-DE" sz="1200" dirty="0" smtClean="0">
                <a:solidFill>
                  <a:schemeClr val="bg1"/>
                </a:solidFill>
              </a:rPr>
            </a:br>
            <a:r>
              <a:rPr lang="en-US" altLang="de-DE" sz="1200" dirty="0" smtClean="0">
                <a:solidFill>
                  <a:schemeClr val="bg1"/>
                </a:solidFill>
              </a:rPr>
              <a:t>Trades</a:t>
            </a:r>
            <a:endParaRPr lang="en-US" altLang="de-DE" sz="1200" dirty="0">
              <a:solidFill>
                <a:schemeClr val="bg1"/>
              </a:solidFill>
            </a:endParaRPr>
          </a:p>
        </p:txBody>
      </p:sp>
      <p:sp>
        <p:nvSpPr>
          <p:cNvPr id="41" name="Oval 40"/>
          <p:cNvSpPr/>
          <p:nvPr/>
        </p:nvSpPr>
        <p:spPr bwMode="auto">
          <a:xfrm rot="18163262">
            <a:off x="2695045" y="5524709"/>
            <a:ext cx="1827392" cy="1148645"/>
          </a:xfrm>
          <a:prstGeom prst="ellipse">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88">
              <a:lnSpc>
                <a:spcPct val="115000"/>
              </a:lnSpc>
              <a:defRPr/>
            </a:pPr>
            <a:endParaRPr lang="en-US">
              <a:solidFill>
                <a:schemeClr val="tx1"/>
              </a:solidFill>
              <a:cs typeface="Arial" pitchFamily="34" charset="0"/>
            </a:endParaRPr>
          </a:p>
        </p:txBody>
      </p:sp>
      <p:sp>
        <p:nvSpPr>
          <p:cNvPr id="43" name="TextBox 16"/>
          <p:cNvSpPr txBox="1">
            <a:spLocks noChangeArrowheads="1"/>
          </p:cNvSpPr>
          <p:nvPr/>
        </p:nvSpPr>
        <p:spPr bwMode="auto">
          <a:xfrm>
            <a:off x="3108444" y="5772566"/>
            <a:ext cx="100059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r>
              <a:rPr lang="en-US" altLang="de-DE" sz="1200" dirty="0">
                <a:solidFill>
                  <a:schemeClr val="bg1"/>
                </a:solidFill>
              </a:rPr>
              <a:t>Domain </a:t>
            </a:r>
            <a:br>
              <a:rPr lang="en-US" altLang="de-DE" sz="1200" dirty="0">
                <a:solidFill>
                  <a:schemeClr val="bg1"/>
                </a:solidFill>
              </a:rPr>
            </a:br>
            <a:r>
              <a:rPr lang="en-US" altLang="de-DE" sz="1200" dirty="0" smtClean="0">
                <a:solidFill>
                  <a:schemeClr val="bg1"/>
                </a:solidFill>
              </a:rPr>
              <a:t>Discipline</a:t>
            </a:r>
          </a:p>
          <a:p>
            <a:pPr algn="ctr" eaLnBrk="1" hangingPunct="1"/>
            <a:r>
              <a:rPr lang="en-US" altLang="de-DE" sz="1200" dirty="0" smtClean="0">
                <a:solidFill>
                  <a:schemeClr val="bg1"/>
                </a:solidFill>
              </a:rPr>
              <a:t>Engineering</a:t>
            </a:r>
          </a:p>
        </p:txBody>
      </p:sp>
      <p:sp>
        <p:nvSpPr>
          <p:cNvPr id="53" name="Left-Right Arrow 52"/>
          <p:cNvSpPr/>
          <p:nvPr/>
        </p:nvSpPr>
        <p:spPr bwMode="auto">
          <a:xfrm rot="17823778">
            <a:off x="3706585" y="5156798"/>
            <a:ext cx="635113" cy="271463"/>
          </a:xfrm>
          <a:prstGeom prst="leftRight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1042988">
              <a:lnSpc>
                <a:spcPct val="115000"/>
              </a:lnSpc>
              <a:defRPr/>
            </a:pPr>
            <a:endParaRPr lang="en-US">
              <a:solidFill>
                <a:schemeClr val="bg1"/>
              </a:solidFill>
              <a:cs typeface="Arial" pitchFamily="34" charset="0"/>
            </a:endParaRPr>
          </a:p>
        </p:txBody>
      </p:sp>
      <p:sp>
        <p:nvSpPr>
          <p:cNvPr id="47" name="Oval 46"/>
          <p:cNvSpPr/>
          <p:nvPr/>
        </p:nvSpPr>
        <p:spPr bwMode="auto">
          <a:xfrm rot="14529507">
            <a:off x="6030435" y="5493654"/>
            <a:ext cx="1827392" cy="1148645"/>
          </a:xfrm>
          <a:prstGeom prst="ellipse">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88">
              <a:lnSpc>
                <a:spcPct val="115000"/>
              </a:lnSpc>
              <a:defRPr/>
            </a:pPr>
            <a:endParaRPr lang="en-US">
              <a:solidFill>
                <a:schemeClr val="tx1"/>
              </a:solidFill>
              <a:cs typeface="Arial" pitchFamily="34" charset="0"/>
            </a:endParaRPr>
          </a:p>
        </p:txBody>
      </p:sp>
      <p:sp>
        <p:nvSpPr>
          <p:cNvPr id="54" name="TextBox 16"/>
          <p:cNvSpPr txBox="1">
            <a:spLocks noChangeArrowheads="1"/>
          </p:cNvSpPr>
          <p:nvPr/>
        </p:nvSpPr>
        <p:spPr bwMode="auto">
          <a:xfrm>
            <a:off x="6484480" y="5772567"/>
            <a:ext cx="100059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r>
              <a:rPr lang="en-US" altLang="de-DE" sz="1200" dirty="0">
                <a:solidFill>
                  <a:schemeClr val="bg1"/>
                </a:solidFill>
              </a:rPr>
              <a:t>Domain </a:t>
            </a:r>
            <a:br>
              <a:rPr lang="en-US" altLang="de-DE" sz="1200" dirty="0">
                <a:solidFill>
                  <a:schemeClr val="bg1"/>
                </a:solidFill>
              </a:rPr>
            </a:br>
            <a:r>
              <a:rPr lang="en-US" altLang="de-DE" sz="1200" dirty="0" smtClean="0">
                <a:solidFill>
                  <a:schemeClr val="bg1"/>
                </a:solidFill>
              </a:rPr>
              <a:t>Discipline</a:t>
            </a:r>
          </a:p>
          <a:p>
            <a:pPr algn="ctr" eaLnBrk="1" hangingPunct="1"/>
            <a:r>
              <a:rPr lang="en-US" altLang="de-DE" sz="1200" dirty="0" smtClean="0">
                <a:solidFill>
                  <a:schemeClr val="bg1"/>
                </a:solidFill>
              </a:rPr>
              <a:t>Engineering</a:t>
            </a:r>
          </a:p>
        </p:txBody>
      </p:sp>
      <p:sp>
        <p:nvSpPr>
          <p:cNvPr id="49" name="Left-Right Arrow 48"/>
          <p:cNvSpPr/>
          <p:nvPr/>
        </p:nvSpPr>
        <p:spPr bwMode="auto">
          <a:xfrm rot="14270559">
            <a:off x="6171832" y="5160256"/>
            <a:ext cx="635113" cy="271463"/>
          </a:xfrm>
          <a:prstGeom prst="leftRight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1042988">
              <a:lnSpc>
                <a:spcPct val="115000"/>
              </a:lnSpc>
              <a:defRPr/>
            </a:pPr>
            <a:endParaRPr lang="en-US">
              <a:solidFill>
                <a:schemeClr val="bg1"/>
              </a:solidFill>
              <a:cs typeface="Arial" pitchFamily="34" charset="0"/>
            </a:endParaRPr>
          </a:p>
        </p:txBody>
      </p:sp>
      <p:sp>
        <p:nvSpPr>
          <p:cNvPr id="3" name="Date Placeholder 2"/>
          <p:cNvSpPr>
            <a:spLocks noGrp="1"/>
          </p:cNvSpPr>
          <p:nvPr>
            <p:ph type="dt" sz="half" idx="10"/>
          </p:nvPr>
        </p:nvSpPr>
        <p:spPr/>
        <p:txBody>
          <a:bodyPr/>
          <a:lstStyle/>
          <a:p>
            <a:pPr>
              <a:defRPr/>
            </a:pPr>
            <a:r>
              <a:rPr lang="en-US" altLang="de-DE" smtClean="0">
                <a:solidFill>
                  <a:srgbClr val="000000"/>
                </a:solidFill>
              </a:rPr>
              <a:t>24th September 2015</a:t>
            </a:r>
            <a:endParaRPr lang="de-DE" altLang="de-DE" dirty="0">
              <a:solidFill>
                <a:srgbClr val="000000"/>
              </a:solidFill>
            </a:endParaRPr>
          </a:p>
        </p:txBody>
      </p:sp>
      <p:sp>
        <p:nvSpPr>
          <p:cNvPr id="4" name="Rectangle 3"/>
          <p:cNvSpPr/>
          <p:nvPr/>
        </p:nvSpPr>
        <p:spPr bwMode="auto">
          <a:xfrm>
            <a:off x="580638" y="5959854"/>
            <a:ext cx="1740673" cy="1012881"/>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defTabSz="1042988">
              <a:lnSpc>
                <a:spcPct val="115000"/>
              </a:lnSpc>
            </a:pPr>
            <a:r>
              <a:rPr lang="en-US" dirty="0">
                <a:solidFill>
                  <a:schemeClr val="tx1"/>
                </a:solidFill>
                <a:latin typeface="Arial" pitchFamily="34" charset="0"/>
                <a:cs typeface="Arial" pitchFamily="34" charset="0"/>
              </a:rPr>
              <a:t>Analysis / Simulation related data is not </a:t>
            </a:r>
            <a:r>
              <a:rPr lang="en-US" dirty="0" smtClean="0">
                <a:solidFill>
                  <a:schemeClr val="tx1"/>
                </a:solidFill>
                <a:latin typeface="Arial" pitchFamily="34" charset="0"/>
                <a:cs typeface="Arial" pitchFamily="34" charset="0"/>
              </a:rPr>
              <a:t>shown here</a:t>
            </a:r>
            <a:r>
              <a:rPr lang="en-US" dirty="0">
                <a:solidFill>
                  <a:schemeClr val="tx1"/>
                </a:solidFill>
                <a:latin typeface="Arial" pitchFamily="34" charset="0"/>
                <a:cs typeface="Arial" pitchFamily="34" charset="0"/>
              </a:rPr>
              <a:t>! </a:t>
            </a:r>
          </a:p>
        </p:txBody>
      </p:sp>
    </p:spTree>
    <p:extLst>
      <p:ext uri="{BB962C8B-B14F-4D97-AF65-F5344CB8AC3E}">
        <p14:creationId xmlns:p14="http://schemas.microsoft.com/office/powerpoint/2010/main" xmlns="" val="247085128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bwMode="auto">
          <a:xfrm>
            <a:off x="1179576" y="1316736"/>
            <a:ext cx="8439912" cy="5395173"/>
          </a:xfrm>
          <a:prstGeom prst="ellips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ctr"/>
          <a:lstStyle/>
          <a:p>
            <a:pPr algn="ctr" defTabSz="1042988">
              <a:lnSpc>
                <a:spcPct val="115000"/>
              </a:lnSpc>
              <a:defRPr/>
            </a:pPr>
            <a:endParaRPr lang="en-US">
              <a:solidFill>
                <a:schemeClr val="tx1"/>
              </a:solidFill>
              <a:cs typeface="Arial" pitchFamily="34" charset="0"/>
            </a:endParaRPr>
          </a:p>
        </p:txBody>
      </p:sp>
      <p:sp>
        <p:nvSpPr>
          <p:cNvPr id="71" name="Rectangle 70"/>
          <p:cNvSpPr/>
          <p:nvPr/>
        </p:nvSpPr>
        <p:spPr bwMode="auto">
          <a:xfrm>
            <a:off x="8469557" y="3248793"/>
            <a:ext cx="779962" cy="1664772"/>
          </a:xfrm>
          <a:prstGeom prst="rect">
            <a:avLst/>
          </a:prstGeom>
          <a:solidFill>
            <a:schemeClr val="accent4">
              <a:alpha val="37000"/>
            </a:schemeClr>
          </a:solidFill>
          <a:ln>
            <a:prstDash val="dash"/>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bwMode="auto">
          <a:xfrm rot="16200000">
            <a:off x="721367" y="3691465"/>
            <a:ext cx="4343400" cy="637120"/>
          </a:xfrm>
          <a:prstGeom prst="rect">
            <a:avLst/>
          </a:prstGeom>
          <a:solidFill>
            <a:schemeClr val="accent4">
              <a:alpha val="37000"/>
            </a:schemeClr>
          </a:solidFill>
          <a:ln>
            <a:prstDash val="dash"/>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41"/>
          <p:cNvSpPr/>
          <p:nvPr/>
        </p:nvSpPr>
        <p:spPr bwMode="auto">
          <a:xfrm>
            <a:off x="3211629" y="2705099"/>
            <a:ext cx="4246446" cy="504826"/>
          </a:xfrm>
          <a:prstGeom prst="rect">
            <a:avLst/>
          </a:prstGeom>
          <a:solidFill>
            <a:schemeClr val="accent4">
              <a:alpha val="37000"/>
            </a:schemeClr>
          </a:solidFill>
          <a:ln>
            <a:prstDash val="dash"/>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defTabSz="1042988">
              <a:lnSpc>
                <a:spcPct val="115000"/>
              </a:lnSpc>
            </a:pPr>
            <a:endParaRPr lang="en-US" dirty="0">
              <a:solidFill>
                <a:schemeClr val="tx1"/>
              </a:solidFill>
              <a:latin typeface="Arial" pitchFamily="34" charset="0"/>
              <a:cs typeface="Arial" pitchFamily="34" charset="0"/>
            </a:endParaRPr>
          </a:p>
        </p:txBody>
      </p:sp>
      <p:sp>
        <p:nvSpPr>
          <p:cNvPr id="44" name="Rectangle 43"/>
          <p:cNvSpPr/>
          <p:nvPr/>
        </p:nvSpPr>
        <p:spPr bwMode="auto">
          <a:xfrm>
            <a:off x="7458075" y="1838325"/>
            <a:ext cx="676275" cy="4343400"/>
          </a:xfrm>
          <a:prstGeom prst="rect">
            <a:avLst/>
          </a:prstGeom>
          <a:solidFill>
            <a:schemeClr val="accent4">
              <a:alpha val="37000"/>
            </a:schemeClr>
          </a:solidFill>
          <a:ln>
            <a:prstDash val="dash"/>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defTabSz="1042988">
              <a:lnSpc>
                <a:spcPct val="115000"/>
              </a:lnSpc>
            </a:pPr>
            <a:endParaRPr lang="en-US" dirty="0">
              <a:solidFill>
                <a:schemeClr val="tx1"/>
              </a:solidFill>
              <a:latin typeface="Arial" pitchFamily="34" charset="0"/>
              <a:cs typeface="Arial" pitchFamily="34" charset="0"/>
            </a:endParaRPr>
          </a:p>
        </p:txBody>
      </p:sp>
      <p:sp>
        <p:nvSpPr>
          <p:cNvPr id="4" name="Freeform 3"/>
          <p:cNvSpPr/>
          <p:nvPr/>
        </p:nvSpPr>
        <p:spPr bwMode="auto">
          <a:xfrm>
            <a:off x="2574505" y="1829502"/>
            <a:ext cx="5591175" cy="4371975"/>
          </a:xfrm>
          <a:custGeom>
            <a:avLst/>
            <a:gdLst>
              <a:gd name="connsiteX0" fmla="*/ 0 w 5591175"/>
              <a:gd name="connsiteY0" fmla="*/ 0 h 4362450"/>
              <a:gd name="connsiteX1" fmla="*/ 19050 w 5591175"/>
              <a:gd name="connsiteY1" fmla="*/ 4362450 h 4362450"/>
              <a:gd name="connsiteX2" fmla="*/ 5581650 w 5591175"/>
              <a:gd name="connsiteY2" fmla="*/ 4362450 h 4362450"/>
              <a:gd name="connsiteX3" fmla="*/ 5591175 w 5591175"/>
              <a:gd name="connsiteY3" fmla="*/ 9525 h 4362450"/>
              <a:gd name="connsiteX4" fmla="*/ 4905375 w 5591175"/>
              <a:gd name="connsiteY4" fmla="*/ 0 h 4362450"/>
              <a:gd name="connsiteX5" fmla="*/ 4895850 w 5591175"/>
              <a:gd name="connsiteY5" fmla="*/ 885825 h 4362450"/>
              <a:gd name="connsiteX6" fmla="*/ 647700 w 5591175"/>
              <a:gd name="connsiteY6" fmla="*/ 895350 h 4362450"/>
              <a:gd name="connsiteX7" fmla="*/ 647700 w 5591175"/>
              <a:gd name="connsiteY7" fmla="*/ 28575 h 4362450"/>
              <a:gd name="connsiteX8" fmla="*/ 0 w 5591175"/>
              <a:gd name="connsiteY8" fmla="*/ 0 h 4362450"/>
              <a:gd name="connsiteX0" fmla="*/ 0 w 5591175"/>
              <a:gd name="connsiteY0" fmla="*/ 9525 h 4371975"/>
              <a:gd name="connsiteX1" fmla="*/ 19050 w 5591175"/>
              <a:gd name="connsiteY1" fmla="*/ 4371975 h 4371975"/>
              <a:gd name="connsiteX2" fmla="*/ 5581650 w 5591175"/>
              <a:gd name="connsiteY2" fmla="*/ 4371975 h 4371975"/>
              <a:gd name="connsiteX3" fmla="*/ 5591175 w 5591175"/>
              <a:gd name="connsiteY3" fmla="*/ 19050 h 4371975"/>
              <a:gd name="connsiteX4" fmla="*/ 4905375 w 5591175"/>
              <a:gd name="connsiteY4" fmla="*/ 9525 h 4371975"/>
              <a:gd name="connsiteX5" fmla="*/ 4895850 w 5591175"/>
              <a:gd name="connsiteY5" fmla="*/ 895350 h 4371975"/>
              <a:gd name="connsiteX6" fmla="*/ 647700 w 5591175"/>
              <a:gd name="connsiteY6" fmla="*/ 904875 h 4371975"/>
              <a:gd name="connsiteX7" fmla="*/ 647700 w 5591175"/>
              <a:gd name="connsiteY7" fmla="*/ 0 h 4371975"/>
              <a:gd name="connsiteX8" fmla="*/ 0 w 5591175"/>
              <a:gd name="connsiteY8" fmla="*/ 9525 h 437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1175" h="4371975">
                <a:moveTo>
                  <a:pt x="0" y="9525"/>
                </a:moveTo>
                <a:lnTo>
                  <a:pt x="19050" y="4371975"/>
                </a:lnTo>
                <a:lnTo>
                  <a:pt x="5581650" y="4371975"/>
                </a:lnTo>
                <a:lnTo>
                  <a:pt x="5591175" y="19050"/>
                </a:lnTo>
                <a:lnTo>
                  <a:pt x="4905375" y="9525"/>
                </a:lnTo>
                <a:lnTo>
                  <a:pt x="4895850" y="895350"/>
                </a:lnTo>
                <a:lnTo>
                  <a:pt x="647700" y="904875"/>
                </a:lnTo>
                <a:lnTo>
                  <a:pt x="647700" y="0"/>
                </a:lnTo>
                <a:lnTo>
                  <a:pt x="0" y="9525"/>
                </a:lnTo>
                <a:close/>
              </a:path>
            </a:pathLst>
          </a:custGeom>
          <a:solidFill>
            <a:schemeClr val="accent4">
              <a:alpha val="37000"/>
            </a:schemeClr>
          </a:solidFill>
          <a:ln>
            <a:prstDash val="dash"/>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defTabSz="1042988">
              <a:lnSpc>
                <a:spcPct val="115000"/>
              </a:lnSpc>
            </a:pPr>
            <a:endParaRPr lang="en-US">
              <a:latin typeface="Arial" pitchFamily="34" charset="0"/>
              <a:cs typeface="Arial" pitchFamily="34" charset="0"/>
            </a:endParaRPr>
          </a:p>
        </p:txBody>
      </p:sp>
      <p:sp>
        <p:nvSpPr>
          <p:cNvPr id="34" name="Rectangle 33"/>
          <p:cNvSpPr/>
          <p:nvPr/>
        </p:nvSpPr>
        <p:spPr bwMode="auto">
          <a:xfrm>
            <a:off x="2574505" y="1838324"/>
            <a:ext cx="4883569" cy="866775"/>
          </a:xfrm>
          <a:prstGeom prst="rect">
            <a:avLst/>
          </a:prstGeom>
          <a:solidFill>
            <a:schemeClr val="accent4">
              <a:alpha val="37000"/>
            </a:schemeClr>
          </a:solidFill>
          <a:ln>
            <a:prstDash val="dash"/>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ectangle 69"/>
          <p:cNvSpPr/>
          <p:nvPr/>
        </p:nvSpPr>
        <p:spPr bwMode="auto">
          <a:xfrm>
            <a:off x="1543050" y="3240603"/>
            <a:ext cx="779962" cy="1664772"/>
          </a:xfrm>
          <a:prstGeom prst="rect">
            <a:avLst/>
          </a:prstGeom>
          <a:solidFill>
            <a:schemeClr val="accent4">
              <a:alpha val="37000"/>
            </a:schemeClr>
          </a:solidFill>
          <a:ln>
            <a:prstDash val="dash"/>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Oval 46"/>
          <p:cNvSpPr/>
          <p:nvPr/>
        </p:nvSpPr>
        <p:spPr bwMode="auto">
          <a:xfrm rot="16200000">
            <a:off x="4440652" y="6046256"/>
            <a:ext cx="1827392" cy="1148645"/>
          </a:xfrm>
          <a:prstGeom prst="ellipse">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88">
              <a:lnSpc>
                <a:spcPct val="115000"/>
              </a:lnSpc>
              <a:defRPr/>
            </a:pPr>
            <a:endParaRPr lang="en-US">
              <a:solidFill>
                <a:schemeClr val="tx1"/>
              </a:solidFill>
              <a:cs typeface="Arial" pitchFamily="34" charset="0"/>
            </a:endParaRPr>
          </a:p>
        </p:txBody>
      </p:sp>
      <p:sp>
        <p:nvSpPr>
          <p:cNvPr id="49" name="Oval 48"/>
          <p:cNvSpPr/>
          <p:nvPr/>
        </p:nvSpPr>
        <p:spPr bwMode="auto">
          <a:xfrm rot="18163262">
            <a:off x="2609320" y="6067634"/>
            <a:ext cx="1827392" cy="1148645"/>
          </a:xfrm>
          <a:prstGeom prst="ellipse">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88">
              <a:lnSpc>
                <a:spcPct val="115000"/>
              </a:lnSpc>
              <a:defRPr/>
            </a:pPr>
            <a:endParaRPr lang="en-US">
              <a:solidFill>
                <a:schemeClr val="tx1"/>
              </a:solidFill>
              <a:cs typeface="Arial" pitchFamily="34" charset="0"/>
            </a:endParaRPr>
          </a:p>
        </p:txBody>
      </p:sp>
      <p:sp>
        <p:nvSpPr>
          <p:cNvPr id="51" name="Oval 50"/>
          <p:cNvSpPr/>
          <p:nvPr/>
        </p:nvSpPr>
        <p:spPr bwMode="auto">
          <a:xfrm rot="14529507">
            <a:off x="6068535" y="6093729"/>
            <a:ext cx="1827392" cy="1148645"/>
          </a:xfrm>
          <a:prstGeom prst="ellipse">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88">
              <a:lnSpc>
                <a:spcPct val="115000"/>
              </a:lnSpc>
              <a:defRPr/>
            </a:pPr>
            <a:endParaRPr lang="en-US">
              <a:solidFill>
                <a:schemeClr val="tx1"/>
              </a:solidFill>
              <a:cs typeface="Arial" pitchFamily="34" charset="0"/>
            </a:endParaRPr>
          </a:p>
        </p:txBody>
      </p:sp>
      <p:sp>
        <p:nvSpPr>
          <p:cNvPr id="16388" name="Title 1"/>
          <p:cNvSpPr>
            <a:spLocks noGrp="1"/>
          </p:cNvSpPr>
          <p:nvPr>
            <p:ph type="title"/>
          </p:nvPr>
        </p:nvSpPr>
        <p:spPr>
          <a:solidFill>
            <a:schemeClr val="bg1">
              <a:alpha val="48000"/>
            </a:schemeClr>
          </a:solidFill>
        </p:spPr>
        <p:txBody>
          <a:bodyPr/>
          <a:lstStyle/>
          <a:p>
            <a:r>
              <a:rPr lang="en-US" altLang="de-DE" dirty="0" smtClean="0"/>
              <a:t>The data models is to capture the data needed by the corresponding processes together with a preliminary mapping to tools </a:t>
            </a:r>
          </a:p>
        </p:txBody>
      </p:sp>
      <p:sp>
        <p:nvSpPr>
          <p:cNvPr id="16390" name="Footer Placeholder 3"/>
          <p:cNvSpPr>
            <a:spLocks noGrp="1"/>
          </p:cNvSpPr>
          <p:nvPr>
            <p:ph type="ftr" sz="quarter" idx="11"/>
          </p:nvPr>
        </p:nvSpPr>
        <p:spPr>
          <a:noFill/>
        </p:spPr>
        <p:txBody>
          <a:bodyPr/>
          <a:lstStyle>
            <a:lvl1pPr defTabSz="1042988" eaLnBrk="0" hangingPunct="0">
              <a:defRPr sz="1500">
                <a:solidFill>
                  <a:schemeClr val="tx1"/>
                </a:solidFill>
                <a:latin typeface="Arial" panose="020B0604020202020204" pitchFamily="34" charset="0"/>
                <a:cs typeface="Arial" panose="020B0604020202020204" pitchFamily="34" charset="0"/>
              </a:defRPr>
            </a:lvl1pPr>
            <a:lvl2pPr marL="742950" indent="-285750" defTabSz="1042988" eaLnBrk="0" hangingPunct="0">
              <a:defRPr sz="1500">
                <a:solidFill>
                  <a:schemeClr val="tx1"/>
                </a:solidFill>
                <a:latin typeface="Arial" panose="020B0604020202020204" pitchFamily="34" charset="0"/>
                <a:cs typeface="Arial" panose="020B0604020202020204" pitchFamily="34" charset="0"/>
              </a:defRPr>
            </a:lvl2pPr>
            <a:lvl3pPr marL="1143000" indent="-228600" defTabSz="1042988" eaLnBrk="0" hangingPunct="0">
              <a:defRPr sz="1500">
                <a:solidFill>
                  <a:schemeClr val="tx1"/>
                </a:solidFill>
                <a:latin typeface="Arial" panose="020B0604020202020204" pitchFamily="34" charset="0"/>
                <a:cs typeface="Arial" panose="020B0604020202020204" pitchFamily="34" charset="0"/>
              </a:defRPr>
            </a:lvl3pPr>
            <a:lvl4pPr marL="1600200" indent="-228600" defTabSz="1042988" eaLnBrk="0" hangingPunct="0">
              <a:defRPr sz="1500">
                <a:solidFill>
                  <a:schemeClr val="tx1"/>
                </a:solidFill>
                <a:latin typeface="Arial" panose="020B0604020202020204" pitchFamily="34" charset="0"/>
                <a:cs typeface="Arial" panose="020B0604020202020204" pitchFamily="34" charset="0"/>
              </a:defRPr>
            </a:lvl4pPr>
            <a:lvl5pPr marL="2057400" indent="-228600" defTabSz="1042988" eaLnBrk="0" hangingPunct="0">
              <a:defRPr sz="1500">
                <a:solidFill>
                  <a:schemeClr val="tx1"/>
                </a:solidFill>
                <a:latin typeface="Arial" panose="020B0604020202020204" pitchFamily="34" charset="0"/>
                <a:cs typeface="Arial" panose="020B0604020202020204" pitchFamily="34" charset="0"/>
              </a:defRPr>
            </a:lvl5pPr>
            <a:lvl6pPr marL="2514600" indent="-228600" defTabSz="10429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defTabSz="10429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defTabSz="10429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defTabSz="10429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eaLnBrk="1" hangingPunct="1"/>
            <a:r>
              <a:rPr lang="en-US" altLang="de-DE" sz="900" smtClean="0"/>
              <a:t>OMG Technical Meeting | Cambridge, MA | 2015, 21st  – 24th  September 2015</a:t>
            </a:r>
            <a:endParaRPr lang="de-DE" altLang="de-DE" sz="900" smtClean="0"/>
          </a:p>
        </p:txBody>
      </p:sp>
      <p:sp>
        <p:nvSpPr>
          <p:cNvPr id="16391" name="Slide Number Placeholder 4"/>
          <p:cNvSpPr>
            <a:spLocks noGrp="1"/>
          </p:cNvSpPr>
          <p:nvPr>
            <p:ph type="sldNum" sz="quarter" idx="12"/>
          </p:nvPr>
        </p:nvSpPr>
        <p:spPr>
          <a:xfrm>
            <a:off x="4913313" y="7255891"/>
            <a:ext cx="901700" cy="238125"/>
          </a:xfrm>
          <a:noFill/>
        </p:spPr>
        <p:txBody>
          <a:bodyPr/>
          <a:lstStyle>
            <a:lvl1pPr defTabSz="1042988" eaLnBrk="0" hangingPunct="0">
              <a:defRPr sz="1500">
                <a:solidFill>
                  <a:schemeClr val="tx1"/>
                </a:solidFill>
                <a:latin typeface="Arial" panose="020B0604020202020204" pitchFamily="34" charset="0"/>
                <a:cs typeface="Arial" panose="020B0604020202020204" pitchFamily="34" charset="0"/>
              </a:defRPr>
            </a:lvl1pPr>
            <a:lvl2pPr marL="742950" indent="-285750" defTabSz="1042988" eaLnBrk="0" hangingPunct="0">
              <a:defRPr sz="1500">
                <a:solidFill>
                  <a:schemeClr val="tx1"/>
                </a:solidFill>
                <a:latin typeface="Arial" panose="020B0604020202020204" pitchFamily="34" charset="0"/>
                <a:cs typeface="Arial" panose="020B0604020202020204" pitchFamily="34" charset="0"/>
              </a:defRPr>
            </a:lvl2pPr>
            <a:lvl3pPr marL="1143000" indent="-228600" defTabSz="1042988" eaLnBrk="0" hangingPunct="0">
              <a:defRPr sz="1500">
                <a:solidFill>
                  <a:schemeClr val="tx1"/>
                </a:solidFill>
                <a:latin typeface="Arial" panose="020B0604020202020204" pitchFamily="34" charset="0"/>
                <a:cs typeface="Arial" panose="020B0604020202020204" pitchFamily="34" charset="0"/>
              </a:defRPr>
            </a:lvl3pPr>
            <a:lvl4pPr marL="1600200" indent="-228600" defTabSz="1042988" eaLnBrk="0" hangingPunct="0">
              <a:defRPr sz="1500">
                <a:solidFill>
                  <a:schemeClr val="tx1"/>
                </a:solidFill>
                <a:latin typeface="Arial" panose="020B0604020202020204" pitchFamily="34" charset="0"/>
                <a:cs typeface="Arial" panose="020B0604020202020204" pitchFamily="34" charset="0"/>
              </a:defRPr>
            </a:lvl4pPr>
            <a:lvl5pPr marL="2057400" indent="-228600" defTabSz="1042988" eaLnBrk="0" hangingPunct="0">
              <a:defRPr sz="1500">
                <a:solidFill>
                  <a:schemeClr val="tx1"/>
                </a:solidFill>
                <a:latin typeface="Arial" panose="020B0604020202020204" pitchFamily="34" charset="0"/>
                <a:cs typeface="Arial" panose="020B0604020202020204" pitchFamily="34" charset="0"/>
              </a:defRPr>
            </a:lvl5pPr>
            <a:lvl6pPr marL="2514600" indent="-228600" defTabSz="10429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defTabSz="10429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defTabSz="10429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defTabSz="1042988"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eaLnBrk="1" hangingPunct="1"/>
            <a:fld id="{DCB6DE4F-59F7-4518-BFFA-81EB7B809EBE}" type="slidenum">
              <a:rPr lang="de-DE" altLang="de-DE" sz="900"/>
              <a:pPr eaLnBrk="1" hangingPunct="1"/>
              <a:t>8</a:t>
            </a:fld>
            <a:endParaRPr lang="de-DE" altLang="de-DE" sz="900"/>
          </a:p>
        </p:txBody>
      </p:sp>
      <p:sp>
        <p:nvSpPr>
          <p:cNvPr id="60" name="Rectangle 59"/>
          <p:cNvSpPr/>
          <p:nvPr/>
        </p:nvSpPr>
        <p:spPr bwMode="auto">
          <a:xfrm>
            <a:off x="3308350" y="1929385"/>
            <a:ext cx="1216888" cy="688334"/>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a:solidFill>
                  <a:schemeClr val="bg1"/>
                </a:solidFill>
                <a:cs typeface="Arial" pitchFamily="34" charset="0"/>
              </a:rPr>
              <a:t>Functional Decomposition</a:t>
            </a:r>
          </a:p>
          <a:p>
            <a:pPr algn="ctr" defTabSz="1042988">
              <a:lnSpc>
                <a:spcPct val="115000"/>
              </a:lnSpc>
              <a:defRPr/>
            </a:pPr>
            <a:r>
              <a:rPr lang="en-US" sz="1200" dirty="0">
                <a:solidFill>
                  <a:schemeClr val="bg1"/>
                </a:solidFill>
                <a:cs typeface="Arial" pitchFamily="34" charset="0"/>
              </a:rPr>
              <a:t>Data </a:t>
            </a:r>
          </a:p>
        </p:txBody>
      </p:sp>
      <p:sp>
        <p:nvSpPr>
          <p:cNvPr id="61" name="Rectangle 60"/>
          <p:cNvSpPr/>
          <p:nvPr/>
        </p:nvSpPr>
        <p:spPr bwMode="auto">
          <a:xfrm>
            <a:off x="4739132" y="1929385"/>
            <a:ext cx="1228906" cy="688334"/>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a:solidFill>
                  <a:schemeClr val="bg1"/>
                </a:solidFill>
                <a:cs typeface="Arial" pitchFamily="34" charset="0"/>
              </a:rPr>
              <a:t>Operational Concepts</a:t>
            </a:r>
          </a:p>
          <a:p>
            <a:pPr algn="ctr" defTabSz="1042988">
              <a:lnSpc>
                <a:spcPct val="115000"/>
              </a:lnSpc>
              <a:defRPr/>
            </a:pPr>
            <a:r>
              <a:rPr lang="en-US" sz="1200" dirty="0">
                <a:solidFill>
                  <a:schemeClr val="bg1"/>
                </a:solidFill>
                <a:cs typeface="Arial" pitchFamily="34" charset="0"/>
              </a:rPr>
              <a:t>Data</a:t>
            </a:r>
          </a:p>
        </p:txBody>
      </p:sp>
      <p:sp>
        <p:nvSpPr>
          <p:cNvPr id="62" name="Rectangle 61"/>
          <p:cNvSpPr/>
          <p:nvPr/>
        </p:nvSpPr>
        <p:spPr bwMode="auto">
          <a:xfrm>
            <a:off x="6156198" y="1929385"/>
            <a:ext cx="1201865" cy="688334"/>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a:solidFill>
                  <a:schemeClr val="bg1"/>
                </a:solidFill>
                <a:cs typeface="Arial" pitchFamily="34" charset="0"/>
              </a:rPr>
              <a:t>System Architecture</a:t>
            </a:r>
          </a:p>
          <a:p>
            <a:pPr algn="ctr" defTabSz="1042988">
              <a:lnSpc>
                <a:spcPct val="115000"/>
              </a:lnSpc>
              <a:defRPr/>
            </a:pPr>
            <a:r>
              <a:rPr lang="en-US" sz="1200" dirty="0">
                <a:solidFill>
                  <a:schemeClr val="bg1"/>
                </a:solidFill>
                <a:cs typeface="Arial" pitchFamily="34" charset="0"/>
              </a:rPr>
              <a:t>Data</a:t>
            </a:r>
          </a:p>
        </p:txBody>
      </p:sp>
      <p:sp>
        <p:nvSpPr>
          <p:cNvPr id="63" name="Rectangle 62"/>
          <p:cNvSpPr/>
          <p:nvPr/>
        </p:nvSpPr>
        <p:spPr bwMode="auto">
          <a:xfrm rot="16200000">
            <a:off x="5726673" y="3781692"/>
            <a:ext cx="4153882" cy="449263"/>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a:solidFill>
                  <a:schemeClr val="bg1"/>
                </a:solidFill>
                <a:cs typeface="Arial" pitchFamily="34" charset="0"/>
              </a:rPr>
              <a:t>System Verification Data </a:t>
            </a:r>
          </a:p>
        </p:txBody>
      </p:sp>
      <p:sp>
        <p:nvSpPr>
          <p:cNvPr id="35" name="Rectangle 34"/>
          <p:cNvSpPr/>
          <p:nvPr/>
        </p:nvSpPr>
        <p:spPr bwMode="auto">
          <a:xfrm>
            <a:off x="3308350" y="3282437"/>
            <a:ext cx="4076700" cy="865188"/>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lstStyle/>
          <a:p>
            <a:pPr algn="ctr" defTabSz="1042988">
              <a:lnSpc>
                <a:spcPct val="115000"/>
              </a:lnSpc>
              <a:defRPr/>
            </a:pPr>
            <a:r>
              <a:rPr lang="en-US" sz="1200" dirty="0">
                <a:solidFill>
                  <a:schemeClr val="bg1"/>
                </a:solidFill>
                <a:cs typeface="Arial" pitchFamily="34" charset="0"/>
              </a:rPr>
              <a:t>Product Structure</a:t>
            </a:r>
          </a:p>
        </p:txBody>
      </p:sp>
      <p:sp>
        <p:nvSpPr>
          <p:cNvPr id="36" name="Rectangle 35"/>
          <p:cNvSpPr/>
          <p:nvPr/>
        </p:nvSpPr>
        <p:spPr bwMode="auto">
          <a:xfrm>
            <a:off x="3436938" y="3585649"/>
            <a:ext cx="765175" cy="476139"/>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a:solidFill>
                  <a:schemeClr val="bg1"/>
                </a:solidFill>
                <a:cs typeface="Arial" pitchFamily="34" charset="0"/>
              </a:rPr>
              <a:t>Product Tree</a:t>
            </a:r>
          </a:p>
        </p:txBody>
      </p:sp>
      <p:sp>
        <p:nvSpPr>
          <p:cNvPr id="37" name="Rectangle 36"/>
          <p:cNvSpPr/>
          <p:nvPr/>
        </p:nvSpPr>
        <p:spPr bwMode="auto">
          <a:xfrm>
            <a:off x="4300538" y="3585649"/>
            <a:ext cx="1098550" cy="476139"/>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a:solidFill>
                  <a:schemeClr val="bg1"/>
                </a:solidFill>
                <a:cs typeface="Arial" pitchFamily="34" charset="0"/>
              </a:rPr>
              <a:t>Configuration Tree</a:t>
            </a:r>
          </a:p>
        </p:txBody>
      </p:sp>
      <p:sp>
        <p:nvSpPr>
          <p:cNvPr id="38" name="Rectangle 37"/>
          <p:cNvSpPr/>
          <p:nvPr/>
        </p:nvSpPr>
        <p:spPr bwMode="auto">
          <a:xfrm>
            <a:off x="5499100" y="3585649"/>
            <a:ext cx="889000" cy="476139"/>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a:solidFill>
                  <a:schemeClr val="bg1"/>
                </a:solidFill>
                <a:cs typeface="Arial" pitchFamily="34" charset="0"/>
              </a:rPr>
              <a:t>Assembly Tree</a:t>
            </a:r>
          </a:p>
        </p:txBody>
      </p:sp>
      <p:sp>
        <p:nvSpPr>
          <p:cNvPr id="39" name="Rectangle 38"/>
          <p:cNvSpPr/>
          <p:nvPr/>
        </p:nvSpPr>
        <p:spPr bwMode="auto">
          <a:xfrm>
            <a:off x="6486525" y="3585649"/>
            <a:ext cx="766763" cy="476139"/>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a:solidFill>
                  <a:schemeClr val="bg1"/>
                </a:solidFill>
                <a:cs typeface="Arial" pitchFamily="34" charset="0"/>
              </a:rPr>
              <a:t>Items </a:t>
            </a:r>
          </a:p>
          <a:p>
            <a:pPr algn="ctr" defTabSz="1042988">
              <a:lnSpc>
                <a:spcPct val="115000"/>
              </a:lnSpc>
              <a:defRPr/>
            </a:pPr>
            <a:r>
              <a:rPr lang="en-US" sz="1200" dirty="0">
                <a:solidFill>
                  <a:schemeClr val="bg1"/>
                </a:solidFill>
                <a:cs typeface="Arial" pitchFamily="34" charset="0"/>
              </a:rPr>
              <a:t>As Built</a:t>
            </a:r>
          </a:p>
        </p:txBody>
      </p:sp>
      <p:sp>
        <p:nvSpPr>
          <p:cNvPr id="7" name="Rectangle 6"/>
          <p:cNvSpPr/>
          <p:nvPr/>
        </p:nvSpPr>
        <p:spPr bwMode="auto">
          <a:xfrm>
            <a:off x="3311526" y="4286216"/>
            <a:ext cx="4073524" cy="1797050"/>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anchor="b"/>
          <a:lstStyle/>
          <a:p>
            <a:pPr algn="ctr" defTabSz="1042988">
              <a:lnSpc>
                <a:spcPct val="115000"/>
              </a:lnSpc>
              <a:defRPr/>
            </a:pPr>
            <a:r>
              <a:rPr lang="en-US" dirty="0">
                <a:solidFill>
                  <a:schemeClr val="bg1"/>
                </a:solidFill>
                <a:cs typeface="Arial" pitchFamily="34" charset="0"/>
              </a:rPr>
              <a:t>Interdisciplinary Shared Data</a:t>
            </a:r>
          </a:p>
        </p:txBody>
      </p:sp>
      <p:sp>
        <p:nvSpPr>
          <p:cNvPr id="40" name="Rectangle 39"/>
          <p:cNvSpPr/>
          <p:nvPr/>
        </p:nvSpPr>
        <p:spPr bwMode="auto">
          <a:xfrm rot="16200000">
            <a:off x="3007726" y="4808568"/>
            <a:ext cx="1392237" cy="490538"/>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1042988">
              <a:lnSpc>
                <a:spcPct val="115000"/>
              </a:lnSpc>
              <a:defRPr/>
            </a:pPr>
            <a:r>
              <a:rPr lang="en-US" sz="1200" dirty="0">
                <a:solidFill>
                  <a:schemeClr val="bg1"/>
                </a:solidFill>
                <a:cs typeface="Arial" pitchFamily="34" charset="0"/>
              </a:rPr>
              <a:t>Mechanical Engineering Data</a:t>
            </a:r>
          </a:p>
        </p:txBody>
      </p:sp>
      <p:sp>
        <p:nvSpPr>
          <p:cNvPr id="41" name="Rectangle 40"/>
          <p:cNvSpPr/>
          <p:nvPr/>
        </p:nvSpPr>
        <p:spPr bwMode="auto">
          <a:xfrm rot="16200000">
            <a:off x="3669393" y="4808571"/>
            <a:ext cx="1392237" cy="490537"/>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1042988">
              <a:lnSpc>
                <a:spcPct val="115000"/>
              </a:lnSpc>
              <a:defRPr/>
            </a:pPr>
            <a:r>
              <a:rPr lang="en-US" sz="1200" dirty="0">
                <a:solidFill>
                  <a:schemeClr val="bg1"/>
                </a:solidFill>
                <a:cs typeface="Arial" pitchFamily="34" charset="0"/>
              </a:rPr>
              <a:t>Electrical Engineering Data</a:t>
            </a:r>
          </a:p>
        </p:txBody>
      </p:sp>
      <p:sp>
        <p:nvSpPr>
          <p:cNvPr id="54" name="Rectangle 53"/>
          <p:cNvSpPr/>
          <p:nvPr/>
        </p:nvSpPr>
        <p:spPr bwMode="auto">
          <a:xfrm rot="16200000">
            <a:off x="4340584" y="4808571"/>
            <a:ext cx="1392237" cy="490538"/>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1042988">
              <a:lnSpc>
                <a:spcPct val="115000"/>
              </a:lnSpc>
              <a:defRPr/>
            </a:pPr>
            <a:r>
              <a:rPr lang="en-US" sz="1200" dirty="0">
                <a:solidFill>
                  <a:schemeClr val="bg1"/>
                </a:solidFill>
                <a:cs typeface="Arial" pitchFamily="34" charset="0"/>
              </a:rPr>
              <a:t>Monitoring and Control Data</a:t>
            </a:r>
          </a:p>
        </p:txBody>
      </p:sp>
      <p:sp>
        <p:nvSpPr>
          <p:cNvPr id="55" name="Rectangle 54"/>
          <p:cNvSpPr/>
          <p:nvPr/>
        </p:nvSpPr>
        <p:spPr bwMode="auto">
          <a:xfrm rot="16200000">
            <a:off x="5002251" y="4808571"/>
            <a:ext cx="1392237" cy="490537"/>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1042988">
              <a:lnSpc>
                <a:spcPct val="115000"/>
              </a:lnSpc>
              <a:defRPr/>
            </a:pPr>
            <a:r>
              <a:rPr lang="en-US" sz="1200" dirty="0">
                <a:solidFill>
                  <a:schemeClr val="bg1"/>
                </a:solidFill>
                <a:cs typeface="Arial" pitchFamily="34" charset="0"/>
              </a:rPr>
              <a:t>OBSW Engineering Data</a:t>
            </a:r>
          </a:p>
        </p:txBody>
      </p:sp>
      <p:sp>
        <p:nvSpPr>
          <p:cNvPr id="56" name="Rectangle 55"/>
          <p:cNvSpPr/>
          <p:nvPr/>
        </p:nvSpPr>
        <p:spPr bwMode="auto">
          <a:xfrm rot="16200000">
            <a:off x="6360187" y="4808570"/>
            <a:ext cx="1392237" cy="490537"/>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1042988">
              <a:lnSpc>
                <a:spcPct val="115000"/>
              </a:lnSpc>
              <a:defRPr/>
            </a:pPr>
            <a:r>
              <a:rPr lang="en-US" sz="1200" dirty="0">
                <a:solidFill>
                  <a:schemeClr val="bg1"/>
                </a:solidFill>
                <a:cs typeface="Arial" pitchFamily="34" charset="0"/>
              </a:rPr>
              <a:t>AIT Engineering Data</a:t>
            </a:r>
          </a:p>
        </p:txBody>
      </p:sp>
      <p:sp>
        <p:nvSpPr>
          <p:cNvPr id="66" name="Rectangle 65"/>
          <p:cNvSpPr/>
          <p:nvPr/>
        </p:nvSpPr>
        <p:spPr bwMode="auto">
          <a:xfrm rot="16200000">
            <a:off x="5674236" y="4807777"/>
            <a:ext cx="1392237" cy="492125"/>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1042988">
              <a:lnSpc>
                <a:spcPct val="115000"/>
              </a:lnSpc>
              <a:defRPr/>
            </a:pPr>
            <a:r>
              <a:rPr lang="en-US" sz="1200" dirty="0">
                <a:solidFill>
                  <a:schemeClr val="bg1"/>
                </a:solidFill>
                <a:cs typeface="Arial" pitchFamily="34" charset="0"/>
              </a:rPr>
              <a:t>AOC Engineering Data</a:t>
            </a:r>
          </a:p>
        </p:txBody>
      </p:sp>
      <p:sp>
        <p:nvSpPr>
          <p:cNvPr id="43" name="Rectangle 42"/>
          <p:cNvSpPr/>
          <p:nvPr/>
        </p:nvSpPr>
        <p:spPr bwMode="auto">
          <a:xfrm>
            <a:off x="3313112" y="2781798"/>
            <a:ext cx="4076700" cy="320755"/>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Key System Properties (budget, margin, assumptions)</a:t>
            </a:r>
            <a:endParaRPr lang="en-US" sz="1200" dirty="0">
              <a:solidFill>
                <a:schemeClr val="bg1"/>
              </a:solidFill>
              <a:cs typeface="Arial" pitchFamily="34" charset="0"/>
            </a:endParaRPr>
          </a:p>
        </p:txBody>
      </p:sp>
      <p:sp>
        <p:nvSpPr>
          <p:cNvPr id="45" name="Rectangle 44"/>
          <p:cNvSpPr/>
          <p:nvPr/>
        </p:nvSpPr>
        <p:spPr bwMode="auto">
          <a:xfrm rot="16200000">
            <a:off x="1169197" y="3767834"/>
            <a:ext cx="1511263" cy="626691"/>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(Meta-) data for configuration management</a:t>
            </a:r>
            <a:endParaRPr lang="en-US" sz="1200" dirty="0">
              <a:solidFill>
                <a:schemeClr val="bg1"/>
              </a:solidFill>
              <a:cs typeface="Arial" pitchFamily="34" charset="0"/>
            </a:endParaRPr>
          </a:p>
        </p:txBody>
      </p:sp>
      <p:sp>
        <p:nvSpPr>
          <p:cNvPr id="46" name="Rectangle 45"/>
          <p:cNvSpPr/>
          <p:nvPr/>
        </p:nvSpPr>
        <p:spPr bwMode="auto">
          <a:xfrm rot="16200000">
            <a:off x="8103907" y="3756420"/>
            <a:ext cx="1511263" cy="626691"/>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(Meta-) data for change management</a:t>
            </a:r>
            <a:endParaRPr lang="en-US" sz="1200" dirty="0">
              <a:solidFill>
                <a:schemeClr val="bg1"/>
              </a:solidFill>
              <a:cs typeface="Arial" pitchFamily="34" charset="0"/>
            </a:endParaRPr>
          </a:p>
        </p:txBody>
      </p:sp>
      <p:sp>
        <p:nvSpPr>
          <p:cNvPr id="48" name="TextBox 16"/>
          <p:cNvSpPr txBox="1">
            <a:spLocks noChangeArrowheads="1"/>
          </p:cNvSpPr>
          <p:nvPr/>
        </p:nvSpPr>
        <p:spPr bwMode="auto">
          <a:xfrm>
            <a:off x="4914372" y="6764137"/>
            <a:ext cx="83869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r>
              <a:rPr lang="en-US" altLang="de-DE" sz="1200" dirty="0">
                <a:solidFill>
                  <a:schemeClr val="bg1"/>
                </a:solidFill>
              </a:rPr>
              <a:t>Domain </a:t>
            </a:r>
            <a:br>
              <a:rPr lang="en-US" altLang="de-DE" sz="1200" dirty="0">
                <a:solidFill>
                  <a:schemeClr val="bg1"/>
                </a:solidFill>
              </a:rPr>
            </a:br>
            <a:r>
              <a:rPr lang="en-US" altLang="de-DE" sz="1200" dirty="0" smtClean="0">
                <a:solidFill>
                  <a:schemeClr val="bg1"/>
                </a:solidFill>
              </a:rPr>
              <a:t>Discipline</a:t>
            </a:r>
          </a:p>
          <a:p>
            <a:pPr algn="ctr" eaLnBrk="1" hangingPunct="1"/>
            <a:r>
              <a:rPr lang="en-US" altLang="de-DE" sz="1200" dirty="0" smtClean="0">
                <a:solidFill>
                  <a:schemeClr val="bg1"/>
                </a:solidFill>
              </a:rPr>
              <a:t>Data</a:t>
            </a:r>
          </a:p>
        </p:txBody>
      </p:sp>
      <p:sp>
        <p:nvSpPr>
          <p:cNvPr id="50" name="TextBox 16"/>
          <p:cNvSpPr txBox="1">
            <a:spLocks noChangeArrowheads="1"/>
          </p:cNvSpPr>
          <p:nvPr/>
        </p:nvSpPr>
        <p:spPr bwMode="auto">
          <a:xfrm>
            <a:off x="2903291" y="6620578"/>
            <a:ext cx="83869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r>
              <a:rPr lang="en-US" altLang="de-DE" sz="1200" dirty="0">
                <a:solidFill>
                  <a:schemeClr val="bg1"/>
                </a:solidFill>
              </a:rPr>
              <a:t>Domain </a:t>
            </a:r>
            <a:br>
              <a:rPr lang="en-US" altLang="de-DE" sz="1200" dirty="0">
                <a:solidFill>
                  <a:schemeClr val="bg1"/>
                </a:solidFill>
              </a:rPr>
            </a:br>
            <a:r>
              <a:rPr lang="en-US" altLang="de-DE" sz="1200" dirty="0" smtClean="0">
                <a:solidFill>
                  <a:schemeClr val="bg1"/>
                </a:solidFill>
              </a:rPr>
              <a:t>Discipline</a:t>
            </a:r>
          </a:p>
          <a:p>
            <a:pPr algn="ctr" eaLnBrk="1" hangingPunct="1"/>
            <a:r>
              <a:rPr lang="en-US" altLang="de-DE" sz="1200" dirty="0" smtClean="0">
                <a:solidFill>
                  <a:schemeClr val="bg1"/>
                </a:solidFill>
              </a:rPr>
              <a:t>Data</a:t>
            </a:r>
          </a:p>
        </p:txBody>
      </p:sp>
      <p:sp>
        <p:nvSpPr>
          <p:cNvPr id="52" name="TextBox 16"/>
          <p:cNvSpPr txBox="1">
            <a:spLocks noChangeArrowheads="1"/>
          </p:cNvSpPr>
          <p:nvPr/>
        </p:nvSpPr>
        <p:spPr bwMode="auto">
          <a:xfrm>
            <a:off x="6686494" y="6641956"/>
            <a:ext cx="83869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500">
                <a:solidFill>
                  <a:schemeClr val="tx1"/>
                </a:solidFill>
                <a:latin typeface="Arial" panose="020B0604020202020204" pitchFamily="34" charset="0"/>
                <a:cs typeface="Arial" panose="020B0604020202020204" pitchFamily="34" charset="0"/>
              </a:defRPr>
            </a:lvl1pPr>
            <a:lvl2pPr marL="742950" indent="-285750" eaLnBrk="0" hangingPunct="0">
              <a:defRPr sz="1500">
                <a:solidFill>
                  <a:schemeClr val="tx1"/>
                </a:solidFill>
                <a:latin typeface="Arial" panose="020B0604020202020204" pitchFamily="34" charset="0"/>
                <a:cs typeface="Arial" panose="020B0604020202020204" pitchFamily="34" charset="0"/>
              </a:defRPr>
            </a:lvl2pPr>
            <a:lvl3pPr marL="1143000" indent="-228600" eaLnBrk="0" hangingPunct="0">
              <a:defRPr sz="1500">
                <a:solidFill>
                  <a:schemeClr val="tx1"/>
                </a:solidFill>
                <a:latin typeface="Arial" panose="020B0604020202020204" pitchFamily="34" charset="0"/>
                <a:cs typeface="Arial" panose="020B0604020202020204" pitchFamily="34" charset="0"/>
              </a:defRPr>
            </a:lvl3pPr>
            <a:lvl4pPr marL="1600200" indent="-228600" eaLnBrk="0" hangingPunct="0">
              <a:defRPr sz="1500">
                <a:solidFill>
                  <a:schemeClr val="tx1"/>
                </a:solidFill>
                <a:latin typeface="Arial" panose="020B0604020202020204" pitchFamily="34" charset="0"/>
                <a:cs typeface="Arial" panose="020B0604020202020204" pitchFamily="34" charset="0"/>
              </a:defRPr>
            </a:lvl4pPr>
            <a:lvl5pPr marL="2057400" indent="-228600" eaLnBrk="0" hangingPunct="0">
              <a:defRPr sz="1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pPr algn="ctr" eaLnBrk="1" hangingPunct="1"/>
            <a:r>
              <a:rPr lang="en-US" altLang="de-DE" sz="1200" dirty="0">
                <a:solidFill>
                  <a:schemeClr val="bg1"/>
                </a:solidFill>
              </a:rPr>
              <a:t>Domain </a:t>
            </a:r>
            <a:br>
              <a:rPr lang="en-US" altLang="de-DE" sz="1200" dirty="0">
                <a:solidFill>
                  <a:schemeClr val="bg1"/>
                </a:solidFill>
              </a:rPr>
            </a:br>
            <a:r>
              <a:rPr lang="en-US" altLang="de-DE" sz="1200" dirty="0" smtClean="0">
                <a:solidFill>
                  <a:schemeClr val="bg1"/>
                </a:solidFill>
              </a:rPr>
              <a:t>Discipline</a:t>
            </a:r>
          </a:p>
          <a:p>
            <a:pPr algn="ctr" eaLnBrk="1" hangingPunct="1"/>
            <a:r>
              <a:rPr lang="en-US" altLang="de-DE" sz="1200" dirty="0" smtClean="0">
                <a:solidFill>
                  <a:schemeClr val="bg1"/>
                </a:solidFill>
              </a:rPr>
              <a:t>Data</a:t>
            </a:r>
          </a:p>
        </p:txBody>
      </p:sp>
      <p:sp>
        <p:nvSpPr>
          <p:cNvPr id="59" name="Rectangle 58"/>
          <p:cNvSpPr/>
          <p:nvPr/>
        </p:nvSpPr>
        <p:spPr bwMode="auto">
          <a:xfrm rot="16200000">
            <a:off x="826351" y="3781692"/>
            <a:ext cx="4153882" cy="449263"/>
          </a:xfrm>
          <a:prstGeom prst="rect">
            <a:avLst/>
          </a:prstGeom>
          <a:ln>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42988">
              <a:lnSpc>
                <a:spcPct val="115000"/>
              </a:lnSpc>
              <a:defRPr/>
            </a:pPr>
            <a:r>
              <a:rPr lang="en-US" sz="1200" dirty="0" smtClean="0">
                <a:solidFill>
                  <a:schemeClr val="bg1"/>
                </a:solidFill>
                <a:cs typeface="Arial" pitchFamily="34" charset="0"/>
              </a:rPr>
              <a:t>Requirements Data</a:t>
            </a:r>
            <a:endParaRPr lang="en-US" sz="1200" dirty="0">
              <a:solidFill>
                <a:schemeClr val="bg1"/>
              </a:solidFill>
              <a:cs typeface="Arial" pitchFamily="34" charset="0"/>
            </a:endParaRPr>
          </a:p>
        </p:txBody>
      </p:sp>
      <p:sp>
        <p:nvSpPr>
          <p:cNvPr id="5" name="TextBox 4"/>
          <p:cNvSpPr txBox="1"/>
          <p:nvPr/>
        </p:nvSpPr>
        <p:spPr>
          <a:xfrm>
            <a:off x="8470339" y="1800152"/>
            <a:ext cx="2206053" cy="784830"/>
          </a:xfrm>
          <a:prstGeom prst="rect">
            <a:avLst/>
          </a:prstGeom>
          <a:noFill/>
        </p:spPr>
        <p:txBody>
          <a:bodyPr wrap="none" rtlCol="0">
            <a:spAutoFit/>
          </a:bodyPr>
          <a:lstStyle/>
          <a:p>
            <a:pPr algn="ctr"/>
            <a:r>
              <a:rPr lang="en-US" dirty="0" smtClean="0"/>
              <a:t>System Architecture / </a:t>
            </a:r>
            <a:br>
              <a:rPr lang="en-US" dirty="0" smtClean="0"/>
            </a:br>
            <a:r>
              <a:rPr lang="en-US" dirty="0" smtClean="0"/>
              <a:t>Specification</a:t>
            </a:r>
            <a:r>
              <a:rPr lang="en-US" dirty="0"/>
              <a:t> </a:t>
            </a:r>
            <a:r>
              <a:rPr lang="en-US" dirty="0" smtClean="0"/>
              <a:t>Tool</a:t>
            </a:r>
            <a:br>
              <a:rPr lang="en-US" dirty="0" smtClean="0"/>
            </a:br>
            <a:r>
              <a:rPr lang="en-US" dirty="0" smtClean="0"/>
              <a:t>SysML, Capella, MEGA</a:t>
            </a:r>
            <a:endParaRPr lang="en-US" dirty="0"/>
          </a:p>
        </p:txBody>
      </p:sp>
      <p:sp>
        <p:nvSpPr>
          <p:cNvPr id="53" name="TextBox 52"/>
          <p:cNvSpPr txBox="1"/>
          <p:nvPr/>
        </p:nvSpPr>
        <p:spPr>
          <a:xfrm>
            <a:off x="175416" y="1610979"/>
            <a:ext cx="1853409" cy="553998"/>
          </a:xfrm>
          <a:prstGeom prst="rect">
            <a:avLst/>
          </a:prstGeom>
          <a:noFill/>
        </p:spPr>
        <p:txBody>
          <a:bodyPr wrap="square" rtlCol="0">
            <a:spAutoFit/>
          </a:bodyPr>
          <a:lstStyle/>
          <a:p>
            <a:pPr algn="ctr"/>
            <a:r>
              <a:rPr lang="en-US" dirty="0" smtClean="0"/>
              <a:t>Requirements Engineering Tool</a:t>
            </a:r>
            <a:endParaRPr lang="en-US" dirty="0"/>
          </a:p>
        </p:txBody>
      </p:sp>
      <p:sp>
        <p:nvSpPr>
          <p:cNvPr id="57" name="TextBox 56"/>
          <p:cNvSpPr txBox="1"/>
          <p:nvPr/>
        </p:nvSpPr>
        <p:spPr>
          <a:xfrm>
            <a:off x="462568" y="2412194"/>
            <a:ext cx="997389" cy="323165"/>
          </a:xfrm>
          <a:prstGeom prst="rect">
            <a:avLst/>
          </a:prstGeom>
          <a:noFill/>
        </p:spPr>
        <p:txBody>
          <a:bodyPr wrap="none" rtlCol="0">
            <a:spAutoFit/>
          </a:bodyPr>
          <a:lstStyle/>
          <a:p>
            <a:r>
              <a:rPr lang="en-US" dirty="0" smtClean="0"/>
              <a:t>MS Excel</a:t>
            </a:r>
            <a:endParaRPr lang="en-US" dirty="0"/>
          </a:p>
        </p:txBody>
      </p:sp>
      <p:sp>
        <p:nvSpPr>
          <p:cNvPr id="58" name="TextBox 57"/>
          <p:cNvSpPr txBox="1"/>
          <p:nvPr/>
        </p:nvSpPr>
        <p:spPr>
          <a:xfrm>
            <a:off x="8887926" y="5904726"/>
            <a:ext cx="1212191" cy="784830"/>
          </a:xfrm>
          <a:prstGeom prst="rect">
            <a:avLst/>
          </a:prstGeom>
          <a:noFill/>
        </p:spPr>
        <p:txBody>
          <a:bodyPr wrap="none" rtlCol="0">
            <a:spAutoFit/>
          </a:bodyPr>
          <a:lstStyle/>
          <a:p>
            <a:pPr algn="ctr"/>
            <a:r>
              <a:rPr lang="en-US" dirty="0" smtClean="0"/>
              <a:t>Verification </a:t>
            </a:r>
            <a:br>
              <a:rPr lang="en-US" dirty="0" smtClean="0"/>
            </a:br>
            <a:r>
              <a:rPr lang="en-US" dirty="0" smtClean="0"/>
              <a:t>Database </a:t>
            </a:r>
            <a:br>
              <a:rPr lang="en-US" dirty="0" smtClean="0"/>
            </a:br>
            <a:endParaRPr lang="en-US" dirty="0"/>
          </a:p>
        </p:txBody>
      </p:sp>
      <p:sp>
        <p:nvSpPr>
          <p:cNvPr id="64" name="TextBox 63"/>
          <p:cNvSpPr txBox="1"/>
          <p:nvPr/>
        </p:nvSpPr>
        <p:spPr>
          <a:xfrm>
            <a:off x="92277" y="6114827"/>
            <a:ext cx="2432076" cy="1015663"/>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dirty="0" smtClean="0"/>
              <a:t>Scope of System </a:t>
            </a:r>
            <a:br>
              <a:rPr lang="en-US" dirty="0" smtClean="0"/>
            </a:br>
            <a:r>
              <a:rPr lang="en-US" dirty="0" smtClean="0"/>
              <a:t>Data Repository</a:t>
            </a:r>
            <a:br>
              <a:rPr lang="en-US" dirty="0" smtClean="0"/>
            </a:br>
            <a:r>
              <a:rPr lang="en-US" dirty="0" smtClean="0"/>
              <a:t>according to</a:t>
            </a:r>
            <a:br>
              <a:rPr lang="en-US" dirty="0" smtClean="0"/>
            </a:br>
            <a:r>
              <a:rPr lang="en-US" dirty="0" smtClean="0"/>
              <a:t>ECSS E-TM-10-23 and 25</a:t>
            </a:r>
            <a:endParaRPr lang="en-US" dirty="0"/>
          </a:p>
        </p:txBody>
      </p:sp>
      <p:cxnSp>
        <p:nvCxnSpPr>
          <p:cNvPr id="8" name="Straight Arrow Connector 7"/>
          <p:cNvCxnSpPr/>
          <p:nvPr/>
        </p:nvCxnSpPr>
        <p:spPr bwMode="auto">
          <a:xfrm flipH="1">
            <a:off x="6047669" y="2164977"/>
            <a:ext cx="2601031" cy="106734"/>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cxnSp>
        <p:nvCxnSpPr>
          <p:cNvPr id="65" name="Straight Arrow Connector 64"/>
          <p:cNvCxnSpPr/>
          <p:nvPr/>
        </p:nvCxnSpPr>
        <p:spPr bwMode="auto">
          <a:xfrm flipH="1" flipV="1">
            <a:off x="7916794" y="5904726"/>
            <a:ext cx="1074606" cy="210101"/>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cxnSp>
        <p:nvCxnSpPr>
          <p:cNvPr id="67" name="Straight Arrow Connector 66"/>
          <p:cNvCxnSpPr/>
          <p:nvPr/>
        </p:nvCxnSpPr>
        <p:spPr bwMode="auto">
          <a:xfrm flipV="1">
            <a:off x="2035868" y="6083265"/>
            <a:ext cx="642792" cy="289014"/>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cxnSp>
        <p:nvCxnSpPr>
          <p:cNvPr id="68" name="Straight Arrow Connector 67"/>
          <p:cNvCxnSpPr/>
          <p:nvPr/>
        </p:nvCxnSpPr>
        <p:spPr bwMode="auto">
          <a:xfrm>
            <a:off x="844175" y="3319013"/>
            <a:ext cx="898900" cy="184199"/>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sp>
        <p:nvSpPr>
          <p:cNvPr id="72" name="TextBox 71"/>
          <p:cNvSpPr txBox="1"/>
          <p:nvPr/>
        </p:nvSpPr>
        <p:spPr>
          <a:xfrm>
            <a:off x="348594" y="2926017"/>
            <a:ext cx="612668" cy="323165"/>
          </a:xfrm>
          <a:prstGeom prst="rect">
            <a:avLst/>
          </a:prstGeom>
          <a:noFill/>
        </p:spPr>
        <p:txBody>
          <a:bodyPr wrap="none" rtlCol="0">
            <a:spAutoFit/>
          </a:bodyPr>
          <a:lstStyle/>
          <a:p>
            <a:r>
              <a:rPr lang="en-US" dirty="0" smtClean="0"/>
              <a:t>PDM</a:t>
            </a:r>
            <a:endParaRPr lang="en-US" dirty="0"/>
          </a:p>
        </p:txBody>
      </p:sp>
      <p:sp>
        <p:nvSpPr>
          <p:cNvPr id="73" name="TextBox 72"/>
          <p:cNvSpPr txBox="1"/>
          <p:nvPr/>
        </p:nvSpPr>
        <p:spPr>
          <a:xfrm>
            <a:off x="9778041" y="2972874"/>
            <a:ext cx="612668" cy="323165"/>
          </a:xfrm>
          <a:prstGeom prst="rect">
            <a:avLst/>
          </a:prstGeom>
          <a:noFill/>
        </p:spPr>
        <p:txBody>
          <a:bodyPr wrap="none" rtlCol="0">
            <a:spAutoFit/>
          </a:bodyPr>
          <a:lstStyle/>
          <a:p>
            <a:r>
              <a:rPr lang="en-US" dirty="0" smtClean="0"/>
              <a:t>PDM</a:t>
            </a:r>
            <a:endParaRPr lang="en-US" dirty="0"/>
          </a:p>
        </p:txBody>
      </p:sp>
      <p:cxnSp>
        <p:nvCxnSpPr>
          <p:cNvPr id="74" name="Straight Arrow Connector 73"/>
          <p:cNvCxnSpPr/>
          <p:nvPr/>
        </p:nvCxnSpPr>
        <p:spPr bwMode="auto">
          <a:xfrm flipH="1">
            <a:off x="9033250" y="3240603"/>
            <a:ext cx="891800" cy="257265"/>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cxnSp>
        <p:nvCxnSpPr>
          <p:cNvPr id="75" name="Straight Arrow Connector 74"/>
          <p:cNvCxnSpPr>
            <a:stCxn id="57" idx="3"/>
            <a:endCxn id="43" idx="1"/>
          </p:cNvCxnSpPr>
          <p:nvPr/>
        </p:nvCxnSpPr>
        <p:spPr bwMode="auto">
          <a:xfrm>
            <a:off x="1459957" y="2573777"/>
            <a:ext cx="1853155" cy="368399"/>
          </a:xfrm>
          <a:prstGeom prst="straightConnector1">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sp>
        <p:nvSpPr>
          <p:cNvPr id="3" name="Date Placeholder 2"/>
          <p:cNvSpPr>
            <a:spLocks noGrp="1"/>
          </p:cNvSpPr>
          <p:nvPr>
            <p:ph type="dt" sz="half" idx="10"/>
          </p:nvPr>
        </p:nvSpPr>
        <p:spPr/>
        <p:txBody>
          <a:bodyPr/>
          <a:lstStyle/>
          <a:p>
            <a:pPr>
              <a:defRPr/>
            </a:pPr>
            <a:r>
              <a:rPr lang="en-US" altLang="de-DE" smtClean="0">
                <a:solidFill>
                  <a:srgbClr val="000000"/>
                </a:solidFill>
              </a:rPr>
              <a:t>24th September 2015</a:t>
            </a:r>
            <a:endParaRPr lang="de-DE" altLang="de-DE">
              <a:solidFill>
                <a:srgbClr val="000000"/>
              </a:solidFill>
            </a:endParaRPr>
          </a:p>
        </p:txBody>
      </p:sp>
    </p:spTree>
    <p:extLst>
      <p:ext uri="{BB962C8B-B14F-4D97-AF65-F5344CB8AC3E}">
        <p14:creationId xmlns:p14="http://schemas.microsoft.com/office/powerpoint/2010/main" xmlns="" val="405273570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en-US" dirty="0"/>
              <a:t>The concepts delivered by ECSS </a:t>
            </a:r>
            <a:r>
              <a:rPr lang="en-US" dirty="0" smtClean="0"/>
              <a:t>E-TM-10-23/5 have </a:t>
            </a:r>
            <a:r>
              <a:rPr lang="en-US" dirty="0"/>
              <a:t>been the major driver for </a:t>
            </a:r>
            <a:r>
              <a:rPr lang="en-US" dirty="0" smtClean="0"/>
              <a:t>new solutions along </a:t>
            </a:r>
            <a:r>
              <a:rPr lang="en-US" dirty="0"/>
              <a:t>the lifecycle </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2226554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Ppt0000014">
  <a:themeElements>
    <a:clrScheme name="Airbus Defence and Space">
      <a:dk1>
        <a:srgbClr val="000000"/>
      </a:dk1>
      <a:lt1>
        <a:srgbClr val="FFFFFF"/>
      </a:lt1>
      <a:dk2>
        <a:srgbClr val="00205B"/>
      </a:dk2>
      <a:lt2>
        <a:srgbClr val="0D5881"/>
      </a:lt2>
      <a:accent1>
        <a:srgbClr val="5A6F83"/>
      </a:accent1>
      <a:accent2>
        <a:srgbClr val="9099A7"/>
      </a:accent2>
      <a:accent3>
        <a:srgbClr val="E0E0DF"/>
      </a:accent3>
      <a:accent4>
        <a:srgbClr val="E9E611"/>
      </a:accent4>
      <a:accent5>
        <a:srgbClr val="F37029"/>
      </a:accent5>
      <a:accent6>
        <a:srgbClr val="A6CE39"/>
      </a:accent6>
      <a:hlink>
        <a:srgbClr val="9A3393"/>
      </a:hlink>
      <a:folHlink>
        <a:srgbClr val="007F5A"/>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AIRBUS 1">
        <a:dk1>
          <a:srgbClr val="000000"/>
        </a:dk1>
        <a:lt1>
          <a:srgbClr val="FFFFFF"/>
        </a:lt1>
        <a:dk2>
          <a:srgbClr val="E0E0DF"/>
        </a:dk2>
        <a:lt2>
          <a:srgbClr val="E0E0DF"/>
        </a:lt2>
        <a:accent1>
          <a:srgbClr val="1E3174"/>
        </a:accent1>
        <a:accent2>
          <a:srgbClr val="0D5881"/>
        </a:accent2>
        <a:accent3>
          <a:srgbClr val="FFFFFF"/>
        </a:accent3>
        <a:accent4>
          <a:srgbClr val="000000"/>
        </a:accent4>
        <a:accent5>
          <a:srgbClr val="ABADBC"/>
        </a:accent5>
        <a:accent6>
          <a:srgbClr val="0B4F74"/>
        </a:accent6>
        <a:hlink>
          <a:srgbClr val="5A6F83"/>
        </a:hlink>
        <a:folHlink>
          <a:srgbClr val="9099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irbusDefenceAndSpace__PPT">
  <a:themeElements>
    <a:clrScheme name="Airbus Defence and Space">
      <a:dk1>
        <a:srgbClr val="000000"/>
      </a:dk1>
      <a:lt1>
        <a:srgbClr val="FFFFFF"/>
      </a:lt1>
      <a:dk2>
        <a:srgbClr val="00205B"/>
      </a:dk2>
      <a:lt2>
        <a:srgbClr val="0D5881"/>
      </a:lt2>
      <a:accent1>
        <a:srgbClr val="5A6F83"/>
      </a:accent1>
      <a:accent2>
        <a:srgbClr val="9099A7"/>
      </a:accent2>
      <a:accent3>
        <a:srgbClr val="E0E0DF"/>
      </a:accent3>
      <a:accent4>
        <a:srgbClr val="E9E611"/>
      </a:accent4>
      <a:accent5>
        <a:srgbClr val="F37029"/>
      </a:accent5>
      <a:accent6>
        <a:srgbClr val="A6CE39"/>
      </a:accent6>
      <a:hlink>
        <a:srgbClr val="9A3393"/>
      </a:hlink>
      <a:folHlink>
        <a:srgbClr val="007F5A"/>
      </a:folHlink>
    </a:clrScheme>
    <a:fontScheme name="2_AirbusDefenceAndSpace__PP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irbusDefenceAndSpace__PPT 1">
        <a:dk1>
          <a:srgbClr val="000000"/>
        </a:dk1>
        <a:lt1>
          <a:srgbClr val="FFFFFF"/>
        </a:lt1>
        <a:dk2>
          <a:srgbClr val="E0E0DF"/>
        </a:dk2>
        <a:lt2>
          <a:srgbClr val="E0E0DF"/>
        </a:lt2>
        <a:accent1>
          <a:srgbClr val="1E3174"/>
        </a:accent1>
        <a:accent2>
          <a:srgbClr val="0D5881"/>
        </a:accent2>
        <a:accent3>
          <a:srgbClr val="FFFFFF"/>
        </a:accent3>
        <a:accent4>
          <a:srgbClr val="000000"/>
        </a:accent4>
        <a:accent5>
          <a:srgbClr val="ABADBC"/>
        </a:accent5>
        <a:accent6>
          <a:srgbClr val="0B4F74"/>
        </a:accent6>
        <a:hlink>
          <a:srgbClr val="5A6F83"/>
        </a:hlink>
        <a:folHlink>
          <a:srgbClr val="9099A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irbus_PPT_Template_disclaimerAstrium">
  <a:themeElements>
    <a:clrScheme name="AIRBUS">
      <a:dk1>
        <a:srgbClr val="000000"/>
      </a:dk1>
      <a:lt1>
        <a:srgbClr val="FFFFFF"/>
      </a:lt1>
      <a:dk2>
        <a:srgbClr val="E0E0DF"/>
      </a:dk2>
      <a:lt2>
        <a:srgbClr val="E0E0DF"/>
      </a:lt2>
      <a:accent1>
        <a:srgbClr val="1E3174"/>
      </a:accent1>
      <a:accent2>
        <a:srgbClr val="0D5881"/>
      </a:accent2>
      <a:accent3>
        <a:srgbClr val="5A6F83"/>
      </a:accent3>
      <a:accent4>
        <a:srgbClr val="9099A7"/>
      </a:accent4>
      <a:accent5>
        <a:srgbClr val="0085AD"/>
      </a:accent5>
      <a:accent6>
        <a:srgbClr val="9A339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AIRBUS 1">
        <a:dk1>
          <a:srgbClr val="000000"/>
        </a:dk1>
        <a:lt1>
          <a:srgbClr val="FFFFFF"/>
        </a:lt1>
        <a:dk2>
          <a:srgbClr val="E0E0DF"/>
        </a:dk2>
        <a:lt2>
          <a:srgbClr val="E0E0DF"/>
        </a:lt2>
        <a:accent1>
          <a:srgbClr val="1E3174"/>
        </a:accent1>
        <a:accent2>
          <a:srgbClr val="0D5881"/>
        </a:accent2>
        <a:accent3>
          <a:srgbClr val="FFFFFF"/>
        </a:accent3>
        <a:accent4>
          <a:srgbClr val="000000"/>
        </a:accent4>
        <a:accent5>
          <a:srgbClr val="ABADBC"/>
        </a:accent5>
        <a:accent6>
          <a:srgbClr val="0B4F74"/>
        </a:accent6>
        <a:hlink>
          <a:srgbClr val="5A6F83"/>
        </a:hlink>
        <a:folHlink>
          <a:srgbClr val="9099A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
  <a:themeElements>
    <a:clrScheme name="AIRBUS">
      <a:dk1>
        <a:srgbClr val="000000"/>
      </a:dk1>
      <a:lt1>
        <a:srgbClr val="FFFFFF"/>
      </a:lt1>
      <a:dk2>
        <a:srgbClr val="E0E0DF"/>
      </a:dk2>
      <a:lt2>
        <a:srgbClr val="E0E0DF"/>
      </a:lt2>
      <a:accent1>
        <a:srgbClr val="1E3174"/>
      </a:accent1>
      <a:accent2>
        <a:srgbClr val="0D5881"/>
      </a:accent2>
      <a:accent3>
        <a:srgbClr val="5A6F83"/>
      </a:accent3>
      <a:accent4>
        <a:srgbClr val="9099A7"/>
      </a:accent4>
      <a:accent5>
        <a:srgbClr val="0085AD"/>
      </a:accent5>
      <a:accent6>
        <a:srgbClr val="9A339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AIRBUS">
      <a:dk1>
        <a:srgbClr val="000000"/>
      </a:dk1>
      <a:lt1>
        <a:srgbClr val="FFFFFF"/>
      </a:lt1>
      <a:dk2>
        <a:srgbClr val="E0E0DF"/>
      </a:dk2>
      <a:lt2>
        <a:srgbClr val="E0E0DF"/>
      </a:lt2>
      <a:accent1>
        <a:srgbClr val="1E3174"/>
      </a:accent1>
      <a:accent2>
        <a:srgbClr val="0D5881"/>
      </a:accent2>
      <a:accent3>
        <a:srgbClr val="5A6F83"/>
      </a:accent3>
      <a:accent4>
        <a:srgbClr val="9099A7"/>
      </a:accent4>
      <a:accent5>
        <a:srgbClr val="0085AD"/>
      </a:accent5>
      <a:accent6>
        <a:srgbClr val="9A339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AirbusDefenceandSpace_PPT_Template_4_3</Template>
  <TotalTime>0</TotalTime>
  <Words>2464</Words>
  <Application>Microsoft Office PowerPoint</Application>
  <PresentationFormat>Custom</PresentationFormat>
  <Paragraphs>591</Paragraphs>
  <Slides>30</Slides>
  <Notes>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Ppt0000014</vt:lpstr>
      <vt:lpstr>2_AirbusDefenceAndSpace__PPT</vt:lpstr>
      <vt:lpstr>Airbus_PPT_Template_disclaimerAstrium</vt:lpstr>
      <vt:lpstr>Emerging standards facilitating the development of MBSE Environments  Experiences from the European space sector  </vt:lpstr>
      <vt:lpstr>Emerging standards facilitating the development of MBSE Environments</vt:lpstr>
      <vt:lpstr>ECSS working group ECSS E-10-23 – started in 2004 – was to address the issue of “project database” in particular also in the view of the emerging discussion of MBSE</vt:lpstr>
      <vt:lpstr>ECSS-E-TM-10-23 “Space System Data Repository” was started to facilitate transition to MBSE with the following objectives</vt:lpstr>
      <vt:lpstr>ECSS-E-10-23 introduces the following main concepts enabling the required interoperability for a improved consistency of data … </vt:lpstr>
      <vt:lpstr>… and an adoption of model-driven S/W engineering principles in order to ensure the correct and maintainable implementation </vt:lpstr>
      <vt:lpstr>A view on the process, provides the needed basis for the data model </vt:lpstr>
      <vt:lpstr>The data models is to capture the data needed by the corresponding processes together with a preliminary mapping to tools </vt:lpstr>
      <vt:lpstr>The concepts delivered by ECSS E-TM-10-23/5 have been the major driver for new solutions along the lifecycle </vt:lpstr>
      <vt:lpstr>The concepts delivered by ECSS E-TM-10-23/5 have been the major driver for new solutions along the lifecycle </vt:lpstr>
      <vt:lpstr>ESA TRP “Virtual Spacecraft Design” was to develop a MBSE demonstrator – relying on the concepts of ECSS-E-10-23</vt:lpstr>
      <vt:lpstr>Key improvement area in VSD was “system design” activities, here some example from related documentation – managed manually </vt:lpstr>
      <vt:lpstr>The Eclipse Modeling Framework facilitates the realization with a powerful development framework </vt:lpstr>
      <vt:lpstr>… and there the re-hosted information re-engineered and formally modeled, relying on the conceptual foundation of ECSS-E-TM-20-23</vt:lpstr>
      <vt:lpstr>Airbus Defence &amp; Space had to go for a new system database development, VSD demonstrator was the blue print for that </vt:lpstr>
      <vt:lpstr>The combination of 10-23 CDM with the Eclipse CDM results in a modular runtime framework, allowing incremental evolution</vt:lpstr>
      <vt:lpstr>“Digital Engineering” a industrial consideration of the “Space System Data Repository” – before the arrival of the new System DB….</vt:lpstr>
      <vt:lpstr>… and after. The current snapshot of the tool integration status, as part of the “Digital Engineering” initiative </vt:lpstr>
      <vt:lpstr>European Ground Segment – Common Core is to develop common building blocks to configure ground systems for AIV and operation</vt:lpstr>
      <vt:lpstr>CDM is required in order to specify the data which is exchange along the EGS-CC application process </vt:lpstr>
      <vt:lpstr>Methodology for conceptual data modeling for conceptual data modeling in EGS-CC </vt:lpstr>
      <vt:lpstr>Analysis was to gather existing models, concepts, issues, …, ideas in order to clarify scope, and content to derive needs </vt:lpstr>
      <vt:lpstr>“CDM Requirements Definition” for baselining the needs of what shall be “express-able” with the model – from a user perspective </vt:lpstr>
      <vt:lpstr>The formal specification data, answering the requirements, is input for the S/W development i.e. for data exchange and management </vt:lpstr>
      <vt:lpstr>The pre-validation with direct instance samples of the CDM is a review (and thus risk mitigation) activity prior development activities </vt:lpstr>
      <vt:lpstr>The CDM is the single source to derive various artefacts – directly depending on the CDM …   – automatically </vt:lpstr>
      <vt:lpstr>While the 10-23/5 concepts, strongly contributed to the success of several activities, the overall approach requires consolidation and standardization </vt:lpstr>
      <vt:lpstr>Where are we in the process in adopting the principles of ECSS-E-TM-10-23 ?</vt:lpstr>
      <vt:lpstr>In proceeding the following issues have been identified  </vt:lpstr>
      <vt:lpstr>In order to succeed in having the a strong semantic CDM behind the tools the following has to be addressed</vt:lpstr>
    </vt:vector>
  </TitlesOfParts>
  <Company>Astrium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runs here on two lines / Arial Regular 30 pt  Subtitle goes here / Arial Regular 20 pt</dc:title>
  <dc:creator>Steinle, Tobias</dc:creator>
  <cp:lastModifiedBy>Sanford</cp:lastModifiedBy>
  <cp:revision>530</cp:revision>
  <cp:lastPrinted>2014-08-07T06:48:53Z</cp:lastPrinted>
  <dcterms:created xsi:type="dcterms:W3CDTF">2014-07-28T13:45:57Z</dcterms:created>
  <dcterms:modified xsi:type="dcterms:W3CDTF">2015-09-29T13:17:38Z</dcterms:modified>
</cp:coreProperties>
</file>