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6"/>
  </p:notesMasterIdLst>
  <p:sldIdLst>
    <p:sldId id="256" r:id="rId2"/>
    <p:sldId id="320" r:id="rId3"/>
    <p:sldId id="309" r:id="rId4"/>
    <p:sldId id="276" r:id="rId5"/>
    <p:sldId id="257" r:id="rId6"/>
    <p:sldId id="305" r:id="rId7"/>
    <p:sldId id="306" r:id="rId8"/>
    <p:sldId id="319" r:id="rId9"/>
    <p:sldId id="278" r:id="rId10"/>
    <p:sldId id="267" r:id="rId11"/>
    <p:sldId id="279" r:id="rId12"/>
    <p:sldId id="268" r:id="rId13"/>
    <p:sldId id="280" r:id="rId14"/>
    <p:sldId id="269" r:id="rId15"/>
    <p:sldId id="298" r:id="rId16"/>
    <p:sldId id="326" r:id="rId17"/>
    <p:sldId id="308" r:id="rId18"/>
    <p:sldId id="329" r:id="rId19"/>
    <p:sldId id="327" r:id="rId20"/>
    <p:sldId id="313" r:id="rId21"/>
    <p:sldId id="328" r:id="rId22"/>
    <p:sldId id="330" r:id="rId23"/>
    <p:sldId id="333" r:id="rId24"/>
    <p:sldId id="334" r:id="rId25"/>
    <p:sldId id="332" r:id="rId26"/>
    <p:sldId id="281" r:id="rId27"/>
    <p:sldId id="292" r:id="rId28"/>
    <p:sldId id="335" r:id="rId29"/>
    <p:sldId id="336" r:id="rId30"/>
    <p:sldId id="337" r:id="rId31"/>
    <p:sldId id="338" r:id="rId32"/>
    <p:sldId id="339" r:id="rId33"/>
    <p:sldId id="340" r:id="rId34"/>
    <p:sldId id="26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73" autoAdjust="0"/>
    <p:restoredTop sz="94660"/>
  </p:normalViewPr>
  <p:slideViewPr>
    <p:cSldViewPr snapToGrid="0">
      <p:cViewPr>
        <p:scale>
          <a:sx n="102" d="100"/>
          <a:sy n="102" d="100"/>
        </p:scale>
        <p:origin x="-84"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E65949-D63F-4A7E-B26F-58D1E5D9B3AF}" type="datetimeFigureOut">
              <a:rPr lang="en-US" smtClean="0"/>
              <a:t>6/4/2017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72E60-E11F-421C-8506-471BC83EDFF2}" type="slidenum">
              <a:rPr lang="en-US" smtClean="0"/>
              <a:t>‹#›</a:t>
            </a:fld>
            <a:endParaRPr lang="en-US"/>
          </a:p>
        </p:txBody>
      </p:sp>
    </p:spTree>
    <p:extLst>
      <p:ext uri="{BB962C8B-B14F-4D97-AF65-F5344CB8AC3E}">
        <p14:creationId xmlns:p14="http://schemas.microsoft.com/office/powerpoint/2010/main" val="335525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a:t>
            </a:r>
            <a:r>
              <a:rPr lang="en-US" baseline="0" dirty="0"/>
              <a:t> a </a:t>
            </a:r>
            <a:r>
              <a:rPr lang="en-US" baseline="0" dirty="0" err="1"/>
              <a:t>FlownPlane</a:t>
            </a:r>
            <a:r>
              <a:rPr lang="en-US" baseline="0" dirty="0"/>
              <a:t> (flown : Flight [1..*]) be reclassified as not flown?  Used capabilities can’t be undone?</a:t>
            </a:r>
          </a:p>
          <a:p>
            <a:r>
              <a:rPr lang="en-US" baseline="0" dirty="0"/>
              <a:t>Can a </a:t>
            </a:r>
            <a:r>
              <a:rPr lang="en-US" baseline="0" dirty="0" err="1"/>
              <a:t>MarriedPerson</a:t>
            </a:r>
            <a:r>
              <a:rPr lang="en-US" baseline="0" dirty="0"/>
              <a:t> (</a:t>
            </a:r>
            <a:r>
              <a:rPr lang="en-US" baseline="0" dirty="0" err="1"/>
              <a:t>marriedTo</a:t>
            </a:r>
            <a:r>
              <a:rPr lang="en-US" baseline="0" dirty="0"/>
              <a:t> : Person [1]) get divorced (reclassified as </a:t>
            </a:r>
            <a:r>
              <a:rPr lang="en-US" baseline="0" dirty="0" err="1"/>
              <a:t>NotMarriedPerson</a:t>
            </a:r>
            <a:r>
              <a:rPr lang="en-US" baseline="0" dirty="0"/>
              <a:t>).  Some capabilities can be reversed?</a:t>
            </a:r>
            <a:endParaRPr lang="en-US" dirty="0"/>
          </a:p>
        </p:txBody>
      </p:sp>
      <p:sp>
        <p:nvSpPr>
          <p:cNvPr id="4" name="Slide Number Placeholder 3"/>
          <p:cNvSpPr>
            <a:spLocks noGrp="1"/>
          </p:cNvSpPr>
          <p:nvPr>
            <p:ph type="sldNum" sz="quarter" idx="10"/>
          </p:nvPr>
        </p:nvSpPr>
        <p:spPr/>
        <p:txBody>
          <a:bodyPr/>
          <a:lstStyle/>
          <a:p>
            <a:fld id="{DC877B50-9D19-4F0A-B41A-12F7C4189CAB}" type="slidenum">
              <a:rPr lang="en-US" smtClean="0"/>
              <a:t>25</a:t>
            </a:fld>
            <a:endParaRPr lang="en-US"/>
          </a:p>
        </p:txBody>
      </p:sp>
    </p:spTree>
    <p:extLst>
      <p:ext uri="{BB962C8B-B14F-4D97-AF65-F5344CB8AC3E}">
        <p14:creationId xmlns:p14="http://schemas.microsoft.com/office/powerpoint/2010/main" val="230917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818502-4E03-4A7E-A08E-49DA5CFAC12F}" type="datetime1">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9184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6690AC-7AAD-416A-8B62-C0329A88CEEA}" type="datetime1">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47625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431967-37C0-45CD-B7DA-37AF6A115D13}" type="datetime1">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89347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4A9224-E274-4A42-BC18-139D6B05D5CC}" type="datetime1">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369153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01648-3FED-47C0-B72C-318FE0457A77}" type="datetime1">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82128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7EE502-F17E-4E39-91E3-67932AD67C0C}" type="datetime1">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21185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15493B-0842-4F9B-9421-50F7B2ED8CC0}" type="datetime1">
              <a:rPr lang="en-US" smtClean="0"/>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1092886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BC8256-2E7C-4DDB-9306-79EED3A90E52}" type="datetime1">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8762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78036-933B-4337-9F0D-EEE80A2DD70B}" type="datetime1">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93198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908A9-2500-40AB-8076-D7D787AC3C6E}" type="datetime1">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251369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A7BE3D-FC25-4E85-84B3-91809AF19940}" type="datetime1">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B3A31-E2C7-4107-99CC-0B10DFF9F6E7}" type="slidenum">
              <a:rPr lang="en-US" smtClean="0"/>
              <a:t>‹#›</a:t>
            </a:fld>
            <a:endParaRPr lang="en-US"/>
          </a:p>
        </p:txBody>
      </p:sp>
    </p:spTree>
    <p:extLst>
      <p:ext uri="{BB962C8B-B14F-4D97-AF65-F5344CB8AC3E}">
        <p14:creationId xmlns:p14="http://schemas.microsoft.com/office/powerpoint/2010/main" val="180604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DF4EC-9C30-48D5-B370-CDC7E2973D30}" type="datetime1">
              <a:rPr lang="en-US" smtClean="0"/>
              <a:t>6/4/2017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B3A31-E2C7-4107-99CC-0B10DFF9F6E7}" type="slidenum">
              <a:rPr lang="en-US" smtClean="0"/>
              <a:t>‹#›</a:t>
            </a:fld>
            <a:endParaRPr lang="en-US"/>
          </a:p>
        </p:txBody>
      </p:sp>
    </p:spTree>
    <p:extLst>
      <p:ext uri="{BB962C8B-B14F-4D97-AF65-F5344CB8AC3E}">
        <p14:creationId xmlns:p14="http://schemas.microsoft.com/office/powerpoint/2010/main" val="361660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10.png"/><Relationship Id="rId3" Type="http://schemas.openxmlformats.org/officeDocument/2006/relationships/image" Target="../media/image4.wmf"/><Relationship Id="rId7" Type="http://schemas.openxmlformats.org/officeDocument/2006/relationships/image" Target="../media/image7.png"/><Relationship Id="rId12" Type="http://schemas.microsoft.com/office/2007/relationships/hdphoto" Target="../media/hdphoto4.wdp"/><Relationship Id="rId2" Type="http://schemas.openxmlformats.org/officeDocument/2006/relationships/image" Target="../media/image3.png"/><Relationship Id="rId16" Type="http://schemas.openxmlformats.org/officeDocument/2006/relationships/image" Target="../media/image13.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6.png"/><Relationship Id="rId15" Type="http://schemas.openxmlformats.org/officeDocument/2006/relationships/image" Target="../media/image12.emf"/><Relationship Id="rId10" Type="http://schemas.microsoft.com/office/2007/relationships/hdphoto" Target="../media/hdphoto3.wdp"/><Relationship Id="rId4" Type="http://schemas.openxmlformats.org/officeDocument/2006/relationships/image" Target="../media/image5.png"/><Relationship Id="rId9" Type="http://schemas.openxmlformats.org/officeDocument/2006/relationships/image" Target="../media/image8.png"/><Relationship Id="rId1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5165" y="1122363"/>
            <a:ext cx="10201671" cy="2387600"/>
          </a:xfrm>
        </p:spPr>
        <p:txBody>
          <a:bodyPr>
            <a:normAutofit/>
          </a:bodyPr>
          <a:lstStyle/>
          <a:p>
            <a:r>
              <a:rPr lang="en-US" b="1" dirty="0" err="1"/>
              <a:t>SysML</a:t>
            </a:r>
            <a:r>
              <a:rPr lang="en-US" b="1" dirty="0"/>
              <a:t> </a:t>
            </a:r>
            <a:r>
              <a:rPr lang="en-US" b="1" dirty="0" smtClean="0"/>
              <a:t>v2</a:t>
            </a:r>
            <a:r>
              <a:rPr lang="en-US" b="1" dirty="0" smtClean="0"/>
              <a:t> </a:t>
            </a:r>
            <a:r>
              <a:rPr lang="en-US" b="1" dirty="0"/>
              <a:t>Formalism:</a:t>
            </a:r>
            <a:br>
              <a:rPr lang="en-US" b="1" dirty="0"/>
            </a:br>
            <a:r>
              <a:rPr lang="en-US" b="1" dirty="0"/>
              <a:t>Requirements &amp; </a:t>
            </a:r>
            <a:r>
              <a:rPr lang="en-US" b="1" dirty="0" smtClean="0"/>
              <a:t>Benefits</a:t>
            </a:r>
            <a:endParaRPr lang="en-US" b="1" dirty="0"/>
          </a:p>
        </p:txBody>
      </p:sp>
      <p:sp>
        <p:nvSpPr>
          <p:cNvPr id="3" name="Subtitle 2"/>
          <p:cNvSpPr>
            <a:spLocks noGrp="1"/>
          </p:cNvSpPr>
          <p:nvPr>
            <p:ph type="subTitle" idx="1"/>
          </p:nvPr>
        </p:nvSpPr>
        <p:spPr/>
        <p:txBody>
          <a:bodyPr>
            <a:normAutofit/>
          </a:bodyPr>
          <a:lstStyle/>
          <a:p>
            <a:r>
              <a:rPr lang="en-US" sz="2800" dirty="0">
                <a:solidFill>
                  <a:schemeClr val="bg2">
                    <a:lumMod val="50000"/>
                  </a:schemeClr>
                </a:solidFill>
              </a:rPr>
              <a:t>Formalism WG</a:t>
            </a:r>
          </a:p>
          <a:p>
            <a:r>
              <a:rPr lang="en-US" sz="2800" dirty="0">
                <a:solidFill>
                  <a:schemeClr val="bg2">
                    <a:lumMod val="50000"/>
                  </a:schemeClr>
                </a:solidFill>
              </a:rPr>
              <a:t>June 6, 2017</a:t>
            </a:r>
          </a:p>
        </p:txBody>
      </p:sp>
    </p:spTree>
    <p:extLst>
      <p:ext uri="{BB962C8B-B14F-4D97-AF65-F5344CB8AC3E}">
        <p14:creationId xmlns:p14="http://schemas.microsoft.com/office/powerpoint/2010/main" val="363286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3)</a:t>
            </a:r>
          </a:p>
        </p:txBody>
      </p:sp>
      <p:sp>
        <p:nvSpPr>
          <p:cNvPr id="5" name="TextBox 4"/>
          <p:cNvSpPr txBox="1"/>
          <p:nvPr/>
        </p:nvSpPr>
        <p:spPr>
          <a:xfrm>
            <a:off x="169601" y="1321090"/>
            <a:ext cx="11791490" cy="5555367"/>
          </a:xfrm>
          <a:prstGeom prst="rect">
            <a:avLst/>
          </a:prstGeom>
          <a:noFill/>
        </p:spPr>
        <p:txBody>
          <a:bodyPr wrap="square" rtlCol="0">
            <a:spAutoFit/>
          </a:bodyPr>
          <a:lstStyle/>
          <a:p>
            <a:r>
              <a:rPr lang="en-US" sz="3200" dirty="0"/>
              <a:t>SysML v2 abstract syntax shall be independent of notation. </a:t>
            </a:r>
          </a:p>
          <a:p>
            <a:endParaRPr lang="en-US" sz="2400" dirty="0"/>
          </a:p>
          <a:p>
            <a:r>
              <a:rPr lang="en-US" sz="2800" b="1" dirty="0"/>
              <a:t>Benefits:</a:t>
            </a:r>
            <a:endParaRPr lang="en-US" sz="2800" dirty="0"/>
          </a:p>
          <a:p>
            <a:pPr marL="457200" indent="-457200">
              <a:lnSpc>
                <a:spcPct val="95000"/>
              </a:lnSpc>
              <a:spcAft>
                <a:spcPts val="600"/>
              </a:spcAft>
              <a:buAutoNum type="arabicParenR"/>
            </a:pPr>
            <a:r>
              <a:rPr lang="en-US" sz="2800" dirty="0"/>
              <a:t> </a:t>
            </a:r>
            <a:r>
              <a:rPr lang="en-US" sz="2800" i="1" dirty="0"/>
              <a:t>Support non-SysML visualizations</a:t>
            </a:r>
            <a:r>
              <a:rPr lang="en-US" sz="2800" dirty="0"/>
              <a:t>: Engineers and project managers need a wide variety of visualizations for information captured in models, including non-SysML graphics, tables, and reports.  </a:t>
            </a:r>
            <a:r>
              <a:rPr lang="en-US" sz="2800" dirty="0" err="1"/>
              <a:t>SysML’s</a:t>
            </a:r>
            <a:r>
              <a:rPr lang="en-US" sz="2800" dirty="0"/>
              <a:t> abstract syntax should not inhibit creating these visualizations.</a:t>
            </a:r>
          </a:p>
          <a:p>
            <a:pPr marL="457200" indent="-457200">
              <a:lnSpc>
                <a:spcPct val="95000"/>
              </a:lnSpc>
              <a:spcAft>
                <a:spcPts val="600"/>
              </a:spcAft>
              <a:buAutoNum type="arabicParenR"/>
            </a:pPr>
            <a:r>
              <a:rPr lang="en-US" sz="2800" dirty="0"/>
              <a:t> </a:t>
            </a:r>
            <a:r>
              <a:rPr lang="en-US" sz="2800" i="1" dirty="0"/>
              <a:t>Simpler model and tool construction</a:t>
            </a:r>
            <a:r>
              <a:rPr lang="en-US" sz="2800" dirty="0"/>
              <a:t>: Sometimes the same notion has multiple standard notations in </a:t>
            </a:r>
            <a:r>
              <a:rPr lang="en-US" sz="2800" dirty="0" err="1"/>
              <a:t>SysML</a:t>
            </a:r>
            <a:r>
              <a:rPr lang="en-US" sz="2800" dirty="0"/>
              <a:t>, such as temporal precedence in </a:t>
            </a:r>
            <a:r>
              <a:rPr lang="en-US" sz="2800" dirty="0" err="1"/>
              <a:t>interations</a:t>
            </a:r>
            <a:r>
              <a:rPr lang="en-US" sz="2800" dirty="0"/>
              <a:t>, state machines, and activities.  The abstract syntax should represent these notions once.  This makes is it easier for modelers to keep diagrams consistent and for vendors to construct tools that operate on models (model checking, execution/simulation, analysis).</a:t>
            </a:r>
            <a:endParaRPr lang="en-US" sz="3600" dirty="0"/>
          </a:p>
        </p:txBody>
      </p:sp>
      <p:sp>
        <p:nvSpPr>
          <p:cNvPr id="4" name="Slide Number Placeholder 3"/>
          <p:cNvSpPr>
            <a:spLocks noGrp="1"/>
          </p:cNvSpPr>
          <p:nvPr>
            <p:ph type="sldNum" sz="quarter" idx="12"/>
          </p:nvPr>
        </p:nvSpPr>
        <p:spPr/>
        <p:txBody>
          <a:bodyPr/>
          <a:lstStyle/>
          <a:p>
            <a:fld id="{8F1B3A31-E2C7-4107-99CC-0B10DFF9F6E7}" type="slidenum">
              <a:rPr lang="en-US" smtClean="0"/>
              <a:t>10</a:t>
            </a:fld>
            <a:endParaRPr lang="en-US"/>
          </a:p>
        </p:txBody>
      </p:sp>
    </p:spTree>
    <p:extLst>
      <p:ext uri="{BB962C8B-B14F-4D97-AF65-F5344CB8AC3E}">
        <p14:creationId xmlns:p14="http://schemas.microsoft.com/office/powerpoint/2010/main" val="124971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4)</a:t>
            </a:r>
          </a:p>
        </p:txBody>
      </p:sp>
      <p:sp>
        <p:nvSpPr>
          <p:cNvPr id="5" name="TextBox 4"/>
          <p:cNvSpPr txBox="1"/>
          <p:nvPr/>
        </p:nvSpPr>
        <p:spPr>
          <a:xfrm>
            <a:off x="200255" y="1325563"/>
            <a:ext cx="11791490" cy="4031873"/>
          </a:xfrm>
          <a:prstGeom prst="rect">
            <a:avLst/>
          </a:prstGeom>
          <a:noFill/>
        </p:spPr>
        <p:txBody>
          <a:bodyPr wrap="square" rtlCol="0">
            <a:spAutoFit/>
          </a:bodyPr>
          <a:lstStyle/>
          <a:p>
            <a:r>
              <a:rPr lang="en-US" sz="3200" dirty="0"/>
              <a:t>SysML v2 syntax shall be modeled formally (including syntactic constraints).</a:t>
            </a:r>
          </a:p>
          <a:p>
            <a:endParaRPr lang="en-US" sz="2400" dirty="0"/>
          </a:p>
          <a:p>
            <a:r>
              <a:rPr lang="en-US" sz="2800" b="1" dirty="0"/>
              <a:t>Benefits</a:t>
            </a:r>
            <a:r>
              <a:rPr lang="en-US" sz="2800" dirty="0"/>
              <a:t>:</a:t>
            </a:r>
          </a:p>
          <a:p>
            <a:r>
              <a:rPr lang="en-US" sz="2800" i="1" dirty="0"/>
              <a:t>Reduced ambiguity</a:t>
            </a:r>
            <a:r>
              <a:rPr lang="en-US" sz="2800" dirty="0"/>
              <a:t>: Syntax expressed in natural language, such as abstract syntax constraints, causes miscommunication between users, and diverging implementations. This requirement enables vendors to build tools for model construction and checking that give the same results.  Then users can learn </a:t>
            </a:r>
            <a:r>
              <a:rPr lang="en-US" sz="2800" dirty="0" err="1"/>
              <a:t>SysML</a:t>
            </a:r>
            <a:r>
              <a:rPr lang="en-US" sz="2800" dirty="0"/>
              <a:t> consistently across tools.</a:t>
            </a:r>
          </a:p>
        </p:txBody>
      </p:sp>
      <p:sp>
        <p:nvSpPr>
          <p:cNvPr id="4" name="Slide Number Placeholder 3"/>
          <p:cNvSpPr>
            <a:spLocks noGrp="1"/>
          </p:cNvSpPr>
          <p:nvPr>
            <p:ph type="sldNum" sz="quarter" idx="12"/>
          </p:nvPr>
        </p:nvSpPr>
        <p:spPr/>
        <p:txBody>
          <a:bodyPr/>
          <a:lstStyle/>
          <a:p>
            <a:fld id="{8F1B3A31-E2C7-4107-99CC-0B10DFF9F6E7}" type="slidenum">
              <a:rPr lang="en-US" smtClean="0"/>
              <a:t>11</a:t>
            </a:fld>
            <a:endParaRPr lang="en-US"/>
          </a:p>
        </p:txBody>
      </p:sp>
    </p:spTree>
    <p:extLst>
      <p:ext uri="{BB962C8B-B14F-4D97-AF65-F5344CB8AC3E}">
        <p14:creationId xmlns:p14="http://schemas.microsoft.com/office/powerpoint/2010/main" val="1975079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5)</a:t>
            </a:r>
          </a:p>
        </p:txBody>
      </p:sp>
      <p:sp>
        <p:nvSpPr>
          <p:cNvPr id="13" name="TextBox 12"/>
          <p:cNvSpPr txBox="1"/>
          <p:nvPr/>
        </p:nvSpPr>
        <p:spPr>
          <a:xfrm>
            <a:off x="169601" y="1321090"/>
            <a:ext cx="11791490" cy="3231654"/>
          </a:xfrm>
          <a:prstGeom prst="rect">
            <a:avLst/>
          </a:prstGeom>
          <a:noFill/>
        </p:spPr>
        <p:txBody>
          <a:bodyPr wrap="square" rtlCol="0">
            <a:spAutoFit/>
          </a:bodyPr>
          <a:lstStyle/>
          <a:p>
            <a:r>
              <a:rPr lang="en-US" sz="3200" dirty="0"/>
              <a:t>Any SysML v2 concrete syntax shall include a model and interchange format/API for diagram/text information that is not included in the abstract syntax, but is linked to the abstract syntax (e.g., DD). </a:t>
            </a:r>
          </a:p>
          <a:p>
            <a:endParaRPr lang="en-US" sz="2400" dirty="0"/>
          </a:p>
          <a:p>
            <a:r>
              <a:rPr lang="en-US" sz="2800" b="1" dirty="0"/>
              <a:t>Benefits</a:t>
            </a:r>
            <a:r>
              <a:rPr lang="en-US" sz="2800" dirty="0"/>
              <a:t>:</a:t>
            </a:r>
          </a:p>
          <a:p>
            <a:r>
              <a:rPr lang="en-US" sz="2800" dirty="0"/>
              <a:t>Enables diagrams to look the same across tools, at least for those aspects that modelers control (e.g., node positioning and line routing).</a:t>
            </a:r>
          </a:p>
        </p:txBody>
      </p:sp>
      <p:sp>
        <p:nvSpPr>
          <p:cNvPr id="4" name="Slide Number Placeholder 3"/>
          <p:cNvSpPr>
            <a:spLocks noGrp="1"/>
          </p:cNvSpPr>
          <p:nvPr>
            <p:ph type="sldNum" sz="quarter" idx="12"/>
          </p:nvPr>
        </p:nvSpPr>
        <p:spPr/>
        <p:txBody>
          <a:bodyPr/>
          <a:lstStyle/>
          <a:p>
            <a:fld id="{8F1B3A31-E2C7-4107-99CC-0B10DFF9F6E7}" type="slidenum">
              <a:rPr lang="en-US" smtClean="0"/>
              <a:t>12</a:t>
            </a:fld>
            <a:endParaRPr lang="en-US"/>
          </a:p>
        </p:txBody>
      </p:sp>
    </p:spTree>
    <p:extLst>
      <p:ext uri="{BB962C8B-B14F-4D97-AF65-F5344CB8AC3E}">
        <p14:creationId xmlns:p14="http://schemas.microsoft.com/office/powerpoint/2010/main" val="445638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6)</a:t>
            </a:r>
          </a:p>
        </p:txBody>
      </p:sp>
      <p:sp>
        <p:nvSpPr>
          <p:cNvPr id="13" name="TextBox 12"/>
          <p:cNvSpPr txBox="1"/>
          <p:nvPr/>
        </p:nvSpPr>
        <p:spPr>
          <a:xfrm>
            <a:off x="169601" y="1321090"/>
            <a:ext cx="11791490" cy="4093428"/>
          </a:xfrm>
          <a:prstGeom prst="rect">
            <a:avLst/>
          </a:prstGeom>
          <a:noFill/>
        </p:spPr>
        <p:txBody>
          <a:bodyPr wrap="square" rtlCol="0">
            <a:spAutoFit/>
          </a:bodyPr>
          <a:lstStyle/>
          <a:p>
            <a:r>
              <a:rPr lang="en-US" sz="3200" dirty="0"/>
              <a:t>All examples of notation in the SysML v2 specification shall be accompanied by instances of the syntax models. </a:t>
            </a:r>
          </a:p>
          <a:p>
            <a:endParaRPr lang="en-US" sz="2400" dirty="0"/>
          </a:p>
          <a:p>
            <a:r>
              <a:rPr lang="en-US" sz="2800" b="1" dirty="0"/>
              <a:t>Benefits</a:t>
            </a:r>
            <a:r>
              <a:rPr lang="en-US" sz="2800" dirty="0"/>
              <a:t>:</a:t>
            </a:r>
          </a:p>
          <a:p>
            <a:r>
              <a:rPr lang="en-US" sz="2800" dirty="0"/>
              <a:t>The Model Interchange Working Group (MIWG) found that most tool interchange problems were due to differences in translating graphics to instances of abstract syntax.  Providing models for all diagrams in the specification will help iron out these differences.</a:t>
            </a:r>
          </a:p>
          <a:p>
            <a:endParaRPr lang="en-US" sz="3200" dirty="0"/>
          </a:p>
        </p:txBody>
      </p:sp>
      <p:sp>
        <p:nvSpPr>
          <p:cNvPr id="4" name="Slide Number Placeholder 3"/>
          <p:cNvSpPr>
            <a:spLocks noGrp="1"/>
          </p:cNvSpPr>
          <p:nvPr>
            <p:ph type="sldNum" sz="quarter" idx="12"/>
          </p:nvPr>
        </p:nvSpPr>
        <p:spPr/>
        <p:txBody>
          <a:bodyPr/>
          <a:lstStyle/>
          <a:p>
            <a:fld id="{8F1B3A31-E2C7-4107-99CC-0B10DFF9F6E7}" type="slidenum">
              <a:rPr lang="en-US" smtClean="0"/>
              <a:t>13</a:t>
            </a:fld>
            <a:endParaRPr lang="en-US"/>
          </a:p>
        </p:txBody>
      </p:sp>
    </p:spTree>
    <p:extLst>
      <p:ext uri="{BB962C8B-B14F-4D97-AF65-F5344CB8AC3E}">
        <p14:creationId xmlns:p14="http://schemas.microsoft.com/office/powerpoint/2010/main" val="1894838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7)</a:t>
            </a:r>
          </a:p>
        </p:txBody>
      </p:sp>
      <p:sp>
        <p:nvSpPr>
          <p:cNvPr id="13" name="TextBox 12"/>
          <p:cNvSpPr txBox="1"/>
          <p:nvPr/>
        </p:nvSpPr>
        <p:spPr>
          <a:xfrm>
            <a:off x="169601" y="1321090"/>
            <a:ext cx="11791490" cy="2739211"/>
          </a:xfrm>
          <a:prstGeom prst="rect">
            <a:avLst/>
          </a:prstGeom>
          <a:noFill/>
        </p:spPr>
        <p:txBody>
          <a:bodyPr wrap="square" rtlCol="0">
            <a:spAutoFit/>
          </a:bodyPr>
          <a:lstStyle/>
          <a:p>
            <a:r>
              <a:rPr lang="en-US" sz="3200" dirty="0"/>
              <a:t>Where SysML v2 is extensible, the syntax, semantics, and model libraries shall all be extensible. </a:t>
            </a:r>
          </a:p>
          <a:p>
            <a:endParaRPr lang="en-US" sz="2400" dirty="0"/>
          </a:p>
          <a:p>
            <a:r>
              <a:rPr lang="en-US" sz="2800" b="1" dirty="0"/>
              <a:t>Benefits</a:t>
            </a:r>
            <a:r>
              <a:rPr lang="en-US" sz="2800" dirty="0"/>
              <a:t>:</a:t>
            </a:r>
          </a:p>
          <a:p>
            <a:r>
              <a:rPr lang="en-US" sz="2800" dirty="0"/>
              <a:t>Language specification includes syntax, semantics, and vocabulary, so extending a language requires all of these to be extensible.</a:t>
            </a:r>
          </a:p>
        </p:txBody>
      </p:sp>
      <p:sp>
        <p:nvSpPr>
          <p:cNvPr id="4" name="Slide Number Placeholder 3"/>
          <p:cNvSpPr>
            <a:spLocks noGrp="1"/>
          </p:cNvSpPr>
          <p:nvPr>
            <p:ph type="sldNum" sz="quarter" idx="12"/>
          </p:nvPr>
        </p:nvSpPr>
        <p:spPr/>
        <p:txBody>
          <a:bodyPr/>
          <a:lstStyle/>
          <a:p>
            <a:fld id="{8F1B3A31-E2C7-4107-99CC-0B10DFF9F6E7}" type="slidenum">
              <a:rPr lang="en-US" smtClean="0"/>
              <a:t>14</a:t>
            </a:fld>
            <a:endParaRPr lang="en-US"/>
          </a:p>
        </p:txBody>
      </p:sp>
    </p:spTree>
    <p:extLst>
      <p:ext uri="{BB962C8B-B14F-4D97-AF65-F5344CB8AC3E}">
        <p14:creationId xmlns:p14="http://schemas.microsoft.com/office/powerpoint/2010/main" val="269536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8)</a:t>
            </a:r>
          </a:p>
        </p:txBody>
      </p:sp>
      <p:sp>
        <p:nvSpPr>
          <p:cNvPr id="13" name="TextBox 12"/>
          <p:cNvSpPr txBox="1"/>
          <p:nvPr/>
        </p:nvSpPr>
        <p:spPr>
          <a:xfrm>
            <a:off x="169601" y="1321090"/>
            <a:ext cx="11791490" cy="2246769"/>
          </a:xfrm>
          <a:prstGeom prst="rect">
            <a:avLst/>
          </a:prstGeom>
          <a:noFill/>
        </p:spPr>
        <p:txBody>
          <a:bodyPr wrap="square" rtlCol="0">
            <a:spAutoFit/>
          </a:bodyPr>
          <a:lstStyle/>
          <a:p>
            <a:r>
              <a:rPr lang="en-US" sz="3200" dirty="0"/>
              <a:t>SysML v2 syntax shall be specified in a subset of SysML v2. </a:t>
            </a:r>
          </a:p>
          <a:p>
            <a:endParaRPr lang="en-US" sz="2400" dirty="0"/>
          </a:p>
          <a:p>
            <a:r>
              <a:rPr lang="en-US" sz="2800" b="1" dirty="0"/>
              <a:t>Benefits</a:t>
            </a:r>
            <a:r>
              <a:rPr lang="en-US" sz="2800" dirty="0"/>
              <a:t>:</a:t>
            </a:r>
          </a:p>
          <a:p>
            <a:r>
              <a:rPr lang="en-US" sz="2800" dirty="0"/>
              <a:t>Enables </a:t>
            </a:r>
            <a:r>
              <a:rPr lang="en-US" sz="2800" dirty="0" err="1"/>
              <a:t>SysML</a:t>
            </a:r>
            <a:r>
              <a:rPr lang="en-US" sz="2800" dirty="0"/>
              <a:t> to be defined, implemented, and extended without learning a separate language.</a:t>
            </a:r>
          </a:p>
        </p:txBody>
      </p:sp>
      <p:sp>
        <p:nvSpPr>
          <p:cNvPr id="4" name="Slide Number Placeholder 3"/>
          <p:cNvSpPr>
            <a:spLocks noGrp="1"/>
          </p:cNvSpPr>
          <p:nvPr>
            <p:ph type="sldNum" sz="quarter" idx="12"/>
          </p:nvPr>
        </p:nvSpPr>
        <p:spPr/>
        <p:txBody>
          <a:bodyPr/>
          <a:lstStyle/>
          <a:p>
            <a:fld id="{8F1B3A31-E2C7-4107-99CC-0B10DFF9F6E7}" type="slidenum">
              <a:rPr lang="en-US" smtClean="0"/>
              <a:t>15</a:t>
            </a:fld>
            <a:endParaRPr lang="en-US"/>
          </a:p>
        </p:txBody>
      </p:sp>
    </p:spTree>
    <p:extLst>
      <p:ext uri="{BB962C8B-B14F-4D97-AF65-F5344CB8AC3E}">
        <p14:creationId xmlns:p14="http://schemas.microsoft.com/office/powerpoint/2010/main" val="131884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normAutofit/>
          </a:bodyPr>
          <a:lstStyle/>
          <a:p>
            <a:r>
              <a:rPr lang="en-US" sz="3200" dirty="0">
                <a:solidFill>
                  <a:schemeClr val="bg1">
                    <a:lumMod val="50000"/>
                  </a:schemeClr>
                </a:solidFill>
              </a:rPr>
              <a:t>Language Definition Requirements &amp; Benefits</a:t>
            </a:r>
          </a:p>
          <a:p>
            <a:r>
              <a:rPr lang="en-US" sz="3200" dirty="0"/>
              <a:t>Language Feature Requirements</a:t>
            </a: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16</a:t>
            </a:fld>
            <a:endParaRPr lang="en-US"/>
          </a:p>
        </p:txBody>
      </p:sp>
    </p:spTree>
    <p:extLst>
      <p:ext uri="{BB962C8B-B14F-4D97-AF65-F5344CB8AC3E}">
        <p14:creationId xmlns:p14="http://schemas.microsoft.com/office/powerpoint/2010/main" val="193435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Language Features Requirements</a:t>
            </a:r>
            <a:br>
              <a:rPr lang="en-US" b="1" dirty="0"/>
            </a:br>
            <a:endParaRPr lang="en-US" dirty="0"/>
          </a:p>
        </p:txBody>
      </p:sp>
      <p:sp>
        <p:nvSpPr>
          <p:cNvPr id="3" name="Content Placeholder 2"/>
          <p:cNvSpPr>
            <a:spLocks noGrp="1"/>
          </p:cNvSpPr>
          <p:nvPr>
            <p:ph idx="1"/>
          </p:nvPr>
        </p:nvSpPr>
        <p:spPr>
          <a:xfrm>
            <a:off x="838199" y="1825625"/>
            <a:ext cx="10996749" cy="4351338"/>
          </a:xfrm>
        </p:spPr>
        <p:txBody>
          <a:bodyPr>
            <a:normAutofit/>
          </a:bodyPr>
          <a:lstStyle/>
          <a:p>
            <a:r>
              <a:rPr lang="en-US" sz="3200" dirty="0"/>
              <a:t>Requirements on the language itself rather than how it is defined.</a:t>
            </a:r>
          </a:p>
          <a:p>
            <a:r>
              <a:rPr lang="en-US" sz="3200" dirty="0"/>
              <a:t>Inspired by formal approaches.</a:t>
            </a:r>
          </a:p>
        </p:txBody>
      </p:sp>
      <p:sp>
        <p:nvSpPr>
          <p:cNvPr id="4" name="Slide Number Placeholder 3"/>
          <p:cNvSpPr>
            <a:spLocks noGrp="1"/>
          </p:cNvSpPr>
          <p:nvPr>
            <p:ph type="sldNum" sz="quarter" idx="12"/>
          </p:nvPr>
        </p:nvSpPr>
        <p:spPr/>
        <p:txBody>
          <a:bodyPr/>
          <a:lstStyle/>
          <a:p>
            <a:fld id="{8F1B3A31-E2C7-4107-99CC-0B10DFF9F6E7}" type="slidenum">
              <a:rPr lang="en-US" smtClean="0"/>
              <a:t>17</a:t>
            </a:fld>
            <a:endParaRPr lang="en-US"/>
          </a:p>
        </p:txBody>
      </p:sp>
    </p:spTree>
    <p:extLst>
      <p:ext uri="{BB962C8B-B14F-4D97-AF65-F5344CB8AC3E}">
        <p14:creationId xmlns:p14="http://schemas.microsoft.com/office/powerpoint/2010/main" val="265388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9)</a:t>
            </a:r>
          </a:p>
        </p:txBody>
      </p:sp>
      <p:sp>
        <p:nvSpPr>
          <p:cNvPr id="13" name="TextBox 12"/>
          <p:cNvSpPr txBox="1"/>
          <p:nvPr/>
        </p:nvSpPr>
        <p:spPr>
          <a:xfrm>
            <a:off x="169601" y="1321090"/>
            <a:ext cx="11791490" cy="3453253"/>
          </a:xfrm>
          <a:prstGeom prst="rect">
            <a:avLst/>
          </a:prstGeom>
          <a:noFill/>
        </p:spPr>
        <p:txBody>
          <a:bodyPr wrap="square" rtlCol="0">
            <a:spAutoFit/>
          </a:bodyPr>
          <a:lstStyle/>
          <a:p>
            <a:pPr>
              <a:lnSpc>
                <a:spcPct val="90000"/>
              </a:lnSpc>
            </a:pPr>
            <a:r>
              <a:rPr lang="en-US" sz="3200" dirty="0"/>
              <a:t>SysML v2 shall support multiple and dynamic classification.</a:t>
            </a:r>
          </a:p>
          <a:p>
            <a:pPr>
              <a:lnSpc>
                <a:spcPct val="90000"/>
              </a:lnSpc>
            </a:pPr>
            <a:endParaRPr lang="en-US" sz="2400" dirty="0"/>
          </a:p>
          <a:p>
            <a:r>
              <a:rPr lang="en-US" sz="2400" b="1" dirty="0"/>
              <a:t>Benefits</a:t>
            </a:r>
            <a:r>
              <a:rPr lang="en-US" sz="2400" dirty="0"/>
              <a:t>:</a:t>
            </a:r>
          </a:p>
          <a:p>
            <a:r>
              <a:rPr lang="en-US" sz="2400" dirty="0"/>
              <a:t>Simplifies models by</a:t>
            </a:r>
          </a:p>
          <a:p>
            <a:pPr marL="800100" lvl="1" indent="-342900">
              <a:buFont typeface="Arial" panose="020B0604020202020204" pitchFamily="34" charset="0"/>
              <a:buChar char="•"/>
            </a:pPr>
            <a:r>
              <a:rPr lang="en-US" sz="2400" dirty="0"/>
              <a:t>Omitting blocks that only combine features of other blocks by generalization. Individuals (real/simulated/M0 instances) are classified by those other blocks directly. </a:t>
            </a:r>
          </a:p>
          <a:p>
            <a:pPr marL="800100" lvl="1" indent="-342900">
              <a:buFont typeface="Arial" panose="020B0604020202020204" pitchFamily="34" charset="0"/>
              <a:buChar char="•"/>
            </a:pPr>
            <a:r>
              <a:rPr lang="en-US" sz="2400" dirty="0"/>
              <a:t>Organizing features on separate blocks according to lifecycle stages. Classification of individuals (real/simulated/M0 instances) changes over time.</a:t>
            </a:r>
          </a:p>
          <a:p>
            <a:r>
              <a:rPr lang="en-US" sz="2400" dirty="0"/>
              <a:t> </a:t>
            </a:r>
            <a:r>
              <a:rPr lang="en-US" sz="2400" dirty="0" err="1"/>
              <a:t>SysML</a:t>
            </a:r>
            <a:r>
              <a:rPr lang="en-US" sz="2400" dirty="0"/>
              <a:t> v1.x has these capabilities (</a:t>
            </a:r>
            <a:r>
              <a:rPr lang="en-US" sz="2400" dirty="0" smtClean="0"/>
              <a:t>e.g., </a:t>
            </a:r>
            <a:r>
              <a:rPr lang="en-US" sz="2400" dirty="0"/>
              <a:t>on instance specifications).</a:t>
            </a:r>
          </a:p>
        </p:txBody>
      </p:sp>
      <p:sp>
        <p:nvSpPr>
          <p:cNvPr id="4" name="Slide Number Placeholder 3"/>
          <p:cNvSpPr>
            <a:spLocks noGrp="1"/>
          </p:cNvSpPr>
          <p:nvPr>
            <p:ph type="sldNum" sz="quarter" idx="12"/>
          </p:nvPr>
        </p:nvSpPr>
        <p:spPr/>
        <p:txBody>
          <a:bodyPr/>
          <a:lstStyle/>
          <a:p>
            <a:fld id="{8F1B3A31-E2C7-4107-99CC-0B10DFF9F6E7}" type="slidenum">
              <a:rPr lang="en-US" smtClean="0"/>
              <a:t>18</a:t>
            </a:fld>
            <a:endParaRPr lang="en-US"/>
          </a:p>
        </p:txBody>
      </p:sp>
    </p:spTree>
    <p:extLst>
      <p:ext uri="{BB962C8B-B14F-4D97-AF65-F5344CB8AC3E}">
        <p14:creationId xmlns:p14="http://schemas.microsoft.com/office/powerpoint/2010/main" val="4156570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10)</a:t>
            </a:r>
          </a:p>
        </p:txBody>
      </p:sp>
      <p:sp>
        <p:nvSpPr>
          <p:cNvPr id="13" name="TextBox 12"/>
          <p:cNvSpPr txBox="1"/>
          <p:nvPr/>
        </p:nvSpPr>
        <p:spPr>
          <a:xfrm>
            <a:off x="169601" y="1321090"/>
            <a:ext cx="11791490" cy="2049792"/>
          </a:xfrm>
          <a:prstGeom prst="rect">
            <a:avLst/>
          </a:prstGeom>
          <a:noFill/>
        </p:spPr>
        <p:txBody>
          <a:bodyPr wrap="square" rtlCol="0">
            <a:spAutoFit/>
          </a:bodyPr>
          <a:lstStyle/>
          <a:p>
            <a:pPr>
              <a:lnSpc>
                <a:spcPct val="90000"/>
              </a:lnSpc>
            </a:pPr>
            <a:r>
              <a:rPr lang="en-US" sz="3200" dirty="0"/>
              <a:t>SysML v2 shall support graphical and textual definition of derived properties and relationships. </a:t>
            </a:r>
          </a:p>
          <a:p>
            <a:pPr>
              <a:lnSpc>
                <a:spcPct val="90000"/>
              </a:lnSpc>
            </a:pPr>
            <a:endParaRPr lang="en-US" sz="2400" dirty="0"/>
          </a:p>
          <a:p>
            <a:r>
              <a:rPr lang="en-US" sz="2400" b="1" dirty="0"/>
              <a:t>Benefits</a:t>
            </a:r>
            <a:r>
              <a:rPr lang="en-US" sz="2400" dirty="0"/>
              <a:t>:</a:t>
            </a:r>
          </a:p>
          <a:p>
            <a:r>
              <a:rPr lang="en-US" sz="2400" dirty="0"/>
              <a:t>Simplifies specifying derivations (not using constraint languages).</a:t>
            </a:r>
          </a:p>
        </p:txBody>
      </p:sp>
      <p:sp>
        <p:nvSpPr>
          <p:cNvPr id="4" name="Slide Number Placeholder 3"/>
          <p:cNvSpPr>
            <a:spLocks noGrp="1"/>
          </p:cNvSpPr>
          <p:nvPr>
            <p:ph type="sldNum" sz="quarter" idx="12"/>
          </p:nvPr>
        </p:nvSpPr>
        <p:spPr/>
        <p:txBody>
          <a:bodyPr/>
          <a:lstStyle/>
          <a:p>
            <a:fld id="{8F1B3A31-E2C7-4107-99CC-0B10DFF9F6E7}" type="slidenum">
              <a:rPr lang="en-US" smtClean="0"/>
              <a:t>19</a:t>
            </a:fld>
            <a:endParaRPr lang="en-US"/>
          </a:p>
        </p:txBody>
      </p:sp>
    </p:spTree>
    <p:extLst>
      <p:ext uri="{BB962C8B-B14F-4D97-AF65-F5344CB8AC3E}">
        <p14:creationId xmlns:p14="http://schemas.microsoft.com/office/powerpoint/2010/main" val="89763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a:t>
            </a:r>
          </a:p>
        </p:txBody>
      </p:sp>
      <p:sp>
        <p:nvSpPr>
          <p:cNvPr id="3" name="Content Placeholder 2"/>
          <p:cNvSpPr>
            <a:spLocks noGrp="1"/>
          </p:cNvSpPr>
          <p:nvPr>
            <p:ph idx="1"/>
          </p:nvPr>
        </p:nvSpPr>
        <p:spPr/>
        <p:txBody>
          <a:bodyPr>
            <a:normAutofit/>
          </a:bodyPr>
          <a:lstStyle/>
          <a:p>
            <a:r>
              <a:rPr lang="en-US" sz="3200" dirty="0"/>
              <a:t>Language Definition Requirements &amp; Benefits</a:t>
            </a:r>
          </a:p>
          <a:p>
            <a:r>
              <a:rPr lang="en-US" sz="3200" dirty="0"/>
              <a:t>Language Feature </a:t>
            </a:r>
            <a:r>
              <a:rPr lang="en-US" sz="3200" dirty="0" smtClean="0"/>
              <a:t>Requirements</a:t>
            </a:r>
            <a:endParaRPr lang="en-US" sz="3200" dirty="0"/>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2</a:t>
            </a:fld>
            <a:endParaRPr lang="en-US"/>
          </a:p>
        </p:txBody>
      </p:sp>
    </p:spTree>
    <p:extLst>
      <p:ext uri="{BB962C8B-B14F-4D97-AF65-F5344CB8AC3E}">
        <p14:creationId xmlns:p14="http://schemas.microsoft.com/office/powerpoint/2010/main" val="349308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Derived properties and relationships</a:t>
            </a:r>
          </a:p>
        </p:txBody>
      </p:sp>
      <p:sp>
        <p:nvSpPr>
          <p:cNvPr id="4" name="Slide Number Placeholder 3"/>
          <p:cNvSpPr>
            <a:spLocks noGrp="1"/>
          </p:cNvSpPr>
          <p:nvPr>
            <p:ph type="sldNum" sz="quarter" idx="12"/>
          </p:nvPr>
        </p:nvSpPr>
        <p:spPr/>
        <p:txBody>
          <a:bodyPr/>
          <a:lstStyle/>
          <a:p>
            <a:fld id="{8F1B3A31-E2C7-4107-99CC-0B10DFF9F6E7}" type="slidenum">
              <a:rPr lang="en-US" smtClean="0"/>
              <a:t>20</a:t>
            </a:fld>
            <a:endParaRPr lang="en-US"/>
          </a:p>
        </p:txBody>
      </p:sp>
      <p:sp>
        <p:nvSpPr>
          <p:cNvPr id="5" name="Slide Number Placeholder 1"/>
          <p:cNvSpPr txBox="1">
            <a:spLocks/>
          </p:cNvSpPr>
          <p:nvPr/>
        </p:nvSpPr>
        <p:spPr>
          <a:xfrm>
            <a:off x="8610600" y="489040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1B3A31-E2C7-4107-99CC-0B10DFF9F6E7}" type="slidenum">
              <a:rPr lang="en-US" smtClean="0"/>
              <a:pPr/>
              <a:t>20</a:t>
            </a:fld>
            <a:endParaRPr lang="en-US"/>
          </a:p>
        </p:txBody>
      </p:sp>
      <p:grpSp>
        <p:nvGrpSpPr>
          <p:cNvPr id="9" name="Group 8"/>
          <p:cNvGrpSpPr/>
          <p:nvPr/>
        </p:nvGrpSpPr>
        <p:grpSpPr>
          <a:xfrm>
            <a:off x="193636" y="2057764"/>
            <a:ext cx="11908016" cy="2627448"/>
            <a:chOff x="843462" y="1630591"/>
            <a:chExt cx="9238129" cy="2038350"/>
          </a:xfrm>
        </p:grpSpPr>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462" y="1630591"/>
              <a:ext cx="437197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462" y="1653910"/>
              <a:ext cx="4285129" cy="2015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5215437" y="2570693"/>
              <a:ext cx="581025"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14314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Graphical and textual specification of derived properties and relationships</a:t>
            </a:r>
          </a:p>
        </p:txBody>
      </p:sp>
      <p:sp>
        <p:nvSpPr>
          <p:cNvPr id="4" name="Slide Number Placeholder 3"/>
          <p:cNvSpPr>
            <a:spLocks noGrp="1"/>
          </p:cNvSpPr>
          <p:nvPr>
            <p:ph type="sldNum" sz="quarter" idx="12"/>
          </p:nvPr>
        </p:nvSpPr>
        <p:spPr/>
        <p:txBody>
          <a:bodyPr/>
          <a:lstStyle/>
          <a:p>
            <a:fld id="{8F1B3A31-E2C7-4107-99CC-0B10DFF9F6E7}" type="slidenum">
              <a:rPr lang="en-US" smtClean="0"/>
              <a:t>21</a:t>
            </a:fld>
            <a:endParaRPr lang="en-US"/>
          </a:p>
        </p:txBody>
      </p:sp>
      <p:sp>
        <p:nvSpPr>
          <p:cNvPr id="5" name="Slide Number Placeholder 1"/>
          <p:cNvSpPr txBox="1">
            <a:spLocks/>
          </p:cNvSpPr>
          <p:nvPr/>
        </p:nvSpPr>
        <p:spPr>
          <a:xfrm>
            <a:off x="8610600" y="489040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F1B3A31-E2C7-4107-99CC-0B10DFF9F6E7}" type="slidenum">
              <a:rPr lang="en-US" smtClean="0"/>
              <a:pPr/>
              <a:t>21</a:t>
            </a:fld>
            <a:endParaRPr lang="en-US"/>
          </a:p>
        </p:txBody>
      </p:sp>
      <p:pic>
        <p:nvPicPr>
          <p:cNvPr id="3" name="Picture 2"/>
          <p:cNvPicPr>
            <a:picLocks noChangeAspect="1"/>
          </p:cNvPicPr>
          <p:nvPr/>
        </p:nvPicPr>
        <p:blipFill>
          <a:blip r:embed="rId2"/>
          <a:stretch>
            <a:fillRect/>
          </a:stretch>
        </p:blipFill>
        <p:spPr>
          <a:xfrm>
            <a:off x="2199736" y="1690688"/>
            <a:ext cx="6153150" cy="3886200"/>
          </a:xfrm>
          <a:prstGeom prst="rect">
            <a:avLst/>
          </a:prstGeom>
        </p:spPr>
      </p:pic>
      <p:sp>
        <p:nvSpPr>
          <p:cNvPr id="10" name="TextBox 9"/>
          <p:cNvSpPr txBox="1"/>
          <p:nvPr/>
        </p:nvSpPr>
        <p:spPr>
          <a:xfrm>
            <a:off x="1546645" y="5728734"/>
            <a:ext cx="5139869" cy="646331"/>
          </a:xfrm>
          <a:prstGeom prst="rect">
            <a:avLst/>
          </a:prstGeom>
          <a:noFill/>
        </p:spPr>
        <p:txBody>
          <a:bodyPr wrap="none" rtlCol="0">
            <a:spAutoFit/>
          </a:bodyPr>
          <a:lstStyle/>
          <a:p>
            <a:pPr algn="ctr"/>
            <a:r>
              <a:rPr lang="en-US" dirty="0"/>
              <a:t>Composite relationship y  ^  Composite relationship z</a:t>
            </a:r>
          </a:p>
          <a:p>
            <a:pPr algn="ctr"/>
            <a:r>
              <a:rPr lang="en-US" dirty="0"/>
              <a:t>  =&gt; Nested composite relationship x</a:t>
            </a:r>
          </a:p>
        </p:txBody>
      </p:sp>
      <p:sp>
        <p:nvSpPr>
          <p:cNvPr id="12" name="Rectangle 11"/>
          <p:cNvSpPr/>
          <p:nvPr/>
        </p:nvSpPr>
        <p:spPr>
          <a:xfrm>
            <a:off x="4055968" y="4498848"/>
            <a:ext cx="192024" cy="128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54216" y="4489704"/>
            <a:ext cx="100584" cy="201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2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11)</a:t>
            </a:r>
          </a:p>
        </p:txBody>
      </p:sp>
      <p:sp>
        <p:nvSpPr>
          <p:cNvPr id="13" name="TextBox 12"/>
          <p:cNvSpPr txBox="1"/>
          <p:nvPr/>
        </p:nvSpPr>
        <p:spPr>
          <a:xfrm>
            <a:off x="169601" y="1321090"/>
            <a:ext cx="11791490" cy="2492990"/>
          </a:xfrm>
          <a:prstGeom prst="rect">
            <a:avLst/>
          </a:prstGeom>
          <a:noFill/>
        </p:spPr>
        <p:txBody>
          <a:bodyPr wrap="square" rtlCol="0">
            <a:spAutoFit/>
          </a:bodyPr>
          <a:lstStyle/>
          <a:p>
            <a:pPr>
              <a:lnSpc>
                <a:spcPct val="90000"/>
              </a:lnSpc>
            </a:pPr>
            <a:r>
              <a:rPr lang="en-US" sz="3200" dirty="0"/>
              <a:t>SysML v2 shall distinguish features that allow reclassification of individuals when feature constraints are violated (capabilities) from those that do not.</a:t>
            </a:r>
          </a:p>
          <a:p>
            <a:pPr>
              <a:lnSpc>
                <a:spcPct val="90000"/>
              </a:lnSpc>
            </a:pPr>
            <a:endParaRPr lang="en-US" sz="2400" dirty="0"/>
          </a:p>
          <a:p>
            <a:r>
              <a:rPr lang="en-US" sz="2400" b="1" dirty="0"/>
              <a:t>Benefits</a:t>
            </a:r>
            <a:r>
              <a:rPr lang="en-US" sz="2400" dirty="0"/>
              <a:t>:</a:t>
            </a:r>
          </a:p>
          <a:p>
            <a:r>
              <a:rPr lang="en-US" sz="2400" dirty="0"/>
              <a:t>Eliminates </a:t>
            </a:r>
            <a:r>
              <a:rPr lang="en-US" sz="2400" dirty="0" smtClean="0"/>
              <a:t>ambiguity </a:t>
            </a:r>
            <a:r>
              <a:rPr lang="en-US" sz="2400" dirty="0"/>
              <a:t>about possible system behaviors. </a:t>
            </a:r>
          </a:p>
        </p:txBody>
      </p:sp>
      <p:sp>
        <p:nvSpPr>
          <p:cNvPr id="4" name="Slide Number Placeholder 3"/>
          <p:cNvSpPr>
            <a:spLocks noGrp="1"/>
          </p:cNvSpPr>
          <p:nvPr>
            <p:ph type="sldNum" sz="quarter" idx="12"/>
          </p:nvPr>
        </p:nvSpPr>
        <p:spPr/>
        <p:txBody>
          <a:bodyPr/>
          <a:lstStyle/>
          <a:p>
            <a:fld id="{8F1B3A31-E2C7-4107-99CC-0B10DFF9F6E7}" type="slidenum">
              <a:rPr lang="en-US" smtClean="0"/>
              <a:t>22</a:t>
            </a:fld>
            <a:endParaRPr lang="en-US"/>
          </a:p>
        </p:txBody>
      </p:sp>
    </p:spTree>
    <p:extLst>
      <p:ext uri="{BB962C8B-B14F-4D97-AF65-F5344CB8AC3E}">
        <p14:creationId xmlns:p14="http://schemas.microsoft.com/office/powerpoint/2010/main" val="3267097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0962"/>
            <a:ext cx="8229600" cy="1143000"/>
          </a:xfrm>
        </p:spPr>
        <p:txBody>
          <a:bodyPr/>
          <a:lstStyle/>
          <a:p>
            <a:r>
              <a:rPr lang="en-US" dirty="0"/>
              <a:t>Item Flow Example</a:t>
            </a:r>
          </a:p>
        </p:txBody>
      </p:sp>
      <p:sp>
        <p:nvSpPr>
          <p:cNvPr id="3" name="Content Placeholder 2"/>
          <p:cNvSpPr>
            <a:spLocks noGrp="1"/>
          </p:cNvSpPr>
          <p:nvPr>
            <p:ph idx="1"/>
          </p:nvPr>
        </p:nvSpPr>
        <p:spPr>
          <a:xfrm>
            <a:off x="1981200" y="5047489"/>
            <a:ext cx="8577072" cy="1819339"/>
          </a:xfrm>
        </p:spPr>
        <p:txBody>
          <a:bodyPr>
            <a:noAutofit/>
          </a:bodyPr>
          <a:lstStyle/>
          <a:p>
            <a:pPr>
              <a:lnSpc>
                <a:spcPct val="90000"/>
              </a:lnSpc>
            </a:pPr>
            <a:r>
              <a:rPr lang="en-US" dirty="0"/>
              <a:t>Does the upper right item flow mean any fluid can flow (capability), not just water, as indicated by the flow properties. </a:t>
            </a:r>
            <a:r>
              <a:rPr lang="en-US" sz="1800" dirty="0"/>
              <a:t>http://issues.omg.org/browse/SYSMLR-328</a:t>
            </a:r>
            <a:r>
              <a:rPr lang="en-US" dirty="0"/>
              <a:t> </a:t>
            </a:r>
          </a:p>
          <a:p>
            <a:pPr>
              <a:lnSpc>
                <a:spcPct val="90000"/>
              </a:lnSpc>
            </a:pPr>
            <a:r>
              <a:rPr lang="en-US" dirty="0"/>
              <a:t>No, it’s not a capability.</a:t>
            </a:r>
          </a:p>
        </p:txBody>
      </p:sp>
      <p:pic>
        <p:nvPicPr>
          <p:cNvPr id="6" name="Picture 5"/>
          <p:cNvPicPr>
            <a:picLocks noChangeAspect="1"/>
          </p:cNvPicPr>
          <p:nvPr/>
        </p:nvPicPr>
        <p:blipFill>
          <a:blip r:embed="rId2"/>
          <a:stretch>
            <a:fillRect/>
          </a:stretch>
        </p:blipFill>
        <p:spPr>
          <a:xfrm>
            <a:off x="3447796" y="994757"/>
            <a:ext cx="5397500" cy="3679754"/>
          </a:xfrm>
          <a:prstGeom prst="rect">
            <a:avLst/>
          </a:prstGeom>
        </p:spPr>
      </p:pic>
      <p:sp>
        <p:nvSpPr>
          <p:cNvPr id="7" name="Rectangle 6"/>
          <p:cNvSpPr/>
          <p:nvPr/>
        </p:nvSpPr>
        <p:spPr>
          <a:xfrm>
            <a:off x="3563112" y="4713462"/>
            <a:ext cx="5282184" cy="307777"/>
          </a:xfrm>
          <a:prstGeom prst="rect">
            <a:avLst/>
          </a:prstGeom>
        </p:spPr>
        <p:txBody>
          <a:bodyPr wrap="square">
            <a:spAutoFit/>
          </a:bodyPr>
          <a:lstStyle/>
          <a:p>
            <a:pPr algn="ctr"/>
            <a:r>
              <a:rPr lang="en-US" sz="1400" dirty="0"/>
              <a:t>Figure 9.15 - Usage example of item flows in internal block diagrams</a:t>
            </a:r>
          </a:p>
        </p:txBody>
      </p:sp>
    </p:spTree>
    <p:extLst>
      <p:ext uri="{BB962C8B-B14F-4D97-AF65-F5344CB8AC3E}">
        <p14:creationId xmlns:p14="http://schemas.microsoft.com/office/powerpoint/2010/main" val="962409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038"/>
            <a:ext cx="8229600" cy="1143000"/>
          </a:xfrm>
        </p:spPr>
        <p:txBody>
          <a:bodyPr/>
          <a:lstStyle/>
          <a:p>
            <a:r>
              <a:rPr lang="en-US" dirty="0"/>
              <a:t>Item Flow Example</a:t>
            </a:r>
          </a:p>
        </p:txBody>
      </p:sp>
      <p:sp>
        <p:nvSpPr>
          <p:cNvPr id="3" name="Content Placeholder 2"/>
          <p:cNvSpPr>
            <a:spLocks noGrp="1"/>
          </p:cNvSpPr>
          <p:nvPr>
            <p:ph idx="1"/>
          </p:nvPr>
        </p:nvSpPr>
        <p:spPr>
          <a:xfrm>
            <a:off x="1898904" y="6101716"/>
            <a:ext cx="8549640" cy="429768"/>
          </a:xfrm>
        </p:spPr>
        <p:txBody>
          <a:bodyPr>
            <a:noAutofit/>
          </a:bodyPr>
          <a:lstStyle/>
          <a:p>
            <a:pPr>
              <a:lnSpc>
                <a:spcPct val="90000"/>
              </a:lnSpc>
            </a:pPr>
            <a:r>
              <a:rPr lang="en-US" dirty="0"/>
              <a:t>Only pistons, crankshafts, and cams flow, not any engine part.</a:t>
            </a:r>
          </a:p>
        </p:txBody>
      </p:sp>
      <p:sp>
        <p:nvSpPr>
          <p:cNvPr id="7" name="Rectangle 6"/>
          <p:cNvSpPr/>
          <p:nvPr/>
        </p:nvSpPr>
        <p:spPr>
          <a:xfrm>
            <a:off x="3663696" y="5731621"/>
            <a:ext cx="4828032" cy="307777"/>
          </a:xfrm>
          <a:prstGeom prst="rect">
            <a:avLst/>
          </a:prstGeom>
        </p:spPr>
        <p:txBody>
          <a:bodyPr wrap="square">
            <a:spAutoFit/>
          </a:bodyPr>
          <a:lstStyle/>
          <a:p>
            <a:pPr algn="ctr"/>
            <a:r>
              <a:rPr lang="en-US" sz="1400" dirty="0"/>
              <a:t>Figure 9.16 - Usage example of item flow decomposition</a:t>
            </a:r>
          </a:p>
        </p:txBody>
      </p:sp>
      <p:pic>
        <p:nvPicPr>
          <p:cNvPr id="4" name="Picture 3"/>
          <p:cNvPicPr>
            <a:picLocks noChangeAspect="1"/>
          </p:cNvPicPr>
          <p:nvPr/>
        </p:nvPicPr>
        <p:blipFill>
          <a:blip r:embed="rId2"/>
          <a:stretch>
            <a:fillRect/>
          </a:stretch>
        </p:blipFill>
        <p:spPr>
          <a:xfrm>
            <a:off x="3221956" y="1063230"/>
            <a:ext cx="5342925" cy="4646226"/>
          </a:xfrm>
          <a:prstGeom prst="rect">
            <a:avLst/>
          </a:prstGeom>
        </p:spPr>
      </p:pic>
    </p:spTree>
    <p:extLst>
      <p:ext uri="{BB962C8B-B14F-4D97-AF65-F5344CB8AC3E}">
        <p14:creationId xmlns:p14="http://schemas.microsoft.com/office/powerpoint/2010/main" val="28140132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Line 4"/>
          <p:cNvSpPr>
            <a:spLocks noChangeShapeType="1"/>
          </p:cNvSpPr>
          <p:nvPr/>
        </p:nvSpPr>
        <p:spPr bwMode="auto">
          <a:xfrm flipV="1">
            <a:off x="6820947" y="3074487"/>
            <a:ext cx="0" cy="53122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p>
            <a:pPr algn="ctr"/>
            <a:r>
              <a:rPr lang="en-US" b="1" dirty="0"/>
              <a:t>Capability vs Constraint Features</a:t>
            </a:r>
          </a:p>
        </p:txBody>
      </p:sp>
      <p:sp>
        <p:nvSpPr>
          <p:cNvPr id="3" name="Content Placeholder 2"/>
          <p:cNvSpPr>
            <a:spLocks noGrp="1"/>
          </p:cNvSpPr>
          <p:nvPr>
            <p:ph idx="1"/>
          </p:nvPr>
        </p:nvSpPr>
        <p:spPr>
          <a:xfrm>
            <a:off x="838200" y="4937760"/>
            <a:ext cx="10515600" cy="1781814"/>
          </a:xfrm>
        </p:spPr>
        <p:txBody>
          <a:bodyPr>
            <a:normAutofit/>
          </a:bodyPr>
          <a:lstStyle/>
          <a:p>
            <a:r>
              <a:rPr lang="en-US" dirty="0"/>
              <a:t>Can </a:t>
            </a:r>
            <a:r>
              <a:rPr lang="en-US" dirty="0" err="1"/>
              <a:t>NotFlownPlanes</a:t>
            </a:r>
            <a:r>
              <a:rPr lang="en-US" dirty="0"/>
              <a:t> be flown?  Yes, flying is a capability.  Planes are reclassified on first flight.</a:t>
            </a:r>
          </a:p>
          <a:p>
            <a:r>
              <a:rPr lang="en-US" dirty="0"/>
              <a:t>Can UAVs have crews?  No, it’s a constraint, not a capability.</a:t>
            </a:r>
          </a:p>
        </p:txBody>
      </p:sp>
      <p:sp>
        <p:nvSpPr>
          <p:cNvPr id="4" name="Rectangle 3"/>
          <p:cNvSpPr/>
          <p:nvPr/>
        </p:nvSpPr>
        <p:spPr>
          <a:xfrm>
            <a:off x="4983982" y="1901704"/>
            <a:ext cx="2348858" cy="98217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Plane</a:t>
            </a:r>
          </a:p>
          <a:p>
            <a:pPr>
              <a:lnSpc>
                <a:spcPct val="85000"/>
              </a:lnSpc>
            </a:pPr>
            <a:r>
              <a:rPr lang="en-US" sz="2000" b="1" dirty="0">
                <a:solidFill>
                  <a:schemeClr val="tx1"/>
                </a:solidFill>
              </a:rPr>
              <a:t>flown : Flight [0..*]</a:t>
            </a:r>
          </a:p>
          <a:p>
            <a:pPr>
              <a:lnSpc>
                <a:spcPct val="85000"/>
              </a:lnSpc>
            </a:pPr>
            <a:r>
              <a:rPr lang="en-US" sz="2000" b="1" dirty="0">
                <a:solidFill>
                  <a:schemeClr val="tx1"/>
                </a:solidFill>
              </a:rPr>
              <a:t>crew : Person [0..*]</a:t>
            </a:r>
          </a:p>
          <a:p>
            <a:pPr algn="ctr"/>
            <a:endParaRPr lang="en-US" sz="2000" b="1" dirty="0">
              <a:solidFill>
                <a:schemeClr val="tx1"/>
              </a:solidFill>
            </a:endParaRPr>
          </a:p>
        </p:txBody>
      </p:sp>
      <p:sp>
        <p:nvSpPr>
          <p:cNvPr id="5" name="Line 4"/>
          <p:cNvSpPr>
            <a:spLocks noChangeShapeType="1"/>
          </p:cNvSpPr>
          <p:nvPr/>
        </p:nvSpPr>
        <p:spPr bwMode="auto">
          <a:xfrm rot="16200000" flipV="1">
            <a:off x="6158410" y="1068900"/>
            <a:ext cx="0" cy="234886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4"/>
          <p:cNvSpPr>
            <a:spLocks noChangeShapeType="1"/>
          </p:cNvSpPr>
          <p:nvPr/>
        </p:nvSpPr>
        <p:spPr bwMode="auto">
          <a:xfrm flipV="1">
            <a:off x="5643615" y="3079542"/>
            <a:ext cx="0" cy="53122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Freeform 29"/>
          <p:cNvSpPr>
            <a:spLocks/>
          </p:cNvSpPr>
          <p:nvPr/>
        </p:nvSpPr>
        <p:spPr bwMode="auto">
          <a:xfrm flipH="1">
            <a:off x="5518254" y="2906080"/>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8" name="Rectangle 7"/>
          <p:cNvSpPr/>
          <p:nvPr/>
        </p:nvSpPr>
        <p:spPr>
          <a:xfrm>
            <a:off x="3462866" y="3454399"/>
            <a:ext cx="2356843" cy="95062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a:solidFill>
                  <a:schemeClr val="tx1"/>
                </a:solidFill>
              </a:rPr>
              <a:t>UAV</a:t>
            </a:r>
          </a:p>
          <a:p>
            <a:pPr>
              <a:lnSpc>
                <a:spcPct val="85000"/>
              </a:lnSpc>
            </a:pPr>
            <a:r>
              <a:rPr lang="en-US" sz="2000" b="1" dirty="0">
                <a:solidFill>
                  <a:schemeClr val="tx1"/>
                </a:solidFill>
              </a:rPr>
              <a:t>^flown : Flight [0..*]</a:t>
            </a:r>
          </a:p>
          <a:p>
            <a:pPr>
              <a:lnSpc>
                <a:spcPct val="85000"/>
              </a:lnSpc>
            </a:pPr>
            <a:r>
              <a:rPr lang="en-US" sz="2000" b="1" dirty="0">
                <a:solidFill>
                  <a:schemeClr val="tx1"/>
                </a:solidFill>
              </a:rPr>
              <a:t>crew : Person [0]</a:t>
            </a:r>
          </a:p>
          <a:p>
            <a:pPr algn="ctr"/>
            <a:endParaRPr lang="en-US" sz="2400" b="1" dirty="0">
              <a:solidFill>
                <a:schemeClr val="tx1"/>
              </a:solidFill>
            </a:endParaRPr>
          </a:p>
        </p:txBody>
      </p:sp>
      <p:sp>
        <p:nvSpPr>
          <p:cNvPr id="9" name="Line 4"/>
          <p:cNvSpPr>
            <a:spLocks noChangeShapeType="1"/>
          </p:cNvSpPr>
          <p:nvPr/>
        </p:nvSpPr>
        <p:spPr bwMode="auto">
          <a:xfrm rot="16200000" flipV="1">
            <a:off x="4636656" y="2626918"/>
            <a:ext cx="0" cy="234199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Rectangle 11"/>
          <p:cNvSpPr/>
          <p:nvPr/>
        </p:nvSpPr>
        <p:spPr>
          <a:xfrm>
            <a:off x="6559433" y="3454399"/>
            <a:ext cx="2356843" cy="95062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sz="2400" b="1" dirty="0" err="1">
                <a:solidFill>
                  <a:schemeClr val="tx1"/>
                </a:solidFill>
              </a:rPr>
              <a:t>NotFlownPlane</a:t>
            </a:r>
            <a:endParaRPr lang="en-US" sz="2400" b="1" dirty="0">
              <a:solidFill>
                <a:schemeClr val="tx1"/>
              </a:solidFill>
            </a:endParaRPr>
          </a:p>
          <a:p>
            <a:pPr>
              <a:lnSpc>
                <a:spcPct val="85000"/>
              </a:lnSpc>
            </a:pPr>
            <a:r>
              <a:rPr lang="en-US" sz="2000" b="1" dirty="0">
                <a:solidFill>
                  <a:schemeClr val="tx1"/>
                </a:solidFill>
              </a:rPr>
              <a:t>flown : Flight [0]</a:t>
            </a:r>
          </a:p>
          <a:p>
            <a:pPr>
              <a:lnSpc>
                <a:spcPct val="85000"/>
              </a:lnSpc>
            </a:pPr>
            <a:r>
              <a:rPr lang="en-US" sz="2000" b="1" dirty="0">
                <a:solidFill>
                  <a:schemeClr val="tx1"/>
                </a:solidFill>
              </a:rPr>
              <a:t>crew : Person [0..*]</a:t>
            </a:r>
          </a:p>
          <a:p>
            <a:pPr algn="ctr"/>
            <a:endParaRPr lang="en-US" sz="2400" b="1" dirty="0">
              <a:solidFill>
                <a:schemeClr val="tx1"/>
              </a:solidFill>
            </a:endParaRPr>
          </a:p>
        </p:txBody>
      </p:sp>
      <p:sp>
        <p:nvSpPr>
          <p:cNvPr id="13" name="Line 4"/>
          <p:cNvSpPr>
            <a:spLocks noChangeShapeType="1"/>
          </p:cNvSpPr>
          <p:nvPr/>
        </p:nvSpPr>
        <p:spPr bwMode="auto">
          <a:xfrm rot="16200000" flipV="1">
            <a:off x="7733223" y="2626918"/>
            <a:ext cx="0" cy="234199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Freeform 29"/>
          <p:cNvSpPr>
            <a:spLocks/>
          </p:cNvSpPr>
          <p:nvPr/>
        </p:nvSpPr>
        <p:spPr bwMode="auto">
          <a:xfrm flipH="1">
            <a:off x="6695586" y="2901025"/>
            <a:ext cx="250723" cy="224457"/>
          </a:xfrm>
          <a:custGeom>
            <a:avLst/>
            <a:gdLst>
              <a:gd name="T0" fmla="*/ 49 w 108"/>
              <a:gd name="T1" fmla="*/ 0 h 157"/>
              <a:gd name="T2" fmla="*/ 108 w 108"/>
              <a:gd name="T3" fmla="*/ 157 h 157"/>
              <a:gd name="T4" fmla="*/ 0 w 108"/>
              <a:gd name="T5" fmla="*/ 157 h 157"/>
              <a:gd name="T6" fmla="*/ 49 w 108"/>
              <a:gd name="T7" fmla="*/ 0 h 157"/>
              <a:gd name="connsiteX0" fmla="*/ 5108 w 10000"/>
              <a:gd name="connsiteY0" fmla="*/ 0 h 10000"/>
              <a:gd name="connsiteX1" fmla="*/ 10000 w 10000"/>
              <a:gd name="connsiteY1" fmla="*/ 10000 h 10000"/>
              <a:gd name="connsiteX2" fmla="*/ 0 w 10000"/>
              <a:gd name="connsiteY2" fmla="*/ 10000 h 10000"/>
              <a:gd name="connsiteX3" fmla="*/ 5108 w 10000"/>
              <a:gd name="connsiteY3" fmla="*/ 0 h 10000"/>
              <a:gd name="connsiteX0" fmla="*/ 4537 w 10000"/>
              <a:gd name="connsiteY0" fmla="*/ 0 h 10000"/>
              <a:gd name="connsiteX1" fmla="*/ 10000 w 10000"/>
              <a:gd name="connsiteY1" fmla="*/ 10000 h 10000"/>
              <a:gd name="connsiteX2" fmla="*/ 0 w 10000"/>
              <a:gd name="connsiteY2" fmla="*/ 10000 h 10000"/>
              <a:gd name="connsiteX3" fmla="*/ 4537 w 10000"/>
              <a:gd name="connsiteY3" fmla="*/ 0 h 10000"/>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lstStyle/>
          <a:p>
            <a:endParaRPr lang="en-US"/>
          </a:p>
        </p:txBody>
      </p:sp>
      <p:sp>
        <p:nvSpPr>
          <p:cNvPr id="16" name="Freeform 29"/>
          <p:cNvSpPr>
            <a:spLocks/>
          </p:cNvSpPr>
          <p:nvPr/>
        </p:nvSpPr>
        <p:spPr bwMode="auto">
          <a:xfrm rot="20958382">
            <a:off x="3626415" y="2789296"/>
            <a:ext cx="1453292" cy="85037"/>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30"/>
              <a:gd name="connsiteX1" fmla="*/ 3982 w 10539"/>
              <a:gd name="connsiteY1" fmla="*/ 39816 h 44530"/>
              <a:gd name="connsiteX2" fmla="*/ 7199 w 10539"/>
              <a:gd name="connsiteY2" fmla="*/ 43000 h 44530"/>
              <a:gd name="connsiteX3" fmla="*/ 10539 w 10539"/>
              <a:gd name="connsiteY3" fmla="*/ 17350 h 44530"/>
              <a:gd name="connsiteX0" fmla="*/ 0 w 10539"/>
              <a:gd name="connsiteY0" fmla="*/ 0 h 44082"/>
              <a:gd name="connsiteX1" fmla="*/ 3982 w 10539"/>
              <a:gd name="connsiteY1" fmla="*/ 39816 h 44082"/>
              <a:gd name="connsiteX2" fmla="*/ 7199 w 10539"/>
              <a:gd name="connsiteY2" fmla="*/ 43000 h 44082"/>
              <a:gd name="connsiteX3" fmla="*/ 10539 w 10539"/>
              <a:gd name="connsiteY3" fmla="*/ 17350 h 44082"/>
              <a:gd name="connsiteX0" fmla="*/ 0 w 10539"/>
              <a:gd name="connsiteY0" fmla="*/ 0 h 44949"/>
              <a:gd name="connsiteX1" fmla="*/ 3982 w 10539"/>
              <a:gd name="connsiteY1" fmla="*/ 39816 h 44949"/>
              <a:gd name="connsiteX2" fmla="*/ 7199 w 10539"/>
              <a:gd name="connsiteY2" fmla="*/ 43000 h 44949"/>
              <a:gd name="connsiteX3" fmla="*/ 10539 w 10539"/>
              <a:gd name="connsiteY3" fmla="*/ 17350 h 44949"/>
              <a:gd name="connsiteX0" fmla="*/ 0 w 10539"/>
              <a:gd name="connsiteY0" fmla="*/ 0 h 44533"/>
              <a:gd name="connsiteX1" fmla="*/ 3982 w 10539"/>
              <a:gd name="connsiteY1" fmla="*/ 39816 h 44533"/>
              <a:gd name="connsiteX2" fmla="*/ 7199 w 10539"/>
              <a:gd name="connsiteY2" fmla="*/ 43000 h 44533"/>
              <a:gd name="connsiteX3" fmla="*/ 10539 w 10539"/>
              <a:gd name="connsiteY3" fmla="*/ 17350 h 44533"/>
              <a:gd name="connsiteX0" fmla="*/ 0 w 10539"/>
              <a:gd name="connsiteY0" fmla="*/ 0 h 43961"/>
              <a:gd name="connsiteX1" fmla="*/ 3319 w 10539"/>
              <a:gd name="connsiteY1" fmla="*/ 36518 h 43961"/>
              <a:gd name="connsiteX2" fmla="*/ 7199 w 10539"/>
              <a:gd name="connsiteY2" fmla="*/ 43000 h 43961"/>
              <a:gd name="connsiteX3" fmla="*/ 10539 w 10539"/>
              <a:gd name="connsiteY3" fmla="*/ 17350 h 43961"/>
              <a:gd name="connsiteX0" fmla="*/ 0 w 10539"/>
              <a:gd name="connsiteY0" fmla="*/ 0 h 44491"/>
              <a:gd name="connsiteX1" fmla="*/ 3319 w 10539"/>
              <a:gd name="connsiteY1" fmla="*/ 36518 h 44491"/>
              <a:gd name="connsiteX2" fmla="*/ 7199 w 10539"/>
              <a:gd name="connsiteY2" fmla="*/ 43000 h 44491"/>
              <a:gd name="connsiteX3" fmla="*/ 10539 w 10539"/>
              <a:gd name="connsiteY3" fmla="*/ 17350 h 44491"/>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39964"/>
              <a:gd name="connsiteX1" fmla="*/ 3319 w 10539"/>
              <a:gd name="connsiteY1" fmla="*/ 36518 h 39964"/>
              <a:gd name="connsiteX2" fmla="*/ 7284 w 10539"/>
              <a:gd name="connsiteY2" fmla="*/ 37179 h 39964"/>
              <a:gd name="connsiteX3" fmla="*/ 10539 w 10539"/>
              <a:gd name="connsiteY3" fmla="*/ 17350 h 39964"/>
              <a:gd name="connsiteX0" fmla="*/ 0 w 10539"/>
              <a:gd name="connsiteY0" fmla="*/ 0 h 40127"/>
              <a:gd name="connsiteX1" fmla="*/ 3319 w 10539"/>
              <a:gd name="connsiteY1" fmla="*/ 36518 h 40127"/>
              <a:gd name="connsiteX2" fmla="*/ 7334 w 10539"/>
              <a:gd name="connsiteY2" fmla="*/ 37535 h 40127"/>
              <a:gd name="connsiteX3" fmla="*/ 10539 w 10539"/>
              <a:gd name="connsiteY3" fmla="*/ 17350 h 40127"/>
              <a:gd name="connsiteX0" fmla="*/ 0 w 10539"/>
              <a:gd name="connsiteY0" fmla="*/ 0 h 39926"/>
              <a:gd name="connsiteX1" fmla="*/ 3319 w 10539"/>
              <a:gd name="connsiteY1" fmla="*/ 36518 h 39926"/>
              <a:gd name="connsiteX2" fmla="*/ 7334 w 10539"/>
              <a:gd name="connsiteY2" fmla="*/ 37535 h 39926"/>
              <a:gd name="connsiteX3" fmla="*/ 10539 w 10539"/>
              <a:gd name="connsiteY3" fmla="*/ 17350 h 39926"/>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3232"/>
              <a:gd name="connsiteX1" fmla="*/ 3319 w 10539"/>
              <a:gd name="connsiteY1" fmla="*/ 36518 h 43232"/>
              <a:gd name="connsiteX2" fmla="*/ 6854 w 10539"/>
              <a:gd name="connsiteY2" fmla="*/ 42684 h 43232"/>
              <a:gd name="connsiteX3" fmla="*/ 10539 w 10539"/>
              <a:gd name="connsiteY3" fmla="*/ 17350 h 43232"/>
              <a:gd name="connsiteX0" fmla="*/ 0 w 10539"/>
              <a:gd name="connsiteY0" fmla="*/ 0 h 43641"/>
              <a:gd name="connsiteX1" fmla="*/ 3319 w 10539"/>
              <a:gd name="connsiteY1" fmla="*/ 36518 h 43641"/>
              <a:gd name="connsiteX2" fmla="*/ 6854 w 10539"/>
              <a:gd name="connsiteY2" fmla="*/ 42684 h 43641"/>
              <a:gd name="connsiteX3" fmla="*/ 10539 w 10539"/>
              <a:gd name="connsiteY3" fmla="*/ 17350 h 43641"/>
              <a:gd name="connsiteX0" fmla="*/ 0 w 10539"/>
              <a:gd name="connsiteY0" fmla="*/ 0 h 43367"/>
              <a:gd name="connsiteX1" fmla="*/ 3319 w 10539"/>
              <a:gd name="connsiteY1" fmla="*/ 36518 h 43367"/>
              <a:gd name="connsiteX2" fmla="*/ 6854 w 10539"/>
              <a:gd name="connsiteY2" fmla="*/ 42684 h 43367"/>
              <a:gd name="connsiteX3" fmla="*/ 10539 w 10539"/>
              <a:gd name="connsiteY3" fmla="*/ 17350 h 43367"/>
              <a:gd name="connsiteX0" fmla="*/ 0 w 10539"/>
              <a:gd name="connsiteY0" fmla="*/ 0 h 43690"/>
              <a:gd name="connsiteX1" fmla="*/ 3319 w 10539"/>
              <a:gd name="connsiteY1" fmla="*/ 36518 h 43690"/>
              <a:gd name="connsiteX2" fmla="*/ 6854 w 10539"/>
              <a:gd name="connsiteY2" fmla="*/ 42684 h 43690"/>
              <a:gd name="connsiteX3" fmla="*/ 10539 w 10539"/>
              <a:gd name="connsiteY3" fmla="*/ 17350 h 43690"/>
            </a:gdLst>
            <a:ahLst/>
            <a:cxnLst>
              <a:cxn ang="0">
                <a:pos x="connsiteX0" y="connsiteY0"/>
              </a:cxn>
              <a:cxn ang="0">
                <a:pos x="connsiteX1" y="connsiteY1"/>
              </a:cxn>
              <a:cxn ang="0">
                <a:pos x="connsiteX2" y="connsiteY2"/>
              </a:cxn>
              <a:cxn ang="0">
                <a:pos x="connsiteX3" y="connsiteY3"/>
              </a:cxn>
            </a:cxnLst>
            <a:rect l="l" t="t" r="r" b="b"/>
            <a:pathLst>
              <a:path w="10539" h="43690">
                <a:moveTo>
                  <a:pt x="0" y="0"/>
                </a:moveTo>
                <a:cubicBezTo>
                  <a:pt x="1663" y="22783"/>
                  <a:pt x="2345" y="31318"/>
                  <a:pt x="3319" y="36518"/>
                </a:cubicBezTo>
                <a:cubicBezTo>
                  <a:pt x="4293" y="41718"/>
                  <a:pt x="5814" y="45615"/>
                  <a:pt x="6854" y="42684"/>
                </a:cubicBezTo>
                <a:cubicBezTo>
                  <a:pt x="7894" y="39753"/>
                  <a:pt x="8678" y="30719"/>
                  <a:pt x="10539" y="1735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17" name="Rectangle 16"/>
          <p:cNvSpPr>
            <a:spLocks noChangeArrowheads="1"/>
          </p:cNvSpPr>
          <p:nvPr/>
        </p:nvSpPr>
        <p:spPr bwMode="auto">
          <a:xfrm>
            <a:off x="1093045" y="1916221"/>
            <a:ext cx="2590133" cy="61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80000"/>
              </a:lnSpc>
            </a:pPr>
            <a:r>
              <a:rPr lang="en-US" altLang="en-US" sz="2400" b="1" dirty="0">
                <a:solidFill>
                  <a:schemeClr val="accent5"/>
                </a:solidFill>
              </a:rPr>
              <a:t>Capability</a:t>
            </a:r>
          </a:p>
          <a:p>
            <a:pPr algn="r">
              <a:lnSpc>
                <a:spcPct val="80000"/>
              </a:lnSpc>
            </a:pPr>
            <a:r>
              <a:rPr lang="en-US" altLang="en-US" dirty="0">
                <a:solidFill>
                  <a:schemeClr val="accent5"/>
                </a:solidFill>
              </a:rPr>
              <a:t>(supports reclassification)</a:t>
            </a:r>
          </a:p>
        </p:txBody>
      </p:sp>
      <p:sp>
        <p:nvSpPr>
          <p:cNvPr id="19" name="Rectangle 18"/>
          <p:cNvSpPr>
            <a:spLocks noChangeArrowheads="1"/>
          </p:cNvSpPr>
          <p:nvPr/>
        </p:nvSpPr>
        <p:spPr bwMode="auto">
          <a:xfrm>
            <a:off x="307574" y="2730174"/>
            <a:ext cx="3375604" cy="61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80000"/>
              </a:lnSpc>
            </a:pPr>
            <a:r>
              <a:rPr lang="en-US" altLang="en-US" sz="2400" b="1" dirty="0">
                <a:solidFill>
                  <a:schemeClr val="accent5"/>
                </a:solidFill>
              </a:rPr>
              <a:t>Constraint</a:t>
            </a:r>
          </a:p>
          <a:p>
            <a:pPr algn="r">
              <a:lnSpc>
                <a:spcPct val="80000"/>
              </a:lnSpc>
            </a:pPr>
            <a:r>
              <a:rPr lang="en-US" altLang="en-US" dirty="0">
                <a:solidFill>
                  <a:schemeClr val="accent5"/>
                </a:solidFill>
              </a:rPr>
              <a:t>(does not support reclassification)</a:t>
            </a:r>
          </a:p>
        </p:txBody>
      </p:sp>
      <p:sp>
        <p:nvSpPr>
          <p:cNvPr id="20" name="Freeform 29"/>
          <p:cNvSpPr>
            <a:spLocks/>
          </p:cNvSpPr>
          <p:nvPr/>
        </p:nvSpPr>
        <p:spPr bwMode="auto">
          <a:xfrm rot="641618" flipV="1">
            <a:off x="3618795" y="2210177"/>
            <a:ext cx="1453292" cy="85037"/>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30"/>
              <a:gd name="connsiteX1" fmla="*/ 3982 w 10539"/>
              <a:gd name="connsiteY1" fmla="*/ 39816 h 44530"/>
              <a:gd name="connsiteX2" fmla="*/ 7199 w 10539"/>
              <a:gd name="connsiteY2" fmla="*/ 43000 h 44530"/>
              <a:gd name="connsiteX3" fmla="*/ 10539 w 10539"/>
              <a:gd name="connsiteY3" fmla="*/ 17350 h 44530"/>
              <a:gd name="connsiteX0" fmla="*/ 0 w 10539"/>
              <a:gd name="connsiteY0" fmla="*/ 0 h 44082"/>
              <a:gd name="connsiteX1" fmla="*/ 3982 w 10539"/>
              <a:gd name="connsiteY1" fmla="*/ 39816 h 44082"/>
              <a:gd name="connsiteX2" fmla="*/ 7199 w 10539"/>
              <a:gd name="connsiteY2" fmla="*/ 43000 h 44082"/>
              <a:gd name="connsiteX3" fmla="*/ 10539 w 10539"/>
              <a:gd name="connsiteY3" fmla="*/ 17350 h 44082"/>
              <a:gd name="connsiteX0" fmla="*/ 0 w 10539"/>
              <a:gd name="connsiteY0" fmla="*/ 0 h 44949"/>
              <a:gd name="connsiteX1" fmla="*/ 3982 w 10539"/>
              <a:gd name="connsiteY1" fmla="*/ 39816 h 44949"/>
              <a:gd name="connsiteX2" fmla="*/ 7199 w 10539"/>
              <a:gd name="connsiteY2" fmla="*/ 43000 h 44949"/>
              <a:gd name="connsiteX3" fmla="*/ 10539 w 10539"/>
              <a:gd name="connsiteY3" fmla="*/ 17350 h 44949"/>
              <a:gd name="connsiteX0" fmla="*/ 0 w 10539"/>
              <a:gd name="connsiteY0" fmla="*/ 0 h 44533"/>
              <a:gd name="connsiteX1" fmla="*/ 3982 w 10539"/>
              <a:gd name="connsiteY1" fmla="*/ 39816 h 44533"/>
              <a:gd name="connsiteX2" fmla="*/ 7199 w 10539"/>
              <a:gd name="connsiteY2" fmla="*/ 43000 h 44533"/>
              <a:gd name="connsiteX3" fmla="*/ 10539 w 10539"/>
              <a:gd name="connsiteY3" fmla="*/ 17350 h 44533"/>
              <a:gd name="connsiteX0" fmla="*/ 0 w 10539"/>
              <a:gd name="connsiteY0" fmla="*/ 0 h 43961"/>
              <a:gd name="connsiteX1" fmla="*/ 3319 w 10539"/>
              <a:gd name="connsiteY1" fmla="*/ 36518 h 43961"/>
              <a:gd name="connsiteX2" fmla="*/ 7199 w 10539"/>
              <a:gd name="connsiteY2" fmla="*/ 43000 h 43961"/>
              <a:gd name="connsiteX3" fmla="*/ 10539 w 10539"/>
              <a:gd name="connsiteY3" fmla="*/ 17350 h 43961"/>
              <a:gd name="connsiteX0" fmla="*/ 0 w 10539"/>
              <a:gd name="connsiteY0" fmla="*/ 0 h 44491"/>
              <a:gd name="connsiteX1" fmla="*/ 3319 w 10539"/>
              <a:gd name="connsiteY1" fmla="*/ 36518 h 44491"/>
              <a:gd name="connsiteX2" fmla="*/ 7199 w 10539"/>
              <a:gd name="connsiteY2" fmla="*/ 43000 h 44491"/>
              <a:gd name="connsiteX3" fmla="*/ 10539 w 10539"/>
              <a:gd name="connsiteY3" fmla="*/ 17350 h 44491"/>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39964"/>
              <a:gd name="connsiteX1" fmla="*/ 3319 w 10539"/>
              <a:gd name="connsiteY1" fmla="*/ 36518 h 39964"/>
              <a:gd name="connsiteX2" fmla="*/ 7284 w 10539"/>
              <a:gd name="connsiteY2" fmla="*/ 37179 h 39964"/>
              <a:gd name="connsiteX3" fmla="*/ 10539 w 10539"/>
              <a:gd name="connsiteY3" fmla="*/ 17350 h 39964"/>
              <a:gd name="connsiteX0" fmla="*/ 0 w 10539"/>
              <a:gd name="connsiteY0" fmla="*/ 0 h 40127"/>
              <a:gd name="connsiteX1" fmla="*/ 3319 w 10539"/>
              <a:gd name="connsiteY1" fmla="*/ 36518 h 40127"/>
              <a:gd name="connsiteX2" fmla="*/ 7334 w 10539"/>
              <a:gd name="connsiteY2" fmla="*/ 37535 h 40127"/>
              <a:gd name="connsiteX3" fmla="*/ 10539 w 10539"/>
              <a:gd name="connsiteY3" fmla="*/ 17350 h 40127"/>
              <a:gd name="connsiteX0" fmla="*/ 0 w 10539"/>
              <a:gd name="connsiteY0" fmla="*/ 0 h 39926"/>
              <a:gd name="connsiteX1" fmla="*/ 3319 w 10539"/>
              <a:gd name="connsiteY1" fmla="*/ 36518 h 39926"/>
              <a:gd name="connsiteX2" fmla="*/ 7334 w 10539"/>
              <a:gd name="connsiteY2" fmla="*/ 37535 h 39926"/>
              <a:gd name="connsiteX3" fmla="*/ 10539 w 10539"/>
              <a:gd name="connsiteY3" fmla="*/ 17350 h 39926"/>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3232"/>
              <a:gd name="connsiteX1" fmla="*/ 3319 w 10539"/>
              <a:gd name="connsiteY1" fmla="*/ 36518 h 43232"/>
              <a:gd name="connsiteX2" fmla="*/ 6854 w 10539"/>
              <a:gd name="connsiteY2" fmla="*/ 42684 h 43232"/>
              <a:gd name="connsiteX3" fmla="*/ 10539 w 10539"/>
              <a:gd name="connsiteY3" fmla="*/ 17350 h 43232"/>
              <a:gd name="connsiteX0" fmla="*/ 0 w 10539"/>
              <a:gd name="connsiteY0" fmla="*/ 0 h 43641"/>
              <a:gd name="connsiteX1" fmla="*/ 3319 w 10539"/>
              <a:gd name="connsiteY1" fmla="*/ 36518 h 43641"/>
              <a:gd name="connsiteX2" fmla="*/ 6854 w 10539"/>
              <a:gd name="connsiteY2" fmla="*/ 42684 h 43641"/>
              <a:gd name="connsiteX3" fmla="*/ 10539 w 10539"/>
              <a:gd name="connsiteY3" fmla="*/ 17350 h 43641"/>
              <a:gd name="connsiteX0" fmla="*/ 0 w 10539"/>
              <a:gd name="connsiteY0" fmla="*/ 0 h 43367"/>
              <a:gd name="connsiteX1" fmla="*/ 3319 w 10539"/>
              <a:gd name="connsiteY1" fmla="*/ 36518 h 43367"/>
              <a:gd name="connsiteX2" fmla="*/ 6854 w 10539"/>
              <a:gd name="connsiteY2" fmla="*/ 42684 h 43367"/>
              <a:gd name="connsiteX3" fmla="*/ 10539 w 10539"/>
              <a:gd name="connsiteY3" fmla="*/ 17350 h 43367"/>
              <a:gd name="connsiteX0" fmla="*/ 0 w 10539"/>
              <a:gd name="connsiteY0" fmla="*/ 0 h 43690"/>
              <a:gd name="connsiteX1" fmla="*/ 3319 w 10539"/>
              <a:gd name="connsiteY1" fmla="*/ 36518 h 43690"/>
              <a:gd name="connsiteX2" fmla="*/ 6854 w 10539"/>
              <a:gd name="connsiteY2" fmla="*/ 42684 h 43690"/>
              <a:gd name="connsiteX3" fmla="*/ 10539 w 10539"/>
              <a:gd name="connsiteY3" fmla="*/ 17350 h 43690"/>
            </a:gdLst>
            <a:ahLst/>
            <a:cxnLst>
              <a:cxn ang="0">
                <a:pos x="connsiteX0" y="connsiteY0"/>
              </a:cxn>
              <a:cxn ang="0">
                <a:pos x="connsiteX1" y="connsiteY1"/>
              </a:cxn>
              <a:cxn ang="0">
                <a:pos x="connsiteX2" y="connsiteY2"/>
              </a:cxn>
              <a:cxn ang="0">
                <a:pos x="connsiteX3" y="connsiteY3"/>
              </a:cxn>
            </a:cxnLst>
            <a:rect l="l" t="t" r="r" b="b"/>
            <a:pathLst>
              <a:path w="10539" h="43690">
                <a:moveTo>
                  <a:pt x="0" y="0"/>
                </a:moveTo>
                <a:cubicBezTo>
                  <a:pt x="1663" y="22783"/>
                  <a:pt x="2345" y="31318"/>
                  <a:pt x="3319" y="36518"/>
                </a:cubicBezTo>
                <a:cubicBezTo>
                  <a:pt x="4293" y="41718"/>
                  <a:pt x="5814" y="45615"/>
                  <a:pt x="6854" y="42684"/>
                </a:cubicBezTo>
                <a:cubicBezTo>
                  <a:pt x="7894" y="39753"/>
                  <a:pt x="8678" y="30719"/>
                  <a:pt x="10539" y="1735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Tree>
    <p:extLst>
      <p:ext uri="{BB962C8B-B14F-4D97-AF65-F5344CB8AC3E}">
        <p14:creationId xmlns:p14="http://schemas.microsoft.com/office/powerpoint/2010/main" val="915946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Formalism Use Cases (Hybrid SUV)</a:t>
            </a:r>
            <a:endParaRPr lang="en-US" dirty="0"/>
          </a:p>
        </p:txBody>
      </p:sp>
      <p:sp>
        <p:nvSpPr>
          <p:cNvPr id="3" name="Content Placeholder 2"/>
          <p:cNvSpPr>
            <a:spLocks noGrp="1"/>
          </p:cNvSpPr>
          <p:nvPr>
            <p:ph idx="1"/>
          </p:nvPr>
        </p:nvSpPr>
        <p:spPr/>
        <p:txBody>
          <a:bodyPr>
            <a:normAutofit fontScale="92500" lnSpcReduction="10000"/>
          </a:bodyPr>
          <a:lstStyle/>
          <a:p>
            <a:r>
              <a:rPr lang="en-US" dirty="0"/>
              <a:t>Engineers identify a set of hazards associated for the vehicle. They capture this material in the system model, along with potential mitigations that are tied to elements of the design. Throughout the design process, the engineers put together analyses (fault trees, formal verification, etc.), while the SME automatically constructs the assurance case arguments (using the hazards, mitigations, analyses and design information tied to the mitigations) which expresses whether or not the system is safe to use. </a:t>
            </a:r>
          </a:p>
          <a:p>
            <a:endParaRPr lang="en-US" dirty="0"/>
          </a:p>
          <a:p>
            <a:r>
              <a:rPr lang="en-US" dirty="0"/>
              <a:t>Engineers identify undesirable events (combinations of states, actions, interactions, values, etc.) during design and use the SME to automatically generate fault trees to study how they can improve the design to avoid these events. </a:t>
            </a:r>
          </a:p>
          <a:p>
            <a:endParaRPr lang="en-US" dirty="0"/>
          </a:p>
        </p:txBody>
      </p:sp>
      <p:sp>
        <p:nvSpPr>
          <p:cNvPr id="5" name="Slide Number Placeholder 4"/>
          <p:cNvSpPr>
            <a:spLocks noGrp="1"/>
          </p:cNvSpPr>
          <p:nvPr>
            <p:ph type="sldNum" sz="quarter" idx="12"/>
          </p:nvPr>
        </p:nvSpPr>
        <p:spPr/>
        <p:txBody>
          <a:bodyPr/>
          <a:lstStyle/>
          <a:p>
            <a:fld id="{8F1B3A31-E2C7-4107-99CC-0B10DFF9F6E7}" type="slidenum">
              <a:rPr lang="en-US" smtClean="0"/>
              <a:t>26</a:t>
            </a:fld>
            <a:endParaRPr lang="en-US"/>
          </a:p>
        </p:txBody>
      </p:sp>
    </p:spTree>
    <p:extLst>
      <p:ext uri="{BB962C8B-B14F-4D97-AF65-F5344CB8AC3E}">
        <p14:creationId xmlns:p14="http://schemas.microsoft.com/office/powerpoint/2010/main" val="22009376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Formalism Use Cases (Hybrid SUV)</a:t>
            </a:r>
            <a:endParaRPr lang="en-US" dirty="0"/>
          </a:p>
        </p:txBody>
      </p:sp>
      <p:sp>
        <p:nvSpPr>
          <p:cNvPr id="3" name="Content Placeholder 2"/>
          <p:cNvSpPr>
            <a:spLocks noGrp="1"/>
          </p:cNvSpPr>
          <p:nvPr>
            <p:ph idx="1"/>
          </p:nvPr>
        </p:nvSpPr>
        <p:spPr/>
        <p:txBody>
          <a:bodyPr>
            <a:normAutofit/>
          </a:bodyPr>
          <a:lstStyle/>
          <a:p>
            <a:r>
              <a:rPr lang="en-US" dirty="0"/>
              <a:t>Engineers for the Hybrid SUV acquire a model for a component they would like to use with their design. The documentation references the verification of the design obtained by using reasoning tool that the engineers do not have.  When the engineers download the model and integrate it with theirs, they know any inconsistencies found by their own reasoners are not due to flaws internal to the component’s design.</a:t>
            </a:r>
          </a:p>
        </p:txBody>
      </p:sp>
      <p:sp>
        <p:nvSpPr>
          <p:cNvPr id="5" name="Slide Number Placeholder 4"/>
          <p:cNvSpPr>
            <a:spLocks noGrp="1"/>
          </p:cNvSpPr>
          <p:nvPr>
            <p:ph type="sldNum" sz="quarter" idx="12"/>
          </p:nvPr>
        </p:nvSpPr>
        <p:spPr/>
        <p:txBody>
          <a:bodyPr/>
          <a:lstStyle/>
          <a:p>
            <a:fld id="{8F1B3A31-E2C7-4107-99CC-0B10DFF9F6E7}" type="slidenum">
              <a:rPr lang="en-US" smtClean="0"/>
              <a:t>27</a:t>
            </a:fld>
            <a:endParaRPr lang="en-US"/>
          </a:p>
        </p:txBody>
      </p:sp>
    </p:spTree>
    <p:extLst>
      <p:ext uri="{BB962C8B-B14F-4D97-AF65-F5344CB8AC3E}">
        <p14:creationId xmlns:p14="http://schemas.microsoft.com/office/powerpoint/2010/main" val="30262268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8359" y="1122363"/>
            <a:ext cx="9515283" cy="2387600"/>
          </a:xfrm>
        </p:spPr>
        <p:txBody>
          <a:bodyPr>
            <a:normAutofit/>
          </a:bodyPr>
          <a:lstStyle/>
          <a:p>
            <a:r>
              <a:rPr lang="en-US" dirty="0"/>
              <a:t>Other Possible Requirements Outside Formalism WG Scope</a:t>
            </a:r>
          </a:p>
        </p:txBody>
      </p:sp>
      <p:sp>
        <p:nvSpPr>
          <p:cNvPr id="3" name="Slide Number Placeholder 2"/>
          <p:cNvSpPr>
            <a:spLocks noGrp="1"/>
          </p:cNvSpPr>
          <p:nvPr>
            <p:ph type="sldNum" sz="quarter" idx="12"/>
          </p:nvPr>
        </p:nvSpPr>
        <p:spPr/>
        <p:txBody>
          <a:bodyPr/>
          <a:lstStyle/>
          <a:p>
            <a:fld id="{8F1B3A31-E2C7-4107-99CC-0B10DFF9F6E7}" type="slidenum">
              <a:rPr lang="en-US" smtClean="0"/>
              <a:t>28</a:t>
            </a:fld>
            <a:endParaRPr lang="en-US"/>
          </a:p>
        </p:txBody>
      </p:sp>
    </p:spTree>
    <p:extLst>
      <p:ext uri="{BB962C8B-B14F-4D97-AF65-F5344CB8AC3E}">
        <p14:creationId xmlns:p14="http://schemas.microsoft.com/office/powerpoint/2010/main" val="2361178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Proposal (1)</a:t>
            </a:r>
          </a:p>
        </p:txBody>
      </p:sp>
      <p:sp>
        <p:nvSpPr>
          <p:cNvPr id="13" name="TextBox 12"/>
          <p:cNvSpPr txBox="1"/>
          <p:nvPr/>
        </p:nvSpPr>
        <p:spPr>
          <a:xfrm>
            <a:off x="169601" y="1321090"/>
            <a:ext cx="11791490" cy="1643527"/>
          </a:xfrm>
          <a:prstGeom prst="rect">
            <a:avLst/>
          </a:prstGeom>
          <a:noFill/>
        </p:spPr>
        <p:txBody>
          <a:bodyPr wrap="square" rtlCol="0">
            <a:spAutoFit/>
          </a:bodyPr>
          <a:lstStyle/>
          <a:p>
            <a:pPr>
              <a:lnSpc>
                <a:spcPct val="90000"/>
              </a:lnSpc>
            </a:pPr>
            <a:r>
              <a:rPr lang="en-US" sz="3200" dirty="0" err="1"/>
              <a:t>SysML</a:t>
            </a:r>
            <a:r>
              <a:rPr lang="en-US" sz="3200" dirty="0"/>
              <a:t> v2 shall provide mechanisms to extend the language. </a:t>
            </a:r>
          </a:p>
          <a:p>
            <a:endParaRPr lang="en-US" sz="2400" dirty="0"/>
          </a:p>
          <a:p>
            <a:r>
              <a:rPr lang="en-US" sz="2400" b="1" dirty="0"/>
              <a:t>Benefits</a:t>
            </a:r>
            <a:r>
              <a:rPr lang="en-US" sz="2400" dirty="0"/>
              <a:t>:</a:t>
            </a:r>
          </a:p>
          <a:p>
            <a:r>
              <a:rPr lang="en-US" sz="2400" dirty="0"/>
              <a:t>Simplifies integration of </a:t>
            </a:r>
            <a:r>
              <a:rPr lang="en-US" sz="2400" dirty="0" err="1"/>
              <a:t>SysML</a:t>
            </a:r>
            <a:r>
              <a:rPr lang="en-US" sz="2400" dirty="0"/>
              <a:t> v2 with other domains and architecture frameworks</a:t>
            </a:r>
            <a:r>
              <a:rPr lang="en-US" sz="2400" dirty="0" smtClean="0"/>
              <a:t>.</a:t>
            </a:r>
          </a:p>
        </p:txBody>
      </p:sp>
      <p:sp>
        <p:nvSpPr>
          <p:cNvPr id="4" name="Slide Number Placeholder 3"/>
          <p:cNvSpPr>
            <a:spLocks noGrp="1"/>
          </p:cNvSpPr>
          <p:nvPr>
            <p:ph type="sldNum" sz="quarter" idx="12"/>
          </p:nvPr>
        </p:nvSpPr>
        <p:spPr/>
        <p:txBody>
          <a:bodyPr/>
          <a:lstStyle/>
          <a:p>
            <a:fld id="{8F1B3A31-E2C7-4107-99CC-0B10DFF9F6E7}" type="slidenum">
              <a:rPr lang="en-US" smtClean="0"/>
              <a:t>29</a:t>
            </a:fld>
            <a:endParaRPr lang="en-US"/>
          </a:p>
        </p:txBody>
      </p:sp>
    </p:spTree>
    <p:extLst>
      <p:ext uri="{BB962C8B-B14F-4D97-AF65-F5344CB8AC3E}">
        <p14:creationId xmlns:p14="http://schemas.microsoft.com/office/powerpoint/2010/main" val="8055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Overview</a:t>
            </a:r>
          </a:p>
        </p:txBody>
      </p:sp>
      <p:sp>
        <p:nvSpPr>
          <p:cNvPr id="3" name="Content Placeholder 2"/>
          <p:cNvSpPr>
            <a:spLocks noGrp="1"/>
          </p:cNvSpPr>
          <p:nvPr>
            <p:ph idx="1"/>
          </p:nvPr>
        </p:nvSpPr>
        <p:spPr/>
        <p:txBody>
          <a:bodyPr>
            <a:normAutofit/>
          </a:bodyPr>
          <a:lstStyle/>
          <a:p>
            <a:r>
              <a:rPr lang="en-US" sz="3200" dirty="0"/>
              <a:t>Language Definition Requirements &amp; Benefits</a:t>
            </a:r>
          </a:p>
          <a:p>
            <a:r>
              <a:rPr lang="en-US" sz="3200" dirty="0">
                <a:solidFill>
                  <a:schemeClr val="bg1">
                    <a:lumMod val="65000"/>
                  </a:schemeClr>
                </a:solidFill>
              </a:rPr>
              <a:t>Language Feature </a:t>
            </a:r>
            <a:r>
              <a:rPr lang="en-US" sz="3200" dirty="0" smtClean="0">
                <a:solidFill>
                  <a:schemeClr val="bg1">
                    <a:lumMod val="65000"/>
                  </a:schemeClr>
                </a:solidFill>
              </a:rPr>
              <a:t>Requirements</a:t>
            </a:r>
            <a:endParaRPr lang="en-US" sz="3200" dirty="0">
              <a:solidFill>
                <a:schemeClr val="bg1">
                  <a:lumMod val="65000"/>
                </a:schemeClr>
              </a:solidFill>
            </a:endParaRPr>
          </a:p>
          <a:p>
            <a:pPr marL="0" indent="0">
              <a:buNone/>
            </a:pPr>
            <a:endParaRPr lang="en-US" sz="3200" dirty="0"/>
          </a:p>
        </p:txBody>
      </p:sp>
      <p:sp>
        <p:nvSpPr>
          <p:cNvPr id="5" name="Slide Number Placeholder 4"/>
          <p:cNvSpPr>
            <a:spLocks noGrp="1"/>
          </p:cNvSpPr>
          <p:nvPr>
            <p:ph type="sldNum" sz="quarter" idx="12"/>
          </p:nvPr>
        </p:nvSpPr>
        <p:spPr/>
        <p:txBody>
          <a:bodyPr/>
          <a:lstStyle/>
          <a:p>
            <a:fld id="{8F1B3A31-E2C7-4107-99CC-0B10DFF9F6E7}" type="slidenum">
              <a:rPr lang="en-US" smtClean="0"/>
              <a:t>3</a:t>
            </a:fld>
            <a:endParaRPr lang="en-US"/>
          </a:p>
        </p:txBody>
      </p:sp>
    </p:spTree>
    <p:extLst>
      <p:ext uri="{BB962C8B-B14F-4D97-AF65-F5344CB8AC3E}">
        <p14:creationId xmlns:p14="http://schemas.microsoft.com/office/powerpoint/2010/main" val="1329160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Proposal (2)</a:t>
            </a:r>
          </a:p>
        </p:txBody>
      </p:sp>
      <p:sp>
        <p:nvSpPr>
          <p:cNvPr id="13" name="TextBox 12"/>
          <p:cNvSpPr txBox="1"/>
          <p:nvPr/>
        </p:nvSpPr>
        <p:spPr>
          <a:xfrm>
            <a:off x="169601" y="1321090"/>
            <a:ext cx="11791490" cy="3194721"/>
          </a:xfrm>
          <a:prstGeom prst="rect">
            <a:avLst/>
          </a:prstGeom>
          <a:noFill/>
        </p:spPr>
        <p:txBody>
          <a:bodyPr wrap="square" rtlCol="0">
            <a:spAutoFit/>
          </a:bodyPr>
          <a:lstStyle/>
          <a:p>
            <a:pPr>
              <a:lnSpc>
                <a:spcPct val="90000"/>
              </a:lnSpc>
            </a:pPr>
            <a:r>
              <a:rPr lang="en-US" sz="3200" dirty="0" err="1"/>
              <a:t>SysML</a:t>
            </a:r>
            <a:r>
              <a:rPr lang="en-US" sz="3200" dirty="0"/>
              <a:t> v2 shall provide a mapping between the subset of </a:t>
            </a:r>
            <a:r>
              <a:rPr lang="en-US" sz="3200" dirty="0" err="1"/>
              <a:t>SysML</a:t>
            </a:r>
            <a:r>
              <a:rPr lang="en-US" sz="3200" dirty="0"/>
              <a:t> v2 used to define </a:t>
            </a:r>
            <a:r>
              <a:rPr lang="en-US" sz="3200" dirty="0" err="1"/>
              <a:t>SysML</a:t>
            </a:r>
            <a:r>
              <a:rPr lang="en-US" sz="3200" dirty="0"/>
              <a:t> v2 and (S)MOF.</a:t>
            </a:r>
          </a:p>
          <a:p>
            <a:endParaRPr lang="en-US" sz="2400" dirty="0"/>
          </a:p>
          <a:p>
            <a:r>
              <a:rPr lang="en-US" sz="2400" b="1" dirty="0"/>
              <a:t>Benefits</a:t>
            </a:r>
            <a:r>
              <a:rPr lang="en-US" sz="2400" dirty="0"/>
              <a:t>:</a:t>
            </a:r>
          </a:p>
          <a:p>
            <a:r>
              <a:rPr lang="en-US" sz="2400" dirty="0"/>
              <a:t>Simplifies integration of </a:t>
            </a:r>
            <a:r>
              <a:rPr lang="en-US" sz="2400" dirty="0" err="1"/>
              <a:t>SysML</a:t>
            </a:r>
            <a:r>
              <a:rPr lang="en-US" sz="2400" dirty="0"/>
              <a:t> with other OMG languages. SMOF is included to support dynamic and multiple classification of user model elements, which simplifies the metamodel as well as extensions to it (see the Meta Extension Facility RFP</a:t>
            </a:r>
            <a:r>
              <a:rPr lang="en-US" sz="2400" dirty="0" smtClean="0"/>
              <a:t>).</a:t>
            </a:r>
            <a:endParaRPr lang="en-US" sz="2400" dirty="0"/>
          </a:p>
          <a:p>
            <a:endParaRPr lang="en-US" sz="2400" dirty="0"/>
          </a:p>
        </p:txBody>
      </p:sp>
      <p:sp>
        <p:nvSpPr>
          <p:cNvPr id="4" name="Slide Number Placeholder 3"/>
          <p:cNvSpPr>
            <a:spLocks noGrp="1"/>
          </p:cNvSpPr>
          <p:nvPr>
            <p:ph type="sldNum" sz="quarter" idx="12"/>
          </p:nvPr>
        </p:nvSpPr>
        <p:spPr/>
        <p:txBody>
          <a:bodyPr/>
          <a:lstStyle/>
          <a:p>
            <a:fld id="{8F1B3A31-E2C7-4107-99CC-0B10DFF9F6E7}" type="slidenum">
              <a:rPr lang="en-US" smtClean="0"/>
              <a:t>30</a:t>
            </a:fld>
            <a:endParaRPr lang="en-US"/>
          </a:p>
        </p:txBody>
      </p:sp>
    </p:spTree>
    <p:extLst>
      <p:ext uri="{BB962C8B-B14F-4D97-AF65-F5344CB8AC3E}">
        <p14:creationId xmlns:p14="http://schemas.microsoft.com/office/powerpoint/2010/main" val="404864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Proposal (3)</a:t>
            </a:r>
          </a:p>
        </p:txBody>
      </p:sp>
      <p:sp>
        <p:nvSpPr>
          <p:cNvPr id="13" name="TextBox 12"/>
          <p:cNvSpPr txBox="1"/>
          <p:nvPr/>
        </p:nvSpPr>
        <p:spPr>
          <a:xfrm>
            <a:off x="169601" y="1321090"/>
            <a:ext cx="11791490" cy="2049792"/>
          </a:xfrm>
          <a:prstGeom prst="rect">
            <a:avLst/>
          </a:prstGeom>
          <a:noFill/>
        </p:spPr>
        <p:txBody>
          <a:bodyPr wrap="square" rtlCol="0">
            <a:spAutoFit/>
          </a:bodyPr>
          <a:lstStyle/>
          <a:p>
            <a:pPr>
              <a:lnSpc>
                <a:spcPct val="90000"/>
              </a:lnSpc>
            </a:pPr>
            <a:r>
              <a:rPr lang="en-US" sz="3200" dirty="0"/>
              <a:t>SysML v2 shall provide a tool neutral format for export and import of user models. </a:t>
            </a:r>
            <a:endParaRPr lang="en-US" sz="3200" dirty="0" smtClean="0"/>
          </a:p>
          <a:p>
            <a:pPr>
              <a:lnSpc>
                <a:spcPct val="90000"/>
              </a:lnSpc>
            </a:pPr>
            <a:endParaRPr lang="en-US" sz="2400" dirty="0"/>
          </a:p>
          <a:p>
            <a:r>
              <a:rPr lang="en-US" sz="2400" b="1" dirty="0"/>
              <a:t>Benefits</a:t>
            </a:r>
            <a:r>
              <a:rPr lang="en-US" sz="2400" dirty="0"/>
              <a:t>:</a:t>
            </a:r>
          </a:p>
          <a:p>
            <a:r>
              <a:rPr lang="en-US" sz="2400" dirty="0"/>
              <a:t>Enables exchanging models between tools, including across versions of tools and </a:t>
            </a:r>
            <a:r>
              <a:rPr lang="en-US" sz="2400" dirty="0" err="1"/>
              <a:t>SysML</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8F1B3A31-E2C7-4107-99CC-0B10DFF9F6E7}" type="slidenum">
              <a:rPr lang="en-US" smtClean="0"/>
              <a:t>31</a:t>
            </a:fld>
            <a:endParaRPr lang="en-US"/>
          </a:p>
        </p:txBody>
      </p:sp>
    </p:spTree>
    <p:extLst>
      <p:ext uri="{BB962C8B-B14F-4D97-AF65-F5344CB8AC3E}">
        <p14:creationId xmlns:p14="http://schemas.microsoft.com/office/powerpoint/2010/main" val="1361530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Proposal (4)</a:t>
            </a:r>
          </a:p>
        </p:txBody>
      </p:sp>
      <p:sp>
        <p:nvSpPr>
          <p:cNvPr id="13" name="TextBox 12"/>
          <p:cNvSpPr txBox="1"/>
          <p:nvPr/>
        </p:nvSpPr>
        <p:spPr>
          <a:xfrm>
            <a:off x="169601" y="1321090"/>
            <a:ext cx="11791490" cy="1643527"/>
          </a:xfrm>
          <a:prstGeom prst="rect">
            <a:avLst/>
          </a:prstGeom>
          <a:noFill/>
        </p:spPr>
        <p:txBody>
          <a:bodyPr wrap="square" rtlCol="0">
            <a:spAutoFit/>
          </a:bodyPr>
          <a:lstStyle/>
          <a:p>
            <a:pPr>
              <a:lnSpc>
                <a:spcPct val="90000"/>
              </a:lnSpc>
            </a:pPr>
            <a:r>
              <a:rPr lang="en-US" sz="3200" dirty="0" err="1"/>
              <a:t>SysML</a:t>
            </a:r>
            <a:r>
              <a:rPr lang="en-US" sz="3200" dirty="0"/>
              <a:t> v2 shall be compatible with </a:t>
            </a:r>
            <a:r>
              <a:rPr lang="en-US" sz="3200" dirty="0" err="1"/>
              <a:t>SysML</a:t>
            </a:r>
            <a:r>
              <a:rPr lang="en-US" sz="3200" dirty="0"/>
              <a:t> 1.x.</a:t>
            </a:r>
          </a:p>
          <a:p>
            <a:endParaRPr lang="en-US" sz="2400" dirty="0"/>
          </a:p>
          <a:p>
            <a:r>
              <a:rPr lang="en-US" sz="2400" b="1" dirty="0"/>
              <a:t>Benefits</a:t>
            </a:r>
            <a:r>
              <a:rPr lang="en-US" sz="2400" dirty="0"/>
              <a:t>:</a:t>
            </a:r>
          </a:p>
          <a:p>
            <a:r>
              <a:rPr lang="en-US" sz="2400" dirty="0"/>
              <a:t>Supports use of </a:t>
            </a:r>
            <a:r>
              <a:rPr lang="en-US" sz="2400" dirty="0" err="1"/>
              <a:t>SysML</a:t>
            </a:r>
            <a:r>
              <a:rPr lang="en-US" sz="2400" dirty="0"/>
              <a:t> v2 models in </a:t>
            </a:r>
            <a:r>
              <a:rPr lang="en-US" sz="2400" dirty="0" err="1"/>
              <a:t>SysML</a:t>
            </a:r>
            <a:r>
              <a:rPr lang="en-US" sz="2400" dirty="0"/>
              <a:t> v1 tools. </a:t>
            </a:r>
            <a:endParaRPr lang="en-US" sz="2400" dirty="0" smtClean="0"/>
          </a:p>
        </p:txBody>
      </p:sp>
      <p:sp>
        <p:nvSpPr>
          <p:cNvPr id="4" name="Slide Number Placeholder 3"/>
          <p:cNvSpPr>
            <a:spLocks noGrp="1"/>
          </p:cNvSpPr>
          <p:nvPr>
            <p:ph type="sldNum" sz="quarter" idx="12"/>
          </p:nvPr>
        </p:nvSpPr>
        <p:spPr/>
        <p:txBody>
          <a:bodyPr/>
          <a:lstStyle/>
          <a:p>
            <a:fld id="{8F1B3A31-E2C7-4107-99CC-0B10DFF9F6E7}" type="slidenum">
              <a:rPr lang="en-US" smtClean="0"/>
              <a:t>32</a:t>
            </a:fld>
            <a:endParaRPr lang="en-US"/>
          </a:p>
        </p:txBody>
      </p:sp>
    </p:spTree>
    <p:extLst>
      <p:ext uri="{BB962C8B-B14F-4D97-AF65-F5344CB8AC3E}">
        <p14:creationId xmlns:p14="http://schemas.microsoft.com/office/powerpoint/2010/main" val="1841326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Proposal (5)</a:t>
            </a:r>
          </a:p>
        </p:txBody>
      </p:sp>
      <p:sp>
        <p:nvSpPr>
          <p:cNvPr id="13" name="TextBox 12"/>
          <p:cNvSpPr txBox="1"/>
          <p:nvPr/>
        </p:nvSpPr>
        <p:spPr>
          <a:xfrm>
            <a:off x="169601" y="1321090"/>
            <a:ext cx="11791490" cy="2086725"/>
          </a:xfrm>
          <a:prstGeom prst="rect">
            <a:avLst/>
          </a:prstGeom>
          <a:noFill/>
        </p:spPr>
        <p:txBody>
          <a:bodyPr wrap="square" rtlCol="0">
            <a:spAutoFit/>
          </a:bodyPr>
          <a:lstStyle/>
          <a:p>
            <a:pPr>
              <a:lnSpc>
                <a:spcPct val="90000"/>
              </a:lnSpc>
            </a:pPr>
            <a:r>
              <a:rPr lang="en-US" sz="3200" dirty="0" err="1"/>
              <a:t>SysML</a:t>
            </a:r>
            <a:r>
              <a:rPr lang="en-US" sz="3200" dirty="0"/>
              <a:t> v2 shall specify a model (and notation?) for model mappings and transformations.</a:t>
            </a:r>
          </a:p>
          <a:p>
            <a:endParaRPr lang="en-US" sz="2400" dirty="0"/>
          </a:p>
          <a:p>
            <a:r>
              <a:rPr lang="en-US" sz="2400" b="1" dirty="0"/>
              <a:t>Benefits</a:t>
            </a:r>
            <a:r>
              <a:rPr lang="en-US" sz="2400" dirty="0"/>
              <a:t>:</a:t>
            </a:r>
          </a:p>
          <a:p>
            <a:r>
              <a:rPr lang="en-US" sz="2400" dirty="0"/>
              <a:t>Simplifies integration of </a:t>
            </a:r>
            <a:r>
              <a:rPr lang="en-US" sz="2400" dirty="0" err="1"/>
              <a:t>SysML</a:t>
            </a:r>
            <a:r>
              <a:rPr lang="en-US" sz="2400" dirty="0"/>
              <a:t> with other modeling languages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8F1B3A31-E2C7-4107-99CC-0B10DFF9F6E7}" type="slidenum">
              <a:rPr lang="en-US" smtClean="0"/>
              <a:t>33</a:t>
            </a:fld>
            <a:endParaRPr lang="en-US"/>
          </a:p>
        </p:txBody>
      </p:sp>
    </p:spTree>
    <p:extLst>
      <p:ext uri="{BB962C8B-B14F-4D97-AF65-F5344CB8AC3E}">
        <p14:creationId xmlns:p14="http://schemas.microsoft.com/office/powerpoint/2010/main" val="3099031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837" y="2267815"/>
            <a:ext cx="10515600" cy="1325563"/>
          </a:xfrm>
        </p:spPr>
        <p:txBody>
          <a:bodyPr/>
          <a:lstStyle/>
          <a:p>
            <a:pPr algn="ctr"/>
            <a:r>
              <a:rPr lang="en-US" b="1" dirty="0"/>
              <a:t>Questions/Comments? </a:t>
            </a:r>
          </a:p>
        </p:txBody>
      </p:sp>
      <p:sp>
        <p:nvSpPr>
          <p:cNvPr id="4" name="Slide Number Placeholder 3"/>
          <p:cNvSpPr>
            <a:spLocks noGrp="1"/>
          </p:cNvSpPr>
          <p:nvPr>
            <p:ph type="sldNum" sz="quarter" idx="12"/>
          </p:nvPr>
        </p:nvSpPr>
        <p:spPr/>
        <p:txBody>
          <a:bodyPr/>
          <a:lstStyle/>
          <a:p>
            <a:fld id="{8F1B3A31-E2C7-4107-99CC-0B10DFF9F6E7}" type="slidenum">
              <a:rPr lang="en-US" smtClean="0"/>
              <a:t>34</a:t>
            </a:fld>
            <a:endParaRPr lang="en-US"/>
          </a:p>
        </p:txBody>
      </p:sp>
    </p:spTree>
    <p:extLst>
      <p:ext uri="{BB962C8B-B14F-4D97-AF65-F5344CB8AC3E}">
        <p14:creationId xmlns:p14="http://schemas.microsoft.com/office/powerpoint/2010/main" val="48479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Requirements (General)</a:t>
            </a:r>
          </a:p>
        </p:txBody>
      </p:sp>
      <p:sp>
        <p:nvSpPr>
          <p:cNvPr id="3" name="Content Placeholder 2"/>
          <p:cNvSpPr>
            <a:spLocks noGrp="1"/>
          </p:cNvSpPr>
          <p:nvPr>
            <p:ph idx="1"/>
          </p:nvPr>
        </p:nvSpPr>
        <p:spPr/>
        <p:txBody>
          <a:bodyPr/>
          <a:lstStyle/>
          <a:p>
            <a:pPr marL="342900" lvl="0" indent="-342900">
              <a:lnSpc>
                <a:spcPct val="100000"/>
              </a:lnSpc>
              <a:spcBef>
                <a:spcPct val="20000"/>
              </a:spcBef>
            </a:pPr>
            <a:r>
              <a:rPr lang="en-US" sz="3200" dirty="0">
                <a:solidFill>
                  <a:prstClr val="black"/>
                </a:solidFill>
              </a:rPr>
              <a:t>Uniform </a:t>
            </a:r>
            <a:r>
              <a:rPr lang="en-US" sz="3200" b="1" dirty="0">
                <a:solidFill>
                  <a:prstClr val="black"/>
                </a:solidFill>
              </a:rPr>
              <a:t>syntactic</a:t>
            </a:r>
            <a:r>
              <a:rPr lang="en-US" sz="3200" dirty="0">
                <a:solidFill>
                  <a:prstClr val="black"/>
                </a:solidFill>
              </a:rPr>
              <a:t> interpretation</a:t>
            </a:r>
          </a:p>
          <a:p>
            <a:pPr marL="742950" lvl="1" indent="-285750">
              <a:lnSpc>
                <a:spcPct val="100000"/>
              </a:lnSpc>
              <a:spcBef>
                <a:spcPct val="20000"/>
              </a:spcBef>
              <a:buFont typeface="Arial" panose="020B0604020202020204" pitchFamily="34" charset="0"/>
              <a:buChar char="–"/>
            </a:pPr>
            <a:r>
              <a:rPr lang="en-US" sz="2800" dirty="0">
                <a:solidFill>
                  <a:prstClr val="black"/>
                </a:solidFill>
              </a:rPr>
              <a:t>Everyone looking at </a:t>
            </a:r>
            <a:r>
              <a:rPr lang="en-US" sz="2800" dirty="0" err="1">
                <a:solidFill>
                  <a:prstClr val="black"/>
                </a:solidFill>
              </a:rPr>
              <a:t>SysML</a:t>
            </a:r>
            <a:r>
              <a:rPr lang="en-US" sz="2800" dirty="0">
                <a:solidFill>
                  <a:prstClr val="black"/>
                </a:solidFill>
              </a:rPr>
              <a:t> diagrams should </a:t>
            </a:r>
          </a:p>
          <a:p>
            <a:pPr lvl="2">
              <a:lnSpc>
                <a:spcPct val="100000"/>
              </a:lnSpc>
              <a:spcBef>
                <a:spcPct val="20000"/>
              </a:spcBef>
            </a:pPr>
            <a:r>
              <a:rPr lang="en-US" sz="2400" dirty="0">
                <a:solidFill>
                  <a:prstClr val="black"/>
                </a:solidFill>
              </a:rPr>
              <a:t>Describe them the same way (using </a:t>
            </a:r>
            <a:r>
              <a:rPr lang="en-US" sz="2400" dirty="0" err="1">
                <a:solidFill>
                  <a:prstClr val="black"/>
                </a:solidFill>
              </a:rPr>
              <a:t>SysML</a:t>
            </a:r>
            <a:r>
              <a:rPr lang="en-US" sz="2400" dirty="0">
                <a:solidFill>
                  <a:prstClr val="black"/>
                </a:solidFill>
              </a:rPr>
              <a:t> terminology).</a:t>
            </a:r>
          </a:p>
          <a:p>
            <a:pPr lvl="2">
              <a:lnSpc>
                <a:spcPct val="100000"/>
              </a:lnSpc>
              <a:spcBef>
                <a:spcPct val="20000"/>
              </a:spcBef>
            </a:pPr>
            <a:r>
              <a:rPr lang="en-US" sz="2400" dirty="0">
                <a:solidFill>
                  <a:prstClr val="black"/>
                </a:solidFill>
              </a:rPr>
              <a:t>Agree on whether they </a:t>
            </a:r>
            <a:r>
              <a:rPr lang="en-US" sz="2400" dirty="0" err="1">
                <a:solidFill>
                  <a:prstClr val="black"/>
                </a:solidFill>
              </a:rPr>
              <a:t>are“legal</a:t>
            </a:r>
            <a:r>
              <a:rPr lang="en-US" sz="2400" dirty="0">
                <a:solidFill>
                  <a:prstClr val="black"/>
                </a:solidFill>
              </a:rPr>
              <a:t>” </a:t>
            </a:r>
            <a:r>
              <a:rPr lang="en-US" sz="2400" dirty="0" err="1">
                <a:solidFill>
                  <a:prstClr val="black"/>
                </a:solidFill>
              </a:rPr>
              <a:t>SysML</a:t>
            </a:r>
            <a:r>
              <a:rPr lang="en-US" sz="2400" dirty="0">
                <a:solidFill>
                  <a:prstClr val="black"/>
                </a:solidFill>
              </a:rPr>
              <a:t> (well-formedness).</a:t>
            </a:r>
          </a:p>
          <a:p>
            <a:pPr marL="342900" lvl="0" indent="-342900">
              <a:lnSpc>
                <a:spcPct val="100000"/>
              </a:lnSpc>
              <a:spcBef>
                <a:spcPts val="400"/>
              </a:spcBef>
            </a:pPr>
            <a:r>
              <a:rPr lang="en-US" sz="3200" dirty="0">
                <a:solidFill>
                  <a:prstClr val="black"/>
                </a:solidFill>
              </a:rPr>
              <a:t>Uniform </a:t>
            </a:r>
            <a:r>
              <a:rPr lang="en-US" sz="3200" b="1" dirty="0">
                <a:solidFill>
                  <a:prstClr val="black"/>
                </a:solidFill>
              </a:rPr>
              <a:t>semantic</a:t>
            </a:r>
            <a:r>
              <a:rPr lang="en-US" sz="3200" dirty="0">
                <a:solidFill>
                  <a:prstClr val="black"/>
                </a:solidFill>
              </a:rPr>
              <a:t> interpretation</a:t>
            </a:r>
          </a:p>
          <a:p>
            <a:pPr marL="742950" lvl="1" indent="-285750">
              <a:lnSpc>
                <a:spcPct val="100000"/>
              </a:lnSpc>
              <a:spcBef>
                <a:spcPts val="400"/>
              </a:spcBef>
              <a:buFont typeface="Arial" panose="020B0604020202020204" pitchFamily="34" charset="0"/>
              <a:buChar char="–"/>
            </a:pPr>
            <a:r>
              <a:rPr lang="en-US" sz="2800" dirty="0">
                <a:solidFill>
                  <a:prstClr val="black"/>
                </a:solidFill>
              </a:rPr>
              <a:t>Everyone looking at </a:t>
            </a:r>
            <a:r>
              <a:rPr lang="en-US" sz="2800" dirty="0" err="1">
                <a:solidFill>
                  <a:prstClr val="black"/>
                </a:solidFill>
              </a:rPr>
              <a:t>SysML</a:t>
            </a:r>
            <a:r>
              <a:rPr lang="en-US" sz="2800" dirty="0">
                <a:solidFill>
                  <a:prstClr val="black"/>
                </a:solidFill>
              </a:rPr>
              <a:t> diagrams should</a:t>
            </a:r>
          </a:p>
          <a:p>
            <a:pPr lvl="2">
              <a:lnSpc>
                <a:spcPct val="100000"/>
              </a:lnSpc>
              <a:spcBef>
                <a:spcPts val="400"/>
              </a:spcBef>
            </a:pPr>
            <a:r>
              <a:rPr lang="en-US" sz="2400" dirty="0">
                <a:solidFill>
                  <a:prstClr val="black"/>
                </a:solidFill>
              </a:rPr>
              <a:t>Reach the same conclusions about the things being modeled.</a:t>
            </a:r>
          </a:p>
          <a:p>
            <a:pPr lvl="2">
              <a:lnSpc>
                <a:spcPct val="100000"/>
              </a:lnSpc>
              <a:spcBef>
                <a:spcPts val="400"/>
              </a:spcBef>
            </a:pPr>
            <a:r>
              <a:rPr lang="en-US" sz="2400" dirty="0">
                <a:solidFill>
                  <a:prstClr val="black"/>
                </a:solidFill>
              </a:rPr>
              <a:t>Including whether it is possible to draw any conclusions at all (consistency).</a:t>
            </a:r>
          </a:p>
          <a:p>
            <a:endParaRPr lang="en-US" dirty="0"/>
          </a:p>
        </p:txBody>
      </p:sp>
      <p:sp>
        <p:nvSpPr>
          <p:cNvPr id="5" name="Rectangle 4"/>
          <p:cNvSpPr/>
          <p:nvPr/>
        </p:nvSpPr>
        <p:spPr>
          <a:xfrm>
            <a:off x="592015" y="6311900"/>
            <a:ext cx="11007969" cy="400110"/>
          </a:xfrm>
          <a:prstGeom prst="rect">
            <a:avLst/>
          </a:prstGeom>
        </p:spPr>
        <p:txBody>
          <a:bodyPr wrap="square">
            <a:spAutoFit/>
          </a:bodyPr>
          <a:lstStyle/>
          <a:p>
            <a:r>
              <a:rPr lang="en-US" sz="2000" b="1" dirty="0"/>
              <a:t>Everyone</a:t>
            </a:r>
            <a:r>
              <a:rPr lang="en-US" sz="2000" dirty="0"/>
              <a:t> = Modelers, teachers, consultants, spec writers, modeling / execution / analysis tool builders</a:t>
            </a:r>
          </a:p>
        </p:txBody>
      </p:sp>
      <p:sp>
        <p:nvSpPr>
          <p:cNvPr id="6" name="Slide Number Placeholder 5"/>
          <p:cNvSpPr>
            <a:spLocks noGrp="1"/>
          </p:cNvSpPr>
          <p:nvPr>
            <p:ph type="sldNum" sz="quarter" idx="12"/>
          </p:nvPr>
        </p:nvSpPr>
        <p:spPr/>
        <p:txBody>
          <a:bodyPr/>
          <a:lstStyle/>
          <a:p>
            <a:fld id="{8F1B3A31-E2C7-4107-99CC-0B10DFF9F6E7}" type="slidenum">
              <a:rPr lang="en-US" smtClean="0"/>
              <a:t>4</a:t>
            </a:fld>
            <a:endParaRPr lang="en-US"/>
          </a:p>
        </p:txBody>
      </p:sp>
    </p:spTree>
    <p:extLst>
      <p:ext uri="{BB962C8B-B14F-4D97-AF65-F5344CB8AC3E}">
        <p14:creationId xmlns:p14="http://schemas.microsoft.com/office/powerpoint/2010/main" val="87215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1)</a:t>
            </a:r>
          </a:p>
        </p:txBody>
      </p:sp>
      <p:sp>
        <p:nvSpPr>
          <p:cNvPr id="13" name="TextBox 12"/>
          <p:cNvSpPr txBox="1"/>
          <p:nvPr/>
        </p:nvSpPr>
        <p:spPr>
          <a:xfrm>
            <a:off x="169601" y="1321090"/>
            <a:ext cx="11791490" cy="5484578"/>
          </a:xfrm>
          <a:prstGeom prst="rect">
            <a:avLst/>
          </a:prstGeom>
          <a:noFill/>
        </p:spPr>
        <p:txBody>
          <a:bodyPr wrap="square" rtlCol="0">
            <a:spAutoFit/>
          </a:bodyPr>
          <a:lstStyle/>
          <a:p>
            <a:pPr>
              <a:lnSpc>
                <a:spcPct val="90000"/>
              </a:lnSpc>
            </a:pPr>
            <a:r>
              <a:rPr lang="en-US" sz="3200" dirty="0"/>
              <a:t>SysML v2 shall have a declarative semantics expressed in mathematical logic and/or other semantics with a translation to declarative semantics in mathematical logic.</a:t>
            </a:r>
          </a:p>
          <a:p>
            <a:endParaRPr lang="en-US" sz="2400" dirty="0"/>
          </a:p>
          <a:p>
            <a:r>
              <a:rPr lang="en-US" sz="2400" b="1" dirty="0"/>
              <a:t>Benefits</a:t>
            </a:r>
            <a:r>
              <a:rPr lang="en-US" sz="2400" dirty="0"/>
              <a:t>:</a:t>
            </a:r>
          </a:p>
          <a:p>
            <a:pPr marL="457200" indent="-457200">
              <a:buAutoNum type="arabicParenR"/>
            </a:pPr>
            <a:r>
              <a:rPr lang="en-US" sz="2400" dirty="0"/>
              <a:t> </a:t>
            </a:r>
            <a:r>
              <a:rPr lang="en-US" sz="2400" i="1" dirty="0"/>
              <a:t>Reduced ambiguity</a:t>
            </a:r>
            <a:r>
              <a:rPr lang="en-US" sz="2400" dirty="0"/>
              <a:t>: Semantics expressed in natural language causes miscommunication between users, and diverging implementations. This requirement (combined with S2) enables vendors to build tools for model checking, execution/simulation, and analysis that give the same results for the same models.  Then users can learn a consistent </a:t>
            </a:r>
            <a:r>
              <a:rPr lang="en-US" sz="2400" dirty="0" err="1"/>
              <a:t>SysML</a:t>
            </a:r>
            <a:r>
              <a:rPr lang="en-US" sz="2400" dirty="0"/>
              <a:t> semantics by using these services on their models.</a:t>
            </a:r>
          </a:p>
          <a:p>
            <a:pPr marL="457200" indent="-457200">
              <a:buAutoNum type="arabicParenR"/>
            </a:pPr>
            <a:r>
              <a:rPr lang="en-US" sz="2400" dirty="0"/>
              <a:t> </a:t>
            </a:r>
            <a:r>
              <a:rPr lang="en-US" sz="2400" i="1" dirty="0"/>
              <a:t>More integrated language</a:t>
            </a:r>
            <a:r>
              <a:rPr lang="en-US" sz="2400" dirty="0"/>
              <a:t>: Some engineering concepts are inherently different but must be integrated, such as structure and behavior.  This requires abstractions that apply to both, but are not engineering-specific, i.e. mathematical, enabling </a:t>
            </a:r>
            <a:r>
              <a:rPr lang="en-US" sz="2400" dirty="0" err="1"/>
              <a:t>SysML</a:t>
            </a:r>
            <a:r>
              <a:rPr lang="en-US" sz="2400" dirty="0"/>
              <a:t> to integrate its concepts better.</a:t>
            </a:r>
          </a:p>
        </p:txBody>
      </p:sp>
      <p:sp>
        <p:nvSpPr>
          <p:cNvPr id="4" name="Slide Number Placeholder 3"/>
          <p:cNvSpPr>
            <a:spLocks noGrp="1"/>
          </p:cNvSpPr>
          <p:nvPr>
            <p:ph type="sldNum" sz="quarter" idx="12"/>
          </p:nvPr>
        </p:nvSpPr>
        <p:spPr/>
        <p:txBody>
          <a:bodyPr/>
          <a:lstStyle/>
          <a:p>
            <a:fld id="{8F1B3A31-E2C7-4107-99CC-0B10DFF9F6E7}" type="slidenum">
              <a:rPr lang="en-US" smtClean="0"/>
              <a:t>5</a:t>
            </a:fld>
            <a:endParaRPr lang="en-US"/>
          </a:p>
        </p:txBody>
      </p:sp>
    </p:spTree>
    <p:extLst>
      <p:ext uri="{BB962C8B-B14F-4D97-AF65-F5344CB8AC3E}">
        <p14:creationId xmlns:p14="http://schemas.microsoft.com/office/powerpoint/2010/main" val="348908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575"/>
            <a:ext cx="8229600" cy="1143000"/>
          </a:xfrm>
        </p:spPr>
        <p:txBody>
          <a:bodyPr/>
          <a:lstStyle/>
          <a:p>
            <a:pPr algn="ctr"/>
            <a:r>
              <a:rPr lang="en-US" b="1" dirty="0"/>
              <a:t>Mathematical Logic Example</a:t>
            </a:r>
          </a:p>
        </p:txBody>
      </p:sp>
      <p:sp>
        <p:nvSpPr>
          <p:cNvPr id="3" name="Content Placeholder 2"/>
          <p:cNvSpPr>
            <a:spLocks noGrp="1"/>
          </p:cNvSpPr>
          <p:nvPr>
            <p:ph idx="1"/>
          </p:nvPr>
        </p:nvSpPr>
        <p:spPr>
          <a:xfrm>
            <a:off x="1981200" y="7010400"/>
            <a:ext cx="8229600" cy="782638"/>
          </a:xfrm>
        </p:spPr>
        <p:txBody>
          <a:bodyPr/>
          <a:lstStyle/>
          <a:p>
            <a:endParaRPr lang="en-US"/>
          </a:p>
        </p:txBody>
      </p:sp>
      <p:sp>
        <p:nvSpPr>
          <p:cNvPr id="13" name="TextBox 12"/>
          <p:cNvSpPr txBox="1"/>
          <p:nvPr/>
        </p:nvSpPr>
        <p:spPr>
          <a:xfrm>
            <a:off x="1676401" y="1649849"/>
            <a:ext cx="3762120" cy="461665"/>
          </a:xfrm>
          <a:prstGeom prst="rect">
            <a:avLst/>
          </a:prstGeom>
          <a:noFill/>
        </p:spPr>
        <p:txBody>
          <a:bodyPr wrap="none" rtlCol="0">
            <a:spAutoFit/>
          </a:bodyPr>
          <a:lstStyle/>
          <a:p>
            <a:r>
              <a:rPr lang="en-US" sz="2400" b="1" dirty="0">
                <a:solidFill>
                  <a:schemeClr val="accent5"/>
                </a:solidFill>
              </a:rPr>
              <a:t>From UML 2.5 Specification:</a:t>
            </a:r>
          </a:p>
        </p:txBody>
      </p:sp>
      <p:sp>
        <p:nvSpPr>
          <p:cNvPr id="14" name="TextBox 13"/>
          <p:cNvSpPr txBox="1"/>
          <p:nvPr/>
        </p:nvSpPr>
        <p:spPr>
          <a:xfrm>
            <a:off x="4171981" y="1031914"/>
            <a:ext cx="3553793" cy="584775"/>
          </a:xfrm>
          <a:prstGeom prst="rect">
            <a:avLst/>
          </a:prstGeom>
          <a:noFill/>
        </p:spPr>
        <p:txBody>
          <a:bodyPr wrap="none" rtlCol="0">
            <a:spAutoFit/>
          </a:bodyPr>
          <a:lstStyle/>
          <a:p>
            <a:r>
              <a:rPr lang="en-US" sz="3200" b="1" dirty="0"/>
              <a:t>UML Generalization</a:t>
            </a:r>
          </a:p>
        </p:txBody>
      </p:sp>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9549" y="2184313"/>
            <a:ext cx="8915400" cy="1472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Rectangle 17"/>
          <p:cNvSpPr/>
          <p:nvPr/>
        </p:nvSpPr>
        <p:spPr>
          <a:xfrm>
            <a:off x="1600200" y="2165232"/>
            <a:ext cx="8991600" cy="1491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114495" y="6031277"/>
            <a:ext cx="8331276" cy="535531"/>
          </a:xfrm>
          <a:prstGeom prst="rect">
            <a:avLst/>
          </a:prstGeom>
        </p:spPr>
        <p:txBody>
          <a:bodyPr wrap="square" anchor="ctr">
            <a:spAutoFit/>
          </a:bodyPr>
          <a:lstStyle/>
          <a:p>
            <a:pPr algn="ctr">
              <a:lnSpc>
                <a:spcPct val="80000"/>
              </a:lnSpc>
            </a:pPr>
            <a:r>
              <a:rPr lang="en-US" sz="3600" b="1" dirty="0">
                <a:solidFill>
                  <a:schemeClr val="accent5"/>
                </a:solidFill>
              </a:rPr>
              <a:t>How can this be specified more precisely?</a:t>
            </a:r>
          </a:p>
        </p:txBody>
      </p:sp>
      <p:sp>
        <p:nvSpPr>
          <p:cNvPr id="23" name="Line 73"/>
          <p:cNvSpPr>
            <a:spLocks noChangeShapeType="1"/>
          </p:cNvSpPr>
          <p:nvPr/>
        </p:nvSpPr>
        <p:spPr bwMode="auto">
          <a:xfrm flipV="1">
            <a:off x="3332115" y="4607270"/>
            <a:ext cx="0" cy="50595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sz="1600" b="1"/>
          </a:p>
        </p:txBody>
      </p:sp>
      <p:sp>
        <p:nvSpPr>
          <p:cNvPr id="24" name="Freeform 82"/>
          <p:cNvSpPr>
            <a:spLocks/>
          </p:cNvSpPr>
          <p:nvPr/>
        </p:nvSpPr>
        <p:spPr bwMode="auto">
          <a:xfrm>
            <a:off x="3214193" y="4590473"/>
            <a:ext cx="235396" cy="210735"/>
          </a:xfrm>
          <a:custGeom>
            <a:avLst/>
            <a:gdLst>
              <a:gd name="T0" fmla="*/ 49 w 108"/>
              <a:gd name="T1" fmla="*/ 0 h 157"/>
              <a:gd name="T2" fmla="*/ 108 w 108"/>
              <a:gd name="T3" fmla="*/ 157 h 157"/>
              <a:gd name="T4" fmla="*/ 0 w 108"/>
              <a:gd name="T5" fmla="*/ 157 h 157"/>
              <a:gd name="T6" fmla="*/ 49 w 108"/>
              <a:gd name="T7" fmla="*/ 0 h 157"/>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25400">
            <a:solidFill>
              <a:schemeClr val="tx1"/>
            </a:solidFill>
            <a:prstDash val="solid"/>
            <a:round/>
            <a:headEnd/>
            <a:tailEnd/>
          </a:ln>
        </p:spPr>
        <p:txBody>
          <a:bodyPr anchor="ctr" anchorCtr="1"/>
          <a:lstStyle/>
          <a:p>
            <a:endParaRPr lang="en-US" sz="1600" b="1"/>
          </a:p>
        </p:txBody>
      </p:sp>
      <p:sp>
        <p:nvSpPr>
          <p:cNvPr id="25" name="Rectangle 7"/>
          <p:cNvSpPr>
            <a:spLocks noChangeArrowheads="1"/>
          </p:cNvSpPr>
          <p:nvPr/>
        </p:nvSpPr>
        <p:spPr bwMode="auto">
          <a:xfrm>
            <a:off x="2705100" y="4006566"/>
            <a:ext cx="1270000" cy="569618"/>
          </a:xfrm>
          <a:prstGeom prst="rect">
            <a:avLst/>
          </a:prstGeom>
          <a:solidFill>
            <a:schemeClr val="bg1"/>
          </a:solidFill>
          <a:ln w="25400">
            <a:solidFill>
              <a:schemeClr val="tx1"/>
            </a:solidFill>
            <a:miter lim="800000"/>
            <a:headEnd/>
            <a:tailEnd/>
          </a:ln>
          <a:effectLst/>
          <a:extLst/>
        </p:spPr>
        <p:txBody>
          <a:bodyPr anchor="ctr" anchorCtr="1"/>
          <a:lstStyle/>
          <a:p>
            <a:r>
              <a:rPr lang="en-US" altLang="en-US" b="1" dirty="0"/>
              <a:t>Vehicle</a:t>
            </a:r>
          </a:p>
        </p:txBody>
      </p:sp>
      <p:sp>
        <p:nvSpPr>
          <p:cNvPr id="26" name="Rectangle 7"/>
          <p:cNvSpPr>
            <a:spLocks noChangeArrowheads="1"/>
          </p:cNvSpPr>
          <p:nvPr/>
        </p:nvSpPr>
        <p:spPr bwMode="auto">
          <a:xfrm>
            <a:off x="2667000" y="5111466"/>
            <a:ext cx="1270000" cy="569618"/>
          </a:xfrm>
          <a:prstGeom prst="rect">
            <a:avLst/>
          </a:prstGeom>
          <a:solidFill>
            <a:schemeClr val="bg1"/>
          </a:solidFill>
          <a:ln w="25400">
            <a:solidFill>
              <a:schemeClr val="tx1"/>
            </a:solidFill>
            <a:miter lim="800000"/>
            <a:headEnd/>
            <a:tailEnd/>
          </a:ln>
          <a:effectLst/>
          <a:extLst/>
        </p:spPr>
        <p:txBody>
          <a:bodyPr anchor="ctr" anchorCtr="1"/>
          <a:lstStyle/>
          <a:p>
            <a:r>
              <a:rPr lang="en-US" altLang="en-US" b="1" dirty="0"/>
              <a:t>Car</a:t>
            </a:r>
          </a:p>
        </p:txBody>
      </p:sp>
      <p:sp>
        <p:nvSpPr>
          <p:cNvPr id="4" name="Right Arrow 3"/>
          <p:cNvSpPr/>
          <p:nvPr/>
        </p:nvSpPr>
        <p:spPr>
          <a:xfrm>
            <a:off x="4962740" y="4470792"/>
            <a:ext cx="1250719" cy="83293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675313" y="4513386"/>
            <a:ext cx="3790587" cy="790345"/>
          </a:xfrm>
          <a:prstGeom prst="rect">
            <a:avLst/>
          </a:prstGeom>
        </p:spPr>
        <p:txBody>
          <a:bodyPr wrap="square">
            <a:spAutoFit/>
          </a:bodyPr>
          <a:lstStyle/>
          <a:p>
            <a:pPr algn="ctr">
              <a:lnSpc>
                <a:spcPct val="80000"/>
              </a:lnSpc>
            </a:pPr>
            <a:r>
              <a:rPr lang="en-US" sz="2800" dirty="0"/>
              <a:t>“Every instance of car is an instance of vehicle”</a:t>
            </a:r>
          </a:p>
        </p:txBody>
      </p:sp>
    </p:spTree>
    <p:extLst>
      <p:ext uri="{BB962C8B-B14F-4D97-AF65-F5344CB8AC3E}">
        <p14:creationId xmlns:p14="http://schemas.microsoft.com/office/powerpoint/2010/main" val="3251977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8575"/>
            <a:ext cx="8229600" cy="1143000"/>
          </a:xfrm>
        </p:spPr>
        <p:txBody>
          <a:bodyPr/>
          <a:lstStyle/>
          <a:p>
            <a:pPr algn="ctr"/>
            <a:r>
              <a:rPr lang="en-US" b="1" dirty="0"/>
              <a:t>Mathematical Logic Example</a:t>
            </a:r>
          </a:p>
        </p:txBody>
      </p:sp>
      <p:sp>
        <p:nvSpPr>
          <p:cNvPr id="3" name="Content Placeholder 2"/>
          <p:cNvSpPr>
            <a:spLocks noGrp="1"/>
          </p:cNvSpPr>
          <p:nvPr>
            <p:ph idx="1"/>
          </p:nvPr>
        </p:nvSpPr>
        <p:spPr>
          <a:xfrm>
            <a:off x="1981200" y="7010400"/>
            <a:ext cx="8229600" cy="782638"/>
          </a:xfrm>
        </p:spPr>
        <p:txBody>
          <a:bodyPr/>
          <a:lstStyle/>
          <a:p>
            <a:endParaRPr lang="en-US"/>
          </a:p>
        </p:txBody>
      </p:sp>
      <p:sp>
        <p:nvSpPr>
          <p:cNvPr id="14" name="TextBox 13"/>
          <p:cNvSpPr txBox="1"/>
          <p:nvPr/>
        </p:nvSpPr>
        <p:spPr>
          <a:xfrm>
            <a:off x="4792102" y="979662"/>
            <a:ext cx="2584810" cy="523220"/>
          </a:xfrm>
          <a:prstGeom prst="rect">
            <a:avLst/>
          </a:prstGeom>
          <a:noFill/>
        </p:spPr>
        <p:txBody>
          <a:bodyPr wrap="none" rtlCol="0">
            <a:spAutoFit/>
          </a:bodyPr>
          <a:lstStyle/>
          <a:p>
            <a:r>
              <a:rPr lang="en-US" sz="2800" b="1" dirty="0"/>
              <a:t>OWL </a:t>
            </a:r>
            <a:r>
              <a:rPr lang="en-US" sz="2800" b="1" dirty="0" err="1"/>
              <a:t>SubClassof</a:t>
            </a:r>
            <a:endParaRPr lang="en-US" sz="2800" b="1" dirty="0"/>
          </a:p>
        </p:txBody>
      </p:sp>
      <p:pic>
        <p:nvPicPr>
          <p:cNvPr id="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543" y="4217315"/>
            <a:ext cx="900112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1651000" y="3784481"/>
            <a:ext cx="4042004" cy="461665"/>
          </a:xfrm>
          <a:prstGeom prst="rect">
            <a:avLst/>
          </a:prstGeom>
          <a:noFill/>
        </p:spPr>
        <p:txBody>
          <a:bodyPr wrap="none" rtlCol="0">
            <a:spAutoFit/>
          </a:bodyPr>
          <a:lstStyle/>
          <a:p>
            <a:r>
              <a:rPr lang="en-US" sz="2400" b="1" dirty="0">
                <a:solidFill>
                  <a:schemeClr val="accent5"/>
                </a:solidFill>
              </a:rPr>
              <a:t>From OWL 2 Direct Semantics:</a:t>
            </a:r>
          </a:p>
        </p:txBody>
      </p:sp>
      <p:sp>
        <p:nvSpPr>
          <p:cNvPr id="19" name="Rectangle 18"/>
          <p:cNvSpPr/>
          <p:nvPr/>
        </p:nvSpPr>
        <p:spPr>
          <a:xfrm>
            <a:off x="1634068" y="4148334"/>
            <a:ext cx="8991600" cy="19166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955801" y="6201308"/>
            <a:ext cx="6558719" cy="523220"/>
          </a:xfrm>
          <a:prstGeom prst="rect">
            <a:avLst/>
          </a:prstGeom>
          <a:noFill/>
        </p:spPr>
        <p:txBody>
          <a:bodyPr wrap="none" rtlCol="0">
            <a:spAutoFit/>
          </a:bodyPr>
          <a:lstStyle/>
          <a:p>
            <a:r>
              <a:rPr lang="en-US" sz="1400" dirty="0"/>
              <a:t>CE denotes a class expression;</a:t>
            </a:r>
            <a:br>
              <a:rPr lang="en-US" sz="1400" dirty="0"/>
            </a:br>
            <a:r>
              <a:rPr lang="en-US" sz="1400" i="1" dirty="0"/>
              <a:t>⋅ </a:t>
            </a:r>
            <a:r>
              <a:rPr lang="en-US" sz="1400" i="1" baseline="30000" dirty="0"/>
              <a:t>C</a:t>
            </a:r>
            <a:r>
              <a:rPr lang="en-US" sz="1400" dirty="0"/>
              <a:t> is the </a:t>
            </a:r>
            <a:r>
              <a:rPr lang="en-US" sz="1400" i="1" dirty="0"/>
              <a:t>class interpretation function</a:t>
            </a:r>
            <a:r>
              <a:rPr lang="en-US" sz="1400" dirty="0"/>
              <a:t> that assigns to each class </a:t>
            </a:r>
            <a:r>
              <a:rPr lang="en-US" sz="1400" i="1" dirty="0"/>
              <a:t>C ∈ V</a:t>
            </a:r>
            <a:r>
              <a:rPr lang="en-US" sz="1400" i="1" baseline="-25000" dirty="0"/>
              <a:t>C</a:t>
            </a:r>
            <a:r>
              <a:rPr lang="en-US" sz="1400" dirty="0"/>
              <a:t> a subset </a:t>
            </a:r>
            <a:r>
              <a:rPr lang="en-US" sz="1400" i="1" dirty="0"/>
              <a:t>(C)</a:t>
            </a:r>
            <a:r>
              <a:rPr lang="en-US" sz="1400" i="1" baseline="30000" dirty="0"/>
              <a:t>C</a:t>
            </a:r>
            <a:r>
              <a:rPr lang="en-US" sz="1400" dirty="0"/>
              <a:t> ⊆ </a:t>
            </a:r>
            <a:r>
              <a:rPr lang="en-US" sz="1400" i="1" dirty="0"/>
              <a:t>Δ</a:t>
            </a:r>
            <a:r>
              <a:rPr lang="en-US" sz="1400" i="1" baseline="-25000" dirty="0"/>
              <a:t>I</a:t>
            </a:r>
            <a:r>
              <a:rPr lang="en-US" sz="1400" dirty="0"/>
              <a:t> </a:t>
            </a:r>
          </a:p>
        </p:txBody>
      </p:sp>
      <p:sp>
        <p:nvSpPr>
          <p:cNvPr id="26" name="Oval 84"/>
          <p:cNvSpPr>
            <a:spLocks noChangeArrowheads="1"/>
          </p:cNvSpPr>
          <p:nvPr/>
        </p:nvSpPr>
        <p:spPr bwMode="auto">
          <a:xfrm>
            <a:off x="6765104" y="1707921"/>
            <a:ext cx="3136718" cy="2024877"/>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Oval 85"/>
          <p:cNvSpPr>
            <a:spLocks noChangeArrowheads="1"/>
          </p:cNvSpPr>
          <p:nvPr/>
        </p:nvSpPr>
        <p:spPr bwMode="auto">
          <a:xfrm>
            <a:off x="6983239" y="274981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Oval 86"/>
          <p:cNvSpPr>
            <a:spLocks noChangeArrowheads="1"/>
          </p:cNvSpPr>
          <p:nvPr/>
        </p:nvSpPr>
        <p:spPr bwMode="auto">
          <a:xfrm>
            <a:off x="7339433"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Oval 87"/>
          <p:cNvSpPr>
            <a:spLocks noChangeArrowheads="1"/>
          </p:cNvSpPr>
          <p:nvPr/>
        </p:nvSpPr>
        <p:spPr bwMode="auto">
          <a:xfrm>
            <a:off x="7604507" y="278662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Text Box 88"/>
          <p:cNvSpPr txBox="1">
            <a:spLocks noChangeArrowheads="1"/>
          </p:cNvSpPr>
          <p:nvPr/>
        </p:nvSpPr>
        <p:spPr bwMode="auto">
          <a:xfrm>
            <a:off x="6727546" y="1761091"/>
            <a:ext cx="1045414" cy="36933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2400" b="1" dirty="0"/>
              <a:t>Vehicles</a:t>
            </a:r>
          </a:p>
        </p:txBody>
      </p:sp>
      <p:sp>
        <p:nvSpPr>
          <p:cNvPr id="31" name="Oval 89"/>
          <p:cNvSpPr>
            <a:spLocks noChangeArrowheads="1"/>
          </p:cNvSpPr>
          <p:nvPr/>
        </p:nvSpPr>
        <p:spPr bwMode="auto">
          <a:xfrm>
            <a:off x="8046299" y="197299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90"/>
          <p:cNvSpPr>
            <a:spLocks noChangeArrowheads="1"/>
          </p:cNvSpPr>
          <p:nvPr/>
        </p:nvSpPr>
        <p:spPr bwMode="auto">
          <a:xfrm>
            <a:off x="8002120" y="30958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Oval 91"/>
          <p:cNvSpPr>
            <a:spLocks noChangeArrowheads="1"/>
          </p:cNvSpPr>
          <p:nvPr/>
        </p:nvSpPr>
        <p:spPr bwMode="auto">
          <a:xfrm>
            <a:off x="7560328" y="3228418"/>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Oval 94"/>
          <p:cNvSpPr>
            <a:spLocks noChangeArrowheads="1"/>
          </p:cNvSpPr>
          <p:nvPr/>
        </p:nvSpPr>
        <p:spPr bwMode="auto">
          <a:xfrm>
            <a:off x="8791822" y="275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95"/>
          <p:cNvSpPr>
            <a:spLocks noChangeArrowheads="1"/>
          </p:cNvSpPr>
          <p:nvPr/>
        </p:nvSpPr>
        <p:spPr bwMode="auto">
          <a:xfrm>
            <a:off x="9112120" y="212209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96"/>
          <p:cNvSpPr>
            <a:spLocks noChangeArrowheads="1"/>
          </p:cNvSpPr>
          <p:nvPr/>
        </p:nvSpPr>
        <p:spPr bwMode="auto">
          <a:xfrm>
            <a:off x="8747642" y="218284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97"/>
          <p:cNvSpPr>
            <a:spLocks noChangeArrowheads="1"/>
          </p:cNvSpPr>
          <p:nvPr/>
        </p:nvSpPr>
        <p:spPr bwMode="auto">
          <a:xfrm>
            <a:off x="9725106" y="188463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Oval 98"/>
          <p:cNvSpPr>
            <a:spLocks noChangeArrowheads="1"/>
          </p:cNvSpPr>
          <p:nvPr/>
        </p:nvSpPr>
        <p:spPr bwMode="auto">
          <a:xfrm>
            <a:off x="9548389" y="26356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Oval 99"/>
          <p:cNvSpPr>
            <a:spLocks noChangeArrowheads="1"/>
          </p:cNvSpPr>
          <p:nvPr/>
        </p:nvSpPr>
        <p:spPr bwMode="auto">
          <a:xfrm>
            <a:off x="9460031" y="307747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Oval 102"/>
          <p:cNvSpPr>
            <a:spLocks noChangeArrowheads="1"/>
          </p:cNvSpPr>
          <p:nvPr/>
        </p:nvSpPr>
        <p:spPr bwMode="auto">
          <a:xfrm>
            <a:off x="10211076"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Oval 103"/>
          <p:cNvSpPr>
            <a:spLocks noChangeArrowheads="1"/>
          </p:cNvSpPr>
          <p:nvPr/>
        </p:nvSpPr>
        <p:spPr bwMode="auto">
          <a:xfrm>
            <a:off x="10431972" y="267986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Oval 104"/>
          <p:cNvSpPr>
            <a:spLocks noChangeArrowheads="1"/>
          </p:cNvSpPr>
          <p:nvPr/>
        </p:nvSpPr>
        <p:spPr bwMode="auto">
          <a:xfrm>
            <a:off x="99901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Oval 107"/>
          <p:cNvSpPr>
            <a:spLocks noChangeArrowheads="1"/>
          </p:cNvSpPr>
          <p:nvPr/>
        </p:nvSpPr>
        <p:spPr bwMode="auto">
          <a:xfrm>
            <a:off x="89298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Oval 110"/>
          <p:cNvSpPr>
            <a:spLocks noChangeArrowheads="1"/>
          </p:cNvSpPr>
          <p:nvPr/>
        </p:nvSpPr>
        <p:spPr bwMode="auto">
          <a:xfrm>
            <a:off x="6853462" y="343090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 name="Oval 111"/>
          <p:cNvSpPr>
            <a:spLocks noChangeArrowheads="1"/>
          </p:cNvSpPr>
          <p:nvPr/>
        </p:nvSpPr>
        <p:spPr bwMode="auto">
          <a:xfrm>
            <a:off x="6500029" y="2193890"/>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 name="Oval 113"/>
          <p:cNvSpPr>
            <a:spLocks noChangeArrowheads="1"/>
          </p:cNvSpPr>
          <p:nvPr/>
        </p:nvSpPr>
        <p:spPr bwMode="auto">
          <a:xfrm>
            <a:off x="8399732" y="285657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 name="Oval 114"/>
          <p:cNvSpPr>
            <a:spLocks noChangeArrowheads="1"/>
          </p:cNvSpPr>
          <p:nvPr/>
        </p:nvSpPr>
        <p:spPr bwMode="auto">
          <a:xfrm>
            <a:off x="9524568" y="378878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 name="Rectangle 117"/>
          <p:cNvSpPr>
            <a:spLocks noChangeArrowheads="1"/>
          </p:cNvSpPr>
          <p:nvPr/>
        </p:nvSpPr>
        <p:spPr bwMode="auto">
          <a:xfrm>
            <a:off x="9657842" y="3630087"/>
            <a:ext cx="1058303"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900" b="1" dirty="0"/>
              <a:t>= a thing</a:t>
            </a:r>
          </a:p>
        </p:txBody>
      </p:sp>
      <p:sp>
        <p:nvSpPr>
          <p:cNvPr id="49" name="Oval 92"/>
          <p:cNvSpPr>
            <a:spLocks noChangeArrowheads="1"/>
          </p:cNvSpPr>
          <p:nvPr/>
        </p:nvSpPr>
        <p:spPr bwMode="auto">
          <a:xfrm>
            <a:off x="7162717" y="2547323"/>
            <a:ext cx="2076419" cy="110447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Text Box 93"/>
          <p:cNvSpPr txBox="1">
            <a:spLocks noChangeArrowheads="1"/>
          </p:cNvSpPr>
          <p:nvPr/>
        </p:nvSpPr>
        <p:spPr bwMode="auto">
          <a:xfrm>
            <a:off x="7797085" y="2472557"/>
            <a:ext cx="729110" cy="461665"/>
          </a:xfrm>
          <a:prstGeom prst="rect">
            <a:avLst/>
          </a:prstGeom>
          <a:noFill/>
          <a:ln>
            <a:noFill/>
          </a:ln>
          <a:effectLst/>
          <a:extLst/>
        </p:spPr>
        <p:txBody>
          <a:bodyPr wrap="none" anchor="ctr">
            <a:spAutoFit/>
          </a:bodyPr>
          <a:lstStyle/>
          <a:p>
            <a:pPr algn="l"/>
            <a:r>
              <a:rPr lang="en-US" altLang="en-US" sz="2400" b="1" dirty="0"/>
              <a:t>Cars</a:t>
            </a:r>
          </a:p>
        </p:txBody>
      </p:sp>
      <p:sp>
        <p:nvSpPr>
          <p:cNvPr id="4" name="Arc 3"/>
          <p:cNvSpPr/>
          <p:nvPr/>
        </p:nvSpPr>
        <p:spPr>
          <a:xfrm>
            <a:off x="7920069" y="1171575"/>
            <a:ext cx="1326200" cy="1866900"/>
          </a:xfrm>
          <a:prstGeom prst="arc">
            <a:avLst>
              <a:gd name="adj1" fmla="val 12703003"/>
              <a:gd name="adj2" fmla="val 3334488"/>
            </a:avLst>
          </a:prstGeom>
          <a:ln w="25400">
            <a:solidFill>
              <a:schemeClr val="tx1"/>
            </a:solidFill>
            <a:headEnd type="arrow"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TextBox 50"/>
          <p:cNvSpPr txBox="1"/>
          <p:nvPr/>
        </p:nvSpPr>
        <p:spPr>
          <a:xfrm>
            <a:off x="9047450" y="1166980"/>
            <a:ext cx="1352871" cy="461665"/>
          </a:xfrm>
          <a:prstGeom prst="rect">
            <a:avLst/>
          </a:prstGeom>
          <a:noFill/>
        </p:spPr>
        <p:txBody>
          <a:bodyPr wrap="none" rtlCol="0" anchor="ctr">
            <a:spAutoFit/>
          </a:bodyPr>
          <a:lstStyle/>
          <a:p>
            <a:r>
              <a:rPr lang="en-US" sz="2400" b="1" dirty="0"/>
              <a:t>subset of</a:t>
            </a:r>
          </a:p>
        </p:txBody>
      </p:sp>
      <p:sp>
        <p:nvSpPr>
          <p:cNvPr id="52" name="Rectangle 51"/>
          <p:cNvSpPr/>
          <p:nvPr/>
        </p:nvSpPr>
        <p:spPr>
          <a:xfrm>
            <a:off x="1474443" y="2168581"/>
            <a:ext cx="3790587" cy="445635"/>
          </a:xfrm>
          <a:prstGeom prst="rect">
            <a:avLst/>
          </a:prstGeom>
        </p:spPr>
        <p:txBody>
          <a:bodyPr wrap="square">
            <a:spAutoFit/>
          </a:bodyPr>
          <a:lstStyle/>
          <a:p>
            <a:pPr algn="ctr">
              <a:lnSpc>
                <a:spcPct val="80000"/>
              </a:lnSpc>
            </a:pPr>
            <a:r>
              <a:rPr lang="en-US" sz="2800" dirty="0" err="1"/>
              <a:t>SubClassOf</a:t>
            </a:r>
            <a:r>
              <a:rPr lang="en-US" sz="2800" dirty="0"/>
              <a:t>(Car, Vehicle)</a:t>
            </a:r>
          </a:p>
        </p:txBody>
      </p:sp>
      <p:sp>
        <p:nvSpPr>
          <p:cNvPr id="53" name="Right Arrow 52"/>
          <p:cNvSpPr/>
          <p:nvPr/>
        </p:nvSpPr>
        <p:spPr>
          <a:xfrm>
            <a:off x="4978632" y="2576116"/>
            <a:ext cx="1250719" cy="83293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618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9" name="Arrow: Curved Left 88"/>
          <p:cNvSpPr/>
          <p:nvPr/>
        </p:nvSpPr>
        <p:spPr>
          <a:xfrm rot="3246731">
            <a:off x="8660161" y="1208339"/>
            <a:ext cx="1013813" cy="7175516"/>
          </a:xfrm>
          <a:prstGeom prst="curvedLeftArrow">
            <a:avLst>
              <a:gd name="adj1" fmla="val 29723"/>
              <a:gd name="adj2" fmla="val 68959"/>
              <a:gd name="adj3" fmla="val 42037"/>
            </a:avLst>
          </a:prstGeom>
          <a:solidFill>
            <a:schemeClr val="accent5"/>
          </a:solid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838200" y="64008"/>
            <a:ext cx="10515600" cy="908449"/>
          </a:xfrm>
        </p:spPr>
        <p:txBody>
          <a:bodyPr/>
          <a:lstStyle/>
          <a:p>
            <a:pPr algn="ctr"/>
            <a:r>
              <a:rPr lang="en-US" b="1" dirty="0"/>
              <a:t>Benefit: Uniform Interpretation (Automated)</a:t>
            </a:r>
            <a:endParaRPr lang="en-US" dirty="0"/>
          </a:p>
        </p:txBody>
      </p:sp>
      <p:sp>
        <p:nvSpPr>
          <p:cNvPr id="84" name="Slide Number Placeholder 83"/>
          <p:cNvSpPr>
            <a:spLocks noGrp="1"/>
          </p:cNvSpPr>
          <p:nvPr>
            <p:ph type="sldNum" sz="quarter" idx="12"/>
          </p:nvPr>
        </p:nvSpPr>
        <p:spPr>
          <a:xfrm>
            <a:off x="9924836" y="6356350"/>
            <a:ext cx="1428964" cy="365125"/>
          </a:xfrm>
        </p:spPr>
        <p:txBody>
          <a:bodyPr/>
          <a:lstStyle/>
          <a:p>
            <a:fld id="{8F1B3A31-E2C7-4107-99CC-0B10DFF9F6E7}" type="slidenum">
              <a:rPr lang="en-US" smtClean="0"/>
              <a:t>8</a:t>
            </a:fld>
            <a:endParaRPr lang="en-US"/>
          </a:p>
        </p:txBody>
      </p:sp>
      <p:sp>
        <p:nvSpPr>
          <p:cNvPr id="56" name="Line 9"/>
          <p:cNvSpPr>
            <a:spLocks noChangeShapeType="1"/>
          </p:cNvSpPr>
          <p:nvPr/>
        </p:nvSpPr>
        <p:spPr bwMode="auto">
          <a:xfrm>
            <a:off x="29680" y="2554514"/>
            <a:ext cx="11908330"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7" name="Line 10"/>
          <p:cNvSpPr>
            <a:spLocks noChangeShapeType="1"/>
          </p:cNvSpPr>
          <p:nvPr/>
        </p:nvSpPr>
        <p:spPr bwMode="auto">
          <a:xfrm>
            <a:off x="150100" y="4778828"/>
            <a:ext cx="8337253" cy="0"/>
          </a:xfrm>
          <a:prstGeom prst="line">
            <a:avLst/>
          </a:prstGeom>
          <a:noFill/>
          <a:ln w="254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dirty="0"/>
          </a:p>
        </p:txBody>
      </p:sp>
      <p:sp>
        <p:nvSpPr>
          <p:cNvPr id="58" name="Rectangle 57"/>
          <p:cNvSpPr>
            <a:spLocks noChangeArrowheads="1"/>
          </p:cNvSpPr>
          <p:nvPr/>
        </p:nvSpPr>
        <p:spPr bwMode="auto">
          <a:xfrm rot="16200000">
            <a:off x="-407462" y="1356105"/>
            <a:ext cx="1458413"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err="1">
                <a:solidFill>
                  <a:schemeClr val="bg1">
                    <a:lumMod val="65000"/>
                  </a:schemeClr>
                </a:solidFill>
              </a:rPr>
              <a:t>Langauge</a:t>
            </a:r>
            <a:endParaRPr lang="en-US" altLang="en-US" sz="2400" b="1" dirty="0">
              <a:solidFill>
                <a:schemeClr val="bg1">
                  <a:lumMod val="65000"/>
                </a:schemeClr>
              </a:solidFill>
            </a:endParaRPr>
          </a:p>
          <a:p>
            <a:pPr algn="ctr">
              <a:lnSpc>
                <a:spcPct val="80000"/>
              </a:lnSpc>
            </a:pPr>
            <a:r>
              <a:rPr lang="en-US" altLang="en-US" sz="2400" b="1" dirty="0">
                <a:solidFill>
                  <a:schemeClr val="bg1">
                    <a:lumMod val="65000"/>
                  </a:schemeClr>
                </a:solidFill>
              </a:rPr>
              <a:t>Definition</a:t>
            </a:r>
          </a:p>
        </p:txBody>
      </p:sp>
      <p:sp>
        <p:nvSpPr>
          <p:cNvPr id="59" name="Rectangle 58"/>
          <p:cNvSpPr>
            <a:spLocks noChangeArrowheads="1"/>
          </p:cNvSpPr>
          <p:nvPr/>
        </p:nvSpPr>
        <p:spPr bwMode="auto">
          <a:xfrm rot="16200000">
            <a:off x="-397130" y="2965258"/>
            <a:ext cx="1460656" cy="6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altLang="en-US" sz="2400" b="1" dirty="0">
                <a:solidFill>
                  <a:schemeClr val="bg1">
                    <a:lumMod val="65000"/>
                  </a:schemeClr>
                </a:solidFill>
              </a:rPr>
              <a:t>Using the </a:t>
            </a:r>
          </a:p>
          <a:p>
            <a:pPr algn="ctr">
              <a:lnSpc>
                <a:spcPct val="80000"/>
              </a:lnSpc>
            </a:pPr>
            <a:r>
              <a:rPr lang="en-US" altLang="en-US" sz="2400" b="1" dirty="0">
                <a:solidFill>
                  <a:schemeClr val="bg1">
                    <a:lumMod val="65000"/>
                  </a:schemeClr>
                </a:solidFill>
              </a:rPr>
              <a:t>Language</a:t>
            </a:r>
          </a:p>
        </p:txBody>
      </p:sp>
      <p:sp>
        <p:nvSpPr>
          <p:cNvPr id="60" name="Rectangle 59"/>
          <p:cNvSpPr>
            <a:spLocks noChangeArrowheads="1"/>
          </p:cNvSpPr>
          <p:nvPr/>
        </p:nvSpPr>
        <p:spPr bwMode="auto">
          <a:xfrm rot="16200000">
            <a:off x="-622067" y="5738489"/>
            <a:ext cx="1754006"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90000"/>
              </a:lnSpc>
            </a:pPr>
            <a:r>
              <a:rPr lang="en-US" altLang="en-US" sz="2400" b="1" dirty="0">
                <a:solidFill>
                  <a:schemeClr val="bg1">
                    <a:lumMod val="65000"/>
                  </a:schemeClr>
                </a:solidFill>
              </a:rPr>
              <a:t>‘Operations’</a:t>
            </a:r>
          </a:p>
        </p:txBody>
      </p:sp>
      <p:sp>
        <p:nvSpPr>
          <p:cNvPr id="61" name="Rectangle 60"/>
          <p:cNvSpPr>
            <a:spLocks noChangeArrowheads="1"/>
          </p:cNvSpPr>
          <p:nvPr/>
        </p:nvSpPr>
        <p:spPr bwMode="auto">
          <a:xfrm>
            <a:off x="925705" y="1295207"/>
            <a:ext cx="125181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Abstract</a:t>
            </a:r>
          </a:p>
          <a:p>
            <a:pPr algn="r">
              <a:lnSpc>
                <a:spcPct val="90000"/>
              </a:lnSpc>
            </a:pPr>
            <a:r>
              <a:rPr lang="en-US" altLang="en-US" sz="2400" b="1" dirty="0">
                <a:solidFill>
                  <a:schemeClr val="accent5"/>
                </a:solidFill>
              </a:rPr>
              <a:t>Syntax</a:t>
            </a:r>
          </a:p>
        </p:txBody>
      </p:sp>
      <p:sp>
        <p:nvSpPr>
          <p:cNvPr id="62" name="Rectangle 7"/>
          <p:cNvSpPr>
            <a:spLocks noChangeArrowheads="1"/>
          </p:cNvSpPr>
          <p:nvPr/>
        </p:nvSpPr>
        <p:spPr bwMode="auto">
          <a:xfrm>
            <a:off x="1162502" y="3008211"/>
            <a:ext cx="101502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accent5"/>
                </a:solidFill>
              </a:rPr>
              <a:t>Model</a:t>
            </a:r>
          </a:p>
        </p:txBody>
      </p:sp>
      <p:sp>
        <p:nvSpPr>
          <p:cNvPr id="63" name="Rectangle 30"/>
          <p:cNvSpPr>
            <a:spLocks noChangeArrowheads="1"/>
          </p:cNvSpPr>
          <p:nvPr/>
        </p:nvSpPr>
        <p:spPr bwMode="auto">
          <a:xfrm>
            <a:off x="1754455" y="5598551"/>
            <a:ext cx="16803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lnSpc>
                <a:spcPct val="90000"/>
              </a:lnSpc>
            </a:pPr>
            <a:r>
              <a:rPr lang="en-US" altLang="en-US" sz="2400" b="1" dirty="0">
                <a:solidFill>
                  <a:schemeClr val="accent5"/>
                </a:solidFill>
              </a:rPr>
              <a:t>Things</a:t>
            </a:r>
          </a:p>
          <a:p>
            <a:pPr algn="r">
              <a:lnSpc>
                <a:spcPct val="90000"/>
              </a:lnSpc>
            </a:pPr>
            <a:r>
              <a:rPr lang="en-US" altLang="en-US" sz="2400" b="1" dirty="0">
                <a:solidFill>
                  <a:schemeClr val="accent5"/>
                </a:solidFill>
              </a:rPr>
              <a:t>Being Modeled</a:t>
            </a:r>
          </a:p>
        </p:txBody>
      </p:sp>
      <p:sp>
        <p:nvSpPr>
          <p:cNvPr id="65" name="Left Brace 64"/>
          <p:cNvSpPr/>
          <p:nvPr/>
        </p:nvSpPr>
        <p:spPr>
          <a:xfrm>
            <a:off x="2244945" y="1102946"/>
            <a:ext cx="208587" cy="114296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Left Brace 65"/>
          <p:cNvSpPr/>
          <p:nvPr/>
        </p:nvSpPr>
        <p:spPr>
          <a:xfrm>
            <a:off x="2244945" y="2676154"/>
            <a:ext cx="208587" cy="953325"/>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Left Brace 66"/>
          <p:cNvSpPr/>
          <p:nvPr/>
        </p:nvSpPr>
        <p:spPr>
          <a:xfrm>
            <a:off x="3578445" y="5660761"/>
            <a:ext cx="208587" cy="936711"/>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p:cNvSpPr>
            <a:spLocks noGrp="1"/>
          </p:cNvSpPr>
          <p:nvPr>
            <p:ph idx="1"/>
          </p:nvPr>
        </p:nvSpPr>
        <p:spPr>
          <a:xfrm>
            <a:off x="838200" y="7106542"/>
            <a:ext cx="10515600" cy="685176"/>
          </a:xfrm>
        </p:spPr>
        <p:txBody>
          <a:bodyPr/>
          <a:lstStyle/>
          <a:p>
            <a:endParaRPr lang="en-US" dirty="0"/>
          </a:p>
        </p:txBody>
      </p:sp>
      <p:pic>
        <p:nvPicPr>
          <p:cNvPr id="6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5639" y="5570648"/>
            <a:ext cx="1276647" cy="1049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8" name="AutoShape 13"/>
          <p:cNvCxnSpPr>
            <a:cxnSpLocks noChangeShapeType="1"/>
          </p:cNvCxnSpPr>
          <p:nvPr/>
        </p:nvCxnSpPr>
        <p:spPr bwMode="auto">
          <a:xfrm flipV="1">
            <a:off x="5979560" y="4305300"/>
            <a:ext cx="726040" cy="288944"/>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AutoShape 15"/>
          <p:cNvCxnSpPr>
            <a:cxnSpLocks noChangeShapeType="1"/>
          </p:cNvCxnSpPr>
          <p:nvPr/>
        </p:nvCxnSpPr>
        <p:spPr bwMode="auto">
          <a:xfrm>
            <a:off x="3979930" y="4313490"/>
            <a:ext cx="859198" cy="277094"/>
          </a:xfrm>
          <a:prstGeom prst="straightConnector1">
            <a:avLst/>
          </a:prstGeom>
          <a:noFill/>
          <a:ln w="19050">
            <a:solidFill>
              <a:schemeClr val="tx1"/>
            </a:solidFill>
            <a:prstDash val="dash"/>
            <a:round/>
            <a:headEnd type="arrow"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0" name="Picture 7"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8729" y="3953964"/>
            <a:ext cx="872831" cy="82968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0" descr="MC90044153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1487" y="3839994"/>
            <a:ext cx="1035629" cy="1021900"/>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29"/>
          <p:cNvSpPr>
            <a:spLocks/>
          </p:cNvSpPr>
          <p:nvPr/>
        </p:nvSpPr>
        <p:spPr bwMode="auto">
          <a:xfrm>
            <a:off x="6822281" y="3952665"/>
            <a:ext cx="238806"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76" name="Oval 30"/>
          <p:cNvSpPr>
            <a:spLocks noChangeArrowheads="1"/>
          </p:cNvSpPr>
          <p:nvPr/>
        </p:nvSpPr>
        <p:spPr bwMode="auto">
          <a:xfrm>
            <a:off x="7066256" y="3908215"/>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sp>
        <p:nvSpPr>
          <p:cNvPr id="77" name="Text Box 31"/>
          <p:cNvSpPr txBox="1">
            <a:spLocks noChangeArrowheads="1"/>
          </p:cNvSpPr>
          <p:nvPr/>
        </p:nvSpPr>
        <p:spPr bwMode="auto">
          <a:xfrm>
            <a:off x="1838326" y="3771738"/>
            <a:ext cx="141153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80" name="Freeform 33"/>
          <p:cNvSpPr>
            <a:spLocks/>
          </p:cNvSpPr>
          <p:nvPr/>
        </p:nvSpPr>
        <p:spPr bwMode="auto">
          <a:xfrm flipH="1">
            <a:off x="3031331" y="3922424"/>
            <a:ext cx="370121" cy="74613"/>
          </a:xfrm>
          <a:custGeom>
            <a:avLst/>
            <a:gdLst>
              <a:gd name="T0" fmla="*/ 0 w 672"/>
              <a:gd name="T1" fmla="*/ 240 h 264"/>
              <a:gd name="T2" fmla="*/ 288 w 672"/>
              <a:gd name="T3" fmla="*/ 0 h 264"/>
              <a:gd name="T4" fmla="*/ 480 w 672"/>
              <a:gd name="T5" fmla="*/ 240 h 264"/>
              <a:gd name="T6" fmla="*/ 672 w 672"/>
              <a:gd name="T7" fmla="*/ 144 h 264"/>
            </a:gdLst>
            <a:ahLst/>
            <a:cxnLst>
              <a:cxn ang="0">
                <a:pos x="T0" y="T1"/>
              </a:cxn>
              <a:cxn ang="0">
                <a:pos x="T2" y="T3"/>
              </a:cxn>
              <a:cxn ang="0">
                <a:pos x="T4" y="T5"/>
              </a:cxn>
              <a:cxn ang="0">
                <a:pos x="T6" y="T7"/>
              </a:cxn>
            </a:cxnLst>
            <a:rect l="0" t="0" r="r" b="b"/>
            <a:pathLst>
              <a:path w="672" h="264">
                <a:moveTo>
                  <a:pt x="0" y="240"/>
                </a:moveTo>
                <a:cubicBezTo>
                  <a:pt x="104" y="120"/>
                  <a:pt x="208" y="0"/>
                  <a:pt x="288" y="0"/>
                </a:cubicBezTo>
                <a:cubicBezTo>
                  <a:pt x="368" y="0"/>
                  <a:pt x="416" y="216"/>
                  <a:pt x="480" y="240"/>
                </a:cubicBezTo>
                <a:cubicBezTo>
                  <a:pt x="544" y="264"/>
                  <a:pt x="608" y="204"/>
                  <a:pt x="672" y="144"/>
                </a:cubicBezTo>
              </a:path>
            </a:pathLst>
          </a:custGeom>
          <a:noFill/>
          <a:ln w="25400">
            <a:solidFill>
              <a:schemeClr val="accent5"/>
            </a:solidFill>
            <a:round/>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81" name="Oval 34"/>
          <p:cNvSpPr>
            <a:spLocks noChangeArrowheads="1"/>
          </p:cNvSpPr>
          <p:nvPr/>
        </p:nvSpPr>
        <p:spPr bwMode="auto">
          <a:xfrm flipH="1">
            <a:off x="3400279" y="3916074"/>
            <a:ext cx="285750" cy="152400"/>
          </a:xfrm>
          <a:prstGeom prst="ellipse">
            <a:avLst/>
          </a:prstGeom>
          <a:noFill/>
          <a:ln w="25400">
            <a:solidFill>
              <a:schemeClr val="accent5"/>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5"/>
              </a:solidFill>
            </a:endParaRPr>
          </a:p>
        </p:txBody>
      </p:sp>
      <p:grpSp>
        <p:nvGrpSpPr>
          <p:cNvPr id="176" name="Group 175"/>
          <p:cNvGrpSpPr/>
          <p:nvPr/>
        </p:nvGrpSpPr>
        <p:grpSpPr>
          <a:xfrm>
            <a:off x="3102090" y="2783158"/>
            <a:ext cx="4302342" cy="743445"/>
            <a:chOff x="-6231733" y="-1932367"/>
            <a:chExt cx="8745098" cy="1511154"/>
          </a:xfrm>
        </p:grpSpPr>
        <p:pic>
          <p:nvPicPr>
            <p:cNvPr id="177" name="Picture 19"/>
            <p:cNvPicPr>
              <a:picLocks noChangeAspect="1" noChangeArrowheads="1"/>
            </p:cNvPicPr>
            <p:nvPr/>
          </p:nvPicPr>
          <p:blipFill>
            <a:blip r:embed="rId5" cstate="screen">
              <a:extLst>
                <a:ext uri="{BEBA8EAE-BF5A-486C-A8C5-ECC9F3942E4B}">
                  <a14:imgProps xmlns:a14="http://schemas.microsoft.com/office/drawing/2010/main">
                    <a14:imgLayer r:embed="rId6">
                      <a14:imgEffect>
                        <a14:brightnessContrast contrast="-40000"/>
                      </a14:imgEffect>
                    </a14:imgLayer>
                  </a14:imgProps>
                </a:ext>
                <a:ext uri="{28A0092B-C50C-407E-A947-70E740481C1C}">
                  <a14:useLocalDpi xmlns:a14="http://schemas.microsoft.com/office/drawing/2010/main"/>
                </a:ext>
              </a:extLst>
            </a:blip>
            <a:srcRect l="1094" t="1845" r="3206" b="5467"/>
            <a:stretch>
              <a:fillRect/>
            </a:stretch>
          </p:blipFill>
          <p:spPr bwMode="auto">
            <a:xfrm>
              <a:off x="-6231733" y="-1921856"/>
              <a:ext cx="2520026" cy="139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8" name="Picture 3"/>
            <p:cNvPicPr>
              <a:picLocks noChangeAspect="1" noChangeArrowheads="1"/>
            </p:cNvPicPr>
            <p:nvPr/>
          </p:nvPicPr>
          <p:blipFill>
            <a:blip r:embed="rId7">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3399699" y="-1932367"/>
              <a:ext cx="2210234" cy="1245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79" name="Picture 7"/>
            <p:cNvPicPr>
              <a:picLocks noChangeAspect="1" noChangeArrowheads="1"/>
            </p:cNvPicPr>
            <p:nvPr/>
          </p:nvPicPr>
          <p:blipFill>
            <a:blip r:embed="rId9" cstate="screen">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237249" y="-1383719"/>
              <a:ext cx="1603562" cy="941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0" name="Picture 179"/>
            <p:cNvPicPr>
              <a:picLocks noChangeAspect="1" noChangeArrowheads="1"/>
            </p:cNvPicPr>
            <p:nvPr/>
          </p:nvPicPr>
          <p:blipFill>
            <a:blip r:embed="rId11" cstate="screen">
              <a:extLst>
                <a:ext uri="{BEBA8EAE-BF5A-486C-A8C5-ECC9F3942E4B}">
                  <a14:imgProps xmlns:a14="http://schemas.microsoft.com/office/drawing/2010/main">
                    <a14:imgLayer r:embed="rId12">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417316" y="-1869880"/>
              <a:ext cx="2096049" cy="1448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81" name="Picture 180"/>
            <p:cNvPicPr>
              <a:picLocks noChangeAspect="1"/>
            </p:cNvPicPr>
            <p:nvPr/>
          </p:nvPicPr>
          <p:blipFill>
            <a:blip r:embed="rId13"/>
            <a:stretch>
              <a:fillRect/>
            </a:stretch>
          </p:blipFill>
          <p:spPr>
            <a:xfrm>
              <a:off x="-1966767" y="-1919927"/>
              <a:ext cx="2066723" cy="914479"/>
            </a:xfrm>
            <a:prstGeom prst="rect">
              <a:avLst/>
            </a:prstGeom>
          </p:spPr>
        </p:pic>
        <p:pic>
          <p:nvPicPr>
            <p:cNvPr id="182" name="Picture 181"/>
            <p:cNvPicPr>
              <a:picLocks noChangeAspect="1"/>
            </p:cNvPicPr>
            <p:nvPr/>
          </p:nvPicPr>
          <p:blipFill>
            <a:blip r:embed="rId14"/>
            <a:stretch>
              <a:fillRect/>
            </a:stretch>
          </p:blipFill>
          <p:spPr>
            <a:xfrm>
              <a:off x="-1361437" y="-1732638"/>
              <a:ext cx="2121592" cy="1310754"/>
            </a:xfrm>
            <a:prstGeom prst="rect">
              <a:avLst/>
            </a:prstGeom>
          </p:spPr>
        </p:pic>
      </p:grpSp>
      <p:pic>
        <p:nvPicPr>
          <p:cNvPr id="11" name="Picture 10"/>
          <p:cNvPicPr>
            <a:picLocks noChangeAspect="1"/>
          </p:cNvPicPr>
          <p:nvPr/>
        </p:nvPicPr>
        <p:blipFill>
          <a:blip r:embed="rId15">
            <a:lum bright="-20000" contrast="40000"/>
          </a:blip>
          <a:stretch>
            <a:fillRect/>
          </a:stretch>
        </p:blipFill>
        <p:spPr>
          <a:xfrm>
            <a:off x="3838131" y="892629"/>
            <a:ext cx="2677423" cy="1355605"/>
          </a:xfrm>
          <a:prstGeom prst="rect">
            <a:avLst/>
          </a:prstGeom>
        </p:spPr>
      </p:pic>
      <p:sp>
        <p:nvSpPr>
          <p:cNvPr id="183" name="Line 22"/>
          <p:cNvSpPr>
            <a:spLocks noChangeShapeType="1"/>
          </p:cNvSpPr>
          <p:nvPr/>
        </p:nvSpPr>
        <p:spPr bwMode="auto">
          <a:xfrm flipV="1">
            <a:off x="40416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4" name="Line 22"/>
          <p:cNvSpPr>
            <a:spLocks noChangeShapeType="1"/>
          </p:cNvSpPr>
          <p:nvPr/>
        </p:nvSpPr>
        <p:spPr bwMode="auto">
          <a:xfrm flipV="1">
            <a:off x="5024627"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5" name="Line 22"/>
          <p:cNvSpPr>
            <a:spLocks noChangeShapeType="1"/>
          </p:cNvSpPr>
          <p:nvPr/>
        </p:nvSpPr>
        <p:spPr bwMode="auto">
          <a:xfrm flipV="1">
            <a:off x="6111729" y="2322060"/>
            <a:ext cx="0" cy="410254"/>
          </a:xfrm>
          <a:prstGeom prst="line">
            <a:avLst/>
          </a:prstGeom>
          <a:noFill/>
          <a:ln w="25400">
            <a:solidFill>
              <a:schemeClr val="tx1"/>
            </a:solidFill>
            <a:prstDash val="dash"/>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91" name="Rectangle 7"/>
          <p:cNvSpPr>
            <a:spLocks noChangeArrowheads="1"/>
          </p:cNvSpPr>
          <p:nvPr/>
        </p:nvSpPr>
        <p:spPr bwMode="auto">
          <a:xfrm>
            <a:off x="798674" y="4387186"/>
            <a:ext cx="2211438"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lnSpc>
                <a:spcPct val="90000"/>
              </a:lnSpc>
            </a:pPr>
            <a:r>
              <a:rPr lang="en-US" altLang="en-US" sz="2400" b="1" dirty="0">
                <a:solidFill>
                  <a:schemeClr val="bg1">
                    <a:lumMod val="65000"/>
                  </a:schemeClr>
                </a:solidFill>
              </a:rPr>
              <a:t>Interpreting the</a:t>
            </a:r>
          </a:p>
          <a:p>
            <a:pPr algn="r">
              <a:lnSpc>
                <a:spcPct val="90000"/>
              </a:lnSpc>
            </a:pPr>
            <a:r>
              <a:rPr lang="en-US" altLang="en-US" sz="2400" b="1" dirty="0">
                <a:solidFill>
                  <a:schemeClr val="bg1">
                    <a:lumMod val="65000"/>
                  </a:schemeClr>
                </a:solidFill>
              </a:rPr>
              <a:t>Language</a:t>
            </a:r>
          </a:p>
        </p:txBody>
      </p:sp>
      <p:pic>
        <p:nvPicPr>
          <p:cNvPr id="192" name="Picture 44" descr="MC900434845[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11207" y="4346874"/>
            <a:ext cx="9144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AutoShape 13"/>
          <p:cNvCxnSpPr>
            <a:cxnSpLocks noChangeShapeType="1"/>
          </p:cNvCxnSpPr>
          <p:nvPr/>
        </p:nvCxnSpPr>
        <p:spPr bwMode="auto">
          <a:xfrm flipH="1" flipV="1">
            <a:off x="5398842" y="5280395"/>
            <a:ext cx="10729" cy="473020"/>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AutoShape 13"/>
          <p:cNvCxnSpPr>
            <a:cxnSpLocks noChangeShapeType="1"/>
          </p:cNvCxnSpPr>
          <p:nvPr/>
        </p:nvCxnSpPr>
        <p:spPr bwMode="auto">
          <a:xfrm flipV="1">
            <a:off x="5373705" y="3441702"/>
            <a:ext cx="0" cy="850898"/>
          </a:xfrm>
          <a:prstGeom prst="straightConnector1">
            <a:avLst/>
          </a:prstGeom>
          <a:noFill/>
          <a:ln w="19050">
            <a:solidFill>
              <a:schemeClr val="tx1"/>
            </a:solidFill>
            <a:prstDash val="dash"/>
            <a:round/>
            <a:headEnd type="none"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 Box 31"/>
          <p:cNvSpPr txBox="1">
            <a:spLocks noChangeArrowheads="1"/>
          </p:cNvSpPr>
          <p:nvPr/>
        </p:nvSpPr>
        <p:spPr bwMode="auto">
          <a:xfrm>
            <a:off x="5753100" y="3752911"/>
            <a:ext cx="136281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n-US" altLang="en-US" b="1" dirty="0" err="1">
                <a:solidFill>
                  <a:schemeClr val="accent5"/>
                </a:solidFill>
                <a:latin typeface="Arial" panose="020B0604020202020204" pitchFamily="34" charset="0"/>
              </a:rPr>
              <a:t>SysML</a:t>
            </a:r>
            <a:endParaRPr lang="en-US" altLang="en-US" b="1" dirty="0">
              <a:solidFill>
                <a:schemeClr val="accent5"/>
              </a:solidFill>
              <a:latin typeface="Arial" panose="020B0604020202020204" pitchFamily="34" charset="0"/>
            </a:endParaRPr>
          </a:p>
          <a:p>
            <a:pPr algn="ctr">
              <a:lnSpc>
                <a:spcPct val="80000"/>
              </a:lnSpc>
            </a:pPr>
            <a:r>
              <a:rPr lang="en-US" altLang="en-US" b="1" dirty="0">
                <a:solidFill>
                  <a:schemeClr val="accent5"/>
                </a:solidFill>
                <a:latin typeface="Arial" panose="020B0604020202020204" pitchFamily="34" charset="0"/>
              </a:rPr>
              <a:t>Semantics</a:t>
            </a:r>
          </a:p>
        </p:txBody>
      </p:sp>
      <p:sp>
        <p:nvSpPr>
          <p:cNvPr id="85" name="Rectangle 84"/>
          <p:cNvSpPr/>
          <p:nvPr/>
        </p:nvSpPr>
        <p:spPr>
          <a:xfrm rot="1216246">
            <a:off x="3834690" y="4147395"/>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86" name="Rectangle 85"/>
          <p:cNvSpPr/>
          <p:nvPr/>
        </p:nvSpPr>
        <p:spPr>
          <a:xfrm rot="16200000">
            <a:off x="4775198" y="3766291"/>
            <a:ext cx="909223" cy="276999"/>
          </a:xfrm>
          <a:prstGeom prst="rect">
            <a:avLst/>
          </a:prstGeom>
        </p:spPr>
        <p:txBody>
          <a:bodyPr wrap="none">
            <a:spAutoFit/>
          </a:bodyPr>
          <a:lstStyle/>
          <a:p>
            <a:pPr lvl="0"/>
            <a:r>
              <a:rPr lang="en-US" altLang="en-US" sz="1200" dirty="0">
                <a:solidFill>
                  <a:prstClr val="black"/>
                </a:solidFill>
              </a:rPr>
              <a:t>«</a:t>
            </a:r>
            <a:r>
              <a:rPr lang="en-US" altLang="en-US" sz="1100" dirty="0">
                <a:solidFill>
                  <a:prstClr val="black"/>
                </a:solidFill>
              </a:rPr>
              <a:t>interprets</a:t>
            </a:r>
            <a:r>
              <a:rPr lang="en-US" altLang="en-US" sz="1200" dirty="0">
                <a:solidFill>
                  <a:prstClr val="black"/>
                </a:solidFill>
              </a:rPr>
              <a:t>»</a:t>
            </a:r>
            <a:endParaRPr lang="en-US" sz="1100" dirty="0">
              <a:solidFill>
                <a:prstClr val="black"/>
              </a:solidFill>
            </a:endParaRPr>
          </a:p>
        </p:txBody>
      </p:sp>
      <p:sp>
        <p:nvSpPr>
          <p:cNvPr id="87" name="Rectangle 86"/>
          <p:cNvSpPr/>
          <p:nvPr/>
        </p:nvSpPr>
        <p:spPr>
          <a:xfrm rot="16200000">
            <a:off x="4695736" y="5481804"/>
            <a:ext cx="1067921"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controlledBy</a:t>
            </a:r>
            <a:r>
              <a:rPr lang="en-US" altLang="en-US" sz="1200" dirty="0">
                <a:solidFill>
                  <a:prstClr val="black"/>
                </a:solidFill>
              </a:rPr>
              <a:t>»</a:t>
            </a:r>
            <a:endParaRPr lang="en-US" sz="1100" dirty="0">
              <a:solidFill>
                <a:prstClr val="black"/>
              </a:solidFill>
            </a:endParaRPr>
          </a:p>
        </p:txBody>
      </p:sp>
      <p:sp>
        <p:nvSpPr>
          <p:cNvPr id="53" name="Rectangle 52"/>
          <p:cNvSpPr/>
          <p:nvPr/>
        </p:nvSpPr>
        <p:spPr>
          <a:xfrm rot="20263106">
            <a:off x="5796553" y="4421826"/>
            <a:ext cx="1250663" cy="276999"/>
          </a:xfrm>
          <a:prstGeom prst="rect">
            <a:avLst/>
          </a:prstGeom>
        </p:spPr>
        <p:txBody>
          <a:bodyPr wrap="none">
            <a:spAutoFit/>
          </a:bodyPr>
          <a:lstStyle/>
          <a:p>
            <a:pPr lvl="0"/>
            <a:r>
              <a:rPr lang="en-US" altLang="en-US" sz="1200" dirty="0">
                <a:solidFill>
                  <a:prstClr val="black"/>
                </a:solidFill>
              </a:rPr>
              <a:t>«</a:t>
            </a:r>
            <a:r>
              <a:rPr lang="en-US" altLang="en-US" sz="1100" dirty="0" err="1">
                <a:solidFill>
                  <a:prstClr val="black"/>
                </a:solidFill>
              </a:rPr>
              <a:t>implementedBy</a:t>
            </a:r>
            <a:r>
              <a:rPr lang="en-US" altLang="en-US" sz="1200" dirty="0">
                <a:solidFill>
                  <a:prstClr val="black"/>
                </a:solidFill>
              </a:rPr>
              <a:t>»</a:t>
            </a:r>
            <a:endParaRPr lang="en-US" sz="1100" dirty="0">
              <a:solidFill>
                <a:prstClr val="black"/>
              </a:solidFill>
            </a:endParaRPr>
          </a:p>
        </p:txBody>
      </p:sp>
      <p:sp>
        <p:nvSpPr>
          <p:cNvPr id="74" name="Rectangle 73"/>
          <p:cNvSpPr>
            <a:spLocks noChangeArrowheads="1"/>
          </p:cNvSpPr>
          <p:nvPr/>
        </p:nvSpPr>
        <p:spPr bwMode="auto">
          <a:xfrm>
            <a:off x="8154407" y="3818625"/>
            <a:ext cx="3656593" cy="1329595"/>
          </a:xfrm>
          <a:prstGeom prst="rect">
            <a:avLst/>
          </a:prstGeom>
          <a:solidFill>
            <a:schemeClr val="bg1"/>
          </a:solidFill>
          <a:ln>
            <a:noFill/>
          </a:ln>
          <a:effectLst/>
          <a:extLst/>
        </p:spPr>
        <p:txBody>
          <a:bodyPr wrap="square" lIns="274320" tIns="0" rIns="0" bIns="0">
            <a:spAutoFit/>
          </a:bodyPr>
          <a:lstStyle/>
          <a:p>
            <a:pPr algn="l">
              <a:lnSpc>
                <a:spcPct val="90000"/>
              </a:lnSpc>
            </a:pPr>
            <a:r>
              <a:rPr lang="en-US" altLang="en-US" sz="2400" b="1" dirty="0">
                <a:solidFill>
                  <a:schemeClr val="accent5"/>
                </a:solidFill>
              </a:rPr>
              <a:t>Semantics Applied</a:t>
            </a:r>
          </a:p>
          <a:p>
            <a:pPr algn="l">
              <a:lnSpc>
                <a:spcPct val="90000"/>
              </a:lnSpc>
            </a:pPr>
            <a:r>
              <a:rPr lang="en-US" altLang="en-US" sz="2400" b="1" i="1" dirty="0">
                <a:solidFill>
                  <a:schemeClr val="accent5"/>
                </a:solidFill>
              </a:rPr>
              <a:t>Automatically</a:t>
            </a:r>
            <a:r>
              <a:rPr lang="en-US" altLang="en-US" sz="2400" b="1" dirty="0">
                <a:solidFill>
                  <a:schemeClr val="accent5"/>
                </a:solidFill>
              </a:rPr>
              <a:t> to Things Being Modeled</a:t>
            </a:r>
          </a:p>
          <a:p>
            <a:pPr algn="l">
              <a:lnSpc>
                <a:spcPct val="90000"/>
              </a:lnSpc>
            </a:pPr>
            <a:r>
              <a:rPr lang="en-US" altLang="en-US" sz="2400" b="1" i="1" dirty="0">
                <a:solidFill>
                  <a:schemeClr val="accent5"/>
                </a:solidFill>
              </a:rPr>
              <a:t>By Tooling Built Manually</a:t>
            </a:r>
          </a:p>
        </p:txBody>
      </p:sp>
      <p:sp>
        <p:nvSpPr>
          <p:cNvPr id="78" name="Left Brace 77"/>
          <p:cNvSpPr/>
          <p:nvPr/>
        </p:nvSpPr>
        <p:spPr>
          <a:xfrm flipH="1">
            <a:off x="8044944" y="3835400"/>
            <a:ext cx="208587" cy="1309747"/>
          </a:xfrm>
          <a:prstGeom prst="leftBrace">
            <a:avLst>
              <a:gd name="adj1" fmla="val 36605"/>
              <a:gd name="adj2" fmla="val 50000"/>
            </a:avLst>
          </a:prstGeom>
          <a:solidFill>
            <a:schemeClr val="bg1"/>
          </a:solidFill>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Rectangle 71"/>
          <p:cNvSpPr>
            <a:spLocks noChangeArrowheads="1"/>
          </p:cNvSpPr>
          <p:nvPr/>
        </p:nvSpPr>
        <p:spPr bwMode="auto">
          <a:xfrm>
            <a:off x="10653816" y="1384902"/>
            <a:ext cx="1485022"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en-US" sz="2400" b="1" dirty="0">
                <a:solidFill>
                  <a:schemeClr val="accent5"/>
                </a:solidFill>
              </a:rPr>
              <a:t>Formal</a:t>
            </a:r>
          </a:p>
          <a:p>
            <a:pPr algn="l">
              <a:lnSpc>
                <a:spcPct val="90000"/>
              </a:lnSpc>
            </a:pPr>
            <a:r>
              <a:rPr lang="en-US" altLang="en-US" sz="2400" b="1" dirty="0">
                <a:solidFill>
                  <a:schemeClr val="accent5"/>
                </a:solidFill>
              </a:rPr>
              <a:t>Semantics</a:t>
            </a:r>
          </a:p>
        </p:txBody>
      </p:sp>
      <p:sp>
        <p:nvSpPr>
          <p:cNvPr id="73" name="Left Brace 72"/>
          <p:cNvSpPr/>
          <p:nvPr/>
        </p:nvSpPr>
        <p:spPr>
          <a:xfrm flipH="1">
            <a:off x="10351573" y="1085851"/>
            <a:ext cx="208587" cy="1355226"/>
          </a:xfrm>
          <a:prstGeom prst="leftBrace">
            <a:avLst>
              <a:gd name="adj1" fmla="val 36605"/>
              <a:gd name="adj2" fmla="val 50000"/>
            </a:avLst>
          </a:prstGeom>
          <a:ln w="254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0" name="Group 89"/>
          <p:cNvGrpSpPr/>
          <p:nvPr/>
        </p:nvGrpSpPr>
        <p:grpSpPr>
          <a:xfrm>
            <a:off x="8343628" y="1099972"/>
            <a:ext cx="1977327" cy="1251390"/>
            <a:chOff x="6500029" y="1171575"/>
            <a:chExt cx="4046993" cy="2561223"/>
          </a:xfrm>
        </p:grpSpPr>
        <p:sp>
          <p:nvSpPr>
            <p:cNvPr id="91" name="Oval 84"/>
            <p:cNvSpPr>
              <a:spLocks noChangeArrowheads="1"/>
            </p:cNvSpPr>
            <p:nvPr/>
          </p:nvSpPr>
          <p:spPr bwMode="auto">
            <a:xfrm>
              <a:off x="6765104" y="1707921"/>
              <a:ext cx="3136718" cy="202487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4" name="Oval 85"/>
            <p:cNvSpPr>
              <a:spLocks noChangeArrowheads="1"/>
            </p:cNvSpPr>
            <p:nvPr/>
          </p:nvSpPr>
          <p:spPr bwMode="auto">
            <a:xfrm>
              <a:off x="6983239" y="274981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5" name="Oval 86"/>
            <p:cNvSpPr>
              <a:spLocks noChangeArrowheads="1"/>
            </p:cNvSpPr>
            <p:nvPr/>
          </p:nvSpPr>
          <p:spPr bwMode="auto">
            <a:xfrm>
              <a:off x="7339433"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96" name="Oval 87"/>
            <p:cNvSpPr>
              <a:spLocks noChangeArrowheads="1"/>
            </p:cNvSpPr>
            <p:nvPr/>
          </p:nvSpPr>
          <p:spPr bwMode="auto">
            <a:xfrm>
              <a:off x="7604507" y="278662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0" name="Text Box 88"/>
            <p:cNvSpPr txBox="1">
              <a:spLocks noChangeArrowheads="1"/>
            </p:cNvSpPr>
            <p:nvPr/>
          </p:nvSpPr>
          <p:spPr bwMode="auto">
            <a:xfrm>
              <a:off x="7573508" y="1788265"/>
              <a:ext cx="157481" cy="314963"/>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1000" b="1" dirty="0"/>
                <a:t>A</a:t>
              </a:r>
            </a:p>
          </p:txBody>
        </p:sp>
        <p:sp>
          <p:nvSpPr>
            <p:cNvPr id="101" name="Oval 89"/>
            <p:cNvSpPr>
              <a:spLocks noChangeArrowheads="1"/>
            </p:cNvSpPr>
            <p:nvPr/>
          </p:nvSpPr>
          <p:spPr bwMode="auto">
            <a:xfrm>
              <a:off x="8046299" y="197299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2" name="Oval 90"/>
            <p:cNvSpPr>
              <a:spLocks noChangeArrowheads="1"/>
            </p:cNvSpPr>
            <p:nvPr/>
          </p:nvSpPr>
          <p:spPr bwMode="auto">
            <a:xfrm>
              <a:off x="8002120" y="30958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3" name="Oval 91"/>
            <p:cNvSpPr>
              <a:spLocks noChangeArrowheads="1"/>
            </p:cNvSpPr>
            <p:nvPr/>
          </p:nvSpPr>
          <p:spPr bwMode="auto">
            <a:xfrm>
              <a:off x="7560328" y="3228418"/>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4" name="Oval 94"/>
            <p:cNvSpPr>
              <a:spLocks noChangeArrowheads="1"/>
            </p:cNvSpPr>
            <p:nvPr/>
          </p:nvSpPr>
          <p:spPr bwMode="auto">
            <a:xfrm>
              <a:off x="8791822" y="275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5" name="Oval 95"/>
            <p:cNvSpPr>
              <a:spLocks noChangeArrowheads="1"/>
            </p:cNvSpPr>
            <p:nvPr/>
          </p:nvSpPr>
          <p:spPr bwMode="auto">
            <a:xfrm>
              <a:off x="9112120" y="212209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6" name="Oval 96"/>
            <p:cNvSpPr>
              <a:spLocks noChangeArrowheads="1"/>
            </p:cNvSpPr>
            <p:nvPr/>
          </p:nvSpPr>
          <p:spPr bwMode="auto">
            <a:xfrm>
              <a:off x="8747642" y="2182845"/>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7" name="Oval 97"/>
            <p:cNvSpPr>
              <a:spLocks noChangeArrowheads="1"/>
            </p:cNvSpPr>
            <p:nvPr/>
          </p:nvSpPr>
          <p:spPr bwMode="auto">
            <a:xfrm>
              <a:off x="9725106" y="188463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8" name="Oval 98"/>
            <p:cNvSpPr>
              <a:spLocks noChangeArrowheads="1"/>
            </p:cNvSpPr>
            <p:nvPr/>
          </p:nvSpPr>
          <p:spPr bwMode="auto">
            <a:xfrm>
              <a:off x="9548389" y="263568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09" name="Oval 99"/>
            <p:cNvSpPr>
              <a:spLocks noChangeArrowheads="1"/>
            </p:cNvSpPr>
            <p:nvPr/>
          </p:nvSpPr>
          <p:spPr bwMode="auto">
            <a:xfrm>
              <a:off x="9460031" y="3077473"/>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0" name="Oval 102"/>
            <p:cNvSpPr>
              <a:spLocks noChangeArrowheads="1"/>
            </p:cNvSpPr>
            <p:nvPr/>
          </p:nvSpPr>
          <p:spPr bwMode="auto">
            <a:xfrm>
              <a:off x="10211076" y="2238069"/>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1" name="Oval 103"/>
            <p:cNvSpPr>
              <a:spLocks noChangeArrowheads="1"/>
            </p:cNvSpPr>
            <p:nvPr/>
          </p:nvSpPr>
          <p:spPr bwMode="auto">
            <a:xfrm>
              <a:off x="10431972" y="2679861"/>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2" name="Oval 104"/>
            <p:cNvSpPr>
              <a:spLocks noChangeArrowheads="1"/>
            </p:cNvSpPr>
            <p:nvPr/>
          </p:nvSpPr>
          <p:spPr bwMode="auto">
            <a:xfrm>
              <a:off x="99901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4" name="Oval 107"/>
            <p:cNvSpPr>
              <a:spLocks noChangeArrowheads="1"/>
            </p:cNvSpPr>
            <p:nvPr/>
          </p:nvSpPr>
          <p:spPr bwMode="auto">
            <a:xfrm>
              <a:off x="8929881" y="3121652"/>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5" name="Oval 110"/>
            <p:cNvSpPr>
              <a:spLocks noChangeArrowheads="1"/>
            </p:cNvSpPr>
            <p:nvPr/>
          </p:nvSpPr>
          <p:spPr bwMode="auto">
            <a:xfrm>
              <a:off x="6853462" y="3430906"/>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6" name="Oval 111"/>
            <p:cNvSpPr>
              <a:spLocks noChangeArrowheads="1"/>
            </p:cNvSpPr>
            <p:nvPr/>
          </p:nvSpPr>
          <p:spPr bwMode="auto">
            <a:xfrm>
              <a:off x="6500029" y="2193890"/>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7" name="Oval 113"/>
            <p:cNvSpPr>
              <a:spLocks noChangeArrowheads="1"/>
            </p:cNvSpPr>
            <p:nvPr/>
          </p:nvSpPr>
          <p:spPr bwMode="auto">
            <a:xfrm>
              <a:off x="8399732" y="2856577"/>
              <a:ext cx="115050" cy="11505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8" name="Oval 92"/>
            <p:cNvSpPr>
              <a:spLocks noChangeArrowheads="1"/>
            </p:cNvSpPr>
            <p:nvPr/>
          </p:nvSpPr>
          <p:spPr bwMode="auto">
            <a:xfrm>
              <a:off x="7162717" y="2547323"/>
              <a:ext cx="2076419" cy="110447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00"/>
            </a:p>
          </p:txBody>
        </p:sp>
        <p:sp>
          <p:nvSpPr>
            <p:cNvPr id="119" name="Text Box 93"/>
            <p:cNvSpPr txBox="1">
              <a:spLocks noChangeArrowheads="1"/>
            </p:cNvSpPr>
            <p:nvPr/>
          </p:nvSpPr>
          <p:spPr bwMode="auto">
            <a:xfrm>
              <a:off x="8053819" y="2577175"/>
              <a:ext cx="147641" cy="314963"/>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l"/>
              <a:r>
                <a:rPr lang="en-US" altLang="en-US" sz="1000" b="1" dirty="0"/>
                <a:t>B</a:t>
              </a:r>
            </a:p>
          </p:txBody>
        </p:sp>
        <p:sp>
          <p:nvSpPr>
            <p:cNvPr id="120" name="Arc 119"/>
            <p:cNvSpPr/>
            <p:nvPr/>
          </p:nvSpPr>
          <p:spPr>
            <a:xfrm>
              <a:off x="7920069" y="1171575"/>
              <a:ext cx="1326200" cy="1866900"/>
            </a:xfrm>
            <a:prstGeom prst="arc">
              <a:avLst>
                <a:gd name="adj1" fmla="val 12703003"/>
                <a:gd name="adj2" fmla="val 3334488"/>
              </a:avLst>
            </a:prstGeom>
            <a:ln w="19050">
              <a:solidFill>
                <a:schemeClr val="tx1"/>
              </a:solidFill>
              <a:headEnd type="arrow" w="lg" len="lg"/>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00"/>
            </a:p>
          </p:txBody>
        </p:sp>
        <p:sp>
          <p:nvSpPr>
            <p:cNvPr id="121" name="TextBox 120"/>
            <p:cNvSpPr txBox="1"/>
            <p:nvPr/>
          </p:nvSpPr>
          <p:spPr>
            <a:xfrm>
              <a:off x="9153785" y="1240320"/>
              <a:ext cx="997383" cy="314963"/>
            </a:xfrm>
            <a:prstGeom prst="rect">
              <a:avLst/>
            </a:prstGeom>
            <a:noFill/>
          </p:spPr>
          <p:txBody>
            <a:bodyPr wrap="none" lIns="0" tIns="0" rIns="0" bIns="0" rtlCol="0" anchor="ctr">
              <a:spAutoFit/>
            </a:bodyPr>
            <a:lstStyle/>
            <a:p>
              <a:r>
                <a:rPr lang="en-US" sz="1000" b="1" dirty="0"/>
                <a:t>subset of</a:t>
              </a:r>
            </a:p>
          </p:txBody>
        </p:sp>
      </p:grpSp>
      <p:sp>
        <p:nvSpPr>
          <p:cNvPr id="122" name="Freeform 29"/>
          <p:cNvSpPr>
            <a:spLocks/>
          </p:cNvSpPr>
          <p:nvPr/>
        </p:nvSpPr>
        <p:spPr bwMode="auto">
          <a:xfrm rot="18002314">
            <a:off x="6977155" y="3057623"/>
            <a:ext cx="1830699" cy="284318"/>
          </a:xfrm>
          <a:custGeom>
            <a:avLst/>
            <a:gdLst>
              <a:gd name="T0" fmla="*/ 0 w 672"/>
              <a:gd name="T1" fmla="*/ 240 h 264"/>
              <a:gd name="T2" fmla="*/ 288 w 672"/>
              <a:gd name="T3" fmla="*/ 0 h 264"/>
              <a:gd name="T4" fmla="*/ 480 w 672"/>
              <a:gd name="T5" fmla="*/ 240 h 264"/>
              <a:gd name="T6" fmla="*/ 672 w 672"/>
              <a:gd name="T7" fmla="*/ 144 h 264"/>
              <a:gd name="connsiteX0" fmla="*/ 0 w 10000"/>
              <a:gd name="connsiteY0" fmla="*/ 3636 h 64731"/>
              <a:gd name="connsiteX1" fmla="*/ 5455 w 10000"/>
              <a:gd name="connsiteY1" fmla="*/ 64731 h 64731"/>
              <a:gd name="connsiteX2" fmla="*/ 7143 w 10000"/>
              <a:gd name="connsiteY2" fmla="*/ 3636 h 64731"/>
              <a:gd name="connsiteX3" fmla="*/ 10000 w 10000"/>
              <a:gd name="connsiteY3" fmla="*/ 0 h 64731"/>
              <a:gd name="connsiteX0" fmla="*/ 0 w 10000"/>
              <a:gd name="connsiteY0" fmla="*/ 3636 h 65285"/>
              <a:gd name="connsiteX1" fmla="*/ 5455 w 10000"/>
              <a:gd name="connsiteY1" fmla="*/ 64731 h 65285"/>
              <a:gd name="connsiteX2" fmla="*/ 7962 w 10000"/>
              <a:gd name="connsiteY2" fmla="*/ 35759 h 65285"/>
              <a:gd name="connsiteX3" fmla="*/ 10000 w 10000"/>
              <a:gd name="connsiteY3" fmla="*/ 0 h 65285"/>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493"/>
              <a:gd name="connsiteX1" fmla="*/ 5060 w 10000"/>
              <a:gd name="connsiteY1" fmla="*/ 46446 h 47493"/>
              <a:gd name="connsiteX2" fmla="*/ 7962 w 10000"/>
              <a:gd name="connsiteY2" fmla="*/ 35759 h 47493"/>
              <a:gd name="connsiteX3" fmla="*/ 10000 w 10000"/>
              <a:gd name="connsiteY3" fmla="*/ 0 h 47493"/>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7145"/>
              <a:gd name="connsiteX1" fmla="*/ 5060 w 10000"/>
              <a:gd name="connsiteY1" fmla="*/ 46446 h 47145"/>
              <a:gd name="connsiteX2" fmla="*/ 6944 w 10000"/>
              <a:gd name="connsiteY2" fmla="*/ 31693 h 47145"/>
              <a:gd name="connsiteX3" fmla="*/ 10000 w 10000"/>
              <a:gd name="connsiteY3" fmla="*/ 0 h 47145"/>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3532"/>
              <a:gd name="connsiteX1" fmla="*/ 3882 w 10000"/>
              <a:gd name="connsiteY1" fmla="*/ 42149 h 43532"/>
              <a:gd name="connsiteX2" fmla="*/ 6944 w 10000"/>
              <a:gd name="connsiteY2" fmla="*/ 31693 h 43532"/>
              <a:gd name="connsiteX3" fmla="*/ 10000 w 10000"/>
              <a:gd name="connsiteY3" fmla="*/ 0 h 43532"/>
              <a:gd name="connsiteX0" fmla="*/ 0 w 10000"/>
              <a:gd name="connsiteY0" fmla="*/ 3636 h 45256"/>
              <a:gd name="connsiteX1" fmla="*/ 4367 w 10000"/>
              <a:gd name="connsiteY1" fmla="*/ 44029 h 45256"/>
              <a:gd name="connsiteX2" fmla="*/ 6944 w 10000"/>
              <a:gd name="connsiteY2" fmla="*/ 31693 h 45256"/>
              <a:gd name="connsiteX3" fmla="*/ 10000 w 10000"/>
              <a:gd name="connsiteY3" fmla="*/ 0 h 45256"/>
              <a:gd name="connsiteX0" fmla="*/ 0 w 10000"/>
              <a:gd name="connsiteY0" fmla="*/ 3636 h 46665"/>
              <a:gd name="connsiteX1" fmla="*/ 4367 w 10000"/>
              <a:gd name="connsiteY1" fmla="*/ 44029 h 46665"/>
              <a:gd name="connsiteX2" fmla="*/ 7098 w 10000"/>
              <a:gd name="connsiteY2" fmla="*/ 38056 h 46665"/>
              <a:gd name="connsiteX3" fmla="*/ 10000 w 10000"/>
              <a:gd name="connsiteY3" fmla="*/ 0 h 46665"/>
              <a:gd name="connsiteX0" fmla="*/ 0 w 10000"/>
              <a:gd name="connsiteY0" fmla="*/ 3636 h 47272"/>
              <a:gd name="connsiteX1" fmla="*/ 4367 w 10000"/>
              <a:gd name="connsiteY1" fmla="*/ 44029 h 47272"/>
              <a:gd name="connsiteX2" fmla="*/ 7098 w 10000"/>
              <a:gd name="connsiteY2" fmla="*/ 38056 h 47272"/>
              <a:gd name="connsiteX3" fmla="*/ 10000 w 10000"/>
              <a:gd name="connsiteY3" fmla="*/ 0 h 47272"/>
              <a:gd name="connsiteX0" fmla="*/ 0 w 10000"/>
              <a:gd name="connsiteY0" fmla="*/ 3636 h 47217"/>
              <a:gd name="connsiteX1" fmla="*/ 3861 w 10000"/>
              <a:gd name="connsiteY1" fmla="*/ 44717 h 47217"/>
              <a:gd name="connsiteX2" fmla="*/ 7098 w 10000"/>
              <a:gd name="connsiteY2" fmla="*/ 38056 h 47217"/>
              <a:gd name="connsiteX3" fmla="*/ 10000 w 10000"/>
              <a:gd name="connsiteY3" fmla="*/ 0 h 47217"/>
              <a:gd name="connsiteX0" fmla="*/ 0 w 10000"/>
              <a:gd name="connsiteY0" fmla="*/ 3636 h 47910"/>
              <a:gd name="connsiteX1" fmla="*/ 4119 w 10000"/>
              <a:gd name="connsiteY1" fmla="*/ 45561 h 47910"/>
              <a:gd name="connsiteX2" fmla="*/ 7098 w 10000"/>
              <a:gd name="connsiteY2" fmla="*/ 38056 h 47910"/>
              <a:gd name="connsiteX3" fmla="*/ 10000 w 10000"/>
              <a:gd name="connsiteY3" fmla="*/ 0 h 47910"/>
              <a:gd name="connsiteX0" fmla="*/ 0 w 10000"/>
              <a:gd name="connsiteY0" fmla="*/ 3636 h 47976"/>
              <a:gd name="connsiteX1" fmla="*/ 4119 w 10000"/>
              <a:gd name="connsiteY1" fmla="*/ 45561 h 47976"/>
              <a:gd name="connsiteX2" fmla="*/ 7098 w 10000"/>
              <a:gd name="connsiteY2" fmla="*/ 38056 h 47976"/>
              <a:gd name="connsiteX3" fmla="*/ 10000 w 10000"/>
              <a:gd name="connsiteY3" fmla="*/ 0 h 47976"/>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000"/>
              <a:gd name="connsiteY0" fmla="*/ 3636 h 46212"/>
              <a:gd name="connsiteX1" fmla="*/ 3982 w 10000"/>
              <a:gd name="connsiteY1" fmla="*/ 43452 h 46212"/>
              <a:gd name="connsiteX2" fmla="*/ 7098 w 10000"/>
              <a:gd name="connsiteY2" fmla="*/ 38056 h 46212"/>
              <a:gd name="connsiteX3" fmla="*/ 10000 w 10000"/>
              <a:gd name="connsiteY3" fmla="*/ 0 h 46212"/>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2576"/>
              <a:gd name="connsiteX1" fmla="*/ 3982 w 10539"/>
              <a:gd name="connsiteY1" fmla="*/ 39816 h 42576"/>
              <a:gd name="connsiteX2" fmla="*/ 7098 w 10539"/>
              <a:gd name="connsiteY2" fmla="*/ 34420 h 42576"/>
              <a:gd name="connsiteX3" fmla="*/ 10539 w 10539"/>
              <a:gd name="connsiteY3" fmla="*/ 17350 h 42576"/>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7072"/>
              <a:gd name="connsiteX1" fmla="*/ 3982 w 10539"/>
              <a:gd name="connsiteY1" fmla="*/ 39816 h 47072"/>
              <a:gd name="connsiteX2" fmla="*/ 7199 w 10539"/>
              <a:gd name="connsiteY2" fmla="*/ 43000 h 47072"/>
              <a:gd name="connsiteX3" fmla="*/ 10539 w 10539"/>
              <a:gd name="connsiteY3" fmla="*/ 17350 h 47072"/>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97"/>
              <a:gd name="connsiteX1" fmla="*/ 3982 w 10539"/>
              <a:gd name="connsiteY1" fmla="*/ 39816 h 44597"/>
              <a:gd name="connsiteX2" fmla="*/ 7199 w 10539"/>
              <a:gd name="connsiteY2" fmla="*/ 43000 h 44597"/>
              <a:gd name="connsiteX3" fmla="*/ 10539 w 10539"/>
              <a:gd name="connsiteY3" fmla="*/ 17350 h 44597"/>
              <a:gd name="connsiteX0" fmla="*/ 0 w 10539"/>
              <a:gd name="connsiteY0" fmla="*/ 0 h 44530"/>
              <a:gd name="connsiteX1" fmla="*/ 3982 w 10539"/>
              <a:gd name="connsiteY1" fmla="*/ 39816 h 44530"/>
              <a:gd name="connsiteX2" fmla="*/ 7199 w 10539"/>
              <a:gd name="connsiteY2" fmla="*/ 43000 h 44530"/>
              <a:gd name="connsiteX3" fmla="*/ 10539 w 10539"/>
              <a:gd name="connsiteY3" fmla="*/ 17350 h 44530"/>
              <a:gd name="connsiteX0" fmla="*/ 0 w 10539"/>
              <a:gd name="connsiteY0" fmla="*/ 0 h 44082"/>
              <a:gd name="connsiteX1" fmla="*/ 3982 w 10539"/>
              <a:gd name="connsiteY1" fmla="*/ 39816 h 44082"/>
              <a:gd name="connsiteX2" fmla="*/ 7199 w 10539"/>
              <a:gd name="connsiteY2" fmla="*/ 43000 h 44082"/>
              <a:gd name="connsiteX3" fmla="*/ 10539 w 10539"/>
              <a:gd name="connsiteY3" fmla="*/ 17350 h 44082"/>
              <a:gd name="connsiteX0" fmla="*/ 0 w 10539"/>
              <a:gd name="connsiteY0" fmla="*/ 0 h 44949"/>
              <a:gd name="connsiteX1" fmla="*/ 3982 w 10539"/>
              <a:gd name="connsiteY1" fmla="*/ 39816 h 44949"/>
              <a:gd name="connsiteX2" fmla="*/ 7199 w 10539"/>
              <a:gd name="connsiteY2" fmla="*/ 43000 h 44949"/>
              <a:gd name="connsiteX3" fmla="*/ 10539 w 10539"/>
              <a:gd name="connsiteY3" fmla="*/ 17350 h 44949"/>
              <a:gd name="connsiteX0" fmla="*/ 0 w 10539"/>
              <a:gd name="connsiteY0" fmla="*/ 0 h 44533"/>
              <a:gd name="connsiteX1" fmla="*/ 3982 w 10539"/>
              <a:gd name="connsiteY1" fmla="*/ 39816 h 44533"/>
              <a:gd name="connsiteX2" fmla="*/ 7199 w 10539"/>
              <a:gd name="connsiteY2" fmla="*/ 43000 h 44533"/>
              <a:gd name="connsiteX3" fmla="*/ 10539 w 10539"/>
              <a:gd name="connsiteY3" fmla="*/ 17350 h 44533"/>
              <a:gd name="connsiteX0" fmla="*/ 0 w 10539"/>
              <a:gd name="connsiteY0" fmla="*/ 0 h 43961"/>
              <a:gd name="connsiteX1" fmla="*/ 3319 w 10539"/>
              <a:gd name="connsiteY1" fmla="*/ 36518 h 43961"/>
              <a:gd name="connsiteX2" fmla="*/ 7199 w 10539"/>
              <a:gd name="connsiteY2" fmla="*/ 43000 h 43961"/>
              <a:gd name="connsiteX3" fmla="*/ 10539 w 10539"/>
              <a:gd name="connsiteY3" fmla="*/ 17350 h 43961"/>
              <a:gd name="connsiteX0" fmla="*/ 0 w 10539"/>
              <a:gd name="connsiteY0" fmla="*/ 0 h 44491"/>
              <a:gd name="connsiteX1" fmla="*/ 3319 w 10539"/>
              <a:gd name="connsiteY1" fmla="*/ 36518 h 44491"/>
              <a:gd name="connsiteX2" fmla="*/ 7199 w 10539"/>
              <a:gd name="connsiteY2" fmla="*/ 43000 h 44491"/>
              <a:gd name="connsiteX3" fmla="*/ 10539 w 10539"/>
              <a:gd name="connsiteY3" fmla="*/ 17350 h 44491"/>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43897"/>
              <a:gd name="connsiteX1" fmla="*/ 3319 w 10539"/>
              <a:gd name="connsiteY1" fmla="*/ 36518 h 43897"/>
              <a:gd name="connsiteX2" fmla="*/ 7199 w 10539"/>
              <a:gd name="connsiteY2" fmla="*/ 43000 h 43897"/>
              <a:gd name="connsiteX3" fmla="*/ 10539 w 10539"/>
              <a:gd name="connsiteY3" fmla="*/ 17350 h 43897"/>
              <a:gd name="connsiteX0" fmla="*/ 0 w 10539"/>
              <a:gd name="connsiteY0" fmla="*/ 0 h 39964"/>
              <a:gd name="connsiteX1" fmla="*/ 3319 w 10539"/>
              <a:gd name="connsiteY1" fmla="*/ 36518 h 39964"/>
              <a:gd name="connsiteX2" fmla="*/ 7284 w 10539"/>
              <a:gd name="connsiteY2" fmla="*/ 37179 h 39964"/>
              <a:gd name="connsiteX3" fmla="*/ 10539 w 10539"/>
              <a:gd name="connsiteY3" fmla="*/ 17350 h 39964"/>
              <a:gd name="connsiteX0" fmla="*/ 0 w 10539"/>
              <a:gd name="connsiteY0" fmla="*/ 0 h 40127"/>
              <a:gd name="connsiteX1" fmla="*/ 3319 w 10539"/>
              <a:gd name="connsiteY1" fmla="*/ 36518 h 40127"/>
              <a:gd name="connsiteX2" fmla="*/ 7334 w 10539"/>
              <a:gd name="connsiteY2" fmla="*/ 37535 h 40127"/>
              <a:gd name="connsiteX3" fmla="*/ 10539 w 10539"/>
              <a:gd name="connsiteY3" fmla="*/ 17350 h 40127"/>
              <a:gd name="connsiteX0" fmla="*/ 0 w 10539"/>
              <a:gd name="connsiteY0" fmla="*/ 0 h 39926"/>
              <a:gd name="connsiteX1" fmla="*/ 3319 w 10539"/>
              <a:gd name="connsiteY1" fmla="*/ 36518 h 39926"/>
              <a:gd name="connsiteX2" fmla="*/ 7334 w 10539"/>
              <a:gd name="connsiteY2" fmla="*/ 37535 h 39926"/>
              <a:gd name="connsiteX3" fmla="*/ 10539 w 10539"/>
              <a:gd name="connsiteY3" fmla="*/ 17350 h 39926"/>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0000"/>
              <a:gd name="connsiteX1" fmla="*/ 3319 w 10539"/>
              <a:gd name="connsiteY1" fmla="*/ 36518 h 40000"/>
              <a:gd name="connsiteX2" fmla="*/ 7334 w 10539"/>
              <a:gd name="connsiteY2" fmla="*/ 37535 h 40000"/>
              <a:gd name="connsiteX3" fmla="*/ 10539 w 10539"/>
              <a:gd name="connsiteY3" fmla="*/ 17350 h 40000"/>
              <a:gd name="connsiteX0" fmla="*/ 0 w 10539"/>
              <a:gd name="connsiteY0" fmla="*/ 0 h 43232"/>
              <a:gd name="connsiteX1" fmla="*/ 3319 w 10539"/>
              <a:gd name="connsiteY1" fmla="*/ 36518 h 43232"/>
              <a:gd name="connsiteX2" fmla="*/ 6854 w 10539"/>
              <a:gd name="connsiteY2" fmla="*/ 42684 h 43232"/>
              <a:gd name="connsiteX3" fmla="*/ 10539 w 10539"/>
              <a:gd name="connsiteY3" fmla="*/ 17350 h 43232"/>
              <a:gd name="connsiteX0" fmla="*/ 0 w 10539"/>
              <a:gd name="connsiteY0" fmla="*/ 0 h 43641"/>
              <a:gd name="connsiteX1" fmla="*/ 3319 w 10539"/>
              <a:gd name="connsiteY1" fmla="*/ 36518 h 43641"/>
              <a:gd name="connsiteX2" fmla="*/ 6854 w 10539"/>
              <a:gd name="connsiteY2" fmla="*/ 42684 h 43641"/>
              <a:gd name="connsiteX3" fmla="*/ 10539 w 10539"/>
              <a:gd name="connsiteY3" fmla="*/ 17350 h 43641"/>
              <a:gd name="connsiteX0" fmla="*/ 0 w 10539"/>
              <a:gd name="connsiteY0" fmla="*/ 0 h 43367"/>
              <a:gd name="connsiteX1" fmla="*/ 3319 w 10539"/>
              <a:gd name="connsiteY1" fmla="*/ 36518 h 43367"/>
              <a:gd name="connsiteX2" fmla="*/ 6854 w 10539"/>
              <a:gd name="connsiteY2" fmla="*/ 42684 h 43367"/>
              <a:gd name="connsiteX3" fmla="*/ 10539 w 10539"/>
              <a:gd name="connsiteY3" fmla="*/ 17350 h 43367"/>
              <a:gd name="connsiteX0" fmla="*/ 0 w 10539"/>
              <a:gd name="connsiteY0" fmla="*/ 0 h 43690"/>
              <a:gd name="connsiteX1" fmla="*/ 3319 w 10539"/>
              <a:gd name="connsiteY1" fmla="*/ 36518 h 43690"/>
              <a:gd name="connsiteX2" fmla="*/ 6854 w 10539"/>
              <a:gd name="connsiteY2" fmla="*/ 42684 h 43690"/>
              <a:gd name="connsiteX3" fmla="*/ 10539 w 10539"/>
              <a:gd name="connsiteY3" fmla="*/ 17350 h 43690"/>
            </a:gdLst>
            <a:ahLst/>
            <a:cxnLst>
              <a:cxn ang="0">
                <a:pos x="connsiteX0" y="connsiteY0"/>
              </a:cxn>
              <a:cxn ang="0">
                <a:pos x="connsiteX1" y="connsiteY1"/>
              </a:cxn>
              <a:cxn ang="0">
                <a:pos x="connsiteX2" y="connsiteY2"/>
              </a:cxn>
              <a:cxn ang="0">
                <a:pos x="connsiteX3" y="connsiteY3"/>
              </a:cxn>
            </a:cxnLst>
            <a:rect l="l" t="t" r="r" b="b"/>
            <a:pathLst>
              <a:path w="10539" h="43690">
                <a:moveTo>
                  <a:pt x="0" y="0"/>
                </a:moveTo>
                <a:cubicBezTo>
                  <a:pt x="1663" y="22783"/>
                  <a:pt x="2345" y="31318"/>
                  <a:pt x="3319" y="36518"/>
                </a:cubicBezTo>
                <a:cubicBezTo>
                  <a:pt x="4293" y="41718"/>
                  <a:pt x="5814" y="45615"/>
                  <a:pt x="6854" y="42684"/>
                </a:cubicBezTo>
                <a:cubicBezTo>
                  <a:pt x="7894" y="39753"/>
                  <a:pt x="8678" y="30719"/>
                  <a:pt x="10539" y="17350"/>
                </a:cubicBezTo>
              </a:path>
            </a:pathLst>
          </a:custGeom>
          <a:noFill/>
          <a:ln w="25400">
            <a:solidFill>
              <a:schemeClr val="accent5"/>
            </a:solidFill>
            <a:round/>
            <a:headEn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accent5"/>
              </a:solidFill>
            </a:endParaRPr>
          </a:p>
        </p:txBody>
      </p:sp>
      <p:sp>
        <p:nvSpPr>
          <p:cNvPr id="97" name="Line 73"/>
          <p:cNvSpPr>
            <a:spLocks noChangeShapeType="1"/>
          </p:cNvSpPr>
          <p:nvPr/>
        </p:nvSpPr>
        <p:spPr bwMode="auto">
          <a:xfrm flipV="1">
            <a:off x="7897946" y="1721695"/>
            <a:ext cx="0" cy="22742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nchorCtr="1"/>
          <a:lstStyle/>
          <a:p>
            <a:endParaRPr lang="en-US" sz="900" b="1"/>
          </a:p>
        </p:txBody>
      </p:sp>
      <p:sp>
        <p:nvSpPr>
          <p:cNvPr id="98" name="Freeform 82"/>
          <p:cNvSpPr>
            <a:spLocks/>
          </p:cNvSpPr>
          <p:nvPr/>
        </p:nvSpPr>
        <p:spPr bwMode="auto">
          <a:xfrm>
            <a:off x="7844941" y="1714145"/>
            <a:ext cx="105809" cy="94724"/>
          </a:xfrm>
          <a:custGeom>
            <a:avLst/>
            <a:gdLst>
              <a:gd name="T0" fmla="*/ 49 w 108"/>
              <a:gd name="T1" fmla="*/ 0 h 157"/>
              <a:gd name="T2" fmla="*/ 108 w 108"/>
              <a:gd name="T3" fmla="*/ 157 h 157"/>
              <a:gd name="T4" fmla="*/ 0 w 108"/>
              <a:gd name="T5" fmla="*/ 157 h 157"/>
              <a:gd name="T6" fmla="*/ 49 w 108"/>
              <a:gd name="T7" fmla="*/ 0 h 157"/>
              <a:gd name="connsiteX0" fmla="*/ 4966 w 10000"/>
              <a:gd name="connsiteY0" fmla="*/ 0 h 10000"/>
              <a:gd name="connsiteX1" fmla="*/ 10000 w 10000"/>
              <a:gd name="connsiteY1" fmla="*/ 10000 h 10000"/>
              <a:gd name="connsiteX2" fmla="*/ 0 w 10000"/>
              <a:gd name="connsiteY2" fmla="*/ 10000 h 10000"/>
              <a:gd name="connsiteX3" fmla="*/ 4966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4966" y="0"/>
                </a:moveTo>
                <a:lnTo>
                  <a:pt x="10000" y="10000"/>
                </a:lnTo>
                <a:lnTo>
                  <a:pt x="0" y="10000"/>
                </a:lnTo>
                <a:lnTo>
                  <a:pt x="4966" y="0"/>
                </a:lnTo>
                <a:close/>
              </a:path>
            </a:pathLst>
          </a:custGeom>
          <a:solidFill>
            <a:srgbClr val="FFFFFF"/>
          </a:solidFill>
          <a:ln w="19050">
            <a:solidFill>
              <a:schemeClr val="tx1"/>
            </a:solidFill>
            <a:prstDash val="solid"/>
            <a:round/>
            <a:headEnd/>
            <a:tailEnd/>
          </a:ln>
        </p:spPr>
        <p:txBody>
          <a:bodyPr anchor="ctr" anchorCtr="1"/>
          <a:lstStyle/>
          <a:p>
            <a:endParaRPr lang="en-US" sz="900" b="1"/>
          </a:p>
        </p:txBody>
      </p:sp>
      <p:sp>
        <p:nvSpPr>
          <p:cNvPr id="99" name="Rectangle 7"/>
          <p:cNvSpPr>
            <a:spLocks noChangeArrowheads="1"/>
          </p:cNvSpPr>
          <p:nvPr/>
        </p:nvSpPr>
        <p:spPr bwMode="auto">
          <a:xfrm>
            <a:off x="7734756" y="1451683"/>
            <a:ext cx="333559" cy="256039"/>
          </a:xfrm>
          <a:prstGeom prst="rect">
            <a:avLst/>
          </a:prstGeom>
          <a:solidFill>
            <a:schemeClr val="bg1"/>
          </a:solidFill>
          <a:ln w="19050">
            <a:solidFill>
              <a:schemeClr val="tx1"/>
            </a:solidFill>
            <a:miter lim="800000"/>
            <a:headEnd/>
            <a:tailEnd/>
          </a:ln>
          <a:effectLst/>
          <a:extLst/>
        </p:spPr>
        <p:txBody>
          <a:bodyPr anchor="ctr" anchorCtr="1"/>
          <a:lstStyle/>
          <a:p>
            <a:r>
              <a:rPr lang="en-US" altLang="en-US" sz="1000" b="1" dirty="0"/>
              <a:t>A</a:t>
            </a:r>
          </a:p>
        </p:txBody>
      </p:sp>
      <p:sp>
        <p:nvSpPr>
          <p:cNvPr id="113" name="Rectangle 7"/>
          <p:cNvSpPr>
            <a:spLocks noChangeArrowheads="1"/>
          </p:cNvSpPr>
          <p:nvPr/>
        </p:nvSpPr>
        <p:spPr bwMode="auto">
          <a:xfrm>
            <a:off x="7717630" y="1948328"/>
            <a:ext cx="333559" cy="256039"/>
          </a:xfrm>
          <a:prstGeom prst="rect">
            <a:avLst/>
          </a:prstGeom>
          <a:solidFill>
            <a:schemeClr val="bg1"/>
          </a:solidFill>
          <a:ln w="19050">
            <a:solidFill>
              <a:schemeClr val="tx1"/>
            </a:solidFill>
            <a:miter lim="800000"/>
            <a:headEnd/>
            <a:tailEnd/>
          </a:ln>
          <a:effectLst/>
          <a:extLst/>
        </p:spPr>
        <p:txBody>
          <a:bodyPr anchor="ctr" anchorCtr="1"/>
          <a:lstStyle/>
          <a:p>
            <a:r>
              <a:rPr lang="en-US" altLang="en-US" sz="1000" b="1" dirty="0"/>
              <a:t>B</a:t>
            </a:r>
          </a:p>
        </p:txBody>
      </p:sp>
      <p:sp>
        <p:nvSpPr>
          <p:cNvPr id="7" name="Rectangle 6"/>
          <p:cNvSpPr/>
          <p:nvPr/>
        </p:nvSpPr>
        <p:spPr>
          <a:xfrm>
            <a:off x="8044019" y="1633994"/>
            <a:ext cx="340158" cy="369332"/>
          </a:xfrm>
          <a:prstGeom prst="rect">
            <a:avLst/>
          </a:prstGeom>
        </p:spPr>
        <p:txBody>
          <a:bodyPr wrap="none">
            <a:spAutoFit/>
          </a:bodyPr>
          <a:lstStyle/>
          <a:p>
            <a:r>
              <a:rPr lang="en-US" altLang="en-US" b="1" spc="-50" dirty="0"/>
              <a:t>= </a:t>
            </a:r>
            <a:endParaRPr lang="en-US" dirty="0"/>
          </a:p>
        </p:txBody>
      </p:sp>
    </p:spTree>
    <p:extLst>
      <p:ext uri="{BB962C8B-B14F-4D97-AF65-F5344CB8AC3E}">
        <p14:creationId xmlns:p14="http://schemas.microsoft.com/office/powerpoint/2010/main" val="2264549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Requirements Review (FML 2)</a:t>
            </a:r>
          </a:p>
        </p:txBody>
      </p:sp>
      <p:sp>
        <p:nvSpPr>
          <p:cNvPr id="13" name="TextBox 12"/>
          <p:cNvSpPr txBox="1"/>
          <p:nvPr/>
        </p:nvSpPr>
        <p:spPr>
          <a:xfrm>
            <a:off x="169601" y="1321090"/>
            <a:ext cx="11791490" cy="4530471"/>
          </a:xfrm>
          <a:prstGeom prst="rect">
            <a:avLst/>
          </a:prstGeom>
          <a:noFill/>
        </p:spPr>
        <p:txBody>
          <a:bodyPr wrap="square" rtlCol="0">
            <a:spAutoFit/>
          </a:bodyPr>
          <a:lstStyle/>
          <a:p>
            <a:pPr>
              <a:lnSpc>
                <a:spcPct val="90000"/>
              </a:lnSpc>
            </a:pPr>
            <a:r>
              <a:rPr lang="en-US" sz="3200" dirty="0"/>
              <a:t>SysML v2 semantics shall be modeled in domain-independent SysML v2 model libraries that are automatically used when models are created. </a:t>
            </a:r>
          </a:p>
          <a:p>
            <a:endParaRPr lang="en-US" sz="2400" dirty="0"/>
          </a:p>
          <a:p>
            <a:r>
              <a:rPr lang="en-US" sz="2800" b="1" dirty="0"/>
              <a:t>Benefits</a:t>
            </a:r>
            <a:r>
              <a:rPr lang="en-US" sz="2800" dirty="0"/>
              <a:t>:</a:t>
            </a:r>
          </a:p>
          <a:p>
            <a:pPr marL="457200" indent="-457200">
              <a:spcAft>
                <a:spcPts val="600"/>
              </a:spcAft>
              <a:buAutoNum type="arabicParenR"/>
            </a:pPr>
            <a:r>
              <a:rPr lang="en-US" sz="2800" dirty="0"/>
              <a:t>Makes the mathematical semantics of S1 accessible to non-mathematicians.</a:t>
            </a:r>
          </a:p>
          <a:p>
            <a:pPr marL="457200" indent="-457200">
              <a:spcAft>
                <a:spcPts val="600"/>
              </a:spcAft>
              <a:buAutoNum type="arabicParenR"/>
            </a:pPr>
            <a:r>
              <a:rPr lang="en-US" sz="2800" dirty="0"/>
              <a:t>Simplifies the language when model libraries can be used without additional abstract syntax (reduces the amount of abstract syntax).</a:t>
            </a:r>
          </a:p>
          <a:p>
            <a:pPr marL="457200" indent="-457200">
              <a:spcAft>
                <a:spcPts val="600"/>
              </a:spcAft>
              <a:buAutoNum type="arabicParenR"/>
            </a:pPr>
            <a:r>
              <a:rPr lang="en-US" sz="2800" dirty="0"/>
              <a:t>Enables </a:t>
            </a:r>
            <a:r>
              <a:rPr lang="en-US" sz="2800" dirty="0" err="1"/>
              <a:t>SysML</a:t>
            </a:r>
            <a:r>
              <a:rPr lang="en-US" sz="2800" dirty="0"/>
              <a:t> to be improved and extended more easily by changes and additions to model libraries, rather than always through abstract syntax.</a:t>
            </a:r>
            <a:endParaRPr lang="en-US" sz="3600" dirty="0"/>
          </a:p>
        </p:txBody>
      </p:sp>
      <p:sp>
        <p:nvSpPr>
          <p:cNvPr id="4" name="Slide Number Placeholder 3"/>
          <p:cNvSpPr>
            <a:spLocks noGrp="1"/>
          </p:cNvSpPr>
          <p:nvPr>
            <p:ph type="sldNum" sz="quarter" idx="12"/>
          </p:nvPr>
        </p:nvSpPr>
        <p:spPr/>
        <p:txBody>
          <a:bodyPr/>
          <a:lstStyle/>
          <a:p>
            <a:fld id="{8F1B3A31-E2C7-4107-99CC-0B10DFF9F6E7}" type="slidenum">
              <a:rPr lang="en-US" smtClean="0"/>
              <a:t>9</a:t>
            </a:fld>
            <a:endParaRPr lang="en-US"/>
          </a:p>
        </p:txBody>
      </p:sp>
    </p:spTree>
    <p:extLst>
      <p:ext uri="{BB962C8B-B14F-4D97-AF65-F5344CB8AC3E}">
        <p14:creationId xmlns:p14="http://schemas.microsoft.com/office/powerpoint/2010/main" val="106878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8880</TotalTime>
  <Words>1702</Words>
  <Application>Microsoft Office PowerPoint</Application>
  <PresentationFormat>Custom</PresentationFormat>
  <Paragraphs>228</Paragraphs>
  <Slides>34</Slides>
  <Notes>1</Notes>
  <HiddenSlides>11</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SysML v2 Formalism: Requirements &amp; Benefits</vt:lpstr>
      <vt:lpstr>Overview</vt:lpstr>
      <vt:lpstr>Overview</vt:lpstr>
      <vt:lpstr>Requirements (General)</vt:lpstr>
      <vt:lpstr>Requirements Review (FML 1)</vt:lpstr>
      <vt:lpstr>Mathematical Logic Example</vt:lpstr>
      <vt:lpstr>Mathematical Logic Example</vt:lpstr>
      <vt:lpstr>Benefit: Uniform Interpretation (Automated)</vt:lpstr>
      <vt:lpstr>Requirements Review (FML 2)</vt:lpstr>
      <vt:lpstr>Requirements Review (FML 3)</vt:lpstr>
      <vt:lpstr>Requirements Review (FML 4)</vt:lpstr>
      <vt:lpstr>Requirements Review (FML 5)</vt:lpstr>
      <vt:lpstr>Requirements Review (FML 6)</vt:lpstr>
      <vt:lpstr>Requirements Review (FML 7)</vt:lpstr>
      <vt:lpstr>Requirements Review (FML 8)</vt:lpstr>
      <vt:lpstr>Overview</vt:lpstr>
      <vt:lpstr>Language Features Requirements </vt:lpstr>
      <vt:lpstr>Requirements Review (FML 9)</vt:lpstr>
      <vt:lpstr>Requirements Review (FML 10)</vt:lpstr>
      <vt:lpstr>Derived properties and relationships</vt:lpstr>
      <vt:lpstr>Graphical and textual specification of derived properties and relationships</vt:lpstr>
      <vt:lpstr>Requirements Review (FML 11)</vt:lpstr>
      <vt:lpstr>Item Flow Example</vt:lpstr>
      <vt:lpstr>Item Flow Example</vt:lpstr>
      <vt:lpstr>Capability vs Constraint Features</vt:lpstr>
      <vt:lpstr>Formalism Use Cases (Hybrid SUV)</vt:lpstr>
      <vt:lpstr>Formalism Use Cases (Hybrid SUV)</vt:lpstr>
      <vt:lpstr>Other Possible Requirements Outside Formalism WG Scope</vt:lpstr>
      <vt:lpstr>Requirements Proposal (1)</vt:lpstr>
      <vt:lpstr>Requirements Proposal (2)</vt:lpstr>
      <vt:lpstr>Requirements Proposal (3)</vt:lpstr>
      <vt:lpstr>Requirements Proposal (4)</vt:lpstr>
      <vt:lpstr>Requirements Proposal (5)</vt:lpstr>
      <vt:lpstr>Questions/Comments? </vt:lpstr>
    </vt:vector>
  </TitlesOfParts>
  <Company>University of Alabama in Huntsville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SysML 2.0 Formalism: Use Cases and Approaches</dc:title>
  <dc:creator>Jonathan Patrick</dc:creator>
  <cp:lastModifiedBy>Jonathan Patrick</cp:lastModifiedBy>
  <cp:revision>606</cp:revision>
  <dcterms:created xsi:type="dcterms:W3CDTF">2016-11-28T18:02:49Z</dcterms:created>
  <dcterms:modified xsi:type="dcterms:W3CDTF">2017-06-04T17:02:58Z</dcterms:modified>
</cp:coreProperties>
</file>