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4" r:id="rId4"/>
    <p:sldId id="285" r:id="rId5"/>
    <p:sldId id="263" r:id="rId6"/>
    <p:sldId id="264" r:id="rId7"/>
    <p:sldId id="274" r:id="rId8"/>
    <p:sldId id="267" r:id="rId9"/>
    <p:sldId id="265" r:id="rId10"/>
    <p:sldId id="275" r:id="rId11"/>
    <p:sldId id="258" r:id="rId12"/>
    <p:sldId id="286" r:id="rId13"/>
    <p:sldId id="287" r:id="rId14"/>
    <p:sldId id="269" r:id="rId15"/>
    <p:sldId id="279" r:id="rId16"/>
    <p:sldId id="270" r:id="rId17"/>
    <p:sldId id="280" r:id="rId18"/>
    <p:sldId id="272" r:id="rId19"/>
    <p:sldId id="273" r:id="rId20"/>
    <p:sldId id="261" r:id="rId21"/>
    <p:sldId id="260" r:id="rId22"/>
    <p:sldId id="281" r:id="rId23"/>
    <p:sldId id="282" r:id="rId24"/>
    <p:sldId id="283" r:id="rId25"/>
    <p:sldId id="262" r:id="rId26"/>
    <p:sldId id="278" r:id="rId27"/>
    <p:sldId id="27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2"/>
    <p:restoredTop sz="94676"/>
  </p:normalViewPr>
  <p:slideViewPr>
    <p:cSldViewPr snapToGrid="0" snapToObjects="1">
      <p:cViewPr>
        <p:scale>
          <a:sx n="105" d="100"/>
          <a:sy n="105" d="100"/>
        </p:scale>
        <p:origin x="14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CCCD1-0640-FE49-9E72-CC456FEBEE69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A798-01C4-8C46-8A5B-0DF80450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was emphasized in the original concept model by the way Oliver made the </a:t>
            </a:r>
            <a:r>
              <a:rPr lang="en-US" baseline="0" dirty="0" err="1" smtClean="0"/>
              <a:t>symantic</a:t>
            </a:r>
            <a:r>
              <a:rPr lang="en-US" baseline="0" dirty="0" smtClean="0"/>
              <a:t> dictionary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Grounding Points</a:t>
            </a:r>
          </a:p>
          <a:p>
            <a:pPr lvl="1"/>
            <a:r>
              <a:rPr lang="en-US" dirty="0" smtClean="0"/>
              <a:t>It is </a:t>
            </a:r>
            <a:r>
              <a:rPr lang="en-US" b="1" dirty="0" smtClean="0"/>
              <a:t>sufficient</a:t>
            </a:r>
            <a:r>
              <a:rPr lang="en-US" dirty="0" smtClean="0"/>
              <a:t> to define the concepts alone</a:t>
            </a:r>
          </a:p>
          <a:p>
            <a:pPr lvl="1"/>
            <a:r>
              <a:rPr lang="en-US" dirty="0" smtClean="0"/>
              <a:t>It outlines key goals for libraries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64DD2-B4E7-9F4C-A406-573E8B75E0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3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17A6-2914-D548-9134-D6C9FA6B53D9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57D3-5BED-B84F-A57A-E1DFA19A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17A6-2914-D548-9134-D6C9FA6B53D9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57D3-5BED-B84F-A57A-E1DFA19A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17A6-2914-D548-9134-D6C9FA6B53D9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57D3-5BED-B84F-A57A-E1DFA19A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6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AAF8D5-3A92-674F-B767-D311ED43B3D8}" type="datetime1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0D55-0401-8B46-81F9-915168EEFB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838200"/>
            <a:ext cx="548640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6197600" y="3581400"/>
            <a:ext cx="548640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609600" y="838200"/>
            <a:ext cx="5486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17A6-2914-D548-9134-D6C9FA6B53D9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57D3-5BED-B84F-A57A-E1DFA19A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17A6-2914-D548-9134-D6C9FA6B53D9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57D3-5BED-B84F-A57A-E1DFA19A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6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17A6-2914-D548-9134-D6C9FA6B53D9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57D3-5BED-B84F-A57A-E1DFA19A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17A6-2914-D548-9134-D6C9FA6B53D9}" type="datetimeFigureOut">
              <a:rPr lang="en-US" smtClean="0"/>
              <a:t>9/28/17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57D3-5BED-B84F-A57A-E1DFA19A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3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17A6-2914-D548-9134-D6C9FA6B53D9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57D3-5BED-B84F-A57A-E1DFA19A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6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17A6-2914-D548-9134-D6C9FA6B53D9}" type="datetimeFigureOut">
              <a:rPr lang="en-US" smtClean="0"/>
              <a:t>9/28/17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57D3-5BED-B84F-A57A-E1DFA19A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17A6-2914-D548-9134-D6C9FA6B53D9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57D3-5BED-B84F-A57A-E1DFA19A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5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17A6-2914-D548-9134-D6C9FA6B53D9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57D3-5BED-B84F-A57A-E1DFA19A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0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717A6-2914-D548-9134-D6C9FA6B53D9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57D3-5BED-B84F-A57A-E1DFA19A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1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ms.openmbee.org/alfresco/mmsapp/mms.html#/projects/PROJECT-d9ff6adf-53e5-44e5-8f6b-fb5b71687f0c/master/documents/_18_5_2_71301a1_1506459873916_424306_36453/views/_18_5_2_71301a1_1506459916025_770253_3652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SysML</a:t>
            </a:r>
            <a:r>
              <a:rPr lang="en-US" dirty="0" smtClean="0"/>
              <a:t> </a:t>
            </a:r>
            <a:r>
              <a:rPr lang="en-US" dirty="0" smtClean="0"/>
              <a:t>v.2.0 </a:t>
            </a:r>
            <a:r>
              <a:rPr lang="en-US" dirty="0" err="1" smtClean="0"/>
              <a:t>Metamodel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KerML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Charles Galey</a:t>
            </a:r>
          </a:p>
          <a:p>
            <a:r>
              <a:rPr lang="en-US" dirty="0" smtClean="0"/>
              <a:t>Bjorn Cole</a:t>
            </a:r>
          </a:p>
          <a:p>
            <a:r>
              <a:rPr lang="en-US" dirty="0" smtClean="0"/>
              <a:t>Conrad Bock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</a:p>
          <a:p>
            <a:pPr lvl="1"/>
            <a:r>
              <a:rPr lang="en-US" dirty="0" err="1" smtClean="0"/>
              <a:t>SysML</a:t>
            </a:r>
            <a:r>
              <a:rPr lang="en-US" dirty="0" smtClean="0"/>
              <a:t> 1.x (Coverage/Issue Resolution)</a:t>
            </a:r>
          </a:p>
          <a:p>
            <a:pPr lvl="1"/>
            <a:r>
              <a:rPr lang="en-US" dirty="0" smtClean="0"/>
              <a:t>UML 2.5.X (Coverage/Issue Resolution/Compatibility)</a:t>
            </a:r>
          </a:p>
          <a:p>
            <a:pPr lvl="1"/>
            <a:r>
              <a:rPr lang="en-US" dirty="0" err="1" smtClean="0"/>
              <a:t>SysML</a:t>
            </a:r>
            <a:r>
              <a:rPr lang="en-US" dirty="0" smtClean="0"/>
              <a:t> </a:t>
            </a:r>
            <a:r>
              <a:rPr lang="en-US" dirty="0"/>
              <a:t>2.0 RFP (Requirements Satisfaction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Qualitative</a:t>
            </a:r>
          </a:p>
          <a:p>
            <a:pPr lvl="1"/>
            <a:r>
              <a:rPr lang="en-US" dirty="0" smtClean="0"/>
              <a:t>INCOSE Article </a:t>
            </a:r>
            <a:r>
              <a:rPr lang="en-US" dirty="0" err="1" smtClean="0"/>
              <a:t>MoE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Analyzers and reasoners </a:t>
            </a:r>
            <a:r>
              <a:rPr lang="en-US" dirty="0"/>
              <a:t>(Compatibility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between As-Is/To-Be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Status Quo (UML/</a:t>
            </a:r>
            <a:r>
              <a:rPr lang="en-US" sz="3200" dirty="0" err="1" smtClean="0"/>
              <a:t>SysML</a:t>
            </a:r>
            <a:r>
              <a:rPr lang="en-US" sz="3200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&gt;200 </a:t>
            </a:r>
            <a:r>
              <a:rPr lang="en-US" dirty="0" err="1" smtClean="0"/>
              <a:t>metamodel</a:t>
            </a:r>
            <a:r>
              <a:rPr lang="en-US" dirty="0" smtClean="0"/>
              <a:t> elements</a:t>
            </a:r>
            <a:endParaRPr lang="en-US" dirty="0"/>
          </a:p>
          <a:p>
            <a:r>
              <a:rPr lang="en-US" dirty="0"/>
              <a:t>Primary extension mechanism is at M2 </a:t>
            </a:r>
          </a:p>
          <a:p>
            <a:pPr marL="0" indent="-457200"/>
            <a:r>
              <a:rPr lang="en-US" dirty="0"/>
              <a:t>Multiple </a:t>
            </a:r>
            <a:r>
              <a:rPr lang="en-US" dirty="0" smtClean="0"/>
              <a:t>behavior models that are not integrated with structure</a:t>
            </a:r>
          </a:p>
          <a:p>
            <a:r>
              <a:rPr lang="en-US" dirty="0" smtClean="0"/>
              <a:t>Complex abstract </a:t>
            </a:r>
            <a:r>
              <a:rPr lang="en-US" dirty="0"/>
              <a:t>class </a:t>
            </a:r>
            <a:r>
              <a:rPr lang="en-US" dirty="0" smtClean="0"/>
              <a:t>terminology</a:t>
            </a:r>
          </a:p>
          <a:p>
            <a:r>
              <a:rPr lang="en-US" dirty="0" smtClean="0"/>
              <a:t>No Configuration Management model to define service requirements for implementers</a:t>
            </a:r>
          </a:p>
          <a:p>
            <a:r>
              <a:rPr lang="en-US" dirty="0" smtClean="0"/>
              <a:t>File based interoperability and separate verification tooling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KerML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0" indent="-457200"/>
            <a:r>
              <a:rPr lang="en-US" dirty="0"/>
              <a:t>&lt;</a:t>
            </a:r>
            <a:r>
              <a:rPr lang="en-US" dirty="0" smtClean="0"/>
              <a:t>100 </a:t>
            </a:r>
            <a:r>
              <a:rPr lang="en-US" dirty="0" err="1" smtClean="0"/>
              <a:t>metamodel</a:t>
            </a:r>
            <a:r>
              <a:rPr lang="en-US" dirty="0" smtClean="0"/>
              <a:t> elements</a:t>
            </a:r>
          </a:p>
          <a:p>
            <a:pPr marL="0" indent="-457200"/>
            <a:r>
              <a:rPr lang="en-US" dirty="0"/>
              <a:t>Primary extension mechanism </a:t>
            </a:r>
            <a:r>
              <a:rPr lang="en-US" dirty="0" smtClean="0"/>
              <a:t>at </a:t>
            </a:r>
            <a:r>
              <a:rPr lang="en-US" dirty="0"/>
              <a:t>M1</a:t>
            </a:r>
            <a:r>
              <a:rPr lang="en-US" dirty="0" smtClean="0"/>
              <a:t> </a:t>
            </a:r>
          </a:p>
          <a:p>
            <a:pPr marL="0" indent="-457200"/>
            <a:r>
              <a:rPr lang="en-US" dirty="0" smtClean="0"/>
              <a:t>Unified structure and behavior model</a:t>
            </a:r>
            <a:endParaRPr lang="en-US" dirty="0"/>
          </a:p>
          <a:p>
            <a:r>
              <a:rPr lang="en-US" dirty="0"/>
              <a:t>More sensible abstract </a:t>
            </a:r>
            <a:r>
              <a:rPr lang="en-US" dirty="0" smtClean="0"/>
              <a:t>terminology</a:t>
            </a:r>
          </a:p>
          <a:p>
            <a:r>
              <a:rPr lang="en-US" dirty="0" smtClean="0"/>
              <a:t>Configuration Management model to drive common service requirements</a:t>
            </a:r>
          </a:p>
          <a:p>
            <a:r>
              <a:rPr lang="en-US" dirty="0" smtClean="0"/>
              <a:t>Modeled interoperability and verification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Quo Modeling Environment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94" y="1838622"/>
            <a:ext cx="9188612" cy="4325344"/>
          </a:xfrm>
        </p:spPr>
      </p:pic>
    </p:spTree>
    <p:extLst>
      <p:ext uri="{BB962C8B-B14F-4D97-AF65-F5344CB8AC3E}">
        <p14:creationId xmlns:p14="http://schemas.microsoft.com/office/powerpoint/2010/main" val="170842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KerML</a:t>
            </a:r>
            <a:r>
              <a:rPr lang="en-US" dirty="0" smtClean="0"/>
              <a:t> </a:t>
            </a:r>
            <a:r>
              <a:rPr lang="en-US" dirty="0"/>
              <a:t>Modeling Environment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94" y="1825625"/>
            <a:ext cx="9188612" cy="4351337"/>
          </a:xfrm>
        </p:spPr>
      </p:pic>
    </p:spTree>
    <p:extLst>
      <p:ext uri="{BB962C8B-B14F-4D97-AF65-F5344CB8AC3E}">
        <p14:creationId xmlns:p14="http://schemas.microsoft.com/office/powerpoint/2010/main" val="53968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297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Status Quo: UML/</a:t>
            </a:r>
            <a:r>
              <a:rPr lang="en-US" dirty="0" err="1" smtClean="0"/>
              <a:t>SysML</a:t>
            </a:r>
            <a:endParaRPr lang="en-US" dirty="0" smtClean="0"/>
          </a:p>
          <a:p>
            <a:pPr lvl="1"/>
            <a:r>
              <a:rPr lang="en-US" dirty="0" smtClean="0"/>
              <a:t>Over 200 concepts</a:t>
            </a:r>
          </a:p>
          <a:p>
            <a:pPr lvl="1"/>
            <a:r>
              <a:rPr lang="en-US" dirty="0" smtClean="0"/>
              <a:t>There are many duplicates (4 or 5 variants of connector for example)</a:t>
            </a:r>
          </a:p>
          <a:p>
            <a:pPr lvl="1"/>
            <a:r>
              <a:rPr lang="en-US" dirty="0" smtClean="0"/>
              <a:t>UML was designed for partial implementations</a:t>
            </a:r>
          </a:p>
          <a:p>
            <a:pPr lvl="2"/>
            <a:r>
              <a:rPr lang="en-US" dirty="0" smtClean="0"/>
              <a:t>No tools actually did this</a:t>
            </a:r>
          </a:p>
          <a:p>
            <a:pPr lvl="2"/>
            <a:r>
              <a:rPr lang="en-US" dirty="0" smtClean="0"/>
              <a:t>Systems modelers need all concepts</a:t>
            </a:r>
          </a:p>
          <a:p>
            <a:pPr lvl="1"/>
            <a:r>
              <a:rPr lang="en-US" dirty="0" smtClean="0"/>
              <a:t>No tools implement only UML4SysML</a:t>
            </a:r>
          </a:p>
          <a:p>
            <a:r>
              <a:rPr lang="en-US" dirty="0" err="1" smtClean="0"/>
              <a:t>KerML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Less than 100 concepts </a:t>
            </a:r>
          </a:p>
          <a:p>
            <a:pPr lvl="1"/>
            <a:r>
              <a:rPr lang="en-US" dirty="0"/>
              <a:t>Reduces factoring in </a:t>
            </a:r>
            <a:r>
              <a:rPr lang="en-US" dirty="0" err="1"/>
              <a:t>metamodel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, fewer duplicated concepts)</a:t>
            </a:r>
          </a:p>
          <a:p>
            <a:pPr lvl="1"/>
            <a:r>
              <a:rPr lang="en-US" dirty="0"/>
              <a:t>Focus on libraries to support language needs, with </a:t>
            </a:r>
            <a:r>
              <a:rPr lang="en-US" dirty="0" err="1"/>
              <a:t>metamodel</a:t>
            </a:r>
            <a:r>
              <a:rPr lang="en-US" dirty="0"/>
              <a:t> as needed</a:t>
            </a:r>
          </a:p>
          <a:p>
            <a:pPr lvl="1"/>
            <a:r>
              <a:rPr lang="en-US" dirty="0"/>
              <a:t>Larger common "unified behavior model" where existing behaviors are views of a unified behavior model</a:t>
            </a:r>
          </a:p>
          <a:p>
            <a:pPr lvl="1"/>
            <a:r>
              <a:rPr lang="en-US" dirty="0"/>
              <a:t>Object-behavior unification (diagrammatically and for model access to executions)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0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Quo (UML/</a:t>
            </a:r>
            <a:r>
              <a:rPr lang="en-US" dirty="0" err="1" smtClean="0"/>
              <a:t>SysML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Primary extension mechanism is at M2 </a:t>
            </a:r>
          </a:p>
          <a:p>
            <a:pPr lvl="2"/>
            <a:r>
              <a:rPr lang="en-US" dirty="0" smtClean="0"/>
              <a:t>Encourages unchecked language expansion (profiles of profiles)</a:t>
            </a:r>
          </a:p>
          <a:p>
            <a:pPr lvl="2"/>
            <a:r>
              <a:rPr lang="en-US" dirty="0" smtClean="0"/>
              <a:t>No semantic extensions</a:t>
            </a:r>
            <a:endParaRPr lang="en-US" dirty="0"/>
          </a:p>
          <a:p>
            <a:r>
              <a:rPr lang="en-US" dirty="0" err="1" smtClean="0"/>
              <a:t>KerML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Primary extension mechanism is at M1 (Specialization </a:t>
            </a:r>
            <a:r>
              <a:rPr lang="en-US" dirty="0"/>
              <a:t>of normative </a:t>
            </a:r>
            <a:r>
              <a:rPr lang="en-US" dirty="0" smtClean="0"/>
              <a:t>libraries)</a:t>
            </a:r>
          </a:p>
          <a:p>
            <a:pPr lvl="2"/>
            <a:r>
              <a:rPr lang="en-US" dirty="0" smtClean="0"/>
              <a:t>Doesn't complicate the base language</a:t>
            </a:r>
          </a:p>
          <a:p>
            <a:pPr lvl="2"/>
            <a:r>
              <a:rPr lang="en-US" dirty="0" smtClean="0"/>
              <a:t>Enables extension of semantics as well as the syntax</a:t>
            </a:r>
          </a:p>
        </p:txBody>
      </p:sp>
    </p:spTree>
    <p:extLst>
      <p:ext uri="{BB962C8B-B14F-4D97-AF65-F5344CB8AC3E}">
        <p14:creationId xmlns:p14="http://schemas.microsoft.com/office/powerpoint/2010/main" val="119867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Quo UML/</a:t>
            </a:r>
            <a:r>
              <a:rPr lang="en-US" dirty="0" err="1" smtClean="0"/>
              <a:t>SysML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Multiple mappings/engines for analysis of each type of Behavior model</a:t>
            </a:r>
          </a:p>
          <a:p>
            <a:pPr lvl="1"/>
            <a:r>
              <a:rPr lang="en-US" dirty="0" smtClean="0"/>
              <a:t>No formal specification of the legal instantiations/executions of user models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KerML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Unified Behavior model requires only one mapping/engine</a:t>
            </a:r>
          </a:p>
          <a:p>
            <a:pPr lvl="1"/>
            <a:r>
              <a:rPr lang="en-US" dirty="0" smtClean="0"/>
              <a:t>Normative Library to formally specify legal instantiations/executions of user models</a:t>
            </a:r>
          </a:p>
        </p:txBody>
      </p:sp>
    </p:spTree>
    <p:extLst>
      <p:ext uri="{BB962C8B-B14F-4D97-AF65-F5344CB8AC3E}">
        <p14:creationId xmlns:p14="http://schemas.microsoft.com/office/powerpoint/2010/main" val="178090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Quo (UML/</a:t>
            </a:r>
            <a:r>
              <a:rPr lang="en-US" dirty="0" err="1" smtClean="0"/>
              <a:t>SysML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Double bookkeeping between behavioral and structural models</a:t>
            </a:r>
          </a:p>
          <a:p>
            <a:pPr lvl="1"/>
            <a:r>
              <a:rPr lang="en-US" dirty="0" smtClean="0"/>
              <a:t>Abstract class terminology discourages learning and encourages misuse </a:t>
            </a:r>
            <a:r>
              <a:rPr lang="en-US" sz="1800" dirty="0" smtClean="0"/>
              <a:t>(i.e. Element &lt;- </a:t>
            </a:r>
            <a:r>
              <a:rPr lang="en-US" sz="1800" dirty="0" err="1" smtClean="0"/>
              <a:t>NamedElement</a:t>
            </a:r>
            <a:r>
              <a:rPr lang="en-US" sz="1800" dirty="0" smtClean="0"/>
              <a:t> &lt;- Namespace  &lt;- Classifier &lt;- </a:t>
            </a:r>
            <a:r>
              <a:rPr lang="en-US" sz="1800" dirty="0" err="1" smtClean="0"/>
              <a:t>StructuredClassifier</a:t>
            </a:r>
            <a:r>
              <a:rPr lang="en-US" sz="1800" dirty="0"/>
              <a:t> </a:t>
            </a:r>
            <a:r>
              <a:rPr lang="en-US" sz="1800" dirty="0" smtClean="0"/>
              <a:t>&lt;- </a:t>
            </a:r>
            <a:r>
              <a:rPr lang="en-US" sz="1800" dirty="0" err="1" smtClean="0"/>
              <a:t>EncapsulatedClassifier</a:t>
            </a:r>
            <a:r>
              <a:rPr lang="en-US" sz="1800" dirty="0" smtClean="0"/>
              <a:t> &lt;- Class)</a:t>
            </a:r>
          </a:p>
          <a:p>
            <a:r>
              <a:rPr lang="en-US" dirty="0" err="1" smtClean="0"/>
              <a:t>KerML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Unified behavior and structure (no double bookkeeping)</a:t>
            </a:r>
          </a:p>
          <a:p>
            <a:pPr lvl="1"/>
            <a:r>
              <a:rPr lang="en-US" dirty="0" smtClean="0"/>
              <a:t>More sensible abstract terminology (due to refactoring)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0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Interoperability: Status Quo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89" y="2472240"/>
            <a:ext cx="3733800" cy="2654300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4780345" y="3145419"/>
            <a:ext cx="2511706" cy="13079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FILEZ!?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107" y="2568248"/>
            <a:ext cx="2076893" cy="1947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2049" y="3199225"/>
            <a:ext cx="4467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/>
              <a:t>DinoML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05638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Interoperability: </a:t>
            </a:r>
            <a:r>
              <a:rPr lang="en-US" dirty="0" err="1" smtClean="0"/>
              <a:t>KerML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5" y="2160834"/>
            <a:ext cx="4305300" cy="439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3265" y="4560425"/>
            <a:ext cx="2530997" cy="2546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4"/>
          </p:cNvCxnSpPr>
          <p:nvPr/>
        </p:nvCxnSpPr>
        <p:spPr>
          <a:xfrm>
            <a:off x="1448764" y="4815068"/>
            <a:ext cx="3736694" cy="20045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</p:cNvCxnSpPr>
          <p:nvPr/>
        </p:nvCxnSpPr>
        <p:spPr>
          <a:xfrm flipV="1">
            <a:off x="1448764" y="1896264"/>
            <a:ext cx="3736694" cy="26641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458" y="1828800"/>
            <a:ext cx="6858000" cy="50292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4421530" y="2314938"/>
            <a:ext cx="868100" cy="306570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14127" y="2523282"/>
            <a:ext cx="775503" cy="30009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14127" y="2673754"/>
            <a:ext cx="775503" cy="33825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14127" y="4815068"/>
            <a:ext cx="775503" cy="8595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14127" y="3547372"/>
            <a:ext cx="671331" cy="94360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421530" y="4664598"/>
            <a:ext cx="763928" cy="137719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421530" y="3808072"/>
            <a:ext cx="868100" cy="260806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421530" y="3333510"/>
            <a:ext cx="949123" cy="28627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59680" y="1353312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1"/>
                </a:solidFill>
              </a:rPr>
              <a:t>User Defined Mapping</a:t>
            </a:r>
            <a:endParaRPr lang="en-US" b="1">
              <a:solidFill>
                <a:schemeClr val="accent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182368" y="3024219"/>
            <a:ext cx="2331759" cy="159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591828" y="3534930"/>
            <a:ext cx="2922299" cy="1244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973280" y="5375592"/>
            <a:ext cx="448250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782554" y="5521200"/>
            <a:ext cx="1719536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92096" y="5683244"/>
            <a:ext cx="220999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41845" y="6182349"/>
            <a:ext cx="284277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032813" y="6375494"/>
            <a:ext cx="388717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802802" y="1756446"/>
            <a:ext cx="79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KerML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174095" y="142414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0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is the Kernel Model?</a:t>
            </a:r>
          </a:p>
          <a:p>
            <a:r>
              <a:rPr lang="en-US" dirty="0" smtClean="0"/>
              <a:t>Motivation</a:t>
            </a:r>
            <a:endParaRPr lang="en-US" dirty="0"/>
          </a:p>
          <a:p>
            <a:r>
              <a:rPr lang="en-US" dirty="0"/>
              <a:t>Architectural Principles</a:t>
            </a:r>
          </a:p>
          <a:p>
            <a:r>
              <a:rPr lang="en-US" dirty="0" smtClean="0"/>
              <a:t>As-is/To-be</a:t>
            </a:r>
          </a:p>
          <a:p>
            <a:r>
              <a:rPr lang="en-US" dirty="0" smtClean="0"/>
              <a:t>Abstract Syntax</a:t>
            </a:r>
            <a:endParaRPr lang="en-US" dirty="0"/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Python Sanity Check</a:t>
            </a:r>
          </a:p>
          <a:p>
            <a:r>
              <a:rPr lang="en-US" dirty="0" smtClean="0"/>
              <a:t>Wrap-up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Structure/Behavior Unification</a:t>
            </a:r>
            <a:br>
              <a:rPr lang="en-US" dirty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https://mms.openmbee.org/alfresco/mmsapp/mms.html#/projects/PROJECT-d9ff6adf-53e5-44e5-8f6b-fb5b71687f0c/master/documents/_18_5_2_71301a1_1506459873916_424306_36453/views/_</a:t>
            </a:r>
            <a:r>
              <a:rPr lang="en-US" dirty="0" smtClean="0">
                <a:hlinkClick r:id="rId2"/>
              </a:rPr>
              <a:t>18_5_2_71301a1_1506459916025_770253_36523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Coverage </a:t>
            </a:r>
            <a:r>
              <a:rPr lang="en-US" dirty="0" smtClean="0"/>
              <a:t>of </a:t>
            </a:r>
            <a:r>
              <a:rPr lang="en-US" dirty="0" err="1" smtClean="0"/>
              <a:t>SysML</a:t>
            </a:r>
            <a:r>
              <a:rPr lang="en-US" dirty="0" smtClean="0"/>
              <a:t> v2.0 Requirements</a:t>
            </a:r>
          </a:p>
          <a:p>
            <a:r>
              <a:rPr lang="en-US" dirty="0" smtClean="0"/>
              <a:t>Coverage of UML 2.5.X</a:t>
            </a:r>
          </a:p>
          <a:p>
            <a:r>
              <a:rPr lang="en-US" dirty="0" smtClean="0"/>
              <a:t>Next steps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KerML</a:t>
            </a:r>
            <a:r>
              <a:rPr lang="en-US" dirty="0" smtClean="0"/>
              <a:t> Statistics for July draft RFP </a:t>
            </a:r>
            <a:r>
              <a:rPr lang="en-US" dirty="0" err="1" smtClean="0"/>
              <a:t>Req’s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529"/>
              </a:spcBef>
            </a:pPr>
            <a:r>
              <a:rPr lang="en-US" dirty="0" smtClean="0"/>
              <a:t>Total </a:t>
            </a:r>
            <a:r>
              <a:rPr lang="en-US" dirty="0" err="1" smtClean="0"/>
              <a:t>Req’s</a:t>
            </a:r>
            <a:r>
              <a:rPr lang="en-US" dirty="0" smtClean="0"/>
              <a:t> ~ 270</a:t>
            </a:r>
          </a:p>
          <a:p>
            <a:pPr>
              <a:lnSpc>
                <a:spcPct val="100000"/>
              </a:lnSpc>
              <a:spcBef>
                <a:spcPts val="529"/>
              </a:spcBef>
            </a:pPr>
            <a:r>
              <a:rPr lang="en-US" dirty="0" smtClean="0"/>
              <a:t>Covered by </a:t>
            </a:r>
            <a:r>
              <a:rPr lang="en-US" dirty="0" err="1" smtClean="0"/>
              <a:t>KerML</a:t>
            </a:r>
            <a:r>
              <a:rPr lang="en-US" dirty="0" smtClean="0"/>
              <a:t> core concepts ~ 75</a:t>
            </a:r>
          </a:p>
          <a:p>
            <a:pPr>
              <a:lnSpc>
                <a:spcPct val="100000"/>
              </a:lnSpc>
              <a:spcBef>
                <a:spcPts val="529"/>
              </a:spcBef>
            </a:pPr>
            <a:r>
              <a:rPr lang="en-US" dirty="0" smtClean="0"/>
              <a:t>Coverable by user libraries defined against </a:t>
            </a:r>
            <a:r>
              <a:rPr lang="en-US" dirty="0" err="1" smtClean="0"/>
              <a:t>KerML</a:t>
            </a:r>
            <a:r>
              <a:rPr lang="en-US" dirty="0" smtClean="0"/>
              <a:t> ~ 123</a:t>
            </a:r>
          </a:p>
          <a:p>
            <a:pPr>
              <a:lnSpc>
                <a:spcPct val="100000"/>
              </a:lnSpc>
              <a:spcBef>
                <a:spcPts val="529"/>
              </a:spcBef>
            </a:pPr>
            <a:r>
              <a:rPr lang="en-US" dirty="0" smtClean="0"/>
              <a:t>Key aspects of support:</a:t>
            </a:r>
          </a:p>
          <a:p>
            <a:pPr lvl="1">
              <a:lnSpc>
                <a:spcPct val="100000"/>
              </a:lnSpc>
              <a:spcBef>
                <a:spcPts val="529"/>
              </a:spcBef>
            </a:pPr>
            <a:r>
              <a:rPr lang="en-US" dirty="0" smtClean="0"/>
              <a:t>Unified structure and behavior</a:t>
            </a:r>
          </a:p>
          <a:p>
            <a:pPr lvl="1">
              <a:lnSpc>
                <a:spcPct val="100000"/>
              </a:lnSpc>
              <a:spcBef>
                <a:spcPts val="529"/>
              </a:spcBef>
            </a:pPr>
            <a:r>
              <a:rPr lang="en-US" dirty="0" smtClean="0"/>
              <a:t>Classification / individual approach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Supports abstract to concrete, semantics for formal definition and constraints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Jumping-off point for executable semantics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Procedural (construction of instances, moving a “cursor” around the model for queries)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Declarative (legal instances to create, requirements, constraints)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Need math connection</a:t>
            </a:r>
          </a:p>
        </p:txBody>
      </p:sp>
    </p:spTree>
    <p:extLst>
      <p:ext uri="{BB962C8B-B14F-4D97-AF65-F5344CB8AC3E}">
        <p14:creationId xmlns:p14="http://schemas.microsoft.com/office/powerpoint/2010/main" val="15277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of 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process of an exercise to evaluate UML concepts vs. </a:t>
            </a:r>
            <a:r>
              <a:rPr lang="en-US" dirty="0" err="1" smtClean="0"/>
              <a:t>KerML</a:t>
            </a:r>
            <a:r>
              <a:rPr lang="en-US" dirty="0" smtClean="0"/>
              <a:t> concepts</a:t>
            </a:r>
          </a:p>
          <a:p>
            <a:r>
              <a:rPr lang="en-US" dirty="0" smtClean="0"/>
              <a:t>Evaluating based on the following criteria:</a:t>
            </a:r>
          </a:p>
          <a:p>
            <a:pPr lvl="1"/>
            <a:r>
              <a:rPr lang="en-US" dirty="0"/>
              <a:t>Integrated</a:t>
            </a:r>
          </a:p>
          <a:p>
            <a:pPr lvl="1"/>
            <a:r>
              <a:rPr lang="en-US" dirty="0" smtClean="0"/>
              <a:t>Merged</a:t>
            </a:r>
            <a:endParaRPr lang="en-US" dirty="0"/>
          </a:p>
          <a:p>
            <a:pPr lvl="1"/>
            <a:r>
              <a:rPr lang="en-US" dirty="0" smtClean="0"/>
              <a:t>Moved to M1 Library</a:t>
            </a:r>
            <a:endParaRPr lang="en-US" dirty="0"/>
          </a:p>
          <a:p>
            <a:pPr lvl="1"/>
            <a:r>
              <a:rPr lang="en-US" dirty="0" smtClean="0"/>
              <a:t>Compatible but not Integrated</a:t>
            </a:r>
            <a:endParaRPr lang="en-US" dirty="0"/>
          </a:p>
          <a:p>
            <a:pPr lvl="1"/>
            <a:r>
              <a:rPr lang="en-US" dirty="0" smtClean="0"/>
              <a:t>TBD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evaluation of work done so far (UML Coverage)</a:t>
            </a:r>
          </a:p>
          <a:p>
            <a:r>
              <a:rPr lang="en-US" dirty="0" smtClean="0"/>
              <a:t>Export of completed work to View Editor</a:t>
            </a:r>
          </a:p>
          <a:p>
            <a:pPr lvl="1"/>
            <a:r>
              <a:rPr lang="en-US" dirty="0" smtClean="0"/>
              <a:t>Specification format for Abstract Syntax</a:t>
            </a:r>
          </a:p>
          <a:p>
            <a:pPr lvl="1"/>
            <a:r>
              <a:rPr lang="en-US" dirty="0" smtClean="0"/>
              <a:t>Complete definitions for all Types and Properties</a:t>
            </a:r>
          </a:p>
          <a:p>
            <a:pPr lvl="1"/>
            <a:r>
              <a:rPr lang="en-US" dirty="0" smtClean="0"/>
              <a:t>Slide Deck replication</a:t>
            </a:r>
          </a:p>
          <a:p>
            <a:r>
              <a:rPr lang="en-US" dirty="0" smtClean="0"/>
              <a:t>Language Tasks</a:t>
            </a:r>
          </a:p>
          <a:p>
            <a:pPr lvl="1"/>
            <a:r>
              <a:rPr lang="en-US" dirty="0" smtClean="0"/>
              <a:t>State Machines (In Progress)</a:t>
            </a:r>
          </a:p>
          <a:p>
            <a:pPr lvl="1"/>
            <a:r>
              <a:rPr lang="en-US" dirty="0" err="1" smtClean="0"/>
              <a:t>Input/Output</a:t>
            </a:r>
            <a:r>
              <a:rPr lang="en-US" dirty="0" smtClean="0"/>
              <a:t> and Ports (In Progress)</a:t>
            </a:r>
          </a:p>
          <a:p>
            <a:pPr lvl="1"/>
            <a:r>
              <a:rPr lang="en-US" dirty="0" smtClean="0"/>
              <a:t>Sequence Diagrams</a:t>
            </a:r>
          </a:p>
          <a:p>
            <a:pPr lvl="1"/>
            <a:r>
              <a:rPr lang="en-US" dirty="0" smtClean="0"/>
              <a:t>Instance/</a:t>
            </a:r>
            <a:r>
              <a:rPr lang="en-US" dirty="0" err="1" smtClean="0"/>
              <a:t>ValueRestrictions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Sanity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INCOSE Article </a:t>
            </a:r>
            <a:r>
              <a:rPr lang="en-US" dirty="0" err="1" smtClean="0"/>
              <a:t>MoE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Expressive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Ability to express the system concepts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Precise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Representation is unambiguous and concise </a:t>
            </a:r>
          </a:p>
          <a:p>
            <a:r>
              <a:rPr lang="en-US" b="1" dirty="0" smtClean="0"/>
              <a:t>Presentation</a:t>
            </a:r>
            <a:r>
              <a:rPr lang="en-US" b="1" dirty="0"/>
              <a:t>/communication</a:t>
            </a:r>
            <a:r>
              <a:rPr lang="en-US" dirty="0"/>
              <a:t>: Ability to effectively communicate with diverse stakeholders </a:t>
            </a:r>
          </a:p>
          <a:p>
            <a:r>
              <a:rPr lang="en-US" b="1" dirty="0" smtClean="0"/>
              <a:t>Model </a:t>
            </a:r>
            <a:r>
              <a:rPr lang="en-US" b="1" dirty="0"/>
              <a:t>construction: </a:t>
            </a:r>
            <a:r>
              <a:rPr lang="en-US" dirty="0"/>
              <a:t>Ability to efficiently and intuitively construct models </a:t>
            </a:r>
          </a:p>
          <a:p>
            <a:r>
              <a:rPr lang="en-US" b="1" dirty="0" smtClean="0"/>
              <a:t>Interoperable</a:t>
            </a:r>
            <a:r>
              <a:rPr lang="en-US" b="1" dirty="0"/>
              <a:t>: </a:t>
            </a:r>
            <a:r>
              <a:rPr lang="en-US" dirty="0"/>
              <a:t>Ability to exchange and transform data with other models and structured data </a:t>
            </a:r>
          </a:p>
          <a:p>
            <a:r>
              <a:rPr lang="en-US" b="1" dirty="0" smtClean="0"/>
              <a:t>Manageable</a:t>
            </a:r>
            <a:r>
              <a:rPr lang="en-US" b="1" dirty="0"/>
              <a:t>: </a:t>
            </a:r>
            <a:r>
              <a:rPr lang="en-US" dirty="0"/>
              <a:t>Ability to efficiently manage change to models </a:t>
            </a:r>
          </a:p>
          <a:p>
            <a:r>
              <a:rPr lang="en-US" b="1" dirty="0" smtClean="0"/>
              <a:t>Usable</a:t>
            </a:r>
            <a:r>
              <a:rPr lang="en-US" b="1" dirty="0"/>
              <a:t>: </a:t>
            </a:r>
            <a:r>
              <a:rPr lang="en-US" dirty="0"/>
              <a:t>Ability for stakeholders to efficiently and intuitively leverage the modeling environment and </a:t>
            </a:r>
            <a:r>
              <a:rPr lang="en-US" dirty="0" smtClean="0"/>
              <a:t>modeling </a:t>
            </a:r>
            <a:r>
              <a:rPr lang="en-US" dirty="0"/>
              <a:t>artifacts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Adaptable</a:t>
            </a:r>
            <a:r>
              <a:rPr lang="en-US" b="1" dirty="0">
                <a:solidFill>
                  <a:srgbClr val="FF0000"/>
                </a:solidFill>
              </a:rPr>
              <a:t>/Customizable:</a:t>
            </a:r>
            <a:r>
              <a:rPr lang="en-US" b="1" dirty="0"/>
              <a:t> </a:t>
            </a:r>
            <a:r>
              <a:rPr lang="en-US" dirty="0"/>
              <a:t>Ability to extend models to support domain specific concepts and terminology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6950-254D-934A-8CDE-0EE1EE1DE387}" type="datetime1">
              <a:rPr lang="en-US" smtClean="0"/>
              <a:pPr/>
              <a:t>9/28/17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C. Galey - </a:t>
            </a:r>
            <a:fld id="{FE450D55-0401-8B46-81F9-915168EEFB9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Service Data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56" y="1825625"/>
            <a:ext cx="9474687" cy="4351338"/>
          </a:xfrm>
        </p:spPr>
      </p:pic>
    </p:spTree>
    <p:extLst>
      <p:ext uri="{BB962C8B-B14F-4D97-AF65-F5344CB8AC3E}">
        <p14:creationId xmlns:p14="http://schemas.microsoft.com/office/powerpoint/2010/main" val="30010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Modeling Language (</a:t>
            </a:r>
            <a:r>
              <a:rPr lang="en-US" dirty="0" err="1" smtClean="0"/>
              <a:t>KerML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A</a:t>
            </a:r>
            <a:r>
              <a:rPr lang="en-US" i="1" dirty="0"/>
              <a:t> computer program that is the core of a computer's operating </a:t>
            </a:r>
            <a:r>
              <a:rPr lang="en-US" i="1" dirty="0" smtClean="0"/>
              <a:t>system (</a:t>
            </a:r>
            <a:r>
              <a:rPr lang="en-US" i="1" dirty="0" err="1" smtClean="0"/>
              <a:t>wikipedia</a:t>
            </a:r>
            <a:r>
              <a:rPr lang="en-US" i="1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7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Modeling Language (</a:t>
            </a:r>
            <a:r>
              <a:rPr lang="en-US" dirty="0" err="1" smtClean="0"/>
              <a:t>KerML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 in 2014 as a part of the early development of the “Model Development Environment” a predecessor to today’s </a:t>
            </a:r>
            <a:r>
              <a:rPr lang="en-US" dirty="0" err="1" smtClean="0"/>
              <a:t>OpenMBEE</a:t>
            </a:r>
            <a:endParaRPr lang="en-US" dirty="0" smtClean="0"/>
          </a:p>
          <a:p>
            <a:r>
              <a:rPr lang="en-US" dirty="0" smtClean="0"/>
              <a:t>Informed by experience and implementation challenges from development of </a:t>
            </a:r>
            <a:r>
              <a:rPr lang="en-US" dirty="0" err="1" smtClean="0"/>
              <a:t>OpenMBEE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“K”</a:t>
            </a:r>
          </a:p>
          <a:p>
            <a:r>
              <a:rPr lang="en-US" dirty="0" smtClean="0"/>
              <a:t>Began by identifying the basic set of concepts needed to create a simplified Systems Modeling Language</a:t>
            </a:r>
          </a:p>
          <a:p>
            <a:r>
              <a:rPr lang="en-US" dirty="0" smtClean="0"/>
              <a:t>Evolved into a more standards focused effort informed by</a:t>
            </a:r>
          </a:p>
          <a:p>
            <a:pPr lvl="1"/>
            <a:r>
              <a:rPr lang="en-US" dirty="0" smtClean="0"/>
              <a:t>Onto-Behavior Paper (Bock and Odell, 2011)</a:t>
            </a:r>
          </a:p>
          <a:p>
            <a:pPr lvl="1"/>
            <a:r>
              <a:rPr lang="en-US" dirty="0" smtClean="0"/>
              <a:t>Tactical needs of JPL’s Europa Clipper project</a:t>
            </a:r>
          </a:p>
          <a:p>
            <a:pPr lvl="1"/>
            <a:r>
              <a:rPr lang="en-US" dirty="0" smtClean="0"/>
              <a:t> ”K”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</a:t>
            </a:r>
            <a:r>
              <a:rPr lang="en-US" dirty="0" smtClean="0"/>
              <a:t>significant </a:t>
            </a:r>
            <a:r>
              <a:rPr lang="en-US" dirty="0"/>
              <a:t>gaps in </a:t>
            </a:r>
            <a:r>
              <a:rPr lang="en-US" dirty="0" smtClean="0"/>
              <a:t>UML/</a:t>
            </a:r>
            <a:r>
              <a:rPr lang="en-US" dirty="0" err="1" smtClean="0"/>
              <a:t>SysML</a:t>
            </a:r>
            <a:endParaRPr lang="en-US" dirty="0" smtClean="0"/>
          </a:p>
          <a:p>
            <a:pPr lvl="1"/>
            <a:r>
              <a:rPr lang="en-US" dirty="0" smtClean="0"/>
              <a:t>Without disturbing existing implementations</a:t>
            </a:r>
            <a:endParaRPr lang="en-US" dirty="0"/>
          </a:p>
          <a:p>
            <a:r>
              <a:rPr lang="en-US" dirty="0" smtClean="0"/>
              <a:t>Respond </a:t>
            </a:r>
            <a:r>
              <a:rPr lang="en-US" dirty="0"/>
              <a:t>to </a:t>
            </a:r>
            <a:r>
              <a:rPr lang="en-US" dirty="0" err="1" smtClean="0"/>
              <a:t>SysML</a:t>
            </a:r>
            <a:r>
              <a:rPr lang="en-US" dirty="0" smtClean="0"/>
              <a:t> v.2 RFP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US" dirty="0" smtClean="0"/>
              <a:t>Reflect on what we have learned (successes and limitations)</a:t>
            </a:r>
          </a:p>
          <a:p>
            <a:pPr marL="800100" lvl="1"/>
            <a:r>
              <a:rPr lang="en-US" dirty="0" smtClean="0"/>
              <a:t>Typed Language with nested hierarchies</a:t>
            </a:r>
          </a:p>
          <a:p>
            <a:pPr marL="800100" lvl="1"/>
            <a:r>
              <a:rPr lang="en-US" dirty="0" smtClean="0"/>
              <a:t>View modeling</a:t>
            </a:r>
          </a:p>
          <a:p>
            <a:pPr marL="800100" lvl="1"/>
            <a:r>
              <a:rPr lang="en-US" dirty="0" smtClean="0"/>
              <a:t>QUDV library</a:t>
            </a:r>
          </a:p>
          <a:p>
            <a:pPr marL="800100" lvl="1"/>
            <a:r>
              <a:rPr lang="en-US" dirty="0" smtClean="0"/>
              <a:t>Variant modeling</a:t>
            </a:r>
          </a:p>
          <a:p>
            <a:pPr marL="800100" lvl="1"/>
            <a:r>
              <a:rPr lang="en-US" dirty="0" smtClean="0"/>
              <a:t>More uniform structure and use of patterns</a:t>
            </a:r>
          </a:p>
          <a:p>
            <a:pPr marL="800100" lvl="1"/>
            <a:r>
              <a:rPr lang="en-US" dirty="0" smtClean="0"/>
              <a:t>Emphasis on reasoning about systems</a:t>
            </a:r>
          </a:p>
          <a:p>
            <a:pPr marL="800100" lvl="1"/>
            <a:r>
              <a:rPr lang="en-US" dirty="0" smtClean="0"/>
              <a:t>Adaptability to domain specific extensions</a:t>
            </a:r>
          </a:p>
          <a:p>
            <a:pPr marL="800100" lvl="1"/>
            <a:r>
              <a:rPr lang="en-US" dirty="0" smtClean="0"/>
              <a:t>Ability to leverage technology advancements such as visualization, open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9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Focus: Language 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UML/</a:t>
            </a:r>
            <a:r>
              <a:rPr lang="en-US" dirty="0" err="1" smtClean="0"/>
              <a:t>SysML</a:t>
            </a:r>
            <a:r>
              <a:rPr lang="en-US" dirty="0" smtClean="0"/>
              <a:t> is unnecessarily complex</a:t>
            </a:r>
          </a:p>
          <a:p>
            <a:pPr lvl="1"/>
            <a:r>
              <a:rPr lang="en-US" dirty="0" smtClean="0"/>
              <a:t>Redundancy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 Classifier, Class, and Type</a:t>
            </a:r>
          </a:p>
          <a:p>
            <a:pPr lvl="2"/>
            <a:r>
              <a:rPr lang="en-US" dirty="0" smtClean="0"/>
              <a:t>Multiple overlapping behavior models</a:t>
            </a:r>
          </a:p>
          <a:p>
            <a:pPr lvl="1"/>
            <a:r>
              <a:rPr lang="en-US" dirty="0" smtClean="0"/>
              <a:t>Language hard to learn</a:t>
            </a:r>
          </a:p>
          <a:p>
            <a:r>
              <a:rPr lang="en-US" dirty="0" smtClean="0"/>
              <a:t>Lack of precision needed for reliable analysis and execution</a:t>
            </a:r>
          </a:p>
          <a:p>
            <a:r>
              <a:rPr lang="en-US" dirty="0" smtClean="0"/>
              <a:t>These problems make it hard for </a:t>
            </a:r>
            <a:r>
              <a:rPr lang="en-US" dirty="0" err="1" smtClean="0"/>
              <a:t>SysML</a:t>
            </a:r>
            <a:r>
              <a:rPr lang="en-US" dirty="0" smtClean="0"/>
              <a:t> to support primary systems engineering concerns</a:t>
            </a:r>
          </a:p>
          <a:p>
            <a:pPr lvl="1"/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Interface Definition</a:t>
            </a:r>
          </a:p>
          <a:p>
            <a:pPr lvl="1"/>
            <a:r>
              <a:rPr lang="en-US" dirty="0" smtClean="0"/>
              <a:t>Testing/Verification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and parsimonious</a:t>
            </a:r>
          </a:p>
          <a:p>
            <a:r>
              <a:rPr lang="en-US" dirty="0" smtClean="0"/>
              <a:t>Patterns to ensure symmetry and consistency</a:t>
            </a:r>
          </a:p>
          <a:p>
            <a:r>
              <a:rPr lang="en-US" dirty="0" smtClean="0"/>
              <a:t>Extensible</a:t>
            </a:r>
          </a:p>
          <a:p>
            <a:pPr lvl="1"/>
            <a:r>
              <a:rPr lang="en-US" dirty="0" smtClean="0"/>
              <a:t>SE Domain concepts build on Kernel concepts</a:t>
            </a:r>
          </a:p>
          <a:p>
            <a:pPr lvl="1"/>
            <a:r>
              <a:rPr lang="en-US" dirty="0" smtClean="0"/>
              <a:t>E.g., System sub-classes Block</a:t>
            </a:r>
          </a:p>
          <a:p>
            <a:r>
              <a:rPr lang="en-US" dirty="0" smtClean="0"/>
              <a:t>Leverage Model Libraries</a:t>
            </a:r>
          </a:p>
          <a:p>
            <a:pPr lvl="1"/>
            <a:r>
              <a:rPr lang="en-US" dirty="0" smtClean="0"/>
              <a:t>Formalize Semantics</a:t>
            </a:r>
          </a:p>
          <a:p>
            <a:pPr lvl="1"/>
            <a:r>
              <a:rPr lang="en-US" dirty="0" smtClean="0"/>
              <a:t>Reduces Complexity</a:t>
            </a:r>
          </a:p>
          <a:p>
            <a:pPr lvl="1"/>
            <a:r>
              <a:rPr lang="en-US" dirty="0" smtClean="0"/>
              <a:t>Provides Extensibility</a:t>
            </a:r>
          </a:p>
          <a:p>
            <a:r>
              <a:rPr lang="en-US" dirty="0" smtClean="0"/>
              <a:t>Support queries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5CFC-C8FB-FB48-9E52-1220BF2C6024}" type="datetime1">
              <a:rPr lang="en-US" smtClean="0"/>
              <a:pPr/>
              <a:t>9/28/17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0D55-0401-8B46-81F9-915168EEFB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Bottoms up approach ”Onto”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Identify M0 things to be modeled (</a:t>
            </a:r>
            <a:r>
              <a:rPr lang="en-US" dirty="0" err="1" smtClean="0"/>
              <a:t>i.e</a:t>
            </a:r>
            <a:r>
              <a:rPr lang="en-US" dirty="0" smtClean="0"/>
              <a:t> a spacecraft to be built)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Create M1 Elements that model them (</a:t>
            </a:r>
            <a:r>
              <a:rPr lang="en-US" dirty="0" err="1" smtClean="0"/>
              <a:t>i.e</a:t>
            </a:r>
            <a:r>
              <a:rPr lang="en-US" dirty="0" smtClean="0"/>
              <a:t> the Class “Spacecraft”)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Identify common concepts needed to formalize M1 Elements (i.e. “Anything with weight”)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Add M2 elements as needed to simplify usage of M1 (i.e. Block etc.)</a:t>
            </a:r>
          </a:p>
          <a:p>
            <a:r>
              <a:rPr lang="en-US" dirty="0" smtClean="0"/>
              <a:t>Apply this approach to areas of UML we identified as concerns</a:t>
            </a:r>
          </a:p>
          <a:p>
            <a:r>
              <a:rPr lang="en-US" dirty="0" smtClean="0"/>
              <a:t>Introduce concepts to complete the picture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eneral and special classes (i.e. Element and </a:t>
            </a:r>
            <a:r>
              <a:rPr lang="en-US" dirty="0" err="1" smtClean="0"/>
              <a:t>ControlFlow</a:t>
            </a:r>
            <a:r>
              <a:rPr lang="en-US" dirty="0" smtClean="0"/>
              <a:t>) in order to not disturb implementations</a:t>
            </a:r>
          </a:p>
          <a:p>
            <a:pPr lvl="1"/>
            <a:r>
              <a:rPr lang="en-US" dirty="0" smtClean="0"/>
              <a:t>Services model to support native Configuration Management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8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1116</Words>
  <Application>Microsoft Macintosh PowerPoint</Application>
  <PresentationFormat>Widescreen</PresentationFormat>
  <Paragraphs>202</Paragraphs>
  <Slides>28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Calibri Light</vt:lpstr>
      <vt:lpstr>Arial</vt:lpstr>
      <vt:lpstr>Office Theme</vt:lpstr>
      <vt:lpstr>Introduction to SysML v.2.0 Metamodel (KerML)</vt:lpstr>
      <vt:lpstr>Agenda</vt:lpstr>
      <vt:lpstr>Kernel Modeling Language (KerML)</vt:lpstr>
      <vt:lpstr>Kernel Modeling Language (KerML)</vt:lpstr>
      <vt:lpstr>Motivation</vt:lpstr>
      <vt:lpstr>Motivation (2/2)</vt:lpstr>
      <vt:lpstr>Major Focus: Language Simplification</vt:lpstr>
      <vt:lpstr>Architectural Principles</vt:lpstr>
      <vt:lpstr>Approach</vt:lpstr>
      <vt:lpstr>Measures of Effectiveness</vt:lpstr>
      <vt:lpstr>Comparison between As-Is/To-Be</vt:lpstr>
      <vt:lpstr>Status Quo Modeling Environment</vt:lpstr>
      <vt:lpstr>KerML Modeling Environment</vt:lpstr>
      <vt:lpstr>Implementation</vt:lpstr>
      <vt:lpstr>Domain Extension</vt:lpstr>
      <vt:lpstr>Analysis</vt:lpstr>
      <vt:lpstr>Usage</vt:lpstr>
      <vt:lpstr>Interoperability: Status Quo</vt:lpstr>
      <vt:lpstr>Interoperability: KerML</vt:lpstr>
      <vt:lpstr>Structure/Behavior Unification Example</vt:lpstr>
      <vt:lpstr>Wrap-up</vt:lpstr>
      <vt:lpstr>KerML Statistics for July draft RFP Req’s</vt:lpstr>
      <vt:lpstr>Coverage of UML</vt:lpstr>
      <vt:lpstr>Next-steps</vt:lpstr>
      <vt:lpstr>Python Sanity Check</vt:lpstr>
      <vt:lpstr>Backup</vt:lpstr>
      <vt:lpstr>INCOSE Article MoE</vt:lpstr>
      <vt:lpstr>Example of Service Data Model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SysML Metamodel (KerML)</dc:title>
  <dc:creator>Galey, Charles E (US)</dc:creator>
  <cp:lastModifiedBy>Galey, Charles E (US)</cp:lastModifiedBy>
  <cp:revision>30</cp:revision>
  <dcterms:created xsi:type="dcterms:W3CDTF">2017-09-26T18:19:33Z</dcterms:created>
  <dcterms:modified xsi:type="dcterms:W3CDTF">2017-09-28T18:09:39Z</dcterms:modified>
</cp:coreProperties>
</file>