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</p:sldMasterIdLst>
  <p:notesMasterIdLst>
    <p:notesMasterId r:id="rId41"/>
  </p:notesMasterIdLst>
  <p:handoutMasterIdLst>
    <p:handoutMasterId r:id="rId42"/>
  </p:handoutMasterIdLst>
  <p:sldIdLst>
    <p:sldId id="312" r:id="rId3"/>
    <p:sldId id="336" r:id="rId4"/>
    <p:sldId id="325" r:id="rId5"/>
    <p:sldId id="338" r:id="rId6"/>
    <p:sldId id="354" r:id="rId7"/>
    <p:sldId id="339" r:id="rId8"/>
    <p:sldId id="367" r:id="rId9"/>
    <p:sldId id="369" r:id="rId10"/>
    <p:sldId id="370" r:id="rId11"/>
    <p:sldId id="368" r:id="rId12"/>
    <p:sldId id="362" r:id="rId13"/>
    <p:sldId id="375" r:id="rId14"/>
    <p:sldId id="363" r:id="rId15"/>
    <p:sldId id="376" r:id="rId16"/>
    <p:sldId id="364" r:id="rId17"/>
    <p:sldId id="388" r:id="rId18"/>
    <p:sldId id="378" r:id="rId19"/>
    <p:sldId id="379" r:id="rId20"/>
    <p:sldId id="380" r:id="rId21"/>
    <p:sldId id="390" r:id="rId22"/>
    <p:sldId id="365" r:id="rId23"/>
    <p:sldId id="382" r:id="rId24"/>
    <p:sldId id="381" r:id="rId25"/>
    <p:sldId id="377" r:id="rId26"/>
    <p:sldId id="366" r:id="rId27"/>
    <p:sldId id="383" r:id="rId28"/>
    <p:sldId id="384" r:id="rId29"/>
    <p:sldId id="391" r:id="rId30"/>
    <p:sldId id="394" r:id="rId31"/>
    <p:sldId id="392" r:id="rId32"/>
    <p:sldId id="385" r:id="rId33"/>
    <p:sldId id="386" r:id="rId34"/>
    <p:sldId id="387" r:id="rId35"/>
    <p:sldId id="373" r:id="rId36"/>
    <p:sldId id="374" r:id="rId37"/>
    <p:sldId id="393" r:id="rId38"/>
    <p:sldId id="371" r:id="rId39"/>
    <p:sldId id="372" r:id="rId40"/>
  </p:sldIdLst>
  <p:sldSz cx="9144000" cy="6858000" type="screen4x3"/>
  <p:notesSz cx="6858000" cy="92964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16503"/>
    <a:srgbClr val="C49318"/>
    <a:srgbClr val="008080"/>
    <a:srgbClr val="BBE1FD"/>
    <a:srgbClr val="D7D7FF"/>
    <a:srgbClr val="9DD3D7"/>
    <a:srgbClr val="A3D5D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150" autoAdjust="0"/>
    <p:restoredTop sz="83959" autoAdjust="0"/>
  </p:normalViewPr>
  <p:slideViewPr>
    <p:cSldViewPr>
      <p:cViewPr varScale="1">
        <p:scale>
          <a:sx n="31" d="100"/>
          <a:sy n="31" d="100"/>
        </p:scale>
        <p:origin x="-426" y="-84"/>
      </p:cViewPr>
      <p:guideLst>
        <p:guide orient="horz" pos="3072"/>
        <p:guide pos="28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38" y="21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fld id="{022B797D-A45D-4E61-BE65-C04395048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0963" y="0"/>
            <a:ext cx="29924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63625" y="687388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425950"/>
            <a:ext cx="501332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0313"/>
            <a:ext cx="29924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0963" y="8850313"/>
            <a:ext cx="29924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9" rIns="90778" bIns="45389" numCol="1" anchor="b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latin typeface="Arial" charset="0"/>
              </a:defRPr>
            </a:lvl1pPr>
          </a:lstStyle>
          <a:p>
            <a:pPr>
              <a:defRPr/>
            </a:pPr>
            <a:fld id="{E6CDE35C-A155-4FBA-A761-3A25356C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A0FD381-82A9-4163-A738-130A153076FD}" type="slidenum">
              <a:rPr lang="en-US" smtClean="0"/>
              <a:pPr defTabSz="906463"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0319564B-8521-417A-9A6E-A4214683E504}" type="slidenum">
              <a:rPr lang="en-US" smtClean="0"/>
              <a:pPr defTabSz="906463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FECE9882-D4A5-477E-A6FB-48765D558517}" type="slidenum">
              <a:rPr lang="en-US" smtClean="0"/>
              <a:pPr defTabSz="906463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Include modelica standard library also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EB03082-F70D-43D3-AF26-29E68629E68C}" type="slidenum">
              <a:rPr lang="en-US" smtClean="0"/>
              <a:pPr defTabSz="906463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Note: Modelica Simulation models should have relationship of “conformsTo” Modelica meta-model.  Needs to be fixed.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D909EB0-9001-4FA2-A502-E6A285A1185E}" type="slidenum">
              <a:rPr lang="en-US" smtClean="0"/>
              <a:pPr defTabSz="906463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Note: Modelica Simulation models should have relationship of “conformsTo” Modelica meta-model.  Needs to be fixed.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D909EB0-9001-4FA2-A502-E6A285A1185E}" type="slidenum">
              <a:rPr lang="en-US" smtClean="0"/>
              <a:pPr defTabSz="906463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Note: Modelica Simulation models should have relationship of “conformsTo” Modelica meta-model.  Needs to be fixed.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D909EB0-9001-4FA2-A502-E6A285A1185E}" type="slidenum">
              <a:rPr lang="en-US" smtClean="0"/>
              <a:pPr defTabSz="906463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Note: Modelica Simulation models should have relationship of “conformsTo” Modelica meta-model.  Needs to be fixed.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7D909EB0-9001-4FA2-A502-E6A285A1185E}" type="slidenum">
              <a:rPr lang="en-US" smtClean="0"/>
              <a:pPr defTabSz="906463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 descr="Light horizontal"/>
          <p:cNvSpPr>
            <a:spLocks noChangeArrowheads="1"/>
          </p:cNvSpPr>
          <p:nvPr/>
        </p:nvSpPr>
        <p:spPr bwMode="auto">
          <a:xfrm>
            <a:off x="11113" y="5856288"/>
            <a:ext cx="9132887" cy="990600"/>
          </a:xfrm>
          <a:prstGeom prst="rect">
            <a:avLst/>
          </a:prstGeom>
          <a:pattFill prst="ltHorz">
            <a:fgClr>
              <a:srgbClr val="FFFFCC"/>
            </a:fgClr>
            <a:bgClr>
              <a:srgbClr val="C49318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 descr="Light horizontal"/>
          <p:cNvSpPr>
            <a:spLocks noChangeArrowheads="1"/>
          </p:cNvSpPr>
          <p:nvPr/>
        </p:nvSpPr>
        <p:spPr bwMode="auto">
          <a:xfrm>
            <a:off x="152400" y="0"/>
            <a:ext cx="8991600" cy="914400"/>
          </a:xfrm>
          <a:prstGeom prst="rect">
            <a:avLst/>
          </a:prstGeom>
          <a:pattFill prst="ltHorz">
            <a:fgClr>
              <a:srgbClr val="FFFFCC"/>
            </a:fgClr>
            <a:bgClr>
              <a:srgbClr val="E6B23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 descr="SRLwrench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2057400"/>
            <a:ext cx="16764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8100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03366"/>
                </a:solidFill>
              </a:rPr>
              <a:t>S</a:t>
            </a:r>
            <a:r>
              <a:rPr lang="en-US" sz="1400">
                <a:solidFill>
                  <a:srgbClr val="003366"/>
                </a:solidFill>
              </a:rPr>
              <a:t>ystems </a:t>
            </a:r>
            <a:r>
              <a:rPr lang="en-US" sz="1400" b="1">
                <a:solidFill>
                  <a:srgbClr val="003366"/>
                </a:solidFill>
              </a:rPr>
              <a:t>R</a:t>
            </a:r>
            <a:r>
              <a:rPr lang="en-US" sz="1400">
                <a:solidFill>
                  <a:srgbClr val="003366"/>
                </a:solidFill>
              </a:rPr>
              <a:t>ealization </a:t>
            </a:r>
            <a:r>
              <a:rPr lang="en-US" sz="1400" b="1">
                <a:solidFill>
                  <a:srgbClr val="003366"/>
                </a:solidFill>
              </a:rPr>
              <a:t>L</a:t>
            </a:r>
            <a:r>
              <a:rPr lang="en-US" sz="1400">
                <a:solidFill>
                  <a:srgbClr val="003366"/>
                </a:solidFill>
              </a:rPr>
              <a:t>aboratory</a:t>
            </a:r>
          </a:p>
        </p:txBody>
      </p:sp>
      <p:pic>
        <p:nvPicPr>
          <p:cNvPr id="8" name="Picture 4" descr="techlogo"/>
          <p:cNvPicPr>
            <a:picLocks noChangeAspect="1" noChangeArrowheads="1"/>
          </p:cNvPicPr>
          <p:nvPr/>
        </p:nvPicPr>
        <p:blipFill>
          <a:blip r:embed="rId3" cstate="print"/>
          <a:srcRect t="5164" r="31905"/>
          <a:stretch>
            <a:fillRect/>
          </a:stretch>
        </p:blipFill>
        <p:spPr bwMode="auto">
          <a:xfrm>
            <a:off x="0" y="11113"/>
            <a:ext cx="29067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810000"/>
            <a:ext cx="6172200" cy="2046288"/>
          </a:xfrm>
        </p:spPr>
        <p:txBody>
          <a:bodyPr/>
          <a:lstStyle>
            <a:lvl1pPr marL="0" indent="0" algn="ctr">
              <a:lnSpc>
                <a:spcPct val="110000"/>
              </a:lnSpc>
              <a:buFont typeface="Wingdings" pitchFamily="2" charset="2"/>
              <a:buNone/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/>
              <a:t>G.W. Woodruff School of Mechanical Engineering</a:t>
            </a:r>
          </a:p>
          <a:p>
            <a:r>
              <a:rPr lang="en-US"/>
              <a:t>Systems Realization Laboratory</a:t>
            </a:r>
          </a:p>
          <a:p>
            <a:r>
              <a:rPr lang="en-US"/>
              <a:t>Product and Systems Lifecycle Management Center</a:t>
            </a:r>
          </a:p>
          <a:p>
            <a:r>
              <a:rPr lang="en-US"/>
              <a:t>Georgia Institute of Technology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667000" y="2362200"/>
            <a:ext cx="61722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B8B0-82B2-4F7E-B236-67163171A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228600"/>
            <a:ext cx="21939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30963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2D5E-4B77-4B41-ADB5-B1778E64E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772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7B53-F430-4E68-A871-86FD18501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D3D9-D638-4C8A-B001-A003E95ECF51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E233-147C-4190-87CB-945F5AE6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DC59-6BD3-45C9-87C5-27691E310E56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4D9D-B653-4B80-B03B-22A588591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5229-C5B7-43E8-926A-626463BC26CA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07F5-6367-442D-9752-06120011D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A55F-79E5-442D-9F7B-5148E62700A2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112A-52DB-4419-964D-22690114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0F11-7F0D-4F87-BE2A-073328A1D411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210E-6DE2-4078-BF84-5B6D85DBA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04E2-1F0B-4D0B-9CC6-C4729050E713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905D-F6F7-4DE5-904F-9F5C6D60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FE86-1C50-4C7A-8280-FD83A74F4302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6E7E-30D9-437F-96B8-4FD9CD50A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DEAF-DA36-4A6D-A267-FFDE7112C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5DD1-1A0F-4BE9-8EC5-67E7F653D1A5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526C-D741-44E9-9C17-61E3119F2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2D87-39A1-41E8-9A16-B757E5F9D30E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7D71-E4B6-44C2-83A9-8A02A20D2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71324-740D-495F-9C3A-0E4B6F236162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846F-BB4B-4B65-B5D5-474FF9497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B51A-6726-4415-A9CB-12F5D2E3915C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0C50-631D-4C58-A08C-C3A8BD67C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017E-3F00-42DD-B270-04139551C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813F-0ACF-4E1A-A2C9-9843E324C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ED8B-1D10-411E-9877-A1797FA41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9A19-BC96-4725-A8D4-D15CAB723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E24E-8D0A-4AA9-8186-31E2382B4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EEA1-2640-435E-808C-34FDC585E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35CF-4167-479F-BE8E-D72D67749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777288" cy="685800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28" name="Picture 7" descr="techlogo"/>
          <p:cNvPicPr>
            <a:picLocks noChangeAspect="1" noChangeArrowheads="1"/>
          </p:cNvPicPr>
          <p:nvPr/>
        </p:nvPicPr>
        <p:blipFill>
          <a:blip r:embed="rId14" cstate="print"/>
          <a:srcRect t="5164" r="31905"/>
          <a:stretch>
            <a:fillRect/>
          </a:stretch>
        </p:blipFill>
        <p:spPr bwMode="auto">
          <a:xfrm>
            <a:off x="141288" y="6248400"/>
            <a:ext cx="1816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 descr="Light horizontal"/>
          <p:cNvSpPr>
            <a:spLocks noChangeArrowheads="1"/>
          </p:cNvSpPr>
          <p:nvPr/>
        </p:nvSpPr>
        <p:spPr bwMode="auto">
          <a:xfrm>
            <a:off x="1957388" y="6248400"/>
            <a:ext cx="6994525" cy="568325"/>
          </a:xfrm>
          <a:prstGeom prst="rect">
            <a:avLst/>
          </a:prstGeom>
          <a:pattFill prst="ltHorz">
            <a:fgClr>
              <a:srgbClr val="FFFFCC"/>
            </a:fgClr>
            <a:bgClr>
              <a:srgbClr val="E6B230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9" descr="SRLwrench6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94700" y="6286500"/>
            <a:ext cx="533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070600" y="6557963"/>
            <a:ext cx="2338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3366"/>
                </a:solidFill>
              </a:rPr>
              <a:t>S</a:t>
            </a:r>
            <a:r>
              <a:rPr lang="en-US" sz="1200">
                <a:solidFill>
                  <a:srgbClr val="003366"/>
                </a:solidFill>
              </a:rPr>
              <a:t>ystems </a:t>
            </a:r>
            <a:r>
              <a:rPr lang="en-US" sz="1200" b="1">
                <a:solidFill>
                  <a:srgbClr val="003366"/>
                </a:solidFill>
              </a:rPr>
              <a:t>R</a:t>
            </a:r>
            <a:r>
              <a:rPr lang="en-US" sz="1200">
                <a:solidFill>
                  <a:srgbClr val="003366"/>
                </a:solidFill>
              </a:rPr>
              <a:t>ealization </a:t>
            </a:r>
            <a:r>
              <a:rPr lang="en-US" sz="1200" b="1">
                <a:solidFill>
                  <a:srgbClr val="003366"/>
                </a:solidFill>
              </a:rPr>
              <a:t>L</a:t>
            </a:r>
            <a:r>
              <a:rPr lang="en-US" sz="1200">
                <a:solidFill>
                  <a:srgbClr val="003366"/>
                </a:solidFill>
              </a:rPr>
              <a:t>aboratory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62975" y="0"/>
            <a:ext cx="581025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43A2D3B-3B81-4D93-A337-4755F8BE2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A1650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AF92BDC-8AC6-4863-993D-864E2390BB8D}" type="datetime1">
              <a:rPr lang="en-US"/>
              <a:pPr>
                <a:defRPr/>
              </a:pPr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A2D425E-3C58-47AD-A048-C0F0F5240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SysML-Modelica Transformation Specification</a:t>
            </a:r>
            <a:br>
              <a:rPr lang="en-US" smtClean="0"/>
            </a:br>
            <a:r>
              <a:rPr lang="en-US" sz="2800" smtClean="0"/>
              <a:t>(SE DSIG Meeting, Jacksonville, 3/22/2010)</a:t>
            </a:r>
            <a:endParaRPr lang="en-US" smtClean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191000"/>
            <a:ext cx="74676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Chris Paredis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Georgia Tech</a:t>
            </a:r>
          </a:p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On behalf of the SysML-Modelica Working Group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A113FC-9FCD-42EC-8E46-BB00B6293A9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199" y="1455822"/>
            <a:ext cx="8133347" cy="4670342"/>
          </a:xfrm>
        </p:spPr>
        <p:txBody>
          <a:bodyPr/>
          <a:lstStyle/>
          <a:p>
            <a:r>
              <a:rPr lang="en-US" sz="2800" dirty="0" smtClean="0"/>
              <a:t>Objectives, Focus, Scope</a:t>
            </a:r>
          </a:p>
          <a:p>
            <a:r>
              <a:rPr lang="en-US" sz="2800" dirty="0" smtClean="0"/>
              <a:t>What is Modelica?</a:t>
            </a:r>
          </a:p>
          <a:p>
            <a:r>
              <a:rPr lang="en-US" sz="2800" dirty="0" smtClean="0"/>
              <a:t>Transformation Roadmap</a:t>
            </a:r>
          </a:p>
          <a:p>
            <a:r>
              <a:rPr lang="en-US" sz="2800" dirty="0" smtClean="0"/>
              <a:t>Current </a:t>
            </a:r>
            <a:r>
              <a:rPr lang="en-US" sz="2800" dirty="0" smtClean="0"/>
              <a:t>Status</a:t>
            </a:r>
            <a:endParaRPr lang="en-US" sz="2800" dirty="0" smtClean="0"/>
          </a:p>
          <a:p>
            <a:r>
              <a:rPr lang="en-US" sz="2800" dirty="0" smtClean="0"/>
              <a:t>Details of Specification</a:t>
            </a:r>
          </a:p>
          <a:p>
            <a:pPr lvl="1"/>
            <a:r>
              <a:rPr lang="en-US" sz="2400" dirty="0" smtClean="0"/>
              <a:t>Classes, Components, Equations, Connections</a:t>
            </a:r>
          </a:p>
          <a:p>
            <a:r>
              <a:rPr lang="en-US" sz="2800" dirty="0" smtClean="0"/>
              <a:t>Implementation: Demo</a:t>
            </a:r>
            <a:endParaRPr lang="en-US" sz="2800" dirty="0" smtClean="0"/>
          </a:p>
          <a:p>
            <a:r>
              <a:rPr lang="en-US" sz="2800" dirty="0" smtClean="0"/>
              <a:t>Summary</a:t>
            </a:r>
          </a:p>
          <a:p>
            <a:pPr lvl="1"/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3FA4B-6BDE-43B2-9757-4ACCCE10C540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Two-Tank Example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r>
              <a:rPr lang="en-US" dirty="0" smtClean="0"/>
              <a:t>Maintain levels at 0.25m and 0.4m</a:t>
            </a:r>
          </a:p>
          <a:p>
            <a:r>
              <a:rPr lang="en-US" dirty="0" smtClean="0"/>
              <a:t>Source produces 0.02 m</a:t>
            </a:r>
            <a:r>
              <a:rPr lang="en-US" baseline="30000" dirty="0" smtClean="0"/>
              <a:t>3</a:t>
            </a:r>
            <a:r>
              <a:rPr lang="en-US" dirty="0" smtClean="0"/>
              <a:t>/s,</a:t>
            </a:r>
            <a:br>
              <a:rPr lang="en-US" dirty="0" smtClean="0"/>
            </a:br>
            <a:r>
              <a:rPr lang="en-US" dirty="0" smtClean="0"/>
              <a:t>increasing to </a:t>
            </a:r>
            <a:r>
              <a:rPr lang="en-US" dirty="0" smtClean="0"/>
              <a:t>0.06 m</a:t>
            </a:r>
            <a:r>
              <a:rPr lang="en-US" baseline="30000" dirty="0" smtClean="0"/>
              <a:t>3</a:t>
            </a:r>
            <a:r>
              <a:rPr lang="en-US" dirty="0" smtClean="0"/>
              <a:t>/s at time=150s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(From: </a:t>
            </a:r>
            <a:r>
              <a:rPr lang="en-US" sz="2000" dirty="0" smtClean="0"/>
              <a:t>Peter </a:t>
            </a:r>
            <a:r>
              <a:rPr lang="en-US" sz="2000" dirty="0" err="1" smtClean="0"/>
              <a:t>Fritzson</a:t>
            </a:r>
            <a:r>
              <a:rPr lang="en-US" sz="2000" dirty="0" smtClean="0"/>
              <a:t>, </a:t>
            </a:r>
            <a:r>
              <a:rPr lang="en-US" sz="2000" i="1" dirty="0" smtClean="0"/>
              <a:t>Principles of Object-Oriented Modeling and Simulation with Modelica 2.1,</a:t>
            </a:r>
            <a:r>
              <a:rPr lang="en-US" sz="2000" dirty="0" smtClean="0"/>
              <a:t> Wiley-IEEE Computer Society Press, 2003. )</a:t>
            </a:r>
            <a:endParaRPr lang="en-US" sz="20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AC867C-11A2-4050-8317-526D2A71867D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89" y="1299418"/>
            <a:ext cx="7431003" cy="305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Two-Tank </a:t>
            </a:r>
            <a:r>
              <a:rPr lang="en-US" dirty="0" smtClean="0"/>
              <a:t>Example – Dynamics</a:t>
            </a: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AC867C-11A2-4050-8317-526D2A71867D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378" y="1359313"/>
            <a:ext cx="6157893" cy="53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</a:t>
            </a:r>
            <a:r>
              <a:rPr lang="en-US" dirty="0" smtClean="0"/>
              <a:t>Restricted Classes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14AA49-BFE4-4334-B314-7B5DB10EE43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 t="12573" r="7834" b="64295"/>
          <a:stretch>
            <a:fillRect/>
          </a:stretch>
        </p:blipFill>
        <p:spPr bwMode="auto">
          <a:xfrm>
            <a:off x="191088" y="3657602"/>
            <a:ext cx="8363530" cy="2935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 l="1441" t="25754" r="69360" b="40027"/>
          <a:stretch>
            <a:fillRect/>
          </a:stretch>
        </p:blipFill>
        <p:spPr bwMode="auto">
          <a:xfrm>
            <a:off x="5233739" y="1395663"/>
            <a:ext cx="3731850" cy="3549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 l="32859" t="27321" r="11057" b="15263"/>
          <a:stretch>
            <a:fillRect/>
          </a:stretch>
        </p:blipFill>
        <p:spPr bwMode="auto">
          <a:xfrm>
            <a:off x="541421" y="950495"/>
            <a:ext cx="4054641" cy="2406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</a:t>
            </a:r>
            <a:r>
              <a:rPr lang="en-US" dirty="0" smtClean="0"/>
              <a:t>Restricted Classes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14AA49-BFE4-4334-B314-7B5DB10EE43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 t="12573" r="7834" b="64295"/>
          <a:stretch>
            <a:fillRect/>
          </a:stretch>
        </p:blipFill>
        <p:spPr bwMode="auto">
          <a:xfrm>
            <a:off x="191088" y="3657602"/>
            <a:ext cx="8363530" cy="2935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32858" t="27321" r="36520" b="56028"/>
          <a:stretch>
            <a:fillRect/>
          </a:stretch>
        </p:blipFill>
        <p:spPr bwMode="auto">
          <a:xfrm>
            <a:off x="6136105" y="4800599"/>
            <a:ext cx="2213811" cy="697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 l="26249" t="21866" r="5020" b="35933"/>
          <a:stretch>
            <a:fillRect/>
          </a:stretch>
        </p:blipFill>
        <p:spPr bwMode="auto">
          <a:xfrm>
            <a:off x="180473" y="1143007"/>
            <a:ext cx="6232358" cy="1768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26249" t="21866" r="25984" b="24737"/>
          <a:stretch>
            <a:fillRect/>
          </a:stretch>
        </p:blipFill>
        <p:spPr bwMode="auto">
          <a:xfrm>
            <a:off x="4018559" y="2358189"/>
            <a:ext cx="4331369" cy="2237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Modelica Restricted Classes —</a:t>
            </a:r>
            <a:br>
              <a:rPr lang="en-US" dirty="0" smtClean="0"/>
            </a:br>
            <a:r>
              <a:rPr lang="en-US" dirty="0" smtClean="0"/>
              <a:t>SysML4Modelica Stereotypes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E236B9-42CF-47C6-ABD9-41321A88B966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9788"/>
            <a:ext cx="9144000" cy="52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Modelica</a:t>
            </a:r>
            <a:br>
              <a:rPr lang="en-US" dirty="0" smtClean="0"/>
            </a:br>
            <a:r>
              <a:rPr lang="en-US" dirty="0" smtClean="0"/>
              <a:t>Predefined</a:t>
            </a:r>
            <a:br>
              <a:rPr lang="en-US" dirty="0" smtClean="0"/>
            </a:b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4905D-F6F7-4DE5-904F-9F5C6D604E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46217"/>
            <a:ext cx="5562600" cy="681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Components = Properties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0303" y="938462"/>
            <a:ext cx="7964905" cy="5115510"/>
          </a:xfrm>
        </p:spPr>
        <p:txBody>
          <a:bodyPr/>
          <a:lstStyle/>
          <a:p>
            <a:r>
              <a:rPr lang="en-US" dirty="0" smtClean="0"/>
              <a:t>No distinction between types of properties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ecord, type </a:t>
            </a:r>
            <a:r>
              <a:rPr lang="en-US" dirty="0" smtClean="0">
                <a:sym typeface="Wingdings" pitchFamily="2" charset="2"/>
              </a:rPr>
              <a:t> «</a:t>
            </a:r>
            <a:r>
              <a:rPr lang="en-US" dirty="0" err="1" smtClean="0">
                <a:sym typeface="Wingdings" pitchFamily="2" charset="2"/>
              </a:rPr>
              <a:t>modelicaValueProperty</a:t>
            </a:r>
            <a:r>
              <a:rPr lang="en-US" dirty="0" smtClean="0">
                <a:sym typeface="Wingdings" pitchFamily="2" charset="2"/>
              </a:rPr>
              <a:t>»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connector  «</a:t>
            </a:r>
            <a:r>
              <a:rPr lang="en-US" dirty="0" err="1" smtClean="0">
                <a:sym typeface="Wingdings" pitchFamily="2" charset="2"/>
              </a:rPr>
              <a:t>modelicaPort</a:t>
            </a:r>
            <a:r>
              <a:rPr lang="en-US" dirty="0" smtClean="0">
                <a:sym typeface="Wingdings" pitchFamily="2" charset="2"/>
              </a:rPr>
              <a:t>»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odel, class, block  «</a:t>
            </a:r>
            <a:r>
              <a:rPr lang="en-US" dirty="0" err="1" smtClean="0">
                <a:sym typeface="Wingdings" pitchFamily="2" charset="2"/>
              </a:rPr>
              <a:t>modelicaPart</a:t>
            </a:r>
            <a:r>
              <a:rPr lang="en-US" dirty="0" smtClean="0">
                <a:sym typeface="Wingdings" pitchFamily="2" charset="2"/>
              </a:rPr>
              <a:t>»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function,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package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 no usage,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only definition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4905D-F6F7-4DE5-904F-9F5C6D604E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5238" t="16008" r="9939" b="18736"/>
          <a:stretch>
            <a:fillRect/>
          </a:stretch>
        </p:blipFill>
        <p:spPr bwMode="auto">
          <a:xfrm>
            <a:off x="2995861" y="3056019"/>
            <a:ext cx="6087979" cy="3741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65" y="4668253"/>
            <a:ext cx="2401304" cy="192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8462" t="37755" r="33077" b="40673"/>
          <a:stretch>
            <a:fillRect/>
          </a:stretch>
        </p:blipFill>
        <p:spPr bwMode="auto">
          <a:xfrm>
            <a:off x="180472" y="902369"/>
            <a:ext cx="4844444" cy="20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Components = Properties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4905D-F6F7-4DE5-904F-9F5C6D604E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25238" t="16008" r="9939" b="18736"/>
          <a:stretch>
            <a:fillRect/>
          </a:stretch>
        </p:blipFill>
        <p:spPr bwMode="auto">
          <a:xfrm>
            <a:off x="2995861" y="3056019"/>
            <a:ext cx="6087979" cy="3741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65" y="4668253"/>
            <a:ext cx="2401304" cy="192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32858" t="27321" r="36520" b="56028"/>
          <a:stretch>
            <a:fillRect/>
          </a:stretch>
        </p:blipFill>
        <p:spPr bwMode="auto">
          <a:xfrm>
            <a:off x="336884" y="3669630"/>
            <a:ext cx="2213811" cy="697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42411" y="2622910"/>
            <a:ext cx="1311442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2011" y="4772525"/>
            <a:ext cx="1311442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660" y="3593430"/>
            <a:ext cx="1211179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Components = Properties</a:t>
            </a:r>
            <a:br>
              <a:rPr lang="en-US" dirty="0" smtClean="0"/>
            </a:br>
            <a:r>
              <a:rPr lang="en-US" dirty="0" smtClean="0"/>
              <a:t>SysML4Modelica Stereotypes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4905D-F6F7-4DE5-904F-9F5C6D604E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92" y="1662867"/>
            <a:ext cx="9014693" cy="412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5596605"/>
            <a:ext cx="8229600" cy="12613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of these attributes are captured as opaque Modelica expressions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127500" cy="4144963"/>
          </a:xfrm>
        </p:spPr>
        <p:txBody>
          <a:bodyPr/>
          <a:lstStyle/>
          <a:p>
            <a:r>
              <a:rPr lang="en-US" sz="2800" dirty="0" smtClean="0"/>
              <a:t>Objectives, Focus, Scope</a:t>
            </a:r>
          </a:p>
          <a:p>
            <a:r>
              <a:rPr lang="en-US" sz="2800" dirty="0" smtClean="0"/>
              <a:t>What is Modelica?</a:t>
            </a:r>
          </a:p>
          <a:p>
            <a:r>
              <a:rPr lang="en-US" sz="2800" dirty="0" smtClean="0"/>
              <a:t>Transformation Roadmap</a:t>
            </a:r>
          </a:p>
          <a:p>
            <a:r>
              <a:rPr lang="en-US" sz="2800" dirty="0" smtClean="0"/>
              <a:t>Current Status</a:t>
            </a:r>
          </a:p>
          <a:p>
            <a:r>
              <a:rPr lang="en-US" sz="2800" dirty="0" smtClean="0"/>
              <a:t>Details of Specification</a:t>
            </a:r>
          </a:p>
          <a:p>
            <a:r>
              <a:rPr lang="en-US" sz="2800" dirty="0" smtClean="0"/>
              <a:t>Implementation: Demo</a:t>
            </a:r>
            <a:endParaRPr lang="en-US" sz="2800" dirty="0" smtClean="0"/>
          </a:p>
          <a:p>
            <a:r>
              <a:rPr lang="en-US" sz="2800" dirty="0" smtClean="0"/>
              <a:t>Summary</a:t>
            </a:r>
          </a:p>
          <a:p>
            <a:pPr lvl="1"/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3FA4B-6BDE-43B2-9757-4ACCCE10C540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075" y="1981200"/>
            <a:ext cx="3835400" cy="41544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/>
              <a:t>Active Working Group</a:t>
            </a:r>
            <a:br>
              <a:rPr lang="en-US" sz="2400" dirty="0"/>
            </a:br>
            <a:r>
              <a:rPr lang="en-US" sz="2400" dirty="0"/>
              <a:t>Members</a:t>
            </a:r>
            <a:endParaRPr lang="en-US" dirty="0"/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en-US" dirty="0"/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Yves Bernard (EADS)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Roger Burkhart (Deere &amp; Co)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Hans-Peter De </a:t>
            </a:r>
            <a:r>
              <a:rPr lang="en-US" dirty="0" err="1"/>
              <a:t>Koning</a:t>
            </a:r>
            <a:r>
              <a:rPr lang="en-US" dirty="0"/>
              <a:t> (ESA)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Sandy Friedenthal (Lockheed Martin)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Peter Fritzson (Linköping University)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 err="1"/>
              <a:t>Nerijus</a:t>
            </a:r>
            <a:r>
              <a:rPr lang="en-US" dirty="0"/>
              <a:t> </a:t>
            </a:r>
            <a:r>
              <a:rPr lang="en-US" dirty="0" err="1"/>
              <a:t>Jankevicius</a:t>
            </a:r>
            <a:r>
              <a:rPr lang="en-US" dirty="0"/>
              <a:t> (</a:t>
            </a:r>
            <a:r>
              <a:rPr lang="en-US" dirty="0" err="1"/>
              <a:t>NoMagic</a:t>
            </a:r>
            <a:r>
              <a:rPr lang="en-US" dirty="0"/>
              <a:t>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Alek Kerzhner (Georgia Tech)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Chris Paredis (Georgia Tech</a:t>
            </a:r>
            <a:r>
              <a:rPr lang="en-US" dirty="0"/>
              <a:t>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Axel </a:t>
            </a:r>
            <a:r>
              <a:rPr lang="en-US" dirty="0" err="1"/>
              <a:t>Reichwein</a:t>
            </a:r>
            <a:r>
              <a:rPr lang="en-US" dirty="0"/>
              <a:t> (Georgia Tech)</a:t>
            </a:r>
            <a:endParaRPr lang="en-US" dirty="0"/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/>
              <a:t>Nicolas </a:t>
            </a:r>
            <a:r>
              <a:rPr lang="en-US" dirty="0" err="1"/>
              <a:t>Rouquette</a:t>
            </a:r>
            <a:r>
              <a:rPr lang="en-US" dirty="0"/>
              <a:t> (JPL)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en-US" dirty="0" err="1"/>
              <a:t>Wladimir</a:t>
            </a:r>
            <a:r>
              <a:rPr lang="en-US" dirty="0"/>
              <a:t> </a:t>
            </a:r>
            <a:r>
              <a:rPr lang="en-US" dirty="0" err="1"/>
              <a:t>Schamai</a:t>
            </a:r>
            <a:r>
              <a:rPr lang="en-US" dirty="0"/>
              <a:t> (EADS)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Components = Properties</a:t>
            </a:r>
            <a:br>
              <a:rPr lang="en-US" dirty="0" smtClean="0"/>
            </a:br>
            <a:r>
              <a:rPr lang="en-US" dirty="0" smtClean="0"/>
              <a:t>SysML4Modelica Stereotypes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444205"/>
            <a:ext cx="8229600" cy="1261395"/>
          </a:xfrm>
        </p:spPr>
        <p:txBody>
          <a:bodyPr/>
          <a:lstStyle/>
          <a:p>
            <a:r>
              <a:rPr lang="en-US" dirty="0" smtClean="0"/>
              <a:t>Several of these attributes are captured as opaque Modelica expressions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4905D-F6F7-4DE5-904F-9F5C6D604E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981200"/>
            <a:ext cx="90868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Type Modifications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5AF47-AC39-4FF5-ABE8-92879C97BB53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21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 l="22500" t="14391" r="4472" b="17203"/>
          <a:stretch>
            <a:fillRect/>
          </a:stretch>
        </p:blipFill>
        <p:spPr bwMode="auto">
          <a:xfrm>
            <a:off x="228600" y="1239253"/>
            <a:ext cx="7700211" cy="4391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 l="25238" t="16008" r="7889" b="52938"/>
          <a:stretch>
            <a:fillRect/>
          </a:stretch>
        </p:blipFill>
        <p:spPr bwMode="auto">
          <a:xfrm>
            <a:off x="2695073" y="4896853"/>
            <a:ext cx="6280484" cy="1780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83051" y="1612222"/>
            <a:ext cx="1467844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6462" y="5073306"/>
            <a:ext cx="1688422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654" y="1309437"/>
            <a:ext cx="7492931" cy="51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Type Modifications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5AF47-AC39-4FF5-ABE8-92879C97BB53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5956" y="3056012"/>
            <a:ext cx="1744570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4451" y="4279222"/>
            <a:ext cx="1255286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Modelica Equations/Algorithms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26832" cy="4525963"/>
          </a:xfrm>
        </p:spPr>
        <p:txBody>
          <a:bodyPr/>
          <a:lstStyle/>
          <a:p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Declarative</a:t>
            </a:r>
          </a:p>
          <a:p>
            <a:pPr lvl="1"/>
            <a:r>
              <a:rPr lang="en-US" dirty="0" smtClean="0"/>
              <a:t>Must hold at all times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Must hold at all times</a:t>
            </a:r>
          </a:p>
          <a:p>
            <a:pPr lvl="1"/>
            <a:r>
              <a:rPr lang="en-US" dirty="0" smtClean="0"/>
              <a:t>Execute in zero simulation time</a:t>
            </a: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5AF47-AC39-4FF5-ABE8-92879C97BB53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26249" t="21866" r="25984" b="24737"/>
          <a:stretch>
            <a:fillRect/>
          </a:stretch>
        </p:blipFill>
        <p:spPr bwMode="auto">
          <a:xfrm>
            <a:off x="4608095" y="3962400"/>
            <a:ext cx="4331369" cy="2237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 l="32859" t="27321" r="11057" b="15263"/>
          <a:stretch>
            <a:fillRect/>
          </a:stretch>
        </p:blipFill>
        <p:spPr bwMode="auto">
          <a:xfrm>
            <a:off x="4746459" y="1447800"/>
            <a:ext cx="4054641" cy="2406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Equations/Algorithms —</a:t>
            </a:r>
            <a:br>
              <a:rPr lang="en-US" dirty="0" smtClean="0"/>
            </a:br>
            <a:r>
              <a:rPr lang="en-US" dirty="0" smtClean="0"/>
              <a:t>SysML4Modelica Stereotypes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E236B9-42CF-47C6-ABD9-41321A88B966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717286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16054" y="4953000"/>
            <a:ext cx="8911892" cy="2458454"/>
            <a:chOff x="1600200" y="3048000"/>
            <a:chExt cx="6629400" cy="1828802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234" t="16720" r="57792" b="52412"/>
            <a:stretch>
              <a:fillRect/>
            </a:stretch>
          </p:blipFill>
          <p:spPr bwMode="auto">
            <a:xfrm>
              <a:off x="1600200" y="3048000"/>
              <a:ext cx="3048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1298" t="16720" r="1948" b="52412"/>
            <a:stretch>
              <a:fillRect/>
            </a:stretch>
          </p:blipFill>
          <p:spPr bwMode="auto">
            <a:xfrm>
              <a:off x="2743200" y="3048001"/>
              <a:ext cx="5486400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638800" y="4953000"/>
            <a:ext cx="3048000" cy="1600200"/>
          </a:xfrm>
        </p:spPr>
        <p:txBody>
          <a:bodyPr/>
          <a:lstStyle/>
          <a:p>
            <a:pPr algn="l"/>
            <a:r>
              <a:rPr lang="en-US" dirty="0" smtClean="0"/>
              <a:t>Modelica </a:t>
            </a:r>
            <a:r>
              <a:rPr lang="en-US" dirty="0" smtClean="0"/>
              <a:t>Connections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DCF42-3E08-46AA-BA7F-3048E35E506C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0"/>
            <a:ext cx="70770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l="26885" t="14392" r="6082" b="33882"/>
          <a:stretch>
            <a:fillRect/>
          </a:stretch>
        </p:blipFill>
        <p:spPr bwMode="auto">
          <a:xfrm>
            <a:off x="0" y="3968371"/>
            <a:ext cx="5161547" cy="2889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14218" y="4114800"/>
            <a:ext cx="1255286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228600"/>
            <a:ext cx="1255286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1094872"/>
            <a:ext cx="1255286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3300664"/>
            <a:ext cx="1255286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1896976"/>
            <a:ext cx="1255286" cy="324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</a:t>
            </a:r>
            <a:r>
              <a:rPr lang="en-US" dirty="0" smtClean="0"/>
              <a:t>Connections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62600" y="1219201"/>
            <a:ext cx="3276600" cy="1828800"/>
          </a:xfrm>
        </p:spPr>
        <p:txBody>
          <a:bodyPr/>
          <a:lstStyle/>
          <a:p>
            <a:r>
              <a:rPr lang="en-US" dirty="0" smtClean="0"/>
              <a:t>Alternative: </a:t>
            </a:r>
            <a:br>
              <a:rPr lang="en-US" dirty="0" smtClean="0"/>
            </a:br>
            <a:r>
              <a:rPr lang="en-US" dirty="0" smtClean="0"/>
              <a:t>Leave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connect </a:t>
            </a:r>
            <a:r>
              <a:rPr lang="en-US" dirty="0" smtClean="0"/>
              <a:t>statements in equation section</a:t>
            </a: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DCF42-3E08-46AA-BA7F-3048E35E506C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 l="26885" t="14392" r="6082" b="33882"/>
          <a:stretch>
            <a:fillRect/>
          </a:stretch>
        </p:blipFill>
        <p:spPr bwMode="auto">
          <a:xfrm>
            <a:off x="2887579" y="3248528"/>
            <a:ext cx="5931568" cy="3320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 l="11506" t="39504" r="29255" b="32507"/>
          <a:stretch>
            <a:fillRect/>
          </a:stretch>
        </p:blipFill>
        <p:spPr bwMode="auto">
          <a:xfrm>
            <a:off x="421104" y="1395663"/>
            <a:ext cx="4944980" cy="2924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</a:t>
            </a:r>
            <a:r>
              <a:rPr lang="en-US" dirty="0" smtClean="0"/>
              <a:t>Connections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38800" y="3017837"/>
            <a:ext cx="3124200" cy="3382963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arameter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is only known at compilation time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DCF42-3E08-46AA-BA7F-3048E35E506C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27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7021" t="23575" r="22942" b="21638"/>
          <a:stretch>
            <a:fillRect/>
          </a:stretch>
        </p:blipFill>
        <p:spPr bwMode="auto">
          <a:xfrm>
            <a:off x="946232" y="2959768"/>
            <a:ext cx="4427621" cy="3517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53029"/>
            <a:ext cx="507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94150" y="19130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O-Line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Modelica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May need to specify additional information:</a:t>
            </a:r>
          </a:p>
          <a:p>
            <a:pPr lvl="1"/>
            <a:r>
              <a:rPr lang="en-US" dirty="0" smtClean="0"/>
              <a:t>Solver algorithm</a:t>
            </a:r>
          </a:p>
          <a:p>
            <a:pPr lvl="1"/>
            <a:r>
              <a:rPr lang="en-US" dirty="0" smtClean="0"/>
              <a:t>Accuracy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4D9D-B653-4B80-B03B-22A58859117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4943475" cy="47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Tough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Typing</a:t>
            </a:r>
          </a:p>
          <a:p>
            <a:pPr lvl="1"/>
            <a:r>
              <a:rPr lang="en-US" dirty="0" smtClean="0"/>
              <a:t>Structural vs. nominal typing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Local type modifications</a:t>
            </a:r>
          </a:p>
          <a:p>
            <a:pPr lvl="1"/>
            <a:r>
              <a:rPr lang="en-US" dirty="0" smtClean="0"/>
              <a:t>Requires reification</a:t>
            </a:r>
          </a:p>
          <a:p>
            <a:pPr lvl="1"/>
            <a:r>
              <a:rPr lang="en-US" dirty="0" smtClean="0"/>
              <a:t>Used extensively — no “instances” in Modelica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Expressions</a:t>
            </a:r>
          </a:p>
          <a:p>
            <a:pPr lvl="1"/>
            <a:r>
              <a:rPr lang="en-US" dirty="0" smtClean="0"/>
              <a:t>Opaque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4D9D-B653-4B80-B03B-22A58859117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Group Focus and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Objective:</a:t>
            </a:r>
          </a:p>
          <a:p>
            <a:pPr lvl="1">
              <a:defRPr/>
            </a:pPr>
            <a:r>
              <a:rPr lang="en-US" dirty="0" smtClean="0"/>
              <a:t>Leverage the strengths of both SysML and Modelica by integrating them to create a more expressive and formal MBSE language.</a:t>
            </a:r>
          </a:p>
          <a:p>
            <a:pPr lvl="1">
              <a:defRPr/>
            </a:pPr>
            <a:r>
              <a:rPr lang="en-US" dirty="0" smtClean="0"/>
              <a:t>Define a formal Transformation Specification:  a SysML4Modelica profile and a mapping between Modelica and the profile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Scope:</a:t>
            </a:r>
          </a:p>
          <a:p>
            <a:pPr lvl="1">
              <a:defRPr/>
            </a:pPr>
            <a:r>
              <a:rPr lang="en-US" dirty="0" smtClean="0"/>
              <a:t>Cover the Modelica constructs needed for the Modelica Standard Library to be used in SysML</a:t>
            </a:r>
          </a:p>
          <a:p>
            <a:pPr lvl="1">
              <a:defRPr/>
            </a:pPr>
            <a:r>
              <a:rPr lang="en-US" dirty="0" smtClean="0"/>
              <a:t>Generate corresponding SysML constructs that fit within the profiling </a:t>
            </a:r>
            <a:r>
              <a:rPr lang="en-US" dirty="0" smtClean="0"/>
              <a:t>mechanism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D45ACD-5D7B-45A5-A050-FF99D386E11D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 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199" y="1455822"/>
            <a:ext cx="8133347" cy="4670342"/>
          </a:xfrm>
        </p:spPr>
        <p:txBody>
          <a:bodyPr/>
          <a:lstStyle/>
          <a:p>
            <a:r>
              <a:rPr lang="en-US" sz="2800" dirty="0" smtClean="0"/>
              <a:t>Objectives, Focus, Scope</a:t>
            </a:r>
          </a:p>
          <a:p>
            <a:r>
              <a:rPr lang="en-US" sz="2800" dirty="0" smtClean="0"/>
              <a:t>What is Modelica?</a:t>
            </a:r>
          </a:p>
          <a:p>
            <a:r>
              <a:rPr lang="en-US" sz="2800" dirty="0" smtClean="0"/>
              <a:t>Transformation Roadmap</a:t>
            </a:r>
          </a:p>
          <a:p>
            <a:r>
              <a:rPr lang="en-US" sz="2800" dirty="0" smtClean="0"/>
              <a:t>Current </a:t>
            </a:r>
            <a:r>
              <a:rPr lang="en-US" sz="2800" dirty="0" smtClean="0"/>
              <a:t>Status</a:t>
            </a:r>
            <a:endParaRPr lang="en-US" sz="2800" dirty="0" smtClean="0"/>
          </a:p>
          <a:p>
            <a:r>
              <a:rPr lang="en-US" sz="2800" dirty="0" smtClean="0"/>
              <a:t>Details of Specification</a:t>
            </a:r>
          </a:p>
          <a:p>
            <a:pPr lvl="1"/>
            <a:r>
              <a:rPr lang="en-US" sz="2400" dirty="0" smtClean="0"/>
              <a:t>Classes, Components, Equations, Connections</a:t>
            </a:r>
          </a:p>
          <a:p>
            <a:r>
              <a:rPr lang="en-US" sz="2800" dirty="0" smtClean="0"/>
              <a:t>Implementation: Demo</a:t>
            </a:r>
            <a:endParaRPr lang="en-US" sz="2800" dirty="0" smtClean="0"/>
          </a:p>
          <a:p>
            <a:r>
              <a:rPr lang="en-US" sz="2800" dirty="0" smtClean="0"/>
              <a:t>Summary</a:t>
            </a:r>
          </a:p>
          <a:p>
            <a:pPr lvl="1"/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3FA4B-6BDE-43B2-9757-4ACCCE10C540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30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47" y="1582113"/>
            <a:ext cx="5305425" cy="45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Target 1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171E0-2C97-49A3-A49D-90BB2E959C6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31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6947" y="4471736"/>
            <a:ext cx="1672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dirty="0" err="1" smtClean="0"/>
              <a:t>OpenModelica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5618883" y="4680601"/>
            <a:ext cx="1524000" cy="228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01715" y="1929064"/>
            <a:ext cx="5129464" cy="2281990"/>
          </a:xfrm>
          <a:custGeom>
            <a:avLst/>
            <a:gdLst>
              <a:gd name="connsiteX0" fmla="*/ 5041231 w 5077326"/>
              <a:gd name="connsiteY0" fmla="*/ 0 h 3501189"/>
              <a:gd name="connsiteX1" fmla="*/ 5077326 w 5077326"/>
              <a:gd name="connsiteY1" fmla="*/ 3501189 h 3501189"/>
              <a:gd name="connsiteX2" fmla="*/ 3765884 w 5077326"/>
              <a:gd name="connsiteY2" fmla="*/ 3501189 h 3501189"/>
              <a:gd name="connsiteX3" fmla="*/ 1744579 w 5077326"/>
              <a:gd name="connsiteY3" fmla="*/ 2346157 h 3501189"/>
              <a:gd name="connsiteX4" fmla="*/ 0 w 5077326"/>
              <a:gd name="connsiteY4" fmla="*/ 878305 h 3501189"/>
              <a:gd name="connsiteX5" fmla="*/ 0 w 5077326"/>
              <a:gd name="connsiteY5" fmla="*/ 120315 h 3501189"/>
              <a:gd name="connsiteX6" fmla="*/ 5029200 w 5077326"/>
              <a:gd name="connsiteY6" fmla="*/ 132347 h 3501189"/>
              <a:gd name="connsiteX0" fmla="*/ 5061284 w 5077326"/>
              <a:gd name="connsiteY0" fmla="*/ 20053 h 3380874"/>
              <a:gd name="connsiteX1" fmla="*/ 5077326 w 5077326"/>
              <a:gd name="connsiteY1" fmla="*/ 3380874 h 3380874"/>
              <a:gd name="connsiteX2" fmla="*/ 3765884 w 5077326"/>
              <a:gd name="connsiteY2" fmla="*/ 3380874 h 3380874"/>
              <a:gd name="connsiteX3" fmla="*/ 1744579 w 5077326"/>
              <a:gd name="connsiteY3" fmla="*/ 2225842 h 3380874"/>
              <a:gd name="connsiteX4" fmla="*/ 0 w 5077326"/>
              <a:gd name="connsiteY4" fmla="*/ 757990 h 3380874"/>
              <a:gd name="connsiteX5" fmla="*/ 0 w 5077326"/>
              <a:gd name="connsiteY5" fmla="*/ 0 h 3380874"/>
              <a:gd name="connsiteX6" fmla="*/ 5029200 w 5077326"/>
              <a:gd name="connsiteY6" fmla="*/ 12032 h 3380874"/>
              <a:gd name="connsiteX0" fmla="*/ 5061284 w 5077326"/>
              <a:gd name="connsiteY0" fmla="*/ 76201 h 3437022"/>
              <a:gd name="connsiteX1" fmla="*/ 5077326 w 5077326"/>
              <a:gd name="connsiteY1" fmla="*/ 3437022 h 3437022"/>
              <a:gd name="connsiteX2" fmla="*/ 3765884 w 5077326"/>
              <a:gd name="connsiteY2" fmla="*/ 3437022 h 3437022"/>
              <a:gd name="connsiteX3" fmla="*/ 1744579 w 5077326"/>
              <a:gd name="connsiteY3" fmla="*/ 2281990 h 3437022"/>
              <a:gd name="connsiteX4" fmla="*/ 0 w 5077326"/>
              <a:gd name="connsiteY4" fmla="*/ 814138 h 3437022"/>
              <a:gd name="connsiteX5" fmla="*/ 0 w 5077326"/>
              <a:gd name="connsiteY5" fmla="*/ 56148 h 3437022"/>
              <a:gd name="connsiteX6" fmla="*/ 5061284 w 5077326"/>
              <a:gd name="connsiteY6" fmla="*/ 0 h 3437022"/>
              <a:gd name="connsiteX0" fmla="*/ 5061284 w 5077326"/>
              <a:gd name="connsiteY0" fmla="*/ 76201 h 3437022"/>
              <a:gd name="connsiteX1" fmla="*/ 5077326 w 5077326"/>
              <a:gd name="connsiteY1" fmla="*/ 3437022 h 3437022"/>
              <a:gd name="connsiteX2" fmla="*/ 3765884 w 5077326"/>
              <a:gd name="connsiteY2" fmla="*/ 3437022 h 3437022"/>
              <a:gd name="connsiteX3" fmla="*/ 1744579 w 5077326"/>
              <a:gd name="connsiteY3" fmla="*/ 2281990 h 3437022"/>
              <a:gd name="connsiteX4" fmla="*/ 0 w 5077326"/>
              <a:gd name="connsiteY4" fmla="*/ 814138 h 3437022"/>
              <a:gd name="connsiteX5" fmla="*/ 32084 w 5077326"/>
              <a:gd name="connsiteY5" fmla="*/ 0 h 3437022"/>
              <a:gd name="connsiteX6" fmla="*/ 5061284 w 5077326"/>
              <a:gd name="connsiteY6" fmla="*/ 0 h 3437022"/>
              <a:gd name="connsiteX0" fmla="*/ 5029200 w 5045242"/>
              <a:gd name="connsiteY0" fmla="*/ 76201 h 3437022"/>
              <a:gd name="connsiteX1" fmla="*/ 5045242 w 5045242"/>
              <a:gd name="connsiteY1" fmla="*/ 3437022 h 3437022"/>
              <a:gd name="connsiteX2" fmla="*/ 3733800 w 5045242"/>
              <a:gd name="connsiteY2" fmla="*/ 3437022 h 3437022"/>
              <a:gd name="connsiteX3" fmla="*/ 1712495 w 5045242"/>
              <a:gd name="connsiteY3" fmla="*/ 2281990 h 3437022"/>
              <a:gd name="connsiteX4" fmla="*/ 0 w 5045242"/>
              <a:gd name="connsiteY4" fmla="*/ 838200 h 3437022"/>
              <a:gd name="connsiteX5" fmla="*/ 0 w 5045242"/>
              <a:gd name="connsiteY5" fmla="*/ 0 h 3437022"/>
              <a:gd name="connsiteX6" fmla="*/ 5029200 w 5045242"/>
              <a:gd name="connsiteY6" fmla="*/ 0 h 3437022"/>
              <a:gd name="connsiteX0" fmla="*/ 5029200 w 5034547"/>
              <a:gd name="connsiteY0" fmla="*/ 76201 h 3437022"/>
              <a:gd name="connsiteX1" fmla="*/ 5029200 w 5034547"/>
              <a:gd name="connsiteY1" fmla="*/ 3276600 h 3437022"/>
              <a:gd name="connsiteX2" fmla="*/ 3733800 w 5034547"/>
              <a:gd name="connsiteY2" fmla="*/ 3437022 h 3437022"/>
              <a:gd name="connsiteX3" fmla="*/ 1712495 w 5034547"/>
              <a:gd name="connsiteY3" fmla="*/ 2281990 h 3437022"/>
              <a:gd name="connsiteX4" fmla="*/ 0 w 5034547"/>
              <a:gd name="connsiteY4" fmla="*/ 838200 h 3437022"/>
              <a:gd name="connsiteX5" fmla="*/ 0 w 5034547"/>
              <a:gd name="connsiteY5" fmla="*/ 0 h 3437022"/>
              <a:gd name="connsiteX6" fmla="*/ 5029200 w 5034547"/>
              <a:gd name="connsiteY6" fmla="*/ 0 h 3437022"/>
              <a:gd name="connsiteX0" fmla="*/ 5029200 w 5034547"/>
              <a:gd name="connsiteY0" fmla="*/ 76201 h 3276600"/>
              <a:gd name="connsiteX1" fmla="*/ 5029200 w 5034547"/>
              <a:gd name="connsiteY1" fmla="*/ 3276600 h 3276600"/>
              <a:gd name="connsiteX2" fmla="*/ 3657601 w 5034547"/>
              <a:gd name="connsiteY2" fmla="*/ 3276600 h 3276600"/>
              <a:gd name="connsiteX3" fmla="*/ 1712495 w 5034547"/>
              <a:gd name="connsiteY3" fmla="*/ 2281990 h 3276600"/>
              <a:gd name="connsiteX4" fmla="*/ 0 w 5034547"/>
              <a:gd name="connsiteY4" fmla="*/ 838200 h 3276600"/>
              <a:gd name="connsiteX5" fmla="*/ 0 w 5034547"/>
              <a:gd name="connsiteY5" fmla="*/ 0 h 3276600"/>
              <a:gd name="connsiteX6" fmla="*/ 5029200 w 5034547"/>
              <a:gd name="connsiteY6" fmla="*/ 0 h 3276600"/>
              <a:gd name="connsiteX0" fmla="*/ 5029200 w 5105401"/>
              <a:gd name="connsiteY0" fmla="*/ 76201 h 3276600"/>
              <a:gd name="connsiteX1" fmla="*/ 5105401 w 5105401"/>
              <a:gd name="connsiteY1" fmla="*/ 3276600 h 3276600"/>
              <a:gd name="connsiteX2" fmla="*/ 3657601 w 5105401"/>
              <a:gd name="connsiteY2" fmla="*/ 3276600 h 3276600"/>
              <a:gd name="connsiteX3" fmla="*/ 1712495 w 5105401"/>
              <a:gd name="connsiteY3" fmla="*/ 2281990 h 3276600"/>
              <a:gd name="connsiteX4" fmla="*/ 0 w 5105401"/>
              <a:gd name="connsiteY4" fmla="*/ 838200 h 3276600"/>
              <a:gd name="connsiteX5" fmla="*/ 0 w 5105401"/>
              <a:gd name="connsiteY5" fmla="*/ 0 h 3276600"/>
              <a:gd name="connsiteX6" fmla="*/ 5029200 w 5105401"/>
              <a:gd name="connsiteY6" fmla="*/ 0 h 3276600"/>
              <a:gd name="connsiteX0" fmla="*/ 5105401 w 5110748"/>
              <a:gd name="connsiteY0" fmla="*/ 0 h 3276600"/>
              <a:gd name="connsiteX1" fmla="*/ 5105401 w 5110748"/>
              <a:gd name="connsiteY1" fmla="*/ 3276600 h 3276600"/>
              <a:gd name="connsiteX2" fmla="*/ 3657601 w 5110748"/>
              <a:gd name="connsiteY2" fmla="*/ 3276600 h 3276600"/>
              <a:gd name="connsiteX3" fmla="*/ 1712495 w 5110748"/>
              <a:gd name="connsiteY3" fmla="*/ 2281990 h 3276600"/>
              <a:gd name="connsiteX4" fmla="*/ 0 w 5110748"/>
              <a:gd name="connsiteY4" fmla="*/ 838200 h 3276600"/>
              <a:gd name="connsiteX5" fmla="*/ 0 w 5110748"/>
              <a:gd name="connsiteY5" fmla="*/ 0 h 3276600"/>
              <a:gd name="connsiteX6" fmla="*/ 5029200 w 5110748"/>
              <a:gd name="connsiteY6" fmla="*/ 0 h 3276600"/>
              <a:gd name="connsiteX0" fmla="*/ 5105401 w 5110748"/>
              <a:gd name="connsiteY0" fmla="*/ 0 h 3276600"/>
              <a:gd name="connsiteX1" fmla="*/ 5105401 w 5110748"/>
              <a:gd name="connsiteY1" fmla="*/ 3276600 h 3276600"/>
              <a:gd name="connsiteX2" fmla="*/ 3657601 w 5110748"/>
              <a:gd name="connsiteY2" fmla="*/ 3276600 h 3276600"/>
              <a:gd name="connsiteX3" fmla="*/ 1712495 w 5110748"/>
              <a:gd name="connsiteY3" fmla="*/ 2281990 h 3276600"/>
              <a:gd name="connsiteX4" fmla="*/ 0 w 5110748"/>
              <a:gd name="connsiteY4" fmla="*/ 838200 h 3276600"/>
              <a:gd name="connsiteX5" fmla="*/ 0 w 5110748"/>
              <a:gd name="connsiteY5" fmla="*/ 0 h 3276600"/>
              <a:gd name="connsiteX6" fmla="*/ 5105400 w 5110748"/>
              <a:gd name="connsiteY6" fmla="*/ 0 h 3276600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1712495 w 5110748"/>
              <a:gd name="connsiteY3" fmla="*/ 2281990 h 4090736"/>
              <a:gd name="connsiteX4" fmla="*/ 0 w 5110748"/>
              <a:gd name="connsiteY4" fmla="*/ 838200 h 4090736"/>
              <a:gd name="connsiteX5" fmla="*/ 0 w 5110748"/>
              <a:gd name="connsiteY5" fmla="*/ 0 h 4090736"/>
              <a:gd name="connsiteX6" fmla="*/ 5105400 w 5110748"/>
              <a:gd name="connsiteY6" fmla="*/ 0 h 4090736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2434390 w 5110748"/>
              <a:gd name="connsiteY3" fmla="*/ 3052010 h 4090736"/>
              <a:gd name="connsiteX4" fmla="*/ 1712495 w 5110748"/>
              <a:gd name="connsiteY4" fmla="*/ 2281990 h 4090736"/>
              <a:gd name="connsiteX5" fmla="*/ 0 w 5110748"/>
              <a:gd name="connsiteY5" fmla="*/ 838200 h 4090736"/>
              <a:gd name="connsiteX6" fmla="*/ 0 w 5110748"/>
              <a:gd name="connsiteY6" fmla="*/ 0 h 4090736"/>
              <a:gd name="connsiteX7" fmla="*/ 5105400 w 5110748"/>
              <a:gd name="connsiteY7" fmla="*/ 0 h 4090736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1688432 w 5110748"/>
              <a:gd name="connsiteY3" fmla="*/ 4090736 h 4090736"/>
              <a:gd name="connsiteX4" fmla="*/ 1712495 w 5110748"/>
              <a:gd name="connsiteY4" fmla="*/ 2281990 h 4090736"/>
              <a:gd name="connsiteX5" fmla="*/ 0 w 5110748"/>
              <a:gd name="connsiteY5" fmla="*/ 838200 h 4090736"/>
              <a:gd name="connsiteX6" fmla="*/ 0 w 5110748"/>
              <a:gd name="connsiteY6" fmla="*/ 0 h 4090736"/>
              <a:gd name="connsiteX7" fmla="*/ 5105400 w 5110748"/>
              <a:gd name="connsiteY7" fmla="*/ 0 h 4090736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3517232 w 5110748"/>
              <a:gd name="connsiteY3" fmla="*/ 2261936 h 4090736"/>
              <a:gd name="connsiteX4" fmla="*/ 1712495 w 5110748"/>
              <a:gd name="connsiteY4" fmla="*/ 2281990 h 4090736"/>
              <a:gd name="connsiteX5" fmla="*/ 0 w 5110748"/>
              <a:gd name="connsiteY5" fmla="*/ 838200 h 4090736"/>
              <a:gd name="connsiteX6" fmla="*/ 0 w 5110748"/>
              <a:gd name="connsiteY6" fmla="*/ 0 h 4090736"/>
              <a:gd name="connsiteX7" fmla="*/ 5105400 w 5110748"/>
              <a:gd name="connsiteY7" fmla="*/ 0 h 4090736"/>
              <a:gd name="connsiteX0" fmla="*/ 5105401 w 5117432"/>
              <a:gd name="connsiteY0" fmla="*/ 0 h 3276600"/>
              <a:gd name="connsiteX1" fmla="*/ 5105401 w 5117432"/>
              <a:gd name="connsiteY1" fmla="*/ 3276600 h 3276600"/>
              <a:gd name="connsiteX2" fmla="*/ 5117432 w 5117432"/>
              <a:gd name="connsiteY2" fmla="*/ 890336 h 3276600"/>
              <a:gd name="connsiteX3" fmla="*/ 3517232 w 5117432"/>
              <a:gd name="connsiteY3" fmla="*/ 2261936 h 3276600"/>
              <a:gd name="connsiteX4" fmla="*/ 1712495 w 5117432"/>
              <a:gd name="connsiteY4" fmla="*/ 2281990 h 3276600"/>
              <a:gd name="connsiteX5" fmla="*/ 0 w 5117432"/>
              <a:gd name="connsiteY5" fmla="*/ 838200 h 3276600"/>
              <a:gd name="connsiteX6" fmla="*/ 0 w 5117432"/>
              <a:gd name="connsiteY6" fmla="*/ 0 h 3276600"/>
              <a:gd name="connsiteX7" fmla="*/ 5105400 w 5117432"/>
              <a:gd name="connsiteY7" fmla="*/ 0 h 3276600"/>
              <a:gd name="connsiteX0" fmla="*/ 5105401 w 5121442"/>
              <a:gd name="connsiteY0" fmla="*/ 610938 h 2892928"/>
              <a:gd name="connsiteX1" fmla="*/ 5117432 w 5121442"/>
              <a:gd name="connsiteY1" fmla="*/ 1120274 h 2892928"/>
              <a:gd name="connsiteX2" fmla="*/ 5117432 w 5121442"/>
              <a:gd name="connsiteY2" fmla="*/ 1501274 h 2892928"/>
              <a:gd name="connsiteX3" fmla="*/ 3517232 w 5121442"/>
              <a:gd name="connsiteY3" fmla="*/ 2872874 h 2892928"/>
              <a:gd name="connsiteX4" fmla="*/ 1712495 w 5121442"/>
              <a:gd name="connsiteY4" fmla="*/ 2892928 h 2892928"/>
              <a:gd name="connsiteX5" fmla="*/ 0 w 5121442"/>
              <a:gd name="connsiteY5" fmla="*/ 1449138 h 2892928"/>
              <a:gd name="connsiteX6" fmla="*/ 0 w 5121442"/>
              <a:gd name="connsiteY6" fmla="*/ 610938 h 2892928"/>
              <a:gd name="connsiteX7" fmla="*/ 5105400 w 5121442"/>
              <a:gd name="connsiteY7" fmla="*/ 610938 h 2892928"/>
              <a:gd name="connsiteX0" fmla="*/ 5105401 w 5382127"/>
              <a:gd name="connsiteY0" fmla="*/ 0 h 2281990"/>
              <a:gd name="connsiteX1" fmla="*/ 5117432 w 5382127"/>
              <a:gd name="connsiteY1" fmla="*/ 890336 h 2281990"/>
              <a:gd name="connsiteX2" fmla="*/ 3517232 w 5382127"/>
              <a:gd name="connsiteY2" fmla="*/ 2261936 h 2281990"/>
              <a:gd name="connsiteX3" fmla="*/ 1712495 w 5382127"/>
              <a:gd name="connsiteY3" fmla="*/ 2281990 h 2281990"/>
              <a:gd name="connsiteX4" fmla="*/ 0 w 5382127"/>
              <a:gd name="connsiteY4" fmla="*/ 838200 h 2281990"/>
              <a:gd name="connsiteX5" fmla="*/ 0 w 5382127"/>
              <a:gd name="connsiteY5" fmla="*/ 0 h 2281990"/>
              <a:gd name="connsiteX6" fmla="*/ 5105400 w 5382127"/>
              <a:gd name="connsiteY6" fmla="*/ 0 h 2281990"/>
              <a:gd name="connsiteX0" fmla="*/ 5105401 w 5382127"/>
              <a:gd name="connsiteY0" fmla="*/ 0 h 2281990"/>
              <a:gd name="connsiteX1" fmla="*/ 5117432 w 5382127"/>
              <a:gd name="connsiteY1" fmla="*/ 890336 h 2281990"/>
              <a:gd name="connsiteX2" fmla="*/ 3517232 w 5382127"/>
              <a:gd name="connsiteY2" fmla="*/ 2261936 h 2281990"/>
              <a:gd name="connsiteX3" fmla="*/ 1712495 w 5382127"/>
              <a:gd name="connsiteY3" fmla="*/ 2281990 h 2281990"/>
              <a:gd name="connsiteX4" fmla="*/ 0 w 5382127"/>
              <a:gd name="connsiteY4" fmla="*/ 838200 h 2281990"/>
              <a:gd name="connsiteX5" fmla="*/ 0 w 5382127"/>
              <a:gd name="connsiteY5" fmla="*/ 0 h 2281990"/>
              <a:gd name="connsiteX6" fmla="*/ 5105400 w 5382127"/>
              <a:gd name="connsiteY6" fmla="*/ 0 h 2281990"/>
              <a:gd name="connsiteX0" fmla="*/ 5105401 w 5129464"/>
              <a:gd name="connsiteY0" fmla="*/ 0 h 2281990"/>
              <a:gd name="connsiteX1" fmla="*/ 5117432 w 5129464"/>
              <a:gd name="connsiteY1" fmla="*/ 890336 h 2281990"/>
              <a:gd name="connsiteX2" fmla="*/ 3517232 w 5129464"/>
              <a:gd name="connsiteY2" fmla="*/ 2261936 h 2281990"/>
              <a:gd name="connsiteX3" fmla="*/ 1712495 w 5129464"/>
              <a:gd name="connsiteY3" fmla="*/ 2281990 h 2281990"/>
              <a:gd name="connsiteX4" fmla="*/ 0 w 5129464"/>
              <a:gd name="connsiteY4" fmla="*/ 838200 h 2281990"/>
              <a:gd name="connsiteX5" fmla="*/ 0 w 5129464"/>
              <a:gd name="connsiteY5" fmla="*/ 0 h 2281990"/>
              <a:gd name="connsiteX6" fmla="*/ 5105400 w 5129464"/>
              <a:gd name="connsiteY6" fmla="*/ 0 h 22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9464" h="2281990">
                <a:moveTo>
                  <a:pt x="5105401" y="0"/>
                </a:moveTo>
                <a:cubicBezTo>
                  <a:pt x="5107907" y="185487"/>
                  <a:pt x="5129464" y="288758"/>
                  <a:pt x="5117432" y="890336"/>
                </a:cubicBezTo>
                <a:lnTo>
                  <a:pt x="3517232" y="2261936"/>
                </a:lnTo>
                <a:lnTo>
                  <a:pt x="1712495" y="2281990"/>
                </a:lnTo>
                <a:lnTo>
                  <a:pt x="0" y="838200"/>
                </a:lnTo>
                <a:lnTo>
                  <a:pt x="0" y="0"/>
                </a:lnTo>
                <a:lnTo>
                  <a:pt x="510540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7651" y="1820776"/>
            <a:ext cx="1600200" cy="3352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819" y="4291264"/>
            <a:ext cx="5013160" cy="165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5347" y="228600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MOFLON TGG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1547" y="533400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MOFLON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generated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Java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7379" y="4154269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and-coded</a:t>
            </a:r>
            <a:br>
              <a:rPr lang="en-US" dirty="0" smtClean="0"/>
            </a:br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1944" y="514951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MagicDraw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47" y="1582113"/>
            <a:ext cx="5305425" cy="45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Target 2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171E0-2C97-49A3-A49D-90BB2E959C6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32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6947" y="4471736"/>
            <a:ext cx="1672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dirty="0" err="1" smtClean="0"/>
              <a:t>OpenModelica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5618883" y="4680601"/>
            <a:ext cx="1524000" cy="228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01715" y="1929064"/>
            <a:ext cx="5129464" cy="2281990"/>
          </a:xfrm>
          <a:custGeom>
            <a:avLst/>
            <a:gdLst>
              <a:gd name="connsiteX0" fmla="*/ 5041231 w 5077326"/>
              <a:gd name="connsiteY0" fmla="*/ 0 h 3501189"/>
              <a:gd name="connsiteX1" fmla="*/ 5077326 w 5077326"/>
              <a:gd name="connsiteY1" fmla="*/ 3501189 h 3501189"/>
              <a:gd name="connsiteX2" fmla="*/ 3765884 w 5077326"/>
              <a:gd name="connsiteY2" fmla="*/ 3501189 h 3501189"/>
              <a:gd name="connsiteX3" fmla="*/ 1744579 w 5077326"/>
              <a:gd name="connsiteY3" fmla="*/ 2346157 h 3501189"/>
              <a:gd name="connsiteX4" fmla="*/ 0 w 5077326"/>
              <a:gd name="connsiteY4" fmla="*/ 878305 h 3501189"/>
              <a:gd name="connsiteX5" fmla="*/ 0 w 5077326"/>
              <a:gd name="connsiteY5" fmla="*/ 120315 h 3501189"/>
              <a:gd name="connsiteX6" fmla="*/ 5029200 w 5077326"/>
              <a:gd name="connsiteY6" fmla="*/ 132347 h 3501189"/>
              <a:gd name="connsiteX0" fmla="*/ 5061284 w 5077326"/>
              <a:gd name="connsiteY0" fmla="*/ 20053 h 3380874"/>
              <a:gd name="connsiteX1" fmla="*/ 5077326 w 5077326"/>
              <a:gd name="connsiteY1" fmla="*/ 3380874 h 3380874"/>
              <a:gd name="connsiteX2" fmla="*/ 3765884 w 5077326"/>
              <a:gd name="connsiteY2" fmla="*/ 3380874 h 3380874"/>
              <a:gd name="connsiteX3" fmla="*/ 1744579 w 5077326"/>
              <a:gd name="connsiteY3" fmla="*/ 2225842 h 3380874"/>
              <a:gd name="connsiteX4" fmla="*/ 0 w 5077326"/>
              <a:gd name="connsiteY4" fmla="*/ 757990 h 3380874"/>
              <a:gd name="connsiteX5" fmla="*/ 0 w 5077326"/>
              <a:gd name="connsiteY5" fmla="*/ 0 h 3380874"/>
              <a:gd name="connsiteX6" fmla="*/ 5029200 w 5077326"/>
              <a:gd name="connsiteY6" fmla="*/ 12032 h 3380874"/>
              <a:gd name="connsiteX0" fmla="*/ 5061284 w 5077326"/>
              <a:gd name="connsiteY0" fmla="*/ 76201 h 3437022"/>
              <a:gd name="connsiteX1" fmla="*/ 5077326 w 5077326"/>
              <a:gd name="connsiteY1" fmla="*/ 3437022 h 3437022"/>
              <a:gd name="connsiteX2" fmla="*/ 3765884 w 5077326"/>
              <a:gd name="connsiteY2" fmla="*/ 3437022 h 3437022"/>
              <a:gd name="connsiteX3" fmla="*/ 1744579 w 5077326"/>
              <a:gd name="connsiteY3" fmla="*/ 2281990 h 3437022"/>
              <a:gd name="connsiteX4" fmla="*/ 0 w 5077326"/>
              <a:gd name="connsiteY4" fmla="*/ 814138 h 3437022"/>
              <a:gd name="connsiteX5" fmla="*/ 0 w 5077326"/>
              <a:gd name="connsiteY5" fmla="*/ 56148 h 3437022"/>
              <a:gd name="connsiteX6" fmla="*/ 5061284 w 5077326"/>
              <a:gd name="connsiteY6" fmla="*/ 0 h 3437022"/>
              <a:gd name="connsiteX0" fmla="*/ 5061284 w 5077326"/>
              <a:gd name="connsiteY0" fmla="*/ 76201 h 3437022"/>
              <a:gd name="connsiteX1" fmla="*/ 5077326 w 5077326"/>
              <a:gd name="connsiteY1" fmla="*/ 3437022 h 3437022"/>
              <a:gd name="connsiteX2" fmla="*/ 3765884 w 5077326"/>
              <a:gd name="connsiteY2" fmla="*/ 3437022 h 3437022"/>
              <a:gd name="connsiteX3" fmla="*/ 1744579 w 5077326"/>
              <a:gd name="connsiteY3" fmla="*/ 2281990 h 3437022"/>
              <a:gd name="connsiteX4" fmla="*/ 0 w 5077326"/>
              <a:gd name="connsiteY4" fmla="*/ 814138 h 3437022"/>
              <a:gd name="connsiteX5" fmla="*/ 32084 w 5077326"/>
              <a:gd name="connsiteY5" fmla="*/ 0 h 3437022"/>
              <a:gd name="connsiteX6" fmla="*/ 5061284 w 5077326"/>
              <a:gd name="connsiteY6" fmla="*/ 0 h 3437022"/>
              <a:gd name="connsiteX0" fmla="*/ 5029200 w 5045242"/>
              <a:gd name="connsiteY0" fmla="*/ 76201 h 3437022"/>
              <a:gd name="connsiteX1" fmla="*/ 5045242 w 5045242"/>
              <a:gd name="connsiteY1" fmla="*/ 3437022 h 3437022"/>
              <a:gd name="connsiteX2" fmla="*/ 3733800 w 5045242"/>
              <a:gd name="connsiteY2" fmla="*/ 3437022 h 3437022"/>
              <a:gd name="connsiteX3" fmla="*/ 1712495 w 5045242"/>
              <a:gd name="connsiteY3" fmla="*/ 2281990 h 3437022"/>
              <a:gd name="connsiteX4" fmla="*/ 0 w 5045242"/>
              <a:gd name="connsiteY4" fmla="*/ 838200 h 3437022"/>
              <a:gd name="connsiteX5" fmla="*/ 0 w 5045242"/>
              <a:gd name="connsiteY5" fmla="*/ 0 h 3437022"/>
              <a:gd name="connsiteX6" fmla="*/ 5029200 w 5045242"/>
              <a:gd name="connsiteY6" fmla="*/ 0 h 3437022"/>
              <a:gd name="connsiteX0" fmla="*/ 5029200 w 5034547"/>
              <a:gd name="connsiteY0" fmla="*/ 76201 h 3437022"/>
              <a:gd name="connsiteX1" fmla="*/ 5029200 w 5034547"/>
              <a:gd name="connsiteY1" fmla="*/ 3276600 h 3437022"/>
              <a:gd name="connsiteX2" fmla="*/ 3733800 w 5034547"/>
              <a:gd name="connsiteY2" fmla="*/ 3437022 h 3437022"/>
              <a:gd name="connsiteX3" fmla="*/ 1712495 w 5034547"/>
              <a:gd name="connsiteY3" fmla="*/ 2281990 h 3437022"/>
              <a:gd name="connsiteX4" fmla="*/ 0 w 5034547"/>
              <a:gd name="connsiteY4" fmla="*/ 838200 h 3437022"/>
              <a:gd name="connsiteX5" fmla="*/ 0 w 5034547"/>
              <a:gd name="connsiteY5" fmla="*/ 0 h 3437022"/>
              <a:gd name="connsiteX6" fmla="*/ 5029200 w 5034547"/>
              <a:gd name="connsiteY6" fmla="*/ 0 h 3437022"/>
              <a:gd name="connsiteX0" fmla="*/ 5029200 w 5034547"/>
              <a:gd name="connsiteY0" fmla="*/ 76201 h 3276600"/>
              <a:gd name="connsiteX1" fmla="*/ 5029200 w 5034547"/>
              <a:gd name="connsiteY1" fmla="*/ 3276600 h 3276600"/>
              <a:gd name="connsiteX2" fmla="*/ 3657601 w 5034547"/>
              <a:gd name="connsiteY2" fmla="*/ 3276600 h 3276600"/>
              <a:gd name="connsiteX3" fmla="*/ 1712495 w 5034547"/>
              <a:gd name="connsiteY3" fmla="*/ 2281990 h 3276600"/>
              <a:gd name="connsiteX4" fmla="*/ 0 w 5034547"/>
              <a:gd name="connsiteY4" fmla="*/ 838200 h 3276600"/>
              <a:gd name="connsiteX5" fmla="*/ 0 w 5034547"/>
              <a:gd name="connsiteY5" fmla="*/ 0 h 3276600"/>
              <a:gd name="connsiteX6" fmla="*/ 5029200 w 5034547"/>
              <a:gd name="connsiteY6" fmla="*/ 0 h 3276600"/>
              <a:gd name="connsiteX0" fmla="*/ 5029200 w 5105401"/>
              <a:gd name="connsiteY0" fmla="*/ 76201 h 3276600"/>
              <a:gd name="connsiteX1" fmla="*/ 5105401 w 5105401"/>
              <a:gd name="connsiteY1" fmla="*/ 3276600 h 3276600"/>
              <a:gd name="connsiteX2" fmla="*/ 3657601 w 5105401"/>
              <a:gd name="connsiteY2" fmla="*/ 3276600 h 3276600"/>
              <a:gd name="connsiteX3" fmla="*/ 1712495 w 5105401"/>
              <a:gd name="connsiteY3" fmla="*/ 2281990 h 3276600"/>
              <a:gd name="connsiteX4" fmla="*/ 0 w 5105401"/>
              <a:gd name="connsiteY4" fmla="*/ 838200 h 3276600"/>
              <a:gd name="connsiteX5" fmla="*/ 0 w 5105401"/>
              <a:gd name="connsiteY5" fmla="*/ 0 h 3276600"/>
              <a:gd name="connsiteX6" fmla="*/ 5029200 w 5105401"/>
              <a:gd name="connsiteY6" fmla="*/ 0 h 3276600"/>
              <a:gd name="connsiteX0" fmla="*/ 5105401 w 5110748"/>
              <a:gd name="connsiteY0" fmla="*/ 0 h 3276600"/>
              <a:gd name="connsiteX1" fmla="*/ 5105401 w 5110748"/>
              <a:gd name="connsiteY1" fmla="*/ 3276600 h 3276600"/>
              <a:gd name="connsiteX2" fmla="*/ 3657601 w 5110748"/>
              <a:gd name="connsiteY2" fmla="*/ 3276600 h 3276600"/>
              <a:gd name="connsiteX3" fmla="*/ 1712495 w 5110748"/>
              <a:gd name="connsiteY3" fmla="*/ 2281990 h 3276600"/>
              <a:gd name="connsiteX4" fmla="*/ 0 w 5110748"/>
              <a:gd name="connsiteY4" fmla="*/ 838200 h 3276600"/>
              <a:gd name="connsiteX5" fmla="*/ 0 w 5110748"/>
              <a:gd name="connsiteY5" fmla="*/ 0 h 3276600"/>
              <a:gd name="connsiteX6" fmla="*/ 5029200 w 5110748"/>
              <a:gd name="connsiteY6" fmla="*/ 0 h 3276600"/>
              <a:gd name="connsiteX0" fmla="*/ 5105401 w 5110748"/>
              <a:gd name="connsiteY0" fmla="*/ 0 h 3276600"/>
              <a:gd name="connsiteX1" fmla="*/ 5105401 w 5110748"/>
              <a:gd name="connsiteY1" fmla="*/ 3276600 h 3276600"/>
              <a:gd name="connsiteX2" fmla="*/ 3657601 w 5110748"/>
              <a:gd name="connsiteY2" fmla="*/ 3276600 h 3276600"/>
              <a:gd name="connsiteX3" fmla="*/ 1712495 w 5110748"/>
              <a:gd name="connsiteY3" fmla="*/ 2281990 h 3276600"/>
              <a:gd name="connsiteX4" fmla="*/ 0 w 5110748"/>
              <a:gd name="connsiteY4" fmla="*/ 838200 h 3276600"/>
              <a:gd name="connsiteX5" fmla="*/ 0 w 5110748"/>
              <a:gd name="connsiteY5" fmla="*/ 0 h 3276600"/>
              <a:gd name="connsiteX6" fmla="*/ 5105400 w 5110748"/>
              <a:gd name="connsiteY6" fmla="*/ 0 h 3276600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1712495 w 5110748"/>
              <a:gd name="connsiteY3" fmla="*/ 2281990 h 4090736"/>
              <a:gd name="connsiteX4" fmla="*/ 0 w 5110748"/>
              <a:gd name="connsiteY4" fmla="*/ 838200 h 4090736"/>
              <a:gd name="connsiteX5" fmla="*/ 0 w 5110748"/>
              <a:gd name="connsiteY5" fmla="*/ 0 h 4090736"/>
              <a:gd name="connsiteX6" fmla="*/ 5105400 w 5110748"/>
              <a:gd name="connsiteY6" fmla="*/ 0 h 4090736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2434390 w 5110748"/>
              <a:gd name="connsiteY3" fmla="*/ 3052010 h 4090736"/>
              <a:gd name="connsiteX4" fmla="*/ 1712495 w 5110748"/>
              <a:gd name="connsiteY4" fmla="*/ 2281990 h 4090736"/>
              <a:gd name="connsiteX5" fmla="*/ 0 w 5110748"/>
              <a:gd name="connsiteY5" fmla="*/ 838200 h 4090736"/>
              <a:gd name="connsiteX6" fmla="*/ 0 w 5110748"/>
              <a:gd name="connsiteY6" fmla="*/ 0 h 4090736"/>
              <a:gd name="connsiteX7" fmla="*/ 5105400 w 5110748"/>
              <a:gd name="connsiteY7" fmla="*/ 0 h 4090736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1688432 w 5110748"/>
              <a:gd name="connsiteY3" fmla="*/ 4090736 h 4090736"/>
              <a:gd name="connsiteX4" fmla="*/ 1712495 w 5110748"/>
              <a:gd name="connsiteY4" fmla="*/ 2281990 h 4090736"/>
              <a:gd name="connsiteX5" fmla="*/ 0 w 5110748"/>
              <a:gd name="connsiteY5" fmla="*/ 838200 h 4090736"/>
              <a:gd name="connsiteX6" fmla="*/ 0 w 5110748"/>
              <a:gd name="connsiteY6" fmla="*/ 0 h 4090736"/>
              <a:gd name="connsiteX7" fmla="*/ 5105400 w 5110748"/>
              <a:gd name="connsiteY7" fmla="*/ 0 h 4090736"/>
              <a:gd name="connsiteX0" fmla="*/ 5105401 w 5110748"/>
              <a:gd name="connsiteY0" fmla="*/ 0 h 4090736"/>
              <a:gd name="connsiteX1" fmla="*/ 5105401 w 5110748"/>
              <a:gd name="connsiteY1" fmla="*/ 3276600 h 4090736"/>
              <a:gd name="connsiteX2" fmla="*/ 3441032 w 5110748"/>
              <a:gd name="connsiteY2" fmla="*/ 4090736 h 4090736"/>
              <a:gd name="connsiteX3" fmla="*/ 3517232 w 5110748"/>
              <a:gd name="connsiteY3" fmla="*/ 2261936 h 4090736"/>
              <a:gd name="connsiteX4" fmla="*/ 1712495 w 5110748"/>
              <a:gd name="connsiteY4" fmla="*/ 2281990 h 4090736"/>
              <a:gd name="connsiteX5" fmla="*/ 0 w 5110748"/>
              <a:gd name="connsiteY5" fmla="*/ 838200 h 4090736"/>
              <a:gd name="connsiteX6" fmla="*/ 0 w 5110748"/>
              <a:gd name="connsiteY6" fmla="*/ 0 h 4090736"/>
              <a:gd name="connsiteX7" fmla="*/ 5105400 w 5110748"/>
              <a:gd name="connsiteY7" fmla="*/ 0 h 4090736"/>
              <a:gd name="connsiteX0" fmla="*/ 5105401 w 5117432"/>
              <a:gd name="connsiteY0" fmla="*/ 0 h 3276600"/>
              <a:gd name="connsiteX1" fmla="*/ 5105401 w 5117432"/>
              <a:gd name="connsiteY1" fmla="*/ 3276600 h 3276600"/>
              <a:gd name="connsiteX2" fmla="*/ 5117432 w 5117432"/>
              <a:gd name="connsiteY2" fmla="*/ 890336 h 3276600"/>
              <a:gd name="connsiteX3" fmla="*/ 3517232 w 5117432"/>
              <a:gd name="connsiteY3" fmla="*/ 2261936 h 3276600"/>
              <a:gd name="connsiteX4" fmla="*/ 1712495 w 5117432"/>
              <a:gd name="connsiteY4" fmla="*/ 2281990 h 3276600"/>
              <a:gd name="connsiteX5" fmla="*/ 0 w 5117432"/>
              <a:gd name="connsiteY5" fmla="*/ 838200 h 3276600"/>
              <a:gd name="connsiteX6" fmla="*/ 0 w 5117432"/>
              <a:gd name="connsiteY6" fmla="*/ 0 h 3276600"/>
              <a:gd name="connsiteX7" fmla="*/ 5105400 w 5117432"/>
              <a:gd name="connsiteY7" fmla="*/ 0 h 3276600"/>
              <a:gd name="connsiteX0" fmla="*/ 5105401 w 5121442"/>
              <a:gd name="connsiteY0" fmla="*/ 610938 h 2892928"/>
              <a:gd name="connsiteX1" fmla="*/ 5117432 w 5121442"/>
              <a:gd name="connsiteY1" fmla="*/ 1120274 h 2892928"/>
              <a:gd name="connsiteX2" fmla="*/ 5117432 w 5121442"/>
              <a:gd name="connsiteY2" fmla="*/ 1501274 h 2892928"/>
              <a:gd name="connsiteX3" fmla="*/ 3517232 w 5121442"/>
              <a:gd name="connsiteY3" fmla="*/ 2872874 h 2892928"/>
              <a:gd name="connsiteX4" fmla="*/ 1712495 w 5121442"/>
              <a:gd name="connsiteY4" fmla="*/ 2892928 h 2892928"/>
              <a:gd name="connsiteX5" fmla="*/ 0 w 5121442"/>
              <a:gd name="connsiteY5" fmla="*/ 1449138 h 2892928"/>
              <a:gd name="connsiteX6" fmla="*/ 0 w 5121442"/>
              <a:gd name="connsiteY6" fmla="*/ 610938 h 2892928"/>
              <a:gd name="connsiteX7" fmla="*/ 5105400 w 5121442"/>
              <a:gd name="connsiteY7" fmla="*/ 610938 h 2892928"/>
              <a:gd name="connsiteX0" fmla="*/ 5105401 w 5382127"/>
              <a:gd name="connsiteY0" fmla="*/ 0 h 2281990"/>
              <a:gd name="connsiteX1" fmla="*/ 5117432 w 5382127"/>
              <a:gd name="connsiteY1" fmla="*/ 890336 h 2281990"/>
              <a:gd name="connsiteX2" fmla="*/ 3517232 w 5382127"/>
              <a:gd name="connsiteY2" fmla="*/ 2261936 h 2281990"/>
              <a:gd name="connsiteX3" fmla="*/ 1712495 w 5382127"/>
              <a:gd name="connsiteY3" fmla="*/ 2281990 h 2281990"/>
              <a:gd name="connsiteX4" fmla="*/ 0 w 5382127"/>
              <a:gd name="connsiteY4" fmla="*/ 838200 h 2281990"/>
              <a:gd name="connsiteX5" fmla="*/ 0 w 5382127"/>
              <a:gd name="connsiteY5" fmla="*/ 0 h 2281990"/>
              <a:gd name="connsiteX6" fmla="*/ 5105400 w 5382127"/>
              <a:gd name="connsiteY6" fmla="*/ 0 h 2281990"/>
              <a:gd name="connsiteX0" fmla="*/ 5105401 w 5382127"/>
              <a:gd name="connsiteY0" fmla="*/ 0 h 2281990"/>
              <a:gd name="connsiteX1" fmla="*/ 5117432 w 5382127"/>
              <a:gd name="connsiteY1" fmla="*/ 890336 h 2281990"/>
              <a:gd name="connsiteX2" fmla="*/ 3517232 w 5382127"/>
              <a:gd name="connsiteY2" fmla="*/ 2261936 h 2281990"/>
              <a:gd name="connsiteX3" fmla="*/ 1712495 w 5382127"/>
              <a:gd name="connsiteY3" fmla="*/ 2281990 h 2281990"/>
              <a:gd name="connsiteX4" fmla="*/ 0 w 5382127"/>
              <a:gd name="connsiteY4" fmla="*/ 838200 h 2281990"/>
              <a:gd name="connsiteX5" fmla="*/ 0 w 5382127"/>
              <a:gd name="connsiteY5" fmla="*/ 0 h 2281990"/>
              <a:gd name="connsiteX6" fmla="*/ 5105400 w 5382127"/>
              <a:gd name="connsiteY6" fmla="*/ 0 h 2281990"/>
              <a:gd name="connsiteX0" fmla="*/ 5105401 w 5129464"/>
              <a:gd name="connsiteY0" fmla="*/ 0 h 2281990"/>
              <a:gd name="connsiteX1" fmla="*/ 5117432 w 5129464"/>
              <a:gd name="connsiteY1" fmla="*/ 890336 h 2281990"/>
              <a:gd name="connsiteX2" fmla="*/ 3517232 w 5129464"/>
              <a:gd name="connsiteY2" fmla="*/ 2261936 h 2281990"/>
              <a:gd name="connsiteX3" fmla="*/ 1712495 w 5129464"/>
              <a:gd name="connsiteY3" fmla="*/ 2281990 h 2281990"/>
              <a:gd name="connsiteX4" fmla="*/ 0 w 5129464"/>
              <a:gd name="connsiteY4" fmla="*/ 838200 h 2281990"/>
              <a:gd name="connsiteX5" fmla="*/ 0 w 5129464"/>
              <a:gd name="connsiteY5" fmla="*/ 0 h 2281990"/>
              <a:gd name="connsiteX6" fmla="*/ 5105400 w 5129464"/>
              <a:gd name="connsiteY6" fmla="*/ 0 h 22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9464" h="2281990">
                <a:moveTo>
                  <a:pt x="5105401" y="0"/>
                </a:moveTo>
                <a:cubicBezTo>
                  <a:pt x="5107907" y="185487"/>
                  <a:pt x="5129464" y="288758"/>
                  <a:pt x="5117432" y="890336"/>
                </a:cubicBezTo>
                <a:lnTo>
                  <a:pt x="3517232" y="2261936"/>
                </a:lnTo>
                <a:lnTo>
                  <a:pt x="1712495" y="2281990"/>
                </a:lnTo>
                <a:lnTo>
                  <a:pt x="0" y="838200"/>
                </a:lnTo>
                <a:lnTo>
                  <a:pt x="0" y="0"/>
                </a:lnTo>
                <a:lnTo>
                  <a:pt x="510540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7651" y="1820776"/>
            <a:ext cx="1600200" cy="3352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819" y="4291264"/>
            <a:ext cx="5013160" cy="165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5347" y="2286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QVT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7141" y="533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Eclipse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7379" y="4154269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and-coded</a:t>
            </a:r>
            <a:br>
              <a:rPr lang="en-US" dirty="0" smtClean="0"/>
            </a:br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0700" y="5153528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MagicDraw</a:t>
            </a:r>
            <a:r>
              <a:rPr lang="en-US" dirty="0" smtClean="0">
                <a:solidFill>
                  <a:schemeClr val="tx2"/>
                </a:solidFill>
              </a:rPr>
              <a:t> /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Papyrus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47" y="1582113"/>
            <a:ext cx="5305425" cy="45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3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171E0-2C97-49A3-A49D-90BB2E959C6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6947" y="4471736"/>
            <a:ext cx="1672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dirty="0" err="1" smtClean="0"/>
              <a:t>OpenModelica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5618883" y="4680601"/>
            <a:ext cx="1524000" cy="228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7651" y="1820776"/>
            <a:ext cx="1600200" cy="3352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1819" y="4291264"/>
            <a:ext cx="5013160" cy="165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7141" y="533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Eclipse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7379" y="4154269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and-coded</a:t>
            </a:r>
            <a:br>
              <a:rPr lang="en-US" dirty="0" smtClean="0"/>
            </a:br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48708" y="51535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Papyrus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362200" y="2326104"/>
            <a:ext cx="17526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8529" y="2057400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Acceleo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dirty="0" smtClean="0"/>
              <a:t>SysML4Modelica in Context</a:t>
            </a:r>
            <a:endParaRPr lang="en-US" dirty="0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0E1F5B-B75B-4E88-8B0F-6E85203C3A15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6307138" y="6019800"/>
            <a:ext cx="2532062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SysML4Modelica</a:t>
            </a:r>
            <a:br>
              <a:rPr lang="en-US" sz="2400"/>
            </a:br>
            <a:r>
              <a:rPr lang="en-US" sz="2400"/>
              <a:t>Analytical Model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14338" y="4960938"/>
            <a:ext cx="2633662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SysML</a:t>
            </a:r>
            <a:br>
              <a:rPr lang="en-US" sz="2400"/>
            </a:br>
            <a:r>
              <a:rPr lang="en-US" sz="2400"/>
              <a:t>Descriptive Model</a:t>
            </a:r>
          </a:p>
        </p:txBody>
      </p:sp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2226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14400"/>
            <a:ext cx="5210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dirty="0" smtClean="0"/>
              <a:t>SysML4Modelica in Context</a:t>
            </a:r>
            <a:endParaRPr lang="en-US" dirty="0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1CA45-63D7-4743-B7D4-D4E92E6161A3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/>
          <a:srcRect r="-5350" b="-21944"/>
          <a:stretch>
            <a:fillRect/>
          </a:stretch>
        </p:blipFill>
        <p:spPr bwMode="auto">
          <a:xfrm>
            <a:off x="7664450" y="1600200"/>
            <a:ext cx="13271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620000" y="5105400"/>
            <a:ext cx="1419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Modelica</a:t>
            </a:r>
            <a:br>
              <a:rPr lang="en-US" sz="2400"/>
            </a:br>
            <a:r>
              <a:rPr lang="en-US" sz="2400"/>
              <a:t>Model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648200" y="5943600"/>
            <a:ext cx="2532063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SysML4Modelica</a:t>
            </a:r>
            <a:br>
              <a:rPr lang="en-US" sz="2400"/>
            </a:br>
            <a:r>
              <a:rPr lang="en-US" sz="2400"/>
              <a:t>Analytical Model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98438" y="5257800"/>
            <a:ext cx="3648075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SysML Descriptive Model</a:t>
            </a:r>
            <a:br>
              <a:rPr lang="en-US" sz="2400"/>
            </a:br>
            <a:r>
              <a:rPr lang="en-US" sz="2400"/>
              <a:t>in Analysis Context</a:t>
            </a:r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1371600"/>
            <a:ext cx="395128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314825" y="1312863"/>
            <a:ext cx="3173413" cy="4703762"/>
            <a:chOff x="2197100" y="552450"/>
            <a:chExt cx="3881675" cy="5753100"/>
          </a:xfrm>
        </p:grpSpPr>
        <p:pic>
          <p:nvPicPr>
            <p:cNvPr id="16394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r="23193"/>
            <a:stretch>
              <a:fillRect/>
            </a:stretch>
          </p:blipFill>
          <p:spPr bwMode="auto">
            <a:xfrm>
              <a:off x="2197100" y="552450"/>
              <a:ext cx="3648115" cy="575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93620"/>
            <a:stretch>
              <a:fillRect/>
            </a:stretch>
          </p:blipFill>
          <p:spPr bwMode="auto">
            <a:xfrm>
              <a:off x="5775743" y="552450"/>
              <a:ext cx="303032" cy="575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Status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of Transformation Specification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 — </a:t>
            </a:r>
            <a:r>
              <a:rPr lang="en-US" dirty="0" smtClean="0"/>
              <a:t>Introduction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final editing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II — SysML4Modelica </a:t>
            </a:r>
            <a:r>
              <a:rPr lang="en-US" dirty="0" smtClean="0"/>
              <a:t>profile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final editing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III — Modelica </a:t>
            </a:r>
            <a:r>
              <a:rPr lang="en-US" dirty="0" smtClean="0"/>
              <a:t>meta-model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final editing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IV — SysML-Modelica </a:t>
            </a:r>
            <a:r>
              <a:rPr lang="en-US" dirty="0" smtClean="0"/>
              <a:t>mapping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 bidirectional mapping between the SysML4Modelica profile and the Modelica </a:t>
            </a:r>
            <a:r>
              <a:rPr lang="en-US" sz="2000" dirty="0" smtClean="0"/>
              <a:t>meta-model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ongoing implementation, verification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Annex A – Robotic Sample </a:t>
            </a:r>
            <a:r>
              <a:rPr lang="en-US" dirty="0" smtClean="0"/>
              <a:t>Problem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to be completed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ED577F-7E23-4F4A-9500-58E7893B882F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36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Reference Implementation</a:t>
            </a:r>
          </a:p>
          <a:p>
            <a:pPr lvl="1"/>
            <a:r>
              <a:rPr lang="en-US" dirty="0" smtClean="0"/>
              <a:t>Are the vendors willing to help?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Final editing + Robot example</a:t>
            </a:r>
          </a:p>
          <a:p>
            <a:pPr lvl="1"/>
            <a:r>
              <a:rPr lang="en-US" dirty="0" smtClean="0"/>
              <a:t>Working session on Thursday 9-5 in City Terrace 9</a:t>
            </a:r>
          </a:p>
          <a:p>
            <a:pPr lvl="2"/>
            <a:r>
              <a:rPr lang="en-US" dirty="0" smtClean="0"/>
              <a:t>Review of Spec Document</a:t>
            </a:r>
          </a:p>
          <a:p>
            <a:pPr lvl="2"/>
            <a:r>
              <a:rPr lang="en-US" dirty="0" smtClean="0"/>
              <a:t>Workflow for how to use SysML4Modelica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Submission of RFC</a:t>
            </a:r>
          </a:p>
          <a:p>
            <a:pPr lvl="1"/>
            <a:r>
              <a:rPr lang="en-US" dirty="0" smtClean="0"/>
              <a:t>Letters of Intent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4905D-F6F7-4DE5-904F-9F5C6D604E5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4D9D-B653-4B80-B03B-22A58859117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1501775"/>
            <a:ext cx="8201025" cy="1752600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Modelica?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State-of-the-art Modeling Language</a:t>
            </a:r>
            <a:br>
              <a:rPr lang="en-US" dirty="0" smtClean="0"/>
            </a:br>
            <a:r>
              <a:rPr lang="en-US" dirty="0" smtClean="0"/>
              <a:t>for System Dynamics</a:t>
            </a:r>
          </a:p>
          <a:p>
            <a:pPr lvl="1">
              <a:defRPr/>
            </a:pPr>
            <a:r>
              <a:rPr lang="en-US" dirty="0" smtClean="0"/>
              <a:t>Differential Algebraic Equations (DAE)</a:t>
            </a:r>
          </a:p>
          <a:p>
            <a:pPr lvl="1">
              <a:defRPr/>
            </a:pPr>
            <a:r>
              <a:rPr lang="en-US" dirty="0" smtClean="0"/>
              <a:t>Discrete Events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Formal, object-oriented language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Ports represent energy flow (undirected) or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signal flow (directed)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Acausal, equation-based, declarative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Multi-domain modeling</a:t>
            </a: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Standardized by the Modelica Association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76D67D-EC9E-4C9F-B000-52145EE16068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7"/>
          <p:cNvGrpSpPr>
            <a:grpSpLocks/>
          </p:cNvGrpSpPr>
          <p:nvPr/>
        </p:nvGrpSpPr>
        <p:grpSpPr bwMode="auto">
          <a:xfrm>
            <a:off x="114300" y="1252538"/>
            <a:ext cx="3173413" cy="1708150"/>
            <a:chOff x="114300" y="1034142"/>
            <a:chExt cx="3173188" cy="1709057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78" t="3917" r="1679" b="28952"/>
            <a:stretch>
              <a:fillRect/>
            </a:stretch>
          </p:blipFill>
          <p:spPr bwMode="auto">
            <a:xfrm>
              <a:off x="136523" y="1034142"/>
              <a:ext cx="3130328" cy="17090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114300" y="1034142"/>
              <a:ext cx="3173188" cy="17090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929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rgbClr val="292929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8215" name="Group 28"/>
            <p:cNvGrpSpPr>
              <a:grpSpLocks/>
            </p:cNvGrpSpPr>
            <p:nvPr/>
          </p:nvGrpSpPr>
          <p:grpSpPr bwMode="auto">
            <a:xfrm>
              <a:off x="136072" y="1066799"/>
              <a:ext cx="3131396" cy="1676399"/>
              <a:chOff x="1447800" y="244475"/>
              <a:chExt cx="6858000" cy="3671447"/>
            </a:xfrm>
          </p:grpSpPr>
          <p:pic>
            <p:nvPicPr>
              <p:cNvPr id="82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0363" t="25781" r="10231" b="44695"/>
              <a:stretch>
                <a:fillRect/>
              </a:stretch>
            </p:blipFill>
            <p:spPr bwMode="auto">
              <a:xfrm>
                <a:off x="1447800" y="244475"/>
                <a:ext cx="6858000" cy="2879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0363" t="82872" r="10231" b="7813"/>
              <a:stretch>
                <a:fillRect/>
              </a:stretch>
            </p:blipFill>
            <p:spPr bwMode="auto">
              <a:xfrm>
                <a:off x="1447800" y="3007418"/>
                <a:ext cx="6858000" cy="908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678" t="3917" r="1679" b="901"/>
          <a:stretch>
            <a:fillRect/>
          </a:stretch>
        </p:blipFill>
        <p:spPr bwMode="auto">
          <a:xfrm>
            <a:off x="3386138" y="850900"/>
            <a:ext cx="3063875" cy="2370138"/>
          </a:xfrm>
          <a:prstGeom prst="rect">
            <a:avLst/>
          </a:prstGeom>
          <a:ln w="12700">
            <a:solidFill>
              <a:srgbClr val="29292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 l="1678" t="3917" r="1679" b="901"/>
          <a:stretch>
            <a:fillRect/>
          </a:stretch>
        </p:blipFill>
        <p:spPr bwMode="auto">
          <a:xfrm>
            <a:off x="6640513" y="1371600"/>
            <a:ext cx="2308225" cy="5295900"/>
          </a:xfrm>
          <a:prstGeom prst="rect">
            <a:avLst/>
          </a:prstGeom>
          <a:ln w="12700">
            <a:solidFill>
              <a:srgbClr val="29292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197" name="Group 32"/>
          <p:cNvGrpSpPr>
            <a:grpSpLocks/>
          </p:cNvGrpSpPr>
          <p:nvPr/>
        </p:nvGrpSpPr>
        <p:grpSpPr bwMode="auto">
          <a:xfrm>
            <a:off x="6662738" y="1371600"/>
            <a:ext cx="2428875" cy="5295900"/>
            <a:chOff x="6476999" y="1352550"/>
            <a:chExt cx="2428876" cy="5314950"/>
          </a:xfrm>
        </p:grpSpPr>
        <p:pic>
          <p:nvPicPr>
            <p:cNvPr id="82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9619" t="12500" r="40842" b="10001"/>
            <a:stretch>
              <a:fillRect/>
            </a:stretch>
          </p:blipFill>
          <p:spPr bwMode="auto">
            <a:xfrm>
              <a:off x="7191375" y="1371600"/>
              <a:ext cx="1571622" cy="5249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82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3158" t="12500" r="64763" b="10001"/>
            <a:stretch>
              <a:fillRect/>
            </a:stretch>
          </p:blipFill>
          <p:spPr bwMode="auto">
            <a:xfrm>
              <a:off x="6486525" y="1371600"/>
              <a:ext cx="971550" cy="5249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212" name="Rectangle 31"/>
            <p:cNvSpPr>
              <a:spLocks noChangeArrowheads="1"/>
            </p:cNvSpPr>
            <p:nvPr/>
          </p:nvSpPr>
          <p:spPr bwMode="auto">
            <a:xfrm>
              <a:off x="6476999" y="1352550"/>
              <a:ext cx="2428876" cy="5314950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 l="2128" t="1584" r="1064" b="1009"/>
          <a:stretch>
            <a:fillRect/>
          </a:stretch>
        </p:blipFill>
        <p:spPr bwMode="auto">
          <a:xfrm>
            <a:off x="87313" y="4117975"/>
            <a:ext cx="2895600" cy="2630488"/>
          </a:xfrm>
          <a:prstGeom prst="rect">
            <a:avLst/>
          </a:prstGeom>
          <a:ln w="12700">
            <a:solidFill>
              <a:srgbClr val="29292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l="1478" t="44829" r="1267" b="1335"/>
          <a:stretch>
            <a:fillRect/>
          </a:stretch>
        </p:blipFill>
        <p:spPr bwMode="auto">
          <a:xfrm>
            <a:off x="2124075" y="3298825"/>
            <a:ext cx="4533900" cy="1860550"/>
          </a:xfrm>
          <a:prstGeom prst="rect">
            <a:avLst/>
          </a:prstGeom>
          <a:ln w="12700">
            <a:solidFill>
              <a:srgbClr val="29292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Modelica: Standard Library</a:t>
            </a:r>
          </a:p>
        </p:txBody>
      </p:sp>
      <p:sp>
        <p:nvSpPr>
          <p:cNvPr id="820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640513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F18A7B-C358-499D-B70D-D2E613F8A4A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8202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1893888" y="3733800"/>
            <a:ext cx="1876425" cy="17954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8203" name="Straight Arrow Connector 21"/>
          <p:cNvCxnSpPr>
            <a:cxnSpLocks noChangeShapeType="1"/>
          </p:cNvCxnSpPr>
          <p:nvPr/>
        </p:nvCxnSpPr>
        <p:spPr bwMode="auto">
          <a:xfrm>
            <a:off x="6299200" y="1981200"/>
            <a:ext cx="704850" cy="76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8204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4724401" y="2873375"/>
            <a:ext cx="838200" cy="6635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grpSp>
        <p:nvGrpSpPr>
          <p:cNvPr id="8205" name="Group 40"/>
          <p:cNvGrpSpPr>
            <a:grpSpLocks/>
          </p:cNvGrpSpPr>
          <p:nvPr/>
        </p:nvGrpSpPr>
        <p:grpSpPr bwMode="auto">
          <a:xfrm>
            <a:off x="3835400" y="4719638"/>
            <a:ext cx="2590800" cy="1947862"/>
            <a:chOff x="3432175" y="4795838"/>
            <a:chExt cx="2590800" cy="1947862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34535" t="17232" r="2313" b="21695"/>
            <a:stretch>
              <a:fillRect/>
            </a:stretch>
          </p:blipFill>
          <p:spPr bwMode="auto">
            <a:xfrm>
              <a:off x="3465513" y="4795838"/>
              <a:ext cx="2557462" cy="1947862"/>
            </a:xfrm>
            <a:prstGeom prst="rect">
              <a:avLst/>
            </a:prstGeom>
            <a:ln w="12700">
              <a:solidFill>
                <a:srgbClr val="292929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208" name="Rectangle 43"/>
            <p:cNvSpPr>
              <a:spLocks noChangeArrowheads="1"/>
            </p:cNvSpPr>
            <p:nvPr/>
          </p:nvSpPr>
          <p:spPr bwMode="auto">
            <a:xfrm>
              <a:off x="3524250" y="5581650"/>
              <a:ext cx="161925" cy="4953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TextBox 42"/>
            <p:cNvSpPr txBox="1">
              <a:spLocks noChangeArrowheads="1"/>
            </p:cNvSpPr>
            <p:nvPr/>
          </p:nvSpPr>
          <p:spPr bwMode="auto">
            <a:xfrm rot="-5400000">
              <a:off x="2925763" y="5654675"/>
              <a:ext cx="13509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motor torque</a:t>
              </a:r>
            </a:p>
          </p:txBody>
        </p:sp>
      </p:grpSp>
      <p:cxnSp>
        <p:nvCxnSpPr>
          <p:cNvPr id="8206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2312988" y="2781300"/>
            <a:ext cx="838200" cy="76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Other Modelica Libraries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447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Modelica association — 20+ free </a:t>
            </a:r>
            <a:r>
              <a:rPr lang="en-US" dirty="0" err="1" smtClean="0"/>
              <a:t>libs</a:t>
            </a:r>
            <a:r>
              <a:rPr lang="en-US" dirty="0" smtClean="0"/>
              <a:t> (www.modelica.org)</a:t>
            </a:r>
          </a:p>
          <a:p>
            <a:pPr>
              <a:defRPr/>
            </a:pPr>
            <a:r>
              <a:rPr lang="en-US" dirty="0" smtClean="0"/>
              <a:t>EUROSYSLIB project — 20+ </a:t>
            </a:r>
            <a:r>
              <a:rPr lang="en-US" dirty="0" err="1" smtClean="0"/>
              <a:t>libs</a:t>
            </a:r>
            <a:r>
              <a:rPr lang="en-US" dirty="0" smtClean="0"/>
              <a:t> under development</a:t>
            </a:r>
            <a:br>
              <a:rPr lang="en-US" dirty="0" smtClean="0"/>
            </a:br>
            <a:r>
              <a:rPr lang="en-US" sz="2300" dirty="0" smtClean="0"/>
              <a:t>(http://www.itea2.org/public/project_leaflets/EUROSYSLIB_profile_oct-07.pdf)</a:t>
            </a:r>
            <a:endParaRPr lang="en-US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51100"/>
            <a:ext cx="79248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1FEDE1-C261-4C66-948E-56E10F65E69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r>
              <a:rPr lang="en-US" smtClean="0"/>
              <a:t>Roadmap – Future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977900"/>
          <a:ext cx="88392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4724400"/>
                <a:gridCol w="2057400"/>
              </a:tblGrid>
              <a:tr h="139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SysML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SysML-Modelica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Modelica</a:t>
                      </a:r>
                      <a:endParaRPr lang="en-US" dirty="0"/>
                    </a:p>
                  </a:txBody>
                  <a:tcPr anchor="ctr" anchorCtr="1"/>
                </a:tc>
              </a:tr>
              <a:tr h="652219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lvl="1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dirty="0" smtClean="0"/>
                        <a:t>December, 2009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Initial Draft of Transformation Specification</a:t>
                      </a:r>
                    </a:p>
                    <a:p>
                      <a:pPr marL="0" lvl="1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 smtClean="0"/>
                    </a:p>
                  </a:txBody>
                  <a:tcPr anchor="ctr" anchorCtr="1"/>
                </a:tc>
              </a:tr>
              <a:tr h="240291"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January 2010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Source </a:t>
                      </a:r>
                      <a:r>
                        <a:rPr lang="en-US" dirty="0" smtClean="0"/>
                        <a:t>Reference</a:t>
                      </a:r>
                      <a:r>
                        <a:rPr lang="en-US" baseline="0" dirty="0" smtClean="0"/>
                        <a:t> i</a:t>
                      </a:r>
                      <a:r>
                        <a:rPr lang="en-US" dirty="0" smtClean="0"/>
                        <a:t>mplementations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/>
                        <a:t> </a:t>
                      </a:r>
                      <a:endParaRPr lang="en-US" sz="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 smtClean="0"/>
                    </a:p>
                  </a:txBody>
                  <a:tcPr anchor="ctr" anchorCtr="1"/>
                </a:tc>
              </a:tr>
              <a:tr h="240291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March</a:t>
                      </a:r>
                      <a:r>
                        <a:rPr lang="en-US" strike="noStrike" dirty="0" smtClean="0"/>
                        <a:t> June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/>
                        <a:t>2010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Submit RFC proposal, AB Approval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 smtClean="0"/>
                    </a:p>
                  </a:txBody>
                  <a:tcPr anchor="ctr" anchorCtr="1"/>
                </a:tc>
              </a:tr>
              <a:tr h="240291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March-June</a:t>
                      </a:r>
                      <a:r>
                        <a:rPr lang="en-US" dirty="0" smtClean="0"/>
                        <a:t> June-September </a:t>
                      </a:r>
                      <a:r>
                        <a:rPr lang="en-US" dirty="0" smtClean="0"/>
                        <a:t>2010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Comment period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 smtClean="0"/>
                    </a:p>
                  </a:txBody>
                  <a:tcPr anchor="ctr" anchorCtr="1"/>
                </a:tc>
              </a:tr>
              <a:tr h="627941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trike="sngStrike" dirty="0" smtClean="0"/>
                        <a:t>June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September 2010 </a:t>
                      </a:r>
                      <a:r>
                        <a:rPr lang="en-US" dirty="0" smtClean="0"/>
                        <a:t>meeting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TF approval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 smtClean="0"/>
                    </a:p>
                  </a:txBody>
                  <a:tcPr anchor="ctr" anchorCtr="1"/>
                </a:tc>
              </a:tr>
              <a:tr h="240291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September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December 2010 </a:t>
                      </a:r>
                      <a:r>
                        <a:rPr lang="en-US" dirty="0" smtClean="0"/>
                        <a:t>meeting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Submission for adoption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US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43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83381-AF8A-48F8-938A-FD83DB5F0333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Status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of Transformation Specification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 — </a:t>
            </a:r>
            <a:r>
              <a:rPr lang="en-US" dirty="0" smtClean="0"/>
              <a:t>Introduction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final editing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II — SysML4Modelica </a:t>
            </a:r>
            <a:r>
              <a:rPr lang="en-US" dirty="0" smtClean="0"/>
              <a:t>profile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final editing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III — Modelica </a:t>
            </a:r>
            <a:r>
              <a:rPr lang="en-US" dirty="0" smtClean="0"/>
              <a:t>meta-model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final editing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Part IV — SysML-Modelica </a:t>
            </a:r>
            <a:r>
              <a:rPr lang="en-US" dirty="0" smtClean="0"/>
              <a:t>mapping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 bidirectional mapping between the SysML4Modelica profile and the Modelica </a:t>
            </a:r>
            <a:r>
              <a:rPr lang="en-US" sz="2000" dirty="0" smtClean="0"/>
              <a:t>meta-model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ongoing implementation, verification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Annex A – Robotic Sample </a:t>
            </a:r>
            <a:r>
              <a:rPr lang="en-US" dirty="0" smtClean="0"/>
              <a:t>Problem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to be completed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ED577F-7E23-4F4A-9500-58E7893B882F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1384300"/>
            <a:ext cx="42386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 of Transformation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171E0-2C97-49A3-A49D-90BB2E959C64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1371600"/>
            <a:ext cx="43640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00088" y="5181600"/>
            <a:ext cx="776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SysML-Modelica Transformation follows MDA principles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81000" y="5983288"/>
            <a:ext cx="838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(ormsc/09-02-01: MDA Foundation Model - Santa Clara AB initial comments draft http://www.omg.org/members/cgi-bin/doc?ormsc/09-02-01.pdf)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3048000"/>
            <a:ext cx="28194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654175"/>
            <a:ext cx="3973513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8" idx="3"/>
            <a:endCxn id="9" idx="1"/>
          </p:cNvCxnSpPr>
          <p:nvPr/>
        </p:nvCxnSpPr>
        <p:spPr>
          <a:xfrm flipV="1">
            <a:off x="3962400" y="2568575"/>
            <a:ext cx="838200" cy="13938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BSN" val="1"/>
  <p:tag name="SVT" val="FALSE"/>
  <p:tag name="NBP" val="1"/>
  <p:tag name="CVB" val="1"/>
  <p:tag name="SPT" val="FALSE"/>
  <p:tag name="CII" val="1"/>
</p:tagLst>
</file>

<file path=ppt/theme/theme1.xml><?xml version="1.0" encoding="utf-8"?>
<a:theme xmlns:a="http://schemas.openxmlformats.org/drawingml/2006/main" name="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47569</TotalTime>
  <Words>711</Words>
  <Application>Microsoft Office PowerPoint</Application>
  <PresentationFormat>On-screen Show (4:3)</PresentationFormat>
  <Paragraphs>241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Wingdings</vt:lpstr>
      <vt:lpstr>Calibri</vt:lpstr>
      <vt:lpstr>Title</vt:lpstr>
      <vt:lpstr>Office Theme</vt:lpstr>
      <vt:lpstr>SysML-Modelica Transformation Specification (SE DSIG Meeting, Jacksonville, 3/22/2010)</vt:lpstr>
      <vt:lpstr>Presentation Overview</vt:lpstr>
      <vt:lpstr>Working Group Focus and Scope</vt:lpstr>
      <vt:lpstr>What is Modelica?</vt:lpstr>
      <vt:lpstr>Modelica: Standard Library</vt:lpstr>
      <vt:lpstr>Other Modelica Libraries</vt:lpstr>
      <vt:lpstr>Roadmap – Future</vt:lpstr>
      <vt:lpstr>Current Status</vt:lpstr>
      <vt:lpstr>Organization of Transformation</vt:lpstr>
      <vt:lpstr>Presentation Overview</vt:lpstr>
      <vt:lpstr>Two-Tank Example</vt:lpstr>
      <vt:lpstr>Two-Tank Example – Dynamics</vt:lpstr>
      <vt:lpstr>Modelica Restricted Classes </vt:lpstr>
      <vt:lpstr>Modelica Restricted Classes </vt:lpstr>
      <vt:lpstr>Modelica Restricted Classes — SysML4Modelica Stereotypes</vt:lpstr>
      <vt:lpstr>Modelica Predefined Types</vt:lpstr>
      <vt:lpstr>Modelica Components = Properties </vt:lpstr>
      <vt:lpstr>Modelica Components = Properties </vt:lpstr>
      <vt:lpstr>Modelica Components = Properties SysML4Modelica Stereotypes</vt:lpstr>
      <vt:lpstr>Modelica Components = Properties SysML4Modelica Stereotypes</vt:lpstr>
      <vt:lpstr>Local Type Modifications</vt:lpstr>
      <vt:lpstr>Local Type Modifications</vt:lpstr>
      <vt:lpstr>Modelica Equations/Algorithms</vt:lpstr>
      <vt:lpstr>Modelica Equations/Algorithms — SysML4Modelica Stereotypes</vt:lpstr>
      <vt:lpstr>Modelica Connections </vt:lpstr>
      <vt:lpstr>Modelica Connections </vt:lpstr>
      <vt:lpstr>Modelica Connections </vt:lpstr>
      <vt:lpstr>Modelica Simulation</vt:lpstr>
      <vt:lpstr>Tough Issues</vt:lpstr>
      <vt:lpstr>Presentation Overview</vt:lpstr>
      <vt:lpstr>Implementation Target 1</vt:lpstr>
      <vt:lpstr>Implementation Target 2</vt:lpstr>
      <vt:lpstr>Implementation 3</vt:lpstr>
      <vt:lpstr>SysML4Modelica in Context</vt:lpstr>
      <vt:lpstr>SysML4Modelica in Context</vt:lpstr>
      <vt:lpstr>Current Status</vt:lpstr>
      <vt:lpstr>Next Steps</vt:lpstr>
      <vt:lpstr>Discussion?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Paredis</dc:creator>
  <cp:lastModifiedBy>cparedis</cp:lastModifiedBy>
  <cp:revision>1267</cp:revision>
  <dcterms:created xsi:type="dcterms:W3CDTF">2003-08-25T23:55:27Z</dcterms:created>
  <dcterms:modified xsi:type="dcterms:W3CDTF">2010-03-23T17:17:46Z</dcterms:modified>
</cp:coreProperties>
</file>