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3"/>
  </p:notesMasterIdLst>
  <p:sldIdLst>
    <p:sldId id="3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2949" autoAdjust="0"/>
  </p:normalViewPr>
  <p:slideViewPr>
    <p:cSldViewPr snapToGrid="0" snapToObjects="1">
      <p:cViewPr varScale="1">
        <p:scale>
          <a:sx n="92" d="100"/>
          <a:sy n="92" d="100"/>
        </p:scale>
        <p:origin x="4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9A731-7542-413D-8677-A1A0948ED28F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94C75-5B16-4A56-89E1-3BB70F64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9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94C75-5B16-4A56-89E1-3BB70F644FA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93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296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189182"/>
            <a:ext cx="8042276" cy="47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CE38E4D-051A-41E1-86A4-E56916468FD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Arrow Connector 64"/>
          <p:cNvCxnSpPr/>
          <p:nvPr/>
        </p:nvCxnSpPr>
        <p:spPr>
          <a:xfrm flipV="1">
            <a:off x="5249145" y="5152885"/>
            <a:ext cx="777777" cy="66215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>
            <a:off x="898529" y="5714074"/>
            <a:ext cx="608865" cy="775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6200218" y="3218992"/>
            <a:ext cx="3051" cy="75588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4387028" y="1707035"/>
            <a:ext cx="734426" cy="679586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630835" y="1711191"/>
            <a:ext cx="731520" cy="676656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942880" y="3333935"/>
            <a:ext cx="0" cy="688779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1995120" y="2843812"/>
            <a:ext cx="772358" cy="10706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8" idx="3"/>
          </p:cNvCxnSpPr>
          <p:nvPr/>
        </p:nvCxnSpPr>
        <p:spPr>
          <a:xfrm>
            <a:off x="2085051" y="4057833"/>
            <a:ext cx="724873" cy="366509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521984"/>
          </a:xfrm>
        </p:spPr>
        <p:txBody>
          <a:bodyPr/>
          <a:lstStyle/>
          <a:p>
            <a:r>
              <a:rPr lang="en-US" sz="2400" dirty="0"/>
              <a:t>Systems Engineering Concept Model (SECM) Approach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2754161" y="2399446"/>
            <a:ext cx="2377440" cy="1188720"/>
            <a:chOff x="9520326" y="1768025"/>
            <a:chExt cx="2409411" cy="1380430"/>
          </a:xfrm>
          <a:effectLst>
            <a:outerShdw blurRad="50800" dist="762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58" name="Picture 57" descr="SEBoK Concepts.png"/>
            <p:cNvPicPr>
              <a:picLocks noChangeAspect="1"/>
            </p:cNvPicPr>
            <p:nvPr/>
          </p:nvPicPr>
          <p:blipFill>
            <a:blip r:embed="rId3" cstate="email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648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190500" dist="101600" dir="2700000" sx="96000" sy="96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59" name="TextBox 58"/>
            <p:cNvSpPr txBox="1"/>
            <p:nvPr/>
          </p:nvSpPr>
          <p:spPr>
            <a:xfrm>
              <a:off x="9520326" y="1768025"/>
              <a:ext cx="2409410" cy="1179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</a:t>
              </a:r>
              <a:r>
                <a:rPr lang="en-US" sz="2000" b="1" smtClean="0">
                  <a:solidFill>
                    <a:schemeClr val="accent6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– 2015 Industry Reference</a:t>
              </a:r>
              <a:endPara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726109" y="4029058"/>
            <a:ext cx="2377440" cy="1188720"/>
            <a:chOff x="9432281" y="1762845"/>
            <a:chExt cx="2497456" cy="138561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69" name="Picture 68" descr="SEBoK Concepts.png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101600" dir="186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70" name="TextBox 69"/>
            <p:cNvSpPr txBox="1"/>
            <p:nvPr/>
          </p:nvSpPr>
          <p:spPr>
            <a:xfrm>
              <a:off x="9432281" y="1762845"/>
              <a:ext cx="2409410" cy="825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- SysML V2 RFP</a:t>
              </a:r>
              <a:endPara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" name="Rectangle 75"/>
          <p:cNvSpPr>
            <a:spLocks noChangeAspect="1"/>
          </p:cNvSpPr>
          <p:nvPr/>
        </p:nvSpPr>
        <p:spPr>
          <a:xfrm>
            <a:off x="5053080" y="755642"/>
            <a:ext cx="1040040" cy="134067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  <a:effectLst>
            <a:outerShdw blurRad="50800" dist="101600" dir="18900000" sx="98000" sy="98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</a:t>
            </a:r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IEC/IEEE 15288: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0027" y="3596936"/>
            <a:ext cx="1205024" cy="921793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Other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Industry Ontologies</a:t>
            </a:r>
          </a:p>
        </p:txBody>
      </p:sp>
      <p:cxnSp>
        <p:nvCxnSpPr>
          <p:cNvPr id="99" name="Straight Arrow Connector 98"/>
          <p:cNvCxnSpPr/>
          <p:nvPr/>
        </p:nvCxnSpPr>
        <p:spPr>
          <a:xfrm flipV="1">
            <a:off x="2251260" y="4801176"/>
            <a:ext cx="552862" cy="483751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5" idx="2"/>
          </p:cNvCxnSpPr>
          <p:nvPr/>
        </p:nvCxnSpPr>
        <p:spPr>
          <a:xfrm>
            <a:off x="3878754" y="1620497"/>
            <a:ext cx="22122" cy="760732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35" idx="1"/>
          </p:cNvCxnSpPr>
          <p:nvPr/>
        </p:nvCxnSpPr>
        <p:spPr>
          <a:xfrm>
            <a:off x="5131601" y="4563525"/>
            <a:ext cx="895321" cy="0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>
            <a:grpSpLocks noChangeAspect="1"/>
          </p:cNvGrpSpPr>
          <p:nvPr/>
        </p:nvGrpSpPr>
        <p:grpSpPr>
          <a:xfrm>
            <a:off x="1514877" y="5124714"/>
            <a:ext cx="914400" cy="1178719"/>
            <a:chOff x="7463652" y="3950013"/>
            <a:chExt cx="1511552" cy="1522687"/>
          </a:xfrm>
        </p:grpSpPr>
        <p:sp>
          <p:nvSpPr>
            <p:cNvPr id="96" name="Rectangle 95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80710" y="4081648"/>
              <a:ext cx="1077437" cy="602958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497897" y="4946351"/>
              <a:ext cx="1423635" cy="18637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 smtClean="0"/>
                <a:t>UML 4SE RFP</a:t>
              </a:r>
              <a:endParaRPr lang="en-US" sz="1200" b="1" dirty="0"/>
            </a:p>
          </p:txBody>
        </p:sp>
      </p:grpSp>
      <p:grpSp>
        <p:nvGrpSpPr>
          <p:cNvPr id="100" name="Group 99"/>
          <p:cNvGrpSpPr>
            <a:grpSpLocks noChangeAspect="1"/>
          </p:cNvGrpSpPr>
          <p:nvPr/>
        </p:nvGrpSpPr>
        <p:grpSpPr>
          <a:xfrm>
            <a:off x="4538022" y="5356357"/>
            <a:ext cx="914400" cy="1178719"/>
            <a:chOff x="7463652" y="3950013"/>
            <a:chExt cx="1511552" cy="1522687"/>
          </a:xfrm>
        </p:grpSpPr>
        <p:sp>
          <p:nvSpPr>
            <p:cNvPr id="101" name="Rectangle 100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57589" y="4052177"/>
              <a:ext cx="1086095" cy="607803"/>
            </a:xfrm>
            <a:prstGeom prst="rect">
              <a:avLst/>
            </a:prstGeom>
          </p:spPr>
        </p:pic>
        <p:sp>
          <p:nvSpPr>
            <p:cNvPr id="103" name="TextBox 102"/>
            <p:cNvSpPr txBox="1"/>
            <p:nvPr/>
          </p:nvSpPr>
          <p:spPr>
            <a:xfrm>
              <a:off x="7497897" y="4800985"/>
              <a:ext cx="1423634" cy="47710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V1.X Spec</a:t>
              </a:r>
              <a:endParaRPr lang="en-US" sz="1200" b="1" dirty="0"/>
            </a:p>
          </p:txBody>
        </p:sp>
      </p:grpSp>
      <p:grpSp>
        <p:nvGrpSpPr>
          <p:cNvPr id="104" name="Group 103"/>
          <p:cNvGrpSpPr>
            <a:grpSpLocks/>
          </p:cNvGrpSpPr>
          <p:nvPr/>
        </p:nvGrpSpPr>
        <p:grpSpPr>
          <a:xfrm>
            <a:off x="852986" y="2415753"/>
            <a:ext cx="1308816" cy="830997"/>
            <a:chOff x="2091056" y="3101125"/>
            <a:chExt cx="1255561" cy="800828"/>
          </a:xfrm>
        </p:grpSpPr>
        <p:pic>
          <p:nvPicPr>
            <p:cNvPr id="105" name="Picture 104" descr="SEBoK Concepts.png"/>
            <p:cNvPicPr>
              <a:picLocks noChangeAspect="1"/>
            </p:cNvPicPr>
            <p:nvPr/>
          </p:nvPicPr>
          <p:blipFill>
            <a:blip r:embed="rId7" cstate="email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91056" y="3121724"/>
              <a:ext cx="1255561" cy="740946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106" name="TextBox 105"/>
            <p:cNvSpPr txBox="1"/>
            <p:nvPr/>
          </p:nvSpPr>
          <p:spPr>
            <a:xfrm>
              <a:off x="2199276" y="3101125"/>
              <a:ext cx="1056464" cy="800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2"/>
                  </a:solidFill>
                </a:rPr>
                <a:t>SEBoK </a:t>
              </a:r>
            </a:p>
            <a:p>
              <a:pPr algn="ctr"/>
              <a:r>
                <a:rPr lang="en-US" sz="1600" b="1" dirty="0" smtClean="0">
                  <a:solidFill>
                    <a:schemeClr val="tx2"/>
                  </a:solidFill>
                </a:rPr>
                <a:t>V 0.5 Model</a:t>
              </a:r>
              <a:endParaRPr lang="en-US" sz="1600" b="1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18" name="Group 117"/>
          <p:cNvGrpSpPr>
            <a:grpSpLocks noChangeAspect="1"/>
          </p:cNvGrpSpPr>
          <p:nvPr/>
        </p:nvGrpSpPr>
        <p:grpSpPr>
          <a:xfrm>
            <a:off x="3022600" y="780928"/>
            <a:ext cx="1747294" cy="887606"/>
            <a:chOff x="4748686" y="718814"/>
            <a:chExt cx="1880680" cy="929011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748686" y="718814"/>
              <a:ext cx="1880680" cy="92901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50800" dist="101600" dir="18900000" sx="98000" sy="98000" algn="b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5" name="TextBox 74"/>
            <p:cNvSpPr txBox="1"/>
            <p:nvPr/>
          </p:nvSpPr>
          <p:spPr>
            <a:xfrm>
              <a:off x="5476955" y="1404267"/>
              <a:ext cx="386484" cy="19328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b="1" dirty="0" smtClean="0"/>
                <a:t>V </a:t>
              </a:r>
              <a:r>
                <a:rPr lang="en-US" sz="1200" b="1" dirty="0" smtClean="0"/>
                <a:t>1.6</a:t>
              </a:r>
              <a:endParaRPr lang="en-US" sz="1200" b="1" dirty="0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35735" y="4932036"/>
            <a:ext cx="1023494" cy="1386724"/>
            <a:chOff x="291856" y="2511843"/>
            <a:chExt cx="2474860" cy="923908"/>
          </a:xfrm>
        </p:grpSpPr>
        <p:pic>
          <p:nvPicPr>
            <p:cNvPr id="111" name="Picture 110" descr="SEBoK Concepts.png"/>
            <p:cNvPicPr>
              <a:picLocks noChangeAspect="1"/>
            </p:cNvPicPr>
            <p:nvPr/>
          </p:nvPicPr>
          <p:blipFill>
            <a:blip r:embed="rId9" cstate="email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356" y="2511843"/>
              <a:ext cx="2382360" cy="923908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112" name="TextBox 111"/>
            <p:cNvSpPr txBox="1"/>
            <p:nvPr/>
          </p:nvSpPr>
          <p:spPr>
            <a:xfrm>
              <a:off x="291856" y="2598488"/>
              <a:ext cx="2474860" cy="77921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chemeClr val="tx2"/>
                  </a:solidFill>
                </a:rPr>
                <a:t>SECM – 2003 Industry</a:t>
              </a:r>
            </a:p>
            <a:p>
              <a:pPr algn="ctr"/>
              <a:r>
                <a:rPr lang="en-US" sz="1500" b="1" dirty="0" smtClean="0">
                  <a:solidFill>
                    <a:schemeClr val="tx2"/>
                  </a:solidFill>
                </a:rPr>
                <a:t>Reference</a:t>
              </a:r>
            </a:p>
            <a:p>
              <a:pPr algn="ctr"/>
              <a:r>
                <a:rPr lang="en-US" sz="1600" b="1" dirty="0" smtClean="0">
                  <a:solidFill>
                    <a:schemeClr val="tx2"/>
                  </a:solidFill>
                </a:rPr>
                <a:t>*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13" name="Rectangle 112"/>
          <p:cNvSpPr>
            <a:spLocks noChangeAspect="1"/>
          </p:cNvSpPr>
          <p:nvPr/>
        </p:nvSpPr>
        <p:spPr>
          <a:xfrm>
            <a:off x="1714708" y="793743"/>
            <a:ext cx="1024101" cy="13201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  <a:effectLst>
            <a:outerShdw blurRad="50800" dist="101600" dir="18900000" sx="98000" sy="98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INCOSE Systems Engineering Handbook V4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3" name="Straight Arrow Connector 132"/>
          <p:cNvCxnSpPr>
            <a:stCxn id="135" idx="3"/>
          </p:cNvCxnSpPr>
          <p:nvPr/>
        </p:nvCxnSpPr>
        <p:spPr>
          <a:xfrm flipV="1">
            <a:off x="6941322" y="4556933"/>
            <a:ext cx="553907" cy="6592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/>
          <p:cNvGrpSpPr>
            <a:grpSpLocks noChangeAspect="1"/>
          </p:cNvGrpSpPr>
          <p:nvPr/>
        </p:nvGrpSpPr>
        <p:grpSpPr>
          <a:xfrm>
            <a:off x="6026922" y="3974165"/>
            <a:ext cx="914400" cy="1178719"/>
            <a:chOff x="7463652" y="3950013"/>
            <a:chExt cx="1511552" cy="1522687"/>
          </a:xfrm>
        </p:grpSpPr>
        <p:sp>
          <p:nvSpPr>
            <p:cNvPr id="135" name="Rectangle 134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80710" y="4081648"/>
              <a:ext cx="1077437" cy="602958"/>
            </a:xfrm>
            <a:prstGeom prst="rect">
              <a:avLst/>
            </a:prstGeom>
          </p:spPr>
        </p:pic>
        <p:sp>
          <p:nvSpPr>
            <p:cNvPr id="137" name="TextBox 136"/>
            <p:cNvSpPr txBox="1"/>
            <p:nvPr/>
          </p:nvSpPr>
          <p:spPr>
            <a:xfrm>
              <a:off x="7497897" y="4822669"/>
              <a:ext cx="1423635" cy="433735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V2 RFP</a:t>
              </a:r>
              <a:endParaRPr lang="en-US" sz="12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0720" y="6506051"/>
            <a:ext cx="27109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/>
              <a:t>* </a:t>
            </a:r>
            <a:r>
              <a:rPr lang="en-US" sz="900" dirty="0">
                <a:solidFill>
                  <a:schemeClr val="tx2"/>
                </a:solidFill>
              </a:rPr>
              <a:t>Joint </a:t>
            </a:r>
            <a:r>
              <a:rPr lang="en-US" sz="900" dirty="0" smtClean="0">
                <a:solidFill>
                  <a:schemeClr val="tx2"/>
                </a:solidFill>
              </a:rPr>
              <a:t>INCOSE/AP233/OMG, Led by Dave </a:t>
            </a:r>
            <a:r>
              <a:rPr lang="en-US" sz="900" dirty="0" smtClean="0"/>
              <a:t>Oliver</a:t>
            </a:r>
            <a:endParaRPr lang="en-US" sz="900" dirty="0"/>
          </a:p>
        </p:txBody>
      </p:sp>
      <p:cxnSp>
        <p:nvCxnSpPr>
          <p:cNvPr id="33" name="Straight Arrow Connector 32"/>
          <p:cNvCxnSpPr>
            <a:stCxn id="101" idx="3"/>
          </p:cNvCxnSpPr>
          <p:nvPr/>
        </p:nvCxnSpPr>
        <p:spPr>
          <a:xfrm flipV="1">
            <a:off x="5452422" y="5226614"/>
            <a:ext cx="2048075" cy="719103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780751" y="3408355"/>
            <a:ext cx="0" cy="539937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433758" y="5776235"/>
            <a:ext cx="2095643" cy="0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>
            <a:grpSpLocks noChangeAspect="1"/>
          </p:cNvGrpSpPr>
          <p:nvPr/>
        </p:nvGrpSpPr>
        <p:grpSpPr>
          <a:xfrm>
            <a:off x="6619810" y="2467790"/>
            <a:ext cx="881931" cy="1146500"/>
            <a:chOff x="7463652" y="3991634"/>
            <a:chExt cx="1457879" cy="1481066"/>
          </a:xfrm>
        </p:grpSpPr>
        <p:sp>
          <p:nvSpPr>
            <p:cNvPr id="116" name="Rectangle 115"/>
            <p:cNvSpPr/>
            <p:nvPr/>
          </p:nvSpPr>
          <p:spPr>
            <a:xfrm>
              <a:off x="7463652" y="3991634"/>
              <a:ext cx="1457879" cy="1481066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7" name="Picture 1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23307" y="4146169"/>
              <a:ext cx="962146" cy="538439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497897" y="4681705"/>
              <a:ext cx="1423634" cy="715663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 smtClean="0"/>
                <a:t>Other</a:t>
              </a:r>
            </a:p>
            <a:p>
              <a:pPr algn="ctr"/>
              <a:r>
                <a:rPr lang="en-US" sz="1200" b="1" dirty="0" smtClean="0"/>
                <a:t>OMG</a:t>
              </a:r>
            </a:p>
            <a:p>
              <a:pPr algn="ctr"/>
              <a:r>
                <a:rPr lang="en-US" sz="1200" b="1" dirty="0" smtClean="0"/>
                <a:t>Specs</a:t>
              </a:r>
              <a:endParaRPr lang="en-US" sz="1200" b="1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6D392-F764-4A1F-A7B4-6C9A066E8C6B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438617" y="2478933"/>
            <a:ext cx="1049056" cy="1179954"/>
            <a:chOff x="5438617" y="2478933"/>
            <a:chExt cx="1049056" cy="1179954"/>
          </a:xfrm>
        </p:grpSpPr>
        <p:sp>
          <p:nvSpPr>
            <p:cNvPr id="109" name="Rectangle 108"/>
            <p:cNvSpPr/>
            <p:nvPr/>
          </p:nvSpPr>
          <p:spPr>
            <a:xfrm>
              <a:off x="5438617" y="2478933"/>
              <a:ext cx="1049056" cy="1179954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477730" y="3117602"/>
              <a:ext cx="977474" cy="50783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100" b="1" dirty="0"/>
                <a:t>SysML </a:t>
              </a:r>
              <a:r>
                <a:rPr lang="en-US" sz="1100" b="1" dirty="0" smtClean="0"/>
                <a:t>V2 Service Requirements</a:t>
              </a:r>
              <a:endParaRPr lang="en-US" sz="1100" b="1" dirty="0"/>
            </a:p>
          </p:txBody>
        </p:sp>
        <p:pic>
          <p:nvPicPr>
            <p:cNvPr id="66" name="Picture 4" descr="C:\Users\Sanford\Desktop\Microsoft-Office-Excel-icon.png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5696445" y="2537626"/>
              <a:ext cx="5334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Group 11"/>
          <p:cNvGrpSpPr/>
          <p:nvPr/>
        </p:nvGrpSpPr>
        <p:grpSpPr>
          <a:xfrm>
            <a:off x="7500496" y="3688020"/>
            <a:ext cx="1545951" cy="2217926"/>
            <a:chOff x="7500496" y="3688020"/>
            <a:chExt cx="1545951" cy="2217926"/>
          </a:xfrm>
        </p:grpSpPr>
        <p:sp>
          <p:nvSpPr>
            <p:cNvPr id="139" name="Rectangle 138"/>
            <p:cNvSpPr/>
            <p:nvPr/>
          </p:nvSpPr>
          <p:spPr>
            <a:xfrm>
              <a:off x="7500496" y="3688020"/>
              <a:ext cx="1545951" cy="2217926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0" name="Picture 13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56132" y="3704065"/>
              <a:ext cx="558765" cy="430053"/>
            </a:xfrm>
            <a:prstGeom prst="rect">
              <a:avLst/>
            </a:prstGeom>
          </p:spPr>
        </p:pic>
        <p:sp>
          <p:nvSpPr>
            <p:cNvPr id="141" name="TextBox 140"/>
            <p:cNvSpPr txBox="1"/>
            <p:nvPr/>
          </p:nvSpPr>
          <p:spPr>
            <a:xfrm>
              <a:off x="7548059" y="3933325"/>
              <a:ext cx="1265341" cy="53019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V2 Spec</a:t>
              </a:r>
              <a:endParaRPr lang="en-US" sz="1200" b="1" dirty="0"/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7776160" y="5499924"/>
              <a:ext cx="986137" cy="3433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dirty="0"/>
                <a:t>User Interface</a:t>
              </a:r>
            </a:p>
            <a:p>
              <a:pPr algn="ctr">
                <a:defRPr/>
              </a:pPr>
              <a:r>
                <a:rPr lang="en-US" sz="1050" dirty="0"/>
                <a:t>Guidelines</a:t>
              </a: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7869128" y="4372568"/>
              <a:ext cx="808685" cy="4969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dirty="0"/>
                <a:t>Meta-model</a:t>
              </a:r>
            </a:p>
            <a:p>
              <a:pPr algn="ctr">
                <a:defRPr/>
              </a:pPr>
              <a:r>
                <a:rPr lang="en-US" sz="1050" dirty="0"/>
                <a:t>Profile</a:t>
              </a:r>
            </a:p>
            <a:p>
              <a:pPr algn="ctr">
                <a:defRPr/>
              </a:pPr>
              <a:r>
                <a:rPr lang="en-US" sz="1050" dirty="0"/>
                <a:t>Libraries</a:t>
              </a: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7621529" y="4963983"/>
              <a:ext cx="1295400" cy="441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100" dirty="0"/>
                <a:t>Service Spec</a:t>
              </a:r>
            </a:p>
            <a:p>
              <a:pPr algn="ctr">
                <a:defRPr/>
              </a:pPr>
              <a:r>
                <a:rPr lang="en-US" sz="1100" dirty="0"/>
                <a:t> (Standardized API)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698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8" grpId="0" animBg="1"/>
      <p:bldP spid="113" grpId="0" animBg="1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10864</TotalTime>
  <Words>86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News Gothic MT</vt:lpstr>
      <vt:lpstr>Wingdings 2</vt:lpstr>
      <vt:lpstr>Breeze</vt:lpstr>
      <vt:lpstr>Systems Engineering Concept Model (SECM) Approach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SEBoK Architecture Validation</dc:title>
  <dc:creator>jcwatson@ieee.org</dc:creator>
  <cp:lastModifiedBy>John Watson</cp:lastModifiedBy>
  <cp:revision>234</cp:revision>
  <dcterms:created xsi:type="dcterms:W3CDTF">2011-06-15T03:49:47Z</dcterms:created>
  <dcterms:modified xsi:type="dcterms:W3CDTF">2016-04-25T15:43:29Z</dcterms:modified>
</cp:coreProperties>
</file>