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6" r:id="rId3"/>
    <p:sldId id="328" r:id="rId4"/>
    <p:sldId id="326" r:id="rId5"/>
    <p:sldId id="327" r:id="rId6"/>
    <p:sldId id="329" r:id="rId7"/>
    <p:sldId id="333" r:id="rId8"/>
    <p:sldId id="325" r:id="rId9"/>
    <p:sldId id="330" r:id="rId10"/>
    <p:sldId id="332" r:id="rId11"/>
    <p:sldId id="331" r:id="rId12"/>
    <p:sldId id="334" r:id="rId13"/>
    <p:sldId id="33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6" autoAdjust="0"/>
    <p:restoredTop sz="94716" autoAdjust="0"/>
  </p:normalViewPr>
  <p:slideViewPr>
    <p:cSldViewPr snapToGrid="0">
      <p:cViewPr varScale="1">
        <p:scale>
          <a:sx n="96" d="100"/>
          <a:sy n="96" d="100"/>
        </p:scale>
        <p:origin x="96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-69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F3328-5D58-40B9-AB04-91D134B8E189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0FF2C-D5FD-4E7B-8C55-D9498848F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95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Environment allows multiple users to access remotely and update the</a:t>
            </a:r>
            <a:r>
              <a:rPr lang="en-US" baseline="0" dirty="0" smtClean="0"/>
              <a:t> SECM, Lock, update and unlock parts of the model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0FF2C-D5FD-4E7B-8C55-D9498848F70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943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Uses Magic Draw using a Teamwork Server provided my No Magic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94C75-5B16-4A56-89E1-3BB70F644FA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9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Once the Requirements and Glossary terms are stable, they are moved to the SysML v2 RFP</a:t>
            </a:r>
            <a:r>
              <a:rPr lang="en-US" baseline="0" dirty="0" smtClean="0"/>
              <a:t> area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0FF2C-D5FD-4E7B-8C55-D9498848F70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90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Uses Magic Draw using a Teamwork Server provided my No Magic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94C75-5B16-4A56-89E1-3BB70F644FA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702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895" y="1524000"/>
            <a:ext cx="8664211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895" y="3299013"/>
            <a:ext cx="8664212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850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8" y="611872"/>
            <a:ext cx="5439393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8" y="1787856"/>
            <a:ext cx="5439393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6787489" y="359393"/>
            <a:ext cx="48768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55983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18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6389" y="368301"/>
            <a:ext cx="2032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2365" y="368301"/>
            <a:ext cx="8919635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77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360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4718" y="3352802"/>
            <a:ext cx="11222567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718" y="4771030"/>
            <a:ext cx="11222567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494640" y="363538"/>
            <a:ext cx="1120272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6231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2403145"/>
            <a:ext cx="10742084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7" y="3736006"/>
            <a:ext cx="10742084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117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2367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4761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5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5" y="107576"/>
            <a:ext cx="10723035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5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2365" y="2347416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4760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4760" y="2347416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784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4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84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9" y="611872"/>
            <a:ext cx="512064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765" y="368300"/>
            <a:ext cx="512064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9" y="1787856"/>
            <a:ext cx="512064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34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2367" y="107577"/>
            <a:ext cx="10723035" cy="79296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7" y="1189182"/>
            <a:ext cx="10723035" cy="4754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6447" y="627566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CE38E4D-051A-41E1-86A4-E56916468FD0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611" y="6275669"/>
            <a:ext cx="6454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30541" y="6275669"/>
            <a:ext cx="132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93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SysML v2 RFP</a:t>
            </a:r>
            <a:br>
              <a:rPr lang="en-US" dirty="0"/>
            </a:br>
            <a:r>
              <a:rPr lang="en-US" dirty="0" smtClean="0"/>
              <a:t>Model-based Specification Approach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OMG Technical Conference, Reston VA</a:t>
            </a:r>
          </a:p>
          <a:p>
            <a:r>
              <a:rPr lang="en-US" dirty="0" smtClean="0"/>
              <a:t>John </a:t>
            </a:r>
            <a:r>
              <a:rPr lang="en-US" dirty="0" smtClean="0"/>
              <a:t>Watson, Robert Karban </a:t>
            </a:r>
            <a:endParaRPr lang="en-US" dirty="0" smtClean="0"/>
          </a:p>
          <a:p>
            <a:r>
              <a:rPr lang="en-US" dirty="0" smtClean="0"/>
              <a:t>21 </a:t>
            </a:r>
            <a:r>
              <a:rPr lang="en-US" dirty="0" smtClean="0"/>
              <a:t>March 2017 </a:t>
            </a:r>
            <a:r>
              <a:rPr lang="en-US" dirty="0" smtClean="0"/>
              <a:t>Rev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55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107577"/>
            <a:ext cx="10723035" cy="603623"/>
          </a:xfrm>
        </p:spPr>
        <p:txBody>
          <a:bodyPr/>
          <a:lstStyle/>
          <a:p>
            <a:r>
              <a:rPr lang="en-US" dirty="0" smtClean="0"/>
              <a:t>Requirement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614" y="711200"/>
            <a:ext cx="10723035" cy="4754419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25 Requirement Groups have been created to date</a:t>
            </a:r>
          </a:p>
          <a:p>
            <a:pPr lvl="1"/>
            <a:r>
              <a:rPr lang="en-US" dirty="0" smtClean="0"/>
              <a:t>A Group uses a Requirement Construct with a unique stereotype</a:t>
            </a:r>
          </a:p>
          <a:p>
            <a:pPr lvl="1"/>
            <a:r>
              <a:rPr lang="en-US" dirty="0" smtClean="0"/>
              <a:t>Used to Organize Requirements (Containment as in SysML 1.X)</a:t>
            </a:r>
          </a:p>
          <a:p>
            <a:pPr lvl="1"/>
            <a:r>
              <a:rPr lang="en-US" dirty="0" smtClean="0"/>
              <a:t>They do not contain a “shall” statement</a:t>
            </a:r>
          </a:p>
          <a:p>
            <a:pPr lvl="1"/>
            <a:r>
              <a:rPr lang="en-US" dirty="0" smtClean="0"/>
              <a:t>Can contain supporting text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72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Glossary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2366" y="900546"/>
            <a:ext cx="10723035" cy="4754419"/>
          </a:xfrm>
        </p:spPr>
        <p:txBody>
          <a:bodyPr/>
          <a:lstStyle/>
          <a:p>
            <a:r>
              <a:rPr lang="en-US" dirty="0" smtClean="0"/>
              <a:t>149 Glossary Terms exist</a:t>
            </a:r>
          </a:p>
          <a:p>
            <a:r>
              <a:rPr lang="en-US" dirty="0" smtClean="0"/>
              <a:t>Each contain: </a:t>
            </a:r>
          </a:p>
          <a:p>
            <a:pPr lvl="1"/>
            <a:r>
              <a:rPr lang="en-US" dirty="0" smtClean="0"/>
              <a:t>At least one textual definition</a:t>
            </a:r>
          </a:p>
          <a:p>
            <a:pPr lvl="1"/>
            <a:r>
              <a:rPr lang="en-US" dirty="0" smtClean="0"/>
              <a:t>A source reference</a:t>
            </a:r>
          </a:p>
          <a:p>
            <a:pPr lvl="1"/>
            <a:r>
              <a:rPr lang="en-US" dirty="0" smtClean="0"/>
              <a:t>Owner tag identifying the Core Team Workgroup </a:t>
            </a:r>
          </a:p>
          <a:p>
            <a:r>
              <a:rPr lang="en-US" dirty="0" smtClean="0"/>
              <a:t>24 References have been used across the 149 terms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86" y="4031759"/>
            <a:ext cx="12161414" cy="241617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55573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84717" y="1042987"/>
            <a:ext cx="11222567" cy="1470025"/>
          </a:xfrm>
        </p:spPr>
        <p:txBody>
          <a:bodyPr/>
          <a:lstStyle/>
          <a:p>
            <a:r>
              <a:rPr lang="en-US" sz="5400" dirty="0" smtClean="0"/>
              <a:t>Questions?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5386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84717" y="1042987"/>
            <a:ext cx="11222567" cy="1470025"/>
          </a:xfrm>
        </p:spPr>
        <p:txBody>
          <a:bodyPr/>
          <a:lstStyle/>
          <a:p>
            <a:r>
              <a:rPr lang="en-US" sz="5400" dirty="0" smtClean="0"/>
              <a:t>Backup Slides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881947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SECM Support for MBSE Document Generation</a:t>
            </a:r>
          </a:p>
          <a:p>
            <a:pPr lvl="1"/>
            <a:r>
              <a:rPr lang="en-US" dirty="0" smtClean="0"/>
              <a:t>SECM organization to support SysML v2 RFP</a:t>
            </a:r>
            <a:endParaRPr lang="en-US" dirty="0" smtClean="0"/>
          </a:p>
          <a:p>
            <a:pPr lvl="1"/>
            <a:r>
              <a:rPr lang="en-US" dirty="0" smtClean="0"/>
              <a:t>Specific content to be used for the SysML </a:t>
            </a:r>
            <a:r>
              <a:rPr lang="en-US" dirty="0" smtClean="0"/>
              <a:t>v2 RFP</a:t>
            </a:r>
          </a:p>
          <a:p>
            <a:r>
              <a:rPr lang="en-US" dirty="0" smtClean="0"/>
              <a:t>SysML v2 RFP Auto-generation Process (Robert Karban)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0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6537147" y="3373170"/>
            <a:ext cx="1197153" cy="0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Environment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3</a:t>
            </a:fld>
            <a:endParaRPr lang="en-US"/>
          </a:p>
        </p:txBody>
      </p:sp>
      <p:sp>
        <p:nvSpPr>
          <p:cNvPr id="5" name="Cube 4"/>
          <p:cNvSpPr/>
          <p:nvPr/>
        </p:nvSpPr>
        <p:spPr>
          <a:xfrm>
            <a:off x="7590051" y="2317973"/>
            <a:ext cx="1985749" cy="1893461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Teamwork Server</a:t>
            </a:r>
          </a:p>
          <a:p>
            <a:pPr algn="ctr"/>
            <a:r>
              <a:rPr lang="en-US" dirty="0" smtClean="0"/>
              <a:t>18.1</a:t>
            </a:r>
            <a:endParaRPr lang="en-US" dirty="0"/>
          </a:p>
        </p:txBody>
      </p:sp>
      <p:sp>
        <p:nvSpPr>
          <p:cNvPr id="6" name="Cube 5"/>
          <p:cNvSpPr/>
          <p:nvPr/>
        </p:nvSpPr>
        <p:spPr>
          <a:xfrm>
            <a:off x="1587500" y="1847753"/>
            <a:ext cx="2066731" cy="852217"/>
          </a:xfrm>
          <a:prstGeom prst="cub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System </a:t>
            </a:r>
            <a:r>
              <a:rPr lang="en-US" dirty="0"/>
              <a:t>Modeler </a:t>
            </a:r>
            <a:r>
              <a:rPr lang="en-US" dirty="0" smtClean="0"/>
              <a:t> 18.1 </a:t>
            </a:r>
            <a:r>
              <a:rPr lang="en-US" dirty="0" smtClean="0"/>
              <a:t>Client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3516124" y="2268125"/>
            <a:ext cx="1028873" cy="581613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4249949" y="2589622"/>
            <a:ext cx="2273420" cy="1479729"/>
            <a:chOff x="4783349" y="2406098"/>
            <a:chExt cx="2273420" cy="1479729"/>
          </a:xfrm>
        </p:grpSpPr>
        <p:sp>
          <p:nvSpPr>
            <p:cNvPr id="3" name="Arc 2"/>
            <p:cNvSpPr/>
            <p:nvPr/>
          </p:nvSpPr>
          <p:spPr>
            <a:xfrm rot="7968246">
              <a:off x="5132792" y="2498953"/>
              <a:ext cx="1388113" cy="1381386"/>
            </a:xfrm>
            <a:prstGeom prst="arc">
              <a:avLst>
                <a:gd name="adj1" fmla="val 17108226"/>
                <a:gd name="adj2" fmla="val 53518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Arc 7"/>
            <p:cNvSpPr/>
            <p:nvPr/>
          </p:nvSpPr>
          <p:spPr>
            <a:xfrm rot="12928622">
              <a:off x="4783349" y="2734043"/>
              <a:ext cx="989930" cy="750552"/>
            </a:xfrm>
            <a:prstGeom prst="arc">
              <a:avLst>
                <a:gd name="adj1" fmla="val 15633262"/>
                <a:gd name="adj2" fmla="val 5259967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Arc 8"/>
            <p:cNvSpPr/>
            <p:nvPr/>
          </p:nvSpPr>
          <p:spPr>
            <a:xfrm rot="19917229">
              <a:off x="5562781" y="2545321"/>
              <a:ext cx="1312755" cy="1157378"/>
            </a:xfrm>
            <a:prstGeom prst="arc">
              <a:avLst>
                <a:gd name="adj1" fmla="val 16200000"/>
                <a:gd name="adj2" fmla="val 109512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rc 9"/>
            <p:cNvSpPr/>
            <p:nvPr/>
          </p:nvSpPr>
          <p:spPr>
            <a:xfrm rot="17638831">
              <a:off x="5066168" y="2409359"/>
              <a:ext cx="1005911" cy="999389"/>
            </a:xfrm>
            <a:prstGeom prst="arc">
              <a:avLst>
                <a:gd name="adj1" fmla="val 16200000"/>
                <a:gd name="adj2" fmla="val 3226355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Arc 15"/>
            <p:cNvSpPr/>
            <p:nvPr/>
          </p:nvSpPr>
          <p:spPr>
            <a:xfrm rot="7077757">
              <a:off x="5737183" y="2612514"/>
              <a:ext cx="1088964" cy="1214798"/>
            </a:xfrm>
            <a:prstGeom prst="arc">
              <a:avLst>
                <a:gd name="adj1" fmla="val 16200000"/>
                <a:gd name="adj2" fmla="val 109512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Arc 16"/>
            <p:cNvSpPr/>
            <p:nvPr/>
          </p:nvSpPr>
          <p:spPr>
            <a:xfrm rot="9080252">
              <a:off x="4962290" y="3053283"/>
              <a:ext cx="805139" cy="832544"/>
            </a:xfrm>
            <a:prstGeom prst="arc">
              <a:avLst>
                <a:gd name="adj1" fmla="val 16079246"/>
                <a:gd name="adj2" fmla="val 2702135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Arc 17"/>
            <p:cNvSpPr/>
            <p:nvPr/>
          </p:nvSpPr>
          <p:spPr>
            <a:xfrm rot="21406180">
              <a:off x="6233313" y="2830237"/>
              <a:ext cx="823456" cy="718819"/>
            </a:xfrm>
            <a:prstGeom prst="arc">
              <a:avLst>
                <a:gd name="adj1" fmla="val 14734065"/>
                <a:gd name="adj2" fmla="val 6319941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Cube 24"/>
          <p:cNvSpPr/>
          <p:nvPr/>
        </p:nvSpPr>
        <p:spPr>
          <a:xfrm>
            <a:off x="1606365" y="3785325"/>
            <a:ext cx="2066731" cy="852217"/>
          </a:xfrm>
          <a:prstGeom prst="cub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System </a:t>
            </a:r>
            <a:r>
              <a:rPr lang="en-US" dirty="0"/>
              <a:t>Modeler </a:t>
            </a:r>
            <a:r>
              <a:rPr lang="en-US" dirty="0" smtClean="0"/>
              <a:t> 18.1 Client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538838" y="3539549"/>
            <a:ext cx="917612" cy="654507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135723" y="4351707"/>
            <a:ext cx="37747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25 Users have access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Projects: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SECM-Domain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OMG-SysML20-RFP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Moving SECM to version 18.5 at the end of March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91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SECM Model High Level </a:t>
            </a:r>
            <a:r>
              <a:rPr lang="en-US" dirty="0" smtClean="0"/>
              <a:t>Content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230141" y="1473200"/>
            <a:ext cx="5679781" cy="3407278"/>
            <a:chOff x="1264713" y="957776"/>
            <a:chExt cx="6713768" cy="4176701"/>
          </a:xfrm>
        </p:grpSpPr>
        <p:grpSp>
          <p:nvGrpSpPr>
            <p:cNvPr id="5" name="Group 4"/>
            <p:cNvGrpSpPr/>
            <p:nvPr/>
          </p:nvGrpSpPr>
          <p:grpSpPr>
            <a:xfrm>
              <a:off x="1264713" y="957776"/>
              <a:ext cx="6713768" cy="4176701"/>
              <a:chOff x="555466" y="850202"/>
              <a:chExt cx="6713768" cy="4176701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 rotWithShape="1">
              <a:blip r:embed="rId3"/>
              <a:srcRect l="-2315" r="2315"/>
              <a:stretch/>
            </p:blipFill>
            <p:spPr>
              <a:xfrm>
                <a:off x="555466" y="850202"/>
                <a:ext cx="6526095" cy="4176701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23" name="Rectangle 22"/>
              <p:cNvSpPr/>
              <p:nvPr/>
            </p:nvSpPr>
            <p:spPr>
              <a:xfrm>
                <a:off x="5045353" y="1295553"/>
                <a:ext cx="1800153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218224" y="850202"/>
                <a:ext cx="1800153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4957258" y="2231377"/>
                <a:ext cx="2083320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6669754" y="2701270"/>
                <a:ext cx="599480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903769" y="4538580"/>
                <a:ext cx="2083320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5248370" y="4050257"/>
                <a:ext cx="1984287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6124108" y="3123017"/>
                <a:ext cx="1108550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5545449" y="3576367"/>
                <a:ext cx="1687208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7113371" y="1747145"/>
                <a:ext cx="119287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41720" y="979973"/>
              <a:ext cx="487520" cy="379812"/>
            </a:xfrm>
            <a:prstGeom prst="rect">
              <a:avLst/>
            </a:prstGeom>
          </p:spPr>
        </p:pic>
      </p:grpSp>
      <p:sp>
        <p:nvSpPr>
          <p:cNvPr id="21" name="Rectangle 20"/>
          <p:cNvSpPr/>
          <p:nvPr/>
        </p:nvSpPr>
        <p:spPr>
          <a:xfrm>
            <a:off x="3230141" y="3685216"/>
            <a:ext cx="5521012" cy="841713"/>
          </a:xfrm>
          <a:prstGeom prst="rect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74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Core Team Work Areas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355" y="900546"/>
            <a:ext cx="5546725" cy="5899150"/>
          </a:xfrm>
        </p:spPr>
        <p:txBody>
          <a:bodyPr>
            <a:normAutofit/>
          </a:bodyPr>
          <a:lstStyle/>
          <a:p>
            <a:r>
              <a:rPr lang="en-US" dirty="0" smtClean="0"/>
              <a:t>Staging area for developing:</a:t>
            </a:r>
          </a:p>
          <a:p>
            <a:pPr lvl="1"/>
            <a:r>
              <a:rPr lang="en-US" dirty="0" smtClean="0"/>
              <a:t>RFP content information:</a:t>
            </a:r>
          </a:p>
          <a:p>
            <a:pPr lvl="2"/>
            <a:r>
              <a:rPr lang="en-US" dirty="0"/>
              <a:t>Requirements</a:t>
            </a:r>
          </a:p>
          <a:p>
            <a:pPr lvl="2"/>
            <a:r>
              <a:rPr lang="en-US" dirty="0"/>
              <a:t>Glossary Terms</a:t>
            </a:r>
          </a:p>
          <a:p>
            <a:pPr lvl="1"/>
            <a:r>
              <a:rPr lang="en-US" dirty="0" smtClean="0"/>
              <a:t>Other informative Information:</a:t>
            </a:r>
          </a:p>
          <a:p>
            <a:pPr lvl="2"/>
            <a:r>
              <a:rPr lang="en-US" dirty="0" smtClean="0"/>
              <a:t>SE Concept </a:t>
            </a:r>
            <a:r>
              <a:rPr lang="en-US" dirty="0" smtClean="0"/>
              <a:t>Development</a:t>
            </a:r>
            <a:endParaRPr lang="en-US" dirty="0" smtClean="0"/>
          </a:p>
          <a:p>
            <a:pPr lvl="2"/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Traceability </a:t>
            </a:r>
            <a:r>
              <a:rPr lang="en-US" dirty="0" smtClean="0"/>
              <a:t>to </a:t>
            </a:r>
            <a:r>
              <a:rPr lang="en-US" dirty="0" smtClean="0"/>
              <a:t>Concepts and Driving Requirements</a:t>
            </a:r>
          </a:p>
          <a:p>
            <a:r>
              <a:rPr lang="en-US" dirty="0" smtClean="0"/>
              <a:t>Manage Follow-up Issues</a:t>
            </a:r>
          </a:p>
          <a:p>
            <a:r>
              <a:rPr lang="en-US" dirty="0" smtClean="0"/>
              <a:t>SECM Work Area Guidelines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260" b="-260"/>
          <a:stretch/>
        </p:blipFill>
        <p:spPr>
          <a:xfrm>
            <a:off x="6185646" y="332167"/>
            <a:ext cx="5930855" cy="5947609"/>
          </a:xfrm>
          <a:prstGeom prst="rect">
            <a:avLst/>
          </a:prstGeom>
        </p:spPr>
      </p:pic>
      <p:cxnSp>
        <p:nvCxnSpPr>
          <p:cNvPr id="15" name="Elbow Connector 14"/>
          <p:cNvCxnSpPr/>
          <p:nvPr/>
        </p:nvCxnSpPr>
        <p:spPr>
          <a:xfrm>
            <a:off x="4182035" y="4867835"/>
            <a:ext cx="2447365" cy="1004129"/>
          </a:xfrm>
          <a:prstGeom prst="bentConnector3">
            <a:avLst>
              <a:gd name="adj1" fmla="val 66484"/>
            </a:avLst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>
            <a:off x="4490919" y="5489702"/>
            <a:ext cx="2138481" cy="637170"/>
          </a:xfrm>
          <a:prstGeom prst="bentConnector3">
            <a:avLst>
              <a:gd name="adj1" fmla="val 50000"/>
            </a:avLst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3086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6" y="230179"/>
            <a:ext cx="10723035" cy="792969"/>
          </a:xfrm>
        </p:spPr>
        <p:txBody>
          <a:bodyPr>
            <a:normAutofit/>
          </a:bodyPr>
          <a:lstStyle/>
          <a:p>
            <a:r>
              <a:rPr lang="en-US" dirty="0"/>
              <a:t>SECM Work Area </a:t>
            </a:r>
            <a:r>
              <a:rPr lang="en-US" dirty="0" smtClean="0"/>
              <a:t>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</a:t>
            </a:r>
          </a:p>
          <a:p>
            <a:pPr lvl="1"/>
            <a:r>
              <a:rPr lang="en-US" dirty="0" smtClean="0"/>
              <a:t>Make </a:t>
            </a:r>
            <a:r>
              <a:rPr lang="en-US" dirty="0"/>
              <a:t>it easy to transition </a:t>
            </a:r>
            <a:r>
              <a:rPr lang="en-US" b="1" i="1" dirty="0" smtClean="0"/>
              <a:t>Requirements</a:t>
            </a:r>
            <a:r>
              <a:rPr lang="en-US" dirty="0" smtClean="0"/>
              <a:t> and </a:t>
            </a:r>
            <a:r>
              <a:rPr lang="en-US" b="1" i="1" dirty="0" smtClean="0"/>
              <a:t>Glossary Terms </a:t>
            </a:r>
            <a:r>
              <a:rPr lang="en-US" dirty="0" smtClean="0"/>
              <a:t>from the work areas to the SysML </a:t>
            </a:r>
            <a:r>
              <a:rPr lang="en-US" dirty="0"/>
              <a:t>v2 RFP Area</a:t>
            </a:r>
          </a:p>
          <a:p>
            <a:r>
              <a:rPr lang="en-US" dirty="0" smtClean="0"/>
              <a:t>Location – </a:t>
            </a:r>
            <a:r>
              <a:rPr lang="en-US" dirty="0" smtClean="0"/>
              <a:t>Core Team Work </a:t>
            </a:r>
            <a:r>
              <a:rPr lang="en-US" dirty="0" smtClean="0"/>
              <a:t>Area Package</a:t>
            </a:r>
          </a:p>
          <a:p>
            <a:r>
              <a:rPr lang="en-US" dirty="0" smtClean="0"/>
              <a:t>Guidance Contents</a:t>
            </a:r>
          </a:p>
          <a:p>
            <a:pPr lvl="1"/>
            <a:r>
              <a:rPr lang="en-US" dirty="0" smtClean="0"/>
              <a:t>Naming </a:t>
            </a:r>
            <a:r>
              <a:rPr lang="en-US" dirty="0"/>
              <a:t>Conventions</a:t>
            </a:r>
          </a:p>
          <a:p>
            <a:pPr lvl="1"/>
            <a:r>
              <a:rPr lang="en-US" dirty="0"/>
              <a:t>Creating RFP Glossary Terms</a:t>
            </a:r>
          </a:p>
          <a:p>
            <a:pPr lvl="1"/>
            <a:r>
              <a:rPr lang="en-US" dirty="0"/>
              <a:t>Creating RFP Requirements</a:t>
            </a:r>
          </a:p>
          <a:p>
            <a:pPr lvl="1"/>
            <a:r>
              <a:rPr lang="en-US" dirty="0"/>
              <a:t>Capturing Follow-up Issues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0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SECM </a:t>
            </a:r>
            <a:r>
              <a:rPr lang="en-US" dirty="0" smtClean="0"/>
              <a:t>– SysML v2 RFP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230141" y="1473200"/>
            <a:ext cx="5679781" cy="3407278"/>
            <a:chOff x="1264713" y="957776"/>
            <a:chExt cx="6713768" cy="4176701"/>
          </a:xfrm>
        </p:grpSpPr>
        <p:grpSp>
          <p:nvGrpSpPr>
            <p:cNvPr id="5" name="Group 4"/>
            <p:cNvGrpSpPr/>
            <p:nvPr/>
          </p:nvGrpSpPr>
          <p:grpSpPr>
            <a:xfrm>
              <a:off x="1264713" y="957776"/>
              <a:ext cx="6713768" cy="4176701"/>
              <a:chOff x="555466" y="850202"/>
              <a:chExt cx="6713768" cy="4176701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 rotWithShape="1">
              <a:blip r:embed="rId3"/>
              <a:srcRect l="-2315" r="2315"/>
              <a:stretch/>
            </p:blipFill>
            <p:spPr>
              <a:xfrm>
                <a:off x="555466" y="850202"/>
                <a:ext cx="6526095" cy="4176701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23" name="Rectangle 22"/>
              <p:cNvSpPr/>
              <p:nvPr/>
            </p:nvSpPr>
            <p:spPr>
              <a:xfrm>
                <a:off x="5045353" y="1295553"/>
                <a:ext cx="1800153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218224" y="850202"/>
                <a:ext cx="1800153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4957258" y="2231377"/>
                <a:ext cx="2083320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6669754" y="2701270"/>
                <a:ext cx="599480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903769" y="4538580"/>
                <a:ext cx="2083320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5248370" y="4050257"/>
                <a:ext cx="1984287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6124108" y="3123017"/>
                <a:ext cx="1108550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5545449" y="3576367"/>
                <a:ext cx="1687208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7113371" y="1747145"/>
                <a:ext cx="119287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41720" y="979973"/>
              <a:ext cx="487520" cy="379812"/>
            </a:xfrm>
            <a:prstGeom prst="rect">
              <a:avLst/>
            </a:prstGeom>
          </p:spPr>
        </p:pic>
      </p:grpSp>
      <p:sp>
        <p:nvSpPr>
          <p:cNvPr id="21" name="Rectangle 20"/>
          <p:cNvSpPr/>
          <p:nvPr/>
        </p:nvSpPr>
        <p:spPr>
          <a:xfrm>
            <a:off x="3230141" y="4070122"/>
            <a:ext cx="5521012" cy="412103"/>
          </a:xfrm>
          <a:prstGeom prst="rect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2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27" y="681486"/>
            <a:ext cx="5861685" cy="618553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8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99602" y="-93028"/>
            <a:ext cx="10723035" cy="792969"/>
          </a:xfrm>
        </p:spPr>
        <p:txBody>
          <a:bodyPr/>
          <a:lstStyle/>
          <a:p>
            <a:r>
              <a:rPr lang="en-US" dirty="0" smtClean="0"/>
              <a:t>SECM – SysML v2 RFP Model Organization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3107810" y="4424423"/>
            <a:ext cx="446064" cy="0"/>
          </a:xfrm>
          <a:prstGeom prst="straightConnector1">
            <a:avLst/>
          </a:prstGeom>
          <a:ln w="76200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57528" y="4276966"/>
            <a:ext cx="3611820" cy="324351"/>
          </a:xfrm>
          <a:prstGeom prst="rect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89025" y="4739602"/>
            <a:ext cx="3611820" cy="324351"/>
          </a:xfrm>
          <a:prstGeom prst="rect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89025" y="5037840"/>
            <a:ext cx="3611820" cy="324351"/>
          </a:xfrm>
          <a:prstGeom prst="rect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9493" y="2844034"/>
            <a:ext cx="5917406" cy="3217069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10" name="Rectangle 9"/>
          <p:cNvSpPr/>
          <p:nvPr/>
        </p:nvSpPr>
        <p:spPr>
          <a:xfrm>
            <a:off x="3735526" y="4140904"/>
            <a:ext cx="4001011" cy="324351"/>
          </a:xfrm>
          <a:prstGeom prst="rect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l="-111" t="16315" r="27763" b="20058"/>
          <a:stretch/>
        </p:blipFill>
        <p:spPr>
          <a:xfrm>
            <a:off x="7736537" y="1703668"/>
            <a:ext cx="4293184" cy="487868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cxnSp>
        <p:nvCxnSpPr>
          <p:cNvPr id="12" name="Straight Arrow Connector 11"/>
          <p:cNvCxnSpPr/>
          <p:nvPr/>
        </p:nvCxnSpPr>
        <p:spPr>
          <a:xfrm flipH="1">
            <a:off x="6913577" y="4303079"/>
            <a:ext cx="822960" cy="0"/>
          </a:xfrm>
          <a:prstGeom prst="straightConnector1">
            <a:avLst/>
          </a:prstGeom>
          <a:ln w="76200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121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1" grpId="0" animBg="1"/>
      <p:bldP spid="13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107577"/>
            <a:ext cx="10723035" cy="603623"/>
          </a:xfrm>
        </p:spPr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614" y="711200"/>
            <a:ext cx="10723035" cy="4754419"/>
          </a:xfrm>
        </p:spPr>
        <p:txBody>
          <a:bodyPr>
            <a:normAutofit/>
          </a:bodyPr>
          <a:lstStyle/>
          <a:p>
            <a:r>
              <a:rPr lang="en-US" dirty="0" smtClean="0"/>
              <a:t>140 Requirements have been created</a:t>
            </a:r>
          </a:p>
          <a:p>
            <a:r>
              <a:rPr lang="en-US" dirty="0" smtClean="0"/>
              <a:t>Requirement attributes include:</a:t>
            </a:r>
          </a:p>
          <a:p>
            <a:pPr lvl="1"/>
            <a:r>
              <a:rPr lang="en-US" dirty="0" smtClean="0"/>
              <a:t>Unique ID</a:t>
            </a:r>
          </a:p>
          <a:p>
            <a:pPr lvl="2"/>
            <a:r>
              <a:rPr lang="en-US" dirty="0" smtClean="0"/>
              <a:t>3 letter prefix identifying the type of requirement</a:t>
            </a:r>
          </a:p>
          <a:p>
            <a:pPr lvl="2"/>
            <a:r>
              <a:rPr lang="en-US" dirty="0" smtClean="0"/>
              <a:t>Followed by a number, e.g.  VER 4.2.3</a:t>
            </a:r>
          </a:p>
          <a:p>
            <a:pPr lvl="1"/>
            <a:r>
              <a:rPr lang="en-US" dirty="0"/>
              <a:t>Name </a:t>
            </a:r>
          </a:p>
          <a:p>
            <a:pPr lvl="1"/>
            <a:r>
              <a:rPr lang="en-US" dirty="0" smtClean="0"/>
              <a:t>SysML 1.X – Was this feature available in SysML 1.X? </a:t>
            </a:r>
          </a:p>
          <a:p>
            <a:pPr lvl="2"/>
            <a:r>
              <a:rPr lang="en-US" dirty="0" smtClean="0"/>
              <a:t>Yes, No, Partial</a:t>
            </a:r>
          </a:p>
          <a:p>
            <a:pPr lvl="1"/>
            <a:r>
              <a:rPr lang="en-US" dirty="0"/>
              <a:t>Status</a:t>
            </a:r>
          </a:p>
          <a:p>
            <a:pPr lvl="2"/>
            <a:r>
              <a:rPr lang="en-US" dirty="0"/>
              <a:t>Draft, Proposed, Ready for Review, Accepted, Rejected, Implemented, Verified</a:t>
            </a:r>
          </a:p>
          <a:p>
            <a:pPr lvl="1"/>
            <a:r>
              <a:rPr lang="en-US" dirty="0" smtClean="0"/>
              <a:t>Owner </a:t>
            </a:r>
            <a:r>
              <a:rPr lang="en-US" dirty="0"/>
              <a:t>– Identifying the Core Team work center creator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82" y="5465619"/>
            <a:ext cx="12090403" cy="113347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5861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72802</TotalTime>
  <Words>405</Words>
  <Application>Microsoft Office PowerPoint</Application>
  <PresentationFormat>Widescreen</PresentationFormat>
  <Paragraphs>83</Paragraphs>
  <Slides>13</Slides>
  <Notes>4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News Gothic MT</vt:lpstr>
      <vt:lpstr>Wingdings 2</vt:lpstr>
      <vt:lpstr>Breeze</vt:lpstr>
      <vt:lpstr>SysML v2 RFP Model-based Specification Approach</vt:lpstr>
      <vt:lpstr>Overview</vt:lpstr>
      <vt:lpstr>The Environment</vt:lpstr>
      <vt:lpstr>SECM Model High Level Content</vt:lpstr>
      <vt:lpstr>Core Team Work Areas</vt:lpstr>
      <vt:lpstr>SECM Work Area Guidelines</vt:lpstr>
      <vt:lpstr>SECM – SysML v2 RFP</vt:lpstr>
      <vt:lpstr>SECM – SysML v2 RFP Model Organization</vt:lpstr>
      <vt:lpstr>Requirements</vt:lpstr>
      <vt:lpstr>Requirement Groups</vt:lpstr>
      <vt:lpstr>Glossary Terms</vt:lpstr>
      <vt:lpstr>Questions?</vt:lpstr>
      <vt:lpstr>Backup Slides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Watson</dc:creator>
  <cp:lastModifiedBy>John Watson</cp:lastModifiedBy>
  <cp:revision>297</cp:revision>
  <dcterms:created xsi:type="dcterms:W3CDTF">2016-07-08T14:54:35Z</dcterms:created>
  <dcterms:modified xsi:type="dcterms:W3CDTF">2017-03-21T18:15:47Z</dcterms:modified>
</cp:coreProperties>
</file>