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19"/>
  </p:notesMasterIdLst>
  <p:sldIdLst>
    <p:sldId id="288" r:id="rId2"/>
    <p:sldId id="289" r:id="rId3"/>
    <p:sldId id="290" r:id="rId4"/>
    <p:sldId id="291" r:id="rId5"/>
    <p:sldId id="292" r:id="rId6"/>
    <p:sldId id="30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3" r:id="rId16"/>
    <p:sldId id="304" r:id="rId17"/>
    <p:sldId id="284" r:id="rId18"/>
  </p:sldIdLst>
  <p:sldSz cx="9144000" cy="5143500" type="screen16x9"/>
  <p:notesSz cx="7102475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08" userDrawn="1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464E"/>
    <a:srgbClr val="969696"/>
    <a:srgbClr val="182E97"/>
    <a:srgbClr val="183897"/>
    <a:srgbClr val="5F5F5F"/>
    <a:srgbClr val="777777"/>
    <a:srgbClr val="FF99CC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7961" autoAdjust="0"/>
    <p:restoredTop sz="77452" autoAdjust="0"/>
  </p:normalViewPr>
  <p:slideViewPr>
    <p:cSldViewPr showGuides="1">
      <p:cViewPr varScale="1">
        <p:scale>
          <a:sx n="94" d="100"/>
          <a:sy n="94" d="100"/>
        </p:scale>
        <p:origin x="-258" y="-90"/>
      </p:cViewPr>
      <p:guideLst>
        <p:guide orient="horz" pos="3208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4" d="100"/>
          <a:sy n="94" d="100"/>
        </p:scale>
        <p:origin x="2430" y="78"/>
      </p:cViewPr>
      <p:guideLst>
        <p:guide orient="horz" pos="3223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2D6C3A81-2ED4-4469-BD72-E11E4FCBB13C}" type="datetimeFigureOut">
              <a:rPr lang="de-DE"/>
              <a:pPr>
                <a:defRPr/>
              </a:pPr>
              <a:t>17.07.2016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E3820D1-053C-4BB9-B0FF-1F6150163E4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18003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820D1-053C-4BB9-B0FF-1F6150163E4D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78153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660400"/>
            <a:ext cx="91440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A91BEE30-5B86-4C7E-B979-4AA90EF0DD83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Gerade Verbindung 11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283968" y="1761660"/>
            <a:ext cx="4860032" cy="1809201"/>
          </a:xfrm>
          <a:solidFill>
            <a:schemeClr val="bg1">
              <a:alpha val="80000"/>
            </a:schemeClr>
          </a:solidFill>
        </p:spPr>
        <p:txBody>
          <a:bodyPr lIns="190800" tIns="108000"/>
          <a:lstStyle>
            <a:lvl1pPr>
              <a:lnSpc>
                <a:spcPct val="105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283967" y="2787774"/>
            <a:ext cx="4609208" cy="783087"/>
          </a:xfrm>
        </p:spPr>
        <p:txBody>
          <a:bodyPr lIns="190800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1209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2315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(Lösung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2088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89F059EF-DA77-44FB-B203-070DAC9C8210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8275"/>
            <a:ext cx="40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0177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(Lösung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2088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0E545EA0-6DD0-4C22-98A6-6B4B00599477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468314" y="1653779"/>
            <a:ext cx="3924300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4751388" y="1653779"/>
            <a:ext cx="4141786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7154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Lösung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2088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11973346-82FF-4CC1-887E-45C4D23D991A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8275"/>
            <a:ext cx="40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1715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Lösung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2088C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120E81F6-CB73-43AA-B3BC-9B772FF70E47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6240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(Implementier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823F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63322E45-0F4B-4D2E-BB9A-1FEC37E80CC7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513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(Implementier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823F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DCBB934B-6C7A-4407-B0CD-6C245D9ED1C3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8275"/>
            <a:ext cx="40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468314" y="1653779"/>
            <a:ext cx="3924300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4751388" y="1653779"/>
            <a:ext cx="4141786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5776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Implementier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823F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A5D32793-43B0-4409-B506-C26455447B0F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8275"/>
            <a:ext cx="40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2184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Implementier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823F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2E922A5A-A493-4C9B-9941-3171B221AC11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8275"/>
            <a:ext cx="40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4243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(Betriebsunterstütz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21A24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0B50F251-7D3A-47CF-B94A-836148BC7A9A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4286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iv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0EBD517F-6569-42E0-94D1-D2BF82E51609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283968" y="1761660"/>
            <a:ext cx="4860032" cy="1809201"/>
          </a:xfrm>
          <a:noFill/>
        </p:spPr>
        <p:txBody>
          <a:bodyPr lIns="190800" tIns="108000"/>
          <a:lstStyle>
            <a:lvl1pPr>
              <a:lnSpc>
                <a:spcPct val="105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283967" y="2787774"/>
            <a:ext cx="4609208" cy="783087"/>
          </a:xfrm>
        </p:spPr>
        <p:txBody>
          <a:bodyPr lIns="190800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68210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(Betriebsunterstütz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21A24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4B3B587A-21BB-4CBA-8939-54FB232619AB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8275"/>
            <a:ext cx="40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468314" y="1653779"/>
            <a:ext cx="3924300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4751388" y="1653779"/>
            <a:ext cx="4141786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58501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Betriebsunterstütz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21A24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3ABD28A6-B70E-4235-9B47-6095B35927F4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19594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Betriebsunterstütz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21A24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B3C6E37B-E3F7-4A49-B3BF-409E8036A62B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08572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(Prozessberat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FBB91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F1CCF583-ACC1-4FA4-955E-FCEE66841DEF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87032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 (Prozessberat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FBB91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8B50C06C-80CF-4AA3-B955-C0D62B4A7DEC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468314" y="1653779"/>
            <a:ext cx="3924300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4751388" y="1653779"/>
            <a:ext cx="4141786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8853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Prozessberat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FBB91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EE4A4546-BEB8-4C48-8427-C89469C428F4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8275"/>
            <a:ext cx="40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7940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Prozessberat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rgbClr val="FBB91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8A00CC5D-C79D-4AA7-BE2B-E9ABAB88ED42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10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68313" y="169863"/>
            <a:ext cx="4048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7629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660400"/>
            <a:ext cx="91440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D759F4B7-AAD9-4E9B-9A9D-A5289EBE104B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gray">
          <a:xfrm>
            <a:off x="2663788" y="1599642"/>
            <a:ext cx="5184576" cy="891099"/>
          </a:xfrm>
        </p:spPr>
        <p:txBody>
          <a:bodyPr>
            <a:normAutofit/>
          </a:bodyPr>
          <a:lstStyle>
            <a:lvl1pPr marL="0" indent="0">
              <a:lnSpc>
                <a:spcPct val="127000"/>
              </a:lnSpc>
              <a:buNone/>
              <a:defRPr sz="31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663788" y="2922790"/>
            <a:ext cx="5184576" cy="7290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3309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660400"/>
            <a:ext cx="91440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9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16CBD62B-7232-44DF-8E76-0C5C66C7D259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fik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2663788" y="2463739"/>
            <a:ext cx="5184576" cy="10261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074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ive 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pic>
        <p:nvPicPr>
          <p:cNvPr id="5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283968" y="1761660"/>
            <a:ext cx="4860032" cy="1809201"/>
          </a:xfrm>
          <a:noFill/>
        </p:spPr>
        <p:txBody>
          <a:bodyPr lIns="190800" tIns="108000"/>
          <a:lstStyle>
            <a:lvl1pPr>
              <a:lnSpc>
                <a:spcPct val="105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4283967" y="2787774"/>
            <a:ext cx="4609208" cy="783087"/>
          </a:xfrm>
        </p:spPr>
        <p:txBody>
          <a:bodyPr lIns="190800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01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gray">
          <a:xfrm>
            <a:off x="468314" y="141481"/>
            <a:ext cx="6371939" cy="51305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5052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468314" y="1653779"/>
            <a:ext cx="3924300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4751388" y="1653779"/>
            <a:ext cx="4141786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 bwMode="gray">
          <a:xfrm>
            <a:off x="468314" y="141481"/>
            <a:ext cx="6371939" cy="51305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27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4751388" y="1653779"/>
            <a:ext cx="4141786" cy="29706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 bwMode="gray">
          <a:xfrm>
            <a:off x="468314" y="141481"/>
            <a:ext cx="6371939" cy="51305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 bwMode="gray">
          <a:xfrm>
            <a:off x="468313" y="1707357"/>
            <a:ext cx="3924300" cy="2403872"/>
          </a:xfrm>
          <a:solidFill>
            <a:schemeClr val="accent5">
              <a:lumMod val="20000"/>
              <a:lumOff val="80000"/>
            </a:schemeClr>
          </a:solidFill>
        </p:spPr>
        <p:txBody>
          <a:bodyPr lIns="90000" tIns="46800" rIns="90000" bIns="468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6021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 bwMode="gray">
          <a:xfrm>
            <a:off x="468314" y="141481"/>
            <a:ext cx="6371939" cy="51305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 bwMode="gray">
          <a:xfrm>
            <a:off x="468313" y="1707357"/>
            <a:ext cx="1800225" cy="2403872"/>
          </a:xfrm>
          <a:solidFill>
            <a:schemeClr val="accent5">
              <a:lumMod val="20000"/>
              <a:lumOff val="80000"/>
            </a:schemeClr>
          </a:solidFill>
        </p:spPr>
        <p:txBody>
          <a:bodyPr lIns="90000" tIns="46800" rIns="90000" bIns="468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6876256" y="1707357"/>
            <a:ext cx="1800200" cy="2403872"/>
          </a:xfrm>
          <a:solidFill>
            <a:schemeClr val="accent5">
              <a:lumMod val="20000"/>
              <a:lumOff val="80000"/>
            </a:schemeClr>
          </a:solidFill>
        </p:spPr>
        <p:txBody>
          <a:bodyPr lIns="90000" tIns="46800" rIns="90000" bIns="468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2591781" y="1707357"/>
            <a:ext cx="1800833" cy="2403872"/>
          </a:xfrm>
          <a:solidFill>
            <a:schemeClr val="accent5">
              <a:lumMod val="20000"/>
              <a:lumOff val="80000"/>
            </a:schemeClr>
          </a:solidFill>
        </p:spPr>
        <p:txBody>
          <a:bodyPr lIns="90000" tIns="46800" rIns="90000" bIns="468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 bwMode="gray">
          <a:xfrm>
            <a:off x="4751388" y="1707357"/>
            <a:ext cx="1800832" cy="2403872"/>
          </a:xfrm>
          <a:solidFill>
            <a:schemeClr val="accent5">
              <a:lumMod val="20000"/>
              <a:lumOff val="80000"/>
            </a:schemeClr>
          </a:solidFill>
        </p:spPr>
        <p:txBody>
          <a:bodyPr lIns="90000" tIns="46800" rIns="90000" bIns="468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4393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 bwMode="gray">
          <a:xfrm>
            <a:off x="1" y="654537"/>
            <a:ext cx="9143999" cy="4185465"/>
          </a:xfrm>
          <a:solidFill>
            <a:schemeClr val="accent5">
              <a:lumMod val="20000"/>
              <a:lumOff val="80000"/>
            </a:schemeClr>
          </a:solidFill>
        </p:spPr>
        <p:txBody>
          <a:bodyPr lIns="90000" tIns="46800" rIns="90000" bIns="468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1"/>
          </p:nvPr>
        </p:nvSpPr>
        <p:spPr bwMode="gray">
          <a:xfrm>
            <a:off x="468314" y="141481"/>
            <a:ext cx="6371939" cy="51305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5533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1"/>
          </p:nvPr>
        </p:nvSpPr>
        <p:spPr bwMode="gray">
          <a:xfrm>
            <a:off x="468314" y="141481"/>
            <a:ext cx="6371939" cy="51305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6007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gray">
          <a:xfrm>
            <a:off x="0" y="4840288"/>
            <a:ext cx="9144000" cy="30321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3C3C3C"/>
              </a:solidFill>
            </a:endParaRP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gray">
          <a:xfrm>
            <a:off x="468313" y="788988"/>
            <a:ext cx="84248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68313" y="1654175"/>
            <a:ext cx="842486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5900" y="4840288"/>
            <a:ext cx="4356100" cy="303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b="1">
                <a:solidFill>
                  <a:prstClr val="white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 bwMode="gray">
          <a:xfrm>
            <a:off x="7885113" y="4840288"/>
            <a:ext cx="1079500" cy="30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t>Page </a:t>
            </a:r>
            <a:fld id="{8BC9927C-3E94-4C43-8171-4116CBCE3793}" type="slidenum">
              <a:rPr lang="de-DE" altLang="en-US" sz="1300" b="1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de-DE" altLang="en-US" sz="13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Gerade Verbindung 20"/>
          <p:cNvCxnSpPr/>
          <p:nvPr/>
        </p:nvCxnSpPr>
        <p:spPr bwMode="gray">
          <a:xfrm>
            <a:off x="-36513" y="654050"/>
            <a:ext cx="921702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Grafik 8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451725" y="193675"/>
            <a:ext cx="14557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  <p:sldLayoutId id="2147484486" r:id="rId12"/>
    <p:sldLayoutId id="2147484487" r:id="rId13"/>
    <p:sldLayoutId id="2147484488" r:id="rId14"/>
    <p:sldLayoutId id="2147484489" r:id="rId15"/>
    <p:sldLayoutId id="2147484490" r:id="rId16"/>
    <p:sldLayoutId id="2147484491" r:id="rId17"/>
    <p:sldLayoutId id="2147484492" r:id="rId18"/>
    <p:sldLayoutId id="2147484493" r:id="rId19"/>
    <p:sldLayoutId id="2147484494" r:id="rId20"/>
    <p:sldLayoutId id="2147484495" r:id="rId21"/>
    <p:sldLayoutId id="2147484496" r:id="rId22"/>
    <p:sldLayoutId id="2147484497" r:id="rId23"/>
    <p:sldLayoutId id="2147484498" r:id="rId24"/>
    <p:sldLayoutId id="2147484499" r:id="rId25"/>
    <p:sldLayoutId id="2147484500" r:id="rId26"/>
    <p:sldLayoutId id="2147484501" r:id="rId27"/>
    <p:sldLayoutId id="2147484502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68288" indent="-268288" algn="l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chemeClr val="bg2"/>
        </a:buClr>
        <a:buSzPct val="140000"/>
        <a:buFont typeface="Arial Black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6213" algn="l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Arial Black" pitchFamily="34" charset="0"/>
        <a:buChar char="›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628650" indent="-184150" algn="l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Arial Black" pitchFamily="34" charset="0"/>
        <a:buChar char="›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804863" indent="-176213" algn="l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Arial Black" pitchFamily="34" charset="0"/>
        <a:buChar char="›"/>
        <a:defRPr kern="1200">
          <a:solidFill>
            <a:schemeClr val="accent1"/>
          </a:solidFill>
          <a:latin typeface="+mn-lt"/>
          <a:ea typeface="+mn-ea"/>
          <a:cs typeface="+mn-cs"/>
        </a:defRPr>
      </a:lvl4pPr>
      <a:lvl5pPr marL="990600" indent="-185738" algn="l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Arial Black" pitchFamily="34" charset="0"/>
        <a:buChar char="›"/>
        <a:defRPr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12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12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24.png"/><Relationship Id="rId2" Type="http://schemas.openxmlformats.org/officeDocument/2006/relationships/image" Target="../media/image2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chadzynski@aras.com" TargetMode="External"/><Relationship Id="rId2" Type="http://schemas.openxmlformats.org/officeDocument/2006/relationships/hyperlink" Target="mailto:michael.pfenning@xplm.com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12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588224" y="915566"/>
            <a:ext cx="1224136" cy="1080120"/>
          </a:xfrm>
          <a:prstGeom prst="rect">
            <a:avLst/>
          </a:prstGeom>
          <a:solidFill>
            <a:srgbClr val="00508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>
              <a:buClr>
                <a:schemeClr val="bg2"/>
              </a:buClr>
              <a:buFont typeface="Arial Black" panose="020B0A04020102020204" pitchFamily="34" charset="0"/>
              <a:buChar char="›"/>
            </a:pPr>
            <a:r>
              <a:rPr lang="de-DE" sz="2000" dirty="0" smtClean="0">
                <a:solidFill>
                  <a:schemeClr val="bg1"/>
                </a:solidFill>
              </a:rPr>
              <a:t>PLM</a:t>
            </a:r>
            <a:endParaRPr lang="de-DE" dirty="0" smtClean="0">
              <a:solidFill>
                <a:schemeClr val="bg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5292080" y="1455626"/>
            <a:ext cx="1224136" cy="36004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07504" y="1203598"/>
            <a:ext cx="174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/>
              <a:t>a</a:t>
            </a:r>
            <a:r>
              <a:rPr lang="de-DE" b="1" dirty="0" smtClean="0"/>
              <a:t>dministrative </a:t>
            </a:r>
            <a:br>
              <a:rPr lang="de-DE" b="1" dirty="0" smtClean="0"/>
            </a:br>
            <a:r>
              <a:rPr lang="de-DE" b="1" dirty="0" err="1" smtClean="0"/>
              <a:t>view</a:t>
            </a:r>
            <a:r>
              <a:rPr lang="de-DE" b="1" dirty="0" smtClean="0"/>
              <a:t> on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model</a:t>
            </a:r>
            <a:endParaRPr lang="de-DE" b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1703388" y="912155"/>
            <a:ext cx="52895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2000"/>
              </a:lnSpc>
              <a:buClr>
                <a:schemeClr val="bg2"/>
              </a:buClr>
              <a:buSzPct val="140000"/>
              <a:buFont typeface="Arial Black" panose="020B0A04020102020204" pitchFamily="34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176213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628650" indent="-184150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804863" indent="-176213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990600" indent="-185738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14478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19050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23622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28194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 Black" panose="020B0A04020102020204" pitchFamily="34" charset="0"/>
              <a:buNone/>
            </a:pPr>
            <a:r>
              <a:rPr lang="en-US" altLang="en-US" sz="900" b="1" dirty="0" smtClean="0"/>
              <a:t>*</a:t>
            </a:r>
            <a:endParaRPr lang="en-US" altLang="en-US" sz="900" b="1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5083477" y="2441742"/>
            <a:ext cx="4033143" cy="720081"/>
          </a:xfrm>
          <a:prstGeom prst="rect">
            <a:avLst/>
          </a:prstGeom>
        </p:spPr>
        <p:txBody>
          <a:bodyPr/>
          <a:lstStyle>
            <a:lvl1pPr marL="268288" indent="-268288" algn="l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Arial Black" pitchFamily="34" charset="0"/>
              <a:buChar char="›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76213" algn="l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itchFamily="34" charset="0"/>
              <a:buChar char="›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28650" indent="-184150" algn="l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itchFamily="34" charset="0"/>
              <a:buChar char="›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4863" indent="-176213" algn="l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itchFamily="34" charset="0"/>
              <a:buChar char="›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90600" indent="-185738" algn="l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itchFamily="34" charset="0"/>
              <a:buChar char="›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High granular MCIs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PLM </a:t>
            </a:r>
            <a:r>
              <a:rPr lang="de-DE" dirty="0" err="1" smtClean="0"/>
              <a:t>backbone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ensure</a:t>
            </a:r>
            <a:r>
              <a:rPr lang="de-DE" dirty="0" smtClean="0"/>
              <a:t> </a:t>
            </a:r>
            <a:r>
              <a:rPr lang="de-DE" dirty="0" err="1" smtClean="0"/>
              <a:t>traceability</a:t>
            </a:r>
            <a:endParaRPr lang="de-DE" dirty="0" smtClean="0"/>
          </a:p>
          <a:p>
            <a:r>
              <a:rPr lang="de-DE" dirty="0" smtClean="0"/>
              <a:t>Other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backbone</a:t>
            </a:r>
            <a:r>
              <a:rPr lang="de-DE" dirty="0" smtClean="0"/>
              <a:t> on a </a:t>
            </a:r>
            <a:r>
              <a:rPr lang="de-DE" dirty="0" err="1" smtClean="0"/>
              <a:t>low</a:t>
            </a:r>
            <a:r>
              <a:rPr lang="de-DE" dirty="0" smtClean="0"/>
              <a:t> granular </a:t>
            </a:r>
            <a:r>
              <a:rPr lang="de-DE" dirty="0" err="1" smtClean="0"/>
              <a:t>level</a:t>
            </a:r>
            <a:r>
              <a:rPr lang="de-DE" dirty="0" smtClean="0"/>
              <a:t> (JPG, PDF, MDZIP)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24" y="799567"/>
            <a:ext cx="3254191" cy="400443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8382" y="3291830"/>
            <a:ext cx="247736" cy="31761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859" y="2657146"/>
            <a:ext cx="247736" cy="31761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632" y="3095584"/>
            <a:ext cx="247736" cy="317612"/>
          </a:xfrm>
          <a:prstGeom prst="rect">
            <a:avLst/>
          </a:prstGeom>
        </p:spPr>
      </p:pic>
      <p:cxnSp>
        <p:nvCxnSpPr>
          <p:cNvPr id="3" name="Gerader Verbinder 2"/>
          <p:cNvCxnSpPr/>
          <p:nvPr/>
        </p:nvCxnSpPr>
        <p:spPr>
          <a:xfrm flipV="1">
            <a:off x="2915816" y="799567"/>
            <a:ext cx="1440160" cy="188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568372" y="293845"/>
            <a:ext cx="1960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Anchor Elements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3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23457E-6 L -0.00989 -1.23457E-6 C -0.01441 -1.23457E-6 -0.01961 -0.10309 -0.01961 -0.18518 L -0.01961 -0.3685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84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64198E-7 L -0.0026 -8.64198E-7 C -0.00382 -8.64198E-7 -0.00503 -0.07407 -0.00503 -0.13302 L -0.00503 -0.26451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32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5062E-6 L -0.00261 3.95062E-6 C -0.00382 3.95062E-6 -0.00504 -0.07408 -0.00504 -0.13303 L -0.00504 -0.2645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558"/>
            <a:ext cx="9144000" cy="39029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9622"/>
            <a:ext cx="405296" cy="5067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44" y="3723878"/>
            <a:ext cx="422223" cy="5279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82" y="2288590"/>
            <a:ext cx="2555776" cy="12314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00" y="2477698"/>
            <a:ext cx="2555776" cy="12314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18" y="2673686"/>
            <a:ext cx="2555776" cy="123145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807" y="1398590"/>
            <a:ext cx="875574" cy="56485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812744" y="10773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en-US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752" y="1398590"/>
            <a:ext cx="875574" cy="5648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775689" y="10773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36" y="2886023"/>
            <a:ext cx="2555776" cy="123145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1850923" y="1592826"/>
            <a:ext cx="848032" cy="73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1822510" y="1911016"/>
            <a:ext cx="670242" cy="44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2374490" y="1755058"/>
            <a:ext cx="891170" cy="128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278" y="507289"/>
            <a:ext cx="780947" cy="676310"/>
          </a:xfrm>
          <a:prstGeom prst="rect">
            <a:avLst/>
          </a:prstGeom>
        </p:spPr>
      </p:pic>
      <p:pic>
        <p:nvPicPr>
          <p:cNvPr id="1031" name="Picture 7" descr="E:\Diagrammrahmen_Req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62" y="3099521"/>
            <a:ext cx="2530476" cy="12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43" y="1672730"/>
            <a:ext cx="247736" cy="31761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690" y="1645834"/>
            <a:ext cx="247736" cy="31761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87574"/>
            <a:ext cx="1200317" cy="2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8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558"/>
            <a:ext cx="9144000" cy="39029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9622"/>
            <a:ext cx="405296" cy="5067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44" y="3723878"/>
            <a:ext cx="422223" cy="5279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82" y="2288590"/>
            <a:ext cx="2555776" cy="12314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00" y="2477698"/>
            <a:ext cx="2555776" cy="12314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18" y="2673686"/>
            <a:ext cx="2555776" cy="123145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807" y="1398590"/>
            <a:ext cx="875574" cy="56485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812744" y="10773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en-US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752" y="1398590"/>
            <a:ext cx="875574" cy="5648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775689" y="10773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36" y="2886023"/>
            <a:ext cx="2555776" cy="123145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1850923" y="1592826"/>
            <a:ext cx="848032" cy="73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1822510" y="1911016"/>
            <a:ext cx="670242" cy="44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2374490" y="1755058"/>
            <a:ext cx="891170" cy="128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 descr="E:\Diagrammrahmen_Req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62" y="3099521"/>
            <a:ext cx="2530476" cy="12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Diagrammrahmen_powertrai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333" y="2303772"/>
            <a:ext cx="2492752" cy="120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43" y="1672730"/>
            <a:ext cx="247736" cy="31761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690" y="1645834"/>
            <a:ext cx="247736" cy="31761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87574"/>
            <a:ext cx="1200317" cy="2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7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558"/>
            <a:ext cx="9144000" cy="39029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9622"/>
            <a:ext cx="405296" cy="5067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44" y="3723878"/>
            <a:ext cx="422223" cy="5279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82" y="2288590"/>
            <a:ext cx="2555776" cy="12314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00" y="2477698"/>
            <a:ext cx="2555776" cy="12314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18" y="2673686"/>
            <a:ext cx="2555776" cy="123145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807" y="1398590"/>
            <a:ext cx="875574" cy="56485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812744" y="10773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en-US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752" y="1398590"/>
            <a:ext cx="875574" cy="5648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775689" y="10773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36" y="2886023"/>
            <a:ext cx="2555776" cy="123145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1850923" y="1592826"/>
            <a:ext cx="848032" cy="73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1822510" y="1911016"/>
            <a:ext cx="670242" cy="44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2374490" y="1755058"/>
            <a:ext cx="891170" cy="128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509" y="1365270"/>
            <a:ext cx="875574" cy="56485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5062791" y="107732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</a:t>
            </a:r>
            <a:endParaRPr lang="en-US" dirty="0"/>
          </a:p>
        </p:txBody>
      </p:sp>
      <p:cxnSp>
        <p:nvCxnSpPr>
          <p:cNvPr id="28" name="Gerade Verbindung mit Pfeil 27"/>
          <p:cNvCxnSpPr/>
          <p:nvPr/>
        </p:nvCxnSpPr>
        <p:spPr>
          <a:xfrm flipH="1" flipV="1">
            <a:off x="3241316" y="1592827"/>
            <a:ext cx="2133686" cy="400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 flipV="1">
            <a:off x="3349091" y="1911016"/>
            <a:ext cx="2159013" cy="382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 flipV="1">
            <a:off x="2824448" y="1715359"/>
            <a:ext cx="2044640" cy="706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2341" y="545216"/>
            <a:ext cx="780947" cy="676310"/>
          </a:xfrm>
          <a:prstGeom prst="rect">
            <a:avLst/>
          </a:prstGeom>
        </p:spPr>
      </p:pic>
      <p:pic>
        <p:nvPicPr>
          <p:cNvPr id="36" name="Picture 7" descr="E:\Diagrammrahmen_Req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62" y="3099521"/>
            <a:ext cx="2530476" cy="12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E:\Diagrammrahmen_powertrai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333" y="2303772"/>
            <a:ext cx="2492752" cy="120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ja.amend\Downloads\Diagrammrahmen_ControlSystem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243" y="2538555"/>
            <a:ext cx="2472531" cy="11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43" y="1672730"/>
            <a:ext cx="247736" cy="317612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690" y="1645834"/>
            <a:ext cx="247736" cy="317612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4446" y="3289414"/>
            <a:ext cx="247736" cy="317612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87574"/>
            <a:ext cx="1200317" cy="2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7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1267E-7 L 0.0099 -2.31267E-7 C 0.01441 -2.31267E-7 0.02031 -0.08696 0.02031 -0.15634 L 0.02031 -0.31021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155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558"/>
            <a:ext cx="9144000" cy="39029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9622"/>
            <a:ext cx="405296" cy="5067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44" y="3723878"/>
            <a:ext cx="422223" cy="5279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82" y="2288590"/>
            <a:ext cx="2555776" cy="12314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00" y="2477698"/>
            <a:ext cx="2555776" cy="12314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18" y="2673686"/>
            <a:ext cx="2555776" cy="123145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807" y="1398590"/>
            <a:ext cx="875574" cy="56485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812744" y="10773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en-US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752" y="1398590"/>
            <a:ext cx="875574" cy="5648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775689" y="10773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36" y="2886023"/>
            <a:ext cx="2555776" cy="123145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1850923" y="1592826"/>
            <a:ext cx="848032" cy="73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1822510" y="1911016"/>
            <a:ext cx="670242" cy="44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2374490" y="1755058"/>
            <a:ext cx="891170" cy="128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8991" y="1392527"/>
            <a:ext cx="875574" cy="564856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5061928" y="107125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</a:t>
            </a:r>
            <a:endParaRPr lang="en-US" dirty="0"/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164" y="3177383"/>
            <a:ext cx="962921" cy="500219"/>
          </a:xfrm>
          <a:prstGeom prst="rect">
            <a:avLst/>
          </a:prstGeom>
        </p:spPr>
      </p:pic>
      <p:cxnSp>
        <p:nvCxnSpPr>
          <p:cNvPr id="28" name="Gerade Verbindung mit Pfeil 27"/>
          <p:cNvCxnSpPr/>
          <p:nvPr/>
        </p:nvCxnSpPr>
        <p:spPr>
          <a:xfrm flipH="1">
            <a:off x="3241316" y="1592826"/>
            <a:ext cx="213170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 flipV="1">
            <a:off x="3365150" y="1915427"/>
            <a:ext cx="2170871" cy="16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 flipV="1">
            <a:off x="2824448" y="1715359"/>
            <a:ext cx="2073243" cy="293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6281" y="1398590"/>
            <a:ext cx="875574" cy="564856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7579218" y="107732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  <a:endParaRPr lang="en-US" dirty="0"/>
          </a:p>
        </p:txBody>
      </p:sp>
      <p:cxnSp>
        <p:nvCxnSpPr>
          <p:cNvPr id="41" name="Gerade Verbindung mit Pfeil 40"/>
          <p:cNvCxnSpPr/>
          <p:nvPr/>
        </p:nvCxnSpPr>
        <p:spPr>
          <a:xfrm flipH="1">
            <a:off x="5510833" y="1565607"/>
            <a:ext cx="2375964" cy="272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5627315" y="1897954"/>
            <a:ext cx="2395314" cy="252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 flipV="1">
            <a:off x="5190716" y="1744709"/>
            <a:ext cx="2190168" cy="155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fik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136" y="477918"/>
            <a:ext cx="780947" cy="676310"/>
          </a:xfrm>
          <a:prstGeom prst="rect">
            <a:avLst/>
          </a:prstGeom>
        </p:spPr>
      </p:pic>
      <p:pic>
        <p:nvPicPr>
          <p:cNvPr id="39" name="Picture 7" descr="E:\Diagrammrahmen_Req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62" y="3099521"/>
            <a:ext cx="2530476" cy="12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iagrammrahmen_powertrai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333" y="2303772"/>
            <a:ext cx="2492752" cy="120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iagrammrahmen_physica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800" y="2322871"/>
            <a:ext cx="2471482" cy="11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ja.amend\Downloads\Diagrammrahmen_ControlSystem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2615" y="2530091"/>
            <a:ext cx="2492752" cy="120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43" y="1672730"/>
            <a:ext cx="247736" cy="317612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690" y="1645834"/>
            <a:ext cx="247736" cy="317612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716" y="1660101"/>
            <a:ext cx="247736" cy="317612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1825" y="1676393"/>
            <a:ext cx="247736" cy="317612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87574"/>
            <a:ext cx="1200317" cy="2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0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78384E-8 L 0.0184 -6.78384E-8 C 0.02691 -6.78384E-8 0.03785 0.07123 0.03785 0.12828 L 0.03785 0.25501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12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Video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One “Lego </a:t>
            </a:r>
            <a:r>
              <a:rPr lang="en-US" dirty="0" err="1" smtClean="0"/>
              <a:t>Mindstorm</a:t>
            </a:r>
            <a:r>
              <a:rPr lang="en-US" dirty="0" smtClean="0"/>
              <a:t> Robot“ Example </a:t>
            </a:r>
            <a:br>
              <a:rPr lang="en-US" dirty="0" smtClean="0"/>
            </a:br>
            <a:r>
              <a:rPr lang="en-US" dirty="0" smtClean="0"/>
              <a:t>for 3 Use </a:t>
            </a:r>
            <a:r>
              <a:rPr lang="en-US" dirty="0"/>
              <a:t>C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97" y="1491569"/>
            <a:ext cx="3948187" cy="25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4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sp>
        <p:nvSpPr>
          <p:cNvPr id="36" name="Inhaltsplatzhalter 7"/>
          <p:cNvSpPr txBox="1">
            <a:spLocks/>
          </p:cNvSpPr>
          <p:nvPr/>
        </p:nvSpPr>
        <p:spPr bwMode="gray">
          <a:xfrm>
            <a:off x="215900" y="843558"/>
            <a:ext cx="8674347" cy="30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8288" indent="-268288">
              <a:lnSpc>
                <a:spcPct val="112000"/>
              </a:lnSpc>
              <a:buClr>
                <a:schemeClr val="bg2"/>
              </a:buClr>
              <a:buSzPct val="140000"/>
              <a:buFont typeface="Arial Black" panose="020B0A04020102020204" pitchFamily="34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176213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628650" indent="-184150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804863" indent="-176213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990600" indent="-185738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14478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19050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23622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28194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en-US" sz="2000" dirty="0" smtClean="0"/>
              <a:t>An Integration Scenario </a:t>
            </a:r>
            <a:r>
              <a:rPr lang="de-DE" altLang="en-US" sz="2000" dirty="0" err="1" smtClean="0"/>
              <a:t>for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MagicDraw</a:t>
            </a:r>
            <a:r>
              <a:rPr lang="de-DE" altLang="en-US" sz="2000" dirty="0" smtClean="0"/>
              <a:t> / </a:t>
            </a:r>
            <a:r>
              <a:rPr lang="de-DE" altLang="en-US" sz="2000" dirty="0" err="1" smtClean="0"/>
              <a:t>Cameo</a:t>
            </a:r>
            <a:r>
              <a:rPr lang="de-DE" altLang="en-US" sz="2000" dirty="0" smtClean="0"/>
              <a:t> SM </a:t>
            </a:r>
            <a:r>
              <a:rPr lang="de-DE" altLang="en-US" sz="2000" dirty="0" err="1" smtClean="0"/>
              <a:t>to</a:t>
            </a:r>
            <a:r>
              <a:rPr lang="de-DE" altLang="en-US" sz="2000" dirty="0" smtClean="0"/>
              <a:t> ARAS Innovator </a:t>
            </a:r>
          </a:p>
          <a:p>
            <a:pPr lvl="1">
              <a:spcAft>
                <a:spcPts val="600"/>
              </a:spcAft>
            </a:pPr>
            <a:r>
              <a:rPr lang="de-DE" altLang="en-US" sz="2000" dirty="0" smtClean="0"/>
              <a:t>Anchor Elements </a:t>
            </a:r>
            <a:r>
              <a:rPr lang="de-DE" altLang="en-US" sz="2000" dirty="0" err="1" smtClean="0"/>
              <a:t>for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every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level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of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abstraction</a:t>
            </a:r>
            <a:endParaRPr lang="de-DE" altLang="en-US" sz="2000" dirty="0" smtClean="0"/>
          </a:p>
          <a:p>
            <a:pPr lvl="1">
              <a:spcAft>
                <a:spcPts val="600"/>
              </a:spcAft>
            </a:pPr>
            <a:r>
              <a:rPr lang="de-DE" altLang="en-US" sz="2000" dirty="0" smtClean="0"/>
              <a:t>High granular </a:t>
            </a:r>
            <a:r>
              <a:rPr lang="de-DE" altLang="en-US" sz="2000" dirty="0" err="1" smtClean="0"/>
              <a:t>and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low</a:t>
            </a:r>
            <a:r>
              <a:rPr lang="de-DE" altLang="en-US" sz="2000" dirty="0" smtClean="0"/>
              <a:t> granular </a:t>
            </a:r>
            <a:r>
              <a:rPr lang="de-DE" altLang="en-US" sz="2000" dirty="0" err="1" smtClean="0"/>
              <a:t>parts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of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the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model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are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treated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differently</a:t>
            </a:r>
            <a:endParaRPr lang="en-US" altLang="en-US" sz="2000" dirty="0" smtClean="0"/>
          </a:p>
          <a:p>
            <a:pPr>
              <a:spcAft>
                <a:spcPts val="600"/>
              </a:spcAft>
            </a:pPr>
            <a:r>
              <a:rPr lang="de-DE" altLang="en-US" sz="2000" dirty="0" smtClean="0"/>
              <a:t>PLM </a:t>
            </a:r>
            <a:r>
              <a:rPr lang="de-DE" altLang="en-US" sz="2000" dirty="0" err="1" smtClean="0"/>
              <a:t>helps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to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support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communication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between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engineering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disciplines</a:t>
            </a:r>
            <a:endParaRPr lang="de-DE" altLang="en-US" sz="2000" dirty="0" smtClean="0"/>
          </a:p>
          <a:p>
            <a:pPr>
              <a:spcAft>
                <a:spcPts val="600"/>
              </a:spcAft>
            </a:pPr>
            <a:r>
              <a:rPr lang="de-DE" altLang="en-US" sz="2000" dirty="0" smtClean="0"/>
              <a:t>System </a:t>
            </a:r>
            <a:r>
              <a:rPr lang="de-DE" altLang="en-US" sz="2000" dirty="0" err="1" smtClean="0"/>
              <a:t>integrations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are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never</a:t>
            </a:r>
            <a:r>
              <a:rPr lang="de-DE" altLang="en-US" sz="2000" dirty="0" smtClean="0"/>
              <a:t> just OOTB </a:t>
            </a:r>
            <a:r>
              <a:rPr lang="de-DE" altLang="en-US" sz="2000" dirty="0" err="1" smtClean="0"/>
              <a:t>products</a:t>
            </a:r>
            <a:r>
              <a:rPr lang="de-DE" altLang="en-US" sz="2000" dirty="0" smtClean="0"/>
              <a:t>, but </a:t>
            </a:r>
            <a:r>
              <a:rPr lang="de-DE" altLang="en-US" sz="2000" dirty="0" err="1" smtClean="0"/>
              <a:t>need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configuration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as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well</a:t>
            </a:r>
            <a:endParaRPr lang="de-DE" altLang="en-US" sz="2000" dirty="0" smtClean="0"/>
          </a:p>
          <a:p>
            <a:pPr lvl="1">
              <a:spcAft>
                <a:spcPts val="600"/>
              </a:spcAft>
            </a:pPr>
            <a:r>
              <a:rPr lang="de-DE" altLang="en-US" sz="2000" dirty="0" smtClean="0"/>
              <a:t>The </a:t>
            </a:r>
            <a:r>
              <a:rPr lang="de-DE" altLang="en-US" sz="2000" dirty="0" err="1" smtClean="0"/>
              <a:t>integration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needs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to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support</a:t>
            </a:r>
            <a:r>
              <a:rPr lang="de-DE" altLang="en-US" sz="2000" dirty="0" smtClean="0"/>
              <a:t> different </a:t>
            </a:r>
            <a:r>
              <a:rPr lang="de-DE" altLang="en-US" sz="2000" dirty="0" err="1" smtClean="0"/>
              <a:t>customer</a:t>
            </a:r>
            <a:r>
              <a:rPr lang="de-DE" altLang="en-US" sz="2000" dirty="0" smtClean="0"/>
              <a:t>/</a:t>
            </a:r>
            <a:r>
              <a:rPr lang="de-DE" altLang="en-US" sz="2000" dirty="0" err="1" smtClean="0"/>
              <a:t>industry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specific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mappings</a:t>
            </a:r>
            <a:endParaRPr lang="de-DE" altLang="en-US" sz="2000" dirty="0" smtClean="0"/>
          </a:p>
          <a:p>
            <a:pPr lvl="1">
              <a:spcAft>
                <a:spcPts val="600"/>
              </a:spcAft>
            </a:pPr>
            <a:r>
              <a:rPr lang="de-DE" altLang="en-US" sz="2000" dirty="0" smtClean="0"/>
              <a:t>The </a:t>
            </a:r>
            <a:r>
              <a:rPr lang="de-DE" altLang="en-US" sz="2000" dirty="0" err="1" smtClean="0"/>
              <a:t>integration</a:t>
            </a:r>
            <a:r>
              <a:rPr lang="de-DE" altLang="en-US" sz="2000" dirty="0" smtClean="0"/>
              <a:t> also will </a:t>
            </a:r>
            <a:r>
              <a:rPr lang="de-DE" altLang="en-US" sz="2000" dirty="0" err="1" smtClean="0"/>
              <a:t>probably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need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to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support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customer</a:t>
            </a:r>
            <a:r>
              <a:rPr lang="de-DE" altLang="en-US" sz="2000" dirty="0" smtClean="0"/>
              <a:t>/</a:t>
            </a:r>
            <a:r>
              <a:rPr lang="de-DE" altLang="en-US" sz="2000" dirty="0" err="1" smtClean="0"/>
              <a:t>industry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specific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processes</a:t>
            </a:r>
            <a:endParaRPr lang="en-US" altLang="en-US" sz="2000" dirty="0"/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15900" y="120672"/>
            <a:ext cx="6371939" cy="513057"/>
          </a:xfrm>
        </p:spPr>
        <p:txBody>
          <a:bodyPr/>
          <a:lstStyle/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did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just </a:t>
            </a:r>
            <a:r>
              <a:rPr lang="de-DE" sz="2000" dirty="0" err="1" smtClean="0"/>
              <a:t>see</a:t>
            </a:r>
            <a:r>
              <a:rPr lang="de-DE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5035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sp>
        <p:nvSpPr>
          <p:cNvPr id="36" name="Inhaltsplatzhalter 7"/>
          <p:cNvSpPr txBox="1">
            <a:spLocks/>
          </p:cNvSpPr>
          <p:nvPr/>
        </p:nvSpPr>
        <p:spPr bwMode="gray">
          <a:xfrm>
            <a:off x="215900" y="843558"/>
            <a:ext cx="8674347" cy="30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8288" indent="-268288">
              <a:lnSpc>
                <a:spcPct val="112000"/>
              </a:lnSpc>
              <a:buClr>
                <a:schemeClr val="bg2"/>
              </a:buClr>
              <a:buSzPct val="140000"/>
              <a:buFont typeface="Arial Black" panose="020B0A04020102020204" pitchFamily="34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176213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628650" indent="-184150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804863" indent="-176213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990600" indent="-185738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14478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19050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23622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28194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en-US" sz="2000" b="1" dirty="0" smtClean="0"/>
              <a:t>Roadmap</a:t>
            </a:r>
          </a:p>
          <a:p>
            <a:pPr lvl="1">
              <a:spcAft>
                <a:spcPts val="600"/>
              </a:spcAft>
            </a:pPr>
            <a:r>
              <a:rPr lang="de-DE" altLang="en-US" sz="2000" dirty="0" smtClean="0"/>
              <a:t>Beta Testers </a:t>
            </a:r>
            <a:r>
              <a:rPr lang="de-DE" altLang="en-US" sz="2000" dirty="0" err="1" smtClean="0"/>
              <a:t>needed</a:t>
            </a:r>
            <a:endParaRPr lang="de-DE" altLang="en-US" sz="2000" dirty="0" smtClean="0"/>
          </a:p>
          <a:p>
            <a:pPr lvl="1">
              <a:spcAft>
                <a:spcPts val="600"/>
              </a:spcAft>
            </a:pPr>
            <a:r>
              <a:rPr lang="de-DE" altLang="en-US" sz="2000" dirty="0" smtClean="0"/>
              <a:t>V1.0 </a:t>
            </a:r>
            <a:r>
              <a:rPr lang="de-DE" altLang="en-US" sz="2000" dirty="0" err="1" smtClean="0"/>
              <a:t>available</a:t>
            </a:r>
            <a:r>
              <a:rPr lang="de-DE" altLang="en-US" sz="2000" dirty="0" smtClean="0"/>
              <a:t> end </a:t>
            </a:r>
            <a:r>
              <a:rPr lang="de-DE" altLang="en-US" sz="2000" dirty="0" err="1" smtClean="0"/>
              <a:t>of</a:t>
            </a:r>
            <a:r>
              <a:rPr lang="de-DE" altLang="en-US" sz="2000" dirty="0" smtClean="0"/>
              <a:t> </a:t>
            </a:r>
            <a:r>
              <a:rPr lang="de-DE" altLang="en-US" sz="2000" dirty="0" err="1" smtClean="0"/>
              <a:t>this</a:t>
            </a:r>
            <a:r>
              <a:rPr lang="de-DE" altLang="en-US" sz="2000" dirty="0" smtClean="0"/>
              <a:t> fall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635646"/>
            <a:ext cx="2193032" cy="2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2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123728" y="1395413"/>
            <a:ext cx="5184775" cy="8905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Thank you for your attention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XPLM</a:t>
            </a:r>
            <a:endParaRPr lang="de-DE" dirty="0"/>
          </a:p>
        </p:txBody>
      </p:sp>
      <p:sp>
        <p:nvSpPr>
          <p:cNvPr id="81924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1619249" y="2286001"/>
            <a:ext cx="5184775" cy="1025525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Michael Pfenning</a:t>
            </a:r>
          </a:p>
          <a:p>
            <a:pPr eaLnBrk="1" hangingPunct="1"/>
            <a:r>
              <a:rPr lang="en-US" altLang="de-DE" dirty="0" smtClean="0">
                <a:hlinkClick r:id="rId2"/>
              </a:rPr>
              <a:t>michael.pfenning@xplm.com</a:t>
            </a:r>
            <a:endParaRPr lang="en-US" altLang="de-DE" dirty="0" smtClean="0"/>
          </a:p>
          <a:p>
            <a:pPr eaLnBrk="1" hangingPunct="1"/>
            <a:r>
              <a:rPr lang="de-DE" altLang="de-DE" b="1" dirty="0" smtClean="0"/>
              <a:t>Twitter: @</a:t>
            </a:r>
            <a:r>
              <a:rPr lang="de-DE" altLang="de-DE" b="1" dirty="0" err="1" smtClean="0"/>
              <a:t>mppfenning</a:t>
            </a:r>
            <a:endParaRPr lang="en-US" altLang="de-DE" b="1" dirty="0" smtClean="0"/>
          </a:p>
          <a:p>
            <a:pPr eaLnBrk="1" hangingPunct="1"/>
            <a:r>
              <a:rPr lang="en-US" altLang="de-DE" b="1" dirty="0" smtClean="0">
                <a:solidFill>
                  <a:schemeClr val="bg2"/>
                </a:solidFill>
              </a:rPr>
              <a:t>www.xplm.com</a:t>
            </a:r>
            <a:endParaRPr lang="de-DE" altLang="de-DE" b="1" dirty="0" smtClean="0">
              <a:solidFill>
                <a:schemeClr val="bg2"/>
              </a:solidFill>
            </a:endParaRPr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gray">
          <a:xfrm>
            <a:off x="1619248" y="3563144"/>
            <a:ext cx="51847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Arial Black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76213" algn="l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itchFamily="34" charset="0"/>
              <a:buChar char="›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28650" indent="-184150" algn="l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itchFamily="34" charset="0"/>
              <a:buChar char="›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4863" indent="-176213" algn="l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itchFamily="34" charset="0"/>
              <a:buChar char="›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90600" indent="-185738" algn="l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itchFamily="34" charset="0"/>
              <a:buChar char="›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de-DE" dirty="0" smtClean="0"/>
              <a:t>Pawel Chadzynski</a:t>
            </a:r>
          </a:p>
          <a:p>
            <a:pPr eaLnBrk="1" hangingPunct="1"/>
            <a:r>
              <a:rPr lang="en-US" altLang="de-DE" dirty="0" smtClean="0">
                <a:hlinkClick r:id="rId3"/>
              </a:rPr>
              <a:t>pchadzynski@aras.com</a:t>
            </a:r>
            <a:endParaRPr lang="en-US" altLang="de-DE" dirty="0" smtClean="0"/>
          </a:p>
          <a:p>
            <a:pPr eaLnBrk="1" hangingPunct="1"/>
            <a:r>
              <a:rPr lang="en-US" altLang="de-DE" b="1" dirty="0" smtClean="0">
                <a:solidFill>
                  <a:schemeClr val="bg2"/>
                </a:solidFill>
              </a:rPr>
              <a:t>www.aras.com</a:t>
            </a:r>
            <a:endParaRPr lang="de-DE" altLang="de-DE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5" t="12794" r="17880" b="3586"/>
          <a:stretch>
            <a:fillRect/>
          </a:stretch>
        </p:blipFill>
        <p:spPr bwMode="auto">
          <a:xfrm>
            <a:off x="4007630" y="1027283"/>
            <a:ext cx="49958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6145015" y="3401082"/>
            <a:ext cx="8258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n-US" b="1" dirty="0" smtClean="0"/>
              <a:t>BOM </a:t>
            </a:r>
          </a:p>
          <a:p>
            <a:pPr algn="ctr"/>
            <a:r>
              <a:rPr lang="de-DE" altLang="en-US" b="1" dirty="0" smtClean="0"/>
              <a:t>+ </a:t>
            </a:r>
          </a:p>
          <a:p>
            <a:pPr algn="ctr"/>
            <a:r>
              <a:rPr lang="de-DE" altLang="en-US" b="1" dirty="0" smtClean="0"/>
              <a:t>Design</a:t>
            </a:r>
            <a:endParaRPr lang="en-US" altLang="en-US" b="1" dirty="0"/>
          </a:p>
        </p:txBody>
      </p:sp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3766122" y="1040477"/>
            <a:ext cx="2255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b="1" dirty="0" smtClean="0"/>
              <a:t>System </a:t>
            </a:r>
            <a:r>
              <a:rPr lang="de-DE" altLang="en-US" b="1" dirty="0" err="1" smtClean="0"/>
              <a:t>Requirements</a:t>
            </a:r>
            <a:endParaRPr lang="en-US" altLang="en-US" b="1" dirty="0"/>
          </a:p>
        </p:txBody>
      </p:sp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8159913" y="1047921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b="1" dirty="0"/>
              <a:t>Tests</a:t>
            </a:r>
            <a:endParaRPr lang="en-US" altLang="en-US" b="1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5388914" y="1473588"/>
            <a:ext cx="2939196" cy="24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564867" y="1986133"/>
            <a:ext cx="24032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9"/>
          <p:cNvSpPr txBox="1">
            <a:spLocks noChangeArrowheads="1"/>
          </p:cNvSpPr>
          <p:nvPr/>
        </p:nvSpPr>
        <p:spPr bwMode="auto">
          <a:xfrm>
            <a:off x="5980893" y="1616246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dirty="0" err="1"/>
              <a:t>verify</a:t>
            </a:r>
            <a:endParaRPr lang="en-US" altLang="en-US" dirty="0"/>
          </a:p>
        </p:txBody>
      </p:sp>
      <p:sp>
        <p:nvSpPr>
          <p:cNvPr id="17" name="Textfeld 14"/>
          <p:cNvSpPr txBox="1">
            <a:spLocks noChangeArrowheads="1"/>
          </p:cNvSpPr>
          <p:nvPr/>
        </p:nvSpPr>
        <p:spPr bwMode="auto">
          <a:xfrm>
            <a:off x="6096780" y="1108246"/>
            <a:ext cx="922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/>
              <a:t>validate</a:t>
            </a:r>
            <a:endParaRPr lang="en-US" altLang="en-US"/>
          </a:p>
        </p:txBody>
      </p:sp>
      <p:cxnSp>
        <p:nvCxnSpPr>
          <p:cNvPr id="25" name="Gerade Verbindung mit Pfeil 24"/>
          <p:cNvCxnSpPr>
            <a:stCxn id="10" idx="2"/>
          </p:cNvCxnSpPr>
          <p:nvPr/>
        </p:nvCxnSpPr>
        <p:spPr>
          <a:xfrm flipH="1">
            <a:off x="7314013" y="1417808"/>
            <a:ext cx="1172925" cy="2398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7980737" y="2409179"/>
            <a:ext cx="971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dirty="0" err="1" smtClean="0"/>
              <a:t>contains</a:t>
            </a:r>
            <a:endParaRPr lang="en-US" altLang="en-US" dirty="0"/>
          </a:p>
        </p:txBody>
      </p:sp>
      <p:sp>
        <p:nvSpPr>
          <p:cNvPr id="18" name="Textfeld 1"/>
          <p:cNvSpPr txBox="1">
            <a:spLocks noChangeArrowheads="1"/>
          </p:cNvSpPr>
          <p:nvPr/>
        </p:nvSpPr>
        <p:spPr bwMode="auto">
          <a:xfrm>
            <a:off x="4178029" y="2145382"/>
            <a:ext cx="1843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b="1" dirty="0" smtClean="0"/>
              <a:t>System </a:t>
            </a:r>
            <a:r>
              <a:rPr lang="de-DE" altLang="en-US" b="1" dirty="0" err="1" smtClean="0"/>
              <a:t>Functions</a:t>
            </a:r>
            <a:endParaRPr lang="en-US" altLang="en-US" b="1" dirty="0"/>
          </a:p>
        </p:txBody>
      </p:sp>
      <p:sp>
        <p:nvSpPr>
          <p:cNvPr id="19" name="Textfeld 1"/>
          <p:cNvSpPr txBox="1">
            <a:spLocks noChangeArrowheads="1"/>
          </p:cNvSpPr>
          <p:nvPr/>
        </p:nvSpPr>
        <p:spPr bwMode="auto">
          <a:xfrm>
            <a:off x="4211960" y="2931790"/>
            <a:ext cx="25034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b="1" dirty="0" smtClean="0"/>
              <a:t>Logical System Elements</a:t>
            </a:r>
            <a:endParaRPr lang="en-US" altLang="en-US" b="1" dirty="0"/>
          </a:p>
        </p:txBody>
      </p:sp>
      <p:cxnSp>
        <p:nvCxnSpPr>
          <p:cNvPr id="22" name="Gerade Verbindung mit Pfeil 21"/>
          <p:cNvCxnSpPr/>
          <p:nvPr/>
        </p:nvCxnSpPr>
        <p:spPr>
          <a:xfrm flipH="1" flipV="1">
            <a:off x="4644008" y="1442492"/>
            <a:ext cx="371734" cy="70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9" idx="0"/>
          </p:cNvCxnSpPr>
          <p:nvPr/>
        </p:nvCxnSpPr>
        <p:spPr>
          <a:xfrm flipH="1" flipV="1">
            <a:off x="5205663" y="2486526"/>
            <a:ext cx="258018" cy="445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5621909" y="3298071"/>
            <a:ext cx="408362" cy="68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 flipV="1">
            <a:off x="4866728" y="1442492"/>
            <a:ext cx="791400" cy="149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 flipV="1">
            <a:off x="4472057" y="1490721"/>
            <a:ext cx="1386080" cy="258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 rot="20124207">
            <a:off x="3983069" y="538529"/>
            <a:ext cx="2601807" cy="43114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ctr">
              <a:buClr>
                <a:schemeClr val="bg2"/>
              </a:buClr>
              <a:buFont typeface="Arial Black" panose="020B0A04020102020204" pitchFamily="34" charset="0"/>
              <a:buChar char="›"/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123728" y="4255727"/>
            <a:ext cx="2845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Focus </a:t>
            </a:r>
            <a:r>
              <a:rPr lang="de-DE" sz="2000" dirty="0" err="1" smtClean="0">
                <a:solidFill>
                  <a:srgbClr val="FF0000"/>
                </a:solidFill>
              </a:rPr>
              <a:t>of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the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presentation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Inhaltsplatzhalter 7"/>
          <p:cNvSpPr txBox="1">
            <a:spLocks/>
          </p:cNvSpPr>
          <p:nvPr/>
        </p:nvSpPr>
        <p:spPr bwMode="gray">
          <a:xfrm>
            <a:off x="146125" y="1006568"/>
            <a:ext cx="3638690" cy="30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8288" indent="-268288">
              <a:lnSpc>
                <a:spcPct val="112000"/>
              </a:lnSpc>
              <a:buClr>
                <a:schemeClr val="bg2"/>
              </a:buClr>
              <a:buSzPct val="140000"/>
              <a:buFont typeface="Arial Black" panose="020B0A04020102020204" pitchFamily="34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176213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628650" indent="-184150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804863" indent="-176213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990600" indent="-185738">
              <a:lnSpc>
                <a:spcPct val="112000"/>
              </a:lnSpc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14478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19050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23622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2819400" indent="-185738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 Black" panose="020B0A04020102020204" pitchFamily="34" charset="0"/>
              <a:buChar char="›"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en-US" sz="1600" dirty="0" err="1" smtClean="0"/>
              <a:t>SysML</a:t>
            </a:r>
            <a:r>
              <a:rPr lang="de-DE" altLang="en-US" sz="1600" dirty="0" smtClean="0"/>
              <a:t>-Profile </a:t>
            </a:r>
            <a:r>
              <a:rPr lang="de-DE" altLang="en-US" sz="1600" dirty="0" err="1" smtClean="0"/>
              <a:t>for</a:t>
            </a:r>
            <a:r>
              <a:rPr lang="de-DE" altLang="en-US" sz="1600" dirty="0" smtClean="0"/>
              <a:t> PLM-Integration (SE-VPE </a:t>
            </a:r>
            <a:r>
              <a:rPr lang="de-DE" altLang="en-US" sz="1600" dirty="0" err="1" smtClean="0"/>
              <a:t>profile</a:t>
            </a:r>
            <a:r>
              <a:rPr lang="de-DE" altLang="en-US" sz="16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de-DE" altLang="en-US" sz="1600" dirty="0" smtClean="0"/>
              <a:t>Integration will </a:t>
            </a:r>
            <a:r>
              <a:rPr lang="de-DE" altLang="en-US" sz="1600" dirty="0" err="1" smtClean="0"/>
              <a:t>need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to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support</a:t>
            </a:r>
            <a:r>
              <a:rPr lang="de-DE" altLang="en-US" sz="1600" dirty="0" smtClean="0"/>
              <a:t> different </a:t>
            </a:r>
            <a:r>
              <a:rPr lang="de-DE" altLang="en-US" sz="1600" dirty="0" err="1" smtClean="0"/>
              <a:t>profiles</a:t>
            </a:r>
            <a:endParaRPr lang="de-DE" altLang="en-US" sz="1600" dirty="0" smtClean="0"/>
          </a:p>
          <a:p>
            <a:pPr lvl="1">
              <a:spcAft>
                <a:spcPts val="600"/>
              </a:spcAft>
            </a:pPr>
            <a:r>
              <a:rPr lang="de-DE" altLang="en-US" sz="1600" dirty="0" smtClean="0"/>
              <a:t>User-</a:t>
            </a:r>
            <a:r>
              <a:rPr lang="de-DE" altLang="en-US" sz="1600" dirty="0" err="1" smtClean="0"/>
              <a:t>specific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mapping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between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Artefacts</a:t>
            </a:r>
            <a:r>
              <a:rPr lang="de-DE" altLang="en-US" sz="1600" dirty="0" smtClean="0"/>
              <a:t> in </a:t>
            </a:r>
            <a:r>
              <a:rPr lang="de-DE" altLang="en-US" sz="1600" dirty="0" err="1" smtClean="0"/>
              <a:t>the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profile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and</a:t>
            </a:r>
            <a:r>
              <a:rPr lang="de-DE" altLang="en-US" sz="1600" dirty="0" smtClean="0"/>
              <a:t> ARAS </a:t>
            </a:r>
            <a:r>
              <a:rPr lang="de-DE" altLang="en-US" sz="1600" dirty="0" err="1" smtClean="0"/>
              <a:t>data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model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needed</a:t>
            </a:r>
            <a:endParaRPr lang="en-US" altLang="en-US" sz="1600" dirty="0" smtClean="0"/>
          </a:p>
          <a:p>
            <a:pPr>
              <a:spcAft>
                <a:spcPts val="600"/>
              </a:spcAft>
            </a:pPr>
            <a:r>
              <a:rPr lang="de-DE" altLang="en-US" sz="1600" dirty="0" err="1" smtClean="0"/>
              <a:t>Enhancement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of</a:t>
            </a:r>
            <a:r>
              <a:rPr lang="de-DE" altLang="en-US" sz="1600" dirty="0" smtClean="0"/>
              <a:t> ARAS Innovator Datamodel </a:t>
            </a:r>
            <a:r>
              <a:rPr lang="de-DE" altLang="en-US" sz="1600" dirty="0" err="1" smtClean="0"/>
              <a:t>for</a:t>
            </a:r>
            <a:r>
              <a:rPr lang="de-DE" altLang="en-US" sz="1600" dirty="0" smtClean="0"/>
              <a:t> MBSE</a:t>
            </a:r>
          </a:p>
          <a:p>
            <a:pPr>
              <a:spcAft>
                <a:spcPts val="600"/>
              </a:spcAft>
            </a:pPr>
            <a:r>
              <a:rPr lang="de-DE" altLang="en-US" sz="1600" dirty="0" err="1" smtClean="0"/>
              <a:t>Cameo</a:t>
            </a:r>
            <a:r>
              <a:rPr lang="de-DE" altLang="en-US" sz="1600" dirty="0" smtClean="0"/>
              <a:t> SM </a:t>
            </a:r>
            <a:r>
              <a:rPr lang="de-DE" altLang="en-US" sz="1600" dirty="0" err="1" smtClean="0"/>
              <a:t>Plugin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for</a:t>
            </a:r>
            <a:r>
              <a:rPr lang="de-DE" altLang="en-US" sz="1600" dirty="0" smtClean="0"/>
              <a:t> Integration</a:t>
            </a:r>
            <a:endParaRPr lang="en-US" altLang="en-US" sz="1600" dirty="0"/>
          </a:p>
        </p:txBody>
      </p:sp>
      <p:cxnSp>
        <p:nvCxnSpPr>
          <p:cNvPr id="24" name="Gerader Verbinder 23"/>
          <p:cNvCxnSpPr/>
          <p:nvPr/>
        </p:nvCxnSpPr>
        <p:spPr>
          <a:xfrm flipV="1">
            <a:off x="3506071" y="3604897"/>
            <a:ext cx="731447" cy="72274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9"/>
          <p:cNvSpPr txBox="1">
            <a:spLocks noChangeArrowheads="1"/>
          </p:cNvSpPr>
          <p:nvPr/>
        </p:nvSpPr>
        <p:spPr bwMode="auto">
          <a:xfrm>
            <a:off x="5485456" y="2443349"/>
            <a:ext cx="929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dirty="0" err="1" smtClean="0"/>
              <a:t>satisfies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31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784753"/>
            <a:ext cx="6461444" cy="344318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04900"/>
            <a:ext cx="1682409" cy="4135388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554651" y="3641558"/>
            <a:ext cx="1440160" cy="5863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ctr">
              <a:buClr>
                <a:schemeClr val="bg2"/>
              </a:buClr>
              <a:buFont typeface="Arial Black" panose="020B0A04020102020204" pitchFamily="34" charset="0"/>
              <a:buChar char="›"/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54651" y="2772594"/>
            <a:ext cx="1440160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ctr">
              <a:buClr>
                <a:schemeClr val="bg2"/>
              </a:buClr>
              <a:buFont typeface="Arial Black" panose="020B0A04020102020204" pitchFamily="34" charset="0"/>
              <a:buChar char="›"/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1763688" y="2916610"/>
            <a:ext cx="720080" cy="709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V="1">
            <a:off x="1793014" y="3605597"/>
            <a:ext cx="720080" cy="27285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483768" y="2803952"/>
            <a:ext cx="142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Low granular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483768" y="3396459"/>
            <a:ext cx="14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High granular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388424" y="3767107"/>
            <a:ext cx="720651" cy="3600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ctr">
              <a:buClr>
                <a:schemeClr val="bg2"/>
              </a:buClr>
              <a:buFont typeface="Arial Black" panose="020B0A04020102020204" pitchFamily="34" charset="0"/>
              <a:buChar char="›"/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2256618" y="4063380"/>
            <a:ext cx="6779878" cy="3600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ctr">
              <a:buClr>
                <a:schemeClr val="bg2"/>
              </a:buClr>
              <a:buFont typeface="Arial Black" panose="020B0A04020102020204" pitchFamily="34" charset="0"/>
              <a:buChar char="›"/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20835" y="3947127"/>
            <a:ext cx="2954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B050"/>
                </a:solidFill>
              </a:rPr>
              <a:t>Traceability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view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of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Artefacts</a:t>
            </a:r>
            <a:r>
              <a:rPr lang="de-DE" b="1" dirty="0" smtClean="0">
                <a:solidFill>
                  <a:srgbClr val="00B050"/>
                </a:solidFill>
              </a:rPr>
              <a:t/>
            </a:r>
            <a:br>
              <a:rPr lang="de-DE" b="1" dirty="0" smtClean="0">
                <a:solidFill>
                  <a:srgbClr val="00B050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 in ARAS Innovator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4" name="Gerader Verbinder 13"/>
          <p:cNvCxnSpPr/>
          <p:nvPr/>
        </p:nvCxnSpPr>
        <p:spPr>
          <a:xfrm flipH="1" flipV="1">
            <a:off x="5379188" y="2355726"/>
            <a:ext cx="1281044" cy="1589031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627784" y="266627"/>
            <a:ext cx="412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70C0"/>
                </a:solidFill>
              </a:rPr>
              <a:t>One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Structure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for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every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Abstraction</a:t>
            </a:r>
            <a:r>
              <a:rPr lang="de-DE" b="1" dirty="0" smtClean="0">
                <a:solidFill>
                  <a:srgbClr val="0070C0"/>
                </a:solidFill>
              </a:rPr>
              <a:t> Level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9" name="Gerader Verbinder 18"/>
          <p:cNvCxnSpPr/>
          <p:nvPr/>
        </p:nvCxnSpPr>
        <p:spPr>
          <a:xfrm flipV="1">
            <a:off x="2915816" y="594254"/>
            <a:ext cx="720080" cy="60691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V="1">
            <a:off x="4516579" y="623688"/>
            <a:ext cx="289898" cy="62462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 flipV="1">
            <a:off x="6019711" y="635881"/>
            <a:ext cx="208473" cy="61243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H="1" flipV="1">
            <a:off x="6568973" y="588739"/>
            <a:ext cx="1171379" cy="61243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040458" y="155063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581387" y="143324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F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464284" y="155217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340915" y="1436244"/>
            <a:ext cx="752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B050"/>
                </a:solidFill>
              </a:rPr>
              <a:t>EBoM</a:t>
            </a:r>
            <a:r>
              <a:rPr lang="de-DE" b="1" dirty="0" smtClean="0">
                <a:solidFill>
                  <a:srgbClr val="00B050"/>
                </a:solidFill>
              </a:rPr>
              <a:t/>
            </a:r>
            <a:br>
              <a:rPr lang="de-DE" b="1" dirty="0" smtClean="0">
                <a:solidFill>
                  <a:srgbClr val="00B050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= </a:t>
            </a:r>
            <a:br>
              <a:rPr lang="de-DE" b="1" dirty="0" smtClean="0">
                <a:solidFill>
                  <a:srgbClr val="00B050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P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3675499" y="1019174"/>
            <a:ext cx="392445" cy="619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ctr">
              <a:buClr>
                <a:schemeClr val="bg2"/>
              </a:buClr>
              <a:buFont typeface="Arial Black" panose="020B0A04020102020204" pitchFamily="34" charset="0"/>
              <a:buChar char="›"/>
            </a:pPr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8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11" grpId="0"/>
      <p:bldP spid="32" grpId="0"/>
      <p:bldP spid="13" grpId="0"/>
      <p:bldP spid="18" grpId="0"/>
      <p:bldP spid="29" grpId="0"/>
      <p:bldP spid="30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364" b="11061"/>
          <a:stretch/>
        </p:blipFill>
        <p:spPr>
          <a:xfrm>
            <a:off x="827584" y="339502"/>
            <a:ext cx="7128792" cy="431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Ellipse 14"/>
          <p:cNvSpPr/>
          <p:nvPr/>
        </p:nvSpPr>
        <p:spPr>
          <a:xfrm>
            <a:off x="2093496" y="3047400"/>
            <a:ext cx="882316" cy="1209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ctr">
              <a:buClr>
                <a:schemeClr val="bg2"/>
              </a:buClr>
              <a:buFont typeface="Arial Black" panose="020B0A04020102020204" pitchFamily="34" charset="0"/>
              <a:buChar char="›"/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17" name="Gerader Verbinder 16"/>
          <p:cNvCxnSpPr/>
          <p:nvPr/>
        </p:nvCxnSpPr>
        <p:spPr>
          <a:xfrm>
            <a:off x="1648929" y="2933115"/>
            <a:ext cx="444566" cy="13092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85582" y="2693523"/>
            <a:ext cx="1655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Version 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101526" y="2719137"/>
            <a:ext cx="778032" cy="1502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ctr">
              <a:buClr>
                <a:schemeClr val="bg2"/>
              </a:buClr>
              <a:buFont typeface="Arial Black" panose="020B0A04020102020204" pitchFamily="34" charset="0"/>
              <a:buChar char="›"/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Gerader Verbinder 21"/>
          <p:cNvCxnSpPr/>
          <p:nvPr/>
        </p:nvCxnSpPr>
        <p:spPr>
          <a:xfrm flipV="1">
            <a:off x="1648929" y="2828841"/>
            <a:ext cx="444566" cy="3127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85582" y="3232202"/>
            <a:ext cx="218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B050"/>
                </a:solidFill>
              </a:rPr>
              <a:t>Lifecycle</a:t>
            </a:r>
            <a:r>
              <a:rPr lang="de-DE" b="1" dirty="0" smtClean="0">
                <a:solidFill>
                  <a:srgbClr val="00B050"/>
                </a:solidFill>
              </a:rPr>
              <a:t> Information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093495" y="3160295"/>
            <a:ext cx="1110353" cy="14437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ctr">
              <a:buClr>
                <a:schemeClr val="bg2"/>
              </a:buClr>
              <a:buFont typeface="Arial Black" panose="020B0A04020102020204" pitchFamily="34" charset="0"/>
              <a:buChar char="›"/>
            </a:pPr>
            <a:endParaRPr lang="en-US" dirty="0" err="1" smtClean="0">
              <a:solidFill>
                <a:srgbClr val="FF0000"/>
              </a:solidFill>
            </a:endParaRPr>
          </a:p>
        </p:txBody>
      </p:sp>
      <p:cxnSp>
        <p:nvCxnSpPr>
          <p:cNvPr id="26" name="Gerader Verbinder 25"/>
          <p:cNvCxnSpPr/>
          <p:nvPr/>
        </p:nvCxnSpPr>
        <p:spPr>
          <a:xfrm flipV="1">
            <a:off x="2173479" y="3344779"/>
            <a:ext cx="393258" cy="112336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1933074" y="2109537"/>
            <a:ext cx="1558807" cy="569495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 algn="ctr">
              <a:buClr>
                <a:schemeClr val="bg2"/>
              </a:buClr>
              <a:buFont typeface="Arial Black" panose="020B0A04020102020204" pitchFamily="34" charset="0"/>
              <a:buChar char="›"/>
            </a:pPr>
            <a:endParaRPr lang="en-US" dirty="0" err="1" smtClean="0">
              <a:solidFill>
                <a:srgbClr val="FFC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651756" y="1693097"/>
            <a:ext cx="315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Time </a:t>
            </a:r>
            <a:r>
              <a:rPr lang="de-DE" b="1" dirty="0" err="1" smtClean="0">
                <a:solidFill>
                  <a:srgbClr val="0070C0"/>
                </a:solidFill>
              </a:rPr>
              <a:t>stamps</a:t>
            </a:r>
            <a:r>
              <a:rPr lang="de-DE" b="1" dirty="0" smtClean="0">
                <a:solidFill>
                  <a:srgbClr val="0070C0"/>
                </a:solidFill>
              </a:rPr>
              <a:t>, User-Information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30" name="Gerader Verbinder 29"/>
          <p:cNvCxnSpPr/>
          <p:nvPr/>
        </p:nvCxnSpPr>
        <p:spPr>
          <a:xfrm flipV="1">
            <a:off x="3232484" y="1877763"/>
            <a:ext cx="419272" cy="26385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99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64" y="760236"/>
            <a:ext cx="6768752" cy="391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760" r="9760"/>
          <a:stretch/>
        </p:blipFill>
        <p:spPr>
          <a:xfrm>
            <a:off x="1835696" y="760236"/>
            <a:ext cx="7007956" cy="391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26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illustration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660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558"/>
            <a:ext cx="9144000" cy="39029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9622"/>
            <a:ext cx="405296" cy="5067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44" y="3723878"/>
            <a:ext cx="422223" cy="5279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87574"/>
            <a:ext cx="1200317" cy="2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0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558"/>
            <a:ext cx="9144000" cy="39029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9622"/>
            <a:ext cx="405296" cy="5067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44" y="3723878"/>
            <a:ext cx="422223" cy="5279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82" y="2288590"/>
            <a:ext cx="2555776" cy="12314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00" y="2477698"/>
            <a:ext cx="2555776" cy="12314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18" y="2673686"/>
            <a:ext cx="2555776" cy="123145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807" y="1398590"/>
            <a:ext cx="875574" cy="56485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812744" y="10773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8080" y="3298254"/>
            <a:ext cx="247736" cy="3176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87574"/>
            <a:ext cx="1200317" cy="2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8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028E-7 L -0.04861 -3.70028E-7 C -0.07031 -3.70028E-7 -0.0967 -0.08696 -0.0967 -0.15664 L -0.0967 -0.31206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1560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XPLM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558"/>
            <a:ext cx="9144000" cy="39029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9622"/>
            <a:ext cx="405296" cy="5067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44" y="3723878"/>
            <a:ext cx="422223" cy="5279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82" y="2288590"/>
            <a:ext cx="2555776" cy="12314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00" y="2477698"/>
            <a:ext cx="2555776" cy="12314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18" y="2673686"/>
            <a:ext cx="2555776" cy="123145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807" y="1398590"/>
            <a:ext cx="875574" cy="56485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812744" y="10773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en-US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752" y="1398590"/>
            <a:ext cx="875574" cy="5648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775689" y="10773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36" y="2886023"/>
            <a:ext cx="2555776" cy="1231456"/>
          </a:xfrm>
          <a:prstGeom prst="rect">
            <a:avLst/>
          </a:prstGeom>
        </p:spPr>
      </p:pic>
      <p:pic>
        <p:nvPicPr>
          <p:cNvPr id="26" name="Picture 7" descr="E:\Diagrammrahmen_Req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249" y="3100863"/>
            <a:ext cx="2530476" cy="12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43" y="1672730"/>
            <a:ext cx="247736" cy="31761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953" y="3679434"/>
            <a:ext cx="247736" cy="31761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87574"/>
            <a:ext cx="1200317" cy="2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5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956E-6 L 0.01146 4.07956E-6 C 0.01667 4.07956E-6 0.02344 -0.10793 0.02344 -0.19427 L 0.02344 -0.38607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19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XPLM_PowerPoint_Arial">
  <a:themeElements>
    <a:clrScheme name="XPLM">
      <a:dk1>
        <a:srgbClr val="3C3C3C"/>
      </a:dk1>
      <a:lt1>
        <a:sysClr val="window" lastClr="FFFFFF"/>
      </a:lt1>
      <a:dk2>
        <a:srgbClr val="8A9CBF"/>
      </a:dk2>
      <a:lt2>
        <a:srgbClr val="025086"/>
      </a:lt2>
      <a:accent1>
        <a:srgbClr val="646464"/>
      </a:accent1>
      <a:accent2>
        <a:srgbClr val="B3B3B3"/>
      </a:accent2>
      <a:accent3>
        <a:srgbClr val="818181"/>
      </a:accent3>
      <a:accent4>
        <a:srgbClr val="505050"/>
      </a:accent4>
      <a:accent5>
        <a:srgbClr val="959595"/>
      </a:accent5>
      <a:accent6>
        <a:srgbClr val="DCE0EC"/>
      </a:accent6>
      <a:hlink>
        <a:srgbClr val="3C3C3C"/>
      </a:hlink>
      <a:folHlink>
        <a:srgbClr val="3C3C3C"/>
      </a:folHlink>
    </a:clrScheme>
    <a:fontScheme name="XPL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271463" indent="-271463">
          <a:buClr>
            <a:schemeClr val="bg2"/>
          </a:buClr>
          <a:buFont typeface="Arial Black" panose="020B0A04020102020204" pitchFamily="34" charset="0"/>
          <a:buChar char="›"/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On-screen Show (16:9)</PresentationFormat>
  <Paragraphs>88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XPLM_PowerPoint_Arial</vt:lpstr>
      <vt:lpstr>Slide 1</vt:lpstr>
      <vt:lpstr>Slide 2</vt:lpstr>
      <vt:lpstr>Slide 3</vt:lpstr>
      <vt:lpstr>Slide 4</vt:lpstr>
      <vt:lpstr>Slide 5</vt:lpstr>
      <vt:lpstr>Process illustration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Video</vt:lpstr>
      <vt:lpstr>Slide 15</vt:lpstr>
      <vt:lpstr>Slide 16</vt:lpstr>
      <vt:lpstr>Slide 17</vt:lpstr>
    </vt:vector>
  </TitlesOfParts>
  <Company>xPLM Solution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Karl Wachtel</dc:creator>
  <cp:lastModifiedBy>Sanford</cp:lastModifiedBy>
  <cp:revision>546</cp:revision>
  <cp:lastPrinted>2014-01-31T19:11:14Z</cp:lastPrinted>
  <dcterms:created xsi:type="dcterms:W3CDTF">2014-01-27T00:42:48Z</dcterms:created>
  <dcterms:modified xsi:type="dcterms:W3CDTF">2016-07-18T00:59:42Z</dcterms:modified>
</cp:coreProperties>
</file>