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63" r:id="rId4"/>
    <p:sldId id="258" r:id="rId5"/>
    <p:sldId id="259" r:id="rId6"/>
    <p:sldId id="260" r:id="rId7"/>
    <p:sldId id="261" r:id="rId8"/>
    <p:sldId id="262" r:id="rId9"/>
    <p:sldId id="266" r:id="rId10"/>
    <p:sldId id="265" r:id="rId11"/>
    <p:sldId id="267" r:id="rId12"/>
    <p:sldId id="268" r:id="rId13"/>
    <p:sldId id="269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33CC33"/>
    <a:srgbClr val="CC3300"/>
    <a:srgbClr val="007F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22" autoAdjust="0"/>
    <p:restoredTop sz="96547" autoAdjust="0"/>
  </p:normalViewPr>
  <p:slideViewPr>
    <p:cSldViewPr>
      <p:cViewPr varScale="1">
        <p:scale>
          <a:sx n="71" d="100"/>
          <a:sy n="71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1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1554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7EB71A7F-50F7-4906-AC6E-7ADAF5A4BC98}" type="slidenum">
              <a:rPr lang="ar-SA"/>
              <a:pPr>
                <a:defRPr/>
              </a:pPr>
              <a:t>‹N°›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1220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842B08-C627-45F8-A7F5-3A716775D9D1}" type="slidenum">
              <a:rPr lang="ar-SA"/>
              <a:pPr>
                <a:defRPr/>
              </a:pPr>
              <a:t>‹N°›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0185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defTabSz="966788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defTabSz="966788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defTabSz="966788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defTabSz="966788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8650111-1FA8-4334-9B06-5B8FE641E7D4}" type="slidenum">
              <a:rPr lang="ar-SA" altLang="en-US" sz="12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eaLnBrk="1" hangingPunct="1"/>
              <a:t>1</a:t>
            </a:fld>
            <a:endParaRPr lang="en-US" altLang="en-US" sz="1200" b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7B950-C00E-446C-BEB5-72C076BA2CAE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5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3C274-BD72-4358-90B4-92CCA6AF504C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3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18288" y="228600"/>
            <a:ext cx="2051050" cy="6019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60375" y="228600"/>
            <a:ext cx="6005513" cy="6019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BEF6-6C2C-469D-ACBE-D0D01FD854EE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1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98762-AC24-4056-9559-8A922947DC7E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95A50-479C-4032-9DE7-2C6CA3DD66A7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8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301750"/>
            <a:ext cx="3810000" cy="4946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01750"/>
            <a:ext cx="3810000" cy="4946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D82B7-4199-4B6D-94AD-ADB8981A995D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37A44-7FE8-4179-813E-BB2F870121B6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5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67E3-2E0E-45DA-A54C-F8EE222DA13C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7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503F-C63D-4043-8A7C-5D80E6D4377A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9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56AA-49D9-4951-BD02-0766F0695781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5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F3E4D-CD2A-471A-BFD1-29D02123087A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5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228600"/>
            <a:ext cx="8208963" cy="92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1750"/>
            <a:ext cx="7772400" cy="494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6AFE18C-6399-46DB-B1FE-EEAF1CEA6E2F}" type="slidenum">
              <a:rPr lang="ar-SA"/>
              <a:pPr>
                <a:defRPr/>
              </a:pPr>
              <a:t>‹N°›</a:t>
            </a:fld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BF4F80-9522-4ADD-AAA2-1F46D2278006}" type="slidenum">
              <a:rPr lang="ar-SA" altLang="en-US" sz="1400" b="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85988"/>
            <a:ext cx="8251825" cy="1143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“UML compilation”</a:t>
            </a:r>
            <a:br>
              <a:rPr lang="en-US" altLang="en-US" sz="3200" dirty="0" smtClean="0"/>
            </a:br>
            <a:r>
              <a:rPr lang="en-US" altLang="en-US" sz="3200" dirty="0" smtClean="0"/>
              <a:t>A more formal approach for </a:t>
            </a:r>
            <a:r>
              <a:rPr lang="en-US" altLang="en-US" sz="3200" dirty="0" err="1" smtClean="0"/>
              <a:t>SysML</a:t>
            </a:r>
            <a:r>
              <a:rPr lang="en-US" altLang="en-US" sz="3200" dirty="0" smtClean="0"/>
              <a:t> 2.0</a:t>
            </a:r>
            <a:endParaRPr lang="en-US" altLang="en-US" sz="1600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5250" y="4243388"/>
            <a:ext cx="6400800" cy="1547812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OMG SE DSIG – </a:t>
            </a:r>
            <a:r>
              <a:rPr lang="en-US" altLang="en-US" sz="2400" dirty="0" err="1" smtClean="0"/>
              <a:t>SysML</a:t>
            </a:r>
            <a:r>
              <a:rPr lang="en-US" altLang="en-US" sz="2400" dirty="0" smtClean="0"/>
              <a:t> roadmap meeting</a:t>
            </a:r>
            <a:br>
              <a:rPr lang="en-US" altLang="en-US" sz="2400" dirty="0" smtClean="0"/>
            </a:br>
            <a:r>
              <a:rPr lang="en-US" altLang="en-US" sz="2400" dirty="0" smtClean="0"/>
              <a:t>Cambridge MA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- Sep 24, 2015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algn="r" eaLnBrk="1" hangingPunct="1"/>
            <a:r>
              <a:rPr lang="en-US" altLang="en-US" sz="1400" b="0" dirty="0" smtClean="0"/>
              <a:t>Yves BERNARD</a:t>
            </a:r>
            <a:endParaRPr lang="en-US" alt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sz="2400" dirty="0" smtClean="0"/>
              <a:t>Interruptible Region</a:t>
            </a:r>
            <a:r>
              <a:rPr lang="en-US" sz="2400" dirty="0"/>
              <a:t> </a:t>
            </a:r>
            <a:r>
              <a:rPr lang="en-US" sz="2400" dirty="0" smtClean="0"/>
              <a:t>example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5536" y="959049"/>
            <a:ext cx="2310244" cy="309711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1600" dirty="0" smtClean="0"/>
              <a:t>UML/</a:t>
            </a:r>
            <a:r>
              <a:rPr lang="en-US" sz="1600" dirty="0" err="1" smtClean="0"/>
              <a:t>SysML</a:t>
            </a:r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023829" y="959049"/>
            <a:ext cx="5616623" cy="309711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1600" dirty="0" err="1" smtClean="0"/>
              <a:t>fUML</a:t>
            </a:r>
            <a:endParaRPr lang="en-US" sz="1600" dirty="0"/>
          </a:p>
        </p:txBody>
      </p:sp>
      <p:cxnSp>
        <p:nvCxnSpPr>
          <p:cNvPr id="13" name="Straight Arrow Connector 12"/>
          <p:cNvCxnSpPr>
            <a:stCxn id="14" idx="4"/>
            <a:endCxn id="71" idx="0"/>
          </p:cNvCxnSpPr>
          <p:nvPr/>
        </p:nvCxnSpPr>
        <p:spPr bwMode="auto">
          <a:xfrm flipH="1">
            <a:off x="1115616" y="1556792"/>
            <a:ext cx="1" cy="4320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Flowchart: Connector 13"/>
          <p:cNvSpPr/>
          <p:nvPr/>
        </p:nvSpPr>
        <p:spPr bwMode="auto">
          <a:xfrm>
            <a:off x="1025997" y="1412776"/>
            <a:ext cx="179239" cy="144016"/>
          </a:xfrm>
          <a:prstGeom prst="flowChartConnector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5" name="Group 26"/>
          <p:cNvGrpSpPr/>
          <p:nvPr/>
        </p:nvGrpSpPr>
        <p:grpSpPr>
          <a:xfrm>
            <a:off x="4266357" y="5805264"/>
            <a:ext cx="323255" cy="288032"/>
            <a:chOff x="6553001" y="5517232"/>
            <a:chExt cx="323255" cy="288032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6625009" y="5589240"/>
              <a:ext cx="179239" cy="144016"/>
            </a:xfrm>
            <a:prstGeom prst="flowChartConnector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6553001" y="5517232"/>
              <a:ext cx="323255" cy="288032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395536" y="1268760"/>
            <a:ext cx="2304256" cy="511256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023828" y="1268760"/>
            <a:ext cx="5616624" cy="511256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52"/>
          <p:cNvGrpSpPr/>
          <p:nvPr/>
        </p:nvGrpSpPr>
        <p:grpSpPr>
          <a:xfrm>
            <a:off x="953989" y="5805264"/>
            <a:ext cx="323255" cy="288032"/>
            <a:chOff x="6553001" y="5517232"/>
            <a:chExt cx="323255" cy="288032"/>
          </a:xfrm>
        </p:grpSpPr>
        <p:sp>
          <p:nvSpPr>
            <p:cNvPr id="54" name="Flowchart: Connector 53"/>
            <p:cNvSpPr/>
            <p:nvPr/>
          </p:nvSpPr>
          <p:spPr bwMode="auto">
            <a:xfrm>
              <a:off x="6625009" y="5589240"/>
              <a:ext cx="179239" cy="144016"/>
            </a:xfrm>
            <a:prstGeom prst="flowChartConnector">
              <a:avLst/>
            </a:prstGeom>
            <a:solidFill>
              <a:srgbClr val="00206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Flowchart: Connector 54"/>
            <p:cNvSpPr/>
            <p:nvPr/>
          </p:nvSpPr>
          <p:spPr bwMode="auto">
            <a:xfrm>
              <a:off x="6553001" y="5517232"/>
              <a:ext cx="323255" cy="288032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57" name="Straight Arrow Connector 56"/>
          <p:cNvCxnSpPr>
            <a:stCxn id="79" idx="2"/>
            <a:endCxn id="55" idx="0"/>
          </p:cNvCxnSpPr>
          <p:nvPr/>
        </p:nvCxnSpPr>
        <p:spPr>
          <a:xfrm>
            <a:off x="1115616" y="5013176"/>
            <a:ext cx="1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12" idx="2"/>
            <a:endCxn id="29" idx="0"/>
          </p:cNvCxnSpPr>
          <p:nvPr/>
        </p:nvCxnSpPr>
        <p:spPr>
          <a:xfrm>
            <a:off x="4427984" y="5373216"/>
            <a:ext cx="1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719572" y="1988840"/>
            <a:ext cx="792088" cy="3600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719572" y="2996952"/>
            <a:ext cx="792088" cy="3600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19572" y="4653136"/>
            <a:ext cx="792088" cy="3600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A4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1691680" y="2996952"/>
            <a:ext cx="792088" cy="3600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467544" y="2636912"/>
            <a:ext cx="2160240" cy="108012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00" name="Straight Arrow Connector 99"/>
          <p:cNvCxnSpPr>
            <a:stCxn id="71" idx="2"/>
            <a:endCxn id="78" idx="0"/>
          </p:cNvCxnSpPr>
          <p:nvPr/>
        </p:nvCxnSpPr>
        <p:spPr>
          <a:xfrm>
            <a:off x="1115616" y="2348880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lowchart: Decision 101"/>
          <p:cNvSpPr/>
          <p:nvPr/>
        </p:nvSpPr>
        <p:spPr>
          <a:xfrm>
            <a:off x="1007604" y="4149080"/>
            <a:ext cx="216024" cy="216024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05" name="Straight Arrow Connector 104"/>
          <p:cNvCxnSpPr>
            <a:stCxn id="78" idx="2"/>
            <a:endCxn id="102" idx="0"/>
          </p:cNvCxnSpPr>
          <p:nvPr/>
        </p:nvCxnSpPr>
        <p:spPr>
          <a:xfrm>
            <a:off x="1115616" y="3356992"/>
            <a:ext cx="0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hape 106"/>
          <p:cNvCxnSpPr>
            <a:stCxn id="84" idx="2"/>
            <a:endCxn id="74" idx="3"/>
          </p:cNvCxnSpPr>
          <p:nvPr/>
        </p:nvCxnSpPr>
        <p:spPr>
          <a:xfrm rot="5400000">
            <a:off x="1565666" y="3735034"/>
            <a:ext cx="900100" cy="144016"/>
          </a:xfrm>
          <a:prstGeom prst="bentConnector2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2" idx="2"/>
            <a:endCxn id="79" idx="0"/>
          </p:cNvCxnSpPr>
          <p:nvPr/>
        </p:nvCxnSpPr>
        <p:spPr>
          <a:xfrm>
            <a:off x="1115616" y="4365104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ounded Rectangle 109"/>
          <p:cNvSpPr/>
          <p:nvPr/>
        </p:nvSpPr>
        <p:spPr>
          <a:xfrm>
            <a:off x="4031940" y="2060848"/>
            <a:ext cx="792088" cy="3600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3671900" y="2888940"/>
            <a:ext cx="1512168" cy="55675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6"/>
                </a:solidFill>
              </a:rPr>
              <a:t>Call </a:t>
            </a:r>
            <a:r>
              <a:rPr lang="en-US" sz="1600" dirty="0" err="1">
                <a:solidFill>
                  <a:schemeClr val="accent6"/>
                </a:solidFill>
              </a:rPr>
              <a:t>IntReg</a:t>
            </a:r>
            <a:endParaRPr lang="en-US" sz="1600" dirty="0">
              <a:solidFill>
                <a:schemeClr val="accent6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4031940" y="5013176"/>
            <a:ext cx="792088" cy="3600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A4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3" name="Straight Arrow Connector 112"/>
          <p:cNvCxnSpPr>
            <a:stCxn id="110" idx="2"/>
            <a:endCxn id="111" idx="0"/>
          </p:cNvCxnSpPr>
          <p:nvPr/>
        </p:nvCxnSpPr>
        <p:spPr>
          <a:xfrm>
            <a:off x="4427984" y="2420888"/>
            <a:ext cx="0" cy="4680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lowchart: Decision 113"/>
          <p:cNvSpPr/>
          <p:nvPr/>
        </p:nvSpPr>
        <p:spPr>
          <a:xfrm>
            <a:off x="4319972" y="4437112"/>
            <a:ext cx="216024" cy="216024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15" name="Straight Arrow Connector 114"/>
          <p:cNvCxnSpPr>
            <a:stCxn id="111" idx="2"/>
            <a:endCxn id="77" idx="0"/>
          </p:cNvCxnSpPr>
          <p:nvPr/>
        </p:nvCxnSpPr>
        <p:spPr>
          <a:xfrm>
            <a:off x="4427984" y="3445699"/>
            <a:ext cx="9000" cy="46935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14" idx="2"/>
            <a:endCxn id="112" idx="0"/>
          </p:cNvCxnSpPr>
          <p:nvPr/>
        </p:nvCxnSpPr>
        <p:spPr>
          <a:xfrm>
            <a:off x="4427984" y="4653136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Flowchart: Connector 358"/>
          <p:cNvSpPr/>
          <p:nvPr/>
        </p:nvSpPr>
        <p:spPr bwMode="auto">
          <a:xfrm>
            <a:off x="4338365" y="1565176"/>
            <a:ext cx="179239" cy="144016"/>
          </a:xfrm>
          <a:prstGeom prst="flowChartConnector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1" name="Straight Arrow Connector 360"/>
          <p:cNvCxnSpPr>
            <a:stCxn id="359" idx="4"/>
            <a:endCxn id="110" idx="0"/>
          </p:cNvCxnSpPr>
          <p:nvPr/>
        </p:nvCxnSpPr>
        <p:spPr>
          <a:xfrm flipH="1">
            <a:off x="4427984" y="1709192"/>
            <a:ext cx="1" cy="3516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/>
          <p:nvPr/>
        </p:nvCxnSpPr>
        <p:spPr>
          <a:xfrm>
            <a:off x="5834753" y="1358770"/>
            <a:ext cx="0" cy="4896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Arrow Connector 368"/>
          <p:cNvCxnSpPr>
            <a:stCxn id="77" idx="2"/>
            <a:endCxn id="114" idx="0"/>
          </p:cNvCxnSpPr>
          <p:nvPr/>
        </p:nvCxnSpPr>
        <p:spPr>
          <a:xfrm flipH="1">
            <a:off x="4427984" y="4131078"/>
            <a:ext cx="9000" cy="3060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Elbow Connector 370"/>
          <p:cNvCxnSpPr>
            <a:stCxn id="77" idx="3"/>
            <a:endCxn id="82" idx="0"/>
          </p:cNvCxnSpPr>
          <p:nvPr/>
        </p:nvCxnSpPr>
        <p:spPr>
          <a:xfrm>
            <a:off x="4544996" y="4023066"/>
            <a:ext cx="531060" cy="342038"/>
          </a:xfrm>
          <a:prstGeom prst="bentConnector2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Arrow Connector 373"/>
          <p:cNvCxnSpPr>
            <a:stCxn id="375" idx="4"/>
            <a:endCxn id="380" idx="0"/>
          </p:cNvCxnSpPr>
          <p:nvPr/>
        </p:nvCxnSpPr>
        <p:spPr bwMode="auto">
          <a:xfrm flipH="1">
            <a:off x="7272300" y="2329575"/>
            <a:ext cx="1" cy="3793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5" name="Flowchart: Connector 374"/>
          <p:cNvSpPr/>
          <p:nvPr/>
        </p:nvSpPr>
        <p:spPr bwMode="auto">
          <a:xfrm>
            <a:off x="7182681" y="2185559"/>
            <a:ext cx="179239" cy="144016"/>
          </a:xfrm>
          <a:prstGeom prst="flowChartConnector">
            <a:avLst/>
          </a:prstGeom>
          <a:solidFill>
            <a:schemeClr val="accent6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7" name="Rounded Rectangle 376"/>
          <p:cNvSpPr/>
          <p:nvPr/>
        </p:nvSpPr>
        <p:spPr>
          <a:xfrm>
            <a:off x="6786246" y="3105580"/>
            <a:ext cx="504056" cy="34173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378" name="Rounded Rectangle 377"/>
          <p:cNvSpPr/>
          <p:nvPr/>
        </p:nvSpPr>
        <p:spPr>
          <a:xfrm>
            <a:off x="7434318" y="3086962"/>
            <a:ext cx="504056" cy="35104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A2</a:t>
            </a:r>
          </a:p>
        </p:txBody>
      </p:sp>
      <p:cxnSp>
        <p:nvCxnSpPr>
          <p:cNvPr id="379" name="Straight Arrow Connector 378"/>
          <p:cNvCxnSpPr>
            <a:stCxn id="380" idx="2"/>
            <a:endCxn id="377" idx="0"/>
          </p:cNvCxnSpPr>
          <p:nvPr/>
        </p:nvCxnSpPr>
        <p:spPr>
          <a:xfrm flipH="1">
            <a:off x="7038274" y="2780928"/>
            <a:ext cx="234026" cy="32465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Rectangle 379"/>
          <p:cNvSpPr/>
          <p:nvPr/>
        </p:nvSpPr>
        <p:spPr>
          <a:xfrm>
            <a:off x="7020272" y="2708920"/>
            <a:ext cx="504056" cy="720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384" name="Straight Arrow Connector 383"/>
          <p:cNvCxnSpPr>
            <a:stCxn id="380" idx="2"/>
            <a:endCxn id="378" idx="0"/>
          </p:cNvCxnSpPr>
          <p:nvPr/>
        </p:nvCxnSpPr>
        <p:spPr>
          <a:xfrm>
            <a:off x="7272300" y="2780928"/>
            <a:ext cx="414046" cy="30603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6" name="Group 26"/>
          <p:cNvGrpSpPr/>
          <p:nvPr/>
        </p:nvGrpSpPr>
        <p:grpSpPr>
          <a:xfrm>
            <a:off x="7201073" y="3977444"/>
            <a:ext cx="323255" cy="288032"/>
            <a:chOff x="6553001" y="5517232"/>
            <a:chExt cx="323255" cy="288032"/>
          </a:xfrm>
        </p:grpSpPr>
        <p:sp>
          <p:nvSpPr>
            <p:cNvPr id="387" name="Flowchart: Connector 386"/>
            <p:cNvSpPr/>
            <p:nvPr/>
          </p:nvSpPr>
          <p:spPr bwMode="auto">
            <a:xfrm>
              <a:off x="6625009" y="5589240"/>
              <a:ext cx="179239" cy="144016"/>
            </a:xfrm>
            <a:prstGeom prst="flowChartConnector">
              <a:avLst/>
            </a:prstGeom>
            <a:solidFill>
              <a:schemeClr val="accent6"/>
            </a:solidFill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8" name="Flowchart: Connector 387"/>
            <p:cNvSpPr/>
            <p:nvPr/>
          </p:nvSpPr>
          <p:spPr bwMode="auto">
            <a:xfrm>
              <a:off x="6553001" y="5517232"/>
              <a:ext cx="323255" cy="288032"/>
            </a:xfrm>
            <a:prstGeom prst="flowChartConnector">
              <a:avLst/>
            </a:prstGeom>
            <a:noFill/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90" name="Shape 389"/>
          <p:cNvCxnSpPr>
            <a:stCxn id="377" idx="2"/>
            <a:endCxn id="388" idx="2"/>
          </p:cNvCxnSpPr>
          <p:nvPr/>
        </p:nvCxnSpPr>
        <p:spPr>
          <a:xfrm rot="16200000" flipH="1">
            <a:off x="6782600" y="3702986"/>
            <a:ext cx="674147" cy="162799"/>
          </a:xfrm>
          <a:prstGeom prst="bentConnector2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hape 391"/>
          <p:cNvCxnSpPr>
            <a:stCxn id="378" idx="2"/>
            <a:endCxn id="388" idx="6"/>
          </p:cNvCxnSpPr>
          <p:nvPr/>
        </p:nvCxnSpPr>
        <p:spPr>
          <a:xfrm rot="5400000">
            <a:off x="7263609" y="3698722"/>
            <a:ext cx="683457" cy="16201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1439652" y="4077072"/>
            <a:ext cx="504056" cy="3600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A5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4" idx="1"/>
            <a:endCxn id="102" idx="3"/>
          </p:cNvCxnSpPr>
          <p:nvPr/>
        </p:nvCxnSpPr>
        <p:spPr>
          <a:xfrm flipH="1">
            <a:off x="1223628" y="4257092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81"/>
          <p:cNvSpPr/>
          <p:nvPr/>
        </p:nvSpPr>
        <p:spPr>
          <a:xfrm>
            <a:off x="4824028" y="4365104"/>
            <a:ext cx="504056" cy="3600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A5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Arrow Connector 85"/>
          <p:cNvCxnSpPr>
            <a:stCxn id="82" idx="1"/>
            <a:endCxn id="114" idx="3"/>
          </p:cNvCxnSpPr>
          <p:nvPr/>
        </p:nvCxnSpPr>
        <p:spPr>
          <a:xfrm flipH="1">
            <a:off x="4535996" y="454512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lowchart: Decision 363"/>
          <p:cNvSpPr/>
          <p:nvPr/>
        </p:nvSpPr>
        <p:spPr>
          <a:xfrm>
            <a:off x="4328972" y="3915054"/>
            <a:ext cx="216024" cy="216024"/>
          </a:xfrm>
          <a:prstGeom prst="flowChartDecision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Rectangle 17"/>
          <p:cNvSpPr/>
          <p:nvPr/>
        </p:nvSpPr>
        <p:spPr bwMode="auto">
          <a:xfrm>
            <a:off x="6192180" y="1952836"/>
            <a:ext cx="2304256" cy="336637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192180" y="1376772"/>
            <a:ext cx="2304256" cy="5760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IntReg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smtClean="0">
                <a:solidFill>
                  <a:schemeClr val="tx1"/>
                </a:solidFill>
              </a:rPr>
              <a:t>&lt;&lt;activity&gt;&gt;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38" name="Groupe 37"/>
          <p:cNvGrpSpPr/>
          <p:nvPr/>
        </p:nvGrpSpPr>
        <p:grpSpPr>
          <a:xfrm>
            <a:off x="2123728" y="3861048"/>
            <a:ext cx="288032" cy="216024"/>
            <a:chOff x="2915816" y="5805264"/>
            <a:chExt cx="288032" cy="216024"/>
          </a:xfrm>
        </p:grpSpPr>
        <p:cxnSp>
          <p:nvCxnSpPr>
            <p:cNvPr id="33" name="Connecteur droit avec flèche 32"/>
            <p:cNvCxnSpPr/>
            <p:nvPr/>
          </p:nvCxnSpPr>
          <p:spPr bwMode="auto">
            <a:xfrm flipV="1">
              <a:off x="3059832" y="5805264"/>
              <a:ext cx="144016" cy="2160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Connecteur droit 34"/>
            <p:cNvCxnSpPr/>
            <p:nvPr/>
          </p:nvCxnSpPr>
          <p:spPr bwMode="auto">
            <a:xfrm flipV="1">
              <a:off x="3059832" y="5805264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Connecteur droit 36"/>
            <p:cNvCxnSpPr/>
            <p:nvPr/>
          </p:nvCxnSpPr>
          <p:spPr bwMode="auto">
            <a:xfrm flipH="1">
              <a:off x="2915816" y="580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6" name="Groupe 95"/>
          <p:cNvGrpSpPr/>
          <p:nvPr/>
        </p:nvGrpSpPr>
        <p:grpSpPr>
          <a:xfrm>
            <a:off x="1150560" y="3789040"/>
            <a:ext cx="288032" cy="216024"/>
            <a:chOff x="2915816" y="5805264"/>
            <a:chExt cx="288032" cy="216024"/>
          </a:xfrm>
        </p:grpSpPr>
        <p:cxnSp>
          <p:nvCxnSpPr>
            <p:cNvPr id="97" name="Connecteur droit avec flèche 96"/>
            <p:cNvCxnSpPr/>
            <p:nvPr/>
          </p:nvCxnSpPr>
          <p:spPr bwMode="auto">
            <a:xfrm flipV="1">
              <a:off x="3059832" y="5805264"/>
              <a:ext cx="144016" cy="2160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Connecteur droit 97"/>
            <p:cNvCxnSpPr/>
            <p:nvPr/>
          </p:nvCxnSpPr>
          <p:spPr bwMode="auto">
            <a:xfrm flipV="1">
              <a:off x="3059832" y="5805264"/>
              <a:ext cx="0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Connecteur droit 98"/>
            <p:cNvCxnSpPr/>
            <p:nvPr/>
          </p:nvCxnSpPr>
          <p:spPr bwMode="auto">
            <a:xfrm flipH="1">
              <a:off x="2915816" y="580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Rectangle 2"/>
          <p:cNvSpPr/>
          <p:nvPr/>
        </p:nvSpPr>
        <p:spPr bwMode="auto">
          <a:xfrm>
            <a:off x="4809059" y="3368477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+mn-lt"/>
              <a:cs typeface="+mn-cs"/>
            </a:endParaRPr>
          </a:p>
        </p:txBody>
      </p:sp>
      <p:grpSp>
        <p:nvGrpSpPr>
          <p:cNvPr id="32" name="Groupe 31"/>
          <p:cNvGrpSpPr/>
          <p:nvPr/>
        </p:nvGrpSpPr>
        <p:grpSpPr>
          <a:xfrm>
            <a:off x="3743908" y="3248980"/>
            <a:ext cx="144016" cy="144016"/>
            <a:chOff x="2987824" y="5157192"/>
            <a:chExt cx="144016" cy="144016"/>
          </a:xfrm>
        </p:grpSpPr>
        <p:cxnSp>
          <p:nvCxnSpPr>
            <p:cNvPr id="20" name="Connecteur droit 19"/>
            <p:cNvCxnSpPr/>
            <p:nvPr/>
          </p:nvCxnSpPr>
          <p:spPr bwMode="auto">
            <a:xfrm>
              <a:off x="3059832" y="5157192"/>
              <a:ext cx="0" cy="1440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Connecteur droit 23"/>
            <p:cNvCxnSpPr/>
            <p:nvPr/>
          </p:nvCxnSpPr>
          <p:spPr bwMode="auto">
            <a:xfrm>
              <a:off x="2987824" y="5229200"/>
              <a:ext cx="1440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Connecteur droit 25"/>
            <p:cNvCxnSpPr/>
            <p:nvPr/>
          </p:nvCxnSpPr>
          <p:spPr bwMode="auto">
            <a:xfrm>
              <a:off x="2987824" y="5229200"/>
              <a:ext cx="0" cy="720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Connecteur droit 29"/>
            <p:cNvCxnSpPr/>
            <p:nvPr/>
          </p:nvCxnSpPr>
          <p:spPr bwMode="auto">
            <a:xfrm>
              <a:off x="3131840" y="5229200"/>
              <a:ext cx="0" cy="720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6" name="Connecteur droit 35"/>
          <p:cNvCxnSpPr>
            <a:stCxn id="3" idx="2"/>
          </p:cNvCxnSpPr>
          <p:nvPr/>
        </p:nvCxnSpPr>
        <p:spPr bwMode="auto">
          <a:xfrm>
            <a:off x="4881067" y="3512493"/>
            <a:ext cx="0" cy="2045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Straight Arrow Connector 114"/>
          <p:cNvCxnSpPr/>
          <p:nvPr/>
        </p:nvCxnSpPr>
        <p:spPr>
          <a:xfrm flipH="1">
            <a:off x="4535996" y="3717032"/>
            <a:ext cx="345072" cy="22021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à coins arrondis 44"/>
          <p:cNvSpPr/>
          <p:nvPr/>
        </p:nvSpPr>
        <p:spPr bwMode="auto">
          <a:xfrm>
            <a:off x="6408204" y="2033228"/>
            <a:ext cx="1908212" cy="295232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86246" y="4841540"/>
            <a:ext cx="1178645" cy="28803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accent6"/>
                </a:solidFill>
                <a:latin typeface="+mn-lt"/>
                <a:cs typeface="+mn-cs"/>
              </a:rPr>
              <a:t>P: </a:t>
            </a:r>
            <a:r>
              <a:rPr lang="en-US" sz="900" dirty="0" err="1">
                <a:solidFill>
                  <a:schemeClr val="accent2"/>
                </a:solidFill>
                <a:latin typeface="Arial" charset="0"/>
              </a:rPr>
              <a:t>IntRegInterrupt</a:t>
            </a:r>
            <a:endParaRPr lang="en-US" sz="900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123" name="Flowchart: Decision 363"/>
          <p:cNvSpPr/>
          <p:nvPr/>
        </p:nvSpPr>
        <p:spPr>
          <a:xfrm>
            <a:off x="7272300" y="4445498"/>
            <a:ext cx="216024" cy="216024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accent2"/>
              </a:solidFill>
            </a:endParaRPr>
          </a:p>
        </p:txBody>
      </p:sp>
      <p:cxnSp>
        <p:nvCxnSpPr>
          <p:cNvPr id="124" name="Shape 391"/>
          <p:cNvCxnSpPr>
            <a:stCxn id="103" idx="3"/>
            <a:endCxn id="123" idx="3"/>
          </p:cNvCxnSpPr>
          <p:nvPr/>
        </p:nvCxnSpPr>
        <p:spPr>
          <a:xfrm flipH="1">
            <a:off x="7488324" y="3790326"/>
            <a:ext cx="476567" cy="763184"/>
          </a:xfrm>
          <a:prstGeom prst="bentConnector3">
            <a:avLst>
              <a:gd name="adj1" fmla="val -47968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hape 391"/>
          <p:cNvCxnSpPr>
            <a:stCxn id="119" idx="1"/>
            <a:endCxn id="123" idx="1"/>
          </p:cNvCxnSpPr>
          <p:nvPr/>
        </p:nvCxnSpPr>
        <p:spPr>
          <a:xfrm rot="10800000" flipH="1" flipV="1">
            <a:off x="6714238" y="3779730"/>
            <a:ext cx="558062" cy="773779"/>
          </a:xfrm>
          <a:prstGeom prst="bentConnector3">
            <a:avLst>
              <a:gd name="adj1" fmla="val -40963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383"/>
          <p:cNvCxnSpPr>
            <a:stCxn id="123" idx="2"/>
            <a:endCxn id="47" idx="0"/>
          </p:cNvCxnSpPr>
          <p:nvPr/>
        </p:nvCxnSpPr>
        <p:spPr>
          <a:xfrm flipH="1">
            <a:off x="7375569" y="4661522"/>
            <a:ext cx="4743" cy="18001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ounded Rectangle 376"/>
          <p:cNvSpPr/>
          <p:nvPr/>
        </p:nvSpPr>
        <p:spPr>
          <a:xfrm>
            <a:off x="6811419" y="3572551"/>
            <a:ext cx="504056" cy="341733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2"/>
                </a:solidFill>
              </a:rPr>
              <a:t>A3’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153" name="Rounded Rectangle 377"/>
          <p:cNvSpPr/>
          <p:nvPr/>
        </p:nvSpPr>
        <p:spPr>
          <a:xfrm>
            <a:off x="7416316" y="3567898"/>
            <a:ext cx="504056" cy="35104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2"/>
                </a:solidFill>
              </a:rPr>
              <a:t>A2’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820875" y="3718318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714238" y="3707723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365" name="Rectangle 364"/>
          <p:cNvSpPr/>
          <p:nvPr/>
        </p:nvSpPr>
        <p:spPr bwMode="auto">
          <a:xfrm>
            <a:off x="6120172" y="5481228"/>
            <a:ext cx="1170130" cy="3240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>IntRegInterrupt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  <a:t/>
            </a:r>
            <a:b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rPr>
            </a:br>
            <a:r>
              <a:rPr lang="en-US" sz="900" b="0" dirty="0" smtClean="0"/>
              <a:t>&lt;&lt;enumeration&gt;&gt;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6120172" y="5805264"/>
            <a:ext cx="1170130" cy="3240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</a:rPr>
              <a:t>A2_Int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0" dirty="0" smtClean="0"/>
              <a:t>A3_Int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368" name="ZoneTexte 367"/>
          <p:cNvSpPr txBox="1"/>
          <p:nvPr/>
        </p:nvSpPr>
        <p:spPr>
          <a:xfrm>
            <a:off x="4680012" y="3733308"/>
            <a:ext cx="111120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0" dirty="0" smtClean="0"/>
              <a:t>&lt;&lt;</a:t>
            </a:r>
            <a:r>
              <a:rPr lang="en-US" sz="700" b="0" dirty="0" err="1" smtClean="0"/>
              <a:t>decisionInputFlow</a:t>
            </a:r>
            <a:r>
              <a:rPr lang="en-US" sz="700" b="0" dirty="0" smtClean="0"/>
              <a:t>&gt;&gt;</a:t>
            </a:r>
            <a:endParaRPr lang="en-US" sz="700" b="0" dirty="0"/>
          </a:p>
        </p:txBody>
      </p:sp>
    </p:spTree>
    <p:extLst>
      <p:ext uri="{BB962C8B-B14F-4D97-AF65-F5344CB8AC3E}">
        <p14:creationId xmlns:p14="http://schemas.microsoft.com/office/powerpoint/2010/main" val="333762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Interruptible region: view as a design pattern</a:t>
            </a:r>
            <a:endParaRPr lang="en-US" sz="2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967E3-2E0E-45DA-A54C-F8EE222DA13C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Ellipse 3"/>
          <p:cNvSpPr/>
          <p:nvPr/>
        </p:nvSpPr>
        <p:spPr bwMode="auto">
          <a:xfrm>
            <a:off x="3023828" y="2960948"/>
            <a:ext cx="2673297" cy="900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InterruptibleReg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359532" y="2852936"/>
            <a:ext cx="1332148" cy="792088"/>
            <a:chOff x="990600" y="2667002"/>
            <a:chExt cx="755335" cy="540243"/>
          </a:xfrm>
        </p:grpSpPr>
        <p:sp>
          <p:nvSpPr>
            <p:cNvPr id="6" name="TextBox 10"/>
            <p:cNvSpPr txBox="1">
              <a:spLocks noChangeArrowheads="1"/>
            </p:cNvSpPr>
            <p:nvPr/>
          </p:nvSpPr>
          <p:spPr bwMode="auto">
            <a:xfrm>
              <a:off x="990600" y="2874788"/>
              <a:ext cx="755335" cy="3324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72000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l" eaLnBrk="1" hangingPunct="1"/>
              <a:endParaRPr lang="en-US" altLang="en-US" sz="1200" b="0">
                <a:solidFill>
                  <a:schemeClr val="tx1"/>
                </a:solidFill>
              </a:endParaRPr>
            </a:p>
            <a:p>
              <a:pPr algn="l" eaLnBrk="1" hangingPunct="1"/>
              <a:endParaRPr lang="en-US" alt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7" name="TextBox 11"/>
            <p:cNvSpPr txBox="1">
              <a:spLocks noChangeArrowheads="1"/>
            </p:cNvSpPr>
            <p:nvPr/>
          </p:nvSpPr>
          <p:spPr bwMode="auto">
            <a:xfrm>
              <a:off x="990600" y="2667002"/>
              <a:ext cx="755335" cy="2077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600" b="0" dirty="0" err="1" smtClean="0">
                  <a:solidFill>
                    <a:schemeClr val="tx1"/>
                  </a:solidFill>
                </a:rPr>
                <a:t>ActivityNode</a:t>
              </a:r>
              <a:endParaRPr lang="en-US" altLang="en-US" sz="1600" b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7360646" y="2799972"/>
            <a:ext cx="1260140" cy="1080119"/>
            <a:chOff x="990600" y="2667002"/>
            <a:chExt cx="755335" cy="540244"/>
          </a:xfrm>
        </p:grpSpPr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990600" y="2874789"/>
              <a:ext cx="755335" cy="3324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72000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l" eaLnBrk="1" hangingPunct="1"/>
              <a:endParaRPr lang="en-US" altLang="en-US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990600" y="2667002"/>
              <a:ext cx="755335" cy="2077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600" b="0" dirty="0" err="1" smtClean="0">
                  <a:solidFill>
                    <a:schemeClr val="tx1"/>
                  </a:solidFill>
                </a:rPr>
                <a:t>ActivityEdge</a:t>
              </a:r>
              <a:endParaRPr lang="en-US" altLang="en-US" sz="1600" b="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Connecteur en angle 13"/>
          <p:cNvCxnSpPr>
            <a:stCxn id="4" idx="6"/>
            <a:endCxn id="9" idx="1"/>
          </p:cNvCxnSpPr>
          <p:nvPr/>
        </p:nvCxnSpPr>
        <p:spPr bwMode="auto">
          <a:xfrm>
            <a:off x="5697125" y="3410998"/>
            <a:ext cx="1663521" cy="1367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necteur droit 17"/>
          <p:cNvCxnSpPr>
            <a:stCxn id="4" idx="2"/>
            <a:endCxn id="6" idx="3"/>
          </p:cNvCxnSpPr>
          <p:nvPr/>
        </p:nvCxnSpPr>
        <p:spPr bwMode="auto">
          <a:xfrm flipH="1" flipV="1">
            <a:off x="1691680" y="3401305"/>
            <a:ext cx="1332148" cy="96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36"/>
          <p:cNvSpPr txBox="1">
            <a:spLocks noChangeArrowheads="1"/>
          </p:cNvSpPr>
          <p:nvPr/>
        </p:nvSpPr>
        <p:spPr bwMode="auto">
          <a:xfrm>
            <a:off x="6131022" y="3579236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interrupting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22" name="TextBox 36"/>
          <p:cNvSpPr txBox="1">
            <a:spLocks noChangeArrowheads="1"/>
          </p:cNvSpPr>
          <p:nvPr/>
        </p:nvSpPr>
        <p:spPr bwMode="auto">
          <a:xfrm>
            <a:off x="1799692" y="2951615"/>
            <a:ext cx="15841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400" b="0" dirty="0">
                <a:solidFill>
                  <a:schemeClr val="tx1"/>
                </a:solidFill>
              </a:rPr>
              <a:t>m</a:t>
            </a:r>
            <a:r>
              <a:rPr lang="en-US" altLang="en-US" sz="1400" b="0" dirty="0" smtClean="0">
                <a:solidFill>
                  <a:schemeClr val="tx1"/>
                </a:solidFill>
              </a:rPr>
              <a:t>ember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27" name="TextBox 23"/>
          <p:cNvSpPr txBox="1">
            <a:spLocks noChangeArrowheads="1"/>
          </p:cNvSpPr>
          <p:nvPr/>
        </p:nvSpPr>
        <p:spPr bwMode="auto">
          <a:xfrm>
            <a:off x="7008909" y="3197137"/>
            <a:ext cx="265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0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28" name="TextBox 23"/>
          <p:cNvSpPr txBox="1">
            <a:spLocks noChangeArrowheads="1"/>
          </p:cNvSpPr>
          <p:nvPr/>
        </p:nvSpPr>
        <p:spPr bwMode="auto">
          <a:xfrm>
            <a:off x="1794712" y="3479373"/>
            <a:ext cx="4940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0" dirty="0" smtClean="0">
                <a:solidFill>
                  <a:schemeClr val="tx1"/>
                </a:solidFill>
              </a:rPr>
              <a:t>1..*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9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Interruptible region: </a:t>
            </a:r>
            <a:r>
              <a:rPr lang="en-US" sz="2800" dirty="0" err="1" smtClean="0"/>
              <a:t>fUML</a:t>
            </a:r>
            <a:r>
              <a:rPr lang="en-US" sz="2800" dirty="0" smtClean="0"/>
              <a:t> equivalent construct</a:t>
            </a:r>
            <a:br>
              <a:rPr lang="en-US" sz="2800" dirty="0" smtClean="0"/>
            </a:br>
            <a:r>
              <a:rPr lang="en-US" sz="2800" dirty="0" smtClean="0"/>
              <a:t>(Simplified)</a:t>
            </a:r>
            <a:endParaRPr lang="en-US" sz="2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967E3-2E0E-45DA-A54C-F8EE222DA13C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1378352" y="4555753"/>
            <a:ext cx="1716007" cy="4574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0" dirty="0" err="1">
                <a:solidFill>
                  <a:schemeClr val="tx1"/>
                </a:solidFill>
              </a:rPr>
              <a:t>e</a:t>
            </a:r>
            <a:r>
              <a:rPr lang="en-US" altLang="en-US" sz="1400" b="0" dirty="0" err="1" smtClean="0">
                <a:solidFill>
                  <a:schemeClr val="tx1"/>
                </a:solidFill>
              </a:rPr>
              <a:t>nd:ActivityFinal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3167844" y="5132506"/>
            <a:ext cx="2559996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0" dirty="0" err="1" smtClean="0"/>
              <a:t>interrupted:ActivityEdge</a:t>
            </a:r>
            <a:endParaRPr lang="en-US" altLang="en-US" sz="1400" b="0" dirty="0"/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6156176" y="4170675"/>
            <a:ext cx="2052228" cy="46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0" dirty="0" err="1" smtClean="0"/>
              <a:t>intN:ActivityNode</a:t>
            </a:r>
            <a:endParaRPr lang="en-US" altLang="en-US" sz="1400" b="0" dirty="0"/>
          </a:p>
        </p:txBody>
      </p:sp>
      <p:cxnSp>
        <p:nvCxnSpPr>
          <p:cNvPr id="24" name="Connecteur en angle 23"/>
          <p:cNvCxnSpPr>
            <a:stCxn id="6" idx="2"/>
            <a:endCxn id="9" idx="1"/>
          </p:cNvCxnSpPr>
          <p:nvPr/>
        </p:nvCxnSpPr>
        <p:spPr bwMode="auto">
          <a:xfrm rot="16200000" flipH="1">
            <a:off x="2547185" y="4702347"/>
            <a:ext cx="309830" cy="93148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Connecteur en angle 25"/>
          <p:cNvCxnSpPr>
            <a:stCxn id="9" idx="3"/>
            <a:endCxn id="15" idx="2"/>
          </p:cNvCxnSpPr>
          <p:nvPr/>
        </p:nvCxnSpPr>
        <p:spPr bwMode="auto">
          <a:xfrm flipV="1">
            <a:off x="5727840" y="4640175"/>
            <a:ext cx="1454450" cy="682831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Box 36"/>
          <p:cNvSpPr txBox="1">
            <a:spLocks noChangeArrowheads="1"/>
          </p:cNvSpPr>
          <p:nvPr/>
        </p:nvSpPr>
        <p:spPr bwMode="auto">
          <a:xfrm>
            <a:off x="7182390" y="4694959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400" b="0" dirty="0" smtClean="0"/>
              <a:t>source</a:t>
            </a:r>
            <a:endParaRPr lang="en-US" altLang="en-US" sz="1400" b="0" dirty="0"/>
          </a:p>
        </p:txBody>
      </p:sp>
      <p:sp>
        <p:nvSpPr>
          <p:cNvPr id="52" name="TextBox 36"/>
          <p:cNvSpPr txBox="1">
            <a:spLocks noChangeArrowheads="1"/>
          </p:cNvSpPr>
          <p:nvPr/>
        </p:nvSpPr>
        <p:spPr bwMode="auto">
          <a:xfrm>
            <a:off x="2244688" y="4994938"/>
            <a:ext cx="766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 dirty="0" smtClean="0"/>
              <a:t>target</a:t>
            </a:r>
            <a:endParaRPr lang="en-US" altLang="en-US" sz="1400" b="0" dirty="0"/>
          </a:p>
        </p:txBody>
      </p:sp>
      <p:sp>
        <p:nvSpPr>
          <p:cNvPr id="59" name="Ellipse 58"/>
          <p:cNvSpPr/>
          <p:nvPr/>
        </p:nvSpPr>
        <p:spPr bwMode="auto">
          <a:xfrm>
            <a:off x="904115" y="2420888"/>
            <a:ext cx="7736338" cy="38164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36"/>
          <p:cNvSpPr txBox="1">
            <a:spLocks noChangeArrowheads="1"/>
          </p:cNvSpPr>
          <p:nvPr/>
        </p:nvSpPr>
        <p:spPr bwMode="auto">
          <a:xfrm>
            <a:off x="3491881" y="2473151"/>
            <a:ext cx="210478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 err="1" smtClean="0">
                <a:solidFill>
                  <a:schemeClr val="tx1"/>
                </a:solidFill>
              </a:rPr>
              <a:t>fUML_InterruptibleReg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cxnSp>
        <p:nvCxnSpPr>
          <p:cNvPr id="64" name="Connecteur droit 63"/>
          <p:cNvCxnSpPr/>
          <p:nvPr/>
        </p:nvCxnSpPr>
        <p:spPr bwMode="auto">
          <a:xfrm flipV="1">
            <a:off x="2411760" y="2816932"/>
            <a:ext cx="4644516" cy="360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Ellipse 64"/>
          <p:cNvSpPr/>
          <p:nvPr/>
        </p:nvSpPr>
        <p:spPr bwMode="auto">
          <a:xfrm>
            <a:off x="251520" y="1268760"/>
            <a:ext cx="2367380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InterruptibleReg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Triangle isocèle 65"/>
          <p:cNvSpPr/>
          <p:nvPr/>
        </p:nvSpPr>
        <p:spPr bwMode="auto">
          <a:xfrm rot="16200000">
            <a:off x="2621801" y="1418759"/>
            <a:ext cx="263994" cy="252028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cxnSp>
        <p:nvCxnSpPr>
          <p:cNvPr id="70" name="Connecteur en angle 69"/>
          <p:cNvCxnSpPr>
            <a:stCxn id="66" idx="3"/>
            <a:endCxn id="62" idx="0"/>
          </p:cNvCxnSpPr>
          <p:nvPr/>
        </p:nvCxnSpPr>
        <p:spPr bwMode="auto">
          <a:xfrm>
            <a:off x="2879812" y="1544773"/>
            <a:ext cx="1664460" cy="92837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Box 11"/>
          <p:cNvSpPr txBox="1">
            <a:spLocks noChangeArrowheads="1"/>
          </p:cNvSpPr>
          <p:nvPr/>
        </p:nvSpPr>
        <p:spPr bwMode="auto">
          <a:xfrm>
            <a:off x="2647667" y="1844824"/>
            <a:ext cx="1241340" cy="3240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members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73" name="TextBox 11"/>
          <p:cNvSpPr txBox="1">
            <a:spLocks noChangeArrowheads="1"/>
          </p:cNvSpPr>
          <p:nvPr/>
        </p:nvSpPr>
        <p:spPr bwMode="auto">
          <a:xfrm>
            <a:off x="66936" y="2251569"/>
            <a:ext cx="1449288" cy="3240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interrupting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cxnSp>
        <p:nvCxnSpPr>
          <p:cNvPr id="75" name="Connecteur droit 74"/>
          <p:cNvCxnSpPr>
            <a:stCxn id="73" idx="0"/>
            <a:endCxn id="65" idx="4"/>
          </p:cNvCxnSpPr>
          <p:nvPr/>
        </p:nvCxnSpPr>
        <p:spPr bwMode="auto">
          <a:xfrm flipV="1">
            <a:off x="791580" y="1844824"/>
            <a:ext cx="643630" cy="4067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Connecteur droit 78"/>
          <p:cNvCxnSpPr>
            <a:stCxn id="72" idx="1"/>
            <a:endCxn id="65" idx="5"/>
          </p:cNvCxnSpPr>
          <p:nvPr/>
        </p:nvCxnSpPr>
        <p:spPr bwMode="auto">
          <a:xfrm flipH="1" flipV="1">
            <a:off x="2272205" y="1760461"/>
            <a:ext cx="375462" cy="246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Connecteur droit avec flèche 80"/>
          <p:cNvCxnSpPr>
            <a:stCxn id="15" idx="3"/>
            <a:endCxn id="72" idx="0"/>
          </p:cNvCxnSpPr>
          <p:nvPr/>
        </p:nvCxnSpPr>
        <p:spPr bwMode="auto">
          <a:xfrm flipH="1" flipV="1">
            <a:off x="3268337" y="1844824"/>
            <a:ext cx="4940067" cy="2560601"/>
          </a:xfrm>
          <a:prstGeom prst="bentConnector4">
            <a:avLst>
              <a:gd name="adj1" fmla="val -4627"/>
              <a:gd name="adj2" fmla="val 106827"/>
            </a:avLst>
          </a:prstGeom>
          <a:solidFill>
            <a:schemeClr val="accent1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Connecteur droit avec flèche 82"/>
          <p:cNvCxnSpPr>
            <a:endCxn id="72" idx="2"/>
          </p:cNvCxnSpPr>
          <p:nvPr/>
        </p:nvCxnSpPr>
        <p:spPr bwMode="auto">
          <a:xfrm rot="5400000" flipH="1" flipV="1">
            <a:off x="2446284" y="2642958"/>
            <a:ext cx="1296151" cy="347956"/>
          </a:xfrm>
          <a:prstGeom prst="bentConnector3">
            <a:avLst>
              <a:gd name="adj1" fmla="val 77389"/>
            </a:avLst>
          </a:prstGeom>
          <a:solidFill>
            <a:schemeClr val="accent1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Connecteur en angle 84"/>
          <p:cNvCxnSpPr>
            <a:stCxn id="9" idx="2"/>
            <a:endCxn id="73" idx="2"/>
          </p:cNvCxnSpPr>
          <p:nvPr/>
        </p:nvCxnSpPr>
        <p:spPr bwMode="auto">
          <a:xfrm rot="5400000" flipH="1">
            <a:off x="1150760" y="2216425"/>
            <a:ext cx="2937901" cy="3656262"/>
          </a:xfrm>
          <a:prstGeom prst="bentConnector3">
            <a:avLst>
              <a:gd name="adj1" fmla="val -7781"/>
            </a:avLst>
          </a:prstGeom>
          <a:solidFill>
            <a:schemeClr val="accent1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Box 11"/>
          <p:cNvSpPr txBox="1">
            <a:spLocks noChangeArrowheads="1"/>
          </p:cNvSpPr>
          <p:nvPr/>
        </p:nvSpPr>
        <p:spPr bwMode="auto">
          <a:xfrm>
            <a:off x="1817152" y="3171946"/>
            <a:ext cx="2125319" cy="46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0" dirty="0" err="1" smtClean="0"/>
              <a:t>activating:ActivityNode</a:t>
            </a:r>
            <a:endParaRPr lang="en-US" altLang="en-US" sz="1400" b="0" dirty="0"/>
          </a:p>
        </p:txBody>
      </p:sp>
      <p:sp>
        <p:nvSpPr>
          <p:cNvPr id="67" name="TextBox 11"/>
          <p:cNvSpPr txBox="1">
            <a:spLocks noChangeArrowheads="1"/>
          </p:cNvSpPr>
          <p:nvPr/>
        </p:nvSpPr>
        <p:spPr bwMode="auto">
          <a:xfrm>
            <a:off x="5318842" y="3084012"/>
            <a:ext cx="1836204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0" dirty="0" err="1" smtClean="0"/>
              <a:t>intE:ActivityEdge</a:t>
            </a:r>
            <a:endParaRPr lang="en-US" altLang="en-US" sz="1400" b="0" dirty="0"/>
          </a:p>
        </p:txBody>
      </p:sp>
      <p:cxnSp>
        <p:nvCxnSpPr>
          <p:cNvPr id="68" name="Connecteur droit 67"/>
          <p:cNvCxnSpPr>
            <a:stCxn id="57" idx="3"/>
            <a:endCxn id="67" idx="1"/>
          </p:cNvCxnSpPr>
          <p:nvPr/>
        </p:nvCxnSpPr>
        <p:spPr bwMode="auto">
          <a:xfrm flipV="1">
            <a:off x="3942471" y="3274512"/>
            <a:ext cx="1376371" cy="1321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Connecteur en angle 77"/>
          <p:cNvCxnSpPr>
            <a:stCxn id="67" idx="2"/>
            <a:endCxn id="15" idx="0"/>
          </p:cNvCxnSpPr>
          <p:nvPr/>
        </p:nvCxnSpPr>
        <p:spPr bwMode="auto">
          <a:xfrm>
            <a:off x="6236944" y="3465012"/>
            <a:ext cx="945346" cy="7056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Box 36"/>
          <p:cNvSpPr txBox="1">
            <a:spLocks noChangeArrowheads="1"/>
          </p:cNvSpPr>
          <p:nvPr/>
        </p:nvSpPr>
        <p:spPr bwMode="auto">
          <a:xfrm>
            <a:off x="3923928" y="3076273"/>
            <a:ext cx="76952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400" b="0" dirty="0" smtClean="0"/>
              <a:t>source</a:t>
            </a:r>
            <a:endParaRPr lang="en-US" altLang="en-US" sz="1400" b="0" dirty="0"/>
          </a:p>
        </p:txBody>
      </p:sp>
      <p:sp>
        <p:nvSpPr>
          <p:cNvPr id="86" name="TextBox 36"/>
          <p:cNvSpPr txBox="1">
            <a:spLocks noChangeArrowheads="1"/>
          </p:cNvSpPr>
          <p:nvPr/>
        </p:nvSpPr>
        <p:spPr bwMode="auto">
          <a:xfrm>
            <a:off x="6987699" y="3795531"/>
            <a:ext cx="7661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b="0" dirty="0" smtClean="0"/>
              <a:t>target</a:t>
            </a:r>
            <a:endParaRPr lang="en-US" altLang="en-US" sz="1400" b="0" dirty="0"/>
          </a:p>
        </p:txBody>
      </p:sp>
      <p:cxnSp>
        <p:nvCxnSpPr>
          <p:cNvPr id="87" name="Connecteur droit avec flèche 80"/>
          <p:cNvCxnSpPr>
            <a:stCxn id="67" idx="0"/>
            <a:endCxn id="72" idx="3"/>
          </p:cNvCxnSpPr>
          <p:nvPr/>
        </p:nvCxnSpPr>
        <p:spPr bwMode="auto">
          <a:xfrm rot="16200000" flipV="1">
            <a:off x="4524391" y="1371458"/>
            <a:ext cx="1077170" cy="2347937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Box 23"/>
          <p:cNvSpPr txBox="1">
            <a:spLocks noChangeArrowheads="1"/>
          </p:cNvSpPr>
          <p:nvPr/>
        </p:nvSpPr>
        <p:spPr bwMode="auto">
          <a:xfrm>
            <a:off x="2164737" y="1913431"/>
            <a:ext cx="4154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 dirty="0" smtClean="0">
                <a:solidFill>
                  <a:schemeClr val="tx1"/>
                </a:solidFill>
              </a:rPr>
              <a:t>1..*</a:t>
            </a:r>
            <a:endParaRPr lang="en-US" altLang="en-US" sz="1200" b="0" dirty="0">
              <a:solidFill>
                <a:schemeClr val="tx1"/>
              </a:solidFill>
            </a:endParaRPr>
          </a:p>
        </p:txBody>
      </p:sp>
      <p:sp>
        <p:nvSpPr>
          <p:cNvPr id="91" name="TextBox 23"/>
          <p:cNvSpPr txBox="1">
            <a:spLocks noChangeArrowheads="1"/>
          </p:cNvSpPr>
          <p:nvPr/>
        </p:nvSpPr>
        <p:spPr bwMode="auto">
          <a:xfrm>
            <a:off x="639002" y="1902908"/>
            <a:ext cx="265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0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92" name="TextBox 11"/>
          <p:cNvSpPr txBox="1">
            <a:spLocks noChangeArrowheads="1"/>
          </p:cNvSpPr>
          <p:nvPr/>
        </p:nvSpPr>
        <p:spPr bwMode="auto">
          <a:xfrm>
            <a:off x="3733583" y="4060861"/>
            <a:ext cx="1738517" cy="46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0" dirty="0" err="1" smtClean="0">
                <a:solidFill>
                  <a:schemeClr val="tx1"/>
                </a:solidFill>
              </a:rPr>
              <a:t>IntReg:Activity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cxnSp>
        <p:nvCxnSpPr>
          <p:cNvPr id="96" name="Connecteur droit 95"/>
          <p:cNvCxnSpPr>
            <a:stCxn id="92" idx="0"/>
            <a:endCxn id="57" idx="2"/>
          </p:cNvCxnSpPr>
          <p:nvPr/>
        </p:nvCxnSpPr>
        <p:spPr bwMode="auto">
          <a:xfrm flipH="1" flipV="1">
            <a:off x="2879812" y="3641446"/>
            <a:ext cx="1723030" cy="4194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Connecteur droit 97"/>
          <p:cNvCxnSpPr>
            <a:stCxn id="92" idx="0"/>
            <a:endCxn id="67" idx="1"/>
          </p:cNvCxnSpPr>
          <p:nvPr/>
        </p:nvCxnSpPr>
        <p:spPr bwMode="auto">
          <a:xfrm flipV="1">
            <a:off x="4602842" y="3274512"/>
            <a:ext cx="716000" cy="7863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Connecteur droit 99"/>
          <p:cNvCxnSpPr>
            <a:stCxn id="92" idx="3"/>
            <a:endCxn id="15" idx="1"/>
          </p:cNvCxnSpPr>
          <p:nvPr/>
        </p:nvCxnSpPr>
        <p:spPr bwMode="auto">
          <a:xfrm>
            <a:off x="5472100" y="4295611"/>
            <a:ext cx="684076" cy="1098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Connecteur droit 101"/>
          <p:cNvCxnSpPr>
            <a:stCxn id="92" idx="2"/>
            <a:endCxn id="9" idx="0"/>
          </p:cNvCxnSpPr>
          <p:nvPr/>
        </p:nvCxnSpPr>
        <p:spPr bwMode="auto">
          <a:xfrm flipH="1">
            <a:off x="4447842" y="4530361"/>
            <a:ext cx="155000" cy="6021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Connecteur droit 105"/>
          <p:cNvCxnSpPr>
            <a:stCxn id="6" idx="3"/>
            <a:endCxn id="92" idx="1"/>
          </p:cNvCxnSpPr>
          <p:nvPr/>
        </p:nvCxnSpPr>
        <p:spPr bwMode="auto">
          <a:xfrm flipV="1">
            <a:off x="3094359" y="4295611"/>
            <a:ext cx="639224" cy="4888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" name="TextBox 11"/>
          <p:cNvSpPr txBox="1">
            <a:spLocks noChangeArrowheads="1"/>
          </p:cNvSpPr>
          <p:nvPr/>
        </p:nvSpPr>
        <p:spPr bwMode="auto">
          <a:xfrm>
            <a:off x="1113395" y="3829740"/>
            <a:ext cx="2054449" cy="46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0" dirty="0" err="1" smtClean="0">
                <a:solidFill>
                  <a:schemeClr val="tx1"/>
                </a:solidFill>
              </a:rPr>
              <a:t>call:CallBehaviorAction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cxnSp>
        <p:nvCxnSpPr>
          <p:cNvPr id="117" name="Connecteur droit 116"/>
          <p:cNvCxnSpPr>
            <a:stCxn id="115" idx="3"/>
            <a:endCxn id="92" idx="1"/>
          </p:cNvCxnSpPr>
          <p:nvPr/>
        </p:nvCxnSpPr>
        <p:spPr bwMode="auto">
          <a:xfrm>
            <a:off x="3167844" y="4064490"/>
            <a:ext cx="565739" cy="2311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391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Conclusions</a:t>
            </a:r>
            <a:endParaRPr lang="en-US" sz="28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/>
          </a:p>
          <a:p>
            <a:r>
              <a:rPr lang="en-US" sz="1800" dirty="0" smtClean="0"/>
              <a:t>Advantages of the “compilation” approach</a:t>
            </a:r>
          </a:p>
          <a:p>
            <a:pPr lvl="1"/>
            <a:r>
              <a:rPr lang="en-US" sz="1400" dirty="0" smtClean="0"/>
              <a:t>The constraints applicable to UML profile are loosened</a:t>
            </a:r>
          </a:p>
          <a:p>
            <a:pPr lvl="1"/>
            <a:r>
              <a:rPr lang="en-US" sz="1400" dirty="0" smtClean="0"/>
              <a:t>All the semantics already defined for UML can be reused</a:t>
            </a:r>
          </a:p>
          <a:p>
            <a:pPr lvl="1"/>
            <a:r>
              <a:rPr lang="en-US" sz="1400" dirty="0" smtClean="0"/>
              <a:t>A </a:t>
            </a:r>
            <a:r>
              <a:rPr lang="en-US" sz="1400" dirty="0" err="1" smtClean="0"/>
              <a:t>SysML</a:t>
            </a:r>
            <a:r>
              <a:rPr lang="en-US" sz="1400" dirty="0" smtClean="0"/>
              <a:t> model can always be interpreted as a UML model</a:t>
            </a:r>
          </a:p>
          <a:p>
            <a:pPr lvl="1"/>
            <a:r>
              <a:rPr lang="en-US" sz="1400" dirty="0" smtClean="0"/>
              <a:t>Provides both high-level concepts and precise semantics</a:t>
            </a:r>
          </a:p>
          <a:p>
            <a:pPr lvl="1"/>
            <a:endParaRPr lang="en-US" sz="1400" dirty="0"/>
          </a:p>
          <a:p>
            <a:r>
              <a:rPr lang="en-US" sz="1800" dirty="0" smtClean="0"/>
              <a:t>Drawbacks</a:t>
            </a:r>
          </a:p>
          <a:p>
            <a:pPr lvl="1"/>
            <a:r>
              <a:rPr lang="en-US" sz="1400" dirty="0" smtClean="0"/>
              <a:t>Significant refactoring of the specification</a:t>
            </a:r>
          </a:p>
          <a:p>
            <a:pPr lvl="1"/>
            <a:r>
              <a:rPr lang="en-US" sz="1400" dirty="0" smtClean="0"/>
              <a:t>Vague or imprecise concept definitions are not supported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i="1" dirty="0"/>
              <a:t>Approach with clear benefits but also constraints which have to be understood and accepted</a:t>
            </a:r>
            <a:r>
              <a:rPr lang="en-US" sz="1800" i="1" dirty="0" smtClean="0"/>
              <a:t>.</a:t>
            </a:r>
            <a:endParaRPr lang="en-US" sz="1400" dirty="0" smtClean="0"/>
          </a:p>
          <a:p>
            <a:pPr indent="-285750">
              <a:buFont typeface="Symbol" pitchFamily="18" charset="2"/>
              <a:buChar char="Þ"/>
            </a:pPr>
            <a:endParaRPr lang="en-US" sz="180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967E3-2E0E-45DA-A54C-F8EE222DA13C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6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Motivations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Potentially conflicting expectations on </a:t>
            </a:r>
            <a:r>
              <a:rPr lang="en-US" sz="1800" dirty="0" err="1"/>
              <a:t>SysML</a:t>
            </a:r>
            <a:r>
              <a:rPr lang="en-US" sz="1800" dirty="0"/>
              <a:t> </a:t>
            </a:r>
            <a:r>
              <a:rPr lang="en-US" sz="1800" dirty="0" smtClean="0"/>
              <a:t>2.0. We </a:t>
            </a:r>
            <a:r>
              <a:rPr lang="en-US" sz="1800" dirty="0"/>
              <a:t>would like the language to </a:t>
            </a:r>
            <a:r>
              <a:rPr lang="en-US" sz="1800" dirty="0" smtClean="0"/>
              <a:t>be</a:t>
            </a:r>
          </a:p>
          <a:p>
            <a:pPr lvl="1"/>
            <a:r>
              <a:rPr lang="en-US" sz="1600" dirty="0" smtClean="0"/>
              <a:t>“</a:t>
            </a:r>
            <a:r>
              <a:rPr lang="en-US" sz="1600" dirty="0"/>
              <a:t>P</a:t>
            </a:r>
            <a:r>
              <a:rPr lang="en-US" sz="1600" dirty="0" smtClean="0"/>
              <a:t>recise</a:t>
            </a:r>
            <a:r>
              <a:rPr lang="en-US" sz="1600" dirty="0"/>
              <a:t>” (i.e. having formal semantics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“</a:t>
            </a:r>
            <a:r>
              <a:rPr lang="en-US" sz="1600" dirty="0"/>
              <a:t>U</a:t>
            </a:r>
            <a:r>
              <a:rPr lang="en-US" sz="1600" dirty="0" smtClean="0"/>
              <a:t>sable</a:t>
            </a:r>
            <a:r>
              <a:rPr lang="en-US" sz="1600" dirty="0"/>
              <a:t>” (i.e. easy to learn, </a:t>
            </a:r>
            <a:r>
              <a:rPr lang="en-US" sz="1600" dirty="0" smtClean="0"/>
              <a:t>to </a:t>
            </a:r>
            <a:r>
              <a:rPr lang="en-US" sz="1600" dirty="0" smtClean="0"/>
              <a:t>operate</a:t>
            </a:r>
            <a:r>
              <a:rPr lang="en-US" sz="1600" dirty="0"/>
              <a:t>, </a:t>
            </a:r>
            <a:r>
              <a:rPr lang="en-US" sz="1600" dirty="0" smtClean="0"/>
              <a:t>…)</a:t>
            </a:r>
          </a:p>
          <a:p>
            <a:pPr lvl="1"/>
            <a:r>
              <a:rPr lang="en-US" sz="1600" dirty="0" smtClean="0"/>
              <a:t>“Efficient” (i.e. telling </a:t>
            </a:r>
            <a:r>
              <a:rPr lang="en-US" sz="1600" dirty="0"/>
              <a:t>more with less</a:t>
            </a:r>
            <a:r>
              <a:rPr lang="en-US" sz="1600" dirty="0" smtClean="0"/>
              <a:t>)</a:t>
            </a:r>
            <a:endParaRPr lang="en-US" sz="1400" dirty="0"/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r>
              <a:rPr lang="en-US" sz="1800" dirty="0" smtClean="0"/>
              <a:t>Issue already solved by the </a:t>
            </a:r>
            <a:r>
              <a:rPr lang="en-US" sz="1800" dirty="0"/>
              <a:t>s</a:t>
            </a:r>
            <a:r>
              <a:rPr lang="en-US" sz="1800" dirty="0" smtClean="0"/>
              <a:t>oftware scientists: languages </a:t>
            </a:r>
            <a:r>
              <a:rPr lang="en-US" sz="1800" dirty="0"/>
              <a:t>of the 3rd and 4th </a:t>
            </a:r>
            <a:r>
              <a:rPr lang="en-US" sz="1800" dirty="0" smtClean="0"/>
              <a:t>generation have the qualities listed above. They:</a:t>
            </a:r>
          </a:p>
          <a:p>
            <a:pPr lvl="1"/>
            <a:r>
              <a:rPr lang="en-US" sz="1600" dirty="0" smtClean="0"/>
              <a:t>provide </a:t>
            </a:r>
            <a:r>
              <a:rPr lang="en-US" sz="1600" dirty="0"/>
              <a:t>“high level” software concepts (from a software development point of view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can </a:t>
            </a:r>
            <a:r>
              <a:rPr lang="en-US" sz="1600" dirty="0"/>
              <a:t>be “compiled” (i.e. precisely translatable in machine language</a:t>
            </a:r>
            <a:r>
              <a:rPr lang="en-US" sz="1600" dirty="0" smtClean="0"/>
              <a:t>)</a:t>
            </a:r>
            <a:endParaRPr lang="en-US" sz="1800" dirty="0"/>
          </a:p>
          <a:p>
            <a:pPr lvl="1"/>
            <a:endParaRPr lang="en-US" sz="1800" dirty="0"/>
          </a:p>
          <a:p>
            <a:r>
              <a:rPr lang="en-US" sz="1800" dirty="0" smtClean="0"/>
              <a:t>Approach suggested by </a:t>
            </a:r>
            <a:r>
              <a:rPr lang="en-US" sz="1800" dirty="0" err="1" smtClean="0"/>
              <a:t>fUML</a:t>
            </a:r>
            <a:r>
              <a:rPr lang="en-US" sz="1800" dirty="0" smtClean="0"/>
              <a:t> (cf. clause 7.1)</a:t>
            </a:r>
          </a:p>
          <a:p>
            <a:endParaRPr lang="en-US" sz="1800" dirty="0"/>
          </a:p>
          <a:p>
            <a:r>
              <a:rPr lang="en-US" sz="1800" dirty="0" smtClean="0"/>
              <a:t>Could be an alternative to the usage of profiles </a:t>
            </a:r>
            <a:r>
              <a:rPr lang="en-US" sz="1800" dirty="0" smtClean="0"/>
              <a:t>which – as defined today -  </a:t>
            </a:r>
            <a:r>
              <a:rPr lang="en-US" sz="1800" dirty="0" smtClean="0"/>
              <a:t>raise many practical </a:t>
            </a:r>
            <a:r>
              <a:rPr lang="en-US" sz="1800" dirty="0" smtClean="0"/>
              <a:t>problem.</a:t>
            </a:r>
            <a:endParaRPr lang="en-US" sz="1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2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Basic principle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Language definition</a:t>
            </a:r>
          </a:p>
          <a:p>
            <a:pPr lvl="1"/>
            <a:r>
              <a:rPr lang="en-US" sz="1600" dirty="0" smtClean="0"/>
              <a:t>Abstract syntax definition in a true </a:t>
            </a:r>
            <a:r>
              <a:rPr lang="en-US" sz="1600" dirty="0" err="1" smtClean="0"/>
              <a:t>metamodel</a:t>
            </a:r>
            <a:r>
              <a:rPr lang="en-US" sz="1600" dirty="0"/>
              <a:t> </a:t>
            </a:r>
            <a:r>
              <a:rPr lang="en-US" sz="1600" dirty="0" smtClean="0"/>
              <a:t>based on UML or </a:t>
            </a:r>
            <a:r>
              <a:rPr lang="en-US" sz="1600" dirty="0" err="1" smtClean="0"/>
              <a:t>fUML</a:t>
            </a:r>
            <a:r>
              <a:rPr lang="en-US" sz="1600" dirty="0" smtClean="0"/>
              <a:t> (TBD)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Semantics</a:t>
            </a:r>
          </a:p>
          <a:p>
            <a:pPr lvl="1"/>
            <a:r>
              <a:rPr lang="en-US" sz="1600" dirty="0" smtClean="0"/>
              <a:t>The semantics of each </a:t>
            </a:r>
            <a:r>
              <a:rPr lang="en-US" sz="1600" dirty="0" err="1" smtClean="0"/>
              <a:t>SysML</a:t>
            </a:r>
            <a:r>
              <a:rPr lang="en-US" sz="1600" dirty="0" smtClean="0"/>
              <a:t> </a:t>
            </a:r>
            <a:r>
              <a:rPr lang="en-US" sz="1600" dirty="0" err="1" smtClean="0"/>
              <a:t>metaclass</a:t>
            </a:r>
            <a:r>
              <a:rPr lang="en-US" sz="1600" dirty="0" smtClean="0"/>
              <a:t> is constrained so that it can be fully defined as a construct of (f)UML </a:t>
            </a:r>
            <a:r>
              <a:rPr lang="en-US" sz="1600" dirty="0" err="1" smtClean="0"/>
              <a:t>metaclasses</a:t>
            </a:r>
            <a:endParaRPr lang="en-US" sz="1600" dirty="0" smtClean="0"/>
          </a:p>
          <a:p>
            <a:pPr lvl="1"/>
            <a:r>
              <a:rPr lang="en-US" sz="1600" dirty="0" smtClean="0"/>
              <a:t>Those  constructs can be represented </a:t>
            </a:r>
            <a:r>
              <a:rPr lang="en-US" sz="1600" dirty="0" smtClean="0"/>
              <a:t>by UML</a:t>
            </a:r>
            <a:r>
              <a:rPr lang="en-US" sz="1600" dirty="0" smtClean="0"/>
              <a:t>::</a:t>
            </a:r>
            <a:r>
              <a:rPr lang="en-US" sz="1600" dirty="0" smtClean="0"/>
              <a:t>Collaborations </a:t>
            </a:r>
            <a:r>
              <a:rPr lang="en-US" sz="1600" dirty="0" smtClean="0"/>
              <a:t>and used as </a:t>
            </a:r>
            <a:r>
              <a:rPr lang="en-US" sz="1600" dirty="0" smtClean="0"/>
              <a:t>building blocks</a:t>
            </a:r>
            <a:endParaRPr lang="en-US" sz="1600" dirty="0" smtClean="0"/>
          </a:p>
          <a:p>
            <a:pPr lvl="1"/>
            <a:r>
              <a:rPr lang="en-US" sz="1600" dirty="0" smtClean="0"/>
              <a:t>A </a:t>
            </a:r>
            <a:r>
              <a:rPr lang="en-US" sz="1600" dirty="0" err="1" smtClean="0"/>
              <a:t>SysML</a:t>
            </a:r>
            <a:r>
              <a:rPr lang="en-US" sz="1600" dirty="0" smtClean="0"/>
              <a:t> model is then a high-level view of a model of which the semantics is fully defined by (f)UML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Notation</a:t>
            </a:r>
          </a:p>
          <a:p>
            <a:pPr lvl="1"/>
            <a:r>
              <a:rPr lang="en-US" sz="1600" dirty="0" smtClean="0"/>
              <a:t>No constraint implies by the approach</a:t>
            </a:r>
          </a:p>
          <a:p>
            <a:pPr lvl="1"/>
            <a:endParaRPr lang="en-US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5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ded Corner 32"/>
          <p:cNvSpPr>
            <a:spLocks noChangeArrowheads="1"/>
          </p:cNvSpPr>
          <p:nvPr/>
        </p:nvSpPr>
        <p:spPr bwMode="auto">
          <a:xfrm flipV="1">
            <a:off x="3276600" y="5045732"/>
            <a:ext cx="4572000" cy="1371600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/>
              <a:t>Illustration with the “Allocation” concept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Concept definition</a:t>
            </a:r>
          </a:p>
          <a:p>
            <a:pPr marL="0" indent="0">
              <a:buNone/>
            </a:pPr>
            <a:r>
              <a:rPr lang="en-US" sz="1800" b="0" dirty="0" smtClean="0"/>
              <a:t>Directed cross-association </a:t>
            </a:r>
            <a:r>
              <a:rPr lang="en-US" sz="1800" b="0" dirty="0"/>
              <a:t>(mapping) of </a:t>
            </a:r>
            <a:r>
              <a:rPr lang="en-US" sz="1800" b="0" dirty="0" smtClean="0"/>
              <a:t>items from </a:t>
            </a:r>
            <a:r>
              <a:rPr lang="en-US" sz="1800" b="0" dirty="0"/>
              <a:t>various structures or hierarchies of a user model.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Conceptual model</a:t>
            </a:r>
            <a:endParaRPr lang="en-US" sz="1800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fld id="{442E3AE7-9CB9-4E3F-870E-C88ED4D9EBE4}" type="slidenum">
              <a:rPr lang="he-IL" altLang="en-US" sz="1400" b="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grpSp>
        <p:nvGrpSpPr>
          <p:cNvPr id="11269" name="Group 9"/>
          <p:cNvGrpSpPr>
            <a:grpSpLocks/>
          </p:cNvGrpSpPr>
          <p:nvPr/>
        </p:nvGrpSpPr>
        <p:grpSpPr bwMode="auto">
          <a:xfrm>
            <a:off x="476250" y="3553780"/>
            <a:ext cx="1676400" cy="792325"/>
            <a:chOff x="990600" y="2667002"/>
            <a:chExt cx="755335" cy="432110"/>
          </a:xfrm>
        </p:grpSpPr>
        <p:sp>
          <p:nvSpPr>
            <p:cNvPr id="11296" name="TextBox 10"/>
            <p:cNvSpPr txBox="1">
              <a:spLocks noChangeArrowheads="1"/>
            </p:cNvSpPr>
            <p:nvPr/>
          </p:nvSpPr>
          <p:spPr bwMode="auto">
            <a:xfrm>
              <a:off x="990600" y="2874788"/>
              <a:ext cx="755335" cy="2243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72000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l" eaLnBrk="1" hangingPunct="1"/>
              <a:endParaRPr lang="en-US" altLang="en-US" sz="1200" b="0">
                <a:solidFill>
                  <a:schemeClr val="tx1"/>
                </a:solidFill>
              </a:endParaRPr>
            </a:p>
            <a:p>
              <a:pPr algn="l" eaLnBrk="1" hangingPunct="1"/>
              <a:endParaRPr lang="en-US" alt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11297" name="TextBox 11"/>
            <p:cNvSpPr txBox="1">
              <a:spLocks noChangeArrowheads="1"/>
            </p:cNvSpPr>
            <p:nvPr/>
          </p:nvSpPr>
          <p:spPr bwMode="auto">
            <a:xfrm>
              <a:off x="990600" y="2667002"/>
              <a:ext cx="755335" cy="2077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600" b="0" dirty="0">
                  <a:solidFill>
                    <a:schemeClr val="tx1"/>
                  </a:solidFill>
                </a:rPr>
                <a:t>Allocate</a:t>
              </a:r>
            </a:p>
          </p:txBody>
        </p:sp>
      </p:grpSp>
      <p:cxnSp>
        <p:nvCxnSpPr>
          <p:cNvPr id="11270" name="Elbow Connector 22"/>
          <p:cNvCxnSpPr>
            <a:cxnSpLocks noChangeShapeType="1"/>
            <a:stCxn id="11297" idx="0"/>
            <a:endCxn id="11293" idx="0"/>
          </p:cNvCxnSpPr>
          <p:nvPr/>
        </p:nvCxnSpPr>
        <p:spPr bwMode="auto">
          <a:xfrm rot="5400000" flipH="1" flipV="1">
            <a:off x="3539015" y="1149195"/>
            <a:ext cx="180020" cy="4629150"/>
          </a:xfrm>
          <a:prstGeom prst="bentConnector3">
            <a:avLst>
              <a:gd name="adj1" fmla="val 226986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1" name="TextBox 23"/>
          <p:cNvSpPr txBox="1">
            <a:spLocks noChangeArrowheads="1"/>
          </p:cNvSpPr>
          <p:nvPr/>
        </p:nvSpPr>
        <p:spPr bwMode="auto">
          <a:xfrm>
            <a:off x="2152650" y="3823357"/>
            <a:ext cx="265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11272" name="TextBox 35"/>
          <p:cNvSpPr txBox="1">
            <a:spLocks noChangeArrowheads="1"/>
          </p:cNvSpPr>
          <p:nvPr/>
        </p:nvSpPr>
        <p:spPr bwMode="auto">
          <a:xfrm>
            <a:off x="4191000" y="3750332"/>
            <a:ext cx="454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>
                <a:solidFill>
                  <a:schemeClr val="tx1"/>
                </a:solidFill>
              </a:rPr>
              <a:t>1..*</a:t>
            </a:r>
          </a:p>
        </p:txBody>
      </p:sp>
      <p:sp>
        <p:nvSpPr>
          <p:cNvPr id="11273" name="TextBox 36"/>
          <p:cNvSpPr txBox="1">
            <a:spLocks noChangeArrowheads="1"/>
          </p:cNvSpPr>
          <p:nvPr/>
        </p:nvSpPr>
        <p:spPr bwMode="auto">
          <a:xfrm>
            <a:off x="6324600" y="2922451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400" b="0" dirty="0">
                <a:solidFill>
                  <a:schemeClr val="tx1"/>
                </a:solidFill>
              </a:rPr>
              <a:t>from</a:t>
            </a:r>
          </a:p>
        </p:txBody>
      </p:sp>
      <p:grpSp>
        <p:nvGrpSpPr>
          <p:cNvPr id="11274" name="Group 9"/>
          <p:cNvGrpSpPr>
            <a:grpSpLocks/>
          </p:cNvGrpSpPr>
          <p:nvPr/>
        </p:nvGrpSpPr>
        <p:grpSpPr bwMode="auto">
          <a:xfrm>
            <a:off x="304800" y="5482951"/>
            <a:ext cx="1676400" cy="685801"/>
            <a:chOff x="990600" y="2667002"/>
            <a:chExt cx="755335" cy="374015"/>
          </a:xfrm>
        </p:grpSpPr>
        <p:sp>
          <p:nvSpPr>
            <p:cNvPr id="11294" name="TextBox 10"/>
            <p:cNvSpPr txBox="1">
              <a:spLocks noChangeArrowheads="1"/>
            </p:cNvSpPr>
            <p:nvPr/>
          </p:nvSpPr>
          <p:spPr bwMode="auto">
            <a:xfrm>
              <a:off x="990600" y="2874788"/>
              <a:ext cx="755335" cy="166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72000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l" eaLnBrk="1" hangingPunct="1"/>
              <a:endParaRPr lang="en-US" altLang="en-US" sz="1200" b="0">
                <a:solidFill>
                  <a:schemeClr val="tx1"/>
                </a:solidFill>
              </a:endParaRPr>
            </a:p>
            <a:p>
              <a:pPr algn="l" eaLnBrk="1" hangingPunct="1"/>
              <a:endParaRPr lang="en-US" alt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11295" name="TextBox 11"/>
            <p:cNvSpPr txBox="1">
              <a:spLocks noChangeArrowheads="1"/>
            </p:cNvSpPr>
            <p:nvPr/>
          </p:nvSpPr>
          <p:spPr bwMode="auto">
            <a:xfrm>
              <a:off x="990600" y="2667002"/>
              <a:ext cx="755335" cy="2077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600" b="0">
                  <a:solidFill>
                    <a:schemeClr val="tx1"/>
                  </a:solidFill>
                </a:rPr>
                <a:t>Constraint</a:t>
              </a:r>
            </a:p>
          </p:txBody>
        </p:sp>
      </p:grpSp>
      <p:grpSp>
        <p:nvGrpSpPr>
          <p:cNvPr id="11275" name="Group 9"/>
          <p:cNvGrpSpPr>
            <a:grpSpLocks/>
          </p:cNvGrpSpPr>
          <p:nvPr/>
        </p:nvGrpSpPr>
        <p:grpSpPr bwMode="auto">
          <a:xfrm>
            <a:off x="4648200" y="3373760"/>
            <a:ext cx="2590800" cy="1056148"/>
            <a:chOff x="990600" y="2667002"/>
            <a:chExt cx="755335" cy="466778"/>
          </a:xfrm>
        </p:grpSpPr>
        <p:sp>
          <p:nvSpPr>
            <p:cNvPr id="11292" name="TextBox 10"/>
            <p:cNvSpPr txBox="1">
              <a:spLocks noChangeArrowheads="1"/>
            </p:cNvSpPr>
            <p:nvPr/>
          </p:nvSpPr>
          <p:spPr bwMode="auto">
            <a:xfrm>
              <a:off x="990600" y="2874789"/>
              <a:ext cx="755335" cy="2589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72000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en-US" sz="1200" b="0">
                  <a:solidFill>
                    <a:schemeClr val="tx1"/>
                  </a:solidFill>
                </a:rPr>
                <a:t>/allocatedFrom:AllocatedItem[*]</a:t>
              </a:r>
              <a:br>
                <a:rPr lang="en-US" altLang="en-US" sz="1200" b="0">
                  <a:solidFill>
                    <a:schemeClr val="tx1"/>
                  </a:solidFill>
                </a:rPr>
              </a:br>
              <a:r>
                <a:rPr lang="en-US" altLang="en-US" sz="1200" b="0">
                  <a:solidFill>
                    <a:schemeClr val="tx1"/>
                  </a:solidFill>
                </a:rPr>
                <a:t>/allocatedTo:AllocatedItem[*]</a:t>
              </a:r>
            </a:p>
          </p:txBody>
        </p:sp>
        <p:sp>
          <p:nvSpPr>
            <p:cNvPr id="11293" name="TextBox 11"/>
            <p:cNvSpPr txBox="1">
              <a:spLocks noChangeArrowheads="1"/>
            </p:cNvSpPr>
            <p:nvPr/>
          </p:nvSpPr>
          <p:spPr bwMode="auto">
            <a:xfrm>
              <a:off x="990600" y="2667002"/>
              <a:ext cx="755335" cy="2077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600" b="0" dirty="0" smtClean="0">
                  <a:solidFill>
                    <a:schemeClr val="tx1"/>
                  </a:solidFill>
                </a:rPr>
                <a:t>Item</a:t>
              </a:r>
              <a:endParaRPr lang="en-US" altLang="en-US" sz="1600" b="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276" name="Straight Connector 22"/>
          <p:cNvCxnSpPr>
            <a:cxnSpLocks noChangeShapeType="1"/>
            <a:stCxn id="11296" idx="3"/>
            <a:endCxn id="11292" idx="1"/>
          </p:cNvCxnSpPr>
          <p:nvPr/>
        </p:nvCxnSpPr>
        <p:spPr bwMode="auto">
          <a:xfrm flipV="1">
            <a:off x="2152650" y="4136907"/>
            <a:ext cx="2495550" cy="353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7" name="TextBox 36"/>
          <p:cNvSpPr txBox="1">
            <a:spLocks noChangeArrowheads="1"/>
          </p:cNvSpPr>
          <p:nvPr/>
        </p:nvSpPr>
        <p:spPr bwMode="auto">
          <a:xfrm>
            <a:off x="3429000" y="4131332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>
                <a:solidFill>
                  <a:schemeClr val="tx1"/>
                </a:solidFill>
              </a:rPr>
              <a:t>to</a:t>
            </a:r>
          </a:p>
        </p:txBody>
      </p:sp>
      <p:sp>
        <p:nvSpPr>
          <p:cNvPr id="11278" name="TextBox 35"/>
          <p:cNvSpPr txBox="1">
            <a:spLocks noChangeArrowheads="1"/>
          </p:cNvSpPr>
          <p:nvPr/>
        </p:nvSpPr>
        <p:spPr bwMode="auto">
          <a:xfrm>
            <a:off x="5873750" y="2988332"/>
            <a:ext cx="5325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 dirty="0">
                <a:solidFill>
                  <a:schemeClr val="tx1"/>
                </a:solidFill>
              </a:rPr>
              <a:t> </a:t>
            </a:r>
            <a:r>
              <a:rPr lang="en-US" altLang="en-US" sz="1400" b="0" dirty="0" smtClean="0">
                <a:solidFill>
                  <a:schemeClr val="tx1"/>
                </a:solidFill>
              </a:rPr>
              <a:t>1..1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11279" name="TextBox 23"/>
          <p:cNvSpPr txBox="1">
            <a:spLocks noChangeArrowheads="1"/>
          </p:cNvSpPr>
          <p:nvPr/>
        </p:nvSpPr>
        <p:spPr bwMode="auto">
          <a:xfrm>
            <a:off x="954087" y="3169336"/>
            <a:ext cx="265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11280" name="Flowchart: Decision 26"/>
          <p:cNvSpPr>
            <a:spLocks noChangeArrowheads="1"/>
          </p:cNvSpPr>
          <p:nvPr/>
        </p:nvSpPr>
        <p:spPr bwMode="auto">
          <a:xfrm>
            <a:off x="1066800" y="4345868"/>
            <a:ext cx="152400" cy="152400"/>
          </a:xfrm>
          <a:prstGeom prst="flowChartDecision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1281" name="Shape 28"/>
          <p:cNvCxnSpPr>
            <a:cxnSpLocks noChangeShapeType="1"/>
            <a:stCxn id="11280" idx="2"/>
            <a:endCxn id="11295" idx="0"/>
          </p:cNvCxnSpPr>
          <p:nvPr/>
        </p:nvCxnSpPr>
        <p:spPr bwMode="auto">
          <a:xfrm>
            <a:off x="1143000" y="4498268"/>
            <a:ext cx="0" cy="98468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2" name="TextBox 23"/>
          <p:cNvSpPr txBox="1">
            <a:spLocks noChangeArrowheads="1"/>
          </p:cNvSpPr>
          <p:nvPr/>
        </p:nvSpPr>
        <p:spPr bwMode="auto">
          <a:xfrm>
            <a:off x="539091" y="5107601"/>
            <a:ext cx="5277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0" dirty="0">
                <a:solidFill>
                  <a:schemeClr val="tx1"/>
                </a:solidFill>
              </a:rPr>
              <a:t>0</a:t>
            </a:r>
            <a:r>
              <a:rPr lang="en-US" altLang="en-US" sz="1600" b="0" dirty="0" smtClean="0">
                <a:solidFill>
                  <a:schemeClr val="tx1"/>
                </a:solidFill>
              </a:rPr>
              <a:t>..1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11283" name="TextBox 36"/>
          <p:cNvSpPr txBox="1">
            <a:spLocks noChangeArrowheads="1"/>
          </p:cNvSpPr>
          <p:nvPr/>
        </p:nvSpPr>
        <p:spPr bwMode="auto">
          <a:xfrm>
            <a:off x="1219200" y="5101952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>
                <a:solidFill>
                  <a:schemeClr val="tx1"/>
                </a:solidFill>
              </a:rPr>
              <a:t>impliedConstraint</a:t>
            </a:r>
          </a:p>
        </p:txBody>
      </p:sp>
      <p:sp>
        <p:nvSpPr>
          <p:cNvPr id="11284" name="TextBox 23"/>
          <p:cNvSpPr txBox="1">
            <a:spLocks noChangeArrowheads="1"/>
          </p:cNvSpPr>
          <p:nvPr/>
        </p:nvSpPr>
        <p:spPr bwMode="auto">
          <a:xfrm>
            <a:off x="533400" y="4512332"/>
            <a:ext cx="48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>
                <a:solidFill>
                  <a:schemeClr val="tx1"/>
                </a:solidFill>
              </a:rPr>
              <a:t>0..1</a:t>
            </a:r>
          </a:p>
        </p:txBody>
      </p:sp>
      <p:sp>
        <p:nvSpPr>
          <p:cNvPr id="11288" name="TextBox 35"/>
          <p:cNvSpPr txBox="1">
            <a:spLocks noChangeArrowheads="1"/>
          </p:cNvSpPr>
          <p:nvPr/>
        </p:nvSpPr>
        <p:spPr bwMode="auto">
          <a:xfrm>
            <a:off x="3387565" y="5069036"/>
            <a:ext cx="44243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200" b="0" dirty="0">
                <a:solidFill>
                  <a:srgbClr val="002060"/>
                </a:solidFill>
              </a:rPr>
              <a:t>&lt;&lt;invariant&gt;&gt;</a:t>
            </a:r>
          </a:p>
          <a:p>
            <a:pPr algn="l" eaLnBrk="1" hangingPunct="1"/>
            <a:r>
              <a:rPr lang="en-US" altLang="en-US" sz="1200" b="0" dirty="0">
                <a:solidFill>
                  <a:srgbClr val="002060"/>
                </a:solidFill>
              </a:rPr>
              <a:t>context </a:t>
            </a:r>
            <a:r>
              <a:rPr lang="en-US" altLang="en-US" sz="1200" b="0" dirty="0" smtClean="0">
                <a:solidFill>
                  <a:srgbClr val="002060"/>
                </a:solidFill>
              </a:rPr>
              <a:t>Item</a:t>
            </a:r>
            <a:r>
              <a:rPr lang="en-US" altLang="en-US" sz="1200" b="0" dirty="0">
                <a:solidFill>
                  <a:srgbClr val="002060"/>
                </a:solidFill>
              </a:rPr>
              <a:t>::</a:t>
            </a:r>
            <a:r>
              <a:rPr lang="en-US" altLang="en-US" sz="1200" b="0" dirty="0" err="1">
                <a:solidFill>
                  <a:srgbClr val="002060"/>
                </a:solidFill>
              </a:rPr>
              <a:t>allocatedFrom</a:t>
            </a:r>
            <a:r>
              <a:rPr lang="en-US" altLang="en-US" sz="1200" b="0" dirty="0">
                <a:solidFill>
                  <a:srgbClr val="002060"/>
                </a:solidFill>
              </a:rPr>
              <a:t> : </a:t>
            </a:r>
            <a:r>
              <a:rPr lang="en-US" altLang="en-US" sz="1200" b="0" dirty="0" smtClean="0">
                <a:solidFill>
                  <a:srgbClr val="002060"/>
                </a:solidFill>
              </a:rPr>
              <a:t>Set(Item</a:t>
            </a:r>
            <a:r>
              <a:rPr lang="en-US" altLang="en-US" sz="1200" b="0" dirty="0">
                <a:solidFill>
                  <a:srgbClr val="002060"/>
                </a:solidFill>
              </a:rPr>
              <a:t>)</a:t>
            </a:r>
          </a:p>
          <a:p>
            <a:pPr algn="l" eaLnBrk="1" hangingPunct="1"/>
            <a:r>
              <a:rPr lang="en-US" altLang="en-US" sz="1200" b="0" dirty="0">
                <a:solidFill>
                  <a:srgbClr val="002060"/>
                </a:solidFill>
              </a:rPr>
              <a:t> derive: </a:t>
            </a:r>
            <a:r>
              <a:rPr lang="en-US" altLang="en-US" sz="1200" b="0" dirty="0" err="1">
                <a:solidFill>
                  <a:srgbClr val="002060"/>
                </a:solidFill>
              </a:rPr>
              <a:t>Allocate.allInstances</a:t>
            </a:r>
            <a:r>
              <a:rPr lang="en-US" altLang="en-US" sz="1200" b="0" dirty="0">
                <a:solidFill>
                  <a:srgbClr val="002060"/>
                </a:solidFill>
              </a:rPr>
              <a:t>()-&gt;select(to = self).from-&gt;flatten()</a:t>
            </a:r>
          </a:p>
          <a:p>
            <a:pPr algn="l" eaLnBrk="1" hangingPunct="1"/>
            <a:endParaRPr lang="en-US" altLang="en-US" sz="1200" b="0" dirty="0">
              <a:solidFill>
                <a:srgbClr val="002060"/>
              </a:solidFill>
            </a:endParaRPr>
          </a:p>
          <a:p>
            <a:pPr algn="l" eaLnBrk="1" hangingPunct="1"/>
            <a:r>
              <a:rPr lang="en-US" altLang="en-US" sz="1200" b="0" dirty="0">
                <a:solidFill>
                  <a:srgbClr val="002060"/>
                </a:solidFill>
              </a:rPr>
              <a:t>context </a:t>
            </a:r>
            <a:r>
              <a:rPr lang="en-US" altLang="en-US" sz="1200" b="0" dirty="0" smtClean="0">
                <a:solidFill>
                  <a:srgbClr val="002060"/>
                </a:solidFill>
              </a:rPr>
              <a:t>Item</a:t>
            </a:r>
            <a:r>
              <a:rPr lang="en-US" altLang="en-US" sz="1200" b="0" dirty="0">
                <a:solidFill>
                  <a:srgbClr val="002060"/>
                </a:solidFill>
              </a:rPr>
              <a:t>::</a:t>
            </a:r>
            <a:r>
              <a:rPr lang="en-US" altLang="en-US" sz="1200" b="0" dirty="0" err="1">
                <a:solidFill>
                  <a:srgbClr val="002060"/>
                </a:solidFill>
              </a:rPr>
              <a:t>allocatedTo</a:t>
            </a:r>
            <a:r>
              <a:rPr lang="en-US" altLang="en-US" sz="1200" b="0" dirty="0">
                <a:solidFill>
                  <a:srgbClr val="002060"/>
                </a:solidFill>
              </a:rPr>
              <a:t> : </a:t>
            </a:r>
            <a:r>
              <a:rPr lang="en-US" altLang="en-US" sz="1200" b="0" dirty="0" smtClean="0">
                <a:solidFill>
                  <a:srgbClr val="002060"/>
                </a:solidFill>
              </a:rPr>
              <a:t>Set(Item</a:t>
            </a:r>
            <a:r>
              <a:rPr lang="en-US" altLang="en-US" sz="1200" b="0" dirty="0">
                <a:solidFill>
                  <a:srgbClr val="002060"/>
                </a:solidFill>
              </a:rPr>
              <a:t>)</a:t>
            </a:r>
          </a:p>
          <a:p>
            <a:pPr algn="l" eaLnBrk="1" hangingPunct="1"/>
            <a:r>
              <a:rPr lang="en-US" altLang="en-US" sz="1200" b="0" dirty="0">
                <a:solidFill>
                  <a:srgbClr val="002060"/>
                </a:solidFill>
              </a:rPr>
              <a:t> derive: </a:t>
            </a:r>
            <a:r>
              <a:rPr lang="en-US" altLang="en-US" sz="1200" b="0" dirty="0" err="1">
                <a:solidFill>
                  <a:srgbClr val="002060"/>
                </a:solidFill>
              </a:rPr>
              <a:t>Allocate.allInstances</a:t>
            </a:r>
            <a:r>
              <a:rPr lang="en-US" altLang="en-US" sz="1200" b="0" dirty="0">
                <a:solidFill>
                  <a:srgbClr val="002060"/>
                </a:solidFill>
              </a:rPr>
              <a:t>()-&gt;select(from = self).to-&gt;flatten()</a:t>
            </a:r>
          </a:p>
          <a:p>
            <a:pPr algn="l" eaLnBrk="1" hangingPunct="1"/>
            <a:endParaRPr lang="en-US" altLang="en-US" sz="1200" b="0" dirty="0">
              <a:solidFill>
                <a:srgbClr val="002060"/>
              </a:solidFill>
            </a:endParaRPr>
          </a:p>
        </p:txBody>
      </p:sp>
      <p:cxnSp>
        <p:nvCxnSpPr>
          <p:cNvPr id="11289" name="Straight Connector 34"/>
          <p:cNvCxnSpPr>
            <a:cxnSpLocks noChangeShapeType="1"/>
            <a:stCxn id="11266" idx="2"/>
            <a:endCxn id="11292" idx="2"/>
          </p:cNvCxnSpPr>
          <p:nvPr/>
        </p:nvCxnSpPr>
        <p:spPr bwMode="auto">
          <a:xfrm flipV="1">
            <a:off x="5562600" y="4429908"/>
            <a:ext cx="381000" cy="615824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5105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Allocate: as a design pattern</a:t>
            </a:r>
            <a:endParaRPr lang="en-US" sz="2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967E3-2E0E-45DA-A54C-F8EE222DA13C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Ellipse 3"/>
          <p:cNvSpPr/>
          <p:nvPr/>
        </p:nvSpPr>
        <p:spPr bwMode="auto">
          <a:xfrm>
            <a:off x="3167844" y="2960948"/>
            <a:ext cx="2124236" cy="900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Allocate</a:t>
            </a: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359532" y="2852936"/>
            <a:ext cx="1044116" cy="792088"/>
            <a:chOff x="990600" y="2667002"/>
            <a:chExt cx="755335" cy="540243"/>
          </a:xfrm>
        </p:grpSpPr>
        <p:sp>
          <p:nvSpPr>
            <p:cNvPr id="6" name="TextBox 10"/>
            <p:cNvSpPr txBox="1">
              <a:spLocks noChangeArrowheads="1"/>
            </p:cNvSpPr>
            <p:nvPr/>
          </p:nvSpPr>
          <p:spPr bwMode="auto">
            <a:xfrm>
              <a:off x="990600" y="2874788"/>
              <a:ext cx="755335" cy="3324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72000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l" eaLnBrk="1" hangingPunct="1"/>
              <a:endParaRPr lang="en-US" altLang="en-US" sz="1200" b="0">
                <a:solidFill>
                  <a:schemeClr val="tx1"/>
                </a:solidFill>
              </a:endParaRPr>
            </a:p>
            <a:p>
              <a:pPr algn="l" eaLnBrk="1" hangingPunct="1"/>
              <a:endParaRPr lang="en-US" alt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7" name="TextBox 11"/>
            <p:cNvSpPr txBox="1">
              <a:spLocks noChangeArrowheads="1"/>
            </p:cNvSpPr>
            <p:nvPr/>
          </p:nvSpPr>
          <p:spPr bwMode="auto">
            <a:xfrm>
              <a:off x="990600" y="2667002"/>
              <a:ext cx="755335" cy="2077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600" b="0">
                  <a:solidFill>
                    <a:schemeClr val="tx1"/>
                  </a:solidFill>
                </a:rPr>
                <a:t>Constraint</a:t>
              </a:r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6696236" y="2780929"/>
            <a:ext cx="1260140" cy="1080119"/>
            <a:chOff x="990600" y="2667002"/>
            <a:chExt cx="755335" cy="540244"/>
          </a:xfrm>
        </p:grpSpPr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990600" y="2874789"/>
              <a:ext cx="755335" cy="3324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72000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l" eaLnBrk="1" hangingPunct="1"/>
              <a:endParaRPr lang="en-US" altLang="en-US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990600" y="2667002"/>
              <a:ext cx="755335" cy="2077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600" b="0" dirty="0" smtClean="0">
                  <a:solidFill>
                    <a:schemeClr val="tx1"/>
                  </a:solidFill>
                </a:rPr>
                <a:t>Item</a:t>
              </a:r>
              <a:endParaRPr lang="en-US" altLang="en-US" sz="1600" b="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Connecteur en angle 11"/>
          <p:cNvCxnSpPr>
            <a:stCxn id="4" idx="0"/>
            <a:endCxn id="10" idx="0"/>
          </p:cNvCxnSpPr>
          <p:nvPr/>
        </p:nvCxnSpPr>
        <p:spPr bwMode="auto">
          <a:xfrm rot="5400000" flipH="1" flipV="1">
            <a:off x="5688125" y="1322767"/>
            <a:ext cx="180019" cy="3096344"/>
          </a:xfrm>
          <a:prstGeom prst="bentConnector3">
            <a:avLst>
              <a:gd name="adj1" fmla="val 22698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Connecteur en angle 13"/>
          <p:cNvCxnSpPr>
            <a:stCxn id="4" idx="4"/>
            <a:endCxn id="9" idx="2"/>
          </p:cNvCxnSpPr>
          <p:nvPr/>
        </p:nvCxnSpPr>
        <p:spPr bwMode="auto">
          <a:xfrm rot="16200000" flipH="1">
            <a:off x="5778134" y="2312876"/>
            <a:ext cx="12700" cy="3096344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necteur droit 17"/>
          <p:cNvCxnSpPr>
            <a:stCxn id="4" idx="2"/>
            <a:endCxn id="6" idx="3"/>
          </p:cNvCxnSpPr>
          <p:nvPr/>
        </p:nvCxnSpPr>
        <p:spPr bwMode="auto">
          <a:xfrm flipH="1" flipV="1">
            <a:off x="1403648" y="3401305"/>
            <a:ext cx="1764196" cy="96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36"/>
          <p:cNvSpPr txBox="1">
            <a:spLocks noChangeArrowheads="1"/>
          </p:cNvSpPr>
          <p:nvPr/>
        </p:nvSpPr>
        <p:spPr bwMode="auto">
          <a:xfrm>
            <a:off x="6761156" y="2211387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400" b="0" dirty="0">
                <a:solidFill>
                  <a:schemeClr val="tx1"/>
                </a:solidFill>
              </a:rPr>
              <a:t>from</a:t>
            </a:r>
          </a:p>
        </p:txBody>
      </p:sp>
      <p:sp>
        <p:nvSpPr>
          <p:cNvPr id="21" name="TextBox 36"/>
          <p:cNvSpPr txBox="1">
            <a:spLocks noChangeArrowheads="1"/>
          </p:cNvSpPr>
          <p:nvPr/>
        </p:nvSpPr>
        <p:spPr bwMode="auto">
          <a:xfrm>
            <a:off x="6696236" y="4185084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to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22" name="TextBox 36"/>
          <p:cNvSpPr txBox="1">
            <a:spLocks noChangeArrowheads="1"/>
          </p:cNvSpPr>
          <p:nvPr/>
        </p:nvSpPr>
        <p:spPr bwMode="auto">
          <a:xfrm>
            <a:off x="1493658" y="3437309"/>
            <a:ext cx="15841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400" b="0" dirty="0" err="1" smtClean="0">
                <a:solidFill>
                  <a:schemeClr val="tx1"/>
                </a:solidFill>
              </a:rPr>
              <a:t>impliedConstraint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8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Allocation: UML equivalent construct</a:t>
            </a:r>
            <a:br>
              <a:rPr lang="en-US" sz="2800" dirty="0" smtClean="0"/>
            </a:br>
            <a:r>
              <a:rPr lang="en-US" sz="2800" dirty="0" smtClean="0"/>
              <a:t>(transformation rule)</a:t>
            </a:r>
            <a:endParaRPr lang="en-US" sz="2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967E3-2E0E-45DA-A54C-F8EE222DA13C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1681527" y="4565198"/>
            <a:ext cx="1908212" cy="4574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0" dirty="0" err="1" smtClean="0">
                <a:solidFill>
                  <a:schemeClr val="tx1"/>
                </a:solidFill>
              </a:rPr>
              <a:t>from:Dependency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2905341" y="5132506"/>
            <a:ext cx="3196829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0" dirty="0" err="1" smtClean="0">
                <a:solidFill>
                  <a:schemeClr val="tx1"/>
                </a:solidFill>
              </a:rPr>
              <a:t>impliedConstraint:Constraint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40259" y="3861054"/>
            <a:ext cx="2439144" cy="4680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0" dirty="0" err="1" smtClean="0">
                <a:solidFill>
                  <a:schemeClr val="tx1"/>
                </a:solidFill>
              </a:rPr>
              <a:t>fromItem:NamedElement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5764696" y="3465411"/>
            <a:ext cx="2367136" cy="46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0" dirty="0" err="1" smtClean="0">
                <a:solidFill>
                  <a:schemeClr val="tx1"/>
                </a:solidFill>
              </a:rPr>
              <a:t>toItem:NamedElement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6168163" y="4145832"/>
            <a:ext cx="1584176" cy="4320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0" dirty="0" err="1" smtClean="0">
                <a:solidFill>
                  <a:schemeClr val="tx1"/>
                </a:solidFill>
              </a:rPr>
              <a:t>to:Dependency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cxnSp>
        <p:nvCxnSpPr>
          <p:cNvPr id="24" name="Connecteur en angle 23"/>
          <p:cNvCxnSpPr>
            <a:stCxn id="6" idx="2"/>
            <a:endCxn id="9" idx="1"/>
          </p:cNvCxnSpPr>
          <p:nvPr/>
        </p:nvCxnSpPr>
        <p:spPr bwMode="auto">
          <a:xfrm rot="16200000" flipH="1">
            <a:off x="2620295" y="5037959"/>
            <a:ext cx="300385" cy="269708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Connecteur en angle 25"/>
          <p:cNvCxnSpPr>
            <a:stCxn id="9" idx="3"/>
            <a:endCxn id="18" idx="2"/>
          </p:cNvCxnSpPr>
          <p:nvPr/>
        </p:nvCxnSpPr>
        <p:spPr bwMode="auto">
          <a:xfrm flipV="1">
            <a:off x="6102170" y="4577885"/>
            <a:ext cx="858081" cy="745121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36"/>
          <p:cNvSpPr txBox="1">
            <a:spLocks noChangeArrowheads="1"/>
          </p:cNvSpPr>
          <p:nvPr/>
        </p:nvSpPr>
        <p:spPr bwMode="auto">
          <a:xfrm>
            <a:off x="4942721" y="3311522"/>
            <a:ext cx="95099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supplier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50" name="TextBox 36"/>
          <p:cNvSpPr txBox="1">
            <a:spLocks noChangeArrowheads="1"/>
          </p:cNvSpPr>
          <p:nvPr/>
        </p:nvSpPr>
        <p:spPr bwMode="auto">
          <a:xfrm>
            <a:off x="1396354" y="3791485"/>
            <a:ext cx="9361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supplier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51" name="TextBox 36"/>
          <p:cNvSpPr txBox="1">
            <a:spLocks noChangeArrowheads="1"/>
          </p:cNvSpPr>
          <p:nvPr/>
        </p:nvSpPr>
        <p:spPr bwMode="auto">
          <a:xfrm>
            <a:off x="6168163" y="5359518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client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52" name="TextBox 36"/>
          <p:cNvSpPr txBox="1">
            <a:spLocks noChangeArrowheads="1"/>
          </p:cNvSpPr>
          <p:nvPr/>
        </p:nvSpPr>
        <p:spPr bwMode="auto">
          <a:xfrm>
            <a:off x="1760958" y="5359518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client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59" name="Ellipse 58"/>
          <p:cNvSpPr/>
          <p:nvPr/>
        </p:nvSpPr>
        <p:spPr bwMode="auto">
          <a:xfrm>
            <a:off x="904115" y="2420888"/>
            <a:ext cx="7736338" cy="38164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36"/>
          <p:cNvSpPr txBox="1">
            <a:spLocks noChangeArrowheads="1"/>
          </p:cNvSpPr>
          <p:nvPr/>
        </p:nvSpPr>
        <p:spPr bwMode="auto">
          <a:xfrm>
            <a:off x="4124957" y="2437147"/>
            <a:ext cx="13621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 err="1" smtClean="0">
                <a:solidFill>
                  <a:schemeClr val="tx1"/>
                </a:solidFill>
              </a:rPr>
              <a:t>UML_Allocate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cxnSp>
        <p:nvCxnSpPr>
          <p:cNvPr id="64" name="Connecteur droit 63"/>
          <p:cNvCxnSpPr/>
          <p:nvPr/>
        </p:nvCxnSpPr>
        <p:spPr bwMode="auto">
          <a:xfrm flipV="1">
            <a:off x="2411760" y="2816932"/>
            <a:ext cx="4644516" cy="360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Ellipse 64"/>
          <p:cNvSpPr/>
          <p:nvPr/>
        </p:nvSpPr>
        <p:spPr bwMode="auto">
          <a:xfrm>
            <a:off x="719572" y="1268760"/>
            <a:ext cx="1260140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Allocate</a:t>
            </a:r>
          </a:p>
        </p:txBody>
      </p:sp>
      <p:sp>
        <p:nvSpPr>
          <p:cNvPr id="66" name="Triangle isocèle 65"/>
          <p:cNvSpPr/>
          <p:nvPr/>
        </p:nvSpPr>
        <p:spPr bwMode="auto">
          <a:xfrm rot="16200000">
            <a:off x="1973729" y="1418759"/>
            <a:ext cx="263994" cy="252028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cxnSp>
        <p:nvCxnSpPr>
          <p:cNvPr id="70" name="Connecteur en angle 69"/>
          <p:cNvCxnSpPr>
            <a:stCxn id="66" idx="3"/>
            <a:endCxn id="62" idx="0"/>
          </p:cNvCxnSpPr>
          <p:nvPr/>
        </p:nvCxnSpPr>
        <p:spPr bwMode="auto">
          <a:xfrm>
            <a:off x="2231740" y="1544773"/>
            <a:ext cx="2574286" cy="892374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11"/>
          <p:cNvSpPr txBox="1">
            <a:spLocks noChangeArrowheads="1"/>
          </p:cNvSpPr>
          <p:nvPr/>
        </p:nvSpPr>
        <p:spPr bwMode="auto">
          <a:xfrm>
            <a:off x="1761384" y="2408787"/>
            <a:ext cx="504056" cy="3240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from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72" name="TextBox 11"/>
          <p:cNvSpPr txBox="1">
            <a:spLocks noChangeArrowheads="1"/>
          </p:cNvSpPr>
          <p:nvPr/>
        </p:nvSpPr>
        <p:spPr bwMode="auto">
          <a:xfrm>
            <a:off x="2348006" y="1869717"/>
            <a:ext cx="504056" cy="3240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to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73" name="TextBox 11"/>
          <p:cNvSpPr txBox="1">
            <a:spLocks noChangeArrowheads="1"/>
          </p:cNvSpPr>
          <p:nvPr/>
        </p:nvSpPr>
        <p:spPr bwMode="auto">
          <a:xfrm>
            <a:off x="66936" y="2251569"/>
            <a:ext cx="1449288" cy="3240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0" dirty="0" err="1" smtClean="0">
                <a:solidFill>
                  <a:schemeClr val="tx1"/>
                </a:solidFill>
              </a:rPr>
              <a:t>impliedConstraint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cxnSp>
        <p:nvCxnSpPr>
          <p:cNvPr id="75" name="Connecteur droit 74"/>
          <p:cNvCxnSpPr>
            <a:stCxn id="73" idx="0"/>
            <a:endCxn id="65" idx="3"/>
          </p:cNvCxnSpPr>
          <p:nvPr/>
        </p:nvCxnSpPr>
        <p:spPr bwMode="auto">
          <a:xfrm flipV="1">
            <a:off x="791580" y="1760461"/>
            <a:ext cx="112535" cy="4911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Connecteur droit 76"/>
          <p:cNvCxnSpPr>
            <a:stCxn id="71" idx="0"/>
            <a:endCxn id="65" idx="4"/>
          </p:cNvCxnSpPr>
          <p:nvPr/>
        </p:nvCxnSpPr>
        <p:spPr bwMode="auto">
          <a:xfrm flipH="1" flipV="1">
            <a:off x="1349642" y="1844824"/>
            <a:ext cx="663770" cy="5639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Connecteur droit 78"/>
          <p:cNvCxnSpPr>
            <a:stCxn id="72" idx="1"/>
            <a:endCxn id="65" idx="5"/>
          </p:cNvCxnSpPr>
          <p:nvPr/>
        </p:nvCxnSpPr>
        <p:spPr bwMode="auto">
          <a:xfrm flipH="1" flipV="1">
            <a:off x="1795169" y="1760461"/>
            <a:ext cx="552837" cy="2712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Connecteur droit avec flèche 80"/>
          <p:cNvCxnSpPr>
            <a:stCxn id="49" idx="1"/>
            <a:endCxn id="72" idx="3"/>
          </p:cNvCxnSpPr>
          <p:nvPr/>
        </p:nvCxnSpPr>
        <p:spPr bwMode="auto">
          <a:xfrm rot="10800000">
            <a:off x="2852063" y="2031735"/>
            <a:ext cx="2090659" cy="143367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Connecteur droit avec flèche 82"/>
          <p:cNvCxnSpPr>
            <a:stCxn id="50" idx="0"/>
            <a:endCxn id="71" idx="2"/>
          </p:cNvCxnSpPr>
          <p:nvPr/>
        </p:nvCxnSpPr>
        <p:spPr bwMode="auto">
          <a:xfrm rot="5400000" flipH="1" flipV="1">
            <a:off x="1409578" y="3187651"/>
            <a:ext cx="1058662" cy="14900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Connecteur en angle 84"/>
          <p:cNvCxnSpPr>
            <a:stCxn id="9" idx="2"/>
            <a:endCxn id="73" idx="2"/>
          </p:cNvCxnSpPr>
          <p:nvPr/>
        </p:nvCxnSpPr>
        <p:spPr bwMode="auto">
          <a:xfrm rot="5400000" flipH="1">
            <a:off x="1178717" y="2188468"/>
            <a:ext cx="2937901" cy="3712176"/>
          </a:xfrm>
          <a:prstGeom prst="bentConnector3">
            <a:avLst>
              <a:gd name="adj1" fmla="val -14537"/>
            </a:avLst>
          </a:prstGeom>
          <a:solidFill>
            <a:schemeClr val="accent1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Connecteur en angle 41"/>
          <p:cNvCxnSpPr>
            <a:stCxn id="6" idx="1"/>
            <a:endCxn id="12" idx="1"/>
          </p:cNvCxnSpPr>
          <p:nvPr/>
        </p:nvCxnSpPr>
        <p:spPr bwMode="auto">
          <a:xfrm rot="10800000" flipH="1">
            <a:off x="1681527" y="4095078"/>
            <a:ext cx="658732" cy="698833"/>
          </a:xfrm>
          <a:prstGeom prst="bentConnector3">
            <a:avLst>
              <a:gd name="adj1" fmla="val -3470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Connecteur en angle 66"/>
          <p:cNvCxnSpPr>
            <a:stCxn id="18" idx="1"/>
            <a:endCxn id="15" idx="1"/>
          </p:cNvCxnSpPr>
          <p:nvPr/>
        </p:nvCxnSpPr>
        <p:spPr bwMode="auto">
          <a:xfrm rot="10800000">
            <a:off x="5764697" y="3700161"/>
            <a:ext cx="403467" cy="661698"/>
          </a:xfrm>
          <a:prstGeom prst="bentConnector3">
            <a:avLst>
              <a:gd name="adj1" fmla="val 22869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348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Pattern application</a:t>
            </a:r>
            <a:endParaRPr lang="en-US" sz="28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SysML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UML equivalent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967E3-2E0E-45DA-A54C-F8EE222DA13C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3131840" y="1931951"/>
            <a:ext cx="1188132" cy="4574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0" dirty="0" err="1" smtClean="0">
                <a:solidFill>
                  <a:schemeClr val="tx1"/>
                </a:solidFill>
              </a:rPr>
              <a:t>ItemA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5760132" y="1931951"/>
            <a:ext cx="1188132" cy="4574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0" dirty="0" err="1" smtClean="0">
                <a:solidFill>
                  <a:schemeClr val="tx1"/>
                </a:solidFill>
              </a:rPr>
              <a:t>ItemB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cxnSp>
        <p:nvCxnSpPr>
          <p:cNvPr id="9" name="Connecteur droit avec flèche 8"/>
          <p:cNvCxnSpPr>
            <a:stCxn id="6" idx="3"/>
            <a:endCxn id="7" idx="1"/>
          </p:cNvCxnSpPr>
          <p:nvPr/>
        </p:nvCxnSpPr>
        <p:spPr bwMode="auto">
          <a:xfrm>
            <a:off x="4319972" y="2160663"/>
            <a:ext cx="14401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36"/>
          <p:cNvSpPr txBox="1">
            <a:spLocks noChangeArrowheads="1"/>
          </p:cNvSpPr>
          <p:nvPr/>
        </p:nvSpPr>
        <p:spPr bwMode="auto">
          <a:xfrm>
            <a:off x="4444608" y="1852885"/>
            <a:ext cx="12854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&lt;&lt;allocate&gt;&gt;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3055548" y="3979689"/>
            <a:ext cx="1188132" cy="4574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0" dirty="0" err="1" smtClean="0">
                <a:solidFill>
                  <a:schemeClr val="tx1"/>
                </a:solidFill>
              </a:rPr>
              <a:t>ItemA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683840" y="3979689"/>
            <a:ext cx="1188132" cy="4574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0" dirty="0" err="1" smtClean="0">
                <a:solidFill>
                  <a:schemeClr val="tx1"/>
                </a:solidFill>
              </a:rPr>
              <a:t>ItemB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13" name="Folded Corner 32"/>
          <p:cNvSpPr>
            <a:spLocks noChangeArrowheads="1"/>
          </p:cNvSpPr>
          <p:nvPr/>
        </p:nvSpPr>
        <p:spPr bwMode="auto">
          <a:xfrm flipV="1">
            <a:off x="4091280" y="4941168"/>
            <a:ext cx="1440160" cy="485800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TextBox 36"/>
          <p:cNvSpPr txBox="1">
            <a:spLocks noChangeArrowheads="1"/>
          </p:cNvSpPr>
          <p:nvPr/>
        </p:nvSpPr>
        <p:spPr bwMode="auto">
          <a:xfrm>
            <a:off x="4321042" y="5030179"/>
            <a:ext cx="8503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{true}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cxnSp>
        <p:nvCxnSpPr>
          <p:cNvPr id="16" name="Connecteur en angle 15"/>
          <p:cNvCxnSpPr>
            <a:stCxn id="13" idx="3"/>
            <a:endCxn id="12" idx="2"/>
          </p:cNvCxnSpPr>
          <p:nvPr/>
        </p:nvCxnSpPr>
        <p:spPr bwMode="auto">
          <a:xfrm flipV="1">
            <a:off x="5531440" y="4437112"/>
            <a:ext cx="746466" cy="74695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Connecteur en angle 22"/>
          <p:cNvCxnSpPr>
            <a:stCxn id="13" idx="1"/>
            <a:endCxn id="11" idx="2"/>
          </p:cNvCxnSpPr>
          <p:nvPr/>
        </p:nvCxnSpPr>
        <p:spPr bwMode="auto">
          <a:xfrm rot="10800000">
            <a:off x="3649614" y="4437112"/>
            <a:ext cx="441666" cy="74695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36"/>
          <p:cNvSpPr txBox="1">
            <a:spLocks noChangeArrowheads="1"/>
          </p:cNvSpPr>
          <p:nvPr/>
        </p:nvSpPr>
        <p:spPr bwMode="auto">
          <a:xfrm>
            <a:off x="6288052" y="4787279"/>
            <a:ext cx="3595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to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25" name="TextBox 36"/>
          <p:cNvSpPr txBox="1">
            <a:spLocks noChangeArrowheads="1"/>
          </p:cNvSpPr>
          <p:nvPr/>
        </p:nvSpPr>
        <p:spPr bwMode="auto">
          <a:xfrm>
            <a:off x="3016740" y="4656701"/>
            <a:ext cx="6172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from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cxnSp>
        <p:nvCxnSpPr>
          <p:cNvPr id="28" name="Connecteur en arc 27"/>
          <p:cNvCxnSpPr>
            <a:stCxn id="25" idx="3"/>
          </p:cNvCxnSpPr>
          <p:nvPr/>
        </p:nvCxnSpPr>
        <p:spPr bwMode="auto">
          <a:xfrm flipV="1">
            <a:off x="3633970" y="2160664"/>
            <a:ext cx="758010" cy="26499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lgDashDot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Connecteur en arc 33"/>
          <p:cNvCxnSpPr>
            <a:stCxn id="24" idx="1"/>
          </p:cNvCxnSpPr>
          <p:nvPr/>
        </p:nvCxnSpPr>
        <p:spPr bwMode="auto">
          <a:xfrm rot="10800000">
            <a:off x="5683840" y="2160664"/>
            <a:ext cx="604212" cy="2780504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lgDashDot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Connecteur en arc 35"/>
          <p:cNvCxnSpPr>
            <a:stCxn id="13" idx="2"/>
          </p:cNvCxnSpPr>
          <p:nvPr/>
        </p:nvCxnSpPr>
        <p:spPr bwMode="auto">
          <a:xfrm rot="5400000" flipH="1" flipV="1">
            <a:off x="3559090" y="3412934"/>
            <a:ext cx="2780505" cy="275965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lgDashDot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444608" y="2996951"/>
            <a:ext cx="133012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400" b="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traceability</a:t>
            </a:r>
            <a:endParaRPr lang="en-US" altLang="en-US" sz="1400" b="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6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 bwMode="auto">
          <a:xfrm>
            <a:off x="413538" y="4365103"/>
            <a:ext cx="5465876" cy="23139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Traceabilty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Possible solution: using a (single) UML stereotype</a:t>
            </a:r>
            <a:endParaRPr lang="en-US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8762-AC24-4056-9559-8A922947DC7E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575556" y="1921335"/>
            <a:ext cx="2590800" cy="1080121"/>
            <a:chOff x="990600" y="2667002"/>
            <a:chExt cx="755335" cy="477373"/>
          </a:xfrm>
        </p:grpSpPr>
        <p:sp>
          <p:nvSpPr>
            <p:cNvPr id="6" name="TextBox 10"/>
            <p:cNvSpPr txBox="1">
              <a:spLocks noChangeArrowheads="1"/>
            </p:cNvSpPr>
            <p:nvPr/>
          </p:nvSpPr>
          <p:spPr bwMode="auto">
            <a:xfrm>
              <a:off x="990600" y="2874789"/>
              <a:ext cx="755335" cy="26958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72000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en-US" sz="1200" b="0" dirty="0" err="1" smtClean="0">
                  <a:solidFill>
                    <a:schemeClr val="tx1"/>
                  </a:solidFill>
                </a:rPr>
                <a:t>reference:SysMLElement</a:t>
              </a:r>
              <a:r>
                <a:rPr lang="en-US" altLang="en-US" sz="1200" b="0" dirty="0" smtClean="0">
                  <a:solidFill>
                    <a:schemeClr val="tx1"/>
                  </a:solidFill>
                </a:rPr>
                <a:t>[1]</a:t>
              </a:r>
              <a:r>
                <a:rPr lang="en-US" altLang="en-US" sz="1200" b="0" dirty="0">
                  <a:solidFill>
                    <a:schemeClr val="tx1"/>
                  </a:solidFill>
                </a:rPr>
                <a:t/>
              </a:r>
              <a:br>
                <a:rPr lang="en-US" altLang="en-US" sz="1200" b="0" dirty="0">
                  <a:solidFill>
                    <a:schemeClr val="tx1"/>
                  </a:solidFill>
                </a:rPr>
              </a:br>
              <a:r>
                <a:rPr lang="en-US" altLang="en-US" sz="1200" b="0" dirty="0" smtClean="0">
                  <a:solidFill>
                    <a:schemeClr val="tx1"/>
                  </a:solidFill>
                </a:rPr>
                <a:t>role: </a:t>
              </a:r>
              <a:r>
                <a:rPr lang="en-US" altLang="en-US" sz="1200" b="0" dirty="0" err="1" smtClean="0">
                  <a:solidFill>
                    <a:schemeClr val="tx1"/>
                  </a:solidFill>
                </a:rPr>
                <a:t>RoleKind</a:t>
              </a:r>
              <a:r>
                <a:rPr lang="en-US" altLang="en-US" sz="1200" b="0" dirty="0" smtClean="0">
                  <a:solidFill>
                    <a:schemeClr val="tx1"/>
                  </a:solidFill>
                </a:rPr>
                <a:t>[1]</a:t>
              </a:r>
              <a:endParaRPr lang="en-US" altLang="en-US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11"/>
            <p:cNvSpPr txBox="1">
              <a:spLocks noChangeArrowheads="1"/>
            </p:cNvSpPr>
            <p:nvPr/>
          </p:nvSpPr>
          <p:spPr bwMode="auto">
            <a:xfrm>
              <a:off x="990600" y="2667002"/>
              <a:ext cx="755335" cy="2077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200" dirty="0" err="1" smtClean="0">
                  <a:solidFill>
                    <a:schemeClr val="tx1"/>
                  </a:solidFill>
                </a:rPr>
                <a:t>SysML</a:t>
              </a:r>
              <a:r>
                <a:rPr lang="en-US" altLang="en-US" sz="1200" b="0" dirty="0" smtClean="0">
                  <a:solidFill>
                    <a:schemeClr val="tx1"/>
                  </a:solidFill>
                </a:rPr>
                <a:t/>
              </a:r>
              <a:br>
                <a:rPr lang="en-US" altLang="en-US" sz="1200" b="0" dirty="0" smtClean="0">
                  <a:solidFill>
                    <a:schemeClr val="tx1"/>
                  </a:solidFill>
                </a:rPr>
              </a:br>
              <a:r>
                <a:rPr lang="en-US" altLang="en-US" sz="1200" b="0" dirty="0" smtClean="0">
                  <a:solidFill>
                    <a:schemeClr val="tx1"/>
                  </a:solidFill>
                </a:rPr>
                <a:t>&lt;&lt;stereotype&gt;&gt;</a:t>
              </a:r>
              <a:endParaRPr lang="en-US" altLang="en-US" sz="12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3923928" y="1779874"/>
            <a:ext cx="1188132" cy="3848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0" dirty="0" err="1" smtClean="0">
                <a:solidFill>
                  <a:schemeClr val="tx1"/>
                </a:solidFill>
              </a:rPr>
              <a:t>ItemA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6552220" y="1779874"/>
            <a:ext cx="1188132" cy="3848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0" dirty="0" err="1" smtClean="0">
                <a:solidFill>
                  <a:schemeClr val="tx1"/>
                </a:solidFill>
              </a:rPr>
              <a:t>ItemB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cxnSp>
        <p:nvCxnSpPr>
          <p:cNvPr id="10" name="Connecteur droit avec flèche 9"/>
          <p:cNvCxnSpPr>
            <a:stCxn id="8" idx="3"/>
            <a:endCxn id="9" idx="1"/>
          </p:cNvCxnSpPr>
          <p:nvPr/>
        </p:nvCxnSpPr>
        <p:spPr bwMode="auto">
          <a:xfrm>
            <a:off x="5112060" y="1972300"/>
            <a:ext cx="14401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36"/>
          <p:cNvSpPr txBox="1">
            <a:spLocks noChangeArrowheads="1"/>
          </p:cNvSpPr>
          <p:nvPr/>
        </p:nvSpPr>
        <p:spPr bwMode="auto">
          <a:xfrm>
            <a:off x="5236696" y="1700808"/>
            <a:ext cx="12854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&lt;&lt;allocate&gt;&gt;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7380312" y="3230962"/>
            <a:ext cx="1260140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Allocate</a:t>
            </a:r>
          </a:p>
        </p:txBody>
      </p: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6226621" y="3325251"/>
            <a:ext cx="504056" cy="3240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from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6275458" y="3766257"/>
            <a:ext cx="504056" cy="3240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to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5220072" y="2878926"/>
            <a:ext cx="1449288" cy="3240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0" dirty="0" err="1" smtClean="0">
                <a:solidFill>
                  <a:schemeClr val="tx1"/>
                </a:solidFill>
              </a:rPr>
              <a:t>impliedConstraint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cxnSp>
        <p:nvCxnSpPr>
          <p:cNvPr id="17" name="Connecteur droit 16"/>
          <p:cNvCxnSpPr>
            <a:stCxn id="16" idx="3"/>
            <a:endCxn id="12" idx="1"/>
          </p:cNvCxnSpPr>
          <p:nvPr/>
        </p:nvCxnSpPr>
        <p:spPr bwMode="auto">
          <a:xfrm>
            <a:off x="6669360" y="3040944"/>
            <a:ext cx="895495" cy="274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necteur droit 17"/>
          <p:cNvCxnSpPr>
            <a:stCxn id="14" idx="3"/>
            <a:endCxn id="12" idx="2"/>
          </p:cNvCxnSpPr>
          <p:nvPr/>
        </p:nvCxnSpPr>
        <p:spPr bwMode="auto">
          <a:xfrm>
            <a:off x="6730677" y="3487269"/>
            <a:ext cx="649635" cy="317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onnecteur droit 18"/>
          <p:cNvCxnSpPr>
            <a:stCxn id="15" idx="3"/>
            <a:endCxn id="12" idx="3"/>
          </p:cNvCxnSpPr>
          <p:nvPr/>
        </p:nvCxnSpPr>
        <p:spPr bwMode="auto">
          <a:xfrm flipV="1">
            <a:off x="6779514" y="3722663"/>
            <a:ext cx="785341" cy="2056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Connecteur en arc 41"/>
          <p:cNvCxnSpPr>
            <a:stCxn id="44" idx="3"/>
            <a:endCxn id="11" idx="2"/>
          </p:cNvCxnSpPr>
          <p:nvPr/>
        </p:nvCxnSpPr>
        <p:spPr bwMode="auto">
          <a:xfrm flipV="1">
            <a:off x="2645786" y="2008585"/>
            <a:ext cx="3233628" cy="56331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dashDot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Rectangle 43"/>
          <p:cNvSpPr/>
          <p:nvPr/>
        </p:nvSpPr>
        <p:spPr bwMode="auto">
          <a:xfrm>
            <a:off x="2555776" y="2476892"/>
            <a:ext cx="90010" cy="1900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997714" y="2662918"/>
            <a:ext cx="90010" cy="19001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cxnSp>
        <p:nvCxnSpPr>
          <p:cNvPr id="57" name="Connecteur en arc 56"/>
          <p:cNvCxnSpPr>
            <a:endCxn id="16" idx="1"/>
          </p:cNvCxnSpPr>
          <p:nvPr/>
        </p:nvCxnSpPr>
        <p:spPr bwMode="auto">
          <a:xfrm>
            <a:off x="2393758" y="2757927"/>
            <a:ext cx="2826314" cy="283017"/>
          </a:xfrm>
          <a:prstGeom prst="curvedConnector3">
            <a:avLst>
              <a:gd name="adj1" fmla="val 70315"/>
            </a:avLst>
          </a:prstGeom>
          <a:solidFill>
            <a:schemeClr val="accent1"/>
          </a:solidFill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dashDot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Connecteur en arc 58"/>
          <p:cNvCxnSpPr>
            <a:stCxn id="55" idx="3"/>
            <a:endCxn id="14" idx="1"/>
          </p:cNvCxnSpPr>
          <p:nvPr/>
        </p:nvCxnSpPr>
        <p:spPr bwMode="auto">
          <a:xfrm>
            <a:off x="2087724" y="2757927"/>
            <a:ext cx="4138897" cy="729342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dashDot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Connecteur en arc 60"/>
          <p:cNvCxnSpPr>
            <a:stCxn id="55" idx="3"/>
            <a:endCxn id="15" idx="1"/>
          </p:cNvCxnSpPr>
          <p:nvPr/>
        </p:nvCxnSpPr>
        <p:spPr bwMode="auto">
          <a:xfrm>
            <a:off x="2087724" y="2757927"/>
            <a:ext cx="4187734" cy="1170348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dashDot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Box 11"/>
          <p:cNvSpPr txBox="1">
            <a:spLocks noChangeArrowheads="1"/>
          </p:cNvSpPr>
          <p:nvPr/>
        </p:nvSpPr>
        <p:spPr bwMode="auto">
          <a:xfrm>
            <a:off x="1079612" y="4617132"/>
            <a:ext cx="1188132" cy="3494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100" b="0" dirty="0" err="1" smtClean="0">
                <a:solidFill>
                  <a:schemeClr val="tx1"/>
                </a:solidFill>
              </a:rPr>
              <a:t>ItemA</a:t>
            </a:r>
            <a:endParaRPr lang="en-US" altLang="en-US" sz="1100" b="0" dirty="0">
              <a:solidFill>
                <a:schemeClr val="tx1"/>
              </a:solidFill>
            </a:endParaRPr>
          </a:p>
        </p:txBody>
      </p:sp>
      <p:sp>
        <p:nvSpPr>
          <p:cNvPr id="64" name="TextBox 11"/>
          <p:cNvSpPr txBox="1">
            <a:spLocks noChangeArrowheads="1"/>
          </p:cNvSpPr>
          <p:nvPr/>
        </p:nvSpPr>
        <p:spPr bwMode="auto">
          <a:xfrm>
            <a:off x="3023828" y="4617132"/>
            <a:ext cx="1188132" cy="3494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100" b="0" dirty="0" err="1" smtClean="0">
                <a:solidFill>
                  <a:schemeClr val="tx1"/>
                </a:solidFill>
              </a:rPr>
              <a:t>ItemB</a:t>
            </a:r>
            <a:endParaRPr lang="en-US" altLang="en-US" sz="1100" b="0" dirty="0">
              <a:solidFill>
                <a:schemeClr val="tx1"/>
              </a:solidFill>
            </a:endParaRPr>
          </a:p>
        </p:txBody>
      </p:sp>
      <p:sp>
        <p:nvSpPr>
          <p:cNvPr id="65" name="Folded Corner 32"/>
          <p:cNvSpPr>
            <a:spLocks noChangeArrowheads="1"/>
          </p:cNvSpPr>
          <p:nvPr/>
        </p:nvSpPr>
        <p:spPr bwMode="auto">
          <a:xfrm flipV="1">
            <a:off x="1866121" y="5447742"/>
            <a:ext cx="1440160" cy="265984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" name="TextBox 36"/>
          <p:cNvSpPr txBox="1">
            <a:spLocks noChangeArrowheads="1"/>
          </p:cNvSpPr>
          <p:nvPr/>
        </p:nvSpPr>
        <p:spPr bwMode="auto">
          <a:xfrm>
            <a:off x="2075377" y="5452116"/>
            <a:ext cx="85035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050" b="0" dirty="0" smtClean="0">
                <a:solidFill>
                  <a:schemeClr val="tx1"/>
                </a:solidFill>
              </a:rPr>
              <a:t>{true}</a:t>
            </a:r>
            <a:endParaRPr lang="en-US" altLang="en-US" sz="1050" b="0" dirty="0">
              <a:solidFill>
                <a:schemeClr val="tx1"/>
              </a:solidFill>
            </a:endParaRPr>
          </a:p>
        </p:txBody>
      </p:sp>
      <p:cxnSp>
        <p:nvCxnSpPr>
          <p:cNvPr id="67" name="Connecteur en angle 66"/>
          <p:cNvCxnSpPr>
            <a:stCxn id="65" idx="3"/>
            <a:endCxn id="64" idx="2"/>
          </p:cNvCxnSpPr>
          <p:nvPr/>
        </p:nvCxnSpPr>
        <p:spPr bwMode="auto">
          <a:xfrm flipV="1">
            <a:off x="3306281" y="4966543"/>
            <a:ext cx="311613" cy="614191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Connecteur en angle 67"/>
          <p:cNvCxnSpPr>
            <a:stCxn id="65" idx="1"/>
            <a:endCxn id="63" idx="2"/>
          </p:cNvCxnSpPr>
          <p:nvPr/>
        </p:nvCxnSpPr>
        <p:spPr bwMode="auto">
          <a:xfrm rot="10800000">
            <a:off x="1673679" y="4966544"/>
            <a:ext cx="192443" cy="614191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Box 36"/>
          <p:cNvSpPr txBox="1">
            <a:spLocks noChangeArrowheads="1"/>
          </p:cNvSpPr>
          <p:nvPr/>
        </p:nvSpPr>
        <p:spPr bwMode="auto">
          <a:xfrm>
            <a:off x="3258382" y="5142833"/>
            <a:ext cx="3595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050" b="0" dirty="0" smtClean="0">
                <a:solidFill>
                  <a:schemeClr val="tx1"/>
                </a:solidFill>
              </a:rPr>
              <a:t>to</a:t>
            </a:r>
            <a:endParaRPr lang="en-US" altLang="en-US" sz="1050" b="0" dirty="0">
              <a:solidFill>
                <a:schemeClr val="tx1"/>
              </a:solidFill>
            </a:endParaRPr>
          </a:p>
        </p:txBody>
      </p:sp>
      <p:sp>
        <p:nvSpPr>
          <p:cNvPr id="70" name="TextBox 36"/>
          <p:cNvSpPr txBox="1">
            <a:spLocks noChangeArrowheads="1"/>
          </p:cNvSpPr>
          <p:nvPr/>
        </p:nvSpPr>
        <p:spPr bwMode="auto">
          <a:xfrm>
            <a:off x="1673679" y="5142833"/>
            <a:ext cx="6172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50" b="0" dirty="0" smtClean="0">
                <a:solidFill>
                  <a:schemeClr val="tx1"/>
                </a:solidFill>
              </a:rPr>
              <a:t>from</a:t>
            </a:r>
            <a:endParaRPr lang="en-US" altLang="en-US" sz="1050" b="0" dirty="0">
              <a:solidFill>
                <a:schemeClr val="tx1"/>
              </a:solidFill>
            </a:endParaRPr>
          </a:p>
        </p:txBody>
      </p:sp>
      <p:sp>
        <p:nvSpPr>
          <p:cNvPr id="78" name="Folded Corner 32"/>
          <p:cNvSpPr>
            <a:spLocks noChangeArrowheads="1"/>
          </p:cNvSpPr>
          <p:nvPr/>
        </p:nvSpPr>
        <p:spPr bwMode="auto">
          <a:xfrm flipV="1">
            <a:off x="3368512" y="5913274"/>
            <a:ext cx="1714454" cy="612067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" name="TextBox 36"/>
          <p:cNvSpPr txBox="1">
            <a:spLocks noChangeArrowheads="1"/>
          </p:cNvSpPr>
          <p:nvPr/>
        </p:nvSpPr>
        <p:spPr bwMode="auto">
          <a:xfrm>
            <a:off x="3368512" y="5913276"/>
            <a:ext cx="171445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b="0" dirty="0">
                <a:solidFill>
                  <a:schemeClr val="tx1"/>
                </a:solidFill>
              </a:rPr>
              <a:t>&lt;&lt; </a:t>
            </a:r>
            <a:r>
              <a:rPr lang="en-US" altLang="en-US" sz="1000" b="0" dirty="0" err="1">
                <a:solidFill>
                  <a:schemeClr val="tx1"/>
                </a:solidFill>
              </a:rPr>
              <a:t>SysML</a:t>
            </a:r>
            <a:r>
              <a:rPr lang="en-US" altLang="en-US" sz="1000" b="0" dirty="0">
                <a:solidFill>
                  <a:schemeClr val="tx1"/>
                </a:solidFill>
              </a:rPr>
              <a:t> &gt;&gt;</a:t>
            </a:r>
            <a:endParaRPr lang="en-US" altLang="en-US" sz="1000" b="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1000" b="0" dirty="0">
                <a:solidFill>
                  <a:schemeClr val="tx1"/>
                </a:solidFill>
              </a:rPr>
              <a:t>r</a:t>
            </a:r>
            <a:r>
              <a:rPr lang="en-US" altLang="en-US" sz="1000" b="0" dirty="0" smtClean="0">
                <a:solidFill>
                  <a:schemeClr val="tx1"/>
                </a:solidFill>
              </a:rPr>
              <a:t>eference=“</a:t>
            </a:r>
            <a:r>
              <a:rPr lang="en-US" altLang="en-US" sz="1000" b="0" dirty="0" err="1" smtClean="0">
                <a:solidFill>
                  <a:schemeClr val="tx1"/>
                </a:solidFill>
              </a:rPr>
              <a:t>myAllocation</a:t>
            </a:r>
            <a:r>
              <a:rPr lang="en-US" altLang="en-US" sz="1000" b="0" dirty="0" smtClean="0">
                <a:solidFill>
                  <a:schemeClr val="tx1"/>
                </a:solidFill>
              </a:rPr>
              <a:t>”</a:t>
            </a:r>
          </a:p>
          <a:p>
            <a:pPr eaLnBrk="1" hangingPunct="1"/>
            <a:r>
              <a:rPr lang="en-US" altLang="en-US" sz="1000" b="0" dirty="0" smtClean="0">
                <a:solidFill>
                  <a:schemeClr val="tx1"/>
                </a:solidFill>
              </a:rPr>
              <a:t>role=“</a:t>
            </a:r>
            <a:r>
              <a:rPr lang="en-US" altLang="en-US" sz="1000" b="0" dirty="0" err="1" smtClean="0">
                <a:solidFill>
                  <a:schemeClr val="tx1"/>
                </a:solidFill>
              </a:rPr>
              <a:t>impliedConstraint</a:t>
            </a:r>
            <a:r>
              <a:rPr lang="en-US" altLang="en-US" sz="1000" b="0" dirty="0" smtClean="0">
                <a:solidFill>
                  <a:schemeClr val="tx1"/>
                </a:solidFill>
              </a:rPr>
              <a:t>”</a:t>
            </a:r>
            <a:endParaRPr lang="en-US" altLang="en-US" sz="1000" b="0" dirty="0">
              <a:solidFill>
                <a:schemeClr val="tx1"/>
              </a:solidFill>
            </a:endParaRPr>
          </a:p>
        </p:txBody>
      </p:sp>
      <p:cxnSp>
        <p:nvCxnSpPr>
          <p:cNvPr id="81" name="Connecteur droit 80"/>
          <p:cNvCxnSpPr>
            <a:stCxn id="79" idx="1"/>
            <a:endCxn id="66" idx="2"/>
          </p:cNvCxnSpPr>
          <p:nvPr/>
        </p:nvCxnSpPr>
        <p:spPr bwMode="auto">
          <a:xfrm flipH="1" flipV="1">
            <a:off x="2500556" y="5713726"/>
            <a:ext cx="867956" cy="4765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Folded Corner 32"/>
          <p:cNvSpPr>
            <a:spLocks noChangeArrowheads="1"/>
          </p:cNvSpPr>
          <p:nvPr/>
        </p:nvSpPr>
        <p:spPr bwMode="auto">
          <a:xfrm flipV="1">
            <a:off x="3810778" y="5054827"/>
            <a:ext cx="1758503" cy="612067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" name="TextBox 36"/>
          <p:cNvSpPr txBox="1">
            <a:spLocks noChangeArrowheads="1"/>
          </p:cNvSpPr>
          <p:nvPr/>
        </p:nvSpPr>
        <p:spPr bwMode="auto">
          <a:xfrm>
            <a:off x="3810778" y="5054827"/>
            <a:ext cx="16039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b="0" dirty="0" smtClean="0">
                <a:solidFill>
                  <a:schemeClr val="tx1"/>
                </a:solidFill>
              </a:rPr>
              <a:t>&lt;&lt;</a:t>
            </a:r>
            <a:r>
              <a:rPr lang="en-US" altLang="en-US" sz="1000" b="0" dirty="0" err="1" smtClean="0">
                <a:solidFill>
                  <a:schemeClr val="tx1"/>
                </a:solidFill>
              </a:rPr>
              <a:t>SysML</a:t>
            </a:r>
            <a:r>
              <a:rPr lang="en-US" altLang="en-US" sz="1000" b="0" dirty="0" smtClean="0">
                <a:solidFill>
                  <a:schemeClr val="tx1"/>
                </a:solidFill>
              </a:rPr>
              <a:t>&gt;&gt;</a:t>
            </a:r>
          </a:p>
          <a:p>
            <a:pPr eaLnBrk="1" hangingPunct="1"/>
            <a:r>
              <a:rPr lang="en-US" altLang="en-US" sz="1000" b="0" dirty="0">
                <a:solidFill>
                  <a:schemeClr val="tx1"/>
                </a:solidFill>
              </a:rPr>
              <a:t>r</a:t>
            </a:r>
            <a:r>
              <a:rPr lang="en-US" altLang="en-US" sz="1000" b="0" dirty="0" smtClean="0">
                <a:solidFill>
                  <a:schemeClr val="tx1"/>
                </a:solidFill>
              </a:rPr>
              <a:t>eference=“</a:t>
            </a:r>
            <a:r>
              <a:rPr lang="en-US" altLang="en-US" sz="1000" b="0" dirty="0" err="1" smtClean="0">
                <a:solidFill>
                  <a:schemeClr val="tx1"/>
                </a:solidFill>
              </a:rPr>
              <a:t>myAllocation</a:t>
            </a:r>
            <a:r>
              <a:rPr lang="en-US" altLang="en-US" sz="1000" b="0" dirty="0" smtClean="0">
                <a:solidFill>
                  <a:schemeClr val="tx1"/>
                </a:solidFill>
              </a:rPr>
              <a:t>”</a:t>
            </a:r>
          </a:p>
          <a:p>
            <a:pPr eaLnBrk="1" hangingPunct="1"/>
            <a:r>
              <a:rPr lang="en-US" altLang="en-US" sz="1000" b="0" dirty="0" smtClean="0">
                <a:solidFill>
                  <a:schemeClr val="tx1"/>
                </a:solidFill>
              </a:rPr>
              <a:t>role=“to”</a:t>
            </a:r>
            <a:endParaRPr lang="en-US" altLang="en-US" sz="1000" b="0" dirty="0">
              <a:solidFill>
                <a:schemeClr val="tx1"/>
              </a:solidFill>
            </a:endParaRPr>
          </a:p>
        </p:txBody>
      </p:sp>
      <p:sp>
        <p:nvSpPr>
          <p:cNvPr id="84" name="Folded Corner 32"/>
          <p:cNvSpPr>
            <a:spLocks noChangeArrowheads="1"/>
          </p:cNvSpPr>
          <p:nvPr/>
        </p:nvSpPr>
        <p:spPr bwMode="auto">
          <a:xfrm flipV="1">
            <a:off x="509241" y="5963310"/>
            <a:ext cx="1758503" cy="612067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" name="TextBox 36"/>
          <p:cNvSpPr txBox="1">
            <a:spLocks noChangeArrowheads="1"/>
          </p:cNvSpPr>
          <p:nvPr/>
        </p:nvSpPr>
        <p:spPr bwMode="auto">
          <a:xfrm>
            <a:off x="509241" y="5963310"/>
            <a:ext cx="16039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b="0" dirty="0">
                <a:solidFill>
                  <a:schemeClr val="tx1"/>
                </a:solidFill>
              </a:rPr>
              <a:t>&lt;&lt; </a:t>
            </a:r>
            <a:r>
              <a:rPr lang="en-US" altLang="en-US" sz="1000" b="0" dirty="0" err="1">
                <a:solidFill>
                  <a:schemeClr val="tx1"/>
                </a:solidFill>
              </a:rPr>
              <a:t>SysML</a:t>
            </a:r>
            <a:r>
              <a:rPr lang="en-US" altLang="en-US" sz="1000" b="0" dirty="0">
                <a:solidFill>
                  <a:schemeClr val="tx1"/>
                </a:solidFill>
              </a:rPr>
              <a:t> &gt;&gt;</a:t>
            </a:r>
            <a:endParaRPr lang="en-US" altLang="en-US" sz="1000" b="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1000" b="0" dirty="0">
                <a:solidFill>
                  <a:schemeClr val="tx1"/>
                </a:solidFill>
              </a:rPr>
              <a:t>r</a:t>
            </a:r>
            <a:r>
              <a:rPr lang="en-US" altLang="en-US" sz="1000" b="0" dirty="0" smtClean="0">
                <a:solidFill>
                  <a:schemeClr val="tx1"/>
                </a:solidFill>
              </a:rPr>
              <a:t>eference=“</a:t>
            </a:r>
            <a:r>
              <a:rPr lang="en-US" altLang="en-US" sz="1000" b="0" dirty="0" err="1" smtClean="0">
                <a:solidFill>
                  <a:schemeClr val="tx1"/>
                </a:solidFill>
              </a:rPr>
              <a:t>myAllocation</a:t>
            </a:r>
            <a:r>
              <a:rPr lang="en-US" altLang="en-US" sz="1000" b="0" dirty="0" smtClean="0">
                <a:solidFill>
                  <a:schemeClr val="tx1"/>
                </a:solidFill>
              </a:rPr>
              <a:t>”</a:t>
            </a:r>
          </a:p>
          <a:p>
            <a:pPr eaLnBrk="1" hangingPunct="1"/>
            <a:r>
              <a:rPr lang="en-US" altLang="en-US" sz="1000" b="0" dirty="0" smtClean="0">
                <a:solidFill>
                  <a:schemeClr val="tx1"/>
                </a:solidFill>
              </a:rPr>
              <a:t>role=“from”</a:t>
            </a:r>
            <a:endParaRPr lang="en-US" altLang="en-US" sz="1000" b="0" dirty="0">
              <a:solidFill>
                <a:schemeClr val="tx1"/>
              </a:solidFill>
            </a:endParaRPr>
          </a:p>
        </p:txBody>
      </p:sp>
      <p:cxnSp>
        <p:nvCxnSpPr>
          <p:cNvPr id="87" name="Connecteur droit 86"/>
          <p:cNvCxnSpPr>
            <a:stCxn id="85" idx="0"/>
          </p:cNvCxnSpPr>
          <p:nvPr/>
        </p:nvCxnSpPr>
        <p:spPr bwMode="auto">
          <a:xfrm flipV="1">
            <a:off x="1311229" y="5331826"/>
            <a:ext cx="362449" cy="6314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Connecteur droit 88"/>
          <p:cNvCxnSpPr>
            <a:stCxn id="83" idx="1"/>
          </p:cNvCxnSpPr>
          <p:nvPr/>
        </p:nvCxnSpPr>
        <p:spPr bwMode="auto">
          <a:xfrm flipH="1" flipV="1">
            <a:off x="3634408" y="5273639"/>
            <a:ext cx="176370" cy="581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829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/>
              <a:t>Illustration with the “Interruptible region” concept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Concept definition</a:t>
            </a:r>
          </a:p>
          <a:p>
            <a:pPr marL="0" indent="0">
              <a:buNone/>
            </a:pPr>
            <a:r>
              <a:rPr lang="en-US" sz="1400" b="0" dirty="0"/>
              <a:t>An </a:t>
            </a:r>
            <a:r>
              <a:rPr lang="en-US" sz="1400" b="0" dirty="0" smtClean="0"/>
              <a:t>Interruptible region </a:t>
            </a:r>
            <a:r>
              <a:rPr lang="en-US" sz="1400" b="0" dirty="0"/>
              <a:t>is </a:t>
            </a:r>
            <a:r>
              <a:rPr lang="en-US" sz="1400" b="0" dirty="0" smtClean="0"/>
              <a:t>a group of </a:t>
            </a:r>
            <a:r>
              <a:rPr lang="en-US" sz="1400" b="0" dirty="0" err="1" smtClean="0"/>
              <a:t>ActivityNodes</a:t>
            </a:r>
            <a:r>
              <a:rPr lang="en-US" sz="1400" b="0" dirty="0" smtClean="0"/>
              <a:t> that </a:t>
            </a:r>
            <a:r>
              <a:rPr lang="en-US" sz="1400" b="0" dirty="0"/>
              <a:t>supports termination of a portion of an Activity. </a:t>
            </a:r>
            <a:r>
              <a:rPr lang="en-US" sz="1400" b="0" dirty="0" smtClean="0"/>
              <a:t>It identifies </a:t>
            </a:r>
            <a:r>
              <a:rPr lang="en-US" sz="1400" b="0" dirty="0"/>
              <a:t>as </a:t>
            </a:r>
            <a:r>
              <a:rPr lang="en-US" sz="1400" b="0" dirty="0" smtClean="0"/>
              <a:t>certain </a:t>
            </a:r>
            <a:r>
              <a:rPr lang="en-US" sz="1400" b="0" dirty="0" err="1"/>
              <a:t>ActivityEdges</a:t>
            </a:r>
            <a:r>
              <a:rPr lang="en-US" sz="1400" b="0" dirty="0"/>
              <a:t> </a:t>
            </a:r>
            <a:r>
              <a:rPr lang="en-US" sz="1400" b="0" dirty="0" smtClean="0"/>
              <a:t>as “interrupting” that </a:t>
            </a:r>
            <a:r>
              <a:rPr lang="en-US" sz="1400" b="0" dirty="0"/>
              <a:t>have their source within the region and their target outside the region. When a token offered along </a:t>
            </a:r>
            <a:r>
              <a:rPr lang="en-US" sz="1400" b="0" dirty="0" smtClean="0"/>
              <a:t>one of those edge </a:t>
            </a:r>
            <a:r>
              <a:rPr lang="en-US" sz="1400" b="0" dirty="0"/>
              <a:t>is accepted and traverses that edge, then the execution of all </a:t>
            </a:r>
            <a:r>
              <a:rPr lang="en-US" sz="1400" b="0" dirty="0" smtClean="0"/>
              <a:t>actions </a:t>
            </a:r>
            <a:r>
              <a:rPr lang="en-US" sz="1400" b="0" dirty="0"/>
              <a:t>of the region is </a:t>
            </a:r>
            <a:r>
              <a:rPr lang="en-US" sz="1400" b="0" dirty="0" smtClean="0"/>
              <a:t>terminated.</a:t>
            </a:r>
          </a:p>
          <a:p>
            <a:pPr marL="0" indent="0">
              <a:buNone/>
            </a:pPr>
            <a:endParaRPr lang="en-US" sz="1400" b="0" dirty="0"/>
          </a:p>
          <a:p>
            <a:pPr marL="0" indent="0">
              <a:buNone/>
            </a:pPr>
            <a:endParaRPr lang="en-US" sz="1400" b="0" dirty="0" smtClean="0"/>
          </a:p>
          <a:p>
            <a:r>
              <a:rPr lang="en-US" sz="1800" dirty="0" smtClean="0"/>
              <a:t>Conceptual model</a:t>
            </a:r>
            <a:endParaRPr lang="en-US" sz="1800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fld id="{442E3AE7-9CB9-4E3F-870E-C88ED4D9EBE4}" type="slidenum">
              <a:rPr lang="he-IL" altLang="en-US" sz="1400" b="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400" b="0" smtClean="0">
              <a:solidFill>
                <a:schemeClr val="tx1"/>
              </a:solidFill>
            </a:endParaRPr>
          </a:p>
        </p:txBody>
      </p:sp>
      <p:grpSp>
        <p:nvGrpSpPr>
          <p:cNvPr id="11269" name="Group 9"/>
          <p:cNvGrpSpPr>
            <a:grpSpLocks/>
          </p:cNvGrpSpPr>
          <p:nvPr/>
        </p:nvGrpSpPr>
        <p:grpSpPr bwMode="auto">
          <a:xfrm>
            <a:off x="476250" y="3553780"/>
            <a:ext cx="1676400" cy="792325"/>
            <a:chOff x="990600" y="2667002"/>
            <a:chExt cx="755335" cy="432110"/>
          </a:xfrm>
        </p:grpSpPr>
        <p:sp>
          <p:nvSpPr>
            <p:cNvPr id="11296" name="TextBox 10"/>
            <p:cNvSpPr txBox="1">
              <a:spLocks noChangeArrowheads="1"/>
            </p:cNvSpPr>
            <p:nvPr/>
          </p:nvSpPr>
          <p:spPr bwMode="auto">
            <a:xfrm>
              <a:off x="990600" y="2874788"/>
              <a:ext cx="755335" cy="2243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72000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l" eaLnBrk="1" hangingPunct="1"/>
              <a:endParaRPr lang="en-US" altLang="en-US" sz="1200" b="0">
                <a:solidFill>
                  <a:schemeClr val="tx1"/>
                </a:solidFill>
              </a:endParaRPr>
            </a:p>
            <a:p>
              <a:pPr algn="l" eaLnBrk="1" hangingPunct="1"/>
              <a:endParaRPr lang="en-US" alt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11297" name="TextBox 11"/>
            <p:cNvSpPr txBox="1">
              <a:spLocks noChangeArrowheads="1"/>
            </p:cNvSpPr>
            <p:nvPr/>
          </p:nvSpPr>
          <p:spPr bwMode="auto">
            <a:xfrm>
              <a:off x="990600" y="2667002"/>
              <a:ext cx="755335" cy="2077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600" b="0" dirty="0" err="1" smtClean="0">
                  <a:solidFill>
                    <a:schemeClr val="tx1"/>
                  </a:solidFill>
                </a:rPr>
                <a:t>InterruptibleReg</a:t>
              </a:r>
              <a:endParaRPr lang="en-US" altLang="en-US" sz="16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11271" name="TextBox 23"/>
          <p:cNvSpPr txBox="1">
            <a:spLocks noChangeArrowheads="1"/>
          </p:cNvSpPr>
          <p:nvPr/>
        </p:nvSpPr>
        <p:spPr bwMode="auto">
          <a:xfrm>
            <a:off x="2152650" y="3823357"/>
            <a:ext cx="265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11272" name="TextBox 35"/>
          <p:cNvSpPr txBox="1">
            <a:spLocks noChangeArrowheads="1"/>
          </p:cNvSpPr>
          <p:nvPr/>
        </p:nvSpPr>
        <p:spPr bwMode="auto">
          <a:xfrm>
            <a:off x="4191000" y="3750332"/>
            <a:ext cx="454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>
                <a:solidFill>
                  <a:schemeClr val="tx1"/>
                </a:solidFill>
              </a:rPr>
              <a:t>1..*</a:t>
            </a:r>
          </a:p>
        </p:txBody>
      </p:sp>
      <p:grpSp>
        <p:nvGrpSpPr>
          <p:cNvPr id="11274" name="Group 9"/>
          <p:cNvGrpSpPr>
            <a:grpSpLocks/>
          </p:cNvGrpSpPr>
          <p:nvPr/>
        </p:nvGrpSpPr>
        <p:grpSpPr bwMode="auto">
          <a:xfrm>
            <a:off x="483332" y="5482951"/>
            <a:ext cx="1676400" cy="685801"/>
            <a:chOff x="990600" y="2667002"/>
            <a:chExt cx="755335" cy="374015"/>
          </a:xfrm>
        </p:grpSpPr>
        <p:sp>
          <p:nvSpPr>
            <p:cNvPr id="11294" name="TextBox 10"/>
            <p:cNvSpPr txBox="1">
              <a:spLocks noChangeArrowheads="1"/>
            </p:cNvSpPr>
            <p:nvPr/>
          </p:nvSpPr>
          <p:spPr bwMode="auto">
            <a:xfrm>
              <a:off x="990600" y="2874788"/>
              <a:ext cx="755335" cy="1662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72000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l" eaLnBrk="1" hangingPunct="1"/>
              <a:endParaRPr lang="en-US" altLang="en-US" sz="1200" b="0">
                <a:solidFill>
                  <a:schemeClr val="tx1"/>
                </a:solidFill>
              </a:endParaRPr>
            </a:p>
            <a:p>
              <a:pPr algn="l" eaLnBrk="1" hangingPunct="1"/>
              <a:endParaRPr lang="en-US" altLang="en-US" sz="1200" b="0">
                <a:solidFill>
                  <a:schemeClr val="tx1"/>
                </a:solidFill>
              </a:endParaRPr>
            </a:p>
          </p:txBody>
        </p:sp>
        <p:sp>
          <p:nvSpPr>
            <p:cNvPr id="11295" name="TextBox 11"/>
            <p:cNvSpPr txBox="1">
              <a:spLocks noChangeArrowheads="1"/>
            </p:cNvSpPr>
            <p:nvPr/>
          </p:nvSpPr>
          <p:spPr bwMode="auto">
            <a:xfrm>
              <a:off x="990600" y="2667002"/>
              <a:ext cx="755335" cy="2077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600" b="0" dirty="0" err="1" smtClean="0">
                  <a:solidFill>
                    <a:schemeClr val="tx1"/>
                  </a:solidFill>
                </a:rPr>
                <a:t>ActivityEdge</a:t>
              </a:r>
              <a:endParaRPr lang="en-US" altLang="en-US" sz="1600" b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75" name="Group 9"/>
          <p:cNvGrpSpPr>
            <a:grpSpLocks/>
          </p:cNvGrpSpPr>
          <p:nvPr/>
        </p:nvGrpSpPr>
        <p:grpSpPr bwMode="auto">
          <a:xfrm>
            <a:off x="4648200" y="3373760"/>
            <a:ext cx="2590800" cy="1056148"/>
            <a:chOff x="990600" y="2667002"/>
            <a:chExt cx="755335" cy="466778"/>
          </a:xfrm>
        </p:grpSpPr>
        <p:sp>
          <p:nvSpPr>
            <p:cNvPr id="11292" name="TextBox 10"/>
            <p:cNvSpPr txBox="1">
              <a:spLocks noChangeArrowheads="1"/>
            </p:cNvSpPr>
            <p:nvPr/>
          </p:nvSpPr>
          <p:spPr bwMode="auto">
            <a:xfrm>
              <a:off x="990600" y="2874789"/>
              <a:ext cx="755335" cy="2589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tIns="72000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l" eaLnBrk="1" hangingPunct="1"/>
              <a:endParaRPr lang="en-US" altLang="en-US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11293" name="TextBox 11"/>
            <p:cNvSpPr txBox="1">
              <a:spLocks noChangeArrowheads="1"/>
            </p:cNvSpPr>
            <p:nvPr/>
          </p:nvSpPr>
          <p:spPr bwMode="auto">
            <a:xfrm>
              <a:off x="990600" y="2667002"/>
              <a:ext cx="755335" cy="2077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1pPr>
              <a:lvl2pPr marL="742950" indent="-28575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2pPr>
              <a:lvl3pPr marL="11430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3pPr>
              <a:lvl4pPr marL="16002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4pPr>
              <a:lvl5pPr marL="2057400" indent="-228600" eaLnBrk="0" hangingPunct="0">
                <a:defRPr sz="2800" b="1">
                  <a:solidFill>
                    <a:schemeClr val="accent2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accent2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600" b="0" dirty="0" err="1" smtClean="0">
                  <a:solidFill>
                    <a:schemeClr val="tx1"/>
                  </a:solidFill>
                </a:rPr>
                <a:t>ActivityNode</a:t>
              </a:r>
              <a:endParaRPr lang="en-US" altLang="en-US" sz="1600" b="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276" name="Straight Connector 22"/>
          <p:cNvCxnSpPr>
            <a:cxnSpLocks noChangeShapeType="1"/>
            <a:stCxn id="11296" idx="3"/>
            <a:endCxn id="11292" idx="1"/>
          </p:cNvCxnSpPr>
          <p:nvPr/>
        </p:nvCxnSpPr>
        <p:spPr bwMode="auto">
          <a:xfrm flipV="1">
            <a:off x="2152650" y="4136907"/>
            <a:ext cx="2495550" cy="353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9" name="TextBox 23"/>
          <p:cNvSpPr txBox="1">
            <a:spLocks noChangeArrowheads="1"/>
          </p:cNvSpPr>
          <p:nvPr/>
        </p:nvSpPr>
        <p:spPr bwMode="auto">
          <a:xfrm>
            <a:off x="3642196" y="4176828"/>
            <a:ext cx="9380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0" dirty="0" smtClean="0">
                <a:solidFill>
                  <a:schemeClr val="tx1"/>
                </a:solidFill>
              </a:rPr>
              <a:t>member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cxnSp>
        <p:nvCxnSpPr>
          <p:cNvPr id="11281" name="Shape 28"/>
          <p:cNvCxnSpPr>
            <a:cxnSpLocks noChangeShapeType="1"/>
            <a:stCxn id="11296" idx="2"/>
            <a:endCxn id="11295" idx="0"/>
          </p:cNvCxnSpPr>
          <p:nvPr/>
        </p:nvCxnSpPr>
        <p:spPr bwMode="auto">
          <a:xfrm>
            <a:off x="1314450" y="4346105"/>
            <a:ext cx="7082" cy="113684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2" name="TextBox 23"/>
          <p:cNvSpPr txBox="1">
            <a:spLocks noChangeArrowheads="1"/>
          </p:cNvSpPr>
          <p:nvPr/>
        </p:nvSpPr>
        <p:spPr bwMode="auto">
          <a:xfrm>
            <a:off x="954384" y="5144397"/>
            <a:ext cx="2648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0" dirty="0" smtClean="0">
                <a:solidFill>
                  <a:schemeClr val="tx1"/>
                </a:solidFill>
              </a:rPr>
              <a:t>*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11283" name="TextBox 36"/>
          <p:cNvSpPr txBox="1">
            <a:spLocks noChangeArrowheads="1"/>
          </p:cNvSpPr>
          <p:nvPr/>
        </p:nvSpPr>
        <p:spPr bwMode="auto">
          <a:xfrm>
            <a:off x="1219200" y="5101952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 interrupting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11284" name="TextBox 23"/>
          <p:cNvSpPr txBox="1">
            <a:spLocks noChangeArrowheads="1"/>
          </p:cNvSpPr>
          <p:nvPr/>
        </p:nvSpPr>
        <p:spPr bwMode="auto">
          <a:xfrm>
            <a:off x="980682" y="4443592"/>
            <a:ext cx="2551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*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cxnSp>
        <p:nvCxnSpPr>
          <p:cNvPr id="5" name="Connecteur en angle 4"/>
          <p:cNvCxnSpPr>
            <a:stCxn id="11295" idx="3"/>
            <a:endCxn id="11292" idx="2"/>
          </p:cNvCxnSpPr>
          <p:nvPr/>
        </p:nvCxnSpPr>
        <p:spPr bwMode="auto">
          <a:xfrm flipV="1">
            <a:off x="2159732" y="4429908"/>
            <a:ext cx="3783868" cy="1243543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onnecteur en angle 6"/>
          <p:cNvCxnSpPr>
            <a:stCxn id="11294" idx="3"/>
            <a:endCxn id="11292" idx="3"/>
          </p:cNvCxnSpPr>
          <p:nvPr/>
        </p:nvCxnSpPr>
        <p:spPr bwMode="auto">
          <a:xfrm flipV="1">
            <a:off x="2159732" y="4136907"/>
            <a:ext cx="5079268" cy="1879445"/>
          </a:xfrm>
          <a:prstGeom prst="bentConnector3">
            <a:avLst>
              <a:gd name="adj1" fmla="val 10450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23"/>
          <p:cNvSpPr txBox="1">
            <a:spLocks noChangeArrowheads="1"/>
          </p:cNvSpPr>
          <p:nvPr/>
        </p:nvSpPr>
        <p:spPr bwMode="auto">
          <a:xfrm>
            <a:off x="5125785" y="4568949"/>
            <a:ext cx="800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0" dirty="0" smtClean="0">
                <a:solidFill>
                  <a:schemeClr val="tx1"/>
                </a:solidFill>
              </a:rPr>
              <a:t>source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36" name="TextBox 23"/>
          <p:cNvSpPr txBox="1">
            <a:spLocks noChangeArrowheads="1"/>
          </p:cNvSpPr>
          <p:nvPr/>
        </p:nvSpPr>
        <p:spPr bwMode="auto">
          <a:xfrm>
            <a:off x="7632340" y="4148157"/>
            <a:ext cx="7104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0" dirty="0">
                <a:solidFill>
                  <a:schemeClr val="tx1"/>
                </a:solidFill>
              </a:rPr>
              <a:t>t</a:t>
            </a:r>
            <a:r>
              <a:rPr lang="en-US" altLang="en-US" sz="1600" b="0" dirty="0" smtClean="0">
                <a:solidFill>
                  <a:schemeClr val="tx1"/>
                </a:solidFill>
              </a:rPr>
              <a:t>arget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37" name="TextBox 35"/>
          <p:cNvSpPr txBox="1">
            <a:spLocks noChangeArrowheads="1"/>
          </p:cNvSpPr>
          <p:nvPr/>
        </p:nvSpPr>
        <p:spPr bwMode="auto">
          <a:xfrm>
            <a:off x="5943600" y="4515382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1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38" name="TextBox 35"/>
          <p:cNvSpPr txBox="1">
            <a:spLocks noChangeArrowheads="1"/>
          </p:cNvSpPr>
          <p:nvPr/>
        </p:nvSpPr>
        <p:spPr bwMode="auto">
          <a:xfrm>
            <a:off x="7632340" y="4443593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 dirty="0" smtClean="0">
                <a:solidFill>
                  <a:schemeClr val="tx1"/>
                </a:solidFill>
              </a:rPr>
              <a:t>1</a:t>
            </a:r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39" name="TextBox 23"/>
          <p:cNvSpPr txBox="1">
            <a:spLocks noChangeArrowheads="1"/>
          </p:cNvSpPr>
          <p:nvPr/>
        </p:nvSpPr>
        <p:spPr bwMode="auto">
          <a:xfrm>
            <a:off x="2177281" y="5659244"/>
            <a:ext cx="1324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0" dirty="0" smtClean="0">
                <a:solidFill>
                  <a:schemeClr val="tx1"/>
                </a:solidFill>
              </a:rPr>
              <a:t>*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40" name="TextBox 23"/>
          <p:cNvSpPr txBox="1">
            <a:spLocks noChangeArrowheads="1"/>
          </p:cNvSpPr>
          <p:nvPr/>
        </p:nvSpPr>
        <p:spPr bwMode="auto">
          <a:xfrm>
            <a:off x="2219002" y="6061897"/>
            <a:ext cx="1324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28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0" dirty="0" smtClean="0">
                <a:solidFill>
                  <a:schemeClr val="tx1"/>
                </a:solidFill>
              </a:rPr>
              <a:t>*</a:t>
            </a:r>
            <a:endParaRPr lang="en-US" alt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5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title-arial">
  <a:themeElements>
    <a:clrScheme name="bluetitle-arial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bluetitle-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title-ari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title-ari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itle-arial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bluetitle-arial</Template>
  <TotalTime>0</TotalTime>
  <Words>693</Words>
  <Application>Microsoft Office PowerPoint</Application>
  <PresentationFormat>Affichage à l'écran (4:3)</PresentationFormat>
  <Paragraphs>217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bluetitle-arial</vt:lpstr>
      <vt:lpstr>“UML compilation” A more formal approach for SysML 2.0</vt:lpstr>
      <vt:lpstr>Motivations</vt:lpstr>
      <vt:lpstr>Basic principle</vt:lpstr>
      <vt:lpstr>Illustration with the “Allocation” concept</vt:lpstr>
      <vt:lpstr>Allocate: as a design pattern</vt:lpstr>
      <vt:lpstr>Allocation: UML equivalent construct (transformation rule)</vt:lpstr>
      <vt:lpstr>Pattern application</vt:lpstr>
      <vt:lpstr>Traceabilty</vt:lpstr>
      <vt:lpstr>Illustration with the “Interruptible region” concept</vt:lpstr>
      <vt:lpstr>Interruptible Region example</vt:lpstr>
      <vt:lpstr>Interruptible region: view as a design pattern</vt:lpstr>
      <vt:lpstr>Interruptible region: fUML equivalent construct (Simplified)</vt:lpstr>
      <vt:lpstr>Conclusions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Conrad Bock</dc:creator>
  <cp:lastModifiedBy>BERNARD, Yves</cp:lastModifiedBy>
  <cp:revision>5374</cp:revision>
  <dcterms:created xsi:type="dcterms:W3CDTF">2007-01-17T19:05:16Z</dcterms:created>
  <dcterms:modified xsi:type="dcterms:W3CDTF">2015-09-24T17:00:58Z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000800f8080000000000010250200207f7000400038000</vt:lpwstr>
  </property>
  <property fmtid="{D5CDD505-2E9C-101B-9397-08002B2CF9AE}" pid="3" name="_AdHocReviewCycleID">
    <vt:i4>1241857694</vt:i4>
  </property>
  <property fmtid="{D5CDD505-2E9C-101B-9397-08002B2CF9AE}" pid="4" name="_NewReviewCycle">
    <vt:lpwstr/>
  </property>
  <property fmtid="{D5CDD505-2E9C-101B-9397-08002B2CF9AE}" pid="5" name="_EmailSubject">
    <vt:lpwstr>[SysML 2.0] the UML compilation approach</vt:lpwstr>
  </property>
  <property fmtid="{D5CDD505-2E9C-101B-9397-08002B2CF9AE}" pid="6" name="_AuthorEmail">
    <vt:lpwstr>yves.bernard@airbus.com</vt:lpwstr>
  </property>
  <property fmtid="{D5CDD505-2E9C-101B-9397-08002B2CF9AE}" pid="7" name="_AuthorEmailDisplayName">
    <vt:lpwstr>BERNARD, Yves</vt:lpwstr>
  </property>
</Properties>
</file>