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1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4" r:id="rId6"/>
    <p:sldId id="267" r:id="rId7"/>
    <p:sldId id="265" r:id="rId8"/>
    <p:sldId id="268" r:id="rId9"/>
    <p:sldId id="266" r:id="rId10"/>
    <p:sldId id="269" r:id="rId11"/>
    <p:sldId id="270" r:id="rId12"/>
    <p:sldId id="260" r:id="rId13"/>
    <p:sldId id="261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89"/>
    <p:restoredTop sz="94624"/>
  </p:normalViewPr>
  <p:slideViewPr>
    <p:cSldViewPr snapToGrid="0" snapToObjects="1">
      <p:cViewPr varScale="1">
        <p:scale>
          <a:sx n="226" d="100"/>
          <a:sy n="226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F3E77-FDE8-2245-A7AD-1B46D8853AC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94A4B-4395-D545-BCE2-703F0BC1C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94A4B-4395-D545-BCE2-703F0BC1C8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17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04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8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466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73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227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57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03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627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281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81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5DA0-8DD8-0447-AA33-C898F39B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14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  <p:sldLayoutId id="2147484020" r:id="rId2"/>
    <p:sldLayoutId id="2147484021" r:id="rId3"/>
    <p:sldLayoutId id="2147484022" r:id="rId4"/>
    <p:sldLayoutId id="2147484023" r:id="rId5"/>
    <p:sldLayoutId id="2147484024" r:id="rId6"/>
    <p:sldLayoutId id="2147484025" r:id="rId7"/>
    <p:sldLayoutId id="2147484026" r:id="rId8"/>
    <p:sldLayoutId id="2147484027" r:id="rId9"/>
    <p:sldLayoutId id="2147484028" r:id="rId10"/>
    <p:sldLayoutId id="214748402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Interface Concepts Modeling Core Team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55009"/>
          </a:xfrm>
        </p:spPr>
        <p:txBody>
          <a:bodyPr>
            <a:normAutofit/>
          </a:bodyPr>
          <a:lstStyle/>
          <a:p>
            <a:r>
              <a:rPr lang="en-US" dirty="0" smtClean="0"/>
              <a:t>Marc Sarrel</a:t>
            </a:r>
          </a:p>
          <a:p>
            <a:r>
              <a:rPr lang="en-US" dirty="0" smtClean="0"/>
              <a:t>Steve Hetfield</a:t>
            </a:r>
          </a:p>
          <a:p>
            <a:endParaRPr lang="en-US" dirty="0" smtClean="0"/>
          </a:p>
          <a:p>
            <a:r>
              <a:rPr lang="en-US" dirty="0" smtClean="0"/>
              <a:t>June 23,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0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- Layers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Unlike levels, there is no inference possible between layers.</a:t>
            </a:r>
          </a:p>
          <a:p>
            <a:r>
              <a:rPr lang="en-US" dirty="0" smtClean="0"/>
              <a:t>Just because the lower level is Ethernet, doesn’t imply higher level is TCP/IP, and vice versa.</a:t>
            </a:r>
          </a:p>
          <a:p>
            <a:r>
              <a:rPr lang="en-US" dirty="0" smtClean="0"/>
              <a:t>Allows intermediate systems to exist at lower layers, but not upper.</a:t>
            </a:r>
          </a:p>
          <a:p>
            <a:r>
              <a:rPr lang="en-US" dirty="0" smtClean="0"/>
              <a:t>Hope to extend to kinds of interfaces other than software</a:t>
            </a:r>
          </a:p>
          <a:p>
            <a:pPr lvl="1"/>
            <a:r>
              <a:rPr lang="en-US" dirty="0" smtClean="0"/>
              <a:t>Mechanical, thermal, 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953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- 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Re-use of blocks would be improved if there were a robust system of context-specific values for context blocks.</a:t>
            </a:r>
          </a:p>
          <a:p>
            <a:pPr lvl="1"/>
            <a:r>
              <a:rPr lang="en-US" dirty="0" smtClean="0"/>
              <a:t>Could re-use block for a router, and specify different values for the IP address value property.  Serial number is another example application.</a:t>
            </a:r>
          </a:p>
          <a:p>
            <a:pPr lvl="1"/>
            <a:r>
              <a:rPr lang="en-US" dirty="0" smtClean="0"/>
              <a:t>Neither stereotype tagged values nor default values of properties work for this.</a:t>
            </a:r>
          </a:p>
          <a:p>
            <a:pPr lvl="1"/>
            <a:r>
              <a:rPr lang="en-US" dirty="0" smtClean="0"/>
              <a:t>Block specific type approach addresses problem, but doesn’t work well for re-use.</a:t>
            </a:r>
          </a:p>
          <a:p>
            <a:pPr lvl="1"/>
            <a:r>
              <a:rPr lang="en-US" dirty="0" smtClean="0"/>
              <a:t>CSVs could then appear on IBDs, PARs, etc.</a:t>
            </a:r>
          </a:p>
          <a:p>
            <a:pPr lvl="1"/>
            <a:r>
              <a:rPr lang="en-US" dirty="0" smtClean="0"/>
              <a:t>Base on UML instances – good tool support needed.</a:t>
            </a:r>
          </a:p>
          <a:p>
            <a:r>
              <a:rPr lang="en-US" dirty="0" smtClean="0"/>
              <a:t>Another idea would be better instance management tooling and instance diagrams equivalent to IBDs.</a:t>
            </a:r>
          </a:p>
          <a:p>
            <a:pPr lvl="1"/>
            <a:r>
              <a:rPr lang="en-US" dirty="0" smtClean="0"/>
              <a:t>Instances constrained to BDD/IBDs and validated regularly.</a:t>
            </a:r>
          </a:p>
          <a:p>
            <a:pPr lvl="1"/>
            <a:r>
              <a:rPr lang="en-US" dirty="0" smtClean="0"/>
              <a:t>Allows multiple designs </a:t>
            </a:r>
            <a:r>
              <a:rPr lang="en-US" smtClean="0"/>
              <a:t>that conform to BDD/IBDs.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76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80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Derived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85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55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Establish a set of requirements for a comprehensive concept model of </a:t>
            </a:r>
            <a:r>
              <a:rPr lang="en-US" b="1" dirty="0" smtClean="0"/>
              <a:t>interface</a:t>
            </a:r>
            <a:r>
              <a:rPr lang="en-US" dirty="0" smtClean="0"/>
              <a:t> as defined in the </a:t>
            </a:r>
            <a:r>
              <a:rPr lang="en-US" dirty="0" err="1" smtClean="0"/>
              <a:t>SEBoK</a:t>
            </a:r>
            <a:r>
              <a:rPr lang="en-US" dirty="0" smtClean="0"/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i="1" dirty="0" smtClean="0"/>
              <a:t>A </a:t>
            </a:r>
            <a:r>
              <a:rPr lang="en-US" i="1" dirty="0"/>
              <a:t>shared boundary between two functional units, defined by various characteristics pertaining to the functions, physical signal exchanges, and other characteristics.</a:t>
            </a:r>
            <a:r>
              <a:rPr lang="en-US" dirty="0"/>
              <a:t> (ISO/IEC 1993</a:t>
            </a:r>
            <a:r>
              <a:rPr lang="en-US" dirty="0" smtClean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i="1" dirty="0" smtClean="0"/>
              <a:t>A </a:t>
            </a:r>
            <a:r>
              <a:rPr lang="en-US" i="1" dirty="0"/>
              <a:t>hardware or software component that connects two or more other components for the purpose of passing information from one to the other.</a:t>
            </a:r>
            <a:r>
              <a:rPr lang="en-US" dirty="0"/>
              <a:t> (ISO/IEC 1993) 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i="1" dirty="0" smtClean="0"/>
              <a:t>To </a:t>
            </a:r>
            <a:r>
              <a:rPr lang="en-US" i="1" dirty="0"/>
              <a:t>connect two or more components for the purpose of passing information from one to the other.</a:t>
            </a:r>
            <a:r>
              <a:rPr lang="en-US" dirty="0"/>
              <a:t> (ISO/IEC/IEEE 2009)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66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orient="vert"/>
          </p:nvPr>
        </p:nvSpPr>
        <p:spPr>
          <a:xfrm>
            <a:off x="10569388" y="365125"/>
            <a:ext cx="784412" cy="5811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Starting Point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3</a:t>
            </a:fld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4450"/>
            <a:ext cx="9902825" cy="681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283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Lack of clear distinction between interface specification and interface realization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requirement vs. implementation distinction</a:t>
            </a:r>
          </a:p>
          <a:p>
            <a:r>
              <a:rPr lang="en-US" dirty="0"/>
              <a:t>The inability to </a:t>
            </a:r>
            <a:r>
              <a:rPr lang="en-US" dirty="0" smtClean="0"/>
              <a:t>easily show different </a:t>
            </a:r>
            <a:r>
              <a:rPr lang="en-US" dirty="0"/>
              <a:t>abstraction levels and views of the interface</a:t>
            </a:r>
            <a:r>
              <a:rPr lang="en-US" dirty="0" smtClean="0"/>
              <a:t>.  Don’t want to carry redundant information in model.</a:t>
            </a:r>
          </a:p>
          <a:p>
            <a:pPr lvl="1"/>
            <a:r>
              <a:rPr lang="en-US" dirty="0" smtClean="0"/>
              <a:t>one-wire diagram from pin-to-pin information. “Level” (inferable)</a:t>
            </a:r>
            <a:endParaRPr lang="en-US" dirty="0"/>
          </a:p>
          <a:p>
            <a:pPr lvl="0"/>
            <a:r>
              <a:rPr lang="en-US" dirty="0" smtClean="0"/>
              <a:t>Inability to specify how an interface is decomposed in to layers that work together to meet the specification.</a:t>
            </a:r>
          </a:p>
          <a:p>
            <a:pPr lvl="1"/>
            <a:r>
              <a:rPr lang="en-US" dirty="0" smtClean="0"/>
              <a:t>logical vs. physical distinction, or protocol stack.  “Layer” (not inferable)</a:t>
            </a:r>
            <a:endParaRPr lang="en-US" dirty="0"/>
          </a:p>
          <a:p>
            <a:pPr lvl="0"/>
            <a:r>
              <a:rPr lang="en-US" dirty="0"/>
              <a:t>The ability to capture mechanical/geometric interconnections using an IBD is difficult and the result is not very intuitive. </a:t>
            </a:r>
          </a:p>
          <a:p>
            <a:pPr lvl="0"/>
            <a:r>
              <a:rPr lang="en-US" dirty="0"/>
              <a:t>Limited ability to specify and enforce compatibility constraints between interface-ends.</a:t>
            </a:r>
          </a:p>
          <a:p>
            <a:pPr lvl="0"/>
            <a:r>
              <a:rPr lang="en-US" dirty="0" smtClean="0"/>
              <a:t>Internal </a:t>
            </a:r>
            <a:r>
              <a:rPr lang="en-US" dirty="0"/>
              <a:t>Connectors – There is a need to be able to show a connector that connects two external ports of a component within the component.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14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orient="vert"/>
          </p:nvPr>
        </p:nvSpPr>
        <p:spPr>
          <a:xfrm>
            <a:off x="10609729" y="365125"/>
            <a:ext cx="744070" cy="5811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Specification vs Realization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6926" y="115983"/>
            <a:ext cx="6518148" cy="6310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209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orient="vert"/>
          </p:nvPr>
        </p:nvSpPr>
        <p:spPr>
          <a:xfrm>
            <a:off x="10609729" y="365125"/>
            <a:ext cx="744070" cy="5811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Specification vs Realization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4952"/>
            <a:ext cx="6946557" cy="684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01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orient="vert"/>
          </p:nvPr>
        </p:nvSpPr>
        <p:spPr>
          <a:xfrm>
            <a:off x="10663518" y="365125"/>
            <a:ext cx="690282" cy="5811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Levels of Abstraction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8B25DA0-8DD8-0447-AA33-C898F39B418B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5728" y="73888"/>
            <a:ext cx="6647587" cy="6647587"/>
          </a:xfrm>
          <a:prstGeom prst="rect">
            <a:avLst/>
          </a:prstGeom>
        </p:spPr>
      </p:pic>
      <p:sp>
        <p:nvSpPr>
          <p:cNvPr id="8" name="Up Arrow 7"/>
          <p:cNvSpPr/>
          <p:nvPr/>
        </p:nvSpPr>
        <p:spPr>
          <a:xfrm>
            <a:off x="2966310" y="1926474"/>
            <a:ext cx="406400" cy="37826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8594" y="2540502"/>
            <a:ext cx="27755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Possible </a:t>
            </a:r>
            <a:r>
              <a:rPr lang="en-US" sz="3200" smtClean="0"/>
              <a:t>to automatically </a:t>
            </a:r>
            <a:r>
              <a:rPr lang="en-US" sz="3200" dirty="0" smtClean="0"/>
              <a:t>create higher </a:t>
            </a:r>
            <a:r>
              <a:rPr lang="en-US" sz="3200" smtClean="0"/>
              <a:t>levels based on lower </a:t>
            </a:r>
            <a:r>
              <a:rPr lang="en-US" sz="3200" dirty="0" smtClean="0"/>
              <a:t>levels.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04368" y="1095478"/>
            <a:ext cx="2891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solidFill>
                  <a:schemeClr val="accent1"/>
                </a:solidFill>
              </a:rPr>
              <a:t>High Level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4367" y="5709077"/>
            <a:ext cx="2891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solidFill>
                  <a:schemeClr val="accent1"/>
                </a:solidFill>
              </a:rPr>
              <a:t>Low Level</a:t>
            </a:r>
            <a:endParaRPr lang="en-US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87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Discussion - Levels of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Two ways to approach model inference for levels of abstraction.</a:t>
            </a:r>
          </a:p>
          <a:p>
            <a:pPr lvl="1"/>
            <a:r>
              <a:rPr lang="en-US" dirty="0" smtClean="0"/>
              <a:t>Infer and create elements in the model</a:t>
            </a:r>
          </a:p>
          <a:p>
            <a:pPr lvl="1"/>
            <a:r>
              <a:rPr lang="en-US" dirty="0" smtClean="0"/>
              <a:t>Use Viewpoints to generate views, not in the model</a:t>
            </a:r>
          </a:p>
          <a:p>
            <a:r>
              <a:rPr lang="en-US" dirty="0" smtClean="0"/>
              <a:t>First approach would require mechanism to clearly distinguish between user-asserted elements, and inferred elements.  Like OWL.</a:t>
            </a:r>
          </a:p>
          <a:p>
            <a:pPr lvl="1"/>
            <a:r>
              <a:rPr lang="en-US" dirty="0" smtClean="0"/>
              <a:t>Rule based.  SysML standard inference rules.  User-definable rules.</a:t>
            </a:r>
          </a:p>
          <a:p>
            <a:pPr lvl="1"/>
            <a:r>
              <a:rPr lang="en-US" dirty="0" smtClean="0"/>
              <a:t>Inferred elements read only.</a:t>
            </a:r>
          </a:p>
          <a:p>
            <a:pPr lvl="1"/>
            <a:r>
              <a:rPr lang="en-US" dirty="0" smtClean="0"/>
              <a:t>Allows users to make assertions related to inferred elements.</a:t>
            </a:r>
          </a:p>
          <a:p>
            <a:pPr lvl="1"/>
            <a:r>
              <a:rPr lang="en-US" dirty="0" smtClean="0"/>
              <a:t>Regular re-validation to identify inferred elements that are no longer valid.</a:t>
            </a:r>
          </a:p>
          <a:p>
            <a:r>
              <a:rPr lang="en-US" dirty="0" smtClean="0"/>
              <a:t>Manage case where user starts at high level, and then works down.</a:t>
            </a:r>
          </a:p>
          <a:p>
            <a:pPr lvl="1"/>
            <a:r>
              <a:rPr lang="en-US" dirty="0" smtClean="0"/>
              <a:t>Don’t create inferred element if user has already asserted the result.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1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orient="vert"/>
          </p:nvPr>
        </p:nvSpPr>
        <p:spPr>
          <a:xfrm>
            <a:off x="10596282" y="365125"/>
            <a:ext cx="757518" cy="5811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Layers of an Interface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2016-06-23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Interface Concepts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5DA0-8DD8-0447-AA33-C898F39B418B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109" y="55845"/>
            <a:ext cx="9526849" cy="5561542"/>
          </a:xfrm>
          <a:prstGeom prst="rect">
            <a:avLst/>
          </a:prstGeom>
        </p:spPr>
      </p:pic>
      <p:sp>
        <p:nvSpPr>
          <p:cNvPr id="10" name="Up-Down Arrow 9"/>
          <p:cNvSpPr/>
          <p:nvPr/>
        </p:nvSpPr>
        <p:spPr>
          <a:xfrm>
            <a:off x="389695" y="1070461"/>
            <a:ext cx="484632" cy="378260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&quot;No&quot; Symbol 10"/>
          <p:cNvSpPr/>
          <p:nvPr/>
        </p:nvSpPr>
        <p:spPr>
          <a:xfrm>
            <a:off x="53788" y="2339790"/>
            <a:ext cx="1156447" cy="1156447"/>
          </a:xfrm>
          <a:prstGeom prst="noSmoking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3147" y="5592027"/>
            <a:ext cx="11452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User must create all layers.  No automatic creation possible.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58596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Words>658</Words>
  <Application>Microsoft Macintosh PowerPoint</Application>
  <PresentationFormat>Widescreen</PresentationFormat>
  <Paragraphs>99</Paragraphs>
  <Slides>14</Slides>
  <Notes>1</Notes>
  <HiddenSlides>3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Arial</vt:lpstr>
      <vt:lpstr>Office Theme</vt:lpstr>
      <vt:lpstr>Interface Concepts Modeling Core Team</vt:lpstr>
      <vt:lpstr>Objectives</vt:lpstr>
      <vt:lpstr>Starting Point</vt:lpstr>
      <vt:lpstr>Limitations</vt:lpstr>
      <vt:lpstr>Specification vs Realization</vt:lpstr>
      <vt:lpstr>Specification vs Realization</vt:lpstr>
      <vt:lpstr>Levels of Abstraction</vt:lpstr>
      <vt:lpstr>Discussion - Levels of Abstraction</vt:lpstr>
      <vt:lpstr>Layers of an Interface</vt:lpstr>
      <vt:lpstr>Discussion - Layers</vt:lpstr>
      <vt:lpstr>Discussion - Other</vt:lpstr>
      <vt:lpstr>Driving Requirements</vt:lpstr>
      <vt:lpstr>Derived Requirements</vt:lpstr>
      <vt:lpstr>References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 Concepts Modeling Core Team</dc:title>
  <dc:creator>Marc Sarrel</dc:creator>
  <cp:lastModifiedBy>Marc Sarrel</cp:lastModifiedBy>
  <cp:revision>58</cp:revision>
  <dcterms:created xsi:type="dcterms:W3CDTF">2016-06-20T17:15:29Z</dcterms:created>
  <dcterms:modified xsi:type="dcterms:W3CDTF">2016-06-23T00:38:09Z</dcterms:modified>
</cp:coreProperties>
</file>