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3" r:id="rId1"/>
  </p:sldMasterIdLst>
  <p:notesMasterIdLst>
    <p:notesMasterId r:id="rId25"/>
  </p:notesMasterIdLst>
  <p:sldIdLst>
    <p:sldId id="374" r:id="rId2"/>
    <p:sldId id="387" r:id="rId3"/>
    <p:sldId id="378" r:id="rId4"/>
    <p:sldId id="406" r:id="rId5"/>
    <p:sldId id="382" r:id="rId6"/>
    <p:sldId id="377" r:id="rId7"/>
    <p:sldId id="409" r:id="rId8"/>
    <p:sldId id="408" r:id="rId9"/>
    <p:sldId id="410" r:id="rId10"/>
    <p:sldId id="418" r:id="rId11"/>
    <p:sldId id="419" r:id="rId12"/>
    <p:sldId id="420" r:id="rId13"/>
    <p:sldId id="431" r:id="rId14"/>
    <p:sldId id="421" r:id="rId15"/>
    <p:sldId id="432" r:id="rId16"/>
    <p:sldId id="426" r:id="rId17"/>
    <p:sldId id="413" r:id="rId18"/>
    <p:sldId id="412" r:id="rId19"/>
    <p:sldId id="430" r:id="rId20"/>
    <p:sldId id="368" r:id="rId21"/>
    <p:sldId id="427" r:id="rId22"/>
    <p:sldId id="429" r:id="rId23"/>
    <p:sldId id="41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8" autoAdjust="0"/>
    <p:restoredTop sz="94404" autoAdjust="0"/>
  </p:normalViewPr>
  <p:slideViewPr>
    <p:cSldViewPr snapToGrid="0" snapToObjects="1">
      <p:cViewPr varScale="1">
        <p:scale>
          <a:sx n="95" d="100"/>
          <a:sy n="95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A731-7542-413D-8677-A1A0948ED28F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94C75-5B16-4A56-89E1-3BB70F64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9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all goal is to tell what we have done, what we are working on now and to say</a:t>
            </a:r>
            <a:r>
              <a:rPr lang="en-US" baseline="0" dirty="0" smtClean="0"/>
              <a:t> what’s next.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5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as a typical SE Process, Needs analysis followed by requirements to drive the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6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Relative to PBR, Any element can be constrained, not just properties, interface, function or state can be constrained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Supporting</a:t>
            </a:r>
            <a:r>
              <a:rPr lang="en-US" baseline="0" dirty="0" smtClean="0"/>
              <a:t> information – e.g. Definition of Curb weight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2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1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SECM captures the</a:t>
            </a:r>
            <a:r>
              <a:rPr lang="en-US" baseline="0" dirty="0" smtClean="0"/>
              <a:t> SE Concepts and vernacular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UC SE lifecycle development &amp; maintenance , specification design and verification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MoE - Clear </a:t>
            </a:r>
            <a:r>
              <a:rPr lang="en-US" baseline="0" dirty="0" err="1" smtClean="0"/>
              <a:t>consise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3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29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189182"/>
            <a:ext cx="8042276" cy="4754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Systems Engineering Concept Model</a:t>
            </a:r>
            <a:br>
              <a:rPr lang="en-US" sz="4000" dirty="0" smtClean="0"/>
            </a:br>
            <a:r>
              <a:rPr lang="en-US" sz="4000" dirty="0" smtClean="0"/>
              <a:t>(SECM) Update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Status 09/15/2016</a:t>
            </a:r>
          </a:p>
          <a:p>
            <a:r>
              <a:rPr lang="en-US" dirty="0" smtClean="0"/>
              <a:t>John Watson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-667513260.jpg" descr="-66751326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36" y="1242022"/>
            <a:ext cx="9063613" cy="47549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49275" y="241160"/>
            <a:ext cx="8042276" cy="578998"/>
          </a:xfrm>
        </p:spPr>
        <p:txBody>
          <a:bodyPr/>
          <a:lstStyle/>
          <a:p>
            <a:r>
              <a:rPr lang="en-US" dirty="0" smtClean="0"/>
              <a:t>Requirements/Verification Concepts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72" y="1443210"/>
            <a:ext cx="5639847" cy="4351662"/>
          </a:xfrm>
          <a:prstGeom prst="rect">
            <a:avLst/>
          </a:prstGeom>
          <a:noFill/>
          <a:ln w="19050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Specification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9604" y="1443211"/>
            <a:ext cx="1734236" cy="4351662"/>
          </a:xfrm>
          <a:prstGeom prst="rect">
            <a:avLst/>
          </a:prstGeom>
          <a:noFill/>
          <a:ln w="19050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i="1" dirty="0" smtClean="0">
                <a:solidFill>
                  <a:srgbClr val="002060"/>
                </a:solidFill>
              </a:rPr>
              <a:t>Verification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8924" y="1443211"/>
            <a:ext cx="1322023" cy="4351661"/>
          </a:xfrm>
          <a:prstGeom prst="rect">
            <a:avLst/>
          </a:prstGeom>
          <a:noFill/>
          <a:ln w="19050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i="1" dirty="0" smtClean="0">
                <a:solidFill>
                  <a:srgbClr val="002060"/>
                </a:solidFill>
              </a:rPr>
              <a:t>Realization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70889"/>
            <a:ext cx="2057400" cy="273844"/>
          </a:xfrm>
        </p:spPr>
        <p:txBody>
          <a:bodyPr/>
          <a:lstStyle/>
          <a:p>
            <a:fld id="{E45FB680-3F4A-45AC-A598-122F19FBDD30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7985" y="168025"/>
            <a:ext cx="6608029" cy="552659"/>
          </a:xfrm>
        </p:spPr>
        <p:txBody>
          <a:bodyPr>
            <a:noAutofit/>
          </a:bodyPr>
          <a:lstStyle/>
          <a:p>
            <a:r>
              <a:rPr lang="en-US" dirty="0"/>
              <a:t>Requirement Traceability </a:t>
            </a:r>
            <a:r>
              <a:rPr lang="en-US" dirty="0" smtClean="0"/>
              <a:t>Diagram</a:t>
            </a:r>
            <a:endParaRPr lang="en-US" dirty="0"/>
          </a:p>
        </p:txBody>
      </p:sp>
      <p:pic>
        <p:nvPicPr>
          <p:cNvPr id="5" name="Picture -1368334509.jpg" descr="-136833450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254"/>
            <a:ext cx="9144000" cy="48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4424"/>
            <a:ext cx="7886700" cy="49905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Requirement Attribute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62143"/>
            <a:ext cx="2057400" cy="273844"/>
          </a:xfrm>
        </p:spPr>
        <p:txBody>
          <a:bodyPr/>
          <a:lstStyle/>
          <a:p>
            <a:fld id="{E45FB680-3F4A-45AC-A598-122F19FBDD30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-725934443.jpg" descr="-725934443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1" y="854637"/>
            <a:ext cx="8616042" cy="51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475228"/>
          </a:xfrm>
        </p:spPr>
        <p:txBody>
          <a:bodyPr/>
          <a:lstStyle/>
          <a:p>
            <a:r>
              <a:rPr lang="en-US" sz="2400" b="1" dirty="0"/>
              <a:t>Requirement Transformation Example – Curb </a:t>
            </a:r>
            <a:r>
              <a:rPr lang="en-US" sz="2400" b="1" dirty="0" smtClean="0"/>
              <a:t>Weight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34167"/>
            <a:ext cx="8042276" cy="570779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Original </a:t>
            </a:r>
            <a:r>
              <a:rPr lang="en-US" b="1" dirty="0"/>
              <a:t>Textual Requirement Statement</a:t>
            </a:r>
          </a:p>
          <a:p>
            <a:pPr lvl="1"/>
            <a:r>
              <a:rPr lang="en-US" dirty="0"/>
              <a:t>The Vehicle weight shall not exceed 3200 pounds.</a:t>
            </a:r>
          </a:p>
          <a:p>
            <a:r>
              <a:rPr lang="en-US" b="1" dirty="0"/>
              <a:t>Transformed Formal Requirement Statement</a:t>
            </a:r>
          </a:p>
          <a:p>
            <a:pPr lvl="1"/>
            <a:r>
              <a:rPr lang="en-US" b="1" dirty="0"/>
              <a:t>Subject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Vehicle::Required Curb Weight  </a:t>
            </a:r>
          </a:p>
          <a:p>
            <a:pPr lvl="1"/>
            <a:r>
              <a:rPr lang="en-US" b="1" dirty="0"/>
              <a:t>Pre conditions</a:t>
            </a:r>
            <a:endParaRPr lang="en-US" dirty="0"/>
          </a:p>
          <a:p>
            <a:pPr lvl="2"/>
            <a:r>
              <a:rPr lang="en-US" dirty="0"/>
              <a:t>Context Properties referencing </a:t>
            </a:r>
            <a:r>
              <a:rPr lang="en-US" dirty="0" smtClean="0"/>
              <a:t>Environment Properties</a:t>
            </a:r>
          </a:p>
          <a:p>
            <a:pPr lvl="3"/>
            <a:r>
              <a:rPr lang="en-US" dirty="0" smtClean="0"/>
              <a:t>Number </a:t>
            </a:r>
            <a:r>
              <a:rPr lang="en-US" dirty="0"/>
              <a:t>of Passengers = 0</a:t>
            </a:r>
          </a:p>
          <a:p>
            <a:pPr lvl="3"/>
            <a:r>
              <a:rPr lang="en-US" dirty="0" smtClean="0"/>
              <a:t>Cargo </a:t>
            </a:r>
            <a:r>
              <a:rPr lang="en-US" dirty="0"/>
              <a:t>Weight = 0 lbs.</a:t>
            </a:r>
          </a:p>
          <a:p>
            <a:pPr lvl="2"/>
            <a:r>
              <a:rPr lang="en-US" dirty="0" smtClean="0"/>
              <a:t>Context Properties referencing Vehicle as Designed Properties </a:t>
            </a:r>
          </a:p>
          <a:p>
            <a:pPr lvl="3"/>
            <a:r>
              <a:rPr lang="en-US" dirty="0" smtClean="0"/>
              <a:t>Fuel </a:t>
            </a:r>
            <a:r>
              <a:rPr lang="en-US" dirty="0"/>
              <a:t>Capacity = 14 gallons (Full)</a:t>
            </a:r>
          </a:p>
          <a:p>
            <a:pPr lvl="3"/>
            <a:r>
              <a:rPr lang="en-US" dirty="0" smtClean="0"/>
              <a:t>Transmission </a:t>
            </a:r>
            <a:r>
              <a:rPr lang="en-US" dirty="0"/>
              <a:t>Oil Capacity = 2 quarts (Full)</a:t>
            </a:r>
          </a:p>
          <a:p>
            <a:pPr lvl="3"/>
            <a:r>
              <a:rPr lang="en-US" dirty="0" smtClean="0"/>
              <a:t>Engine </a:t>
            </a:r>
            <a:r>
              <a:rPr lang="en-US" dirty="0"/>
              <a:t>Oil Capacity = 5 quarts (Full)</a:t>
            </a:r>
          </a:p>
          <a:p>
            <a:pPr lvl="3"/>
            <a:r>
              <a:rPr lang="en-US" dirty="0" smtClean="0"/>
              <a:t>Coolant </a:t>
            </a:r>
            <a:r>
              <a:rPr lang="en-US" dirty="0"/>
              <a:t>Capacity = 5 gallons (Full)</a:t>
            </a:r>
          </a:p>
          <a:p>
            <a:pPr lvl="1"/>
            <a:r>
              <a:rPr lang="en-US" b="1" dirty="0"/>
              <a:t>Constraint </a:t>
            </a:r>
            <a:r>
              <a:rPr lang="en-US" dirty="0"/>
              <a:t>= Boundary Expression:</a:t>
            </a:r>
          </a:p>
          <a:p>
            <a:pPr lvl="2"/>
            <a:r>
              <a:rPr lang="en-US" dirty="0"/>
              <a:t>Vehicle::Required Curb Weight = 3000 lbs.</a:t>
            </a:r>
          </a:p>
          <a:p>
            <a:pPr lvl="1"/>
            <a:r>
              <a:rPr lang="en-US" b="1" dirty="0"/>
              <a:t>Constraint Evaluation:</a:t>
            </a:r>
            <a:endParaRPr lang="en-US" dirty="0"/>
          </a:p>
          <a:p>
            <a:pPr lvl="2"/>
            <a:r>
              <a:rPr lang="en-US" dirty="0"/>
              <a:t>Actual Curb Weight &lt;= Required Curb Weight</a:t>
            </a:r>
          </a:p>
          <a:p>
            <a:pPr lvl="1"/>
            <a:r>
              <a:rPr lang="en-US" b="1" dirty="0"/>
              <a:t>Generated Text Statement:</a:t>
            </a:r>
            <a:r>
              <a:rPr lang="en-US" dirty="0"/>
              <a:t> With zero passengers, cargo weight of 0 pounds, a fuel capacity of 14 gallons, transmission oil capacity of 2 quarts, engine oil capacity of 5 quarts, and coolant capacity of 5 gallons, the Curb Weight of the vehicle shall be equal to or less than 3000 pounds.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71334"/>
            <a:ext cx="2057400" cy="273844"/>
          </a:xfrm>
        </p:spPr>
        <p:txBody>
          <a:bodyPr/>
          <a:lstStyle/>
          <a:p>
            <a:fld id="{E45FB680-3F4A-45AC-A598-122F19FBDD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71334"/>
            <a:ext cx="2057400" cy="273844"/>
          </a:xfrm>
        </p:spPr>
        <p:txBody>
          <a:bodyPr/>
          <a:lstStyle/>
          <a:p>
            <a:fld id="{E45FB680-3F4A-45AC-A598-122F19FBDD30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857250"/>
            <a:ext cx="7886700" cy="3469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532" y="224424"/>
            <a:ext cx="8912888" cy="499057"/>
          </a:xfrm>
        </p:spPr>
        <p:txBody>
          <a:bodyPr>
            <a:noAutofit/>
          </a:bodyPr>
          <a:lstStyle/>
          <a:p>
            <a:r>
              <a:rPr lang="en-US" sz="2800" dirty="0"/>
              <a:t>Vehicle Weight Performance Requirement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47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Curb Weight Requirement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556" y="900544"/>
            <a:ext cx="7137714" cy="585884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71334"/>
            <a:ext cx="2057400" cy="273844"/>
          </a:xfrm>
        </p:spPr>
        <p:txBody>
          <a:bodyPr/>
          <a:lstStyle/>
          <a:p>
            <a:fld id="{E45FB680-3F4A-45AC-A598-122F19FBDD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857250"/>
            <a:ext cx="7886700" cy="3469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/>
          </a:p>
        </p:txBody>
      </p:sp>
      <p:pic>
        <p:nvPicPr>
          <p:cNvPr id="7" name="Picture -1824255768.jpg" descr="-1824255768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368" y="875466"/>
            <a:ext cx="6707964" cy="54002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224424"/>
            <a:ext cx="7886700" cy="499057"/>
          </a:xfrm>
        </p:spPr>
        <p:txBody>
          <a:bodyPr>
            <a:noAutofit/>
          </a:bodyPr>
          <a:lstStyle/>
          <a:p>
            <a:r>
              <a:rPr lang="en-US" sz="2800" dirty="0"/>
              <a:t>Decompose a Compound Requirement Example</a:t>
            </a:r>
          </a:p>
        </p:txBody>
      </p:sp>
    </p:spTree>
    <p:extLst>
      <p:ext uri="{BB962C8B-B14F-4D97-AF65-F5344CB8AC3E}">
        <p14:creationId xmlns:p14="http://schemas.microsoft.com/office/powerpoint/2010/main" val="13139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498226"/>
            <a:ext cx="8042276" cy="1225924"/>
          </a:xfrm>
        </p:spPr>
        <p:txBody>
          <a:bodyPr/>
          <a:lstStyle/>
          <a:p>
            <a:r>
              <a:rPr lang="en-US" dirty="0" smtClean="0"/>
              <a:t>Element Concepts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82351"/>
            <a:ext cx="2057400" cy="273844"/>
          </a:xfrm>
        </p:spPr>
        <p:txBody>
          <a:bodyPr/>
          <a:lstStyle/>
          <a:p>
            <a:fld id="{E45FB680-3F4A-45AC-A598-122F19FBDD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Concepts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82351"/>
            <a:ext cx="2057400" cy="273844"/>
          </a:xfrm>
        </p:spPr>
        <p:txBody>
          <a:bodyPr/>
          <a:lstStyle/>
          <a:p>
            <a:fld id="{E45FB680-3F4A-45AC-A598-122F19FBDD30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20" y="900545"/>
            <a:ext cx="8665186" cy="506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792969"/>
          </a:xfrm>
        </p:spPr>
        <p:txBody>
          <a:bodyPr/>
          <a:lstStyle/>
          <a:p>
            <a:r>
              <a:rPr lang="en-US" dirty="0" smtClean="0"/>
              <a:t>System Engineering Concept Model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SECM High Level Approach</a:t>
            </a:r>
          </a:p>
          <a:p>
            <a:pPr lvl="1"/>
            <a:r>
              <a:rPr lang="en-US" dirty="0"/>
              <a:t>Today’s SECM Content</a:t>
            </a:r>
          </a:p>
          <a:p>
            <a:pPr lvl="1"/>
            <a:r>
              <a:rPr lang="en-US" dirty="0" smtClean="0"/>
              <a:t>SECM </a:t>
            </a:r>
            <a:r>
              <a:rPr lang="en-US" dirty="0"/>
              <a:t>– SysML V2 RFP Approach</a:t>
            </a:r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Core Teams Launch Status</a:t>
            </a:r>
          </a:p>
          <a:p>
            <a:pPr lvl="1"/>
            <a:r>
              <a:rPr lang="en-US" dirty="0" smtClean="0"/>
              <a:t>SE Needs work in progress Status</a:t>
            </a:r>
          </a:p>
          <a:p>
            <a:pPr lvl="2"/>
            <a:r>
              <a:rPr lang="en-US" dirty="0" smtClean="0"/>
              <a:t>Requirements and Verification</a:t>
            </a:r>
          </a:p>
          <a:p>
            <a:pPr lvl="2"/>
            <a:r>
              <a:rPr lang="en-US" dirty="0" smtClean="0"/>
              <a:t>Element Concept</a:t>
            </a:r>
          </a:p>
          <a:p>
            <a:pPr lvl="2"/>
            <a:r>
              <a:rPr lang="en-US" dirty="0" smtClean="0"/>
              <a:t>Future Efforts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fld id="{1126D392-F764-4A1F-A7B4-6C9A066E8C6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52" y="107577"/>
            <a:ext cx="8440614" cy="646050"/>
          </a:xfrm>
        </p:spPr>
        <p:txBody>
          <a:bodyPr/>
          <a:lstStyle/>
          <a:p>
            <a:r>
              <a:rPr lang="en-US" sz="2800" dirty="0" smtClean="0"/>
              <a:t>ISO/IEC 29148 Functional Requirement Breakdown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ISO/IEC 29148 states that a typical sentence form for a functional requirements </a:t>
            </a:r>
            <a:r>
              <a:rPr lang="en-US" dirty="0" smtClean="0"/>
              <a:t>is:</a:t>
            </a:r>
          </a:p>
          <a:p>
            <a:pPr lvl="1"/>
            <a:r>
              <a:rPr lang="en-US" dirty="0" smtClean="0"/>
              <a:t>‘</a:t>
            </a:r>
            <a:r>
              <a:rPr lang="en-US" dirty="0"/>
              <a:t>When &lt;</a:t>
            </a:r>
            <a:r>
              <a:rPr lang="en-US" b="1" dirty="0"/>
              <a:t>condition clause</a:t>
            </a:r>
            <a:r>
              <a:rPr lang="en-US" dirty="0"/>
              <a:t>&gt;, the &lt;</a:t>
            </a:r>
            <a:r>
              <a:rPr lang="en-US" b="1" dirty="0"/>
              <a:t>subject clause</a:t>
            </a:r>
            <a:r>
              <a:rPr lang="en-US" dirty="0"/>
              <a:t>&gt; shall &lt;</a:t>
            </a:r>
            <a:r>
              <a:rPr lang="en-US" b="1" dirty="0"/>
              <a:t>action verb clause</a:t>
            </a:r>
            <a:r>
              <a:rPr lang="en-US" dirty="0"/>
              <a:t>&gt; &lt;</a:t>
            </a:r>
            <a:r>
              <a:rPr lang="en-US" b="1" dirty="0"/>
              <a:t>object clause</a:t>
            </a:r>
            <a:r>
              <a:rPr lang="en-US" dirty="0"/>
              <a:t>&gt; &lt;</a:t>
            </a:r>
            <a:r>
              <a:rPr lang="en-US" b="1" dirty="0"/>
              <a:t>optional qualifying clause</a:t>
            </a:r>
            <a:r>
              <a:rPr lang="en-US" dirty="0"/>
              <a:t>&gt;. </a:t>
            </a:r>
          </a:p>
          <a:p>
            <a:r>
              <a:rPr lang="en-US" dirty="0"/>
              <a:t>The </a:t>
            </a:r>
            <a:r>
              <a:rPr lang="en-US" dirty="0" smtClean="0"/>
              <a:t>Control Subsystem </a:t>
            </a:r>
            <a:r>
              <a:rPr lang="en-US" dirty="0"/>
              <a:t>shall close the </a:t>
            </a:r>
            <a:r>
              <a:rPr lang="en-US" dirty="0" smtClean="0"/>
              <a:t>Inlet Valve </a:t>
            </a:r>
            <a:r>
              <a:rPr lang="en-US" dirty="0"/>
              <a:t>in less than 3 seconds when the temperature of water in the Boiler is greater than 85 °C. </a:t>
            </a:r>
          </a:p>
          <a:p>
            <a:pPr lvl="1"/>
            <a:r>
              <a:rPr lang="en-US" dirty="0"/>
              <a:t>Subject – Control Subsystem</a:t>
            </a:r>
          </a:p>
          <a:p>
            <a:pPr lvl="1"/>
            <a:r>
              <a:rPr lang="en-US" dirty="0"/>
              <a:t>Action verb clause – shall close </a:t>
            </a:r>
          </a:p>
          <a:p>
            <a:pPr lvl="1"/>
            <a:r>
              <a:rPr lang="en-US" dirty="0"/>
              <a:t>Object clause - the </a:t>
            </a:r>
            <a:r>
              <a:rPr lang="en-US" dirty="0" smtClean="0"/>
              <a:t>Inlet Valve</a:t>
            </a:r>
            <a:endParaRPr lang="en-US" dirty="0"/>
          </a:p>
          <a:p>
            <a:pPr lvl="1"/>
            <a:r>
              <a:rPr lang="en-US" dirty="0"/>
              <a:t>Qualifying clause - in less than 3 seconds</a:t>
            </a:r>
          </a:p>
          <a:p>
            <a:pPr lvl="1"/>
            <a:r>
              <a:rPr lang="en-US" dirty="0"/>
              <a:t>Condition clause - when the temperature of water in the Boiler is greater than 85 °C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and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SEBoK</a:t>
            </a:r>
          </a:p>
          <a:p>
            <a:r>
              <a:rPr lang="en-US" altLang="en-US" dirty="0" smtClean="0"/>
              <a:t>ISO/IEC/IEEE 15288</a:t>
            </a:r>
          </a:p>
          <a:p>
            <a:r>
              <a:rPr lang="en-US" altLang="en-US" dirty="0"/>
              <a:t>INCOSE SE </a:t>
            </a:r>
            <a:r>
              <a:rPr lang="en-US" altLang="en-US" dirty="0" smtClean="0"/>
              <a:t>Handbook</a:t>
            </a:r>
          </a:p>
          <a:p>
            <a:r>
              <a:rPr lang="en-US" altLang="en-US" dirty="0"/>
              <a:t>INCOSE Guide for Writing Requirements – </a:t>
            </a:r>
            <a:r>
              <a:rPr lang="en-US" altLang="en-US" dirty="0" smtClean="0"/>
              <a:t>2015</a:t>
            </a:r>
          </a:p>
          <a:p>
            <a:r>
              <a:rPr lang="en-US" altLang="en-US" dirty="0" smtClean="0"/>
              <a:t> </a:t>
            </a:r>
            <a:r>
              <a:rPr lang="en-US" altLang="en-US" dirty="0"/>
              <a:t>PBR Working Group </a:t>
            </a:r>
            <a:r>
              <a:rPr lang="en-US" altLang="en-US" dirty="0" smtClean="0"/>
              <a:t>Material</a:t>
            </a:r>
          </a:p>
          <a:p>
            <a:r>
              <a:rPr lang="en-US" altLang="en-US" dirty="0"/>
              <a:t>SE Use Case </a:t>
            </a:r>
            <a:r>
              <a:rPr lang="en-US" altLang="en-US" dirty="0" smtClean="0"/>
              <a:t>Workflow Working Group </a:t>
            </a:r>
          </a:p>
          <a:p>
            <a:r>
              <a:rPr lang="en-US" altLang="en-US" dirty="0"/>
              <a:t>UML 4SE </a:t>
            </a:r>
            <a:r>
              <a:rPr lang="en-US" altLang="en-US" dirty="0" smtClean="0"/>
              <a:t>RFP</a:t>
            </a:r>
          </a:p>
          <a:p>
            <a:r>
              <a:rPr lang="en-US" altLang="en-US" dirty="0" smtClean="0"/>
              <a:t>Yves Bernard’s Paper, 2011, </a:t>
            </a:r>
            <a:r>
              <a:rPr lang="en-US" dirty="0"/>
              <a:t>Requirements Management within a </a:t>
            </a:r>
            <a:r>
              <a:rPr lang="en-US" dirty="0" smtClean="0"/>
              <a:t>Full Model-Based </a:t>
            </a:r>
            <a:r>
              <a:rPr lang="en-US" dirty="0"/>
              <a:t>Engineering Approach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SECM-Domain Goals and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18548"/>
            <a:ext cx="8667750" cy="585008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Task objective</a:t>
            </a:r>
          </a:p>
          <a:p>
            <a:pPr lvl="1"/>
            <a:r>
              <a:rPr lang="en-US" dirty="0"/>
              <a:t>Derive a data model that captures the core Systems Engineering concepts and vernacular</a:t>
            </a:r>
          </a:p>
          <a:p>
            <a:pPr lvl="1"/>
            <a:r>
              <a:rPr lang="en-US" dirty="0"/>
              <a:t>Derive the system modeling language requirements that will be used in the SysML V2 RFP</a:t>
            </a:r>
          </a:p>
          <a:p>
            <a:r>
              <a:rPr lang="en-US" b="1" dirty="0" smtClean="0"/>
              <a:t>Use Cases</a:t>
            </a:r>
          </a:p>
          <a:p>
            <a:pPr lvl="1"/>
            <a:r>
              <a:rPr lang="en-US" dirty="0"/>
              <a:t>Systems engineers and other discipline engineers contribute to the development and maintenance of a system model throughout the lifecycle to support the system specification, design, analysis, and verification activities</a:t>
            </a:r>
          </a:p>
          <a:p>
            <a:r>
              <a:rPr lang="en-US" b="1" dirty="0" smtClean="0"/>
              <a:t>MoE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SysML V2 RFP </a:t>
            </a:r>
            <a:r>
              <a:rPr lang="en-US" dirty="0"/>
              <a:t>requirements are </a:t>
            </a:r>
            <a:r>
              <a:rPr lang="en-US" dirty="0" smtClean="0"/>
              <a:t>clear and concise, and reflect the core Systems Engineering concepts and vernacular</a:t>
            </a:r>
          </a:p>
          <a:p>
            <a:r>
              <a:rPr lang="en-US" b="1" dirty="0" smtClean="0"/>
              <a:t>High Level Intent/Driving Requirement:  </a:t>
            </a:r>
          </a:p>
          <a:p>
            <a:pPr lvl="1"/>
            <a:r>
              <a:rPr lang="en-US" dirty="0" smtClean="0"/>
              <a:t>(R1) The </a:t>
            </a:r>
            <a:r>
              <a:rPr lang="en-US" dirty="0"/>
              <a:t>next-generation modeling language must express the core systems engineering concepts. This requires definition of a robust data model that reflects these concepts. The requirements that drove SysML derive from the original Systems Engineering Conceptual Model, jointly developed by the INCOSE/OMG/AP233 WG requirements team. Modifications and refinements to this model will occur in light of lessons learned over the last several years, </a:t>
            </a:r>
            <a:r>
              <a:rPr lang="en-US" dirty="0" smtClean="0"/>
              <a:t>and as necessary to express the core systems engineering concepts.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V="1">
            <a:off x="5417253" y="5226614"/>
            <a:ext cx="2048075" cy="719103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249145" y="5152885"/>
            <a:ext cx="777777" cy="662158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898529" y="5714074"/>
            <a:ext cx="608865" cy="7758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200218" y="3218992"/>
            <a:ext cx="3051" cy="755888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387028" y="1707035"/>
            <a:ext cx="734426" cy="679586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630835" y="1711191"/>
            <a:ext cx="731520" cy="676656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942880" y="3333935"/>
            <a:ext cx="0" cy="68877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8" idx="3"/>
          </p:cNvCxnSpPr>
          <p:nvPr/>
        </p:nvCxnSpPr>
        <p:spPr>
          <a:xfrm>
            <a:off x="2085051" y="4057833"/>
            <a:ext cx="724873" cy="36650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521984"/>
          </a:xfrm>
        </p:spPr>
        <p:txBody>
          <a:bodyPr/>
          <a:lstStyle/>
          <a:p>
            <a:r>
              <a:rPr lang="en-US" sz="2400" dirty="0"/>
              <a:t>Systems Engineering Concept Model (SECM) Approach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754161" y="2399446"/>
            <a:ext cx="2377440" cy="1188720"/>
            <a:chOff x="9520326" y="1768025"/>
            <a:chExt cx="2409411" cy="1380430"/>
          </a:xfr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58" name="Picture 57" descr="SEBoK Concepts.png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4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7" y="1768026"/>
              <a:ext cx="2409410" cy="138042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190500" dist="101600" dir="2700000" sx="96000" sy="96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59" name="TextBox 58"/>
            <p:cNvSpPr txBox="1"/>
            <p:nvPr/>
          </p:nvSpPr>
          <p:spPr>
            <a:xfrm>
              <a:off x="9520326" y="1768025"/>
              <a:ext cx="2409410" cy="117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SECM – 2015 Industry Reference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726109" y="4029058"/>
            <a:ext cx="2377440" cy="1188720"/>
            <a:chOff x="9432281" y="1762845"/>
            <a:chExt cx="2497456" cy="138561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69" name="Picture 68" descr="SEBoK Concept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7" y="1768026"/>
              <a:ext cx="2409410" cy="138042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101600" dir="186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70" name="TextBox 69"/>
            <p:cNvSpPr txBox="1"/>
            <p:nvPr/>
          </p:nvSpPr>
          <p:spPr>
            <a:xfrm>
              <a:off x="9432281" y="1762845"/>
              <a:ext cx="2409410" cy="82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SECM - SysML V2 RFP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" name="Rectangle 75"/>
          <p:cNvSpPr>
            <a:spLocks noChangeAspect="1"/>
          </p:cNvSpPr>
          <p:nvPr/>
        </p:nvSpPr>
        <p:spPr>
          <a:xfrm>
            <a:off x="5053080" y="755642"/>
            <a:ext cx="1040040" cy="134067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50800" dist="101600" dir="18900000" sx="98000" sy="98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IEC/IEEE 15288: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027" y="3596936"/>
            <a:ext cx="1205024" cy="921793"/>
          </a:xfrm>
          <a:prstGeom prst="rect">
            <a:avLst/>
          </a:prstGeom>
          <a:ln/>
          <a:effectLst>
            <a:outerShdw blurRad="50800" dist="76200" dir="18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Other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Industry Ontologies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2251260" y="4801176"/>
            <a:ext cx="552862" cy="483751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5" idx="2"/>
          </p:cNvCxnSpPr>
          <p:nvPr/>
        </p:nvCxnSpPr>
        <p:spPr>
          <a:xfrm>
            <a:off x="3878754" y="1620497"/>
            <a:ext cx="22122" cy="760732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35" idx="1"/>
          </p:cNvCxnSpPr>
          <p:nvPr/>
        </p:nvCxnSpPr>
        <p:spPr>
          <a:xfrm>
            <a:off x="5131601" y="4563525"/>
            <a:ext cx="895321" cy="0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1514877" y="5124714"/>
            <a:ext cx="914400" cy="1178719"/>
            <a:chOff x="7463652" y="3950013"/>
            <a:chExt cx="1511552" cy="1522687"/>
          </a:xfrm>
        </p:grpSpPr>
        <p:sp>
          <p:nvSpPr>
            <p:cNvPr id="96" name="Rectangle 95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710" y="4081648"/>
              <a:ext cx="1077437" cy="60295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97897" y="4946351"/>
              <a:ext cx="1423635" cy="1863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 smtClean="0"/>
                <a:t>UML 4SE RFP</a:t>
              </a:r>
              <a:endParaRPr lang="en-US" sz="1200" b="1" dirty="0"/>
            </a:p>
          </p:txBody>
        </p:sp>
      </p:grp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4538022" y="5356357"/>
            <a:ext cx="914400" cy="1178719"/>
            <a:chOff x="7463652" y="3950013"/>
            <a:chExt cx="1511552" cy="1522687"/>
          </a:xfrm>
        </p:grpSpPr>
        <p:sp>
          <p:nvSpPr>
            <p:cNvPr id="101" name="Rectangle 100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7589" y="4052177"/>
              <a:ext cx="1086095" cy="607803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7497897" y="4800985"/>
              <a:ext cx="1423634" cy="47710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/>
                <a:t>SysML </a:t>
              </a:r>
              <a:r>
                <a:rPr lang="en-US" sz="1200" b="1" dirty="0" smtClean="0"/>
                <a:t>V1.X Spec</a:t>
              </a:r>
              <a:endParaRPr lang="en-US" sz="1200" b="1" dirty="0"/>
            </a:p>
          </p:txBody>
        </p:sp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3022600" y="780928"/>
            <a:ext cx="1747294" cy="887606"/>
            <a:chOff x="4748686" y="718814"/>
            <a:chExt cx="1880680" cy="929011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8686" y="718814"/>
              <a:ext cx="1880680" cy="9290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101600" dir="18900000" sx="98000" sy="98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5476955" y="1404267"/>
              <a:ext cx="386484" cy="1932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/>
                <a:t>V 1.5</a:t>
              </a:r>
              <a:endParaRPr lang="en-US" sz="1200" b="1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35735" y="4932036"/>
            <a:ext cx="1023494" cy="1386724"/>
            <a:chOff x="291856" y="2511843"/>
            <a:chExt cx="2474860" cy="923908"/>
          </a:xfrm>
        </p:grpSpPr>
        <p:pic>
          <p:nvPicPr>
            <p:cNvPr id="111" name="Picture 110" descr="SEBoK Concepts.png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56" y="2511843"/>
              <a:ext cx="2382360" cy="923908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12" name="TextBox 111"/>
            <p:cNvSpPr txBox="1"/>
            <p:nvPr/>
          </p:nvSpPr>
          <p:spPr>
            <a:xfrm>
              <a:off x="291856" y="2598488"/>
              <a:ext cx="2474860" cy="779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2"/>
                  </a:solidFill>
                </a:rPr>
                <a:t>SECM – 2003 Industry</a:t>
              </a:r>
            </a:p>
            <a:p>
              <a:pPr algn="ctr"/>
              <a:r>
                <a:rPr lang="en-US" sz="1500" b="1" dirty="0" smtClean="0">
                  <a:solidFill>
                    <a:schemeClr val="tx2"/>
                  </a:solidFill>
                </a:rPr>
                <a:t>Reference</a:t>
              </a:r>
            </a:p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*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3" name="Rectangle 112"/>
          <p:cNvSpPr>
            <a:spLocks noChangeAspect="1"/>
          </p:cNvSpPr>
          <p:nvPr/>
        </p:nvSpPr>
        <p:spPr>
          <a:xfrm>
            <a:off x="1714708" y="793743"/>
            <a:ext cx="1024101" cy="13201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outerShdw blurRad="50800" dist="101600" dir="18900000" sx="98000" sy="98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INCOSE Systems Engineering Handbook V4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 flipV="1">
            <a:off x="6906153" y="4556933"/>
            <a:ext cx="553907" cy="6592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>
            <a:grpSpLocks noChangeAspect="1"/>
          </p:cNvGrpSpPr>
          <p:nvPr/>
        </p:nvGrpSpPr>
        <p:grpSpPr>
          <a:xfrm>
            <a:off x="6026922" y="3974165"/>
            <a:ext cx="914400" cy="1178719"/>
            <a:chOff x="7463652" y="3950013"/>
            <a:chExt cx="1511552" cy="1522687"/>
          </a:xfrm>
        </p:grpSpPr>
        <p:sp>
          <p:nvSpPr>
            <p:cNvPr id="135" name="Rectangle 134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710" y="4081648"/>
              <a:ext cx="1077437" cy="602958"/>
            </a:xfrm>
            <a:prstGeom prst="rect">
              <a:avLst/>
            </a:prstGeom>
          </p:spPr>
        </p:pic>
        <p:sp>
          <p:nvSpPr>
            <p:cNvPr id="137" name="TextBox 136"/>
            <p:cNvSpPr txBox="1"/>
            <p:nvPr/>
          </p:nvSpPr>
          <p:spPr>
            <a:xfrm>
              <a:off x="7497897" y="4822669"/>
              <a:ext cx="1423635" cy="43373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/>
                <a:t>SysML </a:t>
              </a:r>
              <a:r>
                <a:rPr lang="en-US" sz="1200" b="1" dirty="0" smtClean="0"/>
                <a:t>V2 RFP</a:t>
              </a:r>
              <a:endParaRPr lang="en-US" sz="12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20" y="6506051"/>
            <a:ext cx="2710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* </a:t>
            </a:r>
            <a:r>
              <a:rPr lang="en-US" sz="900" dirty="0">
                <a:solidFill>
                  <a:schemeClr val="tx2"/>
                </a:solidFill>
              </a:rPr>
              <a:t>Joint </a:t>
            </a:r>
            <a:r>
              <a:rPr lang="en-US" sz="900" dirty="0" smtClean="0">
                <a:solidFill>
                  <a:schemeClr val="tx2"/>
                </a:solidFill>
              </a:rPr>
              <a:t>INCOSE/AP233/OMG, Led by Dave </a:t>
            </a:r>
            <a:r>
              <a:rPr lang="en-US" sz="900" dirty="0" smtClean="0"/>
              <a:t>Oliver</a:t>
            </a:r>
            <a:endParaRPr lang="en-US" sz="9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780751" y="3408355"/>
            <a:ext cx="0" cy="539937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433758" y="5776235"/>
            <a:ext cx="2095643" cy="0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6619811" y="2467790"/>
            <a:ext cx="739118" cy="1146500"/>
            <a:chOff x="7463652" y="3991634"/>
            <a:chExt cx="1457879" cy="1481066"/>
          </a:xfrm>
        </p:grpSpPr>
        <p:sp>
          <p:nvSpPr>
            <p:cNvPr id="116" name="Rectangle 115"/>
            <p:cNvSpPr/>
            <p:nvPr/>
          </p:nvSpPr>
          <p:spPr>
            <a:xfrm>
              <a:off x="7463652" y="3991634"/>
              <a:ext cx="1457879" cy="1481066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3307" y="4146169"/>
              <a:ext cx="962146" cy="538439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7497897" y="4681705"/>
              <a:ext cx="1423634" cy="71566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 smtClean="0"/>
                <a:t>Other</a:t>
              </a:r>
            </a:p>
            <a:p>
              <a:pPr algn="ctr"/>
              <a:r>
                <a:rPr lang="en-US" sz="1200" b="1" dirty="0" smtClean="0"/>
                <a:t>OMG</a:t>
              </a:r>
            </a:p>
            <a:p>
              <a:pPr algn="ctr"/>
              <a:r>
                <a:rPr lang="en-US" sz="1200" b="1" dirty="0" smtClean="0"/>
                <a:t>Specs</a:t>
              </a:r>
              <a:endParaRPr lang="en-US" sz="1200" b="1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451513"/>
            <a:ext cx="990600" cy="365125"/>
          </a:xfrm>
        </p:spPr>
        <p:txBody>
          <a:bodyPr/>
          <a:lstStyle/>
          <a:p>
            <a:fld id="{1126D392-F764-4A1F-A7B4-6C9A066E8C6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38617" y="2478933"/>
            <a:ext cx="1049056" cy="1179954"/>
            <a:chOff x="5438617" y="2478933"/>
            <a:chExt cx="1049056" cy="1179954"/>
          </a:xfrm>
        </p:grpSpPr>
        <p:sp>
          <p:nvSpPr>
            <p:cNvPr id="109" name="Rectangle 108"/>
            <p:cNvSpPr/>
            <p:nvPr/>
          </p:nvSpPr>
          <p:spPr>
            <a:xfrm>
              <a:off x="5438617" y="2478933"/>
              <a:ext cx="1049056" cy="1179954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477730" y="3117602"/>
              <a:ext cx="977474" cy="50783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/>
                <a:t>SysML </a:t>
              </a:r>
              <a:r>
                <a:rPr lang="en-US" sz="1100" b="1" dirty="0" smtClean="0"/>
                <a:t>V2 Service Requirements</a:t>
              </a:r>
              <a:endParaRPr lang="en-US" sz="1100" b="1" dirty="0"/>
            </a:p>
          </p:txBody>
        </p:sp>
        <p:pic>
          <p:nvPicPr>
            <p:cNvPr id="66" name="Picture 4" descr="C:\Users\Sanford\Desktop\Microsoft-Office-Excel-icon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96445" y="2537626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7455053" y="3657149"/>
            <a:ext cx="1566856" cy="2749695"/>
            <a:chOff x="7488862" y="3569064"/>
            <a:chExt cx="1566856" cy="2749695"/>
          </a:xfrm>
        </p:grpSpPr>
        <p:grpSp>
          <p:nvGrpSpPr>
            <p:cNvPr id="12" name="Group 11"/>
            <p:cNvGrpSpPr/>
            <p:nvPr/>
          </p:nvGrpSpPr>
          <p:grpSpPr>
            <a:xfrm>
              <a:off x="7488862" y="3569064"/>
              <a:ext cx="1566856" cy="2749695"/>
              <a:chOff x="7500496" y="3688020"/>
              <a:chExt cx="1545951" cy="2217926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7500496" y="3688020"/>
                <a:ext cx="1545951" cy="2217926"/>
              </a:xfrm>
              <a:prstGeom prst="rect">
                <a:avLst/>
              </a:prstGeom>
              <a:solidFill>
                <a:schemeClr val="bg1"/>
              </a:solidFill>
              <a:ln w="28575"/>
              <a:effectLst>
                <a:outerShdw blurRad="50800" dist="762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6132" y="3704065"/>
                <a:ext cx="558765" cy="430053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7548059" y="3933325"/>
                <a:ext cx="1265341" cy="530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b="1" dirty="0"/>
                  <a:t>SysML </a:t>
                </a:r>
                <a:r>
                  <a:rPr lang="en-US" sz="1200" b="1" dirty="0" smtClean="0"/>
                  <a:t>V2 Spec</a:t>
                </a:r>
                <a:endParaRPr lang="en-US" sz="1200" b="1" dirty="0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776160" y="5499924"/>
                <a:ext cx="986137" cy="34339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50" dirty="0"/>
                  <a:t>User Interface</a:t>
                </a:r>
              </a:p>
              <a:p>
                <a:pPr algn="ctr">
                  <a:defRPr/>
                </a:pPr>
                <a:r>
                  <a:rPr lang="en-US" sz="1050" dirty="0"/>
                  <a:t>Guidelines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7716182" y="4318721"/>
                <a:ext cx="1123794" cy="5468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50" dirty="0"/>
                  <a:t>Meta-model</a:t>
                </a:r>
              </a:p>
              <a:p>
                <a:pPr algn="ctr">
                  <a:defRPr/>
                </a:pPr>
                <a:r>
                  <a:rPr lang="en-US" sz="1050" dirty="0"/>
                  <a:t>Profile</a:t>
                </a:r>
              </a:p>
              <a:p>
                <a:pPr algn="ctr">
                  <a:defRPr/>
                </a:pPr>
                <a:r>
                  <a:rPr lang="en-US" sz="1050" dirty="0" smtClean="0"/>
                  <a:t>Libraries </a:t>
                </a:r>
              </a:p>
              <a:p>
                <a:pPr algn="ctr">
                  <a:defRPr/>
                </a:pPr>
                <a:r>
                  <a:rPr lang="en-US" sz="1050" dirty="0" smtClean="0"/>
                  <a:t>Concrete Syntax</a:t>
                </a:r>
                <a:endParaRPr lang="en-US" sz="1050" dirty="0"/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7621529" y="4927615"/>
                <a:ext cx="1295400" cy="24516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100" dirty="0" smtClean="0"/>
                  <a:t> Standardized API</a:t>
                </a:r>
                <a:endParaRPr lang="en-US" sz="1100" dirty="0"/>
              </a:p>
            </p:txBody>
          </p:sp>
        </p:grpSp>
        <p:sp>
          <p:nvSpPr>
            <p:cNvPr id="61" name="Rectangle 60"/>
            <p:cNvSpPr/>
            <p:nvPr/>
          </p:nvSpPr>
          <p:spPr bwMode="auto">
            <a:xfrm>
              <a:off x="7620501" y="5469582"/>
              <a:ext cx="1312917" cy="286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100" dirty="0" smtClean="0"/>
                <a:t> Reference Model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6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0" y="38452"/>
            <a:ext cx="8042276" cy="572014"/>
          </a:xfrm>
        </p:spPr>
        <p:txBody>
          <a:bodyPr/>
          <a:lstStyle/>
          <a:p>
            <a:r>
              <a:rPr lang="en-US" dirty="0"/>
              <a:t>SECM Model High Level Organization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00200" y="1021405"/>
            <a:ext cx="6405663" cy="4434690"/>
            <a:chOff x="1600200" y="1021405"/>
            <a:chExt cx="6405663" cy="44346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1021405"/>
              <a:ext cx="6405663" cy="44346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2933597" y="1052945"/>
              <a:ext cx="143827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71873" y="1647825"/>
              <a:ext cx="143827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57724" y="1952625"/>
              <a:ext cx="143827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8400" y="2266950"/>
              <a:ext cx="143827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38686" y="2599892"/>
              <a:ext cx="143827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43600" y="2883845"/>
              <a:ext cx="143827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29262" y="3226260"/>
              <a:ext cx="143827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72048" y="3856760"/>
              <a:ext cx="143827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38686" y="4176465"/>
              <a:ext cx="143827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52898" y="4481265"/>
              <a:ext cx="143827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86248" y="4786065"/>
              <a:ext cx="143827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33848" y="5151295"/>
              <a:ext cx="143827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ight Arrow 6"/>
          <p:cNvSpPr/>
          <p:nvPr/>
        </p:nvSpPr>
        <p:spPr>
          <a:xfrm>
            <a:off x="612064" y="90054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82351"/>
            <a:ext cx="2057400" cy="273844"/>
          </a:xfrm>
        </p:spPr>
        <p:txBody>
          <a:bodyPr/>
          <a:lstStyle/>
          <a:p>
            <a:fld id="{E45FB680-3F4A-45AC-A598-122F19FBDD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00086 0.1381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22000" decel="2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13819 L 0.00087 0.1965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22000" decel="2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9653 L 0.00086 0.2291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22000" decel="24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22916 L 0.00104 0.2782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22000" decel="24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27824 L 0.00156 0.3224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22000" decel="24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32245 L 0.00156 0.3717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22000" decel="24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37176 L 0.00104 0.4189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22000" decel="24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41898 L 3.88889E-6 0.4668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22000" decel="24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46689 L 0.00052 0.5087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22000" decel="24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50879 L 0.00104 0.6046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SECM – SysML V2 </a:t>
            </a:r>
            <a:r>
              <a:rPr lang="en-US" dirty="0" smtClean="0"/>
              <a:t>RFP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fld id="{1126D392-F764-4A1F-A7B4-6C9A066E8C6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“SECM – SysML V2 RFP” Approach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60927" y="4810502"/>
            <a:ext cx="2207583" cy="1058924"/>
            <a:chOff x="9432281" y="1762845"/>
            <a:chExt cx="2497456" cy="138561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 descr="SEBoK Concepts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7" y="1768026"/>
              <a:ext cx="2409410" cy="138042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101600" dir="186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9432281" y="1762845"/>
              <a:ext cx="2409410" cy="82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SECM - SysML V2 RFP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4" name="Straight Arrow Connector 23"/>
          <p:cNvCxnSpPr>
            <a:stCxn id="9" idx="0"/>
          </p:cNvCxnSpPr>
          <p:nvPr/>
        </p:nvCxnSpPr>
        <p:spPr>
          <a:xfrm flipV="1">
            <a:off x="1395699" y="3910363"/>
            <a:ext cx="465146" cy="920461"/>
          </a:xfrm>
          <a:prstGeom prst="straightConnector1">
            <a:avLst/>
          </a:prstGeom>
          <a:ln w="63500" cmpd="sng">
            <a:solidFill>
              <a:schemeClr val="tx2">
                <a:lumMod val="25000"/>
                <a:lumOff val="75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</p:cNvCxnSpPr>
          <p:nvPr/>
        </p:nvCxnSpPr>
        <p:spPr>
          <a:xfrm>
            <a:off x="1284409" y="3154650"/>
            <a:ext cx="533199" cy="304779"/>
          </a:xfrm>
          <a:prstGeom prst="straightConnector1">
            <a:avLst/>
          </a:prstGeom>
          <a:ln w="63500" cmpd="sng">
            <a:solidFill>
              <a:schemeClr val="tx2">
                <a:lumMod val="25000"/>
                <a:lumOff val="75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2" idx="1"/>
          </p:cNvCxnSpPr>
          <p:nvPr/>
        </p:nvCxnSpPr>
        <p:spPr>
          <a:xfrm flipV="1">
            <a:off x="3198662" y="2816287"/>
            <a:ext cx="350371" cy="488202"/>
          </a:xfrm>
          <a:prstGeom prst="straightConnector1">
            <a:avLst/>
          </a:prstGeom>
          <a:ln w="63500" cmpd="sng">
            <a:solidFill>
              <a:schemeClr val="tx2">
                <a:lumMod val="25000"/>
                <a:lumOff val="75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3"/>
          </p:cNvCxnSpPr>
          <p:nvPr/>
        </p:nvCxnSpPr>
        <p:spPr>
          <a:xfrm flipV="1">
            <a:off x="1284409" y="3716548"/>
            <a:ext cx="536021" cy="430160"/>
          </a:xfrm>
          <a:prstGeom prst="straightConnector1">
            <a:avLst/>
          </a:prstGeom>
          <a:ln w="63500" cmpd="sng">
            <a:solidFill>
              <a:schemeClr val="tx2">
                <a:lumMod val="25000"/>
                <a:lumOff val="75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" idx="3"/>
            <a:endCxn id="7" idx="1"/>
          </p:cNvCxnSpPr>
          <p:nvPr/>
        </p:nvCxnSpPr>
        <p:spPr>
          <a:xfrm flipV="1">
            <a:off x="3255845" y="3579850"/>
            <a:ext cx="381203" cy="0"/>
          </a:xfrm>
          <a:prstGeom prst="straightConnector1">
            <a:avLst/>
          </a:prstGeom>
          <a:ln w="63500" cmpd="sng">
            <a:solidFill>
              <a:schemeClr val="tx2">
                <a:lumMod val="25000"/>
                <a:lumOff val="75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6" idx="1"/>
          </p:cNvCxnSpPr>
          <p:nvPr/>
        </p:nvCxnSpPr>
        <p:spPr>
          <a:xfrm>
            <a:off x="3198662" y="3867153"/>
            <a:ext cx="438386" cy="566376"/>
          </a:xfrm>
          <a:prstGeom prst="straightConnector1">
            <a:avLst/>
          </a:prstGeom>
          <a:ln w="63500" cmpd="sng">
            <a:solidFill>
              <a:schemeClr val="tx2">
                <a:lumMod val="25000"/>
                <a:lumOff val="75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3"/>
          </p:cNvCxnSpPr>
          <p:nvPr/>
        </p:nvCxnSpPr>
        <p:spPr>
          <a:xfrm flipV="1">
            <a:off x="4842072" y="3952447"/>
            <a:ext cx="629399" cy="481082"/>
          </a:xfrm>
          <a:prstGeom prst="straightConnector1">
            <a:avLst/>
          </a:prstGeom>
          <a:ln w="63500" cmpd="sng">
            <a:solidFill>
              <a:schemeClr val="tx2">
                <a:lumMod val="25000"/>
                <a:lumOff val="75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7" idx="3"/>
            <a:endCxn id="39" idx="1"/>
          </p:cNvCxnSpPr>
          <p:nvPr/>
        </p:nvCxnSpPr>
        <p:spPr>
          <a:xfrm flipV="1">
            <a:off x="4842072" y="3579339"/>
            <a:ext cx="590430" cy="511"/>
          </a:xfrm>
          <a:prstGeom prst="straightConnector1">
            <a:avLst/>
          </a:prstGeom>
          <a:ln w="63500" cmpd="sng">
            <a:solidFill>
              <a:schemeClr val="tx2">
                <a:lumMod val="25000"/>
                <a:lumOff val="75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9" idx="3"/>
            <a:endCxn id="18" idx="1"/>
          </p:cNvCxnSpPr>
          <p:nvPr/>
        </p:nvCxnSpPr>
        <p:spPr>
          <a:xfrm flipV="1">
            <a:off x="6880847" y="3568915"/>
            <a:ext cx="500872" cy="10424"/>
          </a:xfrm>
          <a:prstGeom prst="straightConnector1">
            <a:avLst/>
          </a:prstGeom>
          <a:ln w="63500" cmpd="sng">
            <a:solidFill>
              <a:schemeClr val="tx2">
                <a:lumMod val="25000"/>
                <a:lumOff val="75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2" idx="3"/>
          </p:cNvCxnSpPr>
          <p:nvPr/>
        </p:nvCxnSpPr>
        <p:spPr>
          <a:xfrm>
            <a:off x="4930087" y="2816287"/>
            <a:ext cx="541384" cy="433457"/>
          </a:xfrm>
          <a:prstGeom prst="straightConnector1">
            <a:avLst/>
          </a:prstGeom>
          <a:ln w="63500" cmpd="sng">
            <a:solidFill>
              <a:schemeClr val="tx2">
                <a:lumMod val="25000"/>
                <a:lumOff val="75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Down Arrow 72"/>
          <p:cNvSpPr/>
          <p:nvPr/>
        </p:nvSpPr>
        <p:spPr>
          <a:xfrm>
            <a:off x="7825805" y="3911467"/>
            <a:ext cx="343850" cy="899035"/>
          </a:xfrm>
          <a:prstGeom prst="downArrow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fld id="{1126D392-F764-4A1F-A7B4-6C9A066E8C6B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1284409" y="2510505"/>
            <a:ext cx="589154" cy="771270"/>
          </a:xfrm>
          <a:prstGeom prst="straightConnector1">
            <a:avLst/>
          </a:prstGeom>
          <a:ln w="63500" cmpd="sng">
            <a:solidFill>
              <a:schemeClr val="tx2">
                <a:lumMod val="25000"/>
                <a:lumOff val="75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938499" y="4830824"/>
            <a:ext cx="914400" cy="1178719"/>
            <a:chOff x="7463652" y="3950013"/>
            <a:chExt cx="1511552" cy="1522687"/>
          </a:xfrm>
        </p:grpSpPr>
        <p:sp>
          <p:nvSpPr>
            <p:cNvPr id="9" name="Rectangle 8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0710" y="4081648"/>
              <a:ext cx="1077437" cy="6029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497897" y="4946351"/>
              <a:ext cx="1423635" cy="1863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 smtClean="0"/>
                <a:t>UML 4SE RFP</a:t>
              </a:r>
              <a:endParaRPr lang="en-US" sz="12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9385" y="2808196"/>
            <a:ext cx="1205024" cy="692908"/>
          </a:xfrm>
          <a:prstGeom prst="rect">
            <a:avLst/>
          </a:prstGeom>
          <a:ln/>
          <a:effectLst>
            <a:outerShdw blurRad="50800" dist="76200" dir="18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Related Papers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65" y="3685811"/>
            <a:ext cx="1225544" cy="921793"/>
          </a:xfrm>
          <a:prstGeom prst="rect">
            <a:avLst/>
          </a:prstGeom>
          <a:ln/>
          <a:effectLst>
            <a:outerShdw blurRad="50800" dist="76200" dir="18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Other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Industry Ontologies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92460" y="1441357"/>
            <a:ext cx="1983897" cy="1069148"/>
            <a:chOff x="9520327" y="1768025"/>
            <a:chExt cx="2409410" cy="1380430"/>
          </a:xfr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36" name="Picture 35" descr="SEBoK Concept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64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7" y="1768026"/>
              <a:ext cx="2409410" cy="138042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190500" dist="101600" dir="2700000" sx="96000" sy="96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37" name="TextBox 36"/>
            <p:cNvSpPr txBox="1"/>
            <p:nvPr/>
          </p:nvSpPr>
          <p:spPr>
            <a:xfrm>
              <a:off x="9520327" y="1768025"/>
              <a:ext cx="2409410" cy="117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SECM – 2015 Industry Reference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37048" y="3340174"/>
            <a:ext cx="1205024" cy="479352"/>
          </a:xfrm>
          <a:prstGeom prst="rect">
            <a:avLst/>
          </a:prstGeom>
          <a:ln/>
          <a:effectLst>
            <a:outerShdw blurRad="50800" dist="76200" dir="18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Example Models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033" y="2567760"/>
            <a:ext cx="1381054" cy="497053"/>
          </a:xfrm>
          <a:prstGeom prst="rect">
            <a:avLst/>
          </a:prstGeom>
          <a:effectLst>
            <a:outerShdw blurRad="63500" dist="76200" dir="18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 Needs Concept Model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37048" y="4106828"/>
            <a:ext cx="1205024" cy="653401"/>
          </a:xfrm>
          <a:prstGeom prst="rect">
            <a:avLst/>
          </a:prstGeom>
          <a:ln/>
          <a:effectLst>
            <a:outerShdw blurRad="50800" dist="76200" dir="18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SE Needs Document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81719" y="3230694"/>
            <a:ext cx="1205024" cy="676441"/>
          </a:xfrm>
          <a:prstGeom prst="rect">
            <a:avLst/>
          </a:prstGeom>
          <a:ln/>
          <a:effectLst>
            <a:outerShdw blurRad="50800" dist="76200" dir="18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Requirements &amp; Concepts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81598" y="2169709"/>
            <a:ext cx="2005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Topic </a:t>
            </a:r>
            <a:r>
              <a:rPr lang="en-US" b="1" dirty="0" smtClean="0"/>
              <a:t>Expert Core</a:t>
            </a:r>
            <a:endParaRPr lang="en-US" b="1" dirty="0"/>
          </a:p>
          <a:p>
            <a:pPr algn="ctr"/>
            <a:r>
              <a:rPr lang="en-US" b="1" dirty="0" smtClean="0"/>
              <a:t>Team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828376" y="3252711"/>
            <a:ext cx="1427469" cy="6648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Produce “SE Needs”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432502" y="3185295"/>
            <a:ext cx="1448345" cy="7880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Refine with </a:t>
            </a:r>
            <a:r>
              <a:rPr lang="en-US" sz="1600" b="1" dirty="0" smtClean="0">
                <a:solidFill>
                  <a:schemeClr val="bg1"/>
                </a:solidFill>
              </a:rPr>
              <a:t>Industry </a:t>
            </a:r>
            <a:r>
              <a:rPr lang="en-US" sz="1600" b="1" dirty="0">
                <a:solidFill>
                  <a:schemeClr val="bg1"/>
                </a:solidFill>
              </a:rPr>
              <a:t>Experts</a:t>
            </a:r>
          </a:p>
        </p:txBody>
      </p:sp>
    </p:spTree>
    <p:extLst>
      <p:ext uri="{BB962C8B-B14F-4D97-AF65-F5344CB8AC3E}">
        <p14:creationId xmlns:p14="http://schemas.microsoft.com/office/powerpoint/2010/main" val="20073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8" grpId="0" animBg="1"/>
      <p:bldP spid="72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Core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9182"/>
            <a:ext cx="8042276" cy="522349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Properties and Expression Concepts Modeling Core Team</a:t>
            </a:r>
          </a:p>
          <a:p>
            <a:pPr lvl="1"/>
            <a:r>
              <a:rPr lang="en-US" dirty="0" smtClean="0"/>
              <a:t>SE Needs Artifacts Available </a:t>
            </a:r>
          </a:p>
          <a:p>
            <a:pPr lvl="1"/>
            <a:r>
              <a:rPr lang="en-US" dirty="0" smtClean="0"/>
              <a:t>Core Team Launched 22 January 2016</a:t>
            </a:r>
          </a:p>
          <a:p>
            <a:pPr lvl="1"/>
            <a:r>
              <a:rPr lang="en-US" dirty="0" smtClean="0"/>
              <a:t>Their status will be provided today</a:t>
            </a:r>
          </a:p>
          <a:p>
            <a:r>
              <a:rPr lang="en-US" dirty="0" smtClean="0"/>
              <a:t>Interface Concepts Modeling Core Team</a:t>
            </a:r>
          </a:p>
          <a:p>
            <a:pPr lvl="1"/>
            <a:r>
              <a:rPr lang="en-US" dirty="0"/>
              <a:t>SE Needs Artifacts Available </a:t>
            </a:r>
          </a:p>
          <a:p>
            <a:pPr lvl="1"/>
            <a:r>
              <a:rPr lang="en-US" dirty="0" smtClean="0"/>
              <a:t>Core Team Launched 27 May 2016</a:t>
            </a:r>
            <a:endParaRPr lang="en-US" dirty="0"/>
          </a:p>
          <a:p>
            <a:pPr lvl="1"/>
            <a:r>
              <a:rPr lang="en-US" dirty="0" smtClean="0"/>
              <a:t>Their </a:t>
            </a:r>
            <a:r>
              <a:rPr lang="en-US" dirty="0"/>
              <a:t>status </a:t>
            </a:r>
            <a:r>
              <a:rPr lang="en-US" dirty="0" smtClean="0"/>
              <a:t>will be provided today </a:t>
            </a:r>
            <a:endParaRPr lang="en-US" dirty="0"/>
          </a:p>
          <a:p>
            <a:r>
              <a:rPr lang="en-US" dirty="0"/>
              <a:t>Requirements and </a:t>
            </a:r>
            <a:r>
              <a:rPr lang="en-US" dirty="0" smtClean="0"/>
              <a:t>Verification Concepts Modeling Core Team</a:t>
            </a:r>
          </a:p>
          <a:p>
            <a:pPr lvl="1"/>
            <a:r>
              <a:rPr lang="en-US" dirty="0" smtClean="0"/>
              <a:t>SE Needs Artifacts Near Completion</a:t>
            </a:r>
          </a:p>
          <a:p>
            <a:pPr lvl="1"/>
            <a:r>
              <a:rPr lang="en-US" dirty="0" smtClean="0"/>
              <a:t>Should be available in the next couple of weeks</a:t>
            </a:r>
          </a:p>
          <a:p>
            <a:r>
              <a:rPr lang="en-US" dirty="0" smtClean="0"/>
              <a:t>Structure/Behavior Concepts Modeling Core Team</a:t>
            </a:r>
          </a:p>
          <a:p>
            <a:pPr lvl="1"/>
            <a:r>
              <a:rPr lang="en-US" dirty="0"/>
              <a:t>SE Needs </a:t>
            </a:r>
            <a:r>
              <a:rPr lang="en-US" dirty="0" smtClean="0"/>
              <a:t>effort just beginning</a:t>
            </a:r>
          </a:p>
          <a:p>
            <a:pPr lvl="1"/>
            <a:r>
              <a:rPr lang="en-US" dirty="0" smtClean="0"/>
              <a:t>Initiated14 September 2016</a:t>
            </a:r>
            <a:endParaRPr lang="en-US" dirty="0"/>
          </a:p>
          <a:p>
            <a:r>
              <a:rPr lang="en-US" dirty="0" smtClean="0"/>
              <a:t>Potential Future Core Team Topics </a:t>
            </a:r>
          </a:p>
          <a:p>
            <a:pPr lvl="1"/>
            <a:r>
              <a:rPr lang="en-US" dirty="0" smtClean="0"/>
              <a:t>Variants</a:t>
            </a:r>
          </a:p>
          <a:p>
            <a:pPr lvl="1"/>
            <a:r>
              <a:rPr lang="en-US" dirty="0" smtClean="0"/>
              <a:t>Libraries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fld id="{1126D392-F764-4A1F-A7B4-6C9A066E8C6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498226"/>
            <a:ext cx="8042276" cy="1225924"/>
          </a:xfrm>
        </p:spPr>
        <p:txBody>
          <a:bodyPr/>
          <a:lstStyle/>
          <a:p>
            <a:r>
              <a:rPr lang="en-US" dirty="0" smtClean="0"/>
              <a:t>SE Needs</a:t>
            </a:r>
            <a:br>
              <a:rPr lang="en-US" dirty="0" smtClean="0"/>
            </a:br>
            <a:r>
              <a:rPr lang="en-US" dirty="0" smtClean="0"/>
              <a:t>Requirements/Verification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4354" y="6460317"/>
            <a:ext cx="2057400" cy="273844"/>
          </a:xfrm>
        </p:spPr>
        <p:txBody>
          <a:bodyPr/>
          <a:lstStyle/>
          <a:p>
            <a:fld id="{E45FB680-3F4A-45AC-A598-122F19FBDD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Needs Concepts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Capture </a:t>
            </a:r>
            <a:r>
              <a:rPr lang="en-US" dirty="0"/>
              <a:t>the concepts of a requirement specification, and the relationships to realization and </a:t>
            </a:r>
            <a:r>
              <a:rPr lang="en-US" dirty="0" smtClean="0"/>
              <a:t>verification</a:t>
            </a:r>
          </a:p>
          <a:p>
            <a:r>
              <a:rPr lang="en-US" dirty="0" smtClean="0"/>
              <a:t>Capture model </a:t>
            </a:r>
            <a:r>
              <a:rPr lang="en-US" dirty="0"/>
              <a:t>based specifications that are more precise, analyzable, </a:t>
            </a:r>
            <a:r>
              <a:rPr lang="en-US" dirty="0" smtClean="0"/>
              <a:t>verifiable, and reduce ambiguity</a:t>
            </a:r>
          </a:p>
          <a:p>
            <a:r>
              <a:rPr lang="en-US" dirty="0" smtClean="0"/>
              <a:t>Enable </a:t>
            </a:r>
            <a:r>
              <a:rPr lang="en-US" dirty="0"/>
              <a:t>the ability to automate the validation of requirements </a:t>
            </a:r>
            <a:r>
              <a:rPr lang="en-US" dirty="0" smtClean="0"/>
              <a:t>within </a:t>
            </a:r>
            <a:r>
              <a:rPr lang="en-US" dirty="0"/>
              <a:t>the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Maximize </a:t>
            </a:r>
            <a:r>
              <a:rPr lang="en-US" dirty="0"/>
              <a:t>the ability to reuse requirements </a:t>
            </a:r>
            <a:endParaRPr lang="en-US" dirty="0" smtClean="0"/>
          </a:p>
          <a:p>
            <a:r>
              <a:rPr lang="en-US" dirty="0"/>
              <a:t>The key </a:t>
            </a:r>
            <a:r>
              <a:rPr lang="en-US" dirty="0" smtClean="0"/>
              <a:t>validation concepts </a:t>
            </a:r>
            <a:r>
              <a:rPr lang="en-US" dirty="0"/>
              <a:t>include: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requirement can be applied to any element in the model to specify constraints on that element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realization element can be </a:t>
            </a:r>
            <a:r>
              <a:rPr lang="en-US" dirty="0" smtClean="0"/>
              <a:t>evaluated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realized element is verified by determining whether it satisfies the </a:t>
            </a:r>
            <a:r>
              <a:rPr lang="en-US" dirty="0" smtClean="0"/>
              <a:t>constraint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82350"/>
            <a:ext cx="2057400" cy="273844"/>
          </a:xfrm>
        </p:spPr>
        <p:txBody>
          <a:bodyPr/>
          <a:lstStyle/>
          <a:p>
            <a:fld id="{E45FB680-3F4A-45AC-A598-122F19FBDD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31166</TotalTime>
  <Words>945</Words>
  <Application>Microsoft Office PowerPoint</Application>
  <PresentationFormat>On-screen Show (4:3)</PresentationFormat>
  <Paragraphs>186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News Gothic MT</vt:lpstr>
      <vt:lpstr>Wingdings 2</vt:lpstr>
      <vt:lpstr>Breeze</vt:lpstr>
      <vt:lpstr>Systems Engineering Concept Model (SECM) Update</vt:lpstr>
      <vt:lpstr>System Engineering Concept Model Agenda</vt:lpstr>
      <vt:lpstr>Systems Engineering Concept Model (SECM) Approach</vt:lpstr>
      <vt:lpstr>SECM Model High Level Organization</vt:lpstr>
      <vt:lpstr>SECM – SysML V2 RFP</vt:lpstr>
      <vt:lpstr>“SECM – SysML V2 RFP” Approach</vt:lpstr>
      <vt:lpstr>Topic Core Teams</vt:lpstr>
      <vt:lpstr>SE Needs Requirements/Verification</vt:lpstr>
      <vt:lpstr>Requirement Needs Concepts Goals</vt:lpstr>
      <vt:lpstr>Requirements/Verification Concepts</vt:lpstr>
      <vt:lpstr>Requirement Traceability Diagram</vt:lpstr>
      <vt:lpstr>Requirement Attribute Concepts</vt:lpstr>
      <vt:lpstr>Requirement Transformation Example – Curb Weight</vt:lpstr>
      <vt:lpstr>Vehicle Weight Performance Requirement Example</vt:lpstr>
      <vt:lpstr>Vehicle Curb Weight Requirement Analysis</vt:lpstr>
      <vt:lpstr>Decompose a Compound Requirement Example</vt:lpstr>
      <vt:lpstr>Element Concepts</vt:lpstr>
      <vt:lpstr>Element Concepts</vt:lpstr>
      <vt:lpstr>Questions</vt:lpstr>
      <vt:lpstr>Backup</vt:lpstr>
      <vt:lpstr>ISO/IEC 29148 Functional Requirement Breakdown</vt:lpstr>
      <vt:lpstr>Resources and References</vt:lpstr>
      <vt:lpstr>SECM-Domain Goals and Overview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SEBoK Architecture Validation</dc:title>
  <dc:creator>jcwatson@ieee.org</dc:creator>
  <cp:lastModifiedBy>John Watson</cp:lastModifiedBy>
  <cp:revision>361</cp:revision>
  <dcterms:created xsi:type="dcterms:W3CDTF">2011-06-15T03:49:47Z</dcterms:created>
  <dcterms:modified xsi:type="dcterms:W3CDTF">2016-09-15T15:09:20Z</dcterms:modified>
</cp:coreProperties>
</file>