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6"/>
  </p:notesMasterIdLst>
  <p:sldIdLst>
    <p:sldId id="365" r:id="rId2"/>
    <p:sldId id="361" r:id="rId3"/>
    <p:sldId id="366" r:id="rId4"/>
    <p:sldId id="3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2949" autoAdjust="0"/>
  </p:normalViewPr>
  <p:slideViewPr>
    <p:cSldViewPr snapToGrid="0" snapToObjects="1">
      <p:cViewPr varScale="1">
        <p:scale>
          <a:sx n="72" d="100"/>
          <a:sy n="72" d="100"/>
        </p:scale>
        <p:origin x="7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A731-7542-413D-8677-A1A0948ED28F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94C75-5B16-4A56-89E1-3BB70F64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9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4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29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189182"/>
            <a:ext cx="8042276" cy="4754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64"/>
          <p:cNvCxnSpPr/>
          <p:nvPr/>
        </p:nvCxnSpPr>
        <p:spPr>
          <a:xfrm flipV="1">
            <a:off x="5409602" y="5152884"/>
            <a:ext cx="702163" cy="66215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898529" y="5714074"/>
            <a:ext cx="608865" cy="7758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276452" y="3210222"/>
            <a:ext cx="3051" cy="755888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131601" y="1679842"/>
            <a:ext cx="734427" cy="541571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697230" y="1616570"/>
            <a:ext cx="1056932" cy="600632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942880" y="3333935"/>
            <a:ext cx="0" cy="68877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060125" y="1443100"/>
            <a:ext cx="0" cy="75761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8" idx="3"/>
          </p:cNvCxnSpPr>
          <p:nvPr/>
        </p:nvCxnSpPr>
        <p:spPr>
          <a:xfrm>
            <a:off x="2085051" y="4057833"/>
            <a:ext cx="724873" cy="36650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6" y="107576"/>
            <a:ext cx="8980319" cy="478589"/>
          </a:xfrm>
        </p:spPr>
        <p:txBody>
          <a:bodyPr/>
          <a:lstStyle/>
          <a:p>
            <a:r>
              <a:rPr lang="en-US" sz="2400" dirty="0"/>
              <a:t>Systems Engineering Concept Model (SECM) Approach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754161" y="2220925"/>
            <a:ext cx="2377440" cy="1188720"/>
            <a:chOff x="9520326" y="1768025"/>
            <a:chExt cx="2409411" cy="1380430"/>
          </a:xfr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58" name="Picture 57" descr="SEBoK Concepts.png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4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27" y="1768026"/>
              <a:ext cx="2409410" cy="138042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190500" dist="101600" dir="2700000" sx="96000" sy="96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59" name="TextBox 58"/>
            <p:cNvSpPr txBox="1"/>
            <p:nvPr/>
          </p:nvSpPr>
          <p:spPr>
            <a:xfrm>
              <a:off x="9520326" y="1768025"/>
              <a:ext cx="2409410" cy="82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SECM – Industry Reference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726109" y="4029058"/>
            <a:ext cx="2377440" cy="1188720"/>
            <a:chOff x="9432281" y="1762845"/>
            <a:chExt cx="2497456" cy="138561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69" name="Picture 68" descr="SEBoK Concept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27" y="1768026"/>
              <a:ext cx="2409410" cy="138042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101600" dir="186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70" name="TextBox 69"/>
            <p:cNvSpPr txBox="1"/>
            <p:nvPr/>
          </p:nvSpPr>
          <p:spPr>
            <a:xfrm>
              <a:off x="9432281" y="1762845"/>
              <a:ext cx="2409410" cy="82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SECM - SysML V2 RFP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6" name="Rectangle 75"/>
          <p:cNvSpPr>
            <a:spLocks noChangeAspect="1"/>
          </p:cNvSpPr>
          <p:nvPr/>
        </p:nvSpPr>
        <p:spPr>
          <a:xfrm>
            <a:off x="5758095" y="848845"/>
            <a:ext cx="1040040" cy="134067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50800" dist="101600" dir="18900000" sx="98000" sy="98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IEC/IEEE 15288: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027" y="3596936"/>
            <a:ext cx="1205024" cy="921793"/>
          </a:xfrm>
          <a:prstGeom prst="rect">
            <a:avLst/>
          </a:prstGeom>
          <a:ln/>
          <a:effectLst>
            <a:outerShdw blurRad="50800" dist="76200" dir="18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Other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Industry Ontologies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2251260" y="4801176"/>
            <a:ext cx="552862" cy="483751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2"/>
          </p:cNvCxnSpPr>
          <p:nvPr/>
        </p:nvCxnSpPr>
        <p:spPr>
          <a:xfrm>
            <a:off x="4731794" y="1639079"/>
            <a:ext cx="0" cy="578123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135" idx="1"/>
          </p:cNvCxnSpPr>
          <p:nvPr/>
        </p:nvCxnSpPr>
        <p:spPr>
          <a:xfrm flipV="1">
            <a:off x="5150963" y="4563525"/>
            <a:ext cx="960802" cy="0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1514877" y="5124714"/>
            <a:ext cx="914400" cy="1178719"/>
            <a:chOff x="7463652" y="3950013"/>
            <a:chExt cx="1511552" cy="1522687"/>
          </a:xfrm>
        </p:grpSpPr>
        <p:sp>
          <p:nvSpPr>
            <p:cNvPr id="96" name="Rectangle 95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0710" y="4081648"/>
              <a:ext cx="1077437" cy="60295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97897" y="4946351"/>
              <a:ext cx="1423635" cy="1863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 smtClean="0"/>
                <a:t>UML 4SE RFP</a:t>
              </a:r>
              <a:endParaRPr lang="en-US" sz="1200" b="1" dirty="0"/>
            </a:p>
          </p:txBody>
        </p:sp>
      </p:grp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4538022" y="5356357"/>
            <a:ext cx="914400" cy="1178719"/>
            <a:chOff x="7463652" y="3950013"/>
            <a:chExt cx="1511552" cy="1522687"/>
          </a:xfrm>
        </p:grpSpPr>
        <p:sp>
          <p:nvSpPr>
            <p:cNvPr id="101" name="Rectangle 100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57589" y="4052177"/>
              <a:ext cx="1086095" cy="607803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7497897" y="4800985"/>
              <a:ext cx="1423634" cy="47710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/>
                <a:t>SysML </a:t>
              </a:r>
              <a:r>
                <a:rPr lang="en-US" sz="1200" b="1" dirty="0" smtClean="0"/>
                <a:t>V1.X Spec</a:t>
              </a:r>
              <a:endParaRPr lang="en-US" sz="1200" b="1" dirty="0"/>
            </a:p>
          </p:txBody>
        </p:sp>
      </p:grpSp>
      <p:grpSp>
        <p:nvGrpSpPr>
          <p:cNvPr id="104" name="Group 103"/>
          <p:cNvGrpSpPr>
            <a:grpSpLocks/>
          </p:cNvGrpSpPr>
          <p:nvPr/>
        </p:nvGrpSpPr>
        <p:grpSpPr>
          <a:xfrm>
            <a:off x="2396678" y="848845"/>
            <a:ext cx="1308816" cy="830997"/>
            <a:chOff x="2091056" y="3101125"/>
            <a:chExt cx="1255561" cy="800828"/>
          </a:xfrm>
        </p:grpSpPr>
        <p:pic>
          <p:nvPicPr>
            <p:cNvPr id="105" name="Picture 104" descr="SEBoK Concepts.png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056" y="3121724"/>
              <a:ext cx="1255561" cy="740946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06" name="TextBox 105"/>
            <p:cNvSpPr txBox="1"/>
            <p:nvPr/>
          </p:nvSpPr>
          <p:spPr>
            <a:xfrm>
              <a:off x="2199276" y="3101125"/>
              <a:ext cx="1056464" cy="80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SEBoK </a:t>
              </a:r>
            </a:p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V 0.5 Model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3953988" y="848845"/>
            <a:ext cx="1555612" cy="790234"/>
            <a:chOff x="4748686" y="718814"/>
            <a:chExt cx="1880680" cy="929011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8686" y="718814"/>
              <a:ext cx="1880680" cy="9290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101600" dir="18900000" sx="98000" sy="98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5476955" y="1404267"/>
              <a:ext cx="434107" cy="2170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/>
                <a:t>V 1.4</a:t>
              </a:r>
              <a:endParaRPr lang="en-US" sz="1200" b="1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35735" y="4932036"/>
            <a:ext cx="1023494" cy="1386724"/>
            <a:chOff x="291856" y="2511843"/>
            <a:chExt cx="2474860" cy="923908"/>
          </a:xfrm>
        </p:grpSpPr>
        <p:pic>
          <p:nvPicPr>
            <p:cNvPr id="111" name="Picture 110" descr="SEBoK Concepts.png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56" y="2511843"/>
              <a:ext cx="2382360" cy="923908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12" name="TextBox 111"/>
            <p:cNvSpPr txBox="1"/>
            <p:nvPr/>
          </p:nvSpPr>
          <p:spPr>
            <a:xfrm>
              <a:off x="291856" y="2598488"/>
              <a:ext cx="2474860" cy="779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2"/>
                  </a:solidFill>
                </a:rPr>
                <a:t>SECM – 2003 Industry</a:t>
              </a:r>
            </a:p>
            <a:p>
              <a:pPr algn="ctr"/>
              <a:r>
                <a:rPr lang="en-US" sz="1500" b="1" dirty="0" smtClean="0">
                  <a:solidFill>
                    <a:schemeClr val="tx2"/>
                  </a:solidFill>
                </a:rPr>
                <a:t>Reference</a:t>
              </a:r>
            </a:p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*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13" name="Rectangle 112"/>
          <p:cNvSpPr>
            <a:spLocks noChangeAspect="1"/>
          </p:cNvSpPr>
          <p:nvPr/>
        </p:nvSpPr>
        <p:spPr>
          <a:xfrm>
            <a:off x="1110240" y="848845"/>
            <a:ext cx="1037944" cy="1337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  <a:effectLst>
            <a:outerShdw blurRad="50800" dist="101600" dir="18900000" sx="98000" sy="98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INCOSE Systems Engineering Handbook V4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 flipV="1">
            <a:off x="7011237" y="4556932"/>
            <a:ext cx="483992" cy="6593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>
            <a:grpSpLocks noChangeAspect="1"/>
          </p:cNvGrpSpPr>
          <p:nvPr/>
        </p:nvGrpSpPr>
        <p:grpSpPr>
          <a:xfrm>
            <a:off x="6111765" y="3974165"/>
            <a:ext cx="914400" cy="1178719"/>
            <a:chOff x="7463652" y="3950013"/>
            <a:chExt cx="1511552" cy="1522687"/>
          </a:xfrm>
        </p:grpSpPr>
        <p:sp>
          <p:nvSpPr>
            <p:cNvPr id="135" name="Rectangle 134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0710" y="4081648"/>
              <a:ext cx="1077437" cy="602958"/>
            </a:xfrm>
            <a:prstGeom prst="rect">
              <a:avLst/>
            </a:prstGeom>
          </p:spPr>
        </p:pic>
        <p:sp>
          <p:nvSpPr>
            <p:cNvPr id="137" name="TextBox 136"/>
            <p:cNvSpPr txBox="1"/>
            <p:nvPr/>
          </p:nvSpPr>
          <p:spPr>
            <a:xfrm>
              <a:off x="7497897" y="4822669"/>
              <a:ext cx="1423635" cy="43373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/>
                <a:t>SysML </a:t>
              </a:r>
              <a:r>
                <a:rPr lang="en-US" sz="1200" b="1" dirty="0" smtClean="0"/>
                <a:t>V2 RFP</a:t>
              </a:r>
              <a:endParaRPr lang="en-US" sz="12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720" y="6506051"/>
            <a:ext cx="2710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* </a:t>
            </a:r>
            <a:r>
              <a:rPr lang="en-US" sz="900" dirty="0">
                <a:solidFill>
                  <a:schemeClr val="tx2"/>
                </a:solidFill>
              </a:rPr>
              <a:t>Joint </a:t>
            </a:r>
            <a:r>
              <a:rPr lang="en-US" sz="900" dirty="0" smtClean="0">
                <a:solidFill>
                  <a:schemeClr val="tx2"/>
                </a:solidFill>
              </a:rPr>
              <a:t>INCOSE/AP233/OMG, Led by Dave </a:t>
            </a:r>
            <a:r>
              <a:rPr lang="en-US" sz="900" dirty="0" smtClean="0"/>
              <a:t>Oliver</a:t>
            </a:r>
            <a:endParaRPr lang="en-US" sz="9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473138" y="5226613"/>
            <a:ext cx="2027359" cy="881155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894858" y="3429252"/>
            <a:ext cx="0" cy="539937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7500497" y="3953734"/>
            <a:ext cx="1343484" cy="1861307"/>
            <a:chOff x="8343499" y="4534886"/>
            <a:chExt cx="1693764" cy="2183367"/>
          </a:xfrm>
        </p:grpSpPr>
        <p:grpSp>
          <p:nvGrpSpPr>
            <p:cNvPr id="138" name="Group 137"/>
            <p:cNvGrpSpPr>
              <a:grpSpLocks noChangeAspect="1"/>
            </p:cNvGrpSpPr>
            <p:nvPr/>
          </p:nvGrpSpPr>
          <p:grpSpPr>
            <a:xfrm>
              <a:off x="8343499" y="4534886"/>
              <a:ext cx="1693764" cy="2183367"/>
              <a:chOff x="7546090" y="3918543"/>
              <a:chExt cx="1511553" cy="1522687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7546090" y="3918543"/>
                <a:ext cx="1511553" cy="1522687"/>
              </a:xfrm>
              <a:prstGeom prst="rect">
                <a:avLst/>
              </a:prstGeom>
              <a:solidFill>
                <a:schemeClr val="bg1"/>
              </a:solidFill>
              <a:ln w="28575"/>
              <a:effectLst>
                <a:outerShdw blurRad="50800" dist="762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4443" y="3997984"/>
                <a:ext cx="628666" cy="351815"/>
              </a:xfrm>
              <a:prstGeom prst="rect">
                <a:avLst/>
              </a:prstGeom>
            </p:spPr>
          </p:pic>
          <p:sp>
            <p:nvSpPr>
              <p:cNvPr id="141" name="TextBox 140"/>
              <p:cNvSpPr txBox="1"/>
              <p:nvPr/>
            </p:nvSpPr>
            <p:spPr>
              <a:xfrm>
                <a:off x="7556958" y="4195136"/>
                <a:ext cx="1423634" cy="433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b="1" dirty="0"/>
                  <a:t>SysML </a:t>
                </a:r>
                <a:r>
                  <a:rPr lang="en-US" sz="1200" b="1" dirty="0" smtClean="0"/>
                  <a:t>V2 Spec</a:t>
                </a:r>
                <a:endParaRPr lang="en-US" sz="1200" b="1" dirty="0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8624924" y="5410488"/>
              <a:ext cx="1056752" cy="5644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 smtClean="0"/>
                <a:t>SysML V2 Meta-model</a:t>
              </a:r>
              <a:endParaRPr lang="en-US" sz="11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03955" y="6068983"/>
              <a:ext cx="898691" cy="5072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/>
                <a:t>Service Spec</a:t>
              </a:r>
              <a:endParaRPr lang="en-US" sz="1200" dirty="0"/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>
            <a:off x="2433758" y="5776235"/>
            <a:ext cx="2095643" cy="0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>
            <a:grpSpLocks noChangeAspect="1"/>
          </p:cNvGrpSpPr>
          <p:nvPr/>
        </p:nvGrpSpPr>
        <p:grpSpPr>
          <a:xfrm>
            <a:off x="6676372" y="2467790"/>
            <a:ext cx="881931" cy="1146500"/>
            <a:chOff x="7463652" y="3991634"/>
            <a:chExt cx="1457879" cy="1481066"/>
          </a:xfrm>
        </p:grpSpPr>
        <p:sp>
          <p:nvSpPr>
            <p:cNvPr id="116" name="Rectangle 115"/>
            <p:cNvSpPr/>
            <p:nvPr/>
          </p:nvSpPr>
          <p:spPr>
            <a:xfrm>
              <a:off x="7463652" y="3991634"/>
              <a:ext cx="1457879" cy="1481066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3307" y="4146169"/>
              <a:ext cx="962146" cy="538439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7497897" y="4681705"/>
              <a:ext cx="1423634" cy="71566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 smtClean="0"/>
                <a:t>Other</a:t>
              </a:r>
            </a:p>
            <a:p>
              <a:pPr algn="ctr"/>
              <a:r>
                <a:rPr lang="en-US" sz="1200" b="1" dirty="0" smtClean="0"/>
                <a:t>OMG</a:t>
              </a:r>
            </a:p>
            <a:p>
              <a:pPr algn="ctr"/>
              <a:r>
                <a:rPr lang="en-US" sz="1200" b="1" dirty="0" smtClean="0"/>
                <a:t>Specs</a:t>
              </a:r>
              <a:endParaRPr lang="en-US" sz="12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438617" y="2478933"/>
            <a:ext cx="1049056" cy="1179954"/>
            <a:chOff x="5438617" y="2478933"/>
            <a:chExt cx="1049056" cy="1179954"/>
          </a:xfrm>
        </p:grpSpPr>
        <p:sp>
          <p:nvSpPr>
            <p:cNvPr id="109" name="Rectangle 108"/>
            <p:cNvSpPr/>
            <p:nvPr/>
          </p:nvSpPr>
          <p:spPr>
            <a:xfrm>
              <a:off x="5438617" y="2478933"/>
              <a:ext cx="1049056" cy="1179954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477730" y="3117602"/>
              <a:ext cx="977474" cy="50783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100" b="1" dirty="0"/>
                <a:t>SysML </a:t>
              </a:r>
              <a:r>
                <a:rPr lang="en-US" sz="1100" b="1" dirty="0" smtClean="0"/>
                <a:t>V2 Services Requirements</a:t>
              </a:r>
              <a:endParaRPr lang="en-US" sz="1100" b="1" dirty="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30020" y="2551875"/>
              <a:ext cx="663156" cy="562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523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8" grpId="0" animBg="1"/>
      <p:bldP spid="11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Engineering Concepts (v0.5)</a:t>
            </a:r>
            <a:endParaRPr lang="en-US" dirty="0"/>
          </a:p>
        </p:txBody>
      </p:sp>
      <p:pic>
        <p:nvPicPr>
          <p:cNvPr id="4" name="Picture 3" descr="SEBoK Concept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39"/>
            <a:ext cx="9144000" cy="52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 Core Concepts (v0.5)</a:t>
            </a:r>
            <a:endParaRPr lang="en-US" dirty="0"/>
          </a:p>
        </p:txBody>
      </p:sp>
      <p:pic>
        <p:nvPicPr>
          <p:cNvPr id="5" name="Picture 4" descr="SEBoK Core Concept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4" y="939508"/>
            <a:ext cx="8512147" cy="52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10732</TotalTime>
  <Words>89</Words>
  <Application>Microsoft Office PowerPoint</Application>
  <PresentationFormat>On-screen Show (4:3)</PresentationFormat>
  <Paragraphs>29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News Gothic MT</vt:lpstr>
      <vt:lpstr>Wingdings 2</vt:lpstr>
      <vt:lpstr>Breeze</vt:lpstr>
      <vt:lpstr>Systems Engineering Concept Model (SECM) Approach</vt:lpstr>
      <vt:lpstr>Systems Engineering Concepts (v0.5)</vt:lpstr>
      <vt:lpstr>SE Core Concepts (v0.5)</vt:lpstr>
      <vt:lpstr>Backup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SEBoK Architecture Validation</dc:title>
  <dc:creator>Steven W. MItchell</dc:creator>
  <cp:lastModifiedBy>John Watson</cp:lastModifiedBy>
  <cp:revision>222</cp:revision>
  <dcterms:created xsi:type="dcterms:W3CDTF">2011-06-15T03:49:47Z</dcterms:created>
  <dcterms:modified xsi:type="dcterms:W3CDTF">2015-11-10T18:56:33Z</dcterms:modified>
</cp:coreProperties>
</file>