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3" r:id="rId4"/>
    <p:sldId id="264" r:id="rId5"/>
    <p:sldId id="260" r:id="rId6"/>
    <p:sldId id="265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t, Laura E" initials="HLE" lastIdx="3" clrIdx="0">
    <p:extLst>
      <p:ext uri="{19B8F6BF-5375-455C-9EA6-DF929625EA0E}">
        <p15:presenceInfo xmlns:p15="http://schemas.microsoft.com/office/powerpoint/2012/main" userId="S-1-5-21-1940666338-227100268-1349548132-2587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86417" autoAdjust="0"/>
  </p:normalViewPr>
  <p:slideViewPr>
    <p:cSldViewPr snapToGrid="0">
      <p:cViewPr varScale="1">
        <p:scale>
          <a:sx n="58" d="100"/>
          <a:sy n="58" d="100"/>
        </p:scale>
        <p:origin x="28" y="3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2-06T23:51:29.687" idx="3">
    <p:pos x="10" y="10"/>
    <p:text>Supplemental</p:text>
    <p:extLst>
      <p:ext uri="{C676402C-5697-4E1C-873F-D02D1690AC5C}">
        <p15:threadingInfo xmlns:p15="http://schemas.microsoft.com/office/powerpoint/2012/main" timeZoneBias="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D027D-73BD-49D0-8B82-79C0689BA7A6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C1604-4EE4-4A31-939A-7FFF7E1E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17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Review/recommend additional meta data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Date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Author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description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Variant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Approval State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authorization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ECR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Review/update MLM graphic –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Annotate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existing MLM diagram with key features unless other suggestion. What should be called out on graphic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 models and cross model configurations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Baseline/Working (Intermediate)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Branch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Rollback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Variant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History 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control of elements and aggregates based on Model Configuration Item (MCI) definition</a:t>
            </a:r>
          </a:p>
          <a:p>
            <a:pPr lvl="2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history</a:t>
            </a:r>
          </a:p>
          <a:p>
            <a:pPr lvl="2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Metadata – Meta data is data about a model element, User can extend the set of meta data, User defined extended meta data needs to be exchanged. 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Model Metadata ( owner, comments, versions, status)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 Model Metadata ( owner, comments, versions, status)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 Model Metadata ( owner, comments, versions, status)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 Model Metadata ( owner, comments, versions, status)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 changes to the element level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 changes to Views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Protection Controls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data protection controls (e.g. access permissions, roles, data rights, markings)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data protection controls (e.g. access permissions, roles, data rights, markings)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data protection controls (e.g. access permissions, roles, data rights, markings)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data protection controls (e.g. access permissions, roles, data rights, markings)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data protection controls (e.g. access permissions, roles, data rights, markings)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Primary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CRUD metadata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Manage Change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CRUD Data Protects</a:t>
            </a:r>
          </a:p>
          <a:p>
            <a:pPr lvl="2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dirty="0"/>
              <a:t>The next-generation modeling language must be capable of management in a heterogeneous and distributed modeling environment. </a:t>
            </a:r>
          </a:p>
          <a:p>
            <a:pPr lvl="2"/>
            <a:r>
              <a:rPr lang="en-US" dirty="0"/>
              <a:t>The ability to manage change to the model, where multiple users are collaborating on a single model, is challenging enough. This basic capability requires extensive branch and merge capability that includes effective means for evaluating and integrating changes from multiple users, while maintaining a history of all changes. </a:t>
            </a:r>
          </a:p>
          <a:p>
            <a:pPr lvl="2"/>
            <a:r>
              <a:rPr lang="en-US" dirty="0"/>
              <a:t>These challenges increase when multiple models and tools are all part of the collaboration. </a:t>
            </a:r>
          </a:p>
          <a:p>
            <a:pPr lvl="2"/>
            <a:r>
              <a:rPr lang="en-US" dirty="0"/>
              <a:t>The ability to integrate with Product Lifecycle Management (PLM) environments, which enable versioning, configuration, and variant management, is a fundamental SME requirement.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D117A-4B19-4CF9-8F24-BCB559D39F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12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 model update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branch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data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priviledges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(across models)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Control access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 branch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 change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Re-baseline branch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 branch to trunk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version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Compare/Diff Model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Compare/Diff Model Element</a:t>
            </a:r>
            <a:r>
              <a:rPr lang="en-US" dirty="0"/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Compare/Diff Diagram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C1604-4EE4-4A31-939A-7FFF7E1ECE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0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1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3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6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5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4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4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3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8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3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23F0A-BB42-426C-B75B-A25EA501FEB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9C04A-188F-4D17-9631-0B99E211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4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SysML</a:t>
            </a:r>
            <a:r>
              <a:rPr lang="en-US" dirty="0"/>
              <a:t> 2.0 Model Lifecycle Management (MLM)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12/8/2016</a:t>
            </a:r>
          </a:p>
        </p:txBody>
      </p:sp>
    </p:spTree>
    <p:extLst>
      <p:ext uri="{BB962C8B-B14F-4D97-AF65-F5344CB8AC3E}">
        <p14:creationId xmlns:p14="http://schemas.microsoft.com/office/powerpoint/2010/main" val="37586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Up Arrow 375"/>
          <p:cNvSpPr/>
          <p:nvPr/>
        </p:nvSpPr>
        <p:spPr>
          <a:xfrm rot="3925089">
            <a:off x="1809392" y="1921748"/>
            <a:ext cx="254864" cy="2951069"/>
          </a:xfrm>
          <a:prstGeom prst="upArrow">
            <a:avLst/>
          </a:prstGeom>
          <a:solidFill>
            <a:schemeClr val="accent1"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1" name="Up Arrow 290"/>
          <p:cNvSpPr/>
          <p:nvPr/>
        </p:nvSpPr>
        <p:spPr>
          <a:xfrm rot="3925089">
            <a:off x="2705018" y="2692483"/>
            <a:ext cx="254864" cy="2677740"/>
          </a:xfrm>
          <a:prstGeom prst="upArrow">
            <a:avLst/>
          </a:prstGeom>
          <a:solidFill>
            <a:schemeClr val="accent1"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Up Arrow 374"/>
          <p:cNvSpPr/>
          <p:nvPr/>
        </p:nvSpPr>
        <p:spPr>
          <a:xfrm rot="3925089">
            <a:off x="2553416" y="2629132"/>
            <a:ext cx="254864" cy="2194394"/>
          </a:xfrm>
          <a:prstGeom prst="upArrow">
            <a:avLst/>
          </a:prstGeom>
          <a:solidFill>
            <a:schemeClr val="accent1"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0" name="Rectangle 289"/>
          <p:cNvSpPr/>
          <p:nvPr/>
        </p:nvSpPr>
        <p:spPr>
          <a:xfrm>
            <a:off x="1810873" y="1067472"/>
            <a:ext cx="510141" cy="770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7" name="Elbow Connector 266"/>
          <p:cNvCxnSpPr/>
          <p:nvPr/>
        </p:nvCxnSpPr>
        <p:spPr>
          <a:xfrm rot="16200000" flipV="1">
            <a:off x="3480605" y="5518733"/>
            <a:ext cx="28342" cy="497532"/>
          </a:xfrm>
          <a:prstGeom prst="bentConnector3">
            <a:avLst>
              <a:gd name="adj1" fmla="val 6517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Elbow Connector 273"/>
          <p:cNvCxnSpPr/>
          <p:nvPr/>
        </p:nvCxnSpPr>
        <p:spPr>
          <a:xfrm rot="10800000">
            <a:off x="3852730" y="6365753"/>
            <a:ext cx="577328" cy="2476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Rounded Rectangle 459"/>
          <p:cNvSpPr/>
          <p:nvPr/>
        </p:nvSpPr>
        <p:spPr>
          <a:xfrm>
            <a:off x="6490911" y="3163625"/>
            <a:ext cx="1267319" cy="10058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ounded Rectangle 246"/>
          <p:cNvSpPr/>
          <p:nvPr/>
        </p:nvSpPr>
        <p:spPr>
          <a:xfrm>
            <a:off x="3102521" y="4162548"/>
            <a:ext cx="1267319" cy="10058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 rot="2540413" flipV="1">
            <a:off x="9351616" y="2307386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 rot="2540413" flipV="1">
            <a:off x="9528056" y="2469994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 rot="2540413" flipV="1">
            <a:off x="9686995" y="2612987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 rot="2540413" flipV="1">
            <a:off x="9870345" y="2784951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 rot="2540413" flipV="1">
            <a:off x="10270442" y="3149525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 rot="2540413" flipV="1">
            <a:off x="10446609" y="3306992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 rot="2540413" flipV="1">
            <a:off x="10630779" y="3460877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ight Arrow 219"/>
          <p:cNvSpPr/>
          <p:nvPr/>
        </p:nvSpPr>
        <p:spPr>
          <a:xfrm rot="2540413" flipV="1">
            <a:off x="10800635" y="3559253"/>
            <a:ext cx="97878" cy="109198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 rot="2540413" flipV="1">
            <a:off x="10082199" y="2968959"/>
            <a:ext cx="162972" cy="5968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ounded Rectangle 177"/>
          <p:cNvSpPr/>
          <p:nvPr/>
        </p:nvSpPr>
        <p:spPr>
          <a:xfrm>
            <a:off x="247314" y="1845277"/>
            <a:ext cx="1267319" cy="10058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0" name="Picture 16" descr="SysML Diagrams Over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61" y="1956341"/>
            <a:ext cx="1054165" cy="79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" name="TextBox 144"/>
          <p:cNvSpPr txBox="1"/>
          <p:nvPr/>
        </p:nvSpPr>
        <p:spPr>
          <a:xfrm>
            <a:off x="9653301" y="1313889"/>
            <a:ext cx="22785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Release &amp; revision history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Mechanical,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Electronic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Electrical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Risks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435700" y="1744386"/>
            <a:ext cx="184236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Release &amp; revision history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Behavior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Analysis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Test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Relationship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71" name="TextBox 170"/>
          <p:cNvSpPr txBox="1"/>
          <p:nvPr/>
        </p:nvSpPr>
        <p:spPr>
          <a:xfrm>
            <a:off x="184349" y="2905367"/>
            <a:ext cx="138660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System Architecture Model (SAM)</a:t>
            </a:r>
          </a:p>
          <a:p>
            <a:r>
              <a:rPr lang="en-US" sz="1100" dirty="0" err="1"/>
              <a:t>SysML</a:t>
            </a:r>
            <a:endParaRPr lang="en-US" sz="1100" dirty="0"/>
          </a:p>
        </p:txBody>
      </p:sp>
      <p:sp>
        <p:nvSpPr>
          <p:cNvPr id="180" name="Rectangle 179"/>
          <p:cNvSpPr/>
          <p:nvPr/>
        </p:nvSpPr>
        <p:spPr>
          <a:xfrm>
            <a:off x="9287877" y="2270715"/>
            <a:ext cx="194028" cy="1826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9037653" y="2615848"/>
            <a:ext cx="194028" cy="1826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9287877" y="2615848"/>
            <a:ext cx="194028" cy="1826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9520329" y="2615848"/>
            <a:ext cx="194028" cy="1826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/>
          <p:cNvCxnSpPr>
            <a:stCxn id="180" idx="2"/>
            <a:endCxn id="182" idx="0"/>
          </p:cNvCxnSpPr>
          <p:nvPr/>
        </p:nvCxnSpPr>
        <p:spPr>
          <a:xfrm>
            <a:off x="9384891" y="2453387"/>
            <a:ext cx="0" cy="162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 rot="16200000" flipV="1">
            <a:off x="9349095" y="2444441"/>
            <a:ext cx="28342" cy="497532"/>
          </a:xfrm>
          <a:prstGeom prst="bentConnector3">
            <a:avLst>
              <a:gd name="adj1" fmla="val 6517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187"/>
          <p:cNvSpPr/>
          <p:nvPr/>
        </p:nvSpPr>
        <p:spPr>
          <a:xfrm>
            <a:off x="9922403" y="2934696"/>
            <a:ext cx="207653" cy="1596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9632047" y="3236250"/>
            <a:ext cx="207653" cy="1596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9922403" y="3236250"/>
            <a:ext cx="207653" cy="1596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10192136" y="3236250"/>
            <a:ext cx="207653" cy="1596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2" name="Straight Connector 191"/>
          <p:cNvCxnSpPr>
            <a:stCxn id="188" idx="2"/>
            <a:endCxn id="190" idx="0"/>
          </p:cNvCxnSpPr>
          <p:nvPr/>
        </p:nvCxnSpPr>
        <p:spPr>
          <a:xfrm>
            <a:off x="10026229" y="3094303"/>
            <a:ext cx="1" cy="141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Elbow Connector 192"/>
          <p:cNvCxnSpPr/>
          <p:nvPr/>
        </p:nvCxnSpPr>
        <p:spPr>
          <a:xfrm rot="10800000">
            <a:off x="9721220" y="3291461"/>
            <a:ext cx="577328" cy="2476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10030677" y="3593014"/>
            <a:ext cx="207653" cy="1596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5" name="Elbow Connector 194"/>
          <p:cNvCxnSpPr>
            <a:stCxn id="189" idx="2"/>
            <a:endCxn id="194" idx="0"/>
          </p:cNvCxnSpPr>
          <p:nvPr/>
        </p:nvCxnSpPr>
        <p:spPr>
          <a:xfrm rot="16200000" flipH="1">
            <a:off x="9836610" y="3295120"/>
            <a:ext cx="197157" cy="3986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3" name="Group 222"/>
          <p:cNvGrpSpPr/>
          <p:nvPr/>
        </p:nvGrpSpPr>
        <p:grpSpPr>
          <a:xfrm>
            <a:off x="3215890" y="4296539"/>
            <a:ext cx="1078671" cy="840922"/>
            <a:chOff x="7063943" y="1299713"/>
            <a:chExt cx="1078671" cy="840922"/>
          </a:xfrm>
        </p:grpSpPr>
        <p:pic>
          <p:nvPicPr>
            <p:cNvPr id="229" name="Picture 2" descr="SOLIDWORKS Simulation analysis tool is included with SOLIDWORKS 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3943" y="1299713"/>
              <a:ext cx="526569" cy="394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0" name="Picture 4" descr="The simulation results from the microstrip filter agree closely with ...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9002" y="1405139"/>
              <a:ext cx="534338" cy="4025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1" name="Picture 6" descr="Buildings.Examples.ChillerPlant.BaseClasses.Controls .TrimAndRespond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1200" y="1742653"/>
              <a:ext cx="553140" cy="3214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2" name="Picture 8" descr="Simulation timing system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5067" y="1807674"/>
              <a:ext cx="567547" cy="3329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2" name="Rounded Rectangle 241"/>
          <p:cNvSpPr/>
          <p:nvPr/>
        </p:nvSpPr>
        <p:spPr>
          <a:xfrm>
            <a:off x="8468554" y="1184029"/>
            <a:ext cx="1267319" cy="10058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3" name="Picture 10" descr="... small peek at the upcoming TFS Branching and Merging Guidanc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299" y="1276108"/>
            <a:ext cx="490639" cy="3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4" name="Picture 12" descr="BricsCAD V13: What's new?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6269" y="1480792"/>
            <a:ext cx="681872" cy="38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" name="Picture 14" descr="Altium Designer Electronic PCB Schematic &amp; Librarian Connectors for ...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910" y="1697559"/>
            <a:ext cx="562418" cy="431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" name="TextBox 245"/>
          <p:cNvSpPr txBox="1"/>
          <p:nvPr/>
        </p:nvSpPr>
        <p:spPr>
          <a:xfrm>
            <a:off x="3210159" y="5097536"/>
            <a:ext cx="14759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Domain Analytic Models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4428216" y="4216886"/>
            <a:ext cx="15997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Release &amp; revision history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Trades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Performance evaluation</a:t>
            </a:r>
          </a:p>
        </p:txBody>
      </p:sp>
      <p:sp>
        <p:nvSpPr>
          <p:cNvPr id="249" name="Rectangle 248"/>
          <p:cNvSpPr/>
          <p:nvPr/>
        </p:nvSpPr>
        <p:spPr>
          <a:xfrm rot="2540413" flipV="1">
            <a:off x="3483126" y="5381678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 rot="2540413" flipV="1">
            <a:off x="3659566" y="5544286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 rot="2540413" flipV="1">
            <a:off x="3818505" y="5687279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 rot="2540413" flipV="1">
            <a:off x="4001855" y="5859243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 rot="2540413" flipV="1">
            <a:off x="4401952" y="6223817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 rot="2540413" flipV="1">
            <a:off x="4578119" y="6381284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 rot="2540413" flipV="1">
            <a:off x="4750764" y="6538601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ight Arrow 257"/>
          <p:cNvSpPr/>
          <p:nvPr/>
        </p:nvSpPr>
        <p:spPr>
          <a:xfrm rot="2540413" flipV="1">
            <a:off x="4920173" y="6655568"/>
            <a:ext cx="97878" cy="109198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 rot="2540413" flipV="1">
            <a:off x="4213709" y="6043251"/>
            <a:ext cx="162972" cy="596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3651839" y="5690140"/>
            <a:ext cx="194028" cy="1826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6" name="Straight Connector 265"/>
          <p:cNvCxnSpPr>
            <a:stCxn id="262" idx="2"/>
            <a:endCxn id="264" idx="0"/>
          </p:cNvCxnSpPr>
          <p:nvPr/>
        </p:nvCxnSpPr>
        <p:spPr>
          <a:xfrm>
            <a:off x="3516401" y="5527679"/>
            <a:ext cx="0" cy="162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Rectangle 268"/>
          <p:cNvSpPr/>
          <p:nvPr/>
        </p:nvSpPr>
        <p:spPr>
          <a:xfrm>
            <a:off x="4053913" y="6008988"/>
            <a:ext cx="207653" cy="1596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3763557" y="6310542"/>
            <a:ext cx="207653" cy="1596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4053913" y="6310542"/>
            <a:ext cx="207653" cy="1596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4323646" y="6310542"/>
            <a:ext cx="207653" cy="1596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3" name="Straight Connector 272"/>
          <p:cNvCxnSpPr>
            <a:stCxn id="269" idx="2"/>
            <a:endCxn id="271" idx="0"/>
          </p:cNvCxnSpPr>
          <p:nvPr/>
        </p:nvCxnSpPr>
        <p:spPr>
          <a:xfrm>
            <a:off x="4157739" y="6168595"/>
            <a:ext cx="1" cy="141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Elbow Connector 275"/>
          <p:cNvCxnSpPr>
            <a:stCxn id="270" idx="2"/>
          </p:cNvCxnSpPr>
          <p:nvPr/>
        </p:nvCxnSpPr>
        <p:spPr>
          <a:xfrm rot="16200000" flipH="1">
            <a:off x="3968120" y="6369412"/>
            <a:ext cx="197157" cy="3986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3987159" y="6568728"/>
            <a:ext cx="8747" cy="98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0" name="Picture 339" descr="IBM Rational DOORS file extensi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12412" y="3269903"/>
            <a:ext cx="1118220" cy="694497"/>
          </a:xfrm>
          <a:prstGeom prst="rect">
            <a:avLst/>
          </a:prstGeom>
        </p:spPr>
      </p:pic>
      <p:sp>
        <p:nvSpPr>
          <p:cNvPr id="143" name="TextBox 142"/>
          <p:cNvSpPr txBox="1"/>
          <p:nvPr/>
        </p:nvSpPr>
        <p:spPr>
          <a:xfrm>
            <a:off x="7786244" y="2191505"/>
            <a:ext cx="147591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Domain Models </a:t>
            </a:r>
          </a:p>
        </p:txBody>
      </p:sp>
      <p:sp>
        <p:nvSpPr>
          <p:cNvPr id="419" name="Rectangle 418"/>
          <p:cNvSpPr/>
          <p:nvPr/>
        </p:nvSpPr>
        <p:spPr>
          <a:xfrm rot="2540413" flipV="1">
            <a:off x="6777935" y="4370690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/>
          <p:cNvSpPr/>
          <p:nvPr/>
        </p:nvSpPr>
        <p:spPr>
          <a:xfrm rot="2540413" flipV="1">
            <a:off x="6954375" y="4533298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/>
          <p:cNvSpPr/>
          <p:nvPr/>
        </p:nvSpPr>
        <p:spPr>
          <a:xfrm rot="2540413" flipV="1">
            <a:off x="7113314" y="4676291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/>
          <p:cNvSpPr/>
          <p:nvPr/>
        </p:nvSpPr>
        <p:spPr>
          <a:xfrm rot="2540413" flipV="1">
            <a:off x="7296664" y="4848255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Rectangle 422"/>
          <p:cNvSpPr/>
          <p:nvPr/>
        </p:nvSpPr>
        <p:spPr>
          <a:xfrm rot="2540413" flipV="1">
            <a:off x="7696761" y="5212829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/>
          <p:cNvSpPr/>
          <p:nvPr/>
        </p:nvSpPr>
        <p:spPr>
          <a:xfrm rot="2540413" flipV="1">
            <a:off x="7872928" y="5370296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Rectangle 424"/>
          <p:cNvSpPr/>
          <p:nvPr/>
        </p:nvSpPr>
        <p:spPr>
          <a:xfrm rot="2540413" flipV="1">
            <a:off x="8045573" y="5527613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Right Arrow 427"/>
          <p:cNvSpPr/>
          <p:nvPr/>
        </p:nvSpPr>
        <p:spPr>
          <a:xfrm rot="2540413" flipV="1">
            <a:off x="8205935" y="5644830"/>
            <a:ext cx="97878" cy="109198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Rectangle 428"/>
          <p:cNvSpPr/>
          <p:nvPr/>
        </p:nvSpPr>
        <p:spPr>
          <a:xfrm rot="2540413" flipV="1">
            <a:off x="7508518" y="5032263"/>
            <a:ext cx="162972" cy="596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Rectangle 430"/>
          <p:cNvSpPr/>
          <p:nvPr/>
        </p:nvSpPr>
        <p:spPr>
          <a:xfrm>
            <a:off x="6714196" y="4334019"/>
            <a:ext cx="194028" cy="18267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Rectangle 431"/>
          <p:cNvSpPr/>
          <p:nvPr/>
        </p:nvSpPr>
        <p:spPr>
          <a:xfrm>
            <a:off x="6463972" y="4679152"/>
            <a:ext cx="194028" cy="18267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Rectangle 432"/>
          <p:cNvSpPr/>
          <p:nvPr/>
        </p:nvSpPr>
        <p:spPr>
          <a:xfrm>
            <a:off x="6714196" y="4679152"/>
            <a:ext cx="194028" cy="18267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Rectangle 433"/>
          <p:cNvSpPr/>
          <p:nvPr/>
        </p:nvSpPr>
        <p:spPr>
          <a:xfrm>
            <a:off x="6946648" y="4679152"/>
            <a:ext cx="194028" cy="18267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5" name="Straight Connector 434"/>
          <p:cNvCxnSpPr>
            <a:stCxn id="431" idx="2"/>
            <a:endCxn id="433" idx="0"/>
          </p:cNvCxnSpPr>
          <p:nvPr/>
        </p:nvCxnSpPr>
        <p:spPr>
          <a:xfrm>
            <a:off x="6811210" y="4516691"/>
            <a:ext cx="0" cy="162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/>
          <p:nvPr/>
        </p:nvCxnSpPr>
        <p:spPr>
          <a:xfrm rot="16200000" flipV="1">
            <a:off x="6775414" y="4507745"/>
            <a:ext cx="28342" cy="497532"/>
          </a:xfrm>
          <a:prstGeom prst="bentConnector3">
            <a:avLst>
              <a:gd name="adj1" fmla="val 6517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Rectangle 436"/>
          <p:cNvSpPr/>
          <p:nvPr/>
        </p:nvSpPr>
        <p:spPr>
          <a:xfrm>
            <a:off x="7178142" y="5656318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437"/>
          <p:cNvSpPr/>
          <p:nvPr/>
        </p:nvSpPr>
        <p:spPr>
          <a:xfrm>
            <a:off x="7348722" y="4998000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/>
          <p:cNvSpPr/>
          <p:nvPr/>
        </p:nvSpPr>
        <p:spPr>
          <a:xfrm>
            <a:off x="7058366" y="5299554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Rectangle 439"/>
          <p:cNvSpPr/>
          <p:nvPr/>
        </p:nvSpPr>
        <p:spPr>
          <a:xfrm>
            <a:off x="7348722" y="5299554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Rectangle 440"/>
          <p:cNvSpPr/>
          <p:nvPr/>
        </p:nvSpPr>
        <p:spPr>
          <a:xfrm>
            <a:off x="7618455" y="5299554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2" name="Straight Connector 441"/>
          <p:cNvCxnSpPr>
            <a:stCxn id="438" idx="2"/>
            <a:endCxn id="440" idx="0"/>
          </p:cNvCxnSpPr>
          <p:nvPr/>
        </p:nvCxnSpPr>
        <p:spPr>
          <a:xfrm>
            <a:off x="7452548" y="5157607"/>
            <a:ext cx="1" cy="141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/>
          <p:nvPr/>
        </p:nvCxnSpPr>
        <p:spPr>
          <a:xfrm rot="10800000">
            <a:off x="7147539" y="5354765"/>
            <a:ext cx="577328" cy="2476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Rectangle 443"/>
          <p:cNvSpPr/>
          <p:nvPr/>
        </p:nvSpPr>
        <p:spPr>
          <a:xfrm>
            <a:off x="7456996" y="5656318"/>
            <a:ext cx="207653" cy="15960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5" name="Elbow Connector 444"/>
          <p:cNvCxnSpPr>
            <a:stCxn id="439" idx="2"/>
            <a:endCxn id="444" idx="0"/>
          </p:cNvCxnSpPr>
          <p:nvPr/>
        </p:nvCxnSpPr>
        <p:spPr>
          <a:xfrm rot="16200000" flipH="1">
            <a:off x="7262929" y="5358424"/>
            <a:ext cx="197157" cy="3986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/>
          <p:cNvCxnSpPr>
            <a:stCxn id="437" idx="0"/>
          </p:cNvCxnSpPr>
          <p:nvPr/>
        </p:nvCxnSpPr>
        <p:spPr>
          <a:xfrm flipV="1">
            <a:off x="7281968" y="5557740"/>
            <a:ext cx="8747" cy="98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6530500" y="4005918"/>
            <a:ext cx="87554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Others….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419387" y="5345007"/>
            <a:ext cx="194028" cy="1826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3169163" y="5690140"/>
            <a:ext cx="194028" cy="1826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3419387" y="5690140"/>
            <a:ext cx="194028" cy="1826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ight Arrow 226"/>
          <p:cNvSpPr/>
          <p:nvPr/>
        </p:nvSpPr>
        <p:spPr>
          <a:xfrm>
            <a:off x="257464" y="345369"/>
            <a:ext cx="11195759" cy="469484"/>
          </a:xfrm>
          <a:prstGeom prst="rightArrow">
            <a:avLst/>
          </a:prstGeom>
          <a:gradFill flip="none" rotWithShape="1">
            <a:gsLst>
              <a:gs pos="5000">
                <a:schemeClr val="accent1">
                  <a:lumMod val="5000"/>
                  <a:lumOff val="95000"/>
                </a:schemeClr>
              </a:gs>
              <a:gs pos="5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 Maturity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7" name="Flowchart: Connector 236"/>
          <p:cNvSpPr/>
          <p:nvPr/>
        </p:nvSpPr>
        <p:spPr>
          <a:xfrm>
            <a:off x="13496777" y="-1028941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Flowchart: Connector 237"/>
          <p:cNvSpPr/>
          <p:nvPr/>
        </p:nvSpPr>
        <p:spPr>
          <a:xfrm>
            <a:off x="13846204" y="-1045854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Flowchart: Connector 238"/>
          <p:cNvSpPr/>
          <p:nvPr/>
        </p:nvSpPr>
        <p:spPr>
          <a:xfrm>
            <a:off x="14229557" y="-827994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Flowchart: Connector 240"/>
          <p:cNvSpPr/>
          <p:nvPr/>
        </p:nvSpPr>
        <p:spPr>
          <a:xfrm>
            <a:off x="9964733" y="-1094032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Flowchart: Connector 260"/>
          <p:cNvSpPr/>
          <p:nvPr/>
        </p:nvSpPr>
        <p:spPr>
          <a:xfrm>
            <a:off x="10277759" y="-1066408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72515" y="-1122997"/>
            <a:ext cx="335470" cy="584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881620" y="947669"/>
            <a:ext cx="13397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Total System Configuration </a:t>
            </a:r>
            <a:r>
              <a:rPr lang="en-GB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(TSC) = System Architecture Model + Reference Links</a:t>
            </a:r>
            <a:endParaRPr lang="en-US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3" name="Group 292"/>
          <p:cNvGrpSpPr/>
          <p:nvPr/>
        </p:nvGrpSpPr>
        <p:grpSpPr>
          <a:xfrm>
            <a:off x="447993" y="3937480"/>
            <a:ext cx="1646739" cy="823192"/>
            <a:chOff x="1786089" y="2270465"/>
            <a:chExt cx="7782560" cy="3442635"/>
          </a:xfrm>
        </p:grpSpPr>
        <p:grpSp>
          <p:nvGrpSpPr>
            <p:cNvPr id="294" name="Group 293"/>
            <p:cNvGrpSpPr/>
            <p:nvPr/>
          </p:nvGrpSpPr>
          <p:grpSpPr>
            <a:xfrm>
              <a:off x="6657809" y="4505665"/>
              <a:ext cx="2565400" cy="1207435"/>
              <a:chOff x="5166360" y="4585040"/>
              <a:chExt cx="2565400" cy="1207435"/>
            </a:xfrm>
          </p:grpSpPr>
          <p:cxnSp>
            <p:nvCxnSpPr>
              <p:cNvPr id="332" name="Straight Connector 331"/>
              <p:cNvCxnSpPr/>
              <p:nvPr/>
            </p:nvCxnSpPr>
            <p:spPr bwMode="auto">
              <a:xfrm flipV="1">
                <a:off x="5679440" y="5255600"/>
                <a:ext cx="2052320" cy="1016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cxnSp>
            <p:nvCxnSpPr>
              <p:cNvPr id="333" name="Straight Connector 332"/>
              <p:cNvCxnSpPr/>
              <p:nvPr/>
            </p:nvCxnSpPr>
            <p:spPr bwMode="auto">
              <a:xfrm>
                <a:off x="5166360" y="4585040"/>
                <a:ext cx="513080" cy="69088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sp>
            <p:nvSpPr>
              <p:cNvPr id="334" name="Oval 333"/>
              <p:cNvSpPr/>
              <p:nvPr/>
            </p:nvSpPr>
            <p:spPr bwMode="auto">
              <a:xfrm>
                <a:off x="5191760" y="4798400"/>
                <a:ext cx="1005840" cy="994075"/>
              </a:xfrm>
              <a:prstGeom prst="ellipse">
                <a:avLst/>
              </a:prstGeom>
              <a:solidFill>
                <a:srgbClr val="33CC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95" name="Group 31"/>
            <p:cNvGrpSpPr/>
            <p:nvPr/>
          </p:nvGrpSpPr>
          <p:grpSpPr>
            <a:xfrm>
              <a:off x="6947369" y="2868067"/>
              <a:ext cx="2621280" cy="1209273"/>
              <a:chOff x="5455920" y="2947442"/>
              <a:chExt cx="2621280" cy="1209273"/>
            </a:xfrm>
          </p:grpSpPr>
          <p:cxnSp>
            <p:nvCxnSpPr>
              <p:cNvPr id="329" name="Straight Connector 328"/>
              <p:cNvCxnSpPr/>
              <p:nvPr/>
            </p:nvCxnSpPr>
            <p:spPr bwMode="auto">
              <a:xfrm flipV="1">
                <a:off x="6024880" y="3640160"/>
                <a:ext cx="2052320" cy="1016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cxnSp>
            <p:nvCxnSpPr>
              <p:cNvPr id="330" name="Straight Connector 329"/>
              <p:cNvCxnSpPr/>
              <p:nvPr/>
            </p:nvCxnSpPr>
            <p:spPr bwMode="auto">
              <a:xfrm>
                <a:off x="5523144" y="2947442"/>
                <a:ext cx="513080" cy="69088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sp>
            <p:nvSpPr>
              <p:cNvPr id="331" name="Oval 330"/>
              <p:cNvSpPr/>
              <p:nvPr/>
            </p:nvSpPr>
            <p:spPr bwMode="auto">
              <a:xfrm>
                <a:off x="5455920" y="3162640"/>
                <a:ext cx="1005840" cy="994075"/>
              </a:xfrm>
              <a:prstGeom prst="ellipse">
                <a:avLst/>
              </a:prstGeom>
              <a:solidFill>
                <a:srgbClr val="33CC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2" name="Group 30"/>
            <p:cNvGrpSpPr/>
            <p:nvPr/>
          </p:nvGrpSpPr>
          <p:grpSpPr>
            <a:xfrm>
              <a:off x="4775060" y="2763225"/>
              <a:ext cx="4763109" cy="2198035"/>
              <a:chOff x="3283611" y="2842600"/>
              <a:chExt cx="4763109" cy="2198035"/>
            </a:xfrm>
          </p:grpSpPr>
          <p:cxnSp>
            <p:nvCxnSpPr>
              <p:cNvPr id="326" name="Straight Connector 325"/>
              <p:cNvCxnSpPr/>
              <p:nvPr/>
            </p:nvCxnSpPr>
            <p:spPr bwMode="auto">
              <a:xfrm>
                <a:off x="3283611" y="2842600"/>
                <a:ext cx="645054" cy="165089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cxnSp>
            <p:nvCxnSpPr>
              <p:cNvPr id="327" name="Straight Connector 326"/>
              <p:cNvCxnSpPr/>
              <p:nvPr/>
            </p:nvCxnSpPr>
            <p:spPr bwMode="auto">
              <a:xfrm>
                <a:off x="3982720" y="4564720"/>
                <a:ext cx="40640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  <p:sp>
            <p:nvSpPr>
              <p:cNvPr id="328" name="Oval 327"/>
              <p:cNvSpPr/>
              <p:nvPr/>
            </p:nvSpPr>
            <p:spPr bwMode="auto">
              <a:xfrm>
                <a:off x="3464560" y="4046560"/>
                <a:ext cx="1005840" cy="994075"/>
              </a:xfrm>
              <a:prstGeom prst="ellipse">
                <a:avLst/>
              </a:prstGeom>
              <a:solidFill>
                <a:srgbClr val="33CC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" name="Group 306"/>
            <p:cNvGrpSpPr/>
            <p:nvPr/>
          </p:nvGrpSpPr>
          <p:grpSpPr>
            <a:xfrm>
              <a:off x="1786089" y="2270465"/>
              <a:ext cx="7630160" cy="994075"/>
              <a:chOff x="294640" y="2349840"/>
              <a:chExt cx="7630160" cy="994075"/>
            </a:xfrm>
          </p:grpSpPr>
          <p:sp>
            <p:nvSpPr>
              <p:cNvPr id="324" name="Oval 323"/>
              <p:cNvSpPr/>
              <p:nvPr/>
            </p:nvSpPr>
            <p:spPr bwMode="auto">
              <a:xfrm>
                <a:off x="294640" y="2349840"/>
                <a:ext cx="1097280" cy="994075"/>
              </a:xfrm>
              <a:prstGeom prst="ellipse">
                <a:avLst/>
              </a:prstGeom>
              <a:solidFill>
                <a:srgbClr val="33CC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325" name="Straight Arrow Connector 324"/>
              <p:cNvCxnSpPr>
                <a:stCxn id="324" idx="6"/>
              </p:cNvCxnSpPr>
              <p:nvPr/>
            </p:nvCxnSpPr>
            <p:spPr bwMode="auto">
              <a:xfrm>
                <a:off x="1391920" y="2846878"/>
                <a:ext cx="6532880" cy="21122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</p:cxnSp>
        </p:grpSp>
        <p:grpSp>
          <p:nvGrpSpPr>
            <p:cNvPr id="308" name="Group 307"/>
            <p:cNvGrpSpPr/>
            <p:nvPr/>
          </p:nvGrpSpPr>
          <p:grpSpPr>
            <a:xfrm>
              <a:off x="3564089" y="2676865"/>
              <a:ext cx="3525520" cy="213360"/>
              <a:chOff x="2072640" y="2756240"/>
              <a:chExt cx="3525520" cy="213360"/>
            </a:xfrm>
          </p:grpSpPr>
          <p:sp>
            <p:nvSpPr>
              <p:cNvPr id="320" name="Oval 319"/>
              <p:cNvSpPr/>
              <p:nvPr/>
            </p:nvSpPr>
            <p:spPr bwMode="auto">
              <a:xfrm>
                <a:off x="2072640" y="275624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" name="Oval 320"/>
              <p:cNvSpPr/>
              <p:nvPr/>
            </p:nvSpPr>
            <p:spPr bwMode="auto">
              <a:xfrm>
                <a:off x="3190240" y="277656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" name="Oval 321"/>
              <p:cNvSpPr/>
              <p:nvPr/>
            </p:nvSpPr>
            <p:spPr bwMode="auto">
              <a:xfrm>
                <a:off x="4307840" y="278672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" name="Oval 322"/>
              <p:cNvSpPr/>
              <p:nvPr/>
            </p:nvSpPr>
            <p:spPr bwMode="auto">
              <a:xfrm>
                <a:off x="5425440" y="279688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9" name="Group 35"/>
            <p:cNvGrpSpPr/>
            <p:nvPr/>
          </p:nvGrpSpPr>
          <p:grpSpPr>
            <a:xfrm>
              <a:off x="8146249" y="5094945"/>
              <a:ext cx="792480" cy="182880"/>
              <a:chOff x="6654800" y="5174320"/>
              <a:chExt cx="792480" cy="182880"/>
            </a:xfrm>
          </p:grpSpPr>
          <p:sp>
            <p:nvSpPr>
              <p:cNvPr id="318" name="Oval 317"/>
              <p:cNvSpPr/>
              <p:nvPr/>
            </p:nvSpPr>
            <p:spPr bwMode="auto">
              <a:xfrm>
                <a:off x="6654800" y="517432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" name="Oval 318"/>
              <p:cNvSpPr/>
              <p:nvPr/>
            </p:nvSpPr>
            <p:spPr bwMode="auto">
              <a:xfrm>
                <a:off x="7274560" y="518448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10" name="Group 309"/>
            <p:cNvGrpSpPr/>
            <p:nvPr/>
          </p:nvGrpSpPr>
          <p:grpSpPr>
            <a:xfrm>
              <a:off x="6083769" y="4393905"/>
              <a:ext cx="1940560" cy="182880"/>
              <a:chOff x="4592320" y="4473280"/>
              <a:chExt cx="1940560" cy="182880"/>
            </a:xfrm>
          </p:grpSpPr>
          <p:sp>
            <p:nvSpPr>
              <p:cNvPr id="315" name="Oval 314"/>
              <p:cNvSpPr/>
              <p:nvPr/>
            </p:nvSpPr>
            <p:spPr bwMode="auto">
              <a:xfrm>
                <a:off x="4592320" y="448344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" name="Oval 315"/>
              <p:cNvSpPr/>
              <p:nvPr/>
            </p:nvSpPr>
            <p:spPr bwMode="auto">
              <a:xfrm>
                <a:off x="5049520" y="447328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" name="Oval 316"/>
              <p:cNvSpPr/>
              <p:nvPr/>
            </p:nvSpPr>
            <p:spPr bwMode="auto">
              <a:xfrm>
                <a:off x="6360160" y="448344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cxnSp>
          <p:nvCxnSpPr>
            <p:cNvPr id="311" name="Straight Arrow Connector 310"/>
            <p:cNvCxnSpPr/>
            <p:nvPr/>
          </p:nvCxnSpPr>
          <p:spPr bwMode="auto">
            <a:xfrm flipV="1">
              <a:off x="8501849" y="4485345"/>
              <a:ext cx="436880" cy="690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</p:cxnSp>
        <p:grpSp>
          <p:nvGrpSpPr>
            <p:cNvPr id="312" name="Group 33"/>
            <p:cNvGrpSpPr/>
            <p:nvPr/>
          </p:nvGrpSpPr>
          <p:grpSpPr>
            <a:xfrm>
              <a:off x="8329129" y="3479505"/>
              <a:ext cx="802640" cy="182880"/>
              <a:chOff x="6837680" y="3558880"/>
              <a:chExt cx="802640" cy="182880"/>
            </a:xfrm>
          </p:grpSpPr>
          <p:sp>
            <p:nvSpPr>
              <p:cNvPr id="313" name="Oval 312"/>
              <p:cNvSpPr/>
              <p:nvPr/>
            </p:nvSpPr>
            <p:spPr bwMode="auto">
              <a:xfrm>
                <a:off x="6837680" y="355888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" name="Oval 313"/>
              <p:cNvSpPr/>
              <p:nvPr/>
            </p:nvSpPr>
            <p:spPr bwMode="auto">
              <a:xfrm>
                <a:off x="7467600" y="3569040"/>
                <a:ext cx="172720" cy="17272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prstShdw prst="shdw17" dist="17961" dir="2700000">
                  <a:schemeClr val="tx1">
                    <a:gamma/>
                    <a:shade val="60000"/>
                    <a:invGamma/>
                  </a:schemeClr>
                </a:prst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3146112" y="36457"/>
            <a:ext cx="3582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System Model Management (SMM)</a:t>
            </a:r>
          </a:p>
        </p:txBody>
      </p:sp>
      <p:pic>
        <p:nvPicPr>
          <p:cNvPr id="354" name="Picture 16" descr="SysML Diagrams Over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70" y="1132491"/>
            <a:ext cx="2340102" cy="1755077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6" name="Flowchart: Connector 355"/>
          <p:cNvSpPr/>
          <p:nvPr/>
        </p:nvSpPr>
        <p:spPr>
          <a:xfrm>
            <a:off x="5330834" y="2273991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Flowchart: Connector 356"/>
          <p:cNvSpPr/>
          <p:nvPr/>
        </p:nvSpPr>
        <p:spPr>
          <a:xfrm>
            <a:off x="5324262" y="2523487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Flowchart: Connector 357"/>
          <p:cNvSpPr/>
          <p:nvPr/>
        </p:nvSpPr>
        <p:spPr>
          <a:xfrm>
            <a:off x="4869120" y="2400293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9" name="Picture 16" descr="SysML Diagrams Over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570" y="1284891"/>
            <a:ext cx="2340102" cy="1755077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0" name="Flowchart: Connector 359"/>
          <p:cNvSpPr/>
          <p:nvPr/>
        </p:nvSpPr>
        <p:spPr>
          <a:xfrm>
            <a:off x="5483234" y="2426391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Flowchart: Connector 360"/>
          <p:cNvSpPr/>
          <p:nvPr/>
        </p:nvSpPr>
        <p:spPr>
          <a:xfrm>
            <a:off x="5476662" y="2675887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Flowchart: Connector 361"/>
          <p:cNvSpPr/>
          <p:nvPr/>
        </p:nvSpPr>
        <p:spPr>
          <a:xfrm>
            <a:off x="5021520" y="2552693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3" name="Picture 16" descr="SysML Diagrams Over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970" y="1437291"/>
            <a:ext cx="2340102" cy="1755077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4" name="Flowchart: Connector 363"/>
          <p:cNvSpPr/>
          <p:nvPr/>
        </p:nvSpPr>
        <p:spPr>
          <a:xfrm>
            <a:off x="5635634" y="2578791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Flowchart: Connector 364"/>
          <p:cNvSpPr/>
          <p:nvPr/>
        </p:nvSpPr>
        <p:spPr>
          <a:xfrm>
            <a:off x="5629062" y="2828287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Flowchart: Connector 365"/>
          <p:cNvSpPr/>
          <p:nvPr/>
        </p:nvSpPr>
        <p:spPr>
          <a:xfrm>
            <a:off x="5173920" y="2705093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7" name="Picture 16" descr="SysML Diagrams Over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370" y="1589691"/>
            <a:ext cx="2340102" cy="1755077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0" name="Flowchart: Connector 369"/>
          <p:cNvSpPr/>
          <p:nvPr/>
        </p:nvSpPr>
        <p:spPr>
          <a:xfrm>
            <a:off x="4622136" y="2342495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TextBox 370"/>
          <p:cNvSpPr txBox="1"/>
          <p:nvPr/>
        </p:nvSpPr>
        <p:spPr>
          <a:xfrm>
            <a:off x="2925313" y="3721641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TSC4</a:t>
            </a:r>
            <a:endParaRPr lang="en-US" sz="1100" b="1" dirty="0"/>
          </a:p>
        </p:txBody>
      </p:sp>
      <p:sp>
        <p:nvSpPr>
          <p:cNvPr id="372" name="TextBox 371"/>
          <p:cNvSpPr txBox="1"/>
          <p:nvPr/>
        </p:nvSpPr>
        <p:spPr>
          <a:xfrm>
            <a:off x="5906613" y="1100341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TSC2</a:t>
            </a:r>
            <a:endParaRPr lang="en-US" sz="1100" b="1" dirty="0"/>
          </a:p>
        </p:txBody>
      </p:sp>
      <p:sp>
        <p:nvSpPr>
          <p:cNvPr id="373" name="TextBox 372"/>
          <p:cNvSpPr txBox="1"/>
          <p:nvPr/>
        </p:nvSpPr>
        <p:spPr>
          <a:xfrm>
            <a:off x="6096138" y="1297850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TSC3</a:t>
            </a:r>
            <a:endParaRPr lang="en-US" sz="1100" b="1" dirty="0"/>
          </a:p>
        </p:txBody>
      </p:sp>
      <p:sp>
        <p:nvSpPr>
          <p:cNvPr id="374" name="TextBox 373"/>
          <p:cNvSpPr txBox="1"/>
          <p:nvPr/>
        </p:nvSpPr>
        <p:spPr>
          <a:xfrm>
            <a:off x="5735815" y="941869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TSC1</a:t>
            </a:r>
            <a:endParaRPr lang="en-US" sz="1100" b="1" dirty="0"/>
          </a:p>
        </p:txBody>
      </p:sp>
      <p:cxnSp>
        <p:nvCxnSpPr>
          <p:cNvPr id="377" name="Straight Arrow Connector 376"/>
          <p:cNvCxnSpPr>
            <a:endCxn id="432" idx="1"/>
          </p:cNvCxnSpPr>
          <p:nvPr/>
        </p:nvCxnSpPr>
        <p:spPr>
          <a:xfrm>
            <a:off x="4707458" y="2420227"/>
            <a:ext cx="1756514" cy="2350261"/>
          </a:xfrm>
          <a:prstGeom prst="straightConnector1">
            <a:avLst/>
          </a:prstGeom>
          <a:ln w="22225" cap="sq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>
            <a:endCxn id="181" idx="2"/>
          </p:cNvCxnSpPr>
          <p:nvPr/>
        </p:nvCxnSpPr>
        <p:spPr>
          <a:xfrm>
            <a:off x="4624224" y="1779007"/>
            <a:ext cx="4510443" cy="1019513"/>
          </a:xfrm>
          <a:prstGeom prst="straightConnector1">
            <a:avLst/>
          </a:prstGeom>
          <a:ln w="22225" cap="sq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378"/>
          <p:cNvCxnSpPr/>
          <p:nvPr/>
        </p:nvCxnSpPr>
        <p:spPr>
          <a:xfrm>
            <a:off x="3995514" y="2014062"/>
            <a:ext cx="193756" cy="3994926"/>
          </a:xfrm>
          <a:prstGeom prst="straightConnector1">
            <a:avLst/>
          </a:prstGeom>
          <a:ln w="22225" cap="sq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>
            <a:endCxn id="434" idx="1"/>
          </p:cNvCxnSpPr>
          <p:nvPr/>
        </p:nvCxnSpPr>
        <p:spPr>
          <a:xfrm>
            <a:off x="4773001" y="1949744"/>
            <a:ext cx="2173647" cy="2820744"/>
          </a:xfrm>
          <a:prstGeom prst="straightConnector1">
            <a:avLst/>
          </a:prstGeom>
          <a:ln w="22225" cap="sq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/>
          <p:cNvCxnSpPr/>
          <p:nvPr/>
        </p:nvCxnSpPr>
        <p:spPr>
          <a:xfrm>
            <a:off x="4021719" y="1858277"/>
            <a:ext cx="278621" cy="969364"/>
          </a:xfrm>
          <a:prstGeom prst="straightConnector1">
            <a:avLst/>
          </a:prstGeom>
          <a:ln w="22225" cap="sq">
            <a:solidFill>
              <a:schemeClr val="accent5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Flowchart: Connector 381"/>
          <p:cNvSpPr/>
          <p:nvPr/>
        </p:nvSpPr>
        <p:spPr>
          <a:xfrm>
            <a:off x="4584145" y="1689275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Flowchart: Connector 382"/>
          <p:cNvSpPr/>
          <p:nvPr/>
        </p:nvSpPr>
        <p:spPr>
          <a:xfrm>
            <a:off x="4715927" y="1885295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Flowchart: Connector 383"/>
          <p:cNvSpPr/>
          <p:nvPr/>
        </p:nvSpPr>
        <p:spPr>
          <a:xfrm>
            <a:off x="3943718" y="1774280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Flowchart: Connector 384"/>
          <p:cNvSpPr/>
          <p:nvPr/>
        </p:nvSpPr>
        <p:spPr>
          <a:xfrm>
            <a:off x="3859152" y="1909932"/>
            <a:ext cx="129925" cy="15515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uble Brace 29"/>
          <p:cNvSpPr/>
          <p:nvPr/>
        </p:nvSpPr>
        <p:spPr>
          <a:xfrm>
            <a:off x="6706247" y="946216"/>
            <a:ext cx="1432945" cy="1241558"/>
          </a:xfrm>
          <a:prstGeom prst="brace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TextBox 385"/>
          <p:cNvSpPr txBox="1"/>
          <p:nvPr/>
        </p:nvSpPr>
        <p:spPr>
          <a:xfrm>
            <a:off x="6196251" y="1553509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TSC4</a:t>
            </a:r>
            <a:endParaRPr lang="en-US" sz="1100" b="1" dirty="0"/>
          </a:p>
        </p:txBody>
      </p:sp>
      <p:sp>
        <p:nvSpPr>
          <p:cNvPr id="387" name="TextBox 386"/>
          <p:cNvSpPr txBox="1"/>
          <p:nvPr/>
        </p:nvSpPr>
        <p:spPr>
          <a:xfrm>
            <a:off x="2126616" y="3721641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TSC3</a:t>
            </a:r>
            <a:endParaRPr lang="en-US" sz="1100" b="1" dirty="0"/>
          </a:p>
        </p:txBody>
      </p:sp>
      <p:sp>
        <p:nvSpPr>
          <p:cNvPr id="388" name="TextBox 387"/>
          <p:cNvSpPr txBox="1"/>
          <p:nvPr/>
        </p:nvSpPr>
        <p:spPr>
          <a:xfrm>
            <a:off x="1041462" y="3564985"/>
            <a:ext cx="504003" cy="27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TSC1</a:t>
            </a:r>
            <a:endParaRPr lang="en-US" sz="11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8345375" y="4096801"/>
            <a:ext cx="38152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 Change Management for the Total System Configuration (System Architecture Model  + External  Reference links)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Versioning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Configuration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Controls &amp; Permissions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Change 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History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390" name="Straight Arrow Connector 389"/>
          <p:cNvCxnSpPr/>
          <p:nvPr/>
        </p:nvCxnSpPr>
        <p:spPr>
          <a:xfrm>
            <a:off x="444538" y="5862766"/>
            <a:ext cx="395107" cy="1"/>
          </a:xfrm>
          <a:prstGeom prst="straightConnector1">
            <a:avLst/>
          </a:prstGeom>
          <a:ln w="22225" cap="sq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71175" y="5729969"/>
            <a:ext cx="16795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External reference links</a:t>
            </a:r>
          </a:p>
        </p:txBody>
      </p:sp>
      <p:cxnSp>
        <p:nvCxnSpPr>
          <p:cNvPr id="391" name="Straight Arrow Connector 390"/>
          <p:cNvCxnSpPr/>
          <p:nvPr/>
        </p:nvCxnSpPr>
        <p:spPr>
          <a:xfrm>
            <a:off x="464354" y="6199542"/>
            <a:ext cx="355474" cy="1"/>
          </a:xfrm>
          <a:prstGeom prst="straightConnector1">
            <a:avLst/>
          </a:prstGeom>
          <a:ln w="22225" cap="sq">
            <a:solidFill>
              <a:schemeClr val="accent5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2" name="TextBox 391"/>
          <p:cNvSpPr txBox="1"/>
          <p:nvPr/>
        </p:nvSpPr>
        <p:spPr>
          <a:xfrm>
            <a:off x="871175" y="6061043"/>
            <a:ext cx="16183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Internal reference links</a:t>
            </a:r>
          </a:p>
        </p:txBody>
      </p:sp>
      <p:sp>
        <p:nvSpPr>
          <p:cNvPr id="414" name="Oval 413"/>
          <p:cNvSpPr/>
          <p:nvPr/>
        </p:nvSpPr>
        <p:spPr bwMode="auto">
          <a:xfrm>
            <a:off x="564188" y="6456562"/>
            <a:ext cx="155806" cy="159512"/>
          </a:xfrm>
          <a:prstGeom prst="ellipse">
            <a:avLst/>
          </a:prstGeom>
          <a:solidFill>
            <a:srgbClr val="33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8" name="TextBox 467"/>
          <p:cNvSpPr txBox="1"/>
          <p:nvPr/>
        </p:nvSpPr>
        <p:spPr>
          <a:xfrm>
            <a:off x="871175" y="6428249"/>
            <a:ext cx="1605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TSC defined by SAM &amp; </a:t>
            </a:r>
          </a:p>
          <a:p>
            <a:r>
              <a:rPr lang="en-US" sz="1200" dirty="0"/>
              <a:t>Reference links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545077" y="5401967"/>
            <a:ext cx="194028" cy="1826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TextBox 469"/>
          <p:cNvSpPr txBox="1"/>
          <p:nvPr/>
        </p:nvSpPr>
        <p:spPr>
          <a:xfrm>
            <a:off x="871175" y="5368264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Domain Model</a:t>
            </a:r>
          </a:p>
        </p:txBody>
      </p:sp>
      <p:sp>
        <p:nvSpPr>
          <p:cNvPr id="37" name="TextBox 36"/>
          <p:cNvSpPr txBox="1"/>
          <p:nvPr/>
        </p:nvSpPr>
        <p:spPr>
          <a:xfrm rot="2700000">
            <a:off x="4673191" y="6211864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time</a:t>
            </a:r>
          </a:p>
        </p:txBody>
      </p:sp>
      <p:sp>
        <p:nvSpPr>
          <p:cNvPr id="471" name="TextBox 470"/>
          <p:cNvSpPr txBox="1"/>
          <p:nvPr/>
        </p:nvSpPr>
        <p:spPr>
          <a:xfrm rot="2700000">
            <a:off x="8000091" y="5225469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time</a:t>
            </a:r>
          </a:p>
        </p:txBody>
      </p:sp>
      <p:sp>
        <p:nvSpPr>
          <p:cNvPr id="472" name="TextBox 471"/>
          <p:cNvSpPr txBox="1"/>
          <p:nvPr/>
        </p:nvSpPr>
        <p:spPr>
          <a:xfrm rot="2700000">
            <a:off x="10601282" y="3178634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time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5060974"/>
            <a:ext cx="2680848" cy="17970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TextBox 185"/>
          <p:cNvSpPr txBox="1"/>
          <p:nvPr/>
        </p:nvSpPr>
        <p:spPr>
          <a:xfrm rot="2700000">
            <a:off x="617589" y="4259691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320489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MLM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5385"/>
            <a:ext cx="11629292" cy="51816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dirty="0"/>
              <a:t>7.0 create, read, update, delete, query model </a:t>
            </a:r>
            <a:r>
              <a:rPr lang="en-US" u="sng" dirty="0"/>
              <a:t>metadata</a:t>
            </a:r>
            <a:r>
              <a:rPr lang="en-US" dirty="0"/>
              <a:t> (e.g. owner, comments, version, status)</a:t>
            </a:r>
          </a:p>
          <a:p>
            <a:pPr marL="0" lvl="0" indent="0">
              <a:buNone/>
            </a:pPr>
            <a:r>
              <a:rPr lang="en-US" dirty="0"/>
              <a:t>Metadata – Meta data is data about a model element, #REQ User shall be able to extend the set of meta data, User defined extended meta data needs to be exchanged. </a:t>
            </a:r>
          </a:p>
          <a:p>
            <a:pPr lvl="1"/>
            <a:r>
              <a:rPr lang="en-US" dirty="0"/>
              <a:t>Create Model Metadata ( owner, comments, versions, status)</a:t>
            </a:r>
          </a:p>
          <a:p>
            <a:pPr lvl="1"/>
            <a:r>
              <a:rPr lang="en-US" dirty="0"/>
              <a:t>Read Model Metadata ( owner, comments, versions, status)</a:t>
            </a:r>
          </a:p>
          <a:p>
            <a:pPr lvl="1"/>
            <a:r>
              <a:rPr lang="en-US" dirty="0"/>
              <a:t>Update Model Metadata ( owner, comments, versions, status)</a:t>
            </a:r>
          </a:p>
          <a:p>
            <a:pPr lvl="1"/>
            <a:r>
              <a:rPr lang="en-US" dirty="0"/>
              <a:t>Delete Model Metadata ( owner, comments, versions, status) </a:t>
            </a:r>
          </a:p>
          <a:p>
            <a:pPr lvl="1"/>
            <a:r>
              <a:rPr lang="en-US" dirty="0"/>
              <a:t>Query Model Metadata ( owner, comments, versions, status)</a:t>
            </a:r>
          </a:p>
          <a:p>
            <a:pPr lvl="0"/>
            <a:r>
              <a:rPr lang="en-US" dirty="0"/>
              <a:t>8.0 Manage changes to the element level</a:t>
            </a:r>
          </a:p>
          <a:p>
            <a:pPr lvl="1"/>
            <a:r>
              <a:rPr lang="en-US" dirty="0"/>
              <a:t>Request model update </a:t>
            </a:r>
          </a:p>
          <a:p>
            <a:pPr lvl="1"/>
            <a:r>
              <a:rPr lang="en-US" dirty="0"/>
              <a:t>Create branch Define data privileges (across models) (#?? how does that work across reference links?)</a:t>
            </a:r>
          </a:p>
          <a:p>
            <a:pPr lvl="1"/>
            <a:r>
              <a:rPr lang="en-US" dirty="0"/>
              <a:t>Control access </a:t>
            </a:r>
          </a:p>
          <a:p>
            <a:pPr lvl="1"/>
            <a:r>
              <a:rPr lang="en-US" dirty="0"/>
              <a:t>Update branch </a:t>
            </a:r>
          </a:p>
          <a:p>
            <a:pPr lvl="1"/>
            <a:r>
              <a:rPr lang="en-US" dirty="0"/>
              <a:t>Log change </a:t>
            </a:r>
          </a:p>
          <a:p>
            <a:pPr lvl="1"/>
            <a:r>
              <a:rPr lang="en-US" dirty="0"/>
              <a:t>Re-baseline branch </a:t>
            </a:r>
          </a:p>
          <a:p>
            <a:pPr lvl="1"/>
            <a:r>
              <a:rPr lang="en-US" dirty="0"/>
              <a:t>Merge branch to trunk </a:t>
            </a:r>
          </a:p>
          <a:p>
            <a:pPr lvl="1"/>
            <a:r>
              <a:rPr lang="en-US" dirty="0"/>
              <a:t>Define version</a:t>
            </a:r>
          </a:p>
          <a:p>
            <a:pPr lvl="1"/>
            <a:r>
              <a:rPr lang="en-US" dirty="0"/>
              <a:t>Compare/Diff Model Compare/Diff Model Element Compare/Diff Diagram </a:t>
            </a:r>
          </a:p>
          <a:p>
            <a:pPr lvl="0"/>
            <a:r>
              <a:rPr lang="en-US" dirty="0"/>
              <a:t>9.0 Manage changes to Views {Views are not a special case of Element or CI) (#?? could include references to external documents or scripts for Viewpoints)</a:t>
            </a:r>
          </a:p>
          <a:p>
            <a:pPr lvl="0"/>
            <a:r>
              <a:rPr lang="en-US" dirty="0"/>
              <a:t>10.0 create, read, update and delete Data Protection Controls</a:t>
            </a:r>
          </a:p>
          <a:p>
            <a:pPr lvl="1"/>
            <a:r>
              <a:rPr lang="en-US" dirty="0"/>
              <a:t>Create data protection controls (e.g. access permissions, roles, data rights, markings)</a:t>
            </a:r>
          </a:p>
          <a:p>
            <a:pPr lvl="1"/>
            <a:r>
              <a:rPr lang="en-US" dirty="0"/>
              <a:t>Create data protection controls (e.g. access permissions, roles, data rights, markings)</a:t>
            </a:r>
          </a:p>
          <a:p>
            <a:pPr lvl="1"/>
            <a:r>
              <a:rPr lang="en-US" dirty="0"/>
              <a:t>Create data protection controls (e.g. access permissions, roles, data rights, markings)</a:t>
            </a:r>
          </a:p>
          <a:p>
            <a:pPr lvl="1"/>
            <a:r>
              <a:rPr lang="en-US" dirty="0"/>
              <a:t>Create data protection controls (e.g. access permissions, roles, data rights, markings)</a:t>
            </a:r>
          </a:p>
          <a:p>
            <a:pPr lvl="1"/>
            <a:r>
              <a:rPr lang="en-US" dirty="0"/>
              <a:t>Create data protection controls (e.g. access permissions, roles, data rights, markings)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75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MLM Meta-Data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Global Mandatory (minimum set required by implementation):</a:t>
            </a:r>
          </a:p>
          <a:p>
            <a:pPr lvl="2"/>
            <a:r>
              <a:rPr lang="en-US" dirty="0"/>
              <a:t>Global Unique ID</a:t>
            </a:r>
          </a:p>
          <a:p>
            <a:pPr lvl="1"/>
            <a:r>
              <a:rPr lang="en-US" dirty="0"/>
              <a:t>Mandatory for specified element types (user defined/configurable):</a:t>
            </a:r>
          </a:p>
          <a:p>
            <a:pPr lvl="2"/>
            <a:r>
              <a:rPr lang="en-US" dirty="0"/>
              <a:t>Version (for committed changes at the CI level)</a:t>
            </a:r>
          </a:p>
          <a:p>
            <a:pPr lvl="2"/>
            <a:r>
              <a:rPr lang="en-US" dirty="0"/>
              <a:t>Author (creator)</a:t>
            </a:r>
          </a:p>
          <a:p>
            <a:pPr lvl="2"/>
            <a:r>
              <a:rPr lang="en-US" dirty="0"/>
              <a:t>Element description</a:t>
            </a:r>
          </a:p>
          <a:p>
            <a:pPr lvl="2"/>
            <a:r>
              <a:rPr lang="en-US" dirty="0"/>
              <a:t>Permissions </a:t>
            </a:r>
          </a:p>
          <a:p>
            <a:pPr lvl="1"/>
            <a:r>
              <a:rPr lang="en-US" dirty="0"/>
              <a:t>Optional (may be extended) {Ability to extend meta-data set}</a:t>
            </a:r>
          </a:p>
          <a:p>
            <a:pPr lvl="2"/>
            <a:r>
              <a:rPr lang="en-US" dirty="0"/>
              <a:t>State (Maturity of Elements, e.g. draft, approved, …)</a:t>
            </a:r>
          </a:p>
          <a:p>
            <a:pPr lvl="2"/>
            <a:r>
              <a:rPr lang="en-US" dirty="0"/>
              <a:t>Date (created, modified, …)</a:t>
            </a:r>
          </a:p>
          <a:p>
            <a:pPr lvl="2"/>
            <a:r>
              <a:rPr lang="en-US" strike="sngStrike" dirty="0"/>
              <a:t>Change description</a:t>
            </a:r>
            <a:endParaRPr lang="en-US" dirty="0"/>
          </a:p>
          <a:p>
            <a:pPr lvl="2"/>
            <a:r>
              <a:rPr lang="en-US" strike="sngStrike" dirty="0"/>
              <a:t>Variant</a:t>
            </a:r>
            <a:endParaRPr lang="en-US" dirty="0"/>
          </a:p>
          <a:p>
            <a:pPr lvl="2"/>
            <a:r>
              <a:rPr lang="en-US" strike="sngStrike" dirty="0"/>
              <a:t>Approval State</a:t>
            </a:r>
            <a:endParaRPr lang="en-US" dirty="0"/>
          </a:p>
          <a:p>
            <a:pPr lvl="2"/>
            <a:r>
              <a:rPr lang="en-US" strike="sngStrike" dirty="0"/>
              <a:t>Change authorization</a:t>
            </a:r>
            <a:endParaRPr lang="en-US" dirty="0"/>
          </a:p>
          <a:p>
            <a:pPr lvl="2"/>
            <a:r>
              <a:rPr lang="en-US" strike="sngStrike" dirty="0"/>
              <a:t>ECR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4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94951" y="489542"/>
            <a:ext cx="10798942" cy="6238429"/>
            <a:chOff x="387962" y="455986"/>
            <a:chExt cx="9943807" cy="5408130"/>
          </a:xfrm>
        </p:grpSpPr>
        <p:sp>
          <p:nvSpPr>
            <p:cNvPr id="3" name="Rectangle 2"/>
            <p:cNvSpPr/>
            <p:nvPr/>
          </p:nvSpPr>
          <p:spPr>
            <a:xfrm>
              <a:off x="1357459" y="455989"/>
              <a:ext cx="2969443" cy="4992705"/>
            </a:xfrm>
            <a:prstGeom prst="rect">
              <a:avLst/>
            </a:prstGeom>
            <a:gradFill>
              <a:gsLst>
                <a:gs pos="0">
                  <a:srgbClr val="A0B28E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Informal Change Process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Frequent Changes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Low Impact to change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7322570" y="455988"/>
              <a:ext cx="2969443" cy="4992705"/>
            </a:xfrm>
            <a:prstGeom prst="rect">
              <a:avLst/>
            </a:prstGeom>
            <a:gradFill>
              <a:gsLst>
                <a:gs pos="0">
                  <a:srgbClr val="8D94B3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Formal Change Process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(CR/CO)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Baseline Control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High Impact to change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4341927" y="455987"/>
              <a:ext cx="2969443" cy="4992705"/>
            </a:xfrm>
            <a:prstGeom prst="rect">
              <a:avLst/>
            </a:prstGeom>
            <a:gradFill>
              <a:gsLst>
                <a:gs pos="0">
                  <a:srgbClr val="76AECA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Internal Peer Reviews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Cross Domain Collaboration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Cross Domain Change Impact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Working Baseline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1357458" y="459486"/>
              <a:ext cx="2969443" cy="496120"/>
            </a:xfrm>
            <a:prstGeom prst="rect">
              <a:avLst/>
            </a:prstGeom>
            <a:gradFill>
              <a:gsLst>
                <a:gs pos="0">
                  <a:srgbClr val="A0B28E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Creation (New)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7322570" y="455987"/>
              <a:ext cx="2969443" cy="496120"/>
            </a:xfrm>
            <a:prstGeom prst="rect">
              <a:avLst/>
            </a:prstGeom>
            <a:gradFill>
              <a:gsLst>
                <a:gs pos="0">
                  <a:srgbClr val="8D94B3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Program Controlled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341927" y="455986"/>
              <a:ext cx="2969443" cy="496120"/>
            </a:xfrm>
            <a:prstGeom prst="rect">
              <a:avLst/>
            </a:prstGeom>
            <a:gradFill>
              <a:gsLst>
                <a:gs pos="0">
                  <a:srgbClr val="76AECA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Engineering Controlled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53765" y="5494784"/>
              <a:ext cx="17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Model Maturity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6200000">
              <a:off x="-205726" y="4214312"/>
              <a:ext cx="18337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Process Formality</a:t>
              </a:r>
            </a:p>
            <a:p>
              <a:r>
                <a:rPr lang="en-US" dirty="0"/>
                <a:t>Change Impact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583099" y="1139687"/>
              <a:ext cx="0" cy="242514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 flipV="1">
              <a:off x="854767" y="1133064"/>
              <a:ext cx="4823" cy="2683562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3165182" y="5732458"/>
              <a:ext cx="6535409" cy="1131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357458" y="4537477"/>
              <a:ext cx="2969443" cy="379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4317475" y="3166509"/>
              <a:ext cx="2969443" cy="379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7362326" y="1605417"/>
              <a:ext cx="2969443" cy="379081"/>
            </a:xfrm>
            <a:prstGeom prst="line">
              <a:avLst/>
            </a:prstGeom>
            <a:ln>
              <a:solidFill>
                <a:schemeClr val="tx1"/>
              </a:solidFill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317474" y="3545590"/>
              <a:ext cx="47132" cy="9814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7277490" y="1984498"/>
              <a:ext cx="84836" cy="11857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Connector 18"/>
            <p:cNvSpPr/>
            <p:nvPr/>
          </p:nvSpPr>
          <p:spPr>
            <a:xfrm>
              <a:off x="1357458" y="4797290"/>
              <a:ext cx="174704" cy="198781"/>
            </a:xfrm>
            <a:prstGeom prst="flowChartConnector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4211270" y="4391996"/>
              <a:ext cx="174704" cy="198781"/>
            </a:xfrm>
            <a:prstGeom prst="flowChartConnector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4279771" y="3451408"/>
              <a:ext cx="174704" cy="198781"/>
            </a:xfrm>
            <a:prstGeom prst="flowChartConnector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7178195" y="3070844"/>
              <a:ext cx="174704" cy="198781"/>
            </a:xfrm>
            <a:prstGeom prst="flowChartConnector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7273666" y="1901095"/>
              <a:ext cx="174704" cy="198781"/>
            </a:xfrm>
            <a:prstGeom prst="flowChartConnector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9175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240441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21" y="196645"/>
            <a:ext cx="11901046" cy="647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366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4824</TotalTime>
  <Words>565</Words>
  <Application>Microsoft Office PowerPoint</Application>
  <PresentationFormat>Widescreen</PresentationFormat>
  <Paragraphs>157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SysML 2.0 Model Lifecycle Management (MLM) Working Group</vt:lpstr>
      <vt:lpstr>PowerPoint Presentation</vt:lpstr>
      <vt:lpstr>MLM Services</vt:lpstr>
      <vt:lpstr>MLM Meta-Data</vt:lpstr>
      <vt:lpstr>PowerPoint Presentation</vt:lpstr>
      <vt:lpstr>Backup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SysML 2.0 Model Lifecycle Management (MLM) Working Group</dc:title>
  <dc:creator>Hart, Laura E</dc:creator>
  <cp:lastModifiedBy>Hart, Laura E</cp:lastModifiedBy>
  <cp:revision>13</cp:revision>
  <dcterms:created xsi:type="dcterms:W3CDTF">2016-12-08T18:32:36Z</dcterms:created>
  <dcterms:modified xsi:type="dcterms:W3CDTF">2016-12-12T04:24:04Z</dcterms:modified>
</cp:coreProperties>
</file>