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266" r:id="rId3"/>
    <p:sldId id="262" r:id="rId4"/>
    <p:sldId id="292" r:id="rId5"/>
    <p:sldId id="267" r:id="rId6"/>
    <p:sldId id="271" r:id="rId7"/>
    <p:sldId id="306" r:id="rId8"/>
    <p:sldId id="303" r:id="rId9"/>
    <p:sldId id="304" r:id="rId10"/>
    <p:sldId id="273" r:id="rId11"/>
    <p:sldId id="280" r:id="rId12"/>
    <p:sldId id="290" r:id="rId13"/>
    <p:sldId id="274" r:id="rId14"/>
    <p:sldId id="281" r:id="rId15"/>
    <p:sldId id="279" r:id="rId16"/>
    <p:sldId id="299" r:id="rId17"/>
    <p:sldId id="298" r:id="rId18"/>
    <p:sldId id="277" r:id="rId19"/>
    <p:sldId id="283" r:id="rId20"/>
    <p:sldId id="291" r:id="rId21"/>
    <p:sldId id="296" r:id="rId22"/>
    <p:sldId id="297" r:id="rId23"/>
    <p:sldId id="295" r:id="rId24"/>
    <p:sldId id="288" r:id="rId25"/>
    <p:sldId id="301" r:id="rId26"/>
    <p:sldId id="300" r:id="rId27"/>
    <p:sldId id="282" r:id="rId28"/>
    <p:sldId id="287" r:id="rId29"/>
    <p:sldId id="302" r:id="rId30"/>
    <p:sldId id="284" r:id="rId31"/>
    <p:sldId id="285" r:id="rId32"/>
    <p:sldId id="294" r:id="rId33"/>
    <p:sldId id="293" r:id="rId34"/>
    <p:sldId id="264" r:id="rId35"/>
    <p:sldId id="272" r:id="rId36"/>
    <p:sldId id="261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913" autoAdjust="0"/>
    <p:restoredTop sz="94660"/>
  </p:normalViewPr>
  <p:slideViewPr>
    <p:cSldViewPr snapToGrid="0">
      <p:cViewPr varScale="1">
        <p:scale>
          <a:sx n="75" d="100"/>
          <a:sy n="75" d="100"/>
        </p:scale>
        <p:origin x="96" y="6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AF3328-5D58-40B9-AB04-91D134B8E189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90FF2C-D5FD-4E7B-8C55-D9498848F7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6956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0C7C6-CC99-4AA6-858B-C4AFD7EADC1C}" type="datetime1">
              <a:rPr lang="en-US" smtClean="0"/>
              <a:t>3/8/2017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B680-3F4A-45AC-A598-122F19FBD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572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0C252-04AB-4037-BFBB-C989F32C0973}" type="datetime1">
              <a:rPr lang="en-US" smtClean="0"/>
              <a:t>3/8/2017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B680-3F4A-45AC-A598-122F19FBD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092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A11A4-D13C-40F1-A6FF-2E2AE5229055}" type="datetime1">
              <a:rPr lang="en-US" smtClean="0"/>
              <a:t>3/8/2017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B680-3F4A-45AC-A598-122F19FBD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677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66708"/>
            <a:ext cx="2743200" cy="365125"/>
          </a:xfrm>
        </p:spPr>
        <p:txBody>
          <a:bodyPr/>
          <a:lstStyle/>
          <a:p>
            <a:fld id="{A1B58FCF-91F9-48F2-9490-4BAF168067A6}" type="datetime1">
              <a:rPr lang="en-US" smtClean="0"/>
              <a:t>3/8/2017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66709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67345" y="6456198"/>
            <a:ext cx="2743200" cy="365125"/>
          </a:xfrm>
        </p:spPr>
        <p:txBody>
          <a:bodyPr/>
          <a:lstStyle/>
          <a:p>
            <a:fld id="{E45FB680-3F4A-45AC-A598-122F19FBD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756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C895E-4F4E-450D-B1DB-31C4CAB5561B}" type="datetime1">
              <a:rPr lang="en-US" smtClean="0"/>
              <a:t>3/8/2017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B680-3F4A-45AC-A598-122F19FBD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405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0CA1F-3244-4D9E-A80C-F8DCAD24D53C}" type="datetime1">
              <a:rPr lang="en-US" smtClean="0"/>
              <a:t>3/8/2017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B680-3F4A-45AC-A598-122F19FBDD3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567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6D0AB-33A5-4F6F-AFCE-5D6C322733A8}" type="datetime1">
              <a:rPr lang="en-US" smtClean="0"/>
              <a:t>3/8/2017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B680-3F4A-45AC-A598-122F19FBD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882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0" y="6461563"/>
            <a:ext cx="2743200" cy="365125"/>
          </a:xfrm>
        </p:spPr>
        <p:txBody>
          <a:bodyPr/>
          <a:lstStyle/>
          <a:p>
            <a:fld id="{845F4FC5-DD62-4915-9BAD-AFC140449A1B}" type="datetime1">
              <a:rPr lang="en-US" smtClean="0"/>
              <a:t>3/8/2017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466709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E45FB680-3F4A-45AC-A598-122F19FBD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772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466709"/>
            <a:ext cx="2743200" cy="365125"/>
          </a:xfrm>
        </p:spPr>
        <p:txBody>
          <a:bodyPr/>
          <a:lstStyle/>
          <a:p>
            <a:fld id="{3907FE53-1008-4CE0-B866-0681DFF33976}" type="datetime1">
              <a:rPr lang="en-US" smtClean="0"/>
              <a:t>3/8/2017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466709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48800" y="6461563"/>
            <a:ext cx="2743200" cy="365125"/>
          </a:xfrm>
        </p:spPr>
        <p:txBody>
          <a:bodyPr/>
          <a:lstStyle/>
          <a:p>
            <a:fld id="{E45FB680-3F4A-45AC-A598-122F19FBD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706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43B54-EFDE-4DEE-AC11-D73EDB2E7749}" type="datetime1">
              <a:rPr lang="en-US" smtClean="0"/>
              <a:t>3/8/2017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B680-3F4A-45AC-A598-122F19FBD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205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3B8F2-899D-43EB-A04A-65BA76BD7493}" type="datetime1">
              <a:rPr lang="en-US" smtClean="0"/>
              <a:t>3/8/2017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B680-3F4A-45AC-A598-122F19FBD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44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9172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12F23-0372-4CAC-AA30-219BF269D242}" type="datetime1">
              <a:rPr lang="en-US" smtClean="0"/>
              <a:t>3/8/2017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49172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48800" y="649824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5FB680-3F4A-45AC-A598-122F19FBDD3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097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SECM - Requirements Concepts - Review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John Watson </a:t>
            </a:r>
          </a:p>
          <a:p>
            <a:r>
              <a:rPr lang="en-US" smtClean="0"/>
              <a:t>07 </a:t>
            </a:r>
            <a:r>
              <a:rPr lang="en-US" dirty="0" smtClean="0"/>
              <a:t>Feb 2017 Rev 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B680-3F4A-45AC-A598-122F19FBDD3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55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838200" y="0"/>
            <a:ext cx="10515600" cy="4626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 smtClean="0"/>
              <a:t>Vehicle Weight Performance Requirement Example</a:t>
            </a:r>
            <a:endParaRPr lang="en-US" sz="2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E45FB680-3F4A-45AC-A598-122F19FBDD30}" type="slidenum">
              <a:rPr lang="en-US" smtClean="0"/>
              <a:t>10</a:t>
            </a:fld>
            <a:endParaRPr lang="en-US" dirty="0"/>
          </a:p>
        </p:txBody>
      </p:sp>
      <p:pic>
        <p:nvPicPr>
          <p:cNvPr id="8" name="Picture 290183116.jpg" descr="290183116.jpg"/>
          <p:cNvPicPr preferRelativeResize="0"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862" y="448891"/>
            <a:ext cx="11146276" cy="6409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5746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46341" y="6492875"/>
            <a:ext cx="2743200" cy="365125"/>
          </a:xfrm>
        </p:spPr>
        <p:txBody>
          <a:bodyPr/>
          <a:lstStyle/>
          <a:p>
            <a:fld id="{E45FB680-3F4A-45AC-A598-122F19FBDD30}" type="slidenum">
              <a:rPr lang="en-US" smtClean="0"/>
              <a:t>11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38200" y="0"/>
            <a:ext cx="10515600" cy="4626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 smtClean="0"/>
              <a:t>Analysis Context Diagram - Vehicle Weight Verification Via Analysis Example</a:t>
            </a:r>
            <a:endParaRPr lang="en-US" sz="2400" b="1" dirty="0"/>
          </a:p>
        </p:txBody>
      </p:sp>
      <p:pic>
        <p:nvPicPr>
          <p:cNvPr id="8" name="Picture 185194155.jpg" descr="185194155.jpg"/>
          <p:cNvPicPr preferRelativeResize="0"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9424" y="439192"/>
            <a:ext cx="10638663" cy="641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3722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E45FB680-3F4A-45AC-A598-122F19FBDD30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38200" y="0"/>
            <a:ext cx="10515600" cy="4626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 smtClean="0"/>
              <a:t>Analysis Parametric Diagram - Vehicle Weight Verification Via Analysis Example </a:t>
            </a:r>
            <a:endParaRPr lang="en-US" sz="2400" b="1" dirty="0"/>
          </a:p>
        </p:txBody>
      </p:sp>
      <p:pic>
        <p:nvPicPr>
          <p:cNvPr id="9" name="Picture -1924897551.jpg" descr="-1924897551.jpg"/>
          <p:cNvPicPr preferRelativeResize="0"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4059" y="497046"/>
            <a:ext cx="10666144" cy="636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3360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E45FB680-3F4A-45AC-A598-122F19FBDD30}" type="slidenum">
              <a:rPr lang="en-US" smtClean="0"/>
              <a:t>13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38200" y="0"/>
            <a:ext cx="10515600" cy="4626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 smtClean="0"/>
              <a:t>Decompose a Compound Text Based Requirement Example</a:t>
            </a:r>
            <a:endParaRPr lang="en-US" sz="2400" b="1" dirty="0"/>
          </a:p>
        </p:txBody>
      </p:sp>
      <p:pic>
        <p:nvPicPr>
          <p:cNvPr id="8" name="Picture -1824255768.jpg" descr="-1824255768.jpg"/>
          <p:cNvPicPr preferRelativeResize="0"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505704"/>
            <a:ext cx="10772899" cy="6352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2450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B680-3F4A-45AC-A598-122F19FBDD30}" type="slidenum">
              <a:rPr lang="en-US" smtClean="0"/>
              <a:t>14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753117" y="0"/>
            <a:ext cx="858356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/>
              <a:t>Design Constraint </a:t>
            </a:r>
            <a:r>
              <a:rPr lang="en-US" sz="2000" b="1" dirty="0"/>
              <a:t>Requirement </a:t>
            </a:r>
            <a:r>
              <a:rPr lang="en-US" sz="2000" b="1" dirty="0" smtClean="0"/>
              <a:t>Example</a:t>
            </a:r>
            <a:endParaRPr lang="en-US" sz="2000" b="1" dirty="0"/>
          </a:p>
        </p:txBody>
      </p:sp>
      <p:pic>
        <p:nvPicPr>
          <p:cNvPr id="8" name="Picture -1052571614.jpg" descr="-1052571614.jpg"/>
          <p:cNvPicPr preferRelativeResize="0"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43169" y="416344"/>
            <a:ext cx="7603455" cy="6404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6924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B680-3F4A-45AC-A598-122F19FBDD30}" type="slidenum">
              <a:rPr lang="en-US" smtClean="0"/>
              <a:t>15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38200" y="0"/>
            <a:ext cx="10515600" cy="4626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/>
              <a:t>Transform a Text based </a:t>
            </a:r>
            <a:r>
              <a:rPr lang="en-US" sz="2400" b="1" dirty="0" smtClean="0"/>
              <a:t>Functional Requirement </a:t>
            </a:r>
            <a:r>
              <a:rPr lang="en-US" sz="2400" b="1" dirty="0"/>
              <a:t>to a Formal </a:t>
            </a:r>
            <a:r>
              <a:rPr lang="en-US" sz="2400" b="1" dirty="0" smtClean="0"/>
              <a:t>Requirement Example </a:t>
            </a:r>
            <a:endParaRPr lang="en-US" sz="2400" b="1" dirty="0"/>
          </a:p>
        </p:txBody>
      </p:sp>
      <p:pic>
        <p:nvPicPr>
          <p:cNvPr id="8" name="Picture 887813608.jpg" descr="887813608.jpg"/>
          <p:cNvPicPr preferRelativeResize="0"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8853" y="356529"/>
            <a:ext cx="8566431" cy="6501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5428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352472" y="6310312"/>
            <a:ext cx="2743200" cy="365125"/>
          </a:xfrm>
        </p:spPr>
        <p:txBody>
          <a:bodyPr/>
          <a:lstStyle/>
          <a:p>
            <a:fld id="{E45FB680-3F4A-45AC-A598-122F19FBDD30}" type="slidenum">
              <a:rPr lang="en-US" smtClean="0"/>
              <a:t>16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38200" y="0"/>
            <a:ext cx="10515600" cy="4626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 smtClean="0"/>
              <a:t>Vehicle Stopping Distance Example</a:t>
            </a:r>
            <a:endParaRPr lang="en-US" sz="2400" b="1" dirty="0"/>
          </a:p>
        </p:txBody>
      </p:sp>
      <p:pic>
        <p:nvPicPr>
          <p:cNvPr id="9" name="Picture -86515879.jpg" descr="-86515879.jpg"/>
          <p:cNvPicPr preferRelativeResize="0"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39090" y="462647"/>
            <a:ext cx="10183091" cy="6395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6734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352472" y="6310312"/>
            <a:ext cx="2743200" cy="365125"/>
          </a:xfrm>
        </p:spPr>
        <p:txBody>
          <a:bodyPr/>
          <a:lstStyle/>
          <a:p>
            <a:fld id="{E45FB680-3F4A-45AC-A598-122F19FBDD30}" type="slidenum">
              <a:rPr lang="en-US" smtClean="0"/>
              <a:t>17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38200" y="0"/>
            <a:ext cx="10515600" cy="4626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/>
              <a:t>Vehicle Stopping Distance </a:t>
            </a:r>
            <a:r>
              <a:rPr lang="en-US" sz="2400" b="1" dirty="0" smtClean="0"/>
              <a:t> Parametric Diagram</a:t>
            </a:r>
            <a:endParaRPr lang="en-US" sz="2400" b="1" dirty="0"/>
          </a:p>
        </p:txBody>
      </p:sp>
      <p:pic>
        <p:nvPicPr>
          <p:cNvPr id="8" name="Picture 1718728396.jpg" descr="1718728396.jpg"/>
          <p:cNvPicPr preferRelativeResize="0"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58159" y="407741"/>
            <a:ext cx="8337896" cy="644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4053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352472" y="6310312"/>
            <a:ext cx="2743200" cy="365125"/>
          </a:xfrm>
        </p:spPr>
        <p:txBody>
          <a:bodyPr/>
          <a:lstStyle/>
          <a:p>
            <a:fld id="{E45FB680-3F4A-45AC-A598-122F19FBDD30}" type="slidenum">
              <a:rPr lang="en-US" smtClean="0"/>
              <a:t>18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38200" y="0"/>
            <a:ext cx="10515600" cy="4626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 smtClean="0"/>
              <a:t>Functional Requirement Example -Updated 9/xx/2016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2240725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B680-3F4A-45AC-A598-122F19FBDD30}" type="slidenum">
              <a:rPr lang="en-US" smtClean="0"/>
              <a:t>19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38200" y="0"/>
            <a:ext cx="10515600" cy="4626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 smtClean="0"/>
              <a:t>Interface Requirement Example, Central Heating System Context Realization</a:t>
            </a:r>
            <a:endParaRPr lang="en-US" sz="2400" b="1" dirty="0"/>
          </a:p>
        </p:txBody>
      </p:sp>
      <p:pic>
        <p:nvPicPr>
          <p:cNvPr id="6" name="Picture 829056422.jpg" descr="829056422.jpg"/>
          <p:cNvPicPr preferRelativeResize="0"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5669" y="417933"/>
            <a:ext cx="11445765" cy="6057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9800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9735"/>
            <a:ext cx="10515600" cy="1325563"/>
          </a:xfrm>
        </p:spPr>
        <p:txBody>
          <a:bodyPr/>
          <a:lstStyle/>
          <a:p>
            <a:r>
              <a:rPr lang="en-US" dirty="0" smtClean="0"/>
              <a:t>Changes to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85592"/>
            <a:ext cx="10515600" cy="4891371"/>
          </a:xfrm>
        </p:spPr>
        <p:txBody>
          <a:bodyPr>
            <a:normAutofit/>
          </a:bodyPr>
          <a:lstStyle/>
          <a:p>
            <a:r>
              <a:rPr lang="en-US" dirty="0" smtClean="0"/>
              <a:t>Slide 3 </a:t>
            </a:r>
            <a:r>
              <a:rPr lang="en-US" dirty="0" smtClean="0"/>
              <a:t>– Added Element Group </a:t>
            </a:r>
          </a:p>
          <a:p>
            <a:r>
              <a:rPr lang="en-US" dirty="0" smtClean="0"/>
              <a:t>Slide </a:t>
            </a:r>
            <a:r>
              <a:rPr lang="en-US" dirty="0" smtClean="0"/>
              <a:t>4 </a:t>
            </a:r>
            <a:r>
              <a:rPr lang="en-US" dirty="0" smtClean="0"/>
              <a:t>and </a:t>
            </a:r>
            <a:r>
              <a:rPr lang="en-US" dirty="0" smtClean="0"/>
              <a:t>5 </a:t>
            </a:r>
            <a:r>
              <a:rPr lang="en-US" dirty="0" smtClean="0"/>
              <a:t>– No significant change</a:t>
            </a:r>
          </a:p>
          <a:p>
            <a:r>
              <a:rPr lang="en-US" dirty="0" smtClean="0"/>
              <a:t>Slide </a:t>
            </a:r>
            <a:r>
              <a:rPr lang="en-US" dirty="0" smtClean="0"/>
              <a:t>6 </a:t>
            </a:r>
            <a:r>
              <a:rPr lang="en-US" dirty="0" smtClean="0"/>
              <a:t>– Requirement Relationships</a:t>
            </a:r>
          </a:p>
          <a:p>
            <a:pPr lvl="1"/>
            <a:r>
              <a:rPr lang="en-US" dirty="0" smtClean="0"/>
              <a:t>Removed Rationale Relationship from diagram. Now part of Model Element Relationship Diagram</a:t>
            </a:r>
          </a:p>
          <a:p>
            <a:pPr lvl="1"/>
            <a:r>
              <a:rPr lang="en-US" dirty="0" smtClean="0"/>
              <a:t>Added Refine Relationship as a generalization of Requirement Refine Relationship</a:t>
            </a:r>
            <a:endParaRPr lang="en-US" dirty="0"/>
          </a:p>
          <a:p>
            <a:r>
              <a:rPr lang="en-US" dirty="0"/>
              <a:t>Slide 7 – Verification Concepts updated based on Context </a:t>
            </a:r>
            <a:r>
              <a:rPr lang="en-US" dirty="0" smtClean="0"/>
              <a:t>Pattern</a:t>
            </a:r>
          </a:p>
          <a:p>
            <a:r>
              <a:rPr lang="en-US" dirty="0" smtClean="0"/>
              <a:t>All </a:t>
            </a:r>
            <a:r>
              <a:rPr lang="en-US" dirty="0" smtClean="0"/>
              <a:t>Slides – Any comment that was an open issue</a:t>
            </a:r>
            <a:r>
              <a:rPr lang="en-US" dirty="0"/>
              <a:t> </a:t>
            </a:r>
            <a:r>
              <a:rPr lang="en-US" dirty="0" smtClean="0"/>
              <a:t>or question are now stereotypes as «problem»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B680-3F4A-45AC-A598-122F19FBDD3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2029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58007" y="23452"/>
            <a:ext cx="90809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Controller-Sensor Interface </a:t>
            </a:r>
            <a:r>
              <a:rPr lang="en-US" sz="2400" dirty="0" smtClean="0"/>
              <a:t>Realization</a:t>
            </a:r>
            <a:endParaRPr lang="en-US" sz="2400" dirty="0"/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45FB680-3F4A-45AC-A598-122F19FBDD30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6" name="Picture 1758404494.jpg" descr="1758404494.jpg"/>
          <p:cNvPicPr preferRelativeResize="0"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39187" y="490698"/>
            <a:ext cx="9199758" cy="6367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9246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B680-3F4A-45AC-A598-122F19FBDD30}" type="slidenum">
              <a:rPr lang="en-US" smtClean="0"/>
              <a:t>21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47724" y="23452"/>
            <a:ext cx="105822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High Level Requirements - Controller-Sensor </a:t>
            </a:r>
            <a:r>
              <a:rPr lang="en-US" sz="2400" dirty="0"/>
              <a:t>Interface </a:t>
            </a:r>
            <a:r>
              <a:rPr lang="en-US" sz="2400" dirty="0" smtClean="0"/>
              <a:t>Specification</a:t>
            </a:r>
            <a:endParaRPr lang="en-US" sz="2400" dirty="0"/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45FB680-3F4A-45AC-A598-122F19FBDD30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6" name="Picture 1536573419.jpg" descr="1536573419.jpg"/>
          <p:cNvPicPr preferRelativeResize="0"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04472" y="424012"/>
            <a:ext cx="8269693" cy="6397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1959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9175" y="0"/>
            <a:ext cx="100488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Detailed Requirements - Controller-Sensor </a:t>
            </a:r>
            <a:r>
              <a:rPr lang="en-US" sz="2400" dirty="0"/>
              <a:t>Interface </a:t>
            </a:r>
            <a:r>
              <a:rPr lang="en-US" sz="2400" dirty="0" smtClean="0"/>
              <a:t>Specification</a:t>
            </a:r>
            <a:endParaRPr lang="en-US" sz="2400" dirty="0"/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45FB680-3F4A-45AC-A598-122F19FBDD30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8" name="Picture 1144709754.jpg" descr="1144709754.jpg"/>
          <p:cNvPicPr preferRelativeResize="0"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7299" y="425633"/>
            <a:ext cx="9588207" cy="6453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3822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58007" y="23452"/>
            <a:ext cx="90809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Controller-Sensor Interface </a:t>
            </a:r>
            <a:r>
              <a:rPr lang="en-US" sz="2400" dirty="0" smtClean="0"/>
              <a:t>Specification Model</a:t>
            </a:r>
            <a:endParaRPr lang="en-US" sz="2400" dirty="0"/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45FB680-3F4A-45AC-A598-122F19FBDD30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8" name="Picture -1260827753.jpg" descr="-1260827753.jpg"/>
          <p:cNvPicPr preferRelativeResize="0"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416875"/>
            <a:ext cx="12192001" cy="6179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5180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48800" y="6448576"/>
            <a:ext cx="2743200" cy="365125"/>
          </a:xfrm>
        </p:spPr>
        <p:txBody>
          <a:bodyPr/>
          <a:lstStyle/>
          <a:p>
            <a:fld id="{E45FB680-3F4A-45AC-A598-122F19FBDD30}" type="slidenum">
              <a:rPr lang="en-US" smtClean="0"/>
              <a:t>24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38200" y="0"/>
            <a:ext cx="10515600" cy="4626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/>
              <a:t>Controller-Inlet Valve Interface </a:t>
            </a:r>
            <a:r>
              <a:rPr lang="en-US" sz="2400" b="1" dirty="0" smtClean="0"/>
              <a:t>Realization</a:t>
            </a:r>
            <a:endParaRPr lang="en-US" sz="2400" b="1" dirty="0"/>
          </a:p>
        </p:txBody>
      </p:sp>
      <p:pic>
        <p:nvPicPr>
          <p:cNvPr id="7" name="Picture -289034806.jpg" descr="-289034806.jpg"/>
          <p:cNvPicPr preferRelativeResize="0"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2397" y="424799"/>
            <a:ext cx="11107206" cy="6388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1114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838200" y="0"/>
            <a:ext cx="10515600" cy="4626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 smtClean="0"/>
              <a:t>Controller-Inlet Valve </a:t>
            </a:r>
            <a:r>
              <a:rPr lang="en-US" sz="2400" b="1" dirty="0"/>
              <a:t>Interface </a:t>
            </a:r>
            <a:r>
              <a:rPr lang="en-US" sz="2400" b="1" dirty="0" smtClean="0"/>
              <a:t>High Level Specification</a:t>
            </a:r>
            <a:endParaRPr lang="en-US" sz="2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30135" y="6492875"/>
            <a:ext cx="2743200" cy="365125"/>
          </a:xfrm>
        </p:spPr>
        <p:txBody>
          <a:bodyPr/>
          <a:lstStyle/>
          <a:p>
            <a:fld id="{E45FB680-3F4A-45AC-A598-122F19FBDD30}" type="slidenum">
              <a:rPr lang="en-US" smtClean="0"/>
              <a:t>25</a:t>
            </a:fld>
            <a:endParaRPr lang="en-US" dirty="0"/>
          </a:p>
        </p:txBody>
      </p:sp>
      <p:pic>
        <p:nvPicPr>
          <p:cNvPr id="5" name="Picture -958731658.jpg" descr="-958731658.jpg"/>
          <p:cNvPicPr preferRelativeResize="0"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3008" y="462648"/>
            <a:ext cx="7919312" cy="6395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016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838200" y="0"/>
            <a:ext cx="10515600" cy="4626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 smtClean="0"/>
              <a:t>Controller-Inlet Valve </a:t>
            </a:r>
            <a:r>
              <a:rPr lang="en-US" sz="2400" b="1" dirty="0"/>
              <a:t>Interface </a:t>
            </a:r>
            <a:r>
              <a:rPr lang="en-US" sz="2400" b="1" dirty="0" smtClean="0"/>
              <a:t>Detailed Generated Requirements</a:t>
            </a:r>
            <a:endParaRPr lang="en-US" sz="2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30135" y="6492875"/>
            <a:ext cx="2743200" cy="365125"/>
          </a:xfrm>
        </p:spPr>
        <p:txBody>
          <a:bodyPr/>
          <a:lstStyle/>
          <a:p>
            <a:fld id="{E45FB680-3F4A-45AC-A598-122F19FBDD30}" type="slidenum">
              <a:rPr lang="en-US" smtClean="0"/>
              <a:t>26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643" y="462648"/>
            <a:ext cx="10804063" cy="6395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419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838200" y="0"/>
            <a:ext cx="10515600" cy="4626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 smtClean="0"/>
              <a:t>Controller-Inlet Valve </a:t>
            </a:r>
            <a:r>
              <a:rPr lang="en-US" sz="2400" b="1" dirty="0"/>
              <a:t>Interface </a:t>
            </a:r>
            <a:r>
              <a:rPr lang="en-US" sz="2400" b="1" dirty="0" smtClean="0"/>
              <a:t>Specification Model</a:t>
            </a:r>
            <a:endParaRPr lang="en-US" sz="2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30135" y="6492875"/>
            <a:ext cx="2743200" cy="365125"/>
          </a:xfrm>
        </p:spPr>
        <p:txBody>
          <a:bodyPr/>
          <a:lstStyle/>
          <a:p>
            <a:fld id="{E45FB680-3F4A-45AC-A598-122F19FBDD30}" type="slidenum">
              <a:rPr lang="en-US" smtClean="0"/>
              <a:t>27</a:t>
            </a:fld>
            <a:endParaRPr lang="en-US" dirty="0"/>
          </a:p>
        </p:txBody>
      </p:sp>
      <p:pic>
        <p:nvPicPr>
          <p:cNvPr id="5" name="Picture -1285535319.jpg" descr="-1285535319.jpg"/>
          <p:cNvPicPr preferRelativeResize="0"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2683" y="349611"/>
            <a:ext cx="11566634" cy="6508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69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48800" y="6471119"/>
            <a:ext cx="2743200" cy="365125"/>
          </a:xfrm>
        </p:spPr>
        <p:txBody>
          <a:bodyPr/>
          <a:lstStyle/>
          <a:p>
            <a:fld id="{E45FB680-3F4A-45AC-A598-122F19FBDD30}" type="slidenum">
              <a:rPr lang="en-US" smtClean="0"/>
              <a:t>28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38200" y="0"/>
            <a:ext cx="10515600" cy="4626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 smtClean="0"/>
              <a:t>Controller-Sensor &amp; Controller-Inlet Valve Requirement Table - 11/13/2016</a:t>
            </a:r>
            <a:endParaRPr lang="en-US" sz="2400" b="1" dirty="0"/>
          </a:p>
        </p:txBody>
      </p:sp>
      <p:pic>
        <p:nvPicPr>
          <p:cNvPr id="7" name="Picture -2133137650.jpg" descr="-2133137650.jpg"/>
          <p:cNvPicPr preferRelativeResize="0"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52716" y="489382"/>
            <a:ext cx="7286568" cy="6306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7988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B680-3F4A-45AC-A598-122F19FBDD30}" type="slidenum">
              <a:rPr lang="en-US" smtClean="0"/>
              <a:t>29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38200" y="0"/>
            <a:ext cx="10515600" cy="4626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 smtClean="0"/>
              <a:t>Restricted Text Statement Metamodel Example</a:t>
            </a:r>
            <a:endParaRPr lang="en-US" sz="24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0594"/>
            <a:ext cx="12192000" cy="5820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7937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91660" y="0"/>
            <a:ext cx="2355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Requirement Concepts</a:t>
            </a:r>
            <a:endParaRPr lang="en-US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E45FB680-3F4A-45AC-A598-122F19FBDD30}" type="slidenum">
              <a:rPr lang="en-US" smtClean="0"/>
              <a:t>3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083" y="342900"/>
            <a:ext cx="11210925" cy="651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565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B680-3F4A-45AC-A598-122F19FBDD30}" type="slidenum">
              <a:rPr lang="en-US" smtClean="0"/>
              <a:t>30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38200" y="0"/>
            <a:ext cx="10515600" cy="4626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 smtClean="0"/>
              <a:t>USB Library Example</a:t>
            </a:r>
            <a:endParaRPr lang="en-US" sz="2400" b="1" dirty="0"/>
          </a:p>
        </p:txBody>
      </p:sp>
      <p:pic>
        <p:nvPicPr>
          <p:cNvPr id="7" name="Picture -2061350172.jpg" descr="-2061350172.jpg"/>
          <p:cNvPicPr preferRelativeResize="0"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5944" y="376557"/>
            <a:ext cx="10795620" cy="6481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880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838200" y="0"/>
            <a:ext cx="10515600" cy="4626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 smtClean="0"/>
              <a:t>Constraint Evaluation Library Example</a:t>
            </a:r>
            <a:endParaRPr lang="en-US" sz="2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48800" y="6442890"/>
            <a:ext cx="2743200" cy="365125"/>
          </a:xfrm>
        </p:spPr>
        <p:txBody>
          <a:bodyPr/>
          <a:lstStyle/>
          <a:p>
            <a:fld id="{E45FB680-3F4A-45AC-A598-122F19FBDD30}" type="slidenum">
              <a:rPr lang="en-US" smtClean="0"/>
              <a:t>31</a:t>
            </a:fld>
            <a:endParaRPr lang="en-US" dirty="0"/>
          </a:p>
        </p:txBody>
      </p:sp>
      <p:pic>
        <p:nvPicPr>
          <p:cNvPr id="7" name="Picture -373167247.jpg" descr="-373167247.jpg"/>
          <p:cNvPicPr preferRelativeResize="0"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3909" y="425826"/>
            <a:ext cx="12088091" cy="6093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569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B680-3F4A-45AC-A598-122F19FBDD30}" type="slidenum">
              <a:rPr lang="en-US" smtClean="0"/>
              <a:t>32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38200" y="0"/>
            <a:ext cx="10515600" cy="4626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 smtClean="0"/>
              <a:t>Stereotypes Types Used in Requirement Examples</a:t>
            </a:r>
            <a:endParaRPr lang="en-US" sz="2400" b="1" dirty="0"/>
          </a:p>
        </p:txBody>
      </p:sp>
      <p:pic>
        <p:nvPicPr>
          <p:cNvPr id="7" name="Picture -1001796779.jpg" descr="-1001796779.jpg"/>
          <p:cNvPicPr preferRelativeResize="0"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394270"/>
            <a:ext cx="12110544" cy="605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4614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B680-3F4A-45AC-A598-122F19FBDD30}" type="slidenum">
              <a:rPr lang="en-US" smtClean="0"/>
              <a:t>33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38268" y="0"/>
            <a:ext cx="10515600" cy="4626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 smtClean="0"/>
              <a:t>Value Types Used in Examples</a:t>
            </a:r>
            <a:endParaRPr lang="en-US" sz="2400" b="1" dirty="0"/>
          </a:p>
        </p:txBody>
      </p:sp>
      <p:pic>
        <p:nvPicPr>
          <p:cNvPr id="7" name="Picture -310850196.jpg" descr="-310850196.jpg"/>
          <p:cNvPicPr preferRelativeResize="0"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66786" y="392228"/>
            <a:ext cx="10387081" cy="5984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3921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008" y="365125"/>
            <a:ext cx="11045792" cy="132556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Derived </a:t>
            </a:r>
            <a:r>
              <a:rPr lang="en-US" sz="4000" i="1" u="sng" dirty="0" smtClean="0"/>
              <a:t>Required</a:t>
            </a:r>
            <a:r>
              <a:rPr lang="en-US" sz="4000" dirty="0" smtClean="0"/>
              <a:t> Requirement Example</a:t>
            </a:r>
            <a:br>
              <a:rPr lang="en-US" sz="4000" dirty="0" smtClean="0"/>
            </a:br>
            <a:r>
              <a:rPr lang="en-US" sz="3100" dirty="0" smtClean="0"/>
              <a:t>Engine Power from Vehicle Weight &amp; Vehicle Acceleration</a:t>
            </a:r>
            <a:endParaRPr lang="en-US" sz="3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B680-3F4A-45AC-A598-122F19FBDD30}" type="slidenum">
              <a:rPr lang="en-US" smtClean="0"/>
              <a:pPr/>
              <a:t>34</a:t>
            </a:fld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rot="5400000">
            <a:off x="709684" y="4026089"/>
            <a:ext cx="3712191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606722" y="5868537"/>
            <a:ext cx="5227093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751163" y="3525033"/>
            <a:ext cx="8178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Engine</a:t>
            </a:r>
          </a:p>
          <a:p>
            <a:r>
              <a:rPr lang="en-US" dirty="0" smtClean="0"/>
              <a:t>Power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650325" y="5860535"/>
            <a:ext cx="1584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Vehicle Weight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728346" y="3466532"/>
            <a:ext cx="23907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Pwr-reqd</a:t>
            </a:r>
            <a:r>
              <a:rPr lang="en-US" dirty="0" smtClean="0"/>
              <a:t> = k * Wt-</a:t>
            </a:r>
            <a:r>
              <a:rPr lang="en-US" dirty="0" err="1" smtClean="0"/>
              <a:t>reqd</a:t>
            </a:r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3223146" y="4162567"/>
            <a:ext cx="4228532" cy="13124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 rot="20614003">
            <a:off x="3850943" y="4560629"/>
            <a:ext cx="2194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Accel</a:t>
            </a:r>
            <a:r>
              <a:rPr lang="en-US" dirty="0" smtClean="0"/>
              <a:t> = 0-60 in 10 sec</a:t>
            </a:r>
            <a:endParaRPr lang="en-US" dirty="0"/>
          </a:p>
        </p:txBody>
      </p:sp>
      <p:cxnSp>
        <p:nvCxnSpPr>
          <p:cNvPr id="21" name="Straight Connector 20"/>
          <p:cNvCxnSpPr/>
          <p:nvPr/>
        </p:nvCxnSpPr>
        <p:spPr>
          <a:xfrm rot="5400000" flipH="1" flipV="1">
            <a:off x="5254388" y="4694830"/>
            <a:ext cx="2292824" cy="2729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10800000" flipV="1">
            <a:off x="6496335" y="5404513"/>
            <a:ext cx="504967" cy="3684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537278" y="5049672"/>
            <a:ext cx="973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Wt-</a:t>
            </a:r>
            <a:r>
              <a:rPr lang="en-US" dirty="0" err="1" smtClean="0"/>
              <a:t>reqd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346697" y="3864207"/>
            <a:ext cx="2175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Pwr</a:t>
            </a:r>
            <a:r>
              <a:rPr lang="en-US" dirty="0" smtClean="0"/>
              <a:t>-actual&gt;</a:t>
            </a:r>
            <a:r>
              <a:rPr lang="en-US" dirty="0" err="1" smtClean="0"/>
              <a:t>Pwr-reqd</a:t>
            </a:r>
            <a:endParaRPr lang="en-US" dirty="0" smtClean="0"/>
          </a:p>
        </p:txBody>
      </p:sp>
      <p:cxnSp>
        <p:nvCxnSpPr>
          <p:cNvPr id="29" name="Straight Connector 28"/>
          <p:cNvCxnSpPr/>
          <p:nvPr/>
        </p:nvCxnSpPr>
        <p:spPr>
          <a:xfrm flipV="1">
            <a:off x="2552131" y="4464452"/>
            <a:ext cx="3848669" cy="2729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>
            <a:off x="6318913" y="4016352"/>
            <a:ext cx="163774" cy="1501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Arrow Connector 34"/>
          <p:cNvCxnSpPr/>
          <p:nvPr/>
        </p:nvCxnSpPr>
        <p:spPr>
          <a:xfrm rot="16200000" flipH="1">
            <a:off x="5786649" y="3538682"/>
            <a:ext cx="477672" cy="4503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5172500" y="3156545"/>
            <a:ext cx="1189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Pwr</a:t>
            </a:r>
            <a:r>
              <a:rPr lang="en-US" dirty="0" smtClean="0"/>
              <a:t>-actual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7803931" y="1828800"/>
            <a:ext cx="32011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Constraint can be reused for</a:t>
            </a:r>
          </a:p>
          <a:p>
            <a:r>
              <a:rPr lang="en-US" dirty="0" smtClean="0"/>
              <a:t>defining the power requirement</a:t>
            </a:r>
          </a:p>
          <a:p>
            <a:r>
              <a:rPr lang="en-US" dirty="0" smtClean="0"/>
              <a:t>and the weight requirement</a:t>
            </a:r>
            <a:endParaRPr lang="en-US" dirty="0"/>
          </a:p>
        </p:txBody>
      </p:sp>
      <p:cxnSp>
        <p:nvCxnSpPr>
          <p:cNvPr id="26" name="Straight Arrow Connector 25"/>
          <p:cNvCxnSpPr/>
          <p:nvPr/>
        </p:nvCxnSpPr>
        <p:spPr>
          <a:xfrm flipH="1">
            <a:off x="4476465" y="4218006"/>
            <a:ext cx="1" cy="27374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840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008" y="365125"/>
            <a:ext cx="11045792" cy="132556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Derived </a:t>
            </a:r>
            <a:r>
              <a:rPr lang="en-US" sz="4000" i="1" u="sng" dirty="0" smtClean="0"/>
              <a:t>Desired</a:t>
            </a:r>
            <a:r>
              <a:rPr lang="en-US" sz="4000" dirty="0" smtClean="0"/>
              <a:t> Requirement Example</a:t>
            </a:r>
            <a:br>
              <a:rPr lang="en-US" sz="4000" dirty="0" smtClean="0"/>
            </a:br>
            <a:r>
              <a:rPr lang="en-US" sz="4000" dirty="0" smtClean="0"/>
              <a:t>       </a:t>
            </a:r>
            <a:r>
              <a:rPr lang="en-US" sz="3100" dirty="0" smtClean="0"/>
              <a:t>Engine Power from Vehicle Weight &amp; Vehicle Acceleration</a:t>
            </a:r>
            <a:endParaRPr lang="en-US" sz="3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B680-3F4A-45AC-A598-122F19FBDD30}" type="slidenum">
              <a:rPr lang="en-US" smtClean="0"/>
              <a:pPr/>
              <a:t>35</a:t>
            </a:fld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rot="5400000">
            <a:off x="709684" y="4026089"/>
            <a:ext cx="3712191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606722" y="5868537"/>
            <a:ext cx="5227093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761574" y="3571672"/>
            <a:ext cx="8178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Engine</a:t>
            </a:r>
          </a:p>
          <a:p>
            <a:r>
              <a:rPr lang="en-US" dirty="0" smtClean="0"/>
              <a:t>Power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637797" y="5921865"/>
            <a:ext cx="1584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Vehicle Weight</a:t>
            </a: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3070746" y="3016155"/>
            <a:ext cx="4380932" cy="23064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728346" y="3466532"/>
            <a:ext cx="23907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Pwr-reqd</a:t>
            </a:r>
            <a:r>
              <a:rPr lang="en-US" dirty="0" smtClean="0"/>
              <a:t> = k * Wt-</a:t>
            </a:r>
            <a:r>
              <a:rPr lang="en-US" dirty="0" err="1" smtClean="0"/>
              <a:t>reqd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 rot="20008361">
            <a:off x="3716109" y="4012444"/>
            <a:ext cx="20778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Accel</a:t>
            </a:r>
            <a:r>
              <a:rPr lang="en-US" dirty="0" smtClean="0"/>
              <a:t> = 0-60 in 5 sec</a:t>
            </a:r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3223146" y="4162567"/>
            <a:ext cx="4228532" cy="13124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 rot="20614003">
            <a:off x="3850943" y="4560629"/>
            <a:ext cx="2194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Accel</a:t>
            </a:r>
            <a:r>
              <a:rPr lang="en-US" dirty="0" smtClean="0"/>
              <a:t> = 0-60 in 10 sec</a:t>
            </a:r>
            <a:endParaRPr lang="en-US" dirty="0"/>
          </a:p>
        </p:txBody>
      </p:sp>
      <p:cxnSp>
        <p:nvCxnSpPr>
          <p:cNvPr id="21" name="Straight Connector 20"/>
          <p:cNvCxnSpPr/>
          <p:nvPr/>
        </p:nvCxnSpPr>
        <p:spPr>
          <a:xfrm rot="5400000" flipH="1" flipV="1">
            <a:off x="5254388" y="4694830"/>
            <a:ext cx="2292824" cy="2729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24" idx="2"/>
          </p:cNvCxnSpPr>
          <p:nvPr/>
        </p:nvCxnSpPr>
        <p:spPr>
          <a:xfrm flipH="1">
            <a:off x="6400250" y="5526626"/>
            <a:ext cx="596507" cy="32257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509989" y="5157294"/>
            <a:ext cx="973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Wt-</a:t>
            </a:r>
            <a:r>
              <a:rPr lang="en-US" dirty="0" err="1" smtClean="0"/>
              <a:t>reqd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252021" y="2918992"/>
            <a:ext cx="2433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Pwr</a:t>
            </a:r>
            <a:r>
              <a:rPr lang="en-US" dirty="0" smtClean="0"/>
              <a:t>-actual&gt;</a:t>
            </a:r>
            <a:r>
              <a:rPr lang="en-US" dirty="0" err="1" smtClean="0"/>
              <a:t>Pwr</a:t>
            </a:r>
            <a:r>
              <a:rPr lang="en-US" dirty="0" smtClean="0"/>
              <a:t>-desired</a:t>
            </a:r>
          </a:p>
        </p:txBody>
      </p:sp>
      <p:cxnSp>
        <p:nvCxnSpPr>
          <p:cNvPr id="27" name="Straight Arrow Connector 26"/>
          <p:cNvCxnSpPr>
            <a:stCxn id="25" idx="2"/>
          </p:cNvCxnSpPr>
          <p:nvPr/>
        </p:nvCxnSpPr>
        <p:spPr>
          <a:xfrm>
            <a:off x="4468957" y="3288324"/>
            <a:ext cx="96277" cy="27374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2579427" y="3562066"/>
            <a:ext cx="3835021" cy="1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7803931" y="1828800"/>
            <a:ext cx="32011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Constraint can be reused for</a:t>
            </a:r>
          </a:p>
          <a:p>
            <a:r>
              <a:rPr lang="en-US" dirty="0" smtClean="0"/>
              <a:t>defining the power requirement</a:t>
            </a:r>
          </a:p>
          <a:p>
            <a:r>
              <a:rPr lang="en-US" dirty="0" smtClean="0"/>
              <a:t>and the weight requirement</a:t>
            </a:r>
            <a:endParaRPr lang="en-US" dirty="0"/>
          </a:p>
        </p:txBody>
      </p:sp>
      <p:sp>
        <p:nvSpPr>
          <p:cNvPr id="28" name="Oval 27"/>
          <p:cNvSpPr/>
          <p:nvPr/>
        </p:nvSpPr>
        <p:spPr>
          <a:xfrm>
            <a:off x="6318913" y="4016352"/>
            <a:ext cx="163774" cy="1501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Arrow Connector 29"/>
          <p:cNvCxnSpPr>
            <a:stCxn id="31" idx="1"/>
          </p:cNvCxnSpPr>
          <p:nvPr/>
        </p:nvCxnSpPr>
        <p:spPr>
          <a:xfrm flipH="1">
            <a:off x="6537278" y="4032618"/>
            <a:ext cx="319525" cy="4188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6856803" y="3847952"/>
            <a:ext cx="1189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Pwr</a:t>
            </a:r>
            <a:r>
              <a:rPr lang="en-US" dirty="0" smtClean="0"/>
              <a:t>-actual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394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B680-3F4A-45AC-A598-122F19FBDD30}" type="slidenum">
              <a:rPr lang="en-US" smtClean="0"/>
              <a:t>36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38200" y="0"/>
            <a:ext cx="10515600" cy="4626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/>
              <a:t>MIL-STD-961E </a:t>
            </a:r>
            <a:r>
              <a:rPr lang="en-US" sz="2400" b="1" dirty="0" smtClean="0"/>
              <a:t> Requirement Specification Example</a:t>
            </a:r>
            <a:endParaRPr lang="en-US" sz="2400" b="1" dirty="0"/>
          </a:p>
        </p:txBody>
      </p:sp>
      <p:pic>
        <p:nvPicPr>
          <p:cNvPr id="7" name="Picture 1700730198.jpg" descr="1700730198.jpg"/>
          <p:cNvPicPr preferRelativeResize="0"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199" y="403893"/>
            <a:ext cx="11277601" cy="6454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735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B680-3F4A-45AC-A598-122F19FBDD30}" type="slidenum">
              <a:rPr lang="en-US" smtClean="0"/>
              <a:t>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58848" y="0"/>
            <a:ext cx="3074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Formal Requirement Concepts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9" y="369332"/>
            <a:ext cx="12104676" cy="614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4028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077" y="11005"/>
            <a:ext cx="10515600" cy="462648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 smtClean="0"/>
              <a:t>Requirements Attribute Concepts</a:t>
            </a:r>
            <a:endParaRPr lang="en-US" sz="2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48800" y="6327436"/>
            <a:ext cx="2743200" cy="365125"/>
          </a:xfrm>
        </p:spPr>
        <p:txBody>
          <a:bodyPr/>
          <a:lstStyle/>
          <a:p>
            <a:fld id="{E45FB680-3F4A-45AC-A598-122F19FBDD30}" type="slidenum">
              <a:rPr lang="en-US" smtClean="0"/>
              <a:t>5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125" y="425422"/>
            <a:ext cx="10745787" cy="63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82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339809" y="82205"/>
            <a:ext cx="5528421" cy="270966"/>
          </a:xfrm>
        </p:spPr>
        <p:txBody>
          <a:bodyPr>
            <a:normAutofit fontScale="90000"/>
          </a:bodyPr>
          <a:lstStyle/>
          <a:p>
            <a:r>
              <a:rPr lang="en-US" sz="2400" b="1" dirty="0" smtClean="0"/>
              <a:t>Requirement Relationship Concepts Diagram</a:t>
            </a:r>
            <a:endParaRPr lang="en-US" sz="2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48800" y="6339097"/>
            <a:ext cx="2743200" cy="365125"/>
          </a:xfrm>
        </p:spPr>
        <p:txBody>
          <a:bodyPr/>
          <a:lstStyle/>
          <a:p>
            <a:fld id="{E45FB680-3F4A-45AC-A598-122F19FBDD30}" type="slidenum">
              <a:rPr lang="en-US" smtClean="0"/>
              <a:t>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356" y="477431"/>
            <a:ext cx="10347325" cy="6380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3822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40278" y="0"/>
            <a:ext cx="5511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Verification Concepts updated based on context pattern</a:t>
            </a:r>
            <a:endParaRPr lang="en-US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E45FB680-3F4A-45AC-A598-122F19FBDD30}" type="slidenum">
              <a:rPr lang="en-US" smtClean="0"/>
              <a:t>7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25" y="471487"/>
            <a:ext cx="11868150" cy="591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632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B680-3F4A-45AC-A598-122F19FBDD30}" type="slidenum">
              <a:rPr lang="en-US" smtClean="0"/>
              <a:t>8</a:t>
            </a:fld>
            <a:endParaRPr lang="en-US"/>
          </a:p>
        </p:txBody>
      </p:sp>
      <p:sp>
        <p:nvSpPr>
          <p:cNvPr id="6" name="Title 6"/>
          <p:cNvSpPr txBox="1">
            <a:spLocks/>
          </p:cNvSpPr>
          <p:nvPr/>
        </p:nvSpPr>
        <p:spPr>
          <a:xfrm>
            <a:off x="3339809" y="82205"/>
            <a:ext cx="5528421" cy="2709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 smtClean="0"/>
              <a:t>Verification Terms Table</a:t>
            </a:r>
            <a:endParaRPr lang="en-US" sz="24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7357" y="353171"/>
            <a:ext cx="9053324" cy="610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3950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B680-3F4A-45AC-A598-122F19FBDD30}" type="slidenum">
              <a:rPr lang="en-US" smtClean="0"/>
              <a:t>9</a:t>
            </a:fld>
            <a:endParaRPr lang="en-US"/>
          </a:p>
        </p:txBody>
      </p:sp>
      <p:sp>
        <p:nvSpPr>
          <p:cNvPr id="6" name="Title 6"/>
          <p:cNvSpPr txBox="1">
            <a:spLocks/>
          </p:cNvSpPr>
          <p:nvPr/>
        </p:nvSpPr>
        <p:spPr>
          <a:xfrm>
            <a:off x="3339809" y="82205"/>
            <a:ext cx="5528421" cy="2709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 smtClean="0"/>
              <a:t>Verification Terms Table (continued)</a:t>
            </a:r>
            <a:endParaRPr lang="en-US" sz="24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-3" b="94042"/>
          <a:stretch/>
        </p:blipFill>
        <p:spPr>
          <a:xfrm>
            <a:off x="787436" y="326104"/>
            <a:ext cx="10633166" cy="36576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436" y="597070"/>
            <a:ext cx="10636926" cy="3308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5471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60571</TotalTime>
  <Words>375</Words>
  <Application>Microsoft Office PowerPoint</Application>
  <PresentationFormat>Widescreen</PresentationFormat>
  <Paragraphs>105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Arial</vt:lpstr>
      <vt:lpstr>Calibri</vt:lpstr>
      <vt:lpstr>Calibri Light</vt:lpstr>
      <vt:lpstr>Office Theme</vt:lpstr>
      <vt:lpstr>SECM - Requirements Concepts - Review</vt:lpstr>
      <vt:lpstr>Changes to Review</vt:lpstr>
      <vt:lpstr>PowerPoint Presentation</vt:lpstr>
      <vt:lpstr>PowerPoint Presentation</vt:lpstr>
      <vt:lpstr>Requirements Attribute Concepts</vt:lpstr>
      <vt:lpstr>Requirement Relationship Concepts Diagram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Derived Required Requirement Example Engine Power from Vehicle Weight &amp; Vehicle Acceleration</vt:lpstr>
      <vt:lpstr>Derived Desired Requirement Example        Engine Power from Vehicle Weight &amp; Vehicle Acceleration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Watson</dc:creator>
  <cp:lastModifiedBy>John Watson</cp:lastModifiedBy>
  <cp:revision>205</cp:revision>
  <dcterms:created xsi:type="dcterms:W3CDTF">2016-07-08T14:54:35Z</dcterms:created>
  <dcterms:modified xsi:type="dcterms:W3CDTF">2017-03-08T17:26:57Z</dcterms:modified>
</cp:coreProperties>
</file>