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3" r:id="rId3"/>
    <p:sldId id="297" r:id="rId4"/>
    <p:sldId id="292" r:id="rId5"/>
    <p:sldId id="296" r:id="rId6"/>
    <p:sldId id="327" r:id="rId7"/>
    <p:sldId id="328" r:id="rId8"/>
    <p:sldId id="329" r:id="rId9"/>
    <p:sldId id="325" r:id="rId10"/>
    <p:sldId id="326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8D"/>
    <a:srgbClr val="6666CC"/>
    <a:srgbClr val="333399"/>
    <a:srgbClr val="FF9900"/>
    <a:srgbClr val="FDC82F"/>
    <a:srgbClr val="00549F"/>
    <a:srgbClr val="ADDBA1"/>
    <a:srgbClr val="8BCE88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7662" autoAdjust="0"/>
    <p:restoredTop sz="94660"/>
  </p:normalViewPr>
  <p:slideViewPr>
    <p:cSldViewPr>
      <p:cViewPr varScale="1">
        <p:scale>
          <a:sx n="65" d="100"/>
          <a:sy n="65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defTabSz="893513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1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3513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defTabSz="893513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3513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00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>
            <a:lvl1pPr defTabSz="863306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9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>
            <a:lvl1pPr algn="r" defTabSz="863306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30468"/>
            <a:ext cx="5033721" cy="44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0935"/>
            <a:ext cx="2917900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4" tIns="43142" rIns="86284" bIns="43142" numCol="1" anchor="b" anchorCtr="0" compatLnSpc="1">
            <a:prstTxWarp prst="textNoShape">
              <a:avLst/>
            </a:prstTxWarp>
          </a:bodyPr>
          <a:lstStyle>
            <a:lvl1pPr defTabSz="863306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60935"/>
            <a:ext cx="2917899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4" tIns="43142" rIns="86284" bIns="43142" numCol="1" anchor="b" anchorCtr="0" compatLnSpc="1">
            <a:prstTxWarp prst="textNoShape">
              <a:avLst/>
            </a:prstTxWarp>
          </a:bodyPr>
          <a:lstStyle>
            <a:lvl1pPr algn="r" defTabSz="863306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689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19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117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38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6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041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041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signatur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8"/>
          <p:cNvSpPr txBox="1">
            <a:spLocks noChangeArrowheads="1"/>
          </p:cNvSpPr>
          <p:nvPr userDrawn="1"/>
        </p:nvSpPr>
        <p:spPr bwMode="auto">
          <a:xfrm>
            <a:off x="539552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dirty="0" smtClean="0"/>
              <a:t>ESA UNCLASSIFIED – Releasable</a:t>
            </a:r>
            <a:r>
              <a:rPr lang="en-US" sz="800" baseline="0" noProof="0" dirty="0" smtClean="0"/>
              <a:t> to the Public</a:t>
            </a:r>
            <a:endParaRPr lang="en-GB" sz="800" noProof="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9552" y="6202363"/>
            <a:ext cx="6781800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49F"/>
                </a:solidFill>
              </a:defRPr>
            </a:lvl1pPr>
          </a:lstStyle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543800" y="6454775"/>
            <a:ext cx="1447800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81000"/>
            <a:ext cx="6754837" cy="4270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9552" y="6202363"/>
            <a:ext cx="6781800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49F"/>
                </a:solidFill>
              </a:defRPr>
            </a:lvl1pPr>
          </a:lstStyle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543800" y="6454775"/>
            <a:ext cx="1447800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543800" y="6454775"/>
            <a:ext cx="1447800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9552" y="6202363"/>
            <a:ext cx="6781800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49F"/>
                </a:solidFill>
              </a:defRPr>
            </a:lvl1pPr>
          </a:lstStyle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165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539552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dirty="0" smtClean="0"/>
              <a:t>ESA UNCLASSIFIED – Releasable</a:t>
            </a:r>
            <a:r>
              <a:rPr lang="en-US" sz="800" baseline="0" noProof="0" dirty="0" smtClean="0"/>
              <a:t> to the Public</a:t>
            </a:r>
            <a:endParaRPr lang="en-GB" sz="800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9552" y="6202363"/>
            <a:ext cx="6781800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49F"/>
                </a:solidFill>
              </a:defRPr>
            </a:lvl1pPr>
          </a:lstStyle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543800" y="6454775"/>
            <a:ext cx="1447800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400">
          <a:solidFill>
            <a:schemeClr val="bg2"/>
          </a:solidFill>
          <a:latin typeface="+mn-lt"/>
        </a:defRPr>
      </a:lvl2pPr>
      <a:lvl3pPr marL="990600" indent="-2762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chemeClr val="bg2"/>
          </a:solidFill>
          <a:latin typeface="+mn-lt"/>
        </a:defRPr>
      </a:lvl3pPr>
      <a:lvl4pPr marL="1343025" indent="-266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chemeClr val="bg2"/>
          </a:solidFill>
          <a:latin typeface="+mn-lt"/>
        </a:defRPr>
      </a:lvl4pPr>
      <a:lvl5pPr marL="1704975" indent="-266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dt.esa.in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4361" y="4240720"/>
            <a:ext cx="7948800" cy="1247008"/>
          </a:xfrm>
        </p:spPr>
        <p:txBody>
          <a:bodyPr/>
          <a:lstStyle/>
          <a:p>
            <a:pPr algn="ctr"/>
            <a:r>
              <a:rPr lang="en-GB" sz="1400" dirty="0" smtClean="0"/>
              <a:t>Hans </a:t>
            </a:r>
            <a:r>
              <a:rPr lang="en-GB" sz="1400" dirty="0"/>
              <a:t>Peter de </a:t>
            </a:r>
            <a:r>
              <a:rPr lang="en-GB" sz="1400" dirty="0" smtClean="0"/>
              <a:t>Koning</a:t>
            </a:r>
            <a:endParaRPr lang="en-GB" sz="1400" dirty="0"/>
          </a:p>
          <a:p>
            <a:pPr algn="ctr"/>
            <a:r>
              <a:rPr lang="en-GB" sz="1400" dirty="0" smtClean="0"/>
              <a:t>European Space Agency</a:t>
            </a:r>
            <a:endParaRPr lang="nn-NO" sz="1400" dirty="0"/>
          </a:p>
          <a:p>
            <a:pPr algn="ctr"/>
            <a:r>
              <a:rPr lang="en-GB" sz="1400" dirty="0" smtClean="0"/>
              <a:t>European Space Research and Technology Centre (ESTEC)</a:t>
            </a:r>
          </a:p>
          <a:p>
            <a:pPr algn="ctr"/>
            <a:r>
              <a:rPr lang="en-GB" sz="1400" dirty="0" smtClean="0"/>
              <a:t>Noordwijk, The Netherlands</a:t>
            </a:r>
          </a:p>
        </p:txBody>
      </p:sp>
      <p:sp>
        <p:nvSpPr>
          <p:cNvPr id="2" name="AutoShape 2" descr="https://ocdt-dev.esa.int/confluence/download/attachments/917506/OCDT?version=1&amp;modificationDate=13342412024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7374" y="2079815"/>
            <a:ext cx="7947025" cy="1569660"/>
          </a:xfrm>
        </p:spPr>
        <p:txBody>
          <a:bodyPr/>
          <a:lstStyle/>
          <a:p>
            <a:pPr algn="ctr"/>
            <a:r>
              <a:rPr lang="en-GB" dirty="0" smtClean="0"/>
              <a:t>Experiences from Developing Concurrent Multi-Disciplinary MBSE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754837" cy="769441"/>
          </a:xfrm>
        </p:spPr>
        <p:txBody>
          <a:bodyPr/>
          <a:lstStyle/>
          <a:p>
            <a:r>
              <a:rPr lang="en-GB" dirty="0"/>
              <a:t>Initial list of desirable improvements in a future SysML </a:t>
            </a:r>
            <a:r>
              <a:rPr lang="en-GB" dirty="0" smtClean="0"/>
              <a:t>(2/2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Support compound value properties / types</a:t>
            </a:r>
          </a:p>
          <a:p>
            <a:pPr lvl="1"/>
            <a:r>
              <a:rPr lang="en-GB" sz="1200" dirty="0"/>
              <a:t>To represent richer datatypes (records, vectors, matrices, n-dimensional tensors, generic capture of variable length lists, time series data, …)</a:t>
            </a:r>
          </a:p>
          <a:p>
            <a:r>
              <a:rPr lang="en-GB" sz="1400" dirty="0"/>
              <a:t>Upgrade QUDV model with full support for “measurement scales”</a:t>
            </a:r>
          </a:p>
          <a:p>
            <a:pPr lvl="1"/>
            <a:r>
              <a:rPr lang="en-GB" sz="1200" dirty="0"/>
              <a:t>So that more than just ratio scales can be accurately represented: ordinal, interval, logarithmic, cyclic ratio scales …</a:t>
            </a:r>
          </a:p>
          <a:p>
            <a:pPr lvl="1"/>
            <a:r>
              <a:rPr lang="en-GB" sz="1200" dirty="0"/>
              <a:t>This is needed for future automated unit/scale conversion when integrating models coming from many different sources</a:t>
            </a:r>
          </a:p>
          <a:p>
            <a:pPr lvl="1"/>
            <a:r>
              <a:rPr lang="en-GB" sz="1200" dirty="0"/>
              <a:t>Reference implementation available in E-TM-10-25 and OCDT</a:t>
            </a:r>
          </a:p>
          <a:p>
            <a:r>
              <a:rPr lang="en-GB" sz="1400" dirty="0"/>
              <a:t>Support finite-state-dependent value properties</a:t>
            </a:r>
          </a:p>
          <a:p>
            <a:pPr lvl="1"/>
            <a:r>
              <a:rPr lang="en-GB" sz="1200" dirty="0"/>
              <a:t>I.e. allow a different value for each state</a:t>
            </a:r>
          </a:p>
          <a:p>
            <a:pPr lvl="1"/>
            <a:r>
              <a:rPr lang="en-GB" sz="1200" dirty="0"/>
              <a:t>Very useful in early concept </a:t>
            </a:r>
            <a:r>
              <a:rPr lang="en-GB" sz="1200" dirty="0" smtClean="0"/>
              <a:t>design/formulation</a:t>
            </a:r>
          </a:p>
          <a:p>
            <a:r>
              <a:rPr lang="en-US" sz="1400" dirty="0" smtClean="0"/>
              <a:t>Natural </a:t>
            </a:r>
            <a:r>
              <a:rPr lang="en-US" sz="1400" dirty="0"/>
              <a:t>language presentation of relationships and their </a:t>
            </a:r>
            <a:r>
              <a:rPr lang="en-US" sz="1400" dirty="0" smtClean="0"/>
              <a:t>inverse</a:t>
            </a:r>
          </a:p>
          <a:p>
            <a:pPr lvl="1"/>
            <a:r>
              <a:rPr lang="en-US" sz="1200" dirty="0" smtClean="0"/>
              <a:t>Direction / arrow is </a:t>
            </a:r>
            <a:r>
              <a:rPr lang="en-US" sz="1200" dirty="0"/>
              <a:t>immediately </a:t>
            </a:r>
            <a:r>
              <a:rPr lang="en-US" sz="1200" dirty="0" smtClean="0"/>
              <a:t>clear</a:t>
            </a:r>
          </a:p>
          <a:p>
            <a:pPr lvl="1"/>
            <a:r>
              <a:rPr lang="en-US" sz="1200" dirty="0" smtClean="0"/>
              <a:t>e.g</a:t>
            </a:r>
            <a:r>
              <a:rPr lang="en-US" sz="1200" dirty="0"/>
              <a:t>. </a:t>
            </a:r>
            <a:r>
              <a:rPr lang="en-GB" sz="1200" dirty="0" smtClean="0"/>
              <a:t>«</a:t>
            </a:r>
            <a:r>
              <a:rPr lang="en-US" sz="1200" dirty="0"/>
              <a:t>satisfy</a:t>
            </a:r>
            <a:r>
              <a:rPr lang="en-GB" sz="1200" dirty="0"/>
              <a:t>» </a:t>
            </a:r>
            <a:r>
              <a:rPr lang="en-GB" sz="1200" dirty="0" smtClean="0"/>
              <a:t>becomes “A «is </a:t>
            </a:r>
            <a:r>
              <a:rPr lang="en-US" sz="1200" dirty="0"/>
              <a:t>satisfied by</a:t>
            </a:r>
            <a:r>
              <a:rPr lang="en-GB" sz="1200" dirty="0"/>
              <a:t>» </a:t>
            </a:r>
            <a:r>
              <a:rPr lang="en-GB" sz="1200" dirty="0" smtClean="0"/>
              <a:t>B” and “B «</a:t>
            </a:r>
            <a:r>
              <a:rPr lang="en-US" sz="1200" dirty="0"/>
              <a:t>satisfies</a:t>
            </a:r>
            <a:r>
              <a:rPr lang="en-GB" sz="1200" dirty="0" smtClean="0"/>
              <a:t>» A”</a:t>
            </a:r>
          </a:p>
          <a:p>
            <a:r>
              <a:rPr lang="en-GB" sz="1400" dirty="0" smtClean="0"/>
              <a:t>OCDT has a fast REST Web-Services API</a:t>
            </a:r>
          </a:p>
          <a:p>
            <a:pPr lvl="1"/>
            <a:r>
              <a:rPr lang="en-GB" sz="1000" dirty="0" smtClean="0"/>
              <a:t>Experience can be shared</a:t>
            </a:r>
            <a:endParaRPr lang="en-GB" sz="1000" dirty="0"/>
          </a:p>
          <a:p>
            <a:endParaRPr lang="en-GB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87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ESA Concurrent Design Facility (CDF)</a:t>
            </a:r>
            <a:endParaRPr lang="en-GB" dirty="0"/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514350" y="3190875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556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sz="2700">
              <a:latin typeface="Arial" charset="0"/>
            </a:endParaRPr>
          </a:p>
        </p:txBody>
      </p:sp>
      <p:pic>
        <p:nvPicPr>
          <p:cNvPr id="275462" name="Picture 6" descr="cdfpres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744663"/>
            <a:ext cx="303371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5464" name="Picture 8" descr="_DSC5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427412"/>
            <a:ext cx="600075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683247" y="2966060"/>
            <a:ext cx="3474147" cy="31892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600" dirty="0">
                <a:latin typeface="Arial" charset="0"/>
              </a:rPr>
              <a:t>For details see http://</a:t>
            </a:r>
            <a:r>
              <a:rPr lang="en-GB" sz="1600" dirty="0" smtClean="0">
                <a:latin typeface="Arial" charset="0"/>
              </a:rPr>
              <a:t>www.esa.int/cdf </a:t>
            </a:r>
            <a:endParaRPr lang="en-GB" sz="1600" dirty="0">
              <a:latin typeface="Arial" charset="0"/>
            </a:endParaRP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38124" y="1225965"/>
            <a:ext cx="5774035" cy="16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8" tIns="35998" rIns="35998" bIns="35998" anchor="ctr">
            <a:spAutoFit/>
          </a:bodyPr>
          <a:lstStyle/>
          <a:p>
            <a:pPr eaLnBrk="0" hangingPunct="0"/>
            <a:r>
              <a:rPr lang="en-GB" sz="1800" b="1" dirty="0" smtClean="0">
                <a:solidFill>
                  <a:srgbClr val="00549F"/>
                </a:solidFill>
              </a:rPr>
              <a:t>Concurrent engineering of conceptual design of almost all candidate </a:t>
            </a:r>
            <a:r>
              <a:rPr lang="en-GB" sz="1800" b="1" dirty="0">
                <a:solidFill>
                  <a:srgbClr val="00549F"/>
                </a:solidFill>
              </a:rPr>
              <a:t>ESA missions</a:t>
            </a:r>
            <a:endParaRPr lang="en-GB" sz="1600" b="1" dirty="0">
              <a:solidFill>
                <a:srgbClr val="00549F"/>
              </a:solidFill>
            </a:endParaRPr>
          </a:p>
          <a:p>
            <a:pPr eaLnBrk="0" hangingPunct="0"/>
            <a:endParaRPr lang="en-US" sz="1600" b="1" dirty="0" smtClean="0">
              <a:solidFill>
                <a:srgbClr val="00549F"/>
              </a:solidFill>
            </a:endParaRPr>
          </a:p>
          <a:p>
            <a:pPr eaLnBrk="0" hangingPunct="0"/>
            <a:r>
              <a:rPr lang="en-US" sz="1600" b="1" dirty="0" smtClean="0">
                <a:solidFill>
                  <a:srgbClr val="00549F"/>
                </a:solidFill>
              </a:rPr>
              <a:t>10 to 20 studies per year</a:t>
            </a:r>
          </a:p>
          <a:p>
            <a:pPr eaLnBrk="0" hangingPunct="0"/>
            <a:r>
              <a:rPr lang="en-US" sz="1600" b="1" dirty="0" smtClean="0">
                <a:solidFill>
                  <a:srgbClr val="00549F"/>
                </a:solidFill>
              </a:rPr>
              <a:t>~20 domains-of-expertise per study team</a:t>
            </a:r>
          </a:p>
          <a:p>
            <a:pPr eaLnBrk="0" hangingPunct="0"/>
            <a:r>
              <a:rPr lang="en-GB" sz="1600" b="1" dirty="0">
                <a:solidFill>
                  <a:srgbClr val="00549F"/>
                </a:solidFill>
              </a:rPr>
              <a:t>including </a:t>
            </a:r>
            <a:r>
              <a:rPr lang="en-GB" sz="1600" b="1" dirty="0" smtClean="0">
                <a:solidFill>
                  <a:srgbClr val="00549F"/>
                </a:solidFill>
              </a:rPr>
              <a:t>cost, risk, </a:t>
            </a:r>
            <a:r>
              <a:rPr lang="en-GB" sz="1600" b="1" dirty="0" err="1" smtClean="0">
                <a:solidFill>
                  <a:srgbClr val="00549F"/>
                </a:solidFill>
              </a:rPr>
              <a:t>programmatics</a:t>
            </a:r>
            <a:endParaRPr lang="en-GB" sz="1600" b="1" dirty="0">
              <a:solidFill>
                <a:srgbClr val="00549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671" y="4221088"/>
            <a:ext cx="2951781" cy="17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6057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463" y="908720"/>
            <a:ext cx="2486025" cy="3513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2979269" y="4554254"/>
            <a:ext cx="1142161" cy="737045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dirty="0" smtClean="0">
                <a:latin typeface="Arial" charset="0"/>
              </a:rPr>
              <a:t>Database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4001293" y="2379470"/>
            <a:ext cx="2910967" cy="1474091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endParaRPr lang="en-GB" sz="1400" dirty="0" smtClean="0">
              <a:latin typeface="Arial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 smtClean="0"/>
              <a:t>ECSS-E-TM-10-25 Based</a:t>
            </a:r>
            <a:br>
              <a:rPr lang="en-GB" dirty="0" smtClean="0"/>
            </a:br>
            <a:r>
              <a:rPr lang="en-GB" dirty="0" smtClean="0"/>
              <a:t>Model Driven Architecture</a:t>
            </a:r>
            <a:endParaRPr lang="en-GB" dirty="0"/>
          </a:p>
        </p:txBody>
      </p:sp>
      <p:sp>
        <p:nvSpPr>
          <p:cNvPr id="262159" name="Rectangle 15"/>
          <p:cNvSpPr>
            <a:spLocks noChangeArrowheads="1"/>
          </p:cNvSpPr>
          <p:nvPr/>
        </p:nvSpPr>
        <p:spPr bwMode="auto">
          <a:xfrm>
            <a:off x="123825" y="1311275"/>
            <a:ext cx="6932451" cy="2621781"/>
          </a:xfrm>
          <a:prstGeom prst="rect">
            <a:avLst/>
          </a:prstGeom>
          <a:noFill/>
          <a:ln w="38100">
            <a:solidFill>
              <a:srgbClr val="D010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98" tIns="35998" rIns="35998" bIns="35998"/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Standardized Semantic / Conceptual Data Model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62161" name="AutoShape 17"/>
          <p:cNvSpPr>
            <a:spLocks noChangeArrowheads="1"/>
          </p:cNvSpPr>
          <p:nvPr/>
        </p:nvSpPr>
        <p:spPr bwMode="auto">
          <a:xfrm>
            <a:off x="228600" y="1663701"/>
            <a:ext cx="2924432" cy="133325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GB" sz="1400" b="1" dirty="0" smtClean="0">
                <a:latin typeface="Arial" charset="0"/>
              </a:rPr>
              <a:t>Semantic Data Model</a:t>
            </a:r>
          </a:p>
          <a:p>
            <a:pPr algn="ctr"/>
            <a:r>
              <a:rPr lang="en-GB" sz="1400" i="1" dirty="0" smtClean="0">
                <a:latin typeface="Arial" charset="0"/>
              </a:rPr>
              <a:t>“Master Definition of Concepts”</a:t>
            </a:r>
          </a:p>
          <a:p>
            <a:pPr algn="ctr"/>
            <a:r>
              <a:rPr lang="en-GB" sz="1400" i="1" dirty="0">
                <a:latin typeface="Arial" charset="0"/>
              </a:rPr>
              <a:t>a</a:t>
            </a:r>
            <a:r>
              <a:rPr lang="en-GB" sz="1400" i="1" dirty="0" smtClean="0">
                <a:latin typeface="Arial" charset="0"/>
              </a:rPr>
              <a:t>ddresses “what” not “how”</a:t>
            </a:r>
            <a:endParaRPr lang="en-GB" sz="1400" i="1" dirty="0">
              <a:latin typeface="Arial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15516" y="4581128"/>
            <a:ext cx="2066169" cy="99962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endParaRPr lang="en-GB" sz="1400" i="1" dirty="0">
              <a:latin typeface="Arial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40519" y="4805642"/>
            <a:ext cx="2066169" cy="99962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endParaRPr lang="en-GB" sz="1400" i="1" dirty="0">
              <a:latin typeface="Arial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56543" y="5021666"/>
            <a:ext cx="2066169" cy="99962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GB" sz="1400" i="1" dirty="0" smtClean="0">
                <a:latin typeface="Arial" charset="0"/>
              </a:rPr>
              <a:t>Derived </a:t>
            </a:r>
            <a:r>
              <a:rPr lang="en-GB" sz="1400" b="1" dirty="0" smtClean="0">
                <a:latin typeface="Arial" charset="0"/>
              </a:rPr>
              <a:t>Logical</a:t>
            </a:r>
            <a:r>
              <a:rPr lang="en-GB" sz="1400" i="1" dirty="0" smtClean="0">
                <a:latin typeface="Arial" charset="0"/>
              </a:rPr>
              <a:t> and </a:t>
            </a:r>
          </a:p>
          <a:p>
            <a:pPr algn="ctr"/>
            <a:r>
              <a:rPr lang="en-GB" sz="1400" b="1" dirty="0" smtClean="0">
                <a:latin typeface="Arial" charset="0"/>
              </a:rPr>
              <a:t>Physical Data Models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3848893" y="1970500"/>
            <a:ext cx="2910967" cy="1474091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endParaRPr lang="en-GB" sz="1400" dirty="0" smtClean="0">
              <a:latin typeface="Arial" charset="0"/>
            </a:endParaRPr>
          </a:p>
        </p:txBody>
      </p:sp>
      <p:sp>
        <p:nvSpPr>
          <p:cNvPr id="262157" name="AutoShape 13"/>
          <p:cNvSpPr>
            <a:spLocks noChangeArrowheads="1"/>
          </p:cNvSpPr>
          <p:nvPr/>
        </p:nvSpPr>
        <p:spPr bwMode="auto">
          <a:xfrm>
            <a:off x="3696493" y="1592796"/>
            <a:ext cx="2910967" cy="1474091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i="1" dirty="0" smtClean="0">
                <a:latin typeface="Arial" charset="0"/>
              </a:rPr>
              <a:t>“Reference </a:t>
            </a:r>
            <a:r>
              <a:rPr lang="en-GB" sz="1400" i="1" dirty="0">
                <a:latin typeface="Arial" charset="0"/>
              </a:rPr>
              <a:t>Data </a:t>
            </a:r>
            <a:r>
              <a:rPr lang="en-GB" sz="1400" i="1" dirty="0" smtClean="0">
                <a:latin typeface="Arial" charset="0"/>
              </a:rPr>
              <a:t>Libraries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>
                <a:latin typeface="Arial" charset="0"/>
              </a:rPr>
              <a:t>(</a:t>
            </a:r>
            <a:r>
              <a:rPr lang="en-GB" sz="1400" i="1" dirty="0" smtClean="0">
                <a:latin typeface="Arial" charset="0"/>
              </a:rPr>
              <a:t>RDLs)</a:t>
            </a:r>
            <a:r>
              <a:rPr lang="en-GB" sz="1400" dirty="0" smtClean="0">
                <a:latin typeface="Arial" charset="0"/>
              </a:rPr>
              <a:t> “</a:t>
            </a:r>
          </a:p>
          <a:p>
            <a:pPr algn="ctr"/>
            <a:r>
              <a:rPr lang="en-GB" sz="1400" dirty="0" smtClean="0">
                <a:latin typeface="Arial" charset="0"/>
              </a:rPr>
              <a:t>Runtime loadable </a:t>
            </a:r>
          </a:p>
          <a:p>
            <a:pPr algn="ctr"/>
            <a:r>
              <a:rPr lang="en-GB" sz="1400" dirty="0" smtClean="0">
                <a:latin typeface="Arial" charset="0"/>
              </a:rPr>
              <a:t>predefined objects,</a:t>
            </a:r>
          </a:p>
          <a:p>
            <a:pPr algn="ctr"/>
            <a:r>
              <a:rPr lang="en-GB" sz="1400" dirty="0" smtClean="0">
                <a:latin typeface="Arial" charset="0"/>
              </a:rPr>
              <a:t>including QUDV and Categories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879812" y="4041068"/>
            <a:ext cx="4176464" cy="216024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98" tIns="35998" rIns="35998" bIns="35998"/>
          <a:lstStyle/>
          <a:p>
            <a:pPr algn="ctr"/>
            <a:r>
              <a:rPr lang="en-GB" sz="1400" dirty="0" smtClean="0">
                <a:solidFill>
                  <a:srgbClr val="3333FF"/>
                </a:solidFill>
              </a:rPr>
              <a:t>Software Implementations</a:t>
            </a:r>
            <a:endParaRPr lang="en-GB" sz="1400" dirty="0">
              <a:solidFill>
                <a:srgbClr val="3333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5349" y="4864915"/>
            <a:ext cx="1974863" cy="747124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Tool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62734" y="5089429"/>
            <a:ext cx="1974863" cy="747124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Tool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09405" y="5305453"/>
            <a:ext cx="1974863" cy="747124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Tool X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3131669" y="4741302"/>
            <a:ext cx="1142161" cy="737045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dirty="0" smtClean="0">
                <a:latin typeface="Arial" charset="0"/>
              </a:rPr>
              <a:t>Database</a:t>
            </a: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3284069" y="4928350"/>
            <a:ext cx="1142161" cy="737045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b="1" dirty="0" smtClean="0">
                <a:latin typeface="Arial" charset="0"/>
              </a:rPr>
              <a:t>Database A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2015716" y="3104964"/>
            <a:ext cx="1560230" cy="576064"/>
          </a:xfrm>
          <a:prstGeom prst="borderCallout1">
            <a:avLst>
              <a:gd name="adj1" fmla="val 34161"/>
              <a:gd name="adj2" fmla="val -4919"/>
              <a:gd name="adj3" fmla="val 92658"/>
              <a:gd name="adj4" fmla="val -19286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Automated transformations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262161" idx="2"/>
            <a:endCxn id="14" idx="0"/>
          </p:cNvCxnSpPr>
          <p:nvPr/>
        </p:nvCxnSpPr>
        <p:spPr>
          <a:xfrm flipH="1">
            <a:off x="1248601" y="2908810"/>
            <a:ext cx="442215" cy="1672318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62161" idx="2"/>
            <a:endCxn id="15" idx="0"/>
          </p:cNvCxnSpPr>
          <p:nvPr/>
        </p:nvCxnSpPr>
        <p:spPr>
          <a:xfrm flipH="1">
            <a:off x="1473604" y="2908810"/>
            <a:ext cx="217212" cy="1896832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62161" idx="2"/>
            <a:endCxn id="16" idx="0"/>
          </p:cNvCxnSpPr>
          <p:nvPr/>
        </p:nvCxnSpPr>
        <p:spPr>
          <a:xfrm flipH="1">
            <a:off x="1689628" y="2908810"/>
            <a:ext cx="1188" cy="2112856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Callout 1 26"/>
          <p:cNvSpPr/>
          <p:nvPr/>
        </p:nvSpPr>
        <p:spPr>
          <a:xfrm>
            <a:off x="7236296" y="4905164"/>
            <a:ext cx="1803114" cy="1044116"/>
          </a:xfrm>
          <a:prstGeom prst="borderCallout1">
            <a:avLst>
              <a:gd name="adj1" fmla="val 23852"/>
              <a:gd name="adj2" fmla="val -3902"/>
              <a:gd name="adj3" fmla="val 59538"/>
              <a:gd name="adj4" fmla="val -54677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</a:t>
            </a:r>
            <a:r>
              <a:rPr lang="en-GB" sz="1200" dirty="0" smtClean="0">
                <a:solidFill>
                  <a:schemeClr val="tx1"/>
                </a:solidFill>
              </a:rPr>
              <a:t>nteroperable tools and databases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(including adapters to enable existing tools)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23825" y="4041068"/>
            <a:ext cx="2672006" cy="216024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98" tIns="35998" rIns="35998" bIns="35998"/>
          <a:lstStyle/>
          <a:p>
            <a:pPr algn="ctr"/>
            <a:r>
              <a:rPr lang="en-GB" sz="1400" dirty="0" smtClean="0">
                <a:solidFill>
                  <a:srgbClr val="3333FF"/>
                </a:solidFill>
              </a:rPr>
              <a:t>Generated</a:t>
            </a:r>
            <a:endParaRPr lang="en-GB" sz="1400" dirty="0">
              <a:solidFill>
                <a:srgbClr val="3333FF"/>
              </a:solidFill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5624377" y="3196842"/>
            <a:ext cx="1321427" cy="576064"/>
          </a:xfrm>
          <a:prstGeom prst="borderCallout1">
            <a:avLst>
              <a:gd name="adj1" fmla="val 18750"/>
              <a:gd name="adj2" fmla="val -8333"/>
              <a:gd name="adj3" fmla="val -58291"/>
              <a:gd name="adj4" fmla="val -23479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Similar to UML / SysML Model Libraries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62157" idx="3"/>
            <a:endCxn id="10" idx="0"/>
          </p:cNvCxnSpPr>
          <p:nvPr/>
        </p:nvCxnSpPr>
        <p:spPr>
          <a:xfrm>
            <a:off x="5151977" y="3066887"/>
            <a:ext cx="340804" cy="1798028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2157" idx="3"/>
            <a:endCxn id="32" idx="0"/>
          </p:cNvCxnSpPr>
          <p:nvPr/>
        </p:nvCxnSpPr>
        <p:spPr>
          <a:xfrm>
            <a:off x="5151977" y="3066887"/>
            <a:ext cx="598189" cy="2022542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2157" idx="3"/>
            <a:endCxn id="33" idx="0"/>
          </p:cNvCxnSpPr>
          <p:nvPr/>
        </p:nvCxnSpPr>
        <p:spPr>
          <a:xfrm>
            <a:off x="5151977" y="3066887"/>
            <a:ext cx="844860" cy="2238566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34" idx="2"/>
          </p:cNvCxnSpPr>
          <p:nvPr/>
        </p:nvCxnSpPr>
        <p:spPr>
          <a:xfrm flipV="1">
            <a:off x="2722712" y="5296873"/>
            <a:ext cx="561357" cy="224604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3"/>
            <a:endCxn id="33" idx="1"/>
          </p:cNvCxnSpPr>
          <p:nvPr/>
        </p:nvCxnSpPr>
        <p:spPr>
          <a:xfrm>
            <a:off x="2722712" y="5521477"/>
            <a:ext cx="2286693" cy="157538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42" name="Line Callout 1 41"/>
          <p:cNvSpPr/>
          <p:nvPr/>
        </p:nvSpPr>
        <p:spPr>
          <a:xfrm>
            <a:off x="323528" y="2636912"/>
            <a:ext cx="1103040" cy="576064"/>
          </a:xfrm>
          <a:prstGeom prst="borderCallout1">
            <a:avLst>
              <a:gd name="adj1" fmla="val 21832"/>
              <a:gd name="adj2" fmla="val 101319"/>
              <a:gd name="adj3" fmla="val -19841"/>
              <a:gd name="adj4" fmla="val 125585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Used small subset of UML2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8493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9" grpId="0" animBg="1"/>
      <p:bldP spid="3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Arrow Connector 128"/>
          <p:cNvCxnSpPr/>
          <p:nvPr/>
        </p:nvCxnSpPr>
        <p:spPr>
          <a:xfrm flipH="1" flipV="1">
            <a:off x="5076056" y="1268760"/>
            <a:ext cx="26544" cy="4564494"/>
          </a:xfrm>
          <a:prstGeom prst="straightConnector1">
            <a:avLst/>
          </a:prstGeom>
          <a:ln w="19050">
            <a:solidFill>
              <a:srgbClr val="FF99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51720" y="1772816"/>
            <a:ext cx="1080120" cy="62670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PostgreSQL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Protocol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</a:t>
            </a:r>
            <a:r>
              <a:rPr lang="en-US" sz="1200" dirty="0" smtClean="0">
                <a:solidFill>
                  <a:schemeClr val="tx1"/>
                </a:solidFill>
              </a:rPr>
              <a:t>ver TCP/IP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US" dirty="0" smtClean="0"/>
              <a:t>Open Concurrent Design Tool (OCDT)</a:t>
            </a:r>
            <a:br>
              <a:rPr lang="en-US" dirty="0" smtClean="0"/>
            </a:br>
            <a:r>
              <a:rPr lang="en-US" dirty="0" smtClean="0"/>
              <a:t>Architectural Overview</a:t>
            </a:r>
            <a:endParaRPr lang="en-GB" dirty="0"/>
          </a:p>
        </p:txBody>
      </p:sp>
      <p:pic>
        <p:nvPicPr>
          <p:cNvPr id="1026" name="Picture 2" descr="C:\Users\Hans-Peter de Koning\AppData\Local\Microsoft\Windows\Temporary Internet Files\Content.IE5\10R2VNQL\MC9004316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806" y="278777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49912"/>
            <a:ext cx="124206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636912"/>
            <a:ext cx="1274445" cy="1524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1820" y="4350703"/>
            <a:ext cx="2063078" cy="44203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Web Services Processor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</a:rPr>
              <a:t>nodejs</a:t>
            </a:r>
            <a:r>
              <a:rPr lang="en-US" sz="1200" dirty="0" smtClean="0">
                <a:solidFill>
                  <a:schemeClr val="tx1"/>
                </a:solidFill>
              </a:rPr>
              <a:t> on Google V8)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812" y="3419013"/>
            <a:ext cx="2063078" cy="44203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Persistent Data Store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PostgreSQL</a:t>
            </a:r>
            <a:r>
              <a:rPr lang="en-US" sz="1200" dirty="0">
                <a:solidFill>
                  <a:schemeClr val="tx1"/>
                </a:solidFill>
              </a:rPr>
              <a:t> RDBMS)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2886" y="3707045"/>
            <a:ext cx="1080121" cy="44203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Firewall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(optional)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563888" y="3110147"/>
            <a:ext cx="589016" cy="17483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91880" y="2010211"/>
            <a:ext cx="2512393" cy="62670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http(s) REST protocol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(on standard ports 80 or 443)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GET, POST, content is JSON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148066" y="2600709"/>
            <a:ext cx="1513531" cy="324235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148066" y="3074018"/>
            <a:ext cx="1892626" cy="4334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148066" y="3212976"/>
            <a:ext cx="2388034" cy="73902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148066" y="3356992"/>
            <a:ext cx="2448270" cy="132174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763688" y="2344418"/>
            <a:ext cx="720080" cy="431046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979976" y="4678736"/>
            <a:ext cx="1408448" cy="1558576"/>
            <a:chOff x="6979976" y="4678736"/>
            <a:chExt cx="1408448" cy="1558576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2700" y="5377204"/>
              <a:ext cx="1143000" cy="860108"/>
            </a:xfrm>
            <a:prstGeom prst="rect">
              <a:avLst/>
            </a:prstGeom>
          </p:spPr>
        </p:pic>
        <p:sp>
          <p:nvSpPr>
            <p:cNvPr id="78" name="Rectangle 77"/>
            <p:cNvSpPr>
              <a:spLocks noChangeAspect="1" noChangeArrowheads="1"/>
            </p:cNvSpPr>
            <p:nvPr/>
          </p:nvSpPr>
          <p:spPr bwMode="auto">
            <a:xfrm>
              <a:off x="6979976" y="5178051"/>
              <a:ext cx="1408448" cy="362798"/>
            </a:xfrm>
            <a:prstGeom prst="rect">
              <a:avLst/>
            </a:prstGeom>
            <a:gradFill>
              <a:gsLst>
                <a:gs pos="0">
                  <a:srgbClr val="6666CC"/>
                </a:gs>
                <a:gs pos="100000">
                  <a:srgbClr val="00338D"/>
                </a:gs>
              </a:gsLst>
              <a:lin ang="54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esStyle-BoldTf" pitchFamily="2" charset="0"/>
                </a:rPr>
                <a:t>ConCORDE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8108" y="4678736"/>
              <a:ext cx="559613" cy="546811"/>
            </a:xfrm>
            <a:prstGeom prst="rect">
              <a:avLst/>
            </a:prstGeom>
          </p:spPr>
        </p:pic>
      </p:grpSp>
      <p:sp>
        <p:nvSpPr>
          <p:cNvPr id="95" name="Rectangle 94"/>
          <p:cNvSpPr>
            <a:spLocks noChangeAspect="1" noChangeArrowheads="1"/>
          </p:cNvSpPr>
          <p:nvPr/>
        </p:nvSpPr>
        <p:spPr bwMode="auto">
          <a:xfrm>
            <a:off x="5361627" y="4571721"/>
            <a:ext cx="1767078" cy="657479"/>
          </a:xfrm>
          <a:prstGeom prst="rect">
            <a:avLst/>
          </a:prstGeom>
          <a:gradFill>
            <a:gsLst>
              <a:gs pos="0">
                <a:srgbClr val="ADDBA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0" rIns="36000" bIns="720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Style-BoldTf" pitchFamily="2" charset="0"/>
              </a:rPr>
              <a:t>DST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esStyle-BoldTf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(Domain </a:t>
            </a:r>
            <a:r>
              <a:rPr lang="en-US" sz="1400" kern="0" dirty="0">
                <a:solidFill>
                  <a:srgbClr val="FFFFFF"/>
                </a:solidFill>
                <a:latin typeface="NotesStyle-BoldTf" pitchFamily="2" charset="0"/>
              </a:rPr>
              <a:t>S</a:t>
            </a: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pecific </a:t>
            </a:r>
            <a:r>
              <a:rPr lang="en-US" sz="1400" kern="0" dirty="0">
                <a:solidFill>
                  <a:srgbClr val="FFFFFF"/>
                </a:solidFill>
                <a:latin typeface="NotesStyle-BoldTf" pitchFamily="2" charset="0"/>
              </a:rPr>
              <a:t>T</a:t>
            </a: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ool)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esStyle-BoldTf" pitchFamily="2" charset="0"/>
            </a:endParaRPr>
          </a:p>
        </p:txBody>
      </p:sp>
      <p:cxnSp>
        <p:nvCxnSpPr>
          <p:cNvPr id="97" name="Straight Arrow Connector 96"/>
          <p:cNvCxnSpPr>
            <a:stCxn id="95" idx="0"/>
          </p:cNvCxnSpPr>
          <p:nvPr/>
        </p:nvCxnSpPr>
        <p:spPr>
          <a:xfrm flipH="1" flipV="1">
            <a:off x="5148066" y="3506472"/>
            <a:ext cx="1097100" cy="1065249"/>
          </a:xfrm>
          <a:prstGeom prst="straightConnector1">
            <a:avLst/>
          </a:prstGeom>
          <a:ln w="381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3"/>
            <a:endCxn id="79" idx="1"/>
          </p:cNvCxnSpPr>
          <p:nvPr/>
        </p:nvCxnSpPr>
        <p:spPr>
          <a:xfrm>
            <a:off x="7128705" y="4900461"/>
            <a:ext cx="479403" cy="51681"/>
          </a:xfrm>
          <a:prstGeom prst="straightConnector1">
            <a:avLst/>
          </a:prstGeom>
          <a:ln w="381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3635896" y="5517232"/>
            <a:ext cx="1299568" cy="257369"/>
          </a:xfrm>
          <a:prstGeom prst="rect">
            <a:avLst/>
          </a:prstGeom>
          <a:solidFill>
            <a:srgbClr val="FF99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OCDT Server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288656" y="5517232"/>
            <a:ext cx="1299568" cy="257369"/>
          </a:xfrm>
          <a:prstGeom prst="rect">
            <a:avLst/>
          </a:prstGeom>
          <a:solidFill>
            <a:srgbClr val="FF990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OCDT Clients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8212465" y="5693962"/>
            <a:ext cx="783401" cy="22659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Domain N</a:t>
            </a:r>
            <a:endParaRPr lang="en-GB" sz="1000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628048" y="3238576"/>
            <a:ext cx="1408448" cy="1558576"/>
            <a:chOff x="6979976" y="4678736"/>
            <a:chExt cx="1408448" cy="155857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2700" y="5377204"/>
              <a:ext cx="1143000" cy="860108"/>
            </a:xfrm>
            <a:prstGeom prst="rect">
              <a:avLst/>
            </a:prstGeom>
          </p:spPr>
        </p:pic>
        <p:sp>
          <p:nvSpPr>
            <p:cNvPr id="49" name="Rectangle 48"/>
            <p:cNvSpPr>
              <a:spLocks noChangeAspect="1" noChangeArrowheads="1"/>
            </p:cNvSpPr>
            <p:nvPr/>
          </p:nvSpPr>
          <p:spPr bwMode="auto">
            <a:xfrm>
              <a:off x="6979976" y="5178051"/>
              <a:ext cx="1408448" cy="362798"/>
            </a:xfrm>
            <a:prstGeom prst="rect">
              <a:avLst/>
            </a:prstGeom>
            <a:gradFill>
              <a:gsLst>
                <a:gs pos="0">
                  <a:srgbClr val="6666CC"/>
                </a:gs>
                <a:gs pos="100000">
                  <a:srgbClr val="00338D"/>
                </a:gs>
              </a:gsLst>
              <a:lin ang="54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esStyle-BoldTf" pitchFamily="2" charset="0"/>
                </a:rPr>
                <a:t>ConCORDE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8108" y="4678736"/>
              <a:ext cx="559613" cy="546811"/>
            </a:xfrm>
            <a:prstGeom prst="rect">
              <a:avLst/>
            </a:prstGeom>
          </p:spPr>
        </p:pic>
      </p:grpSp>
      <p:sp>
        <p:nvSpPr>
          <p:cNvPr id="145" name="Rectangle 144"/>
          <p:cNvSpPr/>
          <p:nvPr/>
        </p:nvSpPr>
        <p:spPr>
          <a:xfrm>
            <a:off x="8316416" y="4586248"/>
            <a:ext cx="768975" cy="22659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Domain 3</a:t>
            </a:r>
            <a:endParaRPr lang="en-GB" sz="10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948264" y="2162006"/>
            <a:ext cx="1408448" cy="1558576"/>
            <a:chOff x="6979976" y="4678736"/>
            <a:chExt cx="1408448" cy="155857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2700" y="5377204"/>
              <a:ext cx="1143000" cy="860108"/>
            </a:xfrm>
            <a:prstGeom prst="rect">
              <a:avLst/>
            </a:prstGeom>
          </p:spPr>
        </p:pic>
        <p:sp>
          <p:nvSpPr>
            <p:cNvPr id="53" name="Rectangle 52"/>
            <p:cNvSpPr>
              <a:spLocks noChangeAspect="1" noChangeArrowheads="1"/>
            </p:cNvSpPr>
            <p:nvPr/>
          </p:nvSpPr>
          <p:spPr bwMode="auto">
            <a:xfrm>
              <a:off x="6979976" y="5178051"/>
              <a:ext cx="1408448" cy="362798"/>
            </a:xfrm>
            <a:prstGeom prst="rect">
              <a:avLst/>
            </a:prstGeom>
            <a:gradFill>
              <a:gsLst>
                <a:gs pos="0">
                  <a:srgbClr val="6666CC"/>
                </a:gs>
                <a:gs pos="100000">
                  <a:srgbClr val="00338D"/>
                </a:gs>
              </a:gsLst>
              <a:lin ang="54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esStyle-BoldTf" pitchFamily="2" charset="0"/>
                </a:rPr>
                <a:t>ConCORDE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8108" y="4678736"/>
              <a:ext cx="559613" cy="546811"/>
            </a:xfrm>
            <a:prstGeom prst="rect">
              <a:avLst/>
            </a:prstGeom>
          </p:spPr>
        </p:pic>
      </p:grpSp>
      <p:sp>
        <p:nvSpPr>
          <p:cNvPr id="144" name="Rectangle 143"/>
          <p:cNvSpPr/>
          <p:nvPr/>
        </p:nvSpPr>
        <p:spPr>
          <a:xfrm>
            <a:off x="8219677" y="2482226"/>
            <a:ext cx="768975" cy="22659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Domain 2</a:t>
            </a:r>
            <a:endParaRPr lang="en-GB" sz="1000" dirty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067363" y="1124744"/>
            <a:ext cx="1408448" cy="1558576"/>
            <a:chOff x="6979976" y="4678736"/>
            <a:chExt cx="1408448" cy="155857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2700" y="5377204"/>
              <a:ext cx="1143000" cy="860108"/>
            </a:xfrm>
            <a:prstGeom prst="rect">
              <a:avLst/>
            </a:prstGeom>
          </p:spPr>
        </p:pic>
        <p:sp>
          <p:nvSpPr>
            <p:cNvPr id="57" name="Rectangle 56"/>
            <p:cNvSpPr>
              <a:spLocks noChangeAspect="1" noChangeArrowheads="1"/>
            </p:cNvSpPr>
            <p:nvPr/>
          </p:nvSpPr>
          <p:spPr bwMode="auto">
            <a:xfrm>
              <a:off x="6979976" y="5178051"/>
              <a:ext cx="1408448" cy="362798"/>
            </a:xfrm>
            <a:prstGeom prst="rect">
              <a:avLst/>
            </a:prstGeom>
            <a:gradFill>
              <a:gsLst>
                <a:gs pos="0">
                  <a:srgbClr val="6666CC"/>
                </a:gs>
                <a:gs pos="100000">
                  <a:srgbClr val="00338D"/>
                </a:gs>
              </a:gsLst>
              <a:lin ang="54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esStyle-BoldTf" pitchFamily="2" charset="0"/>
                </a:rPr>
                <a:t>ConCORDE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8108" y="4678736"/>
              <a:ext cx="559613" cy="546811"/>
            </a:xfrm>
            <a:prstGeom prst="rect">
              <a:avLst/>
            </a:prstGeom>
          </p:spPr>
        </p:pic>
      </p:grpSp>
      <p:sp>
        <p:nvSpPr>
          <p:cNvPr id="143" name="Rectangle 142"/>
          <p:cNvSpPr/>
          <p:nvPr/>
        </p:nvSpPr>
        <p:spPr>
          <a:xfrm>
            <a:off x="7330145" y="1432769"/>
            <a:ext cx="797829" cy="234286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Domain 1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160912"/>
            <a:ext cx="864855" cy="106117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57811" y="5296214"/>
            <a:ext cx="1606739" cy="44203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OpenLDAP</a:t>
            </a:r>
            <a:r>
              <a:rPr lang="en-US" sz="1200" dirty="0" smtClean="0">
                <a:solidFill>
                  <a:schemeClr val="tx1"/>
                </a:solidFill>
              </a:rPr>
              <a:t> Server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(optional)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189351" y="4017864"/>
            <a:ext cx="1150401" cy="275232"/>
          </a:xfrm>
          <a:prstGeom prst="straightConnector1">
            <a:avLst/>
          </a:prstGeom>
          <a:ln w="381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57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US" dirty="0" smtClean="0"/>
              <a:t>OCDT </a:t>
            </a:r>
            <a:r>
              <a:rPr lang="en-US" dirty="0"/>
              <a:t>i</a:t>
            </a:r>
            <a:r>
              <a:rPr lang="en-US" dirty="0" smtClean="0"/>
              <a:t>mplements ECSS-E-TM-10-25A</a:t>
            </a:r>
            <a:br>
              <a:rPr lang="en-US" dirty="0" smtClean="0"/>
            </a:br>
            <a:r>
              <a:rPr lang="en-US" dirty="0" smtClean="0"/>
              <a:t>through code generation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98836"/>
            <a:ext cx="2326891" cy="2159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823" y="1412776"/>
            <a:ext cx="2486025" cy="3513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8444" y="1321272"/>
            <a:ext cx="2204697" cy="62670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200" dirty="0" smtClean="0">
                <a:latin typeface="Arial" charset="0"/>
              </a:rPr>
              <a:t>Annex A</a:t>
            </a:r>
          </a:p>
          <a:p>
            <a:r>
              <a:rPr lang="en-US" sz="1200" dirty="0" smtClean="0">
                <a:latin typeface="Arial" charset="0"/>
              </a:rPr>
              <a:t>Standard Semantic Data Model</a:t>
            </a:r>
          </a:p>
          <a:p>
            <a:r>
              <a:rPr lang="en-US" sz="1200" dirty="0" smtClean="0">
                <a:latin typeface="Arial" charset="0"/>
              </a:rPr>
              <a:t>in UML (</a:t>
            </a:r>
            <a:r>
              <a:rPr lang="en-US" sz="1200" dirty="0" err="1" smtClean="0">
                <a:latin typeface="Arial" charset="0"/>
              </a:rPr>
              <a:t>MagicDraw</a:t>
            </a:r>
            <a:r>
              <a:rPr lang="en-US" sz="1200" dirty="0" smtClean="0">
                <a:latin typeface="Arial" charset="0"/>
              </a:rPr>
              <a:t>)</a:t>
            </a:r>
            <a:endParaRPr lang="en-GB" sz="12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3717032"/>
            <a:ext cx="3608565" cy="2157658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 noChangeArrowheads="1"/>
          </p:cNvSpPr>
          <p:nvPr/>
        </p:nvSpPr>
        <p:spPr bwMode="auto">
          <a:xfrm>
            <a:off x="4466838" y="3105720"/>
            <a:ext cx="1268543" cy="719034"/>
          </a:xfrm>
          <a:prstGeom prst="rect">
            <a:avLst/>
          </a:prstGeom>
          <a:gradFill>
            <a:gsLst>
              <a:gs pos="0">
                <a:srgbClr val="ADDBA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0" rIns="36000" bIns="720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 smtClean="0">
                <a:solidFill>
                  <a:srgbClr val="FFFFFF"/>
                </a:solidFill>
                <a:latin typeface="NotesStyle-BoldTf" pitchFamily="2" charset="0"/>
              </a:rPr>
              <a:t>xmi_verter</a:t>
            </a:r>
            <a:endParaRPr lang="en-US" sz="1400" kern="0" dirty="0" smtClean="0">
              <a:solidFill>
                <a:srgbClr val="FFFFFF"/>
              </a:solidFill>
              <a:latin typeface="NotesStyle-BoldTf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Style-BoldTf" pitchFamily="2" charset="0"/>
              </a:rPr>
              <a:t>(OCDT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Style-BoldTf" pitchFamily="2" charset="0"/>
              </a:rPr>
              <a:t>code generator)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esStyle-BoldTf" pitchFamily="2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491880" y="3465237"/>
            <a:ext cx="974958" cy="395811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1"/>
            <a:endCxn id="9" idx="3"/>
          </p:cNvCxnSpPr>
          <p:nvPr/>
        </p:nvCxnSpPr>
        <p:spPr>
          <a:xfrm flipH="1">
            <a:off x="5735381" y="2348938"/>
            <a:ext cx="1010499" cy="111629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 noChangeArrowheads="1"/>
          </p:cNvSpPr>
          <p:nvPr/>
        </p:nvSpPr>
        <p:spPr bwMode="auto">
          <a:xfrm>
            <a:off x="6745880" y="2204864"/>
            <a:ext cx="1677310" cy="288147"/>
          </a:xfrm>
          <a:prstGeom prst="rect">
            <a:avLst/>
          </a:prstGeom>
          <a:solidFill>
            <a:srgbClr val="0033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SQL database scripts</a:t>
            </a:r>
          </a:p>
        </p:txBody>
      </p:sp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>
            <a:off x="6743152" y="2655278"/>
            <a:ext cx="1412814" cy="288147"/>
          </a:xfrm>
          <a:prstGeom prst="rect">
            <a:avLst/>
          </a:prstGeom>
          <a:solidFill>
            <a:srgbClr val="0033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JSON meta-model</a:t>
            </a:r>
          </a:p>
        </p:txBody>
      </p:sp>
      <p:sp>
        <p:nvSpPr>
          <p:cNvPr id="18" name="Rectangle 17"/>
          <p:cNvSpPr>
            <a:spLocks noChangeAspect="1" noChangeArrowheads="1"/>
          </p:cNvSpPr>
          <p:nvPr/>
        </p:nvSpPr>
        <p:spPr bwMode="auto">
          <a:xfrm>
            <a:off x="6740424" y="3105692"/>
            <a:ext cx="1226865" cy="288147"/>
          </a:xfrm>
          <a:prstGeom prst="rect">
            <a:avLst/>
          </a:prstGeom>
          <a:solidFill>
            <a:srgbClr val="0033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C# class library</a:t>
            </a: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6737696" y="3556106"/>
            <a:ext cx="1593953" cy="288147"/>
          </a:xfrm>
          <a:prstGeom prst="rect">
            <a:avLst/>
          </a:prstGeom>
          <a:solidFill>
            <a:srgbClr val="0033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Python class library</a:t>
            </a:r>
          </a:p>
        </p:txBody>
      </p:sp>
      <p:sp>
        <p:nvSpPr>
          <p:cNvPr id="20" name="Rectangle 19"/>
          <p:cNvSpPr>
            <a:spLocks noChangeAspect="1" noChangeArrowheads="1"/>
          </p:cNvSpPr>
          <p:nvPr/>
        </p:nvSpPr>
        <p:spPr bwMode="auto">
          <a:xfrm>
            <a:off x="6734968" y="4006520"/>
            <a:ext cx="1044123" cy="288147"/>
          </a:xfrm>
          <a:prstGeom prst="rect">
            <a:avLst/>
          </a:prstGeom>
          <a:solidFill>
            <a:srgbClr val="0033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XML Schema</a:t>
            </a:r>
          </a:p>
        </p:txBody>
      </p:sp>
      <p:sp>
        <p:nvSpPr>
          <p:cNvPr id="21" name="Rectangle 20"/>
          <p:cNvSpPr>
            <a:spLocks noChangeAspect="1" noChangeArrowheads="1"/>
          </p:cNvSpPr>
          <p:nvPr/>
        </p:nvSpPr>
        <p:spPr bwMode="auto">
          <a:xfrm>
            <a:off x="6732240" y="4437578"/>
            <a:ext cx="1871272" cy="503590"/>
          </a:xfrm>
          <a:prstGeom prst="rect">
            <a:avLst/>
          </a:prstGeom>
          <a:solidFill>
            <a:srgbClr val="0033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Excel workbook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NotesStyle-BoldTf" pitchFamily="2" charset="0"/>
              </a:rPr>
              <a:t>for data model analysis</a:t>
            </a:r>
          </a:p>
        </p:txBody>
      </p:sp>
      <p:cxnSp>
        <p:nvCxnSpPr>
          <p:cNvPr id="24" name="Straight Arrow Connector 23"/>
          <p:cNvCxnSpPr>
            <a:stCxn id="17" idx="1"/>
            <a:endCxn id="9" idx="3"/>
          </p:cNvCxnSpPr>
          <p:nvPr/>
        </p:nvCxnSpPr>
        <p:spPr>
          <a:xfrm flipH="1">
            <a:off x="5735381" y="2799352"/>
            <a:ext cx="1007771" cy="66588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1"/>
            <a:endCxn id="9" idx="3"/>
          </p:cNvCxnSpPr>
          <p:nvPr/>
        </p:nvCxnSpPr>
        <p:spPr>
          <a:xfrm flipH="1">
            <a:off x="5735381" y="3249766"/>
            <a:ext cx="1005043" cy="215471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1"/>
            <a:endCxn id="9" idx="3"/>
          </p:cNvCxnSpPr>
          <p:nvPr/>
        </p:nvCxnSpPr>
        <p:spPr>
          <a:xfrm flipH="1" flipV="1">
            <a:off x="5735381" y="3465237"/>
            <a:ext cx="1002315" cy="23494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1"/>
            <a:endCxn id="9" idx="3"/>
          </p:cNvCxnSpPr>
          <p:nvPr/>
        </p:nvCxnSpPr>
        <p:spPr>
          <a:xfrm flipH="1" flipV="1">
            <a:off x="5735381" y="3465237"/>
            <a:ext cx="999587" cy="685357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1"/>
            <a:endCxn id="9" idx="3"/>
          </p:cNvCxnSpPr>
          <p:nvPr/>
        </p:nvCxnSpPr>
        <p:spPr>
          <a:xfrm flipH="1" flipV="1">
            <a:off x="5735381" y="3465237"/>
            <a:ext cx="996859" cy="122413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749209" y="1936813"/>
            <a:ext cx="1729310" cy="44203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200" dirty="0" smtClean="0">
                <a:latin typeface="Arial" charset="0"/>
              </a:rPr>
              <a:t>Annex A at version 2.4.1</a:t>
            </a:r>
          </a:p>
          <a:p>
            <a:r>
              <a:rPr lang="en-GB" sz="1200" dirty="0" smtClean="0">
                <a:latin typeface="Arial" charset="0"/>
              </a:rPr>
              <a:t>(12 Nov 2013)</a:t>
            </a:r>
            <a:endParaRPr lang="en-GB" sz="1200" dirty="0"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27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1268760"/>
            <a:ext cx="8136904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US" dirty="0" smtClean="0"/>
              <a:t>ConCORDE</a:t>
            </a:r>
            <a:br>
              <a:rPr lang="en-US" dirty="0" smtClean="0"/>
            </a:br>
            <a:r>
              <a:rPr lang="en-US" dirty="0" smtClean="0"/>
              <a:t>Screenshots (1/2)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9944" y="282019"/>
            <a:ext cx="8164524" cy="1625079"/>
            <a:chOff x="611560" y="-2766875"/>
            <a:chExt cx="4693950" cy="8932180"/>
          </a:xfrm>
        </p:grpSpPr>
        <p:sp>
          <p:nvSpPr>
            <p:cNvPr id="13" name="Line Callout 1 12"/>
            <p:cNvSpPr/>
            <p:nvPr/>
          </p:nvSpPr>
          <p:spPr>
            <a:xfrm>
              <a:off x="2925076" y="-2766875"/>
              <a:ext cx="1584176" cy="3444636"/>
            </a:xfrm>
            <a:prstGeom prst="borderCallout1">
              <a:avLst>
                <a:gd name="adj1" fmla="val 18750"/>
                <a:gd name="adj2" fmla="val -8333"/>
                <a:gd name="adj3" fmla="val 122823"/>
                <a:gd name="adj4" fmla="val -23965"/>
              </a:avLst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Use of Excel as front-end UI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with ConCORDE Ribbon Tab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to reduce learning curve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1560" y="1844825"/>
              <a:ext cx="4693950" cy="4320480"/>
            </a:xfrm>
            <a:prstGeom prst="roundRect">
              <a:avLst>
                <a:gd name="adj" fmla="val 4827"/>
              </a:avLst>
            </a:prstGeom>
            <a:noFill/>
            <a:ln>
              <a:solidFill>
                <a:srgbClr val="C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5533" y="1844825"/>
            <a:ext cx="4030923" cy="4320480"/>
            <a:chOff x="4645533" y="1844825"/>
            <a:chExt cx="4030923" cy="4320480"/>
          </a:xfrm>
        </p:grpSpPr>
        <p:sp>
          <p:nvSpPr>
            <p:cNvPr id="14" name="Line Callout 1 13"/>
            <p:cNvSpPr/>
            <p:nvPr/>
          </p:nvSpPr>
          <p:spPr>
            <a:xfrm>
              <a:off x="4645533" y="4256221"/>
              <a:ext cx="2074936" cy="626701"/>
            </a:xfrm>
            <a:prstGeom prst="borderCallout1">
              <a:avLst>
                <a:gd name="adj1" fmla="val 46811"/>
                <a:gd name="adj2" fmla="val 104247"/>
                <a:gd name="adj3" fmla="val -88288"/>
                <a:gd name="adj4" fmla="val 128150"/>
              </a:avLst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Site Directory Data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(Models, Catalogues,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Persons, Participants, …)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08304" y="1844825"/>
              <a:ext cx="1368152" cy="4320480"/>
            </a:xfrm>
            <a:prstGeom prst="roundRect">
              <a:avLst>
                <a:gd name="adj" fmla="val 4827"/>
              </a:avLst>
            </a:prstGeom>
            <a:noFill/>
            <a:ln>
              <a:solidFill>
                <a:srgbClr val="C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z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1560" y="1844825"/>
            <a:ext cx="4176464" cy="4320480"/>
            <a:chOff x="611560" y="1844825"/>
            <a:chExt cx="4176464" cy="4320480"/>
          </a:xfrm>
        </p:grpSpPr>
        <p:sp>
          <p:nvSpPr>
            <p:cNvPr id="8" name="Line Callout 1 7"/>
            <p:cNvSpPr/>
            <p:nvPr/>
          </p:nvSpPr>
          <p:spPr>
            <a:xfrm>
              <a:off x="3203848" y="2132857"/>
              <a:ext cx="1584176" cy="996033"/>
            </a:xfrm>
            <a:prstGeom prst="borderCallout1">
              <a:avLst>
                <a:gd name="adj1" fmla="val 18750"/>
                <a:gd name="adj2" fmla="val -8333"/>
                <a:gd name="adj3" fmla="val 152571"/>
                <a:gd name="adj4" fmla="val -40719"/>
              </a:avLst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Reference Data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(Parameter Types,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Categories,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Units &amp; Scales,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Rules, …)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11560" y="1844825"/>
              <a:ext cx="1944216" cy="4320480"/>
            </a:xfrm>
            <a:prstGeom prst="roundRect">
              <a:avLst>
                <a:gd name="adj" fmla="val 4827"/>
              </a:avLst>
            </a:prstGeom>
            <a:noFill/>
            <a:ln>
              <a:solidFill>
                <a:srgbClr val="C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9991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1268760"/>
            <a:ext cx="8136904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US" dirty="0" smtClean="0"/>
              <a:t>ConCORDE</a:t>
            </a:r>
            <a:br>
              <a:rPr lang="en-US" dirty="0" smtClean="0"/>
            </a:br>
            <a:r>
              <a:rPr lang="en-US" dirty="0" smtClean="0"/>
              <a:t>Screenshots (2/2)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5858" y="188640"/>
            <a:ext cx="8158610" cy="5904656"/>
            <a:chOff x="3362162" y="1279827"/>
            <a:chExt cx="8158610" cy="5904656"/>
          </a:xfrm>
        </p:grpSpPr>
        <p:sp>
          <p:nvSpPr>
            <p:cNvPr id="13" name="Line Callout 1 12"/>
            <p:cNvSpPr/>
            <p:nvPr/>
          </p:nvSpPr>
          <p:spPr>
            <a:xfrm>
              <a:off x="8172400" y="1279827"/>
              <a:ext cx="1944216" cy="811367"/>
            </a:xfrm>
            <a:prstGeom prst="borderCallout1">
              <a:avLst>
                <a:gd name="adj1" fmla="val 114659"/>
                <a:gd name="adj2" fmla="val 30788"/>
                <a:gd name="adj3" fmla="val 190585"/>
                <a:gd name="adj4" fmla="val -1098"/>
              </a:avLst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All team members automatically sync to latest state of model at 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30 second intervals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62162" y="2864003"/>
              <a:ext cx="8158610" cy="4320480"/>
            </a:xfrm>
            <a:prstGeom prst="roundRect">
              <a:avLst>
                <a:gd name="adj" fmla="val 4827"/>
              </a:avLst>
            </a:prstGeom>
            <a:noFill/>
            <a:ln>
              <a:solidFill>
                <a:srgbClr val="C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2" y="1927372"/>
            <a:ext cx="5503489" cy="4093916"/>
            <a:chOff x="179512" y="1927372"/>
            <a:chExt cx="5503489" cy="4093916"/>
          </a:xfrm>
        </p:grpSpPr>
        <p:sp>
          <p:nvSpPr>
            <p:cNvPr id="16" name="Line Callout 1 15"/>
            <p:cNvSpPr/>
            <p:nvPr/>
          </p:nvSpPr>
          <p:spPr>
            <a:xfrm>
              <a:off x="179512" y="3140968"/>
              <a:ext cx="2158714" cy="996033"/>
            </a:xfrm>
            <a:prstGeom prst="borderCallout1">
              <a:avLst>
                <a:gd name="adj1" fmla="val -6146"/>
                <a:gd name="adj2" fmla="val 88418"/>
                <a:gd name="adj3" fmla="val -62369"/>
                <a:gd name="adj4" fmla="val 108842"/>
              </a:avLst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Engineering Model or Catalogue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(Options,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Element Definitions and Usages, Parameters, …)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55776" y="1927372"/>
              <a:ext cx="3127225" cy="4093916"/>
            </a:xfrm>
            <a:prstGeom prst="roundRect">
              <a:avLst>
                <a:gd name="adj" fmla="val 4827"/>
              </a:avLst>
            </a:prstGeom>
            <a:noFill/>
            <a:ln>
              <a:solidFill>
                <a:srgbClr val="C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24128" y="1927899"/>
            <a:ext cx="3312368" cy="4165397"/>
            <a:chOff x="5724128" y="1927899"/>
            <a:chExt cx="3312368" cy="4165397"/>
          </a:xfrm>
        </p:grpSpPr>
        <p:sp>
          <p:nvSpPr>
            <p:cNvPr id="14" name="Line Callout 1 13"/>
            <p:cNvSpPr/>
            <p:nvPr/>
          </p:nvSpPr>
          <p:spPr>
            <a:xfrm>
              <a:off x="7380312" y="4137001"/>
              <a:ext cx="1656184" cy="257369"/>
            </a:xfrm>
            <a:prstGeom prst="borderCallout1">
              <a:avLst>
                <a:gd name="adj1" fmla="val -16418"/>
                <a:gd name="adj2" fmla="val 30788"/>
                <a:gd name="adj3" fmla="val -329161"/>
                <a:gd name="adj4" fmla="val -11282"/>
              </a:avLst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Excel Workbook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24128" y="1927899"/>
              <a:ext cx="1469516" cy="4165397"/>
            </a:xfrm>
            <a:prstGeom prst="roundRect">
              <a:avLst>
                <a:gd name="adj" fmla="val 4827"/>
              </a:avLst>
            </a:prstGeom>
            <a:noFill/>
            <a:ln>
              <a:solidFill>
                <a:srgbClr val="C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5494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Portal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System Modeling Assessment &amp; Roadmap WG | OMG Cambridge, MA | 24 Sep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D93EB7F-06C6-48C0-8D16-4E4779F596C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9052"/>
            <a:ext cx="7999630" cy="4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1389" y="4102762"/>
            <a:ext cx="2492203" cy="42240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ocdt.esa.int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050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754837" cy="769441"/>
          </a:xfrm>
        </p:spPr>
        <p:txBody>
          <a:bodyPr/>
          <a:lstStyle/>
          <a:p>
            <a:r>
              <a:rPr lang="en-GB" dirty="0" smtClean="0"/>
              <a:t>Initial list of desirable improvements in a future SysML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Significantly better “semantic quality” of SysML meta-model</a:t>
            </a:r>
          </a:p>
          <a:p>
            <a:pPr lvl="1"/>
            <a:r>
              <a:rPr lang="en-US" sz="1200" dirty="0" smtClean="0"/>
              <a:t>Must be founded in formal logic – ideally provide basis for automated reasoning</a:t>
            </a:r>
          </a:p>
          <a:p>
            <a:pPr lvl="1"/>
            <a:r>
              <a:rPr lang="en-US" sz="1200" dirty="0" smtClean="0"/>
              <a:t>Clean up impeding “artificial” UML heritage</a:t>
            </a:r>
          </a:p>
          <a:p>
            <a:r>
              <a:rPr lang="en-US" sz="1400" dirty="0" smtClean="0"/>
              <a:t>Consider a </a:t>
            </a:r>
            <a:r>
              <a:rPr lang="en-US" sz="1400" i="1" dirty="0" smtClean="0"/>
              <a:t>SysML-Light</a:t>
            </a:r>
            <a:r>
              <a:rPr lang="en-US" sz="1400" dirty="0" smtClean="0"/>
              <a:t> – a pure subset of a </a:t>
            </a:r>
            <a:r>
              <a:rPr lang="en-US" sz="1400" i="1" dirty="0" smtClean="0"/>
              <a:t>SysML-Full</a:t>
            </a:r>
          </a:p>
          <a:p>
            <a:pPr lvl="1"/>
            <a:r>
              <a:rPr lang="en-US" sz="1200" dirty="0" smtClean="0"/>
              <a:t>Help reduce the learning curve for “normal” engineers</a:t>
            </a:r>
          </a:p>
          <a:p>
            <a:pPr lvl="1"/>
            <a:r>
              <a:rPr lang="en-US" sz="1200" i="1" dirty="0" smtClean="0"/>
              <a:t>SysML-Light</a:t>
            </a:r>
            <a:r>
              <a:rPr lang="en-US" sz="1200" dirty="0" smtClean="0"/>
              <a:t> usable for less complex systems, early life-cycle phase</a:t>
            </a:r>
          </a:p>
          <a:p>
            <a:pPr lvl="1"/>
            <a:r>
              <a:rPr lang="en-US" sz="1200" dirty="0" smtClean="0"/>
              <a:t>Fits with web-app / desktop tool?</a:t>
            </a:r>
          </a:p>
          <a:p>
            <a:r>
              <a:rPr lang="en-US" sz="1400" dirty="0" smtClean="0"/>
              <a:t>Support fine-grained ownership of (responsibility for) model elements </a:t>
            </a:r>
            <a:br>
              <a:rPr lang="en-US" sz="1400" dirty="0" smtClean="0"/>
            </a:br>
            <a:r>
              <a:rPr lang="en-US" sz="1400" dirty="0" smtClean="0"/>
              <a:t>by domain-of-expertise and/or multi-disciplinary team-member</a:t>
            </a:r>
          </a:p>
          <a:p>
            <a:pPr lvl="1"/>
            <a:r>
              <a:rPr lang="en-US" sz="1200" dirty="0" smtClean="0"/>
              <a:t>Provides solid basis for role-based access rights management</a:t>
            </a:r>
          </a:p>
          <a:p>
            <a:pPr lvl="1"/>
            <a:r>
              <a:rPr lang="en-US" sz="1200" dirty="0" smtClean="0"/>
              <a:t>E-TM-10-25 / OCDT shows it is doable at Block, Usage, Value Property level</a:t>
            </a:r>
          </a:p>
          <a:p>
            <a:r>
              <a:rPr lang="en-US" sz="1400" dirty="0" smtClean="0"/>
              <a:t>Support fine-grained version / revision control</a:t>
            </a:r>
          </a:p>
          <a:p>
            <a:pPr lvl="1"/>
            <a:r>
              <a:rPr lang="en-US" sz="1200" dirty="0" smtClean="0"/>
              <a:t>Enable full revision history</a:t>
            </a:r>
          </a:p>
          <a:p>
            <a:pPr lvl="1"/>
            <a:r>
              <a:rPr lang="en-US" sz="1200" dirty="0" smtClean="0"/>
              <a:t>Could (should?) be an orthogonal concept to rest of meta-model</a:t>
            </a:r>
          </a:p>
          <a:p>
            <a:pPr lvl="1"/>
            <a:r>
              <a:rPr lang="en-US" sz="1200" dirty="0" smtClean="0"/>
              <a:t>At </a:t>
            </a:r>
            <a:r>
              <a:rPr lang="en-US" sz="1200" dirty="0"/>
              <a:t>object level</a:t>
            </a:r>
            <a:r>
              <a:rPr lang="en-US" sz="1200" dirty="0" smtClean="0"/>
              <a:t>? Need to validate potential </a:t>
            </a:r>
            <a:r>
              <a:rPr lang="en-US" sz="1200" dirty="0" err="1" smtClean="0"/>
              <a:t>scaleability</a:t>
            </a:r>
            <a:r>
              <a:rPr lang="en-US" sz="1200" dirty="0" smtClean="0"/>
              <a:t> issues.</a:t>
            </a:r>
          </a:p>
          <a:p>
            <a:pPr lvl="1"/>
            <a:r>
              <a:rPr lang="en-US" sz="1200" dirty="0" smtClean="0"/>
              <a:t>Learn from success of </a:t>
            </a:r>
            <a:r>
              <a:rPr lang="en-US" sz="1200" dirty="0" err="1" smtClean="0"/>
              <a:t>git</a:t>
            </a:r>
            <a:r>
              <a:rPr lang="en-US" sz="1200" dirty="0" smtClean="0"/>
              <a:t> and </a:t>
            </a:r>
            <a:r>
              <a:rPr lang="en-US" sz="1200" dirty="0" err="1" smtClean="0"/>
              <a:t>github</a:t>
            </a:r>
            <a:endParaRPr lang="en-US" sz="1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202363"/>
            <a:ext cx="6781800" cy="207962"/>
          </a:xfrm>
        </p:spPr>
        <p:txBody>
          <a:bodyPr/>
          <a:lstStyle/>
          <a:p>
            <a:r>
              <a:rPr lang="de-DE" altLang="de-DE" dirty="0" smtClean="0"/>
              <a:t>System Modeling Assessment &amp; Roadmap WG | OMG Cambridge, MA | 24 Sep 2015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454775"/>
            <a:ext cx="1447800" cy="200025"/>
          </a:xfrm>
        </p:spPr>
        <p:txBody>
          <a:bodyPr/>
          <a:lstStyle/>
          <a:p>
            <a:fld id="{54EA9F41-AC1E-4FDB-A84F-0C467EFE7EE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749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2">
      <a:dk1>
        <a:srgbClr val="4D4F53"/>
      </a:dk1>
      <a:lt1>
        <a:srgbClr val="FFFFFF"/>
      </a:lt1>
      <a:dk2>
        <a:srgbClr val="D0103A"/>
      </a:dk2>
      <a:lt2>
        <a:srgbClr val="000000"/>
      </a:lt2>
      <a:accent1>
        <a:srgbClr val="0098DB"/>
      </a:accent1>
      <a:accent2>
        <a:srgbClr val="008542"/>
      </a:accent2>
      <a:accent3>
        <a:srgbClr val="FFFFFF"/>
      </a:accent3>
      <a:accent4>
        <a:srgbClr val="404246"/>
      </a:accent4>
      <a:accent5>
        <a:srgbClr val="AACAEA"/>
      </a:accent5>
      <a:accent6>
        <a:srgbClr val="7030A0"/>
      </a:accent6>
      <a:hlink>
        <a:srgbClr val="E37222"/>
      </a:hlink>
      <a:folHlink>
        <a:srgbClr val="00338D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On-screen Show (4:3)</PresentationFormat>
  <Paragraphs>157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ESA Presentation</vt:lpstr>
      <vt:lpstr>Experiences from Developing Concurrent Multi-Disciplinary MBSE</vt:lpstr>
      <vt:lpstr>ESA Concurrent Design Facility (CDF)</vt:lpstr>
      <vt:lpstr>ECSS-E-TM-10-25 Based Model Driven Architecture</vt:lpstr>
      <vt:lpstr>Open Concurrent Design Tool (OCDT) Architectural Overview</vt:lpstr>
      <vt:lpstr>OCDT implements ECSS-E-TM-10-25A through code generation</vt:lpstr>
      <vt:lpstr>ConCORDE Screenshots (1/2)</vt:lpstr>
      <vt:lpstr>ConCORDE Screenshots (2/2)</vt:lpstr>
      <vt:lpstr>Community Portal</vt:lpstr>
      <vt:lpstr>Initial list of desirable improvements in a future SysML (1/2)</vt:lpstr>
      <vt:lpstr>Initial list of desirable improvements in a future SysML (2/2)</vt:lpstr>
    </vt:vector>
  </TitlesOfParts>
  <Company>European Space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OCDT Demonstration for TEC-SYE</dc:title>
  <dc:creator>Hans Peter de Koning, Sam Gerene, Ivo Ferreira</dc:creator>
  <cp:lastModifiedBy>Sanford</cp:lastModifiedBy>
  <cp:revision>258</cp:revision>
  <cp:lastPrinted>2014-07-24T10:14:15Z</cp:lastPrinted>
  <dcterms:created xsi:type="dcterms:W3CDTF">2012-07-03T08:50:11Z</dcterms:created>
  <dcterms:modified xsi:type="dcterms:W3CDTF">2015-09-29T13:24:13Z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OCDT Demonstration for TEC-SYE</vt:lpwstr>
  </property>
  <property fmtid="{D5CDD505-2E9C-101B-9397-08002B2CF9AE}" pid="3" name="PSubtitle">
    <vt:lpwstr>OCDT Demonstration for TEC-SYE</vt:lpwstr>
  </property>
  <property fmtid="{D5CDD505-2E9C-101B-9397-08002B2CF9AE}" pid="4" name="PAuthor">
    <vt:lpwstr>Hans Peter de Koning, Sam Gerene, Ivo Ferreira</vt:lpwstr>
  </property>
  <property fmtid="{D5CDD505-2E9C-101B-9397-08002B2CF9AE}" pid="5" name="PPlace">
    <vt:lpwstr>ESTEC</vt:lpwstr>
  </property>
  <property fmtid="{D5CDD505-2E9C-101B-9397-08002B2CF9AE}" pid="6" name="PDate">
    <vt:lpwstr>2013-05-22</vt:lpwstr>
  </property>
  <property fmtid="{D5CDD505-2E9C-101B-9397-08002B2CF9AE}" pid="7" name="PProgramme">
    <vt:lpwstr>TEC</vt:lpwstr>
  </property>
  <property fmtid="{D5CDD505-2E9C-101B-9397-08002B2CF9AE}" pid="8" name="PEmail">
    <vt:lpwstr/>
  </property>
  <property fmtid="{D5CDD505-2E9C-101B-9397-08002B2CF9AE}" pid="9" name="PClassification">
    <vt:lpwstr>ESA UNCLASSIFIED – For Internal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