
<file path=[Content_Types].xml><?xml version="1.0" encoding="utf-8"?>
<Types xmlns="http://schemas.openxmlformats.org/package/2006/content-types">
  <Default Extension="png" ContentType="image/png"/>
  <Default Extension="jpeg" ContentType="image/jpeg"/>
  <Default Extension="emf" ContentType="image/x-emf"/>
  <Default Extension="wmf" ContentType="image/x-w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48" r:id="rId1"/>
  </p:sldMasterIdLst>
  <p:notesMasterIdLst>
    <p:notesMasterId r:id="rId35"/>
  </p:notesMasterIdLst>
  <p:sldIdLst>
    <p:sldId id="256" r:id="rId2"/>
    <p:sldId id="294" r:id="rId3"/>
    <p:sldId id="309" r:id="rId4"/>
    <p:sldId id="295" r:id="rId5"/>
    <p:sldId id="274" r:id="rId6"/>
    <p:sldId id="296" r:id="rId7"/>
    <p:sldId id="297" r:id="rId8"/>
    <p:sldId id="299" r:id="rId9"/>
    <p:sldId id="300" r:id="rId10"/>
    <p:sldId id="304" r:id="rId11"/>
    <p:sldId id="310" r:id="rId12"/>
    <p:sldId id="276" r:id="rId13"/>
    <p:sldId id="257" r:id="rId14"/>
    <p:sldId id="305" r:id="rId15"/>
    <p:sldId id="306" r:id="rId16"/>
    <p:sldId id="319" r:id="rId17"/>
    <p:sldId id="278" r:id="rId18"/>
    <p:sldId id="267" r:id="rId19"/>
    <p:sldId id="279" r:id="rId20"/>
    <p:sldId id="268" r:id="rId21"/>
    <p:sldId id="280" r:id="rId22"/>
    <p:sldId id="269" r:id="rId23"/>
    <p:sldId id="298" r:id="rId24"/>
    <p:sldId id="312" r:id="rId25"/>
    <p:sldId id="308" r:id="rId26"/>
    <p:sldId id="313" r:id="rId27"/>
    <p:sldId id="315" r:id="rId28"/>
    <p:sldId id="317" r:id="rId29"/>
    <p:sldId id="318" r:id="rId30"/>
    <p:sldId id="316" r:id="rId31"/>
    <p:sldId id="281" r:id="rId32"/>
    <p:sldId id="292" r:id="rId33"/>
    <p:sldId id="266" r:id="rId3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473" autoAdjust="0"/>
    <p:restoredTop sz="94660"/>
  </p:normalViewPr>
  <p:slideViewPr>
    <p:cSldViewPr snapToGrid="0">
      <p:cViewPr varScale="1">
        <p:scale>
          <a:sx n="85" d="100"/>
          <a:sy n="85" d="100"/>
        </p:scale>
        <p:origin x="69" y="177"/>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E65949-D63F-4A7E-B26F-58D1E5D9B3AF}" type="datetimeFigureOut">
              <a:rPr lang="en-US" smtClean="0"/>
              <a:t>3/21/2017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C72E60-E11F-421C-8506-471BC83EDFF2}" type="slidenum">
              <a:rPr lang="en-US" smtClean="0"/>
              <a:t>‹#›</a:t>
            </a:fld>
            <a:endParaRPr lang="en-US"/>
          </a:p>
        </p:txBody>
      </p:sp>
    </p:spTree>
    <p:extLst>
      <p:ext uri="{BB962C8B-B14F-4D97-AF65-F5344CB8AC3E}">
        <p14:creationId xmlns:p14="http://schemas.microsoft.com/office/powerpoint/2010/main" val="3355254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0165BFF-1F01-47E6-B15E-4022C64F35BB}" type="slidenum">
              <a:rPr lang="en-US" smtClean="0"/>
              <a:t>27</a:t>
            </a:fld>
            <a:endParaRPr lang="en-US"/>
          </a:p>
        </p:txBody>
      </p:sp>
    </p:spTree>
    <p:extLst>
      <p:ext uri="{BB962C8B-B14F-4D97-AF65-F5344CB8AC3E}">
        <p14:creationId xmlns:p14="http://schemas.microsoft.com/office/powerpoint/2010/main" val="3473506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7818502-4E03-4A7E-A08E-49DA5CFAC12F}" type="datetime1">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1B3A31-E2C7-4107-99CC-0B10DFF9F6E7}" type="slidenum">
              <a:rPr lang="en-US" smtClean="0"/>
              <a:t>‹#›</a:t>
            </a:fld>
            <a:endParaRPr lang="en-US"/>
          </a:p>
        </p:txBody>
      </p:sp>
    </p:spTree>
    <p:extLst>
      <p:ext uri="{BB962C8B-B14F-4D97-AF65-F5344CB8AC3E}">
        <p14:creationId xmlns:p14="http://schemas.microsoft.com/office/powerpoint/2010/main" val="3918420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6690AC-7AAD-416A-8B62-C0329A88CEEA}" type="datetime1">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1B3A31-E2C7-4107-99CC-0B10DFF9F6E7}" type="slidenum">
              <a:rPr lang="en-US" smtClean="0"/>
              <a:t>‹#›</a:t>
            </a:fld>
            <a:endParaRPr lang="en-US"/>
          </a:p>
        </p:txBody>
      </p:sp>
    </p:spTree>
    <p:extLst>
      <p:ext uri="{BB962C8B-B14F-4D97-AF65-F5344CB8AC3E}">
        <p14:creationId xmlns:p14="http://schemas.microsoft.com/office/powerpoint/2010/main" val="3476256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431967-37C0-45CD-B7DA-37AF6A115D13}" type="datetime1">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1B3A31-E2C7-4107-99CC-0B10DFF9F6E7}" type="slidenum">
              <a:rPr lang="en-US" smtClean="0"/>
              <a:t>‹#›</a:t>
            </a:fld>
            <a:endParaRPr lang="en-US"/>
          </a:p>
        </p:txBody>
      </p:sp>
    </p:spTree>
    <p:extLst>
      <p:ext uri="{BB962C8B-B14F-4D97-AF65-F5344CB8AC3E}">
        <p14:creationId xmlns:p14="http://schemas.microsoft.com/office/powerpoint/2010/main" val="28934752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64A9224-E274-4A42-BC18-139D6B05D5CC}" type="datetime1">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1B3A31-E2C7-4107-99CC-0B10DFF9F6E7}" type="slidenum">
              <a:rPr lang="en-US" smtClean="0"/>
              <a:t>‹#›</a:t>
            </a:fld>
            <a:endParaRPr lang="en-US"/>
          </a:p>
        </p:txBody>
      </p:sp>
    </p:spTree>
    <p:extLst>
      <p:ext uri="{BB962C8B-B14F-4D97-AF65-F5344CB8AC3E}">
        <p14:creationId xmlns:p14="http://schemas.microsoft.com/office/powerpoint/2010/main" val="36915310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1A01648-3FED-47C0-B72C-318FE0457A77}" type="datetime1">
              <a:rPr lang="en-US" smtClean="0"/>
              <a:t>3/21/2017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1B3A31-E2C7-4107-99CC-0B10DFF9F6E7}" type="slidenum">
              <a:rPr lang="en-US" smtClean="0"/>
              <a:t>‹#›</a:t>
            </a:fld>
            <a:endParaRPr lang="en-US"/>
          </a:p>
        </p:txBody>
      </p:sp>
    </p:spTree>
    <p:extLst>
      <p:ext uri="{BB962C8B-B14F-4D97-AF65-F5344CB8AC3E}">
        <p14:creationId xmlns:p14="http://schemas.microsoft.com/office/powerpoint/2010/main" val="2821288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47EE502-F17E-4E39-91E3-67932AD67C0C}" type="datetime1">
              <a:rPr lang="en-US" smtClean="0"/>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1B3A31-E2C7-4107-99CC-0B10DFF9F6E7}" type="slidenum">
              <a:rPr lang="en-US" smtClean="0"/>
              <a:t>‹#›</a:t>
            </a:fld>
            <a:endParaRPr lang="en-US"/>
          </a:p>
        </p:txBody>
      </p:sp>
    </p:spTree>
    <p:extLst>
      <p:ext uri="{BB962C8B-B14F-4D97-AF65-F5344CB8AC3E}">
        <p14:creationId xmlns:p14="http://schemas.microsoft.com/office/powerpoint/2010/main" val="2211859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E15493B-0842-4F9B-9421-50F7B2ED8CC0}" type="datetime1">
              <a:rPr lang="en-US" smtClean="0"/>
              <a:t>3/21/2017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1B3A31-E2C7-4107-99CC-0B10DFF9F6E7}" type="slidenum">
              <a:rPr lang="en-US" smtClean="0"/>
              <a:t>‹#›</a:t>
            </a:fld>
            <a:endParaRPr lang="en-US"/>
          </a:p>
        </p:txBody>
      </p:sp>
    </p:spTree>
    <p:extLst>
      <p:ext uri="{BB962C8B-B14F-4D97-AF65-F5344CB8AC3E}">
        <p14:creationId xmlns:p14="http://schemas.microsoft.com/office/powerpoint/2010/main" val="10928869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DBC8256-2E7C-4DDB-9306-79EED3A90E52}" type="datetime1">
              <a:rPr lang="en-US" smtClean="0"/>
              <a:t>3/21/2017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1B3A31-E2C7-4107-99CC-0B10DFF9F6E7}" type="slidenum">
              <a:rPr lang="en-US" smtClean="0"/>
              <a:t>‹#›</a:t>
            </a:fld>
            <a:endParaRPr lang="en-US"/>
          </a:p>
        </p:txBody>
      </p:sp>
    </p:spTree>
    <p:extLst>
      <p:ext uri="{BB962C8B-B14F-4D97-AF65-F5344CB8AC3E}">
        <p14:creationId xmlns:p14="http://schemas.microsoft.com/office/powerpoint/2010/main" val="87623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0678036-933B-4337-9F0D-EEE80A2DD70B}" type="datetime1">
              <a:rPr lang="en-US" smtClean="0"/>
              <a:t>3/21/2017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1B3A31-E2C7-4107-99CC-0B10DFF9F6E7}" type="slidenum">
              <a:rPr lang="en-US" smtClean="0"/>
              <a:t>‹#›</a:t>
            </a:fld>
            <a:endParaRPr lang="en-US"/>
          </a:p>
        </p:txBody>
      </p:sp>
    </p:spTree>
    <p:extLst>
      <p:ext uri="{BB962C8B-B14F-4D97-AF65-F5344CB8AC3E}">
        <p14:creationId xmlns:p14="http://schemas.microsoft.com/office/powerpoint/2010/main" val="931988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3908A9-2500-40AB-8076-D7D787AC3C6E}" type="datetime1">
              <a:rPr lang="en-US" smtClean="0"/>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1B3A31-E2C7-4107-99CC-0B10DFF9F6E7}" type="slidenum">
              <a:rPr lang="en-US" smtClean="0"/>
              <a:t>‹#›</a:t>
            </a:fld>
            <a:endParaRPr lang="en-US"/>
          </a:p>
        </p:txBody>
      </p:sp>
    </p:spTree>
    <p:extLst>
      <p:ext uri="{BB962C8B-B14F-4D97-AF65-F5344CB8AC3E}">
        <p14:creationId xmlns:p14="http://schemas.microsoft.com/office/powerpoint/2010/main" val="2513697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A7BE3D-FC25-4E85-84B3-91809AF19940}" type="datetime1">
              <a:rPr lang="en-US" smtClean="0"/>
              <a:t>3/21/2017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1B3A31-E2C7-4107-99CC-0B10DFF9F6E7}" type="slidenum">
              <a:rPr lang="en-US" smtClean="0"/>
              <a:t>‹#›</a:t>
            </a:fld>
            <a:endParaRPr lang="en-US"/>
          </a:p>
        </p:txBody>
      </p:sp>
    </p:spTree>
    <p:extLst>
      <p:ext uri="{BB962C8B-B14F-4D97-AF65-F5344CB8AC3E}">
        <p14:creationId xmlns:p14="http://schemas.microsoft.com/office/powerpoint/2010/main" val="18060473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EDF4EC-9C30-48D5-B370-CDC7E2973D30}" type="datetime1">
              <a:rPr lang="en-US" smtClean="0"/>
              <a:t>3/21/2017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1B3A31-E2C7-4107-99CC-0B10DFF9F6E7}" type="slidenum">
              <a:rPr lang="en-US" smtClean="0"/>
              <a:t>‹#›</a:t>
            </a:fld>
            <a:endParaRPr lang="en-US"/>
          </a:p>
        </p:txBody>
      </p:sp>
    </p:spTree>
    <p:extLst>
      <p:ext uri="{BB962C8B-B14F-4D97-AF65-F5344CB8AC3E}">
        <p14:creationId xmlns:p14="http://schemas.microsoft.com/office/powerpoint/2010/main" val="361660745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microsoft.com/office/2007/relationships/hdphoto" Target="../media/hdphoto2.wdp"/><Relationship Id="rId13" Type="http://schemas.openxmlformats.org/officeDocument/2006/relationships/image" Target="../media/image7.png"/><Relationship Id="rId3" Type="http://schemas.openxmlformats.org/officeDocument/2006/relationships/image" Target="../media/image10.wmf"/><Relationship Id="rId7" Type="http://schemas.openxmlformats.org/officeDocument/2006/relationships/image" Target="../media/image4.png"/><Relationship Id="rId12" Type="http://schemas.microsoft.com/office/2007/relationships/hdphoto" Target="../media/hdphoto4.wdp"/><Relationship Id="rId2" Type="http://schemas.openxmlformats.org/officeDocument/2006/relationships/image" Target="../media/image9.png"/><Relationship Id="rId16" Type="http://schemas.openxmlformats.org/officeDocument/2006/relationships/image" Target="../media/image12.png"/><Relationship Id="rId1" Type="http://schemas.openxmlformats.org/officeDocument/2006/relationships/slideLayout" Target="../slideLayouts/slideLayout2.xml"/><Relationship Id="rId6" Type="http://schemas.microsoft.com/office/2007/relationships/hdphoto" Target="../media/hdphoto1.wdp"/><Relationship Id="rId11" Type="http://schemas.openxmlformats.org/officeDocument/2006/relationships/image" Target="../media/image6.png"/><Relationship Id="rId5" Type="http://schemas.openxmlformats.org/officeDocument/2006/relationships/image" Target="../media/image3.png"/><Relationship Id="rId15" Type="http://schemas.openxmlformats.org/officeDocument/2006/relationships/image" Target="../media/image2.emf"/><Relationship Id="rId10" Type="http://schemas.microsoft.com/office/2007/relationships/hdphoto" Target="../media/hdphoto3.wdp"/><Relationship Id="rId4" Type="http://schemas.openxmlformats.org/officeDocument/2006/relationships/image" Target="../media/image11.png"/><Relationship Id="rId9" Type="http://schemas.openxmlformats.org/officeDocument/2006/relationships/image" Target="../media/image5.png"/><Relationship Id="rId14" Type="http://schemas.openxmlformats.org/officeDocument/2006/relationships/image" Target="../media/image8.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2.xml"/><Relationship Id="rId4" Type="http://schemas.openxmlformats.org/officeDocument/2006/relationships/image" Target="../media/image21.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microsoft.com/office/2007/relationships/hdphoto" Target="../media/hdphoto3.wdp"/><Relationship Id="rId13" Type="http://schemas.openxmlformats.org/officeDocument/2006/relationships/image" Target="../media/image9.png"/><Relationship Id="rId3" Type="http://schemas.openxmlformats.org/officeDocument/2006/relationships/image" Target="../media/image3.png"/><Relationship Id="rId7" Type="http://schemas.openxmlformats.org/officeDocument/2006/relationships/image" Target="../media/image5.png"/><Relationship Id="rId12" Type="http://schemas.openxmlformats.org/officeDocument/2006/relationships/image" Target="../media/image8.png"/><Relationship Id="rId2" Type="http://schemas.openxmlformats.org/officeDocument/2006/relationships/image" Target="../media/image2.emf"/><Relationship Id="rId1" Type="http://schemas.openxmlformats.org/officeDocument/2006/relationships/slideLayout" Target="../slideLayouts/slideLayout2.xml"/><Relationship Id="rId6" Type="http://schemas.microsoft.com/office/2007/relationships/hdphoto" Target="../media/hdphoto2.wdp"/><Relationship Id="rId11" Type="http://schemas.openxmlformats.org/officeDocument/2006/relationships/image" Target="../media/image7.png"/><Relationship Id="rId5" Type="http://schemas.openxmlformats.org/officeDocument/2006/relationships/image" Target="../media/image4.png"/><Relationship Id="rId15" Type="http://schemas.openxmlformats.org/officeDocument/2006/relationships/image" Target="../media/image11.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6.png"/><Relationship Id="rId14" Type="http://schemas.openxmlformats.org/officeDocument/2006/relationships/image" Target="../media/image10.wmf"/></Relationships>
</file>

<file path=ppt/slides/_rels/slide9.xml.rels><?xml version="1.0" encoding="UTF-8" standalone="yes"?>
<Relationships xmlns="http://schemas.openxmlformats.org/package/2006/relationships"><Relationship Id="rId8" Type="http://schemas.microsoft.com/office/2007/relationships/hdphoto" Target="../media/hdphoto3.wdp"/><Relationship Id="rId13" Type="http://schemas.openxmlformats.org/officeDocument/2006/relationships/image" Target="../media/image10.wmf"/><Relationship Id="rId3" Type="http://schemas.openxmlformats.org/officeDocument/2006/relationships/image" Target="../media/image3.png"/><Relationship Id="rId7" Type="http://schemas.openxmlformats.org/officeDocument/2006/relationships/image" Target="../media/image5.png"/><Relationship Id="rId12" Type="http://schemas.openxmlformats.org/officeDocument/2006/relationships/image" Target="../media/image8.png"/><Relationship Id="rId2" Type="http://schemas.openxmlformats.org/officeDocument/2006/relationships/image" Target="../media/image2.emf"/><Relationship Id="rId16" Type="http://schemas.openxmlformats.org/officeDocument/2006/relationships/image" Target="../media/image12.png"/><Relationship Id="rId1" Type="http://schemas.openxmlformats.org/officeDocument/2006/relationships/slideLayout" Target="../slideLayouts/slideLayout2.xml"/><Relationship Id="rId6" Type="http://schemas.microsoft.com/office/2007/relationships/hdphoto" Target="../media/hdphoto2.wdp"/><Relationship Id="rId11" Type="http://schemas.openxmlformats.org/officeDocument/2006/relationships/image" Target="../media/image7.png"/><Relationship Id="rId5" Type="http://schemas.openxmlformats.org/officeDocument/2006/relationships/image" Target="../media/image4.png"/><Relationship Id="rId15" Type="http://schemas.openxmlformats.org/officeDocument/2006/relationships/image" Target="../media/image9.png"/><Relationship Id="rId10" Type="http://schemas.microsoft.com/office/2007/relationships/hdphoto" Target="../media/hdphoto4.wdp"/><Relationship Id="rId4" Type="http://schemas.microsoft.com/office/2007/relationships/hdphoto" Target="../media/hdphoto1.wdp"/><Relationship Id="rId9" Type="http://schemas.openxmlformats.org/officeDocument/2006/relationships/image" Target="../media/image6.png"/><Relationship Id="rId1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95165" y="1122363"/>
            <a:ext cx="10201671" cy="2387600"/>
          </a:xfrm>
        </p:spPr>
        <p:txBody>
          <a:bodyPr>
            <a:normAutofit fontScale="90000"/>
          </a:bodyPr>
          <a:lstStyle/>
          <a:p>
            <a:r>
              <a:rPr lang="en-US" b="1" dirty="0"/>
              <a:t>SysML 2.0 Formalism:</a:t>
            </a:r>
            <a:br>
              <a:rPr lang="en-US" b="1" dirty="0"/>
            </a:br>
            <a:r>
              <a:rPr lang="en-US" b="1" dirty="0"/>
              <a:t>Semantics Introduction, Requirements &amp; Benefits/Use Cases</a:t>
            </a:r>
          </a:p>
        </p:txBody>
      </p:sp>
      <p:sp>
        <p:nvSpPr>
          <p:cNvPr id="3" name="Subtitle 2"/>
          <p:cNvSpPr>
            <a:spLocks noGrp="1"/>
          </p:cNvSpPr>
          <p:nvPr>
            <p:ph type="subTitle" idx="1"/>
          </p:nvPr>
        </p:nvSpPr>
        <p:spPr/>
        <p:txBody>
          <a:bodyPr>
            <a:normAutofit/>
          </a:bodyPr>
          <a:lstStyle/>
          <a:p>
            <a:r>
              <a:rPr lang="en-US" sz="2800" dirty="0">
                <a:solidFill>
                  <a:schemeClr val="bg2">
                    <a:lumMod val="50000"/>
                  </a:schemeClr>
                </a:solidFill>
              </a:rPr>
              <a:t>Formalism WG</a:t>
            </a:r>
          </a:p>
          <a:p>
            <a:r>
              <a:rPr lang="en-US" sz="2800" dirty="0">
                <a:solidFill>
                  <a:schemeClr val="bg2">
                    <a:lumMod val="50000"/>
                  </a:schemeClr>
                </a:solidFill>
              </a:rPr>
              <a:t>March 21, 2017</a:t>
            </a:r>
          </a:p>
        </p:txBody>
      </p:sp>
    </p:spTree>
    <p:extLst>
      <p:ext uri="{BB962C8B-B14F-4D97-AF65-F5344CB8AC3E}">
        <p14:creationId xmlns:p14="http://schemas.microsoft.com/office/powerpoint/2010/main" val="3632863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Informal Semantics</a:t>
            </a:r>
          </a:p>
        </p:txBody>
      </p:sp>
      <p:sp>
        <p:nvSpPr>
          <p:cNvPr id="3" name="Content Placeholder 2"/>
          <p:cNvSpPr>
            <a:spLocks noGrp="1"/>
          </p:cNvSpPr>
          <p:nvPr>
            <p:ph idx="1"/>
          </p:nvPr>
        </p:nvSpPr>
        <p:spPr/>
        <p:txBody>
          <a:bodyPr>
            <a:normAutofit/>
          </a:bodyPr>
          <a:lstStyle/>
          <a:p>
            <a:r>
              <a:rPr lang="en-US" sz="3200" dirty="0"/>
              <a:t>Syntactic metaphors that suggest formal semantics</a:t>
            </a:r>
          </a:p>
          <a:p>
            <a:pPr lvl="1"/>
            <a:r>
              <a:rPr lang="en-US" sz="2800" dirty="0"/>
              <a:t>Inheritance (suggesting generalization semantics)</a:t>
            </a:r>
          </a:p>
          <a:p>
            <a:pPr lvl="1"/>
            <a:r>
              <a:rPr lang="en-US" sz="2800" dirty="0"/>
              <a:t>Token flow (suggesting temporal semantics)</a:t>
            </a:r>
          </a:p>
          <a:p>
            <a:r>
              <a:rPr lang="en-US" sz="3200" dirty="0"/>
              <a:t>Shorthand expansions</a:t>
            </a:r>
          </a:p>
          <a:p>
            <a:pPr lvl="1"/>
            <a:r>
              <a:rPr lang="en-US" sz="2800" dirty="0"/>
              <a:t>Property means property of a block (instead of property semantics).</a:t>
            </a:r>
          </a:p>
          <a:p>
            <a:r>
              <a:rPr lang="en-US" sz="3200" dirty="0"/>
              <a:t> Application/methodology</a:t>
            </a:r>
          </a:p>
          <a:p>
            <a:pPr lvl="1"/>
            <a:r>
              <a:rPr lang="en-US" sz="2800" dirty="0"/>
              <a:t>Requirement, design, test (instead of classification semantics)</a:t>
            </a:r>
          </a:p>
        </p:txBody>
      </p:sp>
      <p:sp>
        <p:nvSpPr>
          <p:cNvPr id="4" name="Slide Number Placeholder 3"/>
          <p:cNvSpPr>
            <a:spLocks noGrp="1"/>
          </p:cNvSpPr>
          <p:nvPr>
            <p:ph type="sldNum" sz="quarter" idx="12"/>
          </p:nvPr>
        </p:nvSpPr>
        <p:spPr/>
        <p:txBody>
          <a:bodyPr/>
          <a:lstStyle/>
          <a:p>
            <a:fld id="{8F1B3A31-E2C7-4107-99CC-0B10DFF9F6E7}" type="slidenum">
              <a:rPr lang="en-US" smtClean="0"/>
              <a:t>10</a:t>
            </a:fld>
            <a:endParaRPr lang="en-US"/>
          </a:p>
        </p:txBody>
      </p:sp>
    </p:spTree>
    <p:extLst>
      <p:ext uri="{BB962C8B-B14F-4D97-AF65-F5344CB8AC3E}">
        <p14:creationId xmlns:p14="http://schemas.microsoft.com/office/powerpoint/2010/main" val="8538229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Overview</a:t>
            </a:r>
          </a:p>
        </p:txBody>
      </p:sp>
      <p:sp>
        <p:nvSpPr>
          <p:cNvPr id="3" name="Content Placeholder 2"/>
          <p:cNvSpPr>
            <a:spLocks noGrp="1"/>
          </p:cNvSpPr>
          <p:nvPr>
            <p:ph idx="1"/>
          </p:nvPr>
        </p:nvSpPr>
        <p:spPr/>
        <p:txBody>
          <a:bodyPr/>
          <a:lstStyle/>
          <a:p>
            <a:r>
              <a:rPr lang="en-US" dirty="0">
                <a:solidFill>
                  <a:schemeClr val="bg1">
                    <a:lumMod val="65000"/>
                  </a:schemeClr>
                </a:solidFill>
              </a:rPr>
              <a:t>Language Definition Introduction</a:t>
            </a:r>
          </a:p>
          <a:p>
            <a:r>
              <a:rPr lang="en-US" dirty="0"/>
              <a:t>Language Definition Requirements &amp; Benefits/</a:t>
            </a:r>
            <a:r>
              <a:rPr lang="en-US" dirty="0" err="1"/>
              <a:t>UseCases</a:t>
            </a:r>
            <a:endParaRPr lang="en-US" dirty="0"/>
          </a:p>
          <a:p>
            <a:r>
              <a:rPr lang="en-US" dirty="0">
                <a:solidFill>
                  <a:schemeClr val="bg1">
                    <a:lumMod val="65000"/>
                  </a:schemeClr>
                </a:solidFill>
              </a:rPr>
              <a:t>Language Feature Requirements (Status)</a:t>
            </a:r>
          </a:p>
          <a:p>
            <a:pPr marL="0" indent="0">
              <a:buNone/>
            </a:pPr>
            <a:endParaRPr lang="en-US" dirty="0"/>
          </a:p>
        </p:txBody>
      </p:sp>
      <p:sp>
        <p:nvSpPr>
          <p:cNvPr id="5" name="Slide Number Placeholder 4"/>
          <p:cNvSpPr>
            <a:spLocks noGrp="1"/>
          </p:cNvSpPr>
          <p:nvPr>
            <p:ph type="sldNum" sz="quarter" idx="12"/>
          </p:nvPr>
        </p:nvSpPr>
        <p:spPr/>
        <p:txBody>
          <a:bodyPr/>
          <a:lstStyle/>
          <a:p>
            <a:fld id="{8F1B3A31-E2C7-4107-99CC-0B10DFF9F6E7}" type="slidenum">
              <a:rPr lang="en-US" smtClean="0"/>
              <a:t>11</a:t>
            </a:fld>
            <a:endParaRPr lang="en-US"/>
          </a:p>
        </p:txBody>
      </p:sp>
    </p:spTree>
    <p:extLst>
      <p:ext uri="{BB962C8B-B14F-4D97-AF65-F5344CB8AC3E}">
        <p14:creationId xmlns:p14="http://schemas.microsoft.com/office/powerpoint/2010/main" val="1039469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Requirements (General)</a:t>
            </a:r>
          </a:p>
        </p:txBody>
      </p:sp>
      <p:sp>
        <p:nvSpPr>
          <p:cNvPr id="3" name="Content Placeholder 2"/>
          <p:cNvSpPr>
            <a:spLocks noGrp="1"/>
          </p:cNvSpPr>
          <p:nvPr>
            <p:ph idx="1"/>
          </p:nvPr>
        </p:nvSpPr>
        <p:spPr/>
        <p:txBody>
          <a:bodyPr/>
          <a:lstStyle/>
          <a:p>
            <a:pPr marL="342900" lvl="0" indent="-342900">
              <a:lnSpc>
                <a:spcPct val="100000"/>
              </a:lnSpc>
              <a:spcBef>
                <a:spcPct val="20000"/>
              </a:spcBef>
            </a:pPr>
            <a:r>
              <a:rPr lang="en-US" sz="3200" dirty="0">
                <a:solidFill>
                  <a:prstClr val="black"/>
                </a:solidFill>
              </a:rPr>
              <a:t>Uniform </a:t>
            </a:r>
            <a:r>
              <a:rPr lang="en-US" sz="3200" b="1" dirty="0">
                <a:solidFill>
                  <a:prstClr val="black"/>
                </a:solidFill>
              </a:rPr>
              <a:t>syntactic</a:t>
            </a:r>
            <a:r>
              <a:rPr lang="en-US" sz="3200" dirty="0">
                <a:solidFill>
                  <a:prstClr val="black"/>
                </a:solidFill>
              </a:rPr>
              <a:t> interpretation</a:t>
            </a:r>
          </a:p>
          <a:p>
            <a:pPr marL="742950" lvl="1" indent="-285750">
              <a:lnSpc>
                <a:spcPct val="100000"/>
              </a:lnSpc>
              <a:spcBef>
                <a:spcPct val="20000"/>
              </a:spcBef>
              <a:buFont typeface="Arial" panose="020B0604020202020204" pitchFamily="34" charset="0"/>
              <a:buChar char="–"/>
            </a:pPr>
            <a:r>
              <a:rPr lang="en-US" sz="2800" dirty="0">
                <a:solidFill>
                  <a:prstClr val="black"/>
                </a:solidFill>
              </a:rPr>
              <a:t>Everyone looking at </a:t>
            </a:r>
            <a:r>
              <a:rPr lang="en-US" sz="2800" dirty="0" err="1">
                <a:solidFill>
                  <a:prstClr val="black"/>
                </a:solidFill>
              </a:rPr>
              <a:t>SysML</a:t>
            </a:r>
            <a:r>
              <a:rPr lang="en-US" sz="2800" dirty="0">
                <a:solidFill>
                  <a:prstClr val="black"/>
                </a:solidFill>
              </a:rPr>
              <a:t> diagrams should </a:t>
            </a:r>
          </a:p>
          <a:p>
            <a:pPr lvl="2">
              <a:lnSpc>
                <a:spcPct val="100000"/>
              </a:lnSpc>
              <a:spcBef>
                <a:spcPct val="20000"/>
              </a:spcBef>
            </a:pPr>
            <a:r>
              <a:rPr lang="en-US" sz="2400" dirty="0">
                <a:solidFill>
                  <a:prstClr val="black"/>
                </a:solidFill>
              </a:rPr>
              <a:t>Describe them the same way (using </a:t>
            </a:r>
            <a:r>
              <a:rPr lang="en-US" sz="2400" dirty="0" err="1">
                <a:solidFill>
                  <a:prstClr val="black"/>
                </a:solidFill>
              </a:rPr>
              <a:t>SysML</a:t>
            </a:r>
            <a:r>
              <a:rPr lang="en-US" sz="2400" dirty="0">
                <a:solidFill>
                  <a:prstClr val="black"/>
                </a:solidFill>
              </a:rPr>
              <a:t> terminology).</a:t>
            </a:r>
          </a:p>
          <a:p>
            <a:pPr lvl="2">
              <a:lnSpc>
                <a:spcPct val="100000"/>
              </a:lnSpc>
              <a:spcBef>
                <a:spcPct val="20000"/>
              </a:spcBef>
            </a:pPr>
            <a:r>
              <a:rPr lang="en-US" sz="2400" dirty="0">
                <a:solidFill>
                  <a:prstClr val="black"/>
                </a:solidFill>
              </a:rPr>
              <a:t>Agree on whether they </a:t>
            </a:r>
            <a:r>
              <a:rPr lang="en-US" sz="2400" dirty="0" err="1">
                <a:solidFill>
                  <a:prstClr val="black"/>
                </a:solidFill>
              </a:rPr>
              <a:t>are“legal</a:t>
            </a:r>
            <a:r>
              <a:rPr lang="en-US" sz="2400" dirty="0">
                <a:solidFill>
                  <a:prstClr val="black"/>
                </a:solidFill>
              </a:rPr>
              <a:t>” </a:t>
            </a:r>
            <a:r>
              <a:rPr lang="en-US" sz="2400" dirty="0" err="1">
                <a:solidFill>
                  <a:prstClr val="black"/>
                </a:solidFill>
              </a:rPr>
              <a:t>SysML</a:t>
            </a:r>
            <a:r>
              <a:rPr lang="en-US" sz="2400" dirty="0">
                <a:solidFill>
                  <a:prstClr val="black"/>
                </a:solidFill>
              </a:rPr>
              <a:t> (well-formedness).</a:t>
            </a:r>
          </a:p>
          <a:p>
            <a:pPr marL="342900" lvl="0" indent="-342900">
              <a:lnSpc>
                <a:spcPct val="100000"/>
              </a:lnSpc>
              <a:spcBef>
                <a:spcPts val="400"/>
              </a:spcBef>
            </a:pPr>
            <a:r>
              <a:rPr lang="en-US" sz="3200" dirty="0">
                <a:solidFill>
                  <a:prstClr val="black"/>
                </a:solidFill>
              </a:rPr>
              <a:t>Uniform </a:t>
            </a:r>
            <a:r>
              <a:rPr lang="en-US" sz="3200" b="1" dirty="0">
                <a:solidFill>
                  <a:prstClr val="black"/>
                </a:solidFill>
              </a:rPr>
              <a:t>semantic</a:t>
            </a:r>
            <a:r>
              <a:rPr lang="en-US" sz="3200" dirty="0">
                <a:solidFill>
                  <a:prstClr val="black"/>
                </a:solidFill>
              </a:rPr>
              <a:t> interpretation</a:t>
            </a:r>
          </a:p>
          <a:p>
            <a:pPr marL="742950" lvl="1" indent="-285750">
              <a:lnSpc>
                <a:spcPct val="100000"/>
              </a:lnSpc>
              <a:spcBef>
                <a:spcPts val="400"/>
              </a:spcBef>
              <a:buFont typeface="Arial" panose="020B0604020202020204" pitchFamily="34" charset="0"/>
              <a:buChar char="–"/>
            </a:pPr>
            <a:r>
              <a:rPr lang="en-US" sz="2800" dirty="0">
                <a:solidFill>
                  <a:prstClr val="black"/>
                </a:solidFill>
              </a:rPr>
              <a:t>Everyone looking at </a:t>
            </a:r>
            <a:r>
              <a:rPr lang="en-US" sz="2800" dirty="0" err="1">
                <a:solidFill>
                  <a:prstClr val="black"/>
                </a:solidFill>
              </a:rPr>
              <a:t>SysML</a:t>
            </a:r>
            <a:r>
              <a:rPr lang="en-US" sz="2800" dirty="0">
                <a:solidFill>
                  <a:prstClr val="black"/>
                </a:solidFill>
              </a:rPr>
              <a:t> diagrams should</a:t>
            </a:r>
          </a:p>
          <a:p>
            <a:pPr lvl="2">
              <a:lnSpc>
                <a:spcPct val="100000"/>
              </a:lnSpc>
              <a:spcBef>
                <a:spcPts val="400"/>
              </a:spcBef>
            </a:pPr>
            <a:r>
              <a:rPr lang="en-US" sz="2400" dirty="0">
                <a:solidFill>
                  <a:prstClr val="black"/>
                </a:solidFill>
              </a:rPr>
              <a:t>Reach the same conclusions about the things being modeled.</a:t>
            </a:r>
          </a:p>
          <a:p>
            <a:pPr lvl="2">
              <a:lnSpc>
                <a:spcPct val="100000"/>
              </a:lnSpc>
              <a:spcBef>
                <a:spcPts val="400"/>
              </a:spcBef>
            </a:pPr>
            <a:r>
              <a:rPr lang="en-US" sz="2400" dirty="0">
                <a:solidFill>
                  <a:prstClr val="black"/>
                </a:solidFill>
              </a:rPr>
              <a:t>Including whether it is possible to draw any conclusions at all (consistency).</a:t>
            </a:r>
          </a:p>
          <a:p>
            <a:endParaRPr lang="en-US" dirty="0"/>
          </a:p>
        </p:txBody>
      </p:sp>
      <p:sp>
        <p:nvSpPr>
          <p:cNvPr id="5" name="Rectangle 4"/>
          <p:cNvSpPr/>
          <p:nvPr/>
        </p:nvSpPr>
        <p:spPr>
          <a:xfrm>
            <a:off x="592015" y="6311900"/>
            <a:ext cx="11007969" cy="400110"/>
          </a:xfrm>
          <a:prstGeom prst="rect">
            <a:avLst/>
          </a:prstGeom>
        </p:spPr>
        <p:txBody>
          <a:bodyPr wrap="square">
            <a:spAutoFit/>
          </a:bodyPr>
          <a:lstStyle/>
          <a:p>
            <a:r>
              <a:rPr lang="en-US" sz="2000" b="1" dirty="0"/>
              <a:t>Everyone</a:t>
            </a:r>
            <a:r>
              <a:rPr lang="en-US" sz="2000" dirty="0"/>
              <a:t> = Modelers, teachers, consultants, spec writers, modeling / execution / analysis tool builders</a:t>
            </a:r>
          </a:p>
        </p:txBody>
      </p:sp>
      <p:sp>
        <p:nvSpPr>
          <p:cNvPr id="6" name="Slide Number Placeholder 5"/>
          <p:cNvSpPr>
            <a:spLocks noGrp="1"/>
          </p:cNvSpPr>
          <p:nvPr>
            <p:ph type="sldNum" sz="quarter" idx="12"/>
          </p:nvPr>
        </p:nvSpPr>
        <p:spPr/>
        <p:txBody>
          <a:bodyPr/>
          <a:lstStyle/>
          <a:p>
            <a:fld id="{8F1B3A31-E2C7-4107-99CC-0B10DFF9F6E7}" type="slidenum">
              <a:rPr lang="en-US" smtClean="0"/>
              <a:t>12</a:t>
            </a:fld>
            <a:endParaRPr lang="en-US"/>
          </a:p>
        </p:txBody>
      </p:sp>
    </p:spTree>
    <p:extLst>
      <p:ext uri="{BB962C8B-B14F-4D97-AF65-F5344CB8AC3E}">
        <p14:creationId xmlns:p14="http://schemas.microsoft.com/office/powerpoint/2010/main" val="872154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t>Requirements Review (FML 1)</a:t>
            </a:r>
          </a:p>
        </p:txBody>
      </p:sp>
      <p:sp>
        <p:nvSpPr>
          <p:cNvPr id="13" name="TextBox 12"/>
          <p:cNvSpPr txBox="1"/>
          <p:nvPr/>
        </p:nvSpPr>
        <p:spPr>
          <a:xfrm>
            <a:off x="169601" y="1321090"/>
            <a:ext cx="11791490" cy="5484578"/>
          </a:xfrm>
          <a:prstGeom prst="rect">
            <a:avLst/>
          </a:prstGeom>
          <a:noFill/>
        </p:spPr>
        <p:txBody>
          <a:bodyPr wrap="square" rtlCol="0">
            <a:spAutoFit/>
          </a:bodyPr>
          <a:lstStyle/>
          <a:p>
            <a:pPr>
              <a:lnSpc>
                <a:spcPct val="90000"/>
              </a:lnSpc>
            </a:pPr>
            <a:r>
              <a:rPr lang="en-US" sz="3200" dirty="0" err="1"/>
              <a:t>SysML</a:t>
            </a:r>
            <a:r>
              <a:rPr lang="en-US" sz="3200" dirty="0"/>
              <a:t> 2.0 shall have a declarative semantics expressed in mathematical logic and/or other semantics with a translation to declarative semantics in mathematical logic.</a:t>
            </a:r>
          </a:p>
          <a:p>
            <a:endParaRPr lang="en-US" sz="2400" dirty="0"/>
          </a:p>
          <a:p>
            <a:r>
              <a:rPr lang="en-US" sz="2400" b="1" dirty="0"/>
              <a:t>Benefits</a:t>
            </a:r>
            <a:r>
              <a:rPr lang="en-US" sz="2400" dirty="0"/>
              <a:t>:</a:t>
            </a:r>
          </a:p>
          <a:p>
            <a:pPr marL="457200" indent="-457200">
              <a:buAutoNum type="arabicParenR"/>
            </a:pPr>
            <a:r>
              <a:rPr lang="en-US" sz="2400" dirty="0"/>
              <a:t> </a:t>
            </a:r>
            <a:r>
              <a:rPr lang="en-US" sz="2400" i="1" dirty="0"/>
              <a:t>Reduced ambiguity</a:t>
            </a:r>
            <a:r>
              <a:rPr lang="en-US" sz="2400" dirty="0"/>
              <a:t>: Semantics expressed in natural language causes miscommunication between users, and diverging implementations. This requirement (combined with S2) enables vendors to build tools for model checking, execution/simulation, and analysis that give the same results for the same models.  Then users can learn a consistent </a:t>
            </a:r>
            <a:r>
              <a:rPr lang="en-US" sz="2400" dirty="0" err="1"/>
              <a:t>SysML</a:t>
            </a:r>
            <a:r>
              <a:rPr lang="en-US" sz="2400" dirty="0"/>
              <a:t> semantics by using these services on their models.</a:t>
            </a:r>
          </a:p>
          <a:p>
            <a:pPr marL="457200" indent="-457200">
              <a:buAutoNum type="arabicParenR"/>
            </a:pPr>
            <a:r>
              <a:rPr lang="en-US" sz="2400" dirty="0"/>
              <a:t> </a:t>
            </a:r>
            <a:r>
              <a:rPr lang="en-US" sz="2400" i="1" dirty="0"/>
              <a:t>More integrated language</a:t>
            </a:r>
            <a:r>
              <a:rPr lang="en-US" sz="2400" dirty="0"/>
              <a:t>: Some engineering concepts are inherently different but must be integrated, such as structure and behavior.  This requires abstractions that apply to both, but are not engineering-specific, i.e. mathematical, enabling </a:t>
            </a:r>
            <a:r>
              <a:rPr lang="en-US" sz="2400" dirty="0" err="1"/>
              <a:t>SysML</a:t>
            </a:r>
            <a:r>
              <a:rPr lang="en-US" sz="2400" dirty="0"/>
              <a:t> to integrate its concepts better.</a:t>
            </a:r>
          </a:p>
        </p:txBody>
      </p:sp>
      <p:sp>
        <p:nvSpPr>
          <p:cNvPr id="4" name="Slide Number Placeholder 3"/>
          <p:cNvSpPr>
            <a:spLocks noGrp="1"/>
          </p:cNvSpPr>
          <p:nvPr>
            <p:ph type="sldNum" sz="quarter" idx="12"/>
          </p:nvPr>
        </p:nvSpPr>
        <p:spPr/>
        <p:txBody>
          <a:bodyPr/>
          <a:lstStyle/>
          <a:p>
            <a:fld id="{8F1B3A31-E2C7-4107-99CC-0B10DFF9F6E7}" type="slidenum">
              <a:rPr lang="en-US" smtClean="0"/>
              <a:t>13</a:t>
            </a:fld>
            <a:endParaRPr lang="en-US"/>
          </a:p>
        </p:txBody>
      </p:sp>
    </p:spTree>
    <p:extLst>
      <p:ext uri="{BB962C8B-B14F-4D97-AF65-F5344CB8AC3E}">
        <p14:creationId xmlns:p14="http://schemas.microsoft.com/office/powerpoint/2010/main" val="34890872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8575"/>
            <a:ext cx="8229600" cy="1143000"/>
          </a:xfrm>
        </p:spPr>
        <p:txBody>
          <a:bodyPr/>
          <a:lstStyle/>
          <a:p>
            <a:r>
              <a:rPr lang="en-US" dirty="0"/>
              <a:t>Mathematical Logic Example</a:t>
            </a:r>
          </a:p>
        </p:txBody>
      </p:sp>
      <p:sp>
        <p:nvSpPr>
          <p:cNvPr id="3" name="Content Placeholder 2"/>
          <p:cNvSpPr>
            <a:spLocks noGrp="1"/>
          </p:cNvSpPr>
          <p:nvPr>
            <p:ph idx="1"/>
          </p:nvPr>
        </p:nvSpPr>
        <p:spPr>
          <a:xfrm>
            <a:off x="1981200" y="7010400"/>
            <a:ext cx="8229600" cy="782638"/>
          </a:xfrm>
        </p:spPr>
        <p:txBody>
          <a:bodyPr/>
          <a:lstStyle/>
          <a:p>
            <a:endParaRPr lang="en-US"/>
          </a:p>
        </p:txBody>
      </p:sp>
      <p:sp>
        <p:nvSpPr>
          <p:cNvPr id="13" name="TextBox 12"/>
          <p:cNvSpPr txBox="1"/>
          <p:nvPr/>
        </p:nvSpPr>
        <p:spPr>
          <a:xfrm>
            <a:off x="1676401" y="1649849"/>
            <a:ext cx="3762120" cy="461665"/>
          </a:xfrm>
          <a:prstGeom prst="rect">
            <a:avLst/>
          </a:prstGeom>
          <a:noFill/>
        </p:spPr>
        <p:txBody>
          <a:bodyPr wrap="none" rtlCol="0">
            <a:spAutoFit/>
          </a:bodyPr>
          <a:lstStyle/>
          <a:p>
            <a:r>
              <a:rPr lang="en-US" sz="2400" b="1" dirty="0">
                <a:solidFill>
                  <a:schemeClr val="accent5"/>
                </a:solidFill>
              </a:rPr>
              <a:t>From UML 2.5 Specification:</a:t>
            </a:r>
          </a:p>
        </p:txBody>
      </p:sp>
      <p:sp>
        <p:nvSpPr>
          <p:cNvPr id="14" name="TextBox 13"/>
          <p:cNvSpPr txBox="1"/>
          <p:nvPr/>
        </p:nvSpPr>
        <p:spPr>
          <a:xfrm>
            <a:off x="4398403" y="979662"/>
            <a:ext cx="3136051" cy="523220"/>
          </a:xfrm>
          <a:prstGeom prst="rect">
            <a:avLst/>
          </a:prstGeom>
          <a:noFill/>
        </p:spPr>
        <p:txBody>
          <a:bodyPr wrap="none" rtlCol="0">
            <a:spAutoFit/>
          </a:bodyPr>
          <a:lstStyle/>
          <a:p>
            <a:r>
              <a:rPr lang="en-US" sz="2800" b="1" dirty="0"/>
              <a:t>UML Generalization</a:t>
            </a:r>
          </a:p>
        </p:txBody>
      </p:sp>
      <p:pic>
        <p:nvPicPr>
          <p:cNvPr id="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69549" y="2184313"/>
            <a:ext cx="8915400" cy="147206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8" name="Rectangle 17"/>
          <p:cNvSpPr/>
          <p:nvPr/>
        </p:nvSpPr>
        <p:spPr>
          <a:xfrm>
            <a:off x="1600200" y="2165232"/>
            <a:ext cx="8991600" cy="1491142"/>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2114495" y="6031277"/>
            <a:ext cx="8331276" cy="535531"/>
          </a:xfrm>
          <a:prstGeom prst="rect">
            <a:avLst/>
          </a:prstGeom>
        </p:spPr>
        <p:txBody>
          <a:bodyPr wrap="square" anchor="ctr">
            <a:spAutoFit/>
          </a:bodyPr>
          <a:lstStyle/>
          <a:p>
            <a:pPr algn="ctr">
              <a:lnSpc>
                <a:spcPct val="80000"/>
              </a:lnSpc>
            </a:pPr>
            <a:r>
              <a:rPr lang="en-US" sz="3600" b="1" dirty="0">
                <a:solidFill>
                  <a:schemeClr val="accent5"/>
                </a:solidFill>
              </a:rPr>
              <a:t>How can this be specified more precisely?</a:t>
            </a:r>
          </a:p>
        </p:txBody>
      </p:sp>
      <p:sp>
        <p:nvSpPr>
          <p:cNvPr id="23" name="Line 73"/>
          <p:cNvSpPr>
            <a:spLocks noChangeShapeType="1"/>
          </p:cNvSpPr>
          <p:nvPr/>
        </p:nvSpPr>
        <p:spPr bwMode="auto">
          <a:xfrm flipV="1">
            <a:off x="3332115" y="4607270"/>
            <a:ext cx="0" cy="50595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1600" b="1"/>
          </a:p>
        </p:txBody>
      </p:sp>
      <p:sp>
        <p:nvSpPr>
          <p:cNvPr id="24" name="Freeform 82"/>
          <p:cNvSpPr>
            <a:spLocks/>
          </p:cNvSpPr>
          <p:nvPr/>
        </p:nvSpPr>
        <p:spPr bwMode="auto">
          <a:xfrm>
            <a:off x="3214193" y="4590473"/>
            <a:ext cx="235396" cy="210735"/>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nchor="ctr" anchorCtr="1"/>
          <a:lstStyle/>
          <a:p>
            <a:endParaRPr lang="en-US" sz="1600" b="1"/>
          </a:p>
        </p:txBody>
      </p:sp>
      <p:sp>
        <p:nvSpPr>
          <p:cNvPr id="25" name="Rectangle 7"/>
          <p:cNvSpPr>
            <a:spLocks noChangeArrowheads="1"/>
          </p:cNvSpPr>
          <p:nvPr/>
        </p:nvSpPr>
        <p:spPr bwMode="auto">
          <a:xfrm>
            <a:off x="2705100" y="4006566"/>
            <a:ext cx="1270000" cy="569618"/>
          </a:xfrm>
          <a:prstGeom prst="rect">
            <a:avLst/>
          </a:prstGeom>
          <a:solidFill>
            <a:schemeClr val="bg1"/>
          </a:solidFill>
          <a:ln w="25400">
            <a:solidFill>
              <a:schemeClr val="tx1"/>
            </a:solidFill>
            <a:miter lim="800000"/>
            <a:headEnd/>
            <a:tailEnd/>
          </a:ln>
          <a:effectLst/>
          <a:extLst/>
        </p:spPr>
        <p:txBody>
          <a:bodyPr anchor="ctr" anchorCtr="1"/>
          <a:lstStyle/>
          <a:p>
            <a:r>
              <a:rPr lang="en-US" altLang="en-US" b="1" dirty="0"/>
              <a:t>Vehicle</a:t>
            </a:r>
          </a:p>
        </p:txBody>
      </p:sp>
      <p:sp>
        <p:nvSpPr>
          <p:cNvPr id="26" name="Rectangle 7"/>
          <p:cNvSpPr>
            <a:spLocks noChangeArrowheads="1"/>
          </p:cNvSpPr>
          <p:nvPr/>
        </p:nvSpPr>
        <p:spPr bwMode="auto">
          <a:xfrm>
            <a:off x="2667000" y="5111466"/>
            <a:ext cx="1270000" cy="569618"/>
          </a:xfrm>
          <a:prstGeom prst="rect">
            <a:avLst/>
          </a:prstGeom>
          <a:solidFill>
            <a:schemeClr val="bg1"/>
          </a:solidFill>
          <a:ln w="25400">
            <a:solidFill>
              <a:schemeClr val="tx1"/>
            </a:solidFill>
            <a:miter lim="800000"/>
            <a:headEnd/>
            <a:tailEnd/>
          </a:ln>
          <a:effectLst/>
          <a:extLst/>
        </p:spPr>
        <p:txBody>
          <a:bodyPr anchor="ctr" anchorCtr="1"/>
          <a:lstStyle/>
          <a:p>
            <a:r>
              <a:rPr lang="en-US" altLang="en-US" b="1" dirty="0"/>
              <a:t>Car</a:t>
            </a:r>
          </a:p>
        </p:txBody>
      </p:sp>
      <p:sp>
        <p:nvSpPr>
          <p:cNvPr id="4" name="Right Arrow 3"/>
          <p:cNvSpPr/>
          <p:nvPr/>
        </p:nvSpPr>
        <p:spPr>
          <a:xfrm>
            <a:off x="4962740" y="4470792"/>
            <a:ext cx="1250719" cy="832939"/>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p:cNvSpPr/>
          <p:nvPr/>
        </p:nvSpPr>
        <p:spPr>
          <a:xfrm>
            <a:off x="6675313" y="4513386"/>
            <a:ext cx="3790587" cy="790345"/>
          </a:xfrm>
          <a:prstGeom prst="rect">
            <a:avLst/>
          </a:prstGeom>
        </p:spPr>
        <p:txBody>
          <a:bodyPr wrap="square">
            <a:spAutoFit/>
          </a:bodyPr>
          <a:lstStyle/>
          <a:p>
            <a:pPr algn="ctr">
              <a:lnSpc>
                <a:spcPct val="80000"/>
              </a:lnSpc>
            </a:pPr>
            <a:r>
              <a:rPr lang="en-US" sz="2800" dirty="0"/>
              <a:t>“Every instance of car is an instance of vehicle”</a:t>
            </a:r>
          </a:p>
        </p:txBody>
      </p:sp>
    </p:spTree>
    <p:extLst>
      <p:ext uri="{BB962C8B-B14F-4D97-AF65-F5344CB8AC3E}">
        <p14:creationId xmlns:p14="http://schemas.microsoft.com/office/powerpoint/2010/main" val="32519773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8575"/>
            <a:ext cx="8229600" cy="1143000"/>
          </a:xfrm>
        </p:spPr>
        <p:txBody>
          <a:bodyPr/>
          <a:lstStyle/>
          <a:p>
            <a:r>
              <a:rPr lang="en-US" dirty="0"/>
              <a:t>Mathematical Logic Example</a:t>
            </a:r>
          </a:p>
        </p:txBody>
      </p:sp>
      <p:sp>
        <p:nvSpPr>
          <p:cNvPr id="3" name="Content Placeholder 2"/>
          <p:cNvSpPr>
            <a:spLocks noGrp="1"/>
          </p:cNvSpPr>
          <p:nvPr>
            <p:ph idx="1"/>
          </p:nvPr>
        </p:nvSpPr>
        <p:spPr>
          <a:xfrm>
            <a:off x="1981200" y="7010400"/>
            <a:ext cx="8229600" cy="782638"/>
          </a:xfrm>
        </p:spPr>
        <p:txBody>
          <a:bodyPr/>
          <a:lstStyle/>
          <a:p>
            <a:endParaRPr lang="en-US"/>
          </a:p>
        </p:txBody>
      </p:sp>
      <p:sp>
        <p:nvSpPr>
          <p:cNvPr id="14" name="TextBox 13"/>
          <p:cNvSpPr txBox="1"/>
          <p:nvPr/>
        </p:nvSpPr>
        <p:spPr>
          <a:xfrm>
            <a:off x="4792102" y="979662"/>
            <a:ext cx="2584810" cy="523220"/>
          </a:xfrm>
          <a:prstGeom prst="rect">
            <a:avLst/>
          </a:prstGeom>
          <a:noFill/>
        </p:spPr>
        <p:txBody>
          <a:bodyPr wrap="none" rtlCol="0">
            <a:spAutoFit/>
          </a:bodyPr>
          <a:lstStyle/>
          <a:p>
            <a:r>
              <a:rPr lang="en-US" sz="2800" b="1" dirty="0"/>
              <a:t>OWL </a:t>
            </a:r>
            <a:r>
              <a:rPr lang="en-US" sz="2800" b="1" dirty="0" err="1"/>
              <a:t>SubClassof</a:t>
            </a:r>
            <a:endParaRPr lang="en-US" sz="2800" b="1" dirty="0"/>
          </a:p>
        </p:txBody>
      </p:sp>
      <p:pic>
        <p:nvPicPr>
          <p:cNvPr id="16"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4543" y="4217315"/>
            <a:ext cx="9001125" cy="18002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7" name="TextBox 16"/>
          <p:cNvSpPr txBox="1"/>
          <p:nvPr/>
        </p:nvSpPr>
        <p:spPr>
          <a:xfrm>
            <a:off x="1651000" y="3784481"/>
            <a:ext cx="4042004" cy="461665"/>
          </a:xfrm>
          <a:prstGeom prst="rect">
            <a:avLst/>
          </a:prstGeom>
          <a:noFill/>
        </p:spPr>
        <p:txBody>
          <a:bodyPr wrap="none" rtlCol="0">
            <a:spAutoFit/>
          </a:bodyPr>
          <a:lstStyle/>
          <a:p>
            <a:r>
              <a:rPr lang="en-US" sz="2400" b="1" dirty="0">
                <a:solidFill>
                  <a:schemeClr val="accent5"/>
                </a:solidFill>
              </a:rPr>
              <a:t>From OWL 2 Direct Semantics:</a:t>
            </a:r>
          </a:p>
        </p:txBody>
      </p:sp>
      <p:sp>
        <p:nvSpPr>
          <p:cNvPr id="19" name="Rectangle 18"/>
          <p:cNvSpPr/>
          <p:nvPr/>
        </p:nvSpPr>
        <p:spPr>
          <a:xfrm>
            <a:off x="1634068" y="4148334"/>
            <a:ext cx="8991600" cy="191666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p:cNvSpPr txBox="1"/>
          <p:nvPr/>
        </p:nvSpPr>
        <p:spPr>
          <a:xfrm>
            <a:off x="1955801" y="6201308"/>
            <a:ext cx="6558719" cy="523220"/>
          </a:xfrm>
          <a:prstGeom prst="rect">
            <a:avLst/>
          </a:prstGeom>
          <a:noFill/>
        </p:spPr>
        <p:txBody>
          <a:bodyPr wrap="none" rtlCol="0">
            <a:spAutoFit/>
          </a:bodyPr>
          <a:lstStyle/>
          <a:p>
            <a:r>
              <a:rPr lang="en-US" sz="1400" dirty="0"/>
              <a:t>CE denotes a class expression;</a:t>
            </a:r>
            <a:br>
              <a:rPr lang="en-US" sz="1400" dirty="0"/>
            </a:br>
            <a:r>
              <a:rPr lang="en-US" sz="1400" i="1" dirty="0"/>
              <a:t>⋅ </a:t>
            </a:r>
            <a:r>
              <a:rPr lang="en-US" sz="1400" i="1" baseline="30000" dirty="0"/>
              <a:t>C</a:t>
            </a:r>
            <a:r>
              <a:rPr lang="en-US" sz="1400" dirty="0"/>
              <a:t> is the </a:t>
            </a:r>
            <a:r>
              <a:rPr lang="en-US" sz="1400" i="1" dirty="0"/>
              <a:t>class interpretation function</a:t>
            </a:r>
            <a:r>
              <a:rPr lang="en-US" sz="1400" dirty="0"/>
              <a:t> that assigns to each class </a:t>
            </a:r>
            <a:r>
              <a:rPr lang="en-US" sz="1400" i="1" dirty="0"/>
              <a:t>C ∈ V</a:t>
            </a:r>
            <a:r>
              <a:rPr lang="en-US" sz="1400" i="1" baseline="-25000" dirty="0"/>
              <a:t>C</a:t>
            </a:r>
            <a:r>
              <a:rPr lang="en-US" sz="1400" dirty="0"/>
              <a:t> a subset </a:t>
            </a:r>
            <a:r>
              <a:rPr lang="en-US" sz="1400" i="1" dirty="0"/>
              <a:t>(C)</a:t>
            </a:r>
            <a:r>
              <a:rPr lang="en-US" sz="1400" i="1" baseline="30000" dirty="0"/>
              <a:t>C</a:t>
            </a:r>
            <a:r>
              <a:rPr lang="en-US" sz="1400" dirty="0"/>
              <a:t> ⊆ </a:t>
            </a:r>
            <a:r>
              <a:rPr lang="en-US" sz="1400" i="1" dirty="0"/>
              <a:t>Δ</a:t>
            </a:r>
            <a:r>
              <a:rPr lang="en-US" sz="1400" i="1" baseline="-25000" dirty="0"/>
              <a:t>I</a:t>
            </a:r>
            <a:r>
              <a:rPr lang="en-US" sz="1400" dirty="0"/>
              <a:t> </a:t>
            </a:r>
          </a:p>
        </p:txBody>
      </p:sp>
      <p:sp>
        <p:nvSpPr>
          <p:cNvPr id="26" name="Oval 84"/>
          <p:cNvSpPr>
            <a:spLocks noChangeArrowheads="1"/>
          </p:cNvSpPr>
          <p:nvPr/>
        </p:nvSpPr>
        <p:spPr bwMode="auto">
          <a:xfrm>
            <a:off x="6765104" y="1707921"/>
            <a:ext cx="3136718" cy="2024877"/>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7" name="Oval 85"/>
          <p:cNvSpPr>
            <a:spLocks noChangeArrowheads="1"/>
          </p:cNvSpPr>
          <p:nvPr/>
        </p:nvSpPr>
        <p:spPr bwMode="auto">
          <a:xfrm>
            <a:off x="6983239" y="274981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8" name="Oval 86"/>
          <p:cNvSpPr>
            <a:spLocks noChangeArrowheads="1"/>
          </p:cNvSpPr>
          <p:nvPr/>
        </p:nvSpPr>
        <p:spPr bwMode="auto">
          <a:xfrm>
            <a:off x="7339433" y="2238069"/>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29" name="Oval 87"/>
          <p:cNvSpPr>
            <a:spLocks noChangeArrowheads="1"/>
          </p:cNvSpPr>
          <p:nvPr/>
        </p:nvSpPr>
        <p:spPr bwMode="auto">
          <a:xfrm>
            <a:off x="7604507" y="2786627"/>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0" name="Text Box 88"/>
          <p:cNvSpPr txBox="1">
            <a:spLocks noChangeArrowheads="1"/>
          </p:cNvSpPr>
          <p:nvPr/>
        </p:nvSpPr>
        <p:spPr bwMode="auto">
          <a:xfrm>
            <a:off x="6727546" y="1761091"/>
            <a:ext cx="1045414" cy="369332"/>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l"/>
            <a:r>
              <a:rPr lang="en-US" altLang="en-US" sz="2400" b="1" dirty="0"/>
              <a:t>Vehicles</a:t>
            </a:r>
          </a:p>
        </p:txBody>
      </p:sp>
      <p:sp>
        <p:nvSpPr>
          <p:cNvPr id="31" name="Oval 89"/>
          <p:cNvSpPr>
            <a:spLocks noChangeArrowheads="1"/>
          </p:cNvSpPr>
          <p:nvPr/>
        </p:nvSpPr>
        <p:spPr bwMode="auto">
          <a:xfrm>
            <a:off x="8046299" y="1972995"/>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2" name="Oval 90"/>
          <p:cNvSpPr>
            <a:spLocks noChangeArrowheads="1"/>
          </p:cNvSpPr>
          <p:nvPr/>
        </p:nvSpPr>
        <p:spPr bwMode="auto">
          <a:xfrm>
            <a:off x="8002120" y="309588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3" name="Oval 91"/>
          <p:cNvSpPr>
            <a:spLocks noChangeArrowheads="1"/>
          </p:cNvSpPr>
          <p:nvPr/>
        </p:nvSpPr>
        <p:spPr bwMode="auto">
          <a:xfrm>
            <a:off x="7560328" y="3228418"/>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4" name="Oval 94"/>
          <p:cNvSpPr>
            <a:spLocks noChangeArrowheads="1"/>
          </p:cNvSpPr>
          <p:nvPr/>
        </p:nvSpPr>
        <p:spPr bwMode="auto">
          <a:xfrm>
            <a:off x="8791822" y="2751652"/>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5" name="Oval 95"/>
          <p:cNvSpPr>
            <a:spLocks noChangeArrowheads="1"/>
          </p:cNvSpPr>
          <p:nvPr/>
        </p:nvSpPr>
        <p:spPr bwMode="auto">
          <a:xfrm>
            <a:off x="9112120" y="2122099"/>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6" name="Oval 96"/>
          <p:cNvSpPr>
            <a:spLocks noChangeArrowheads="1"/>
          </p:cNvSpPr>
          <p:nvPr/>
        </p:nvSpPr>
        <p:spPr bwMode="auto">
          <a:xfrm>
            <a:off x="8747642" y="2182845"/>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7" name="Oval 97"/>
          <p:cNvSpPr>
            <a:spLocks noChangeArrowheads="1"/>
          </p:cNvSpPr>
          <p:nvPr/>
        </p:nvSpPr>
        <p:spPr bwMode="auto">
          <a:xfrm>
            <a:off x="9725106" y="1884636"/>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8" name="Oval 98"/>
          <p:cNvSpPr>
            <a:spLocks noChangeArrowheads="1"/>
          </p:cNvSpPr>
          <p:nvPr/>
        </p:nvSpPr>
        <p:spPr bwMode="auto">
          <a:xfrm>
            <a:off x="9548389" y="263568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39" name="Oval 99"/>
          <p:cNvSpPr>
            <a:spLocks noChangeArrowheads="1"/>
          </p:cNvSpPr>
          <p:nvPr/>
        </p:nvSpPr>
        <p:spPr bwMode="auto">
          <a:xfrm>
            <a:off x="9460031" y="3077473"/>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0" name="Oval 102"/>
          <p:cNvSpPr>
            <a:spLocks noChangeArrowheads="1"/>
          </p:cNvSpPr>
          <p:nvPr/>
        </p:nvSpPr>
        <p:spPr bwMode="auto">
          <a:xfrm>
            <a:off x="10211076" y="2238069"/>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1" name="Oval 103"/>
          <p:cNvSpPr>
            <a:spLocks noChangeArrowheads="1"/>
          </p:cNvSpPr>
          <p:nvPr/>
        </p:nvSpPr>
        <p:spPr bwMode="auto">
          <a:xfrm>
            <a:off x="10431972" y="267986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2" name="Oval 104"/>
          <p:cNvSpPr>
            <a:spLocks noChangeArrowheads="1"/>
          </p:cNvSpPr>
          <p:nvPr/>
        </p:nvSpPr>
        <p:spPr bwMode="auto">
          <a:xfrm>
            <a:off x="9990181" y="3121652"/>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3" name="Oval 107"/>
          <p:cNvSpPr>
            <a:spLocks noChangeArrowheads="1"/>
          </p:cNvSpPr>
          <p:nvPr/>
        </p:nvSpPr>
        <p:spPr bwMode="auto">
          <a:xfrm>
            <a:off x="8929881" y="3121652"/>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4" name="Oval 110"/>
          <p:cNvSpPr>
            <a:spLocks noChangeArrowheads="1"/>
          </p:cNvSpPr>
          <p:nvPr/>
        </p:nvSpPr>
        <p:spPr bwMode="auto">
          <a:xfrm>
            <a:off x="6853462" y="3430906"/>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5" name="Oval 111"/>
          <p:cNvSpPr>
            <a:spLocks noChangeArrowheads="1"/>
          </p:cNvSpPr>
          <p:nvPr/>
        </p:nvSpPr>
        <p:spPr bwMode="auto">
          <a:xfrm>
            <a:off x="6500029" y="2193890"/>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6" name="Oval 113"/>
          <p:cNvSpPr>
            <a:spLocks noChangeArrowheads="1"/>
          </p:cNvSpPr>
          <p:nvPr/>
        </p:nvSpPr>
        <p:spPr bwMode="auto">
          <a:xfrm>
            <a:off x="8399732" y="2856577"/>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7" name="Oval 114"/>
          <p:cNvSpPr>
            <a:spLocks noChangeArrowheads="1"/>
          </p:cNvSpPr>
          <p:nvPr/>
        </p:nvSpPr>
        <p:spPr bwMode="auto">
          <a:xfrm>
            <a:off x="9524568" y="3788783"/>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 name="Rectangle 117"/>
          <p:cNvSpPr>
            <a:spLocks noChangeArrowheads="1"/>
          </p:cNvSpPr>
          <p:nvPr/>
        </p:nvSpPr>
        <p:spPr bwMode="auto">
          <a:xfrm>
            <a:off x="9657842" y="3630087"/>
            <a:ext cx="1058303" cy="3847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p>
            <a:r>
              <a:rPr lang="en-US" altLang="en-US" sz="1900" b="1" dirty="0"/>
              <a:t>= a thing</a:t>
            </a:r>
          </a:p>
        </p:txBody>
      </p:sp>
      <p:sp>
        <p:nvSpPr>
          <p:cNvPr id="49" name="Oval 92"/>
          <p:cNvSpPr>
            <a:spLocks noChangeArrowheads="1"/>
          </p:cNvSpPr>
          <p:nvPr/>
        </p:nvSpPr>
        <p:spPr bwMode="auto">
          <a:xfrm>
            <a:off x="7162717" y="2547323"/>
            <a:ext cx="2076419" cy="1104478"/>
          </a:xfrm>
          <a:prstGeom prst="ellipse">
            <a:avLst/>
          </a:prstGeom>
          <a:noFill/>
          <a:ln w="2540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 name="Text Box 93"/>
          <p:cNvSpPr txBox="1">
            <a:spLocks noChangeArrowheads="1"/>
          </p:cNvSpPr>
          <p:nvPr/>
        </p:nvSpPr>
        <p:spPr bwMode="auto">
          <a:xfrm>
            <a:off x="7797085" y="2472557"/>
            <a:ext cx="729110" cy="461665"/>
          </a:xfrm>
          <a:prstGeom prst="rect">
            <a:avLst/>
          </a:prstGeom>
          <a:noFill/>
          <a:ln>
            <a:noFill/>
          </a:ln>
          <a:effectLst/>
          <a:extLst/>
        </p:spPr>
        <p:txBody>
          <a:bodyPr wrap="none" anchor="ctr">
            <a:spAutoFit/>
          </a:bodyPr>
          <a:lstStyle/>
          <a:p>
            <a:pPr algn="l"/>
            <a:r>
              <a:rPr lang="en-US" altLang="en-US" sz="2400" b="1" dirty="0"/>
              <a:t>Cars</a:t>
            </a:r>
          </a:p>
        </p:txBody>
      </p:sp>
      <p:sp>
        <p:nvSpPr>
          <p:cNvPr id="4" name="Arc 3"/>
          <p:cNvSpPr/>
          <p:nvPr/>
        </p:nvSpPr>
        <p:spPr>
          <a:xfrm>
            <a:off x="7920069" y="1171575"/>
            <a:ext cx="1326200" cy="1866900"/>
          </a:xfrm>
          <a:prstGeom prst="arc">
            <a:avLst>
              <a:gd name="adj1" fmla="val 12703003"/>
              <a:gd name="adj2" fmla="val 3334488"/>
            </a:avLst>
          </a:prstGeom>
          <a:ln w="25400">
            <a:solidFill>
              <a:schemeClr val="tx1"/>
            </a:solidFill>
            <a:headEnd type="arrow"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TextBox 50"/>
          <p:cNvSpPr txBox="1"/>
          <p:nvPr/>
        </p:nvSpPr>
        <p:spPr>
          <a:xfrm>
            <a:off x="9047450" y="1166980"/>
            <a:ext cx="1352871" cy="461665"/>
          </a:xfrm>
          <a:prstGeom prst="rect">
            <a:avLst/>
          </a:prstGeom>
          <a:noFill/>
        </p:spPr>
        <p:txBody>
          <a:bodyPr wrap="none" rtlCol="0" anchor="ctr">
            <a:spAutoFit/>
          </a:bodyPr>
          <a:lstStyle/>
          <a:p>
            <a:r>
              <a:rPr lang="en-US" sz="2400" b="1" dirty="0"/>
              <a:t>subset of</a:t>
            </a:r>
          </a:p>
        </p:txBody>
      </p:sp>
      <p:sp>
        <p:nvSpPr>
          <p:cNvPr id="52" name="Rectangle 51"/>
          <p:cNvSpPr/>
          <p:nvPr/>
        </p:nvSpPr>
        <p:spPr>
          <a:xfrm>
            <a:off x="1474443" y="2168581"/>
            <a:ext cx="3790587" cy="445635"/>
          </a:xfrm>
          <a:prstGeom prst="rect">
            <a:avLst/>
          </a:prstGeom>
        </p:spPr>
        <p:txBody>
          <a:bodyPr wrap="square">
            <a:spAutoFit/>
          </a:bodyPr>
          <a:lstStyle/>
          <a:p>
            <a:pPr algn="ctr">
              <a:lnSpc>
                <a:spcPct val="80000"/>
              </a:lnSpc>
            </a:pPr>
            <a:r>
              <a:rPr lang="en-US" sz="2800" dirty="0" err="1"/>
              <a:t>SubClassOf</a:t>
            </a:r>
            <a:r>
              <a:rPr lang="en-US" sz="2800" dirty="0"/>
              <a:t>(Car, Vehicle)</a:t>
            </a:r>
          </a:p>
        </p:txBody>
      </p:sp>
      <p:sp>
        <p:nvSpPr>
          <p:cNvPr id="53" name="Right Arrow 52"/>
          <p:cNvSpPr/>
          <p:nvPr/>
        </p:nvSpPr>
        <p:spPr>
          <a:xfrm>
            <a:off x="4978632" y="2576116"/>
            <a:ext cx="1250719" cy="832939"/>
          </a:xfrm>
          <a:prstGeom prst="rightArrow">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776181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Arrow: Curved Left 88"/>
          <p:cNvSpPr/>
          <p:nvPr/>
        </p:nvSpPr>
        <p:spPr>
          <a:xfrm rot="3246731">
            <a:off x="8660161" y="1208339"/>
            <a:ext cx="1013813" cy="7175516"/>
          </a:xfrm>
          <a:prstGeom prst="curvedLeftArrow">
            <a:avLst>
              <a:gd name="adj1" fmla="val 29723"/>
              <a:gd name="adj2" fmla="val 68959"/>
              <a:gd name="adj3" fmla="val 42037"/>
            </a:avLst>
          </a:prstGeom>
          <a:solidFill>
            <a:schemeClr val="accent5"/>
          </a:solid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p:cNvSpPr>
            <a:spLocks noGrp="1"/>
          </p:cNvSpPr>
          <p:nvPr>
            <p:ph type="title"/>
          </p:nvPr>
        </p:nvSpPr>
        <p:spPr>
          <a:xfrm>
            <a:off x="838200" y="64008"/>
            <a:ext cx="10515600" cy="908449"/>
          </a:xfrm>
        </p:spPr>
        <p:txBody>
          <a:bodyPr/>
          <a:lstStyle/>
          <a:p>
            <a:pPr algn="ctr"/>
            <a:r>
              <a:rPr lang="en-US" b="1" dirty="0"/>
              <a:t>Benefit: Uniform Interpretation (Automated)</a:t>
            </a:r>
            <a:endParaRPr lang="en-US" dirty="0"/>
          </a:p>
        </p:txBody>
      </p:sp>
      <p:sp>
        <p:nvSpPr>
          <p:cNvPr id="84" name="Slide Number Placeholder 83"/>
          <p:cNvSpPr>
            <a:spLocks noGrp="1"/>
          </p:cNvSpPr>
          <p:nvPr>
            <p:ph type="sldNum" sz="quarter" idx="12"/>
          </p:nvPr>
        </p:nvSpPr>
        <p:spPr>
          <a:xfrm>
            <a:off x="9924836" y="6356350"/>
            <a:ext cx="1428964" cy="365125"/>
          </a:xfrm>
        </p:spPr>
        <p:txBody>
          <a:bodyPr/>
          <a:lstStyle/>
          <a:p>
            <a:fld id="{8F1B3A31-E2C7-4107-99CC-0B10DFF9F6E7}" type="slidenum">
              <a:rPr lang="en-US" smtClean="0"/>
              <a:t>16</a:t>
            </a:fld>
            <a:endParaRPr lang="en-US"/>
          </a:p>
        </p:txBody>
      </p:sp>
      <p:sp>
        <p:nvSpPr>
          <p:cNvPr id="56" name="Line 9"/>
          <p:cNvSpPr>
            <a:spLocks noChangeShapeType="1"/>
          </p:cNvSpPr>
          <p:nvPr/>
        </p:nvSpPr>
        <p:spPr bwMode="auto">
          <a:xfrm>
            <a:off x="29680" y="2554514"/>
            <a:ext cx="11908330" cy="0"/>
          </a:xfrm>
          <a:prstGeom prst="line">
            <a:avLst/>
          </a:prstGeom>
          <a:noFill/>
          <a:ln w="25400">
            <a:solidFill>
              <a:schemeClr val="bg1">
                <a:lumMod val="6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dirty="0"/>
          </a:p>
        </p:txBody>
      </p:sp>
      <p:sp>
        <p:nvSpPr>
          <p:cNvPr id="57" name="Line 10"/>
          <p:cNvSpPr>
            <a:spLocks noChangeShapeType="1"/>
          </p:cNvSpPr>
          <p:nvPr/>
        </p:nvSpPr>
        <p:spPr bwMode="auto">
          <a:xfrm>
            <a:off x="150100" y="4778828"/>
            <a:ext cx="8337253" cy="0"/>
          </a:xfrm>
          <a:prstGeom prst="line">
            <a:avLst/>
          </a:prstGeom>
          <a:noFill/>
          <a:ln w="25400">
            <a:solidFill>
              <a:schemeClr val="bg1">
                <a:lumMod val="6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dirty="0"/>
          </a:p>
        </p:txBody>
      </p:sp>
      <p:sp>
        <p:nvSpPr>
          <p:cNvPr id="58" name="Rectangle 57"/>
          <p:cNvSpPr>
            <a:spLocks noChangeArrowheads="1"/>
          </p:cNvSpPr>
          <p:nvPr/>
        </p:nvSpPr>
        <p:spPr bwMode="auto">
          <a:xfrm rot="16200000">
            <a:off x="-407462" y="1356105"/>
            <a:ext cx="1458413" cy="69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80000"/>
              </a:lnSpc>
            </a:pPr>
            <a:r>
              <a:rPr lang="en-US" altLang="en-US" sz="2400" b="1" dirty="0" err="1">
                <a:solidFill>
                  <a:schemeClr val="bg1">
                    <a:lumMod val="65000"/>
                  </a:schemeClr>
                </a:solidFill>
              </a:rPr>
              <a:t>Langauge</a:t>
            </a:r>
            <a:endParaRPr lang="en-US" altLang="en-US" sz="2400" b="1" dirty="0">
              <a:solidFill>
                <a:schemeClr val="bg1">
                  <a:lumMod val="65000"/>
                </a:schemeClr>
              </a:solidFill>
            </a:endParaRPr>
          </a:p>
          <a:p>
            <a:pPr algn="ctr">
              <a:lnSpc>
                <a:spcPct val="80000"/>
              </a:lnSpc>
            </a:pPr>
            <a:r>
              <a:rPr lang="en-US" altLang="en-US" sz="2400" b="1" dirty="0">
                <a:solidFill>
                  <a:schemeClr val="bg1">
                    <a:lumMod val="65000"/>
                  </a:schemeClr>
                </a:solidFill>
              </a:rPr>
              <a:t>Definition</a:t>
            </a:r>
          </a:p>
        </p:txBody>
      </p:sp>
      <p:sp>
        <p:nvSpPr>
          <p:cNvPr id="59" name="Rectangle 58"/>
          <p:cNvSpPr>
            <a:spLocks noChangeArrowheads="1"/>
          </p:cNvSpPr>
          <p:nvPr/>
        </p:nvSpPr>
        <p:spPr bwMode="auto">
          <a:xfrm rot="16200000">
            <a:off x="-397130" y="2965258"/>
            <a:ext cx="1460656" cy="69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80000"/>
              </a:lnSpc>
            </a:pPr>
            <a:r>
              <a:rPr lang="en-US" altLang="en-US" sz="2400" b="1" dirty="0">
                <a:solidFill>
                  <a:schemeClr val="bg1">
                    <a:lumMod val="65000"/>
                  </a:schemeClr>
                </a:solidFill>
              </a:rPr>
              <a:t>Using the </a:t>
            </a:r>
          </a:p>
          <a:p>
            <a:pPr algn="ctr">
              <a:lnSpc>
                <a:spcPct val="80000"/>
              </a:lnSpc>
            </a:pPr>
            <a:r>
              <a:rPr lang="en-US" altLang="en-US" sz="2400" b="1" dirty="0">
                <a:solidFill>
                  <a:schemeClr val="bg1">
                    <a:lumMod val="65000"/>
                  </a:schemeClr>
                </a:solidFill>
              </a:rPr>
              <a:t>Language</a:t>
            </a:r>
          </a:p>
        </p:txBody>
      </p:sp>
      <p:sp>
        <p:nvSpPr>
          <p:cNvPr id="60" name="Rectangle 59"/>
          <p:cNvSpPr>
            <a:spLocks noChangeArrowheads="1"/>
          </p:cNvSpPr>
          <p:nvPr/>
        </p:nvSpPr>
        <p:spPr bwMode="auto">
          <a:xfrm rot="16200000">
            <a:off x="-622067" y="5738489"/>
            <a:ext cx="1754006"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90000"/>
              </a:lnSpc>
            </a:pPr>
            <a:r>
              <a:rPr lang="en-US" altLang="en-US" sz="2400" b="1" dirty="0">
                <a:solidFill>
                  <a:schemeClr val="bg1">
                    <a:lumMod val="65000"/>
                  </a:schemeClr>
                </a:solidFill>
              </a:rPr>
              <a:t>‘Operations’</a:t>
            </a:r>
          </a:p>
        </p:txBody>
      </p:sp>
      <p:sp>
        <p:nvSpPr>
          <p:cNvPr id="61" name="Rectangle 60"/>
          <p:cNvSpPr>
            <a:spLocks noChangeArrowheads="1"/>
          </p:cNvSpPr>
          <p:nvPr/>
        </p:nvSpPr>
        <p:spPr bwMode="auto">
          <a:xfrm>
            <a:off x="925705" y="1295207"/>
            <a:ext cx="125181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accent5"/>
                </a:solidFill>
              </a:rPr>
              <a:t>Abstract</a:t>
            </a:r>
          </a:p>
          <a:p>
            <a:pPr algn="r">
              <a:lnSpc>
                <a:spcPct val="90000"/>
              </a:lnSpc>
            </a:pPr>
            <a:r>
              <a:rPr lang="en-US" altLang="en-US" sz="2400" b="1" dirty="0">
                <a:solidFill>
                  <a:schemeClr val="accent5"/>
                </a:solidFill>
              </a:rPr>
              <a:t>Syntax</a:t>
            </a:r>
          </a:p>
        </p:txBody>
      </p:sp>
      <p:sp>
        <p:nvSpPr>
          <p:cNvPr id="62" name="Rectangle 7"/>
          <p:cNvSpPr>
            <a:spLocks noChangeArrowheads="1"/>
          </p:cNvSpPr>
          <p:nvPr/>
        </p:nvSpPr>
        <p:spPr bwMode="auto">
          <a:xfrm>
            <a:off x="1162502" y="3008211"/>
            <a:ext cx="1015021"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accent5"/>
                </a:solidFill>
              </a:rPr>
              <a:t>Model</a:t>
            </a:r>
          </a:p>
        </p:txBody>
      </p:sp>
      <p:sp>
        <p:nvSpPr>
          <p:cNvPr id="63" name="Rectangle 30"/>
          <p:cNvSpPr>
            <a:spLocks noChangeArrowheads="1"/>
          </p:cNvSpPr>
          <p:nvPr/>
        </p:nvSpPr>
        <p:spPr bwMode="auto">
          <a:xfrm>
            <a:off x="1754455" y="5598551"/>
            <a:ext cx="1680368" cy="108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90000"/>
              </a:lnSpc>
            </a:pPr>
            <a:r>
              <a:rPr lang="en-US" altLang="en-US" sz="2400" b="1" dirty="0">
                <a:solidFill>
                  <a:schemeClr val="accent5"/>
                </a:solidFill>
              </a:rPr>
              <a:t>Things</a:t>
            </a:r>
          </a:p>
          <a:p>
            <a:pPr algn="r">
              <a:lnSpc>
                <a:spcPct val="90000"/>
              </a:lnSpc>
            </a:pPr>
            <a:r>
              <a:rPr lang="en-US" altLang="en-US" sz="2400" b="1" dirty="0">
                <a:solidFill>
                  <a:schemeClr val="accent5"/>
                </a:solidFill>
              </a:rPr>
              <a:t>Being Modeled</a:t>
            </a:r>
          </a:p>
        </p:txBody>
      </p:sp>
      <p:sp>
        <p:nvSpPr>
          <p:cNvPr id="65" name="Left Brace 64"/>
          <p:cNvSpPr/>
          <p:nvPr/>
        </p:nvSpPr>
        <p:spPr>
          <a:xfrm>
            <a:off x="2244945" y="1102946"/>
            <a:ext cx="208587" cy="114296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6" name="Left Brace 65"/>
          <p:cNvSpPr/>
          <p:nvPr/>
        </p:nvSpPr>
        <p:spPr>
          <a:xfrm>
            <a:off x="2244945" y="2676154"/>
            <a:ext cx="208587" cy="95332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67" name="Left Brace 66"/>
          <p:cNvSpPr/>
          <p:nvPr/>
        </p:nvSpPr>
        <p:spPr>
          <a:xfrm>
            <a:off x="3578445" y="5660761"/>
            <a:ext cx="208587" cy="936711"/>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p:cNvSpPr>
            <a:spLocks noGrp="1"/>
          </p:cNvSpPr>
          <p:nvPr>
            <p:ph idx="1"/>
          </p:nvPr>
        </p:nvSpPr>
        <p:spPr>
          <a:xfrm>
            <a:off x="838200" y="7106542"/>
            <a:ext cx="10515600" cy="685176"/>
          </a:xfrm>
        </p:spPr>
        <p:txBody>
          <a:bodyPr/>
          <a:lstStyle/>
          <a:p>
            <a:endParaRPr lang="en-US" dirty="0"/>
          </a:p>
        </p:txBody>
      </p:sp>
      <p:pic>
        <p:nvPicPr>
          <p:cNvPr id="64" name="Picture 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745639" y="5570648"/>
            <a:ext cx="1276647" cy="1049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68" name="AutoShape 13"/>
          <p:cNvCxnSpPr>
            <a:cxnSpLocks noChangeShapeType="1"/>
          </p:cNvCxnSpPr>
          <p:nvPr/>
        </p:nvCxnSpPr>
        <p:spPr bwMode="auto">
          <a:xfrm flipV="1">
            <a:off x="5979560" y="4305300"/>
            <a:ext cx="726040" cy="288944"/>
          </a:xfrm>
          <a:prstGeom prst="straightConnector1">
            <a:avLst/>
          </a:prstGeom>
          <a:noFill/>
          <a:ln w="19050">
            <a:solidFill>
              <a:schemeClr val="tx1"/>
            </a:solidFill>
            <a:prstDash val="dash"/>
            <a:round/>
            <a:headEnd type="none"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9" name="AutoShape 15"/>
          <p:cNvCxnSpPr>
            <a:cxnSpLocks noChangeShapeType="1"/>
          </p:cNvCxnSpPr>
          <p:nvPr/>
        </p:nvCxnSpPr>
        <p:spPr bwMode="auto">
          <a:xfrm>
            <a:off x="3979930" y="4313490"/>
            <a:ext cx="859198" cy="277094"/>
          </a:xfrm>
          <a:prstGeom prst="straightConnector1">
            <a:avLst/>
          </a:prstGeom>
          <a:noFill/>
          <a:ln w="19050">
            <a:solidFill>
              <a:schemeClr val="tx1"/>
            </a:solidFill>
            <a:prstDash val="dash"/>
            <a:round/>
            <a:headEnd type="arrow"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70" name="Picture 7" descr="j0292020"/>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868729" y="3953964"/>
            <a:ext cx="872831" cy="829680"/>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10" descr="MC900441536[1]"/>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891487" y="3839994"/>
            <a:ext cx="1035629" cy="1021900"/>
          </a:xfrm>
          <a:prstGeom prst="rect">
            <a:avLst/>
          </a:prstGeom>
          <a:noFill/>
          <a:extLst>
            <a:ext uri="{909E8E84-426E-40DD-AFC4-6F175D3DCCD1}">
              <a14:hiddenFill xmlns:a14="http://schemas.microsoft.com/office/drawing/2010/main">
                <a:solidFill>
                  <a:srgbClr val="FFFFFF"/>
                </a:solidFill>
              </a14:hiddenFill>
            </a:ext>
          </a:extLst>
        </p:spPr>
      </p:pic>
      <p:sp>
        <p:nvSpPr>
          <p:cNvPr id="75" name="Freeform 29"/>
          <p:cNvSpPr>
            <a:spLocks/>
          </p:cNvSpPr>
          <p:nvPr/>
        </p:nvSpPr>
        <p:spPr bwMode="auto">
          <a:xfrm>
            <a:off x="6822281" y="3952665"/>
            <a:ext cx="238806" cy="74613"/>
          </a:xfrm>
          <a:custGeom>
            <a:avLst/>
            <a:gdLst>
              <a:gd name="T0" fmla="*/ 0 w 672"/>
              <a:gd name="T1" fmla="*/ 240 h 264"/>
              <a:gd name="T2" fmla="*/ 288 w 672"/>
              <a:gd name="T3" fmla="*/ 0 h 264"/>
              <a:gd name="T4" fmla="*/ 480 w 672"/>
              <a:gd name="T5" fmla="*/ 240 h 264"/>
              <a:gd name="T6" fmla="*/ 672 w 672"/>
              <a:gd name="T7" fmla="*/ 144 h 264"/>
            </a:gdLst>
            <a:ahLst/>
            <a:cxnLst>
              <a:cxn ang="0">
                <a:pos x="T0" y="T1"/>
              </a:cxn>
              <a:cxn ang="0">
                <a:pos x="T2" y="T3"/>
              </a:cxn>
              <a:cxn ang="0">
                <a:pos x="T4" y="T5"/>
              </a:cxn>
              <a:cxn ang="0">
                <a:pos x="T6" y="T7"/>
              </a:cxn>
            </a:cxnLst>
            <a:rect l="0" t="0" r="r" b="b"/>
            <a:pathLst>
              <a:path w="672" h="264">
                <a:moveTo>
                  <a:pt x="0" y="240"/>
                </a:moveTo>
                <a:cubicBezTo>
                  <a:pt x="104" y="120"/>
                  <a:pt x="208" y="0"/>
                  <a:pt x="288" y="0"/>
                </a:cubicBezTo>
                <a:cubicBezTo>
                  <a:pt x="368" y="0"/>
                  <a:pt x="416" y="216"/>
                  <a:pt x="480" y="240"/>
                </a:cubicBezTo>
                <a:cubicBezTo>
                  <a:pt x="544" y="264"/>
                  <a:pt x="608" y="204"/>
                  <a:pt x="672" y="144"/>
                </a:cubicBezTo>
              </a:path>
            </a:pathLst>
          </a:custGeom>
          <a:noFill/>
          <a:ln w="25400">
            <a:solidFill>
              <a:schemeClr val="accent5"/>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accent5"/>
              </a:solidFill>
            </a:endParaRPr>
          </a:p>
        </p:txBody>
      </p:sp>
      <p:sp>
        <p:nvSpPr>
          <p:cNvPr id="76" name="Oval 30"/>
          <p:cNvSpPr>
            <a:spLocks noChangeArrowheads="1"/>
          </p:cNvSpPr>
          <p:nvPr/>
        </p:nvSpPr>
        <p:spPr bwMode="auto">
          <a:xfrm>
            <a:off x="7066256" y="3908215"/>
            <a:ext cx="285750" cy="152400"/>
          </a:xfrm>
          <a:prstGeom prst="ellipse">
            <a:avLst/>
          </a:prstGeom>
          <a:noFill/>
          <a:ln w="25400">
            <a:solidFill>
              <a:schemeClr val="accent5"/>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accent5"/>
              </a:solidFill>
            </a:endParaRPr>
          </a:p>
        </p:txBody>
      </p:sp>
      <p:sp>
        <p:nvSpPr>
          <p:cNvPr id="77" name="Text Box 31"/>
          <p:cNvSpPr txBox="1">
            <a:spLocks noChangeArrowheads="1"/>
          </p:cNvSpPr>
          <p:nvPr/>
        </p:nvSpPr>
        <p:spPr bwMode="auto">
          <a:xfrm>
            <a:off x="1838326" y="3771738"/>
            <a:ext cx="1411530"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80000"/>
              </a:lnSpc>
            </a:pPr>
            <a:r>
              <a:rPr lang="en-US" altLang="en-US" b="1" dirty="0" err="1">
                <a:solidFill>
                  <a:schemeClr val="accent5"/>
                </a:solidFill>
                <a:latin typeface="Arial" panose="020B0604020202020204" pitchFamily="34" charset="0"/>
              </a:rPr>
              <a:t>SysML</a:t>
            </a:r>
            <a:endParaRPr lang="en-US" altLang="en-US" b="1" dirty="0">
              <a:solidFill>
                <a:schemeClr val="accent5"/>
              </a:solidFill>
              <a:latin typeface="Arial" panose="020B0604020202020204" pitchFamily="34" charset="0"/>
            </a:endParaRPr>
          </a:p>
          <a:p>
            <a:pPr algn="ctr">
              <a:lnSpc>
                <a:spcPct val="80000"/>
              </a:lnSpc>
            </a:pPr>
            <a:r>
              <a:rPr lang="en-US" altLang="en-US" b="1" dirty="0">
                <a:solidFill>
                  <a:schemeClr val="accent5"/>
                </a:solidFill>
                <a:latin typeface="Arial" panose="020B0604020202020204" pitchFamily="34" charset="0"/>
              </a:rPr>
              <a:t>Semantics</a:t>
            </a:r>
          </a:p>
        </p:txBody>
      </p:sp>
      <p:sp>
        <p:nvSpPr>
          <p:cNvPr id="80" name="Freeform 33"/>
          <p:cNvSpPr>
            <a:spLocks/>
          </p:cNvSpPr>
          <p:nvPr/>
        </p:nvSpPr>
        <p:spPr bwMode="auto">
          <a:xfrm flipH="1">
            <a:off x="3031331" y="3922424"/>
            <a:ext cx="370121" cy="74613"/>
          </a:xfrm>
          <a:custGeom>
            <a:avLst/>
            <a:gdLst>
              <a:gd name="T0" fmla="*/ 0 w 672"/>
              <a:gd name="T1" fmla="*/ 240 h 264"/>
              <a:gd name="T2" fmla="*/ 288 w 672"/>
              <a:gd name="T3" fmla="*/ 0 h 264"/>
              <a:gd name="T4" fmla="*/ 480 w 672"/>
              <a:gd name="T5" fmla="*/ 240 h 264"/>
              <a:gd name="T6" fmla="*/ 672 w 672"/>
              <a:gd name="T7" fmla="*/ 144 h 264"/>
            </a:gdLst>
            <a:ahLst/>
            <a:cxnLst>
              <a:cxn ang="0">
                <a:pos x="T0" y="T1"/>
              </a:cxn>
              <a:cxn ang="0">
                <a:pos x="T2" y="T3"/>
              </a:cxn>
              <a:cxn ang="0">
                <a:pos x="T4" y="T5"/>
              </a:cxn>
              <a:cxn ang="0">
                <a:pos x="T6" y="T7"/>
              </a:cxn>
            </a:cxnLst>
            <a:rect l="0" t="0" r="r" b="b"/>
            <a:pathLst>
              <a:path w="672" h="264">
                <a:moveTo>
                  <a:pt x="0" y="240"/>
                </a:moveTo>
                <a:cubicBezTo>
                  <a:pt x="104" y="120"/>
                  <a:pt x="208" y="0"/>
                  <a:pt x="288" y="0"/>
                </a:cubicBezTo>
                <a:cubicBezTo>
                  <a:pt x="368" y="0"/>
                  <a:pt x="416" y="216"/>
                  <a:pt x="480" y="240"/>
                </a:cubicBezTo>
                <a:cubicBezTo>
                  <a:pt x="544" y="264"/>
                  <a:pt x="608" y="204"/>
                  <a:pt x="672" y="144"/>
                </a:cubicBezTo>
              </a:path>
            </a:pathLst>
          </a:custGeom>
          <a:noFill/>
          <a:ln w="25400">
            <a:solidFill>
              <a:schemeClr val="accent5"/>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accent5"/>
              </a:solidFill>
            </a:endParaRPr>
          </a:p>
        </p:txBody>
      </p:sp>
      <p:sp>
        <p:nvSpPr>
          <p:cNvPr id="81" name="Oval 34"/>
          <p:cNvSpPr>
            <a:spLocks noChangeArrowheads="1"/>
          </p:cNvSpPr>
          <p:nvPr/>
        </p:nvSpPr>
        <p:spPr bwMode="auto">
          <a:xfrm flipH="1">
            <a:off x="3400279" y="3916074"/>
            <a:ext cx="285750" cy="152400"/>
          </a:xfrm>
          <a:prstGeom prst="ellipse">
            <a:avLst/>
          </a:prstGeom>
          <a:noFill/>
          <a:ln w="25400">
            <a:solidFill>
              <a:schemeClr val="accent5"/>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accent5"/>
              </a:solidFill>
            </a:endParaRPr>
          </a:p>
        </p:txBody>
      </p:sp>
      <p:grpSp>
        <p:nvGrpSpPr>
          <p:cNvPr id="176" name="Group 175"/>
          <p:cNvGrpSpPr/>
          <p:nvPr/>
        </p:nvGrpSpPr>
        <p:grpSpPr>
          <a:xfrm>
            <a:off x="3102090" y="2783158"/>
            <a:ext cx="4302342" cy="743445"/>
            <a:chOff x="-6231733" y="-1932367"/>
            <a:chExt cx="8745098" cy="1511154"/>
          </a:xfrm>
        </p:grpSpPr>
        <p:pic>
          <p:nvPicPr>
            <p:cNvPr id="177" name="Picture 19"/>
            <p:cNvPicPr>
              <a:picLocks noChangeAspect="1" noChangeArrowheads="1"/>
            </p:cNvPicPr>
            <p:nvPr/>
          </p:nvPicPr>
          <p:blipFill>
            <a:blip r:embed="rId5" cstate="screen">
              <a:extLst>
                <a:ext uri="{BEBA8EAE-BF5A-486C-A8C5-ECC9F3942E4B}">
                  <a14:imgProps xmlns:a14="http://schemas.microsoft.com/office/drawing/2010/main">
                    <a14:imgLayer r:embed="rId6">
                      <a14:imgEffect>
                        <a14:brightnessContrast contrast="-40000"/>
                      </a14:imgEffect>
                    </a14:imgLayer>
                  </a14:imgProps>
                </a:ext>
                <a:ext uri="{28A0092B-C50C-407E-A947-70E740481C1C}">
                  <a14:useLocalDpi xmlns:a14="http://schemas.microsoft.com/office/drawing/2010/main"/>
                </a:ext>
              </a:extLst>
            </a:blip>
            <a:srcRect l="1094" t="1845" r="3206" b="5467"/>
            <a:stretch>
              <a:fillRect/>
            </a:stretch>
          </p:blipFill>
          <p:spPr bwMode="auto">
            <a:xfrm>
              <a:off x="-6231733" y="-1921856"/>
              <a:ext cx="2520026" cy="1397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78" name="Picture 3"/>
            <p:cNvPicPr>
              <a:picLocks noChangeAspect="1" noChangeArrowheads="1"/>
            </p:cNvPicPr>
            <p:nvPr/>
          </p:nvPicPr>
          <p:blipFill>
            <a:blip r:embed="rId7">
              <a:extLst>
                <a:ext uri="{BEBA8EAE-BF5A-486C-A8C5-ECC9F3942E4B}">
                  <a14:imgProps xmlns:a14="http://schemas.microsoft.com/office/drawing/2010/main">
                    <a14:imgLayer r:embed="rId8">
                      <a14:imgEffect>
                        <a14:brightnessContrast contrast="-40000"/>
                      </a14:imgEffect>
                    </a14:imgLayer>
                  </a14:imgProps>
                </a:ext>
                <a:ext uri="{28A0092B-C50C-407E-A947-70E740481C1C}">
                  <a14:useLocalDpi xmlns:a14="http://schemas.microsoft.com/office/drawing/2010/main"/>
                </a:ext>
              </a:extLst>
            </a:blip>
            <a:srcRect/>
            <a:stretch>
              <a:fillRect/>
            </a:stretch>
          </p:blipFill>
          <p:spPr bwMode="auto">
            <a:xfrm>
              <a:off x="-3399699" y="-1932367"/>
              <a:ext cx="2210234" cy="1245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79" name="Picture 7"/>
            <p:cNvPicPr>
              <a:picLocks noChangeAspect="1" noChangeArrowheads="1"/>
            </p:cNvPicPr>
            <p:nvPr/>
          </p:nvPicPr>
          <p:blipFill>
            <a:blip r:embed="rId9" cstate="screen">
              <a:extLst>
                <a:ext uri="{BEBA8EAE-BF5A-486C-A8C5-ECC9F3942E4B}">
                  <a14:imgProps xmlns:a14="http://schemas.microsoft.com/office/drawing/2010/main">
                    <a14:imgLayer r:embed="rId10">
                      <a14:imgEffect>
                        <a14:brightnessContrast contrast="-40000"/>
                      </a14:imgEffect>
                    </a14:imgLayer>
                  </a14:imgProps>
                </a:ext>
                <a:ext uri="{28A0092B-C50C-407E-A947-70E740481C1C}">
                  <a14:useLocalDpi xmlns:a14="http://schemas.microsoft.com/office/drawing/2010/main"/>
                </a:ext>
              </a:extLst>
            </a:blip>
            <a:srcRect/>
            <a:stretch>
              <a:fillRect/>
            </a:stretch>
          </p:blipFill>
          <p:spPr bwMode="auto">
            <a:xfrm>
              <a:off x="-4237249" y="-1383719"/>
              <a:ext cx="1603562" cy="941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80" name="Picture 179"/>
            <p:cNvPicPr>
              <a:picLocks noChangeAspect="1" noChangeArrowheads="1"/>
            </p:cNvPicPr>
            <p:nvPr/>
          </p:nvPicPr>
          <p:blipFill>
            <a:blip r:embed="rId11" cstate="screen">
              <a:extLst>
                <a:ext uri="{BEBA8EAE-BF5A-486C-A8C5-ECC9F3942E4B}">
                  <a14:imgProps xmlns:a14="http://schemas.microsoft.com/office/drawing/2010/main">
                    <a14:imgLayer r:embed="rId12">
                      <a14:imgEffect>
                        <a14:brightnessContrast contrast="-40000"/>
                      </a14:imgEffect>
                    </a14:imgLayer>
                  </a14:imgProps>
                </a:ext>
                <a:ext uri="{28A0092B-C50C-407E-A947-70E740481C1C}">
                  <a14:useLocalDpi xmlns:a14="http://schemas.microsoft.com/office/drawing/2010/main"/>
                </a:ext>
              </a:extLst>
            </a:blip>
            <a:srcRect/>
            <a:stretch>
              <a:fillRect/>
            </a:stretch>
          </p:blipFill>
          <p:spPr bwMode="auto">
            <a:xfrm>
              <a:off x="417316" y="-1869880"/>
              <a:ext cx="2096049" cy="1448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81" name="Picture 180"/>
            <p:cNvPicPr>
              <a:picLocks noChangeAspect="1"/>
            </p:cNvPicPr>
            <p:nvPr/>
          </p:nvPicPr>
          <p:blipFill>
            <a:blip r:embed="rId13"/>
            <a:stretch>
              <a:fillRect/>
            </a:stretch>
          </p:blipFill>
          <p:spPr>
            <a:xfrm>
              <a:off x="-1966767" y="-1919927"/>
              <a:ext cx="2066723" cy="914479"/>
            </a:xfrm>
            <a:prstGeom prst="rect">
              <a:avLst/>
            </a:prstGeom>
          </p:spPr>
        </p:pic>
        <p:pic>
          <p:nvPicPr>
            <p:cNvPr id="182" name="Picture 181"/>
            <p:cNvPicPr>
              <a:picLocks noChangeAspect="1"/>
            </p:cNvPicPr>
            <p:nvPr/>
          </p:nvPicPr>
          <p:blipFill>
            <a:blip r:embed="rId14"/>
            <a:stretch>
              <a:fillRect/>
            </a:stretch>
          </p:blipFill>
          <p:spPr>
            <a:xfrm>
              <a:off x="-1361437" y="-1732638"/>
              <a:ext cx="2121592" cy="1310754"/>
            </a:xfrm>
            <a:prstGeom prst="rect">
              <a:avLst/>
            </a:prstGeom>
          </p:spPr>
        </p:pic>
      </p:grpSp>
      <p:pic>
        <p:nvPicPr>
          <p:cNvPr id="11" name="Picture 10"/>
          <p:cNvPicPr>
            <a:picLocks noChangeAspect="1"/>
          </p:cNvPicPr>
          <p:nvPr/>
        </p:nvPicPr>
        <p:blipFill>
          <a:blip r:embed="rId15">
            <a:lum bright="-20000" contrast="40000"/>
          </a:blip>
          <a:stretch>
            <a:fillRect/>
          </a:stretch>
        </p:blipFill>
        <p:spPr>
          <a:xfrm>
            <a:off x="3838131" y="892629"/>
            <a:ext cx="2677423" cy="1355605"/>
          </a:xfrm>
          <a:prstGeom prst="rect">
            <a:avLst/>
          </a:prstGeom>
        </p:spPr>
      </p:pic>
      <p:sp>
        <p:nvSpPr>
          <p:cNvPr id="183" name="Line 22"/>
          <p:cNvSpPr>
            <a:spLocks noChangeShapeType="1"/>
          </p:cNvSpPr>
          <p:nvPr/>
        </p:nvSpPr>
        <p:spPr bwMode="auto">
          <a:xfrm flipV="1">
            <a:off x="4041629" y="2322060"/>
            <a:ext cx="0" cy="410254"/>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84" name="Line 22"/>
          <p:cNvSpPr>
            <a:spLocks noChangeShapeType="1"/>
          </p:cNvSpPr>
          <p:nvPr/>
        </p:nvSpPr>
        <p:spPr bwMode="auto">
          <a:xfrm flipV="1">
            <a:off x="5024627" y="2322060"/>
            <a:ext cx="0" cy="410254"/>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85" name="Line 22"/>
          <p:cNvSpPr>
            <a:spLocks noChangeShapeType="1"/>
          </p:cNvSpPr>
          <p:nvPr/>
        </p:nvSpPr>
        <p:spPr bwMode="auto">
          <a:xfrm flipV="1">
            <a:off x="6111729" y="2322060"/>
            <a:ext cx="0" cy="410254"/>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91" name="Rectangle 7"/>
          <p:cNvSpPr>
            <a:spLocks noChangeArrowheads="1"/>
          </p:cNvSpPr>
          <p:nvPr/>
        </p:nvSpPr>
        <p:spPr bwMode="auto">
          <a:xfrm>
            <a:off x="798674" y="4387186"/>
            <a:ext cx="221143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bg1">
                    <a:lumMod val="65000"/>
                  </a:schemeClr>
                </a:solidFill>
              </a:rPr>
              <a:t>Interpreting the</a:t>
            </a:r>
          </a:p>
          <a:p>
            <a:pPr algn="r">
              <a:lnSpc>
                <a:spcPct val="90000"/>
              </a:lnSpc>
            </a:pPr>
            <a:r>
              <a:rPr lang="en-US" altLang="en-US" sz="2400" b="1" dirty="0">
                <a:solidFill>
                  <a:schemeClr val="bg1">
                    <a:lumMod val="65000"/>
                  </a:schemeClr>
                </a:solidFill>
              </a:rPr>
              <a:t>Language</a:t>
            </a:r>
          </a:p>
        </p:txBody>
      </p:sp>
      <p:pic>
        <p:nvPicPr>
          <p:cNvPr id="192" name="Picture 44" descr="MC900434845[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11207" y="4346874"/>
            <a:ext cx="914400" cy="914400"/>
          </a:xfrm>
          <a:prstGeom prst="rect">
            <a:avLst/>
          </a:prstGeom>
          <a:noFill/>
          <a:extLst>
            <a:ext uri="{909E8E84-426E-40DD-AFC4-6F175D3DCCD1}">
              <a14:hiddenFill xmlns:a14="http://schemas.microsoft.com/office/drawing/2010/main">
                <a:solidFill>
                  <a:srgbClr val="FFFFFF"/>
                </a:solidFill>
              </a14:hiddenFill>
            </a:ext>
          </a:extLst>
        </p:spPr>
      </p:pic>
      <p:cxnSp>
        <p:nvCxnSpPr>
          <p:cNvPr id="79" name="AutoShape 13"/>
          <p:cNvCxnSpPr>
            <a:cxnSpLocks noChangeShapeType="1"/>
          </p:cNvCxnSpPr>
          <p:nvPr/>
        </p:nvCxnSpPr>
        <p:spPr bwMode="auto">
          <a:xfrm flipH="1" flipV="1">
            <a:off x="5398842" y="5280395"/>
            <a:ext cx="10729" cy="473020"/>
          </a:xfrm>
          <a:prstGeom prst="straightConnector1">
            <a:avLst/>
          </a:prstGeom>
          <a:noFill/>
          <a:ln w="19050">
            <a:solidFill>
              <a:schemeClr val="tx1"/>
            </a:solidFill>
            <a:prstDash val="dash"/>
            <a:round/>
            <a:headEnd type="none"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 name="AutoShape 13"/>
          <p:cNvCxnSpPr>
            <a:cxnSpLocks noChangeShapeType="1"/>
          </p:cNvCxnSpPr>
          <p:nvPr/>
        </p:nvCxnSpPr>
        <p:spPr bwMode="auto">
          <a:xfrm flipV="1">
            <a:off x="5373705" y="3441702"/>
            <a:ext cx="0" cy="850898"/>
          </a:xfrm>
          <a:prstGeom prst="straightConnector1">
            <a:avLst/>
          </a:prstGeom>
          <a:noFill/>
          <a:ln w="19050">
            <a:solidFill>
              <a:schemeClr val="tx1"/>
            </a:solidFill>
            <a:prstDash val="dash"/>
            <a:round/>
            <a:headEnd type="none"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3" name="Text Box 31"/>
          <p:cNvSpPr txBox="1">
            <a:spLocks noChangeArrowheads="1"/>
          </p:cNvSpPr>
          <p:nvPr/>
        </p:nvSpPr>
        <p:spPr bwMode="auto">
          <a:xfrm>
            <a:off x="5753100" y="3752911"/>
            <a:ext cx="1362817"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80000"/>
              </a:lnSpc>
            </a:pPr>
            <a:r>
              <a:rPr lang="en-US" altLang="en-US" b="1" dirty="0" err="1">
                <a:solidFill>
                  <a:schemeClr val="accent5"/>
                </a:solidFill>
                <a:latin typeface="Arial" panose="020B0604020202020204" pitchFamily="34" charset="0"/>
              </a:rPr>
              <a:t>SysML</a:t>
            </a:r>
            <a:endParaRPr lang="en-US" altLang="en-US" b="1" dirty="0">
              <a:solidFill>
                <a:schemeClr val="accent5"/>
              </a:solidFill>
              <a:latin typeface="Arial" panose="020B0604020202020204" pitchFamily="34" charset="0"/>
            </a:endParaRPr>
          </a:p>
          <a:p>
            <a:pPr algn="ctr">
              <a:lnSpc>
                <a:spcPct val="80000"/>
              </a:lnSpc>
            </a:pPr>
            <a:r>
              <a:rPr lang="en-US" altLang="en-US" b="1" dirty="0">
                <a:solidFill>
                  <a:schemeClr val="accent5"/>
                </a:solidFill>
                <a:latin typeface="Arial" panose="020B0604020202020204" pitchFamily="34" charset="0"/>
              </a:rPr>
              <a:t>Semantics</a:t>
            </a:r>
          </a:p>
        </p:txBody>
      </p:sp>
      <p:sp>
        <p:nvSpPr>
          <p:cNvPr id="85" name="Rectangle 84"/>
          <p:cNvSpPr/>
          <p:nvPr/>
        </p:nvSpPr>
        <p:spPr>
          <a:xfrm rot="1216246">
            <a:off x="3834690" y="4147395"/>
            <a:ext cx="1250663"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implementedBy</a:t>
            </a:r>
            <a:r>
              <a:rPr lang="en-US" altLang="en-US" sz="1200" dirty="0">
                <a:solidFill>
                  <a:prstClr val="black"/>
                </a:solidFill>
              </a:rPr>
              <a:t>»</a:t>
            </a:r>
            <a:endParaRPr lang="en-US" sz="1100" dirty="0">
              <a:solidFill>
                <a:prstClr val="black"/>
              </a:solidFill>
            </a:endParaRPr>
          </a:p>
        </p:txBody>
      </p:sp>
      <p:sp>
        <p:nvSpPr>
          <p:cNvPr id="86" name="Rectangle 85"/>
          <p:cNvSpPr/>
          <p:nvPr/>
        </p:nvSpPr>
        <p:spPr>
          <a:xfrm rot="16200000">
            <a:off x="4775198" y="3766291"/>
            <a:ext cx="909223" cy="276999"/>
          </a:xfrm>
          <a:prstGeom prst="rect">
            <a:avLst/>
          </a:prstGeom>
        </p:spPr>
        <p:txBody>
          <a:bodyPr wrap="none">
            <a:spAutoFit/>
          </a:bodyPr>
          <a:lstStyle/>
          <a:p>
            <a:pPr lvl="0"/>
            <a:r>
              <a:rPr lang="en-US" altLang="en-US" sz="1200" dirty="0">
                <a:solidFill>
                  <a:prstClr val="black"/>
                </a:solidFill>
              </a:rPr>
              <a:t>«</a:t>
            </a:r>
            <a:r>
              <a:rPr lang="en-US" altLang="en-US" sz="1100" dirty="0">
                <a:solidFill>
                  <a:prstClr val="black"/>
                </a:solidFill>
              </a:rPr>
              <a:t>interprets</a:t>
            </a:r>
            <a:r>
              <a:rPr lang="en-US" altLang="en-US" sz="1200" dirty="0">
                <a:solidFill>
                  <a:prstClr val="black"/>
                </a:solidFill>
              </a:rPr>
              <a:t>»</a:t>
            </a:r>
            <a:endParaRPr lang="en-US" sz="1100" dirty="0">
              <a:solidFill>
                <a:prstClr val="black"/>
              </a:solidFill>
            </a:endParaRPr>
          </a:p>
        </p:txBody>
      </p:sp>
      <p:sp>
        <p:nvSpPr>
          <p:cNvPr id="87" name="Rectangle 86"/>
          <p:cNvSpPr/>
          <p:nvPr/>
        </p:nvSpPr>
        <p:spPr>
          <a:xfrm rot="16200000">
            <a:off x="4695736" y="5481804"/>
            <a:ext cx="1067921"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controlledBy</a:t>
            </a:r>
            <a:r>
              <a:rPr lang="en-US" altLang="en-US" sz="1200" dirty="0">
                <a:solidFill>
                  <a:prstClr val="black"/>
                </a:solidFill>
              </a:rPr>
              <a:t>»</a:t>
            </a:r>
            <a:endParaRPr lang="en-US" sz="1100" dirty="0">
              <a:solidFill>
                <a:prstClr val="black"/>
              </a:solidFill>
            </a:endParaRPr>
          </a:p>
        </p:txBody>
      </p:sp>
      <p:sp>
        <p:nvSpPr>
          <p:cNvPr id="53" name="Rectangle 52"/>
          <p:cNvSpPr/>
          <p:nvPr/>
        </p:nvSpPr>
        <p:spPr>
          <a:xfrm rot="20263106">
            <a:off x="5796553" y="4421826"/>
            <a:ext cx="1250663"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implementedBy</a:t>
            </a:r>
            <a:r>
              <a:rPr lang="en-US" altLang="en-US" sz="1200" dirty="0">
                <a:solidFill>
                  <a:prstClr val="black"/>
                </a:solidFill>
              </a:rPr>
              <a:t>»</a:t>
            </a:r>
            <a:endParaRPr lang="en-US" sz="1100" dirty="0">
              <a:solidFill>
                <a:prstClr val="black"/>
              </a:solidFill>
            </a:endParaRPr>
          </a:p>
        </p:txBody>
      </p:sp>
      <p:sp>
        <p:nvSpPr>
          <p:cNvPr id="74" name="Rectangle 73"/>
          <p:cNvSpPr>
            <a:spLocks noChangeArrowheads="1"/>
          </p:cNvSpPr>
          <p:nvPr/>
        </p:nvSpPr>
        <p:spPr bwMode="auto">
          <a:xfrm>
            <a:off x="8154407" y="3818625"/>
            <a:ext cx="3656593" cy="1329595"/>
          </a:xfrm>
          <a:prstGeom prst="rect">
            <a:avLst/>
          </a:prstGeom>
          <a:solidFill>
            <a:schemeClr val="bg1"/>
          </a:solidFill>
          <a:ln>
            <a:noFill/>
          </a:ln>
          <a:effectLst/>
          <a:extLst/>
        </p:spPr>
        <p:txBody>
          <a:bodyPr wrap="square" lIns="274320" tIns="0" rIns="0" bIns="0">
            <a:spAutoFit/>
          </a:bodyPr>
          <a:lstStyle/>
          <a:p>
            <a:pPr algn="l">
              <a:lnSpc>
                <a:spcPct val="90000"/>
              </a:lnSpc>
            </a:pPr>
            <a:r>
              <a:rPr lang="en-US" altLang="en-US" sz="2400" b="1" dirty="0">
                <a:solidFill>
                  <a:schemeClr val="accent5"/>
                </a:solidFill>
              </a:rPr>
              <a:t>Semantics Applied</a:t>
            </a:r>
          </a:p>
          <a:p>
            <a:pPr algn="l">
              <a:lnSpc>
                <a:spcPct val="90000"/>
              </a:lnSpc>
            </a:pPr>
            <a:r>
              <a:rPr lang="en-US" altLang="en-US" sz="2400" b="1" i="1" dirty="0">
                <a:solidFill>
                  <a:schemeClr val="accent5"/>
                </a:solidFill>
              </a:rPr>
              <a:t>Automatically</a:t>
            </a:r>
            <a:r>
              <a:rPr lang="en-US" altLang="en-US" sz="2400" b="1" dirty="0">
                <a:solidFill>
                  <a:schemeClr val="accent5"/>
                </a:solidFill>
              </a:rPr>
              <a:t> to Things Being Modeled</a:t>
            </a:r>
          </a:p>
          <a:p>
            <a:pPr algn="l">
              <a:lnSpc>
                <a:spcPct val="90000"/>
              </a:lnSpc>
            </a:pPr>
            <a:r>
              <a:rPr lang="en-US" altLang="en-US" sz="2400" b="1" i="1" dirty="0">
                <a:solidFill>
                  <a:schemeClr val="accent5"/>
                </a:solidFill>
              </a:rPr>
              <a:t>By Tooling Built Manually</a:t>
            </a:r>
          </a:p>
        </p:txBody>
      </p:sp>
      <p:sp>
        <p:nvSpPr>
          <p:cNvPr id="78" name="Left Brace 77"/>
          <p:cNvSpPr/>
          <p:nvPr/>
        </p:nvSpPr>
        <p:spPr>
          <a:xfrm flipH="1">
            <a:off x="8044944" y="3835400"/>
            <a:ext cx="208587" cy="1309747"/>
          </a:xfrm>
          <a:prstGeom prst="leftBrace">
            <a:avLst>
              <a:gd name="adj1" fmla="val 36605"/>
              <a:gd name="adj2" fmla="val 50000"/>
            </a:avLst>
          </a:prstGeom>
          <a:solidFill>
            <a:schemeClr val="bg1"/>
          </a:solidFill>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2" name="Rectangle 71"/>
          <p:cNvSpPr>
            <a:spLocks noChangeArrowheads="1"/>
          </p:cNvSpPr>
          <p:nvPr/>
        </p:nvSpPr>
        <p:spPr bwMode="auto">
          <a:xfrm>
            <a:off x="10653816" y="1384902"/>
            <a:ext cx="1485022"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90000"/>
              </a:lnSpc>
            </a:pPr>
            <a:r>
              <a:rPr lang="en-US" altLang="en-US" sz="2400" b="1" dirty="0">
                <a:solidFill>
                  <a:schemeClr val="accent5"/>
                </a:solidFill>
              </a:rPr>
              <a:t>Formal</a:t>
            </a:r>
          </a:p>
          <a:p>
            <a:pPr algn="l">
              <a:lnSpc>
                <a:spcPct val="90000"/>
              </a:lnSpc>
            </a:pPr>
            <a:r>
              <a:rPr lang="en-US" altLang="en-US" sz="2400" b="1" dirty="0">
                <a:solidFill>
                  <a:schemeClr val="accent5"/>
                </a:solidFill>
              </a:rPr>
              <a:t>Semantics</a:t>
            </a:r>
          </a:p>
        </p:txBody>
      </p:sp>
      <p:sp>
        <p:nvSpPr>
          <p:cNvPr id="73" name="Left Brace 72"/>
          <p:cNvSpPr/>
          <p:nvPr/>
        </p:nvSpPr>
        <p:spPr>
          <a:xfrm flipH="1">
            <a:off x="10351573" y="1085851"/>
            <a:ext cx="208587" cy="1355226"/>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90" name="Group 89"/>
          <p:cNvGrpSpPr/>
          <p:nvPr/>
        </p:nvGrpSpPr>
        <p:grpSpPr>
          <a:xfrm>
            <a:off x="8343628" y="1099972"/>
            <a:ext cx="1977327" cy="1251390"/>
            <a:chOff x="6500029" y="1171575"/>
            <a:chExt cx="4046993" cy="2561223"/>
          </a:xfrm>
        </p:grpSpPr>
        <p:sp>
          <p:nvSpPr>
            <p:cNvPr id="91" name="Oval 84"/>
            <p:cNvSpPr>
              <a:spLocks noChangeArrowheads="1"/>
            </p:cNvSpPr>
            <p:nvPr/>
          </p:nvSpPr>
          <p:spPr bwMode="auto">
            <a:xfrm>
              <a:off x="6765104" y="1707921"/>
              <a:ext cx="3136718" cy="2024877"/>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94" name="Oval 85"/>
            <p:cNvSpPr>
              <a:spLocks noChangeArrowheads="1"/>
            </p:cNvSpPr>
            <p:nvPr/>
          </p:nvSpPr>
          <p:spPr bwMode="auto">
            <a:xfrm>
              <a:off x="6983239" y="274981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95" name="Oval 86"/>
            <p:cNvSpPr>
              <a:spLocks noChangeArrowheads="1"/>
            </p:cNvSpPr>
            <p:nvPr/>
          </p:nvSpPr>
          <p:spPr bwMode="auto">
            <a:xfrm>
              <a:off x="7339433" y="2238069"/>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96" name="Oval 87"/>
            <p:cNvSpPr>
              <a:spLocks noChangeArrowheads="1"/>
            </p:cNvSpPr>
            <p:nvPr/>
          </p:nvSpPr>
          <p:spPr bwMode="auto">
            <a:xfrm>
              <a:off x="7604507" y="2786627"/>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00" name="Text Box 88"/>
            <p:cNvSpPr txBox="1">
              <a:spLocks noChangeArrowheads="1"/>
            </p:cNvSpPr>
            <p:nvPr/>
          </p:nvSpPr>
          <p:spPr bwMode="auto">
            <a:xfrm>
              <a:off x="7573508" y="1788265"/>
              <a:ext cx="157481" cy="314963"/>
            </a:xfrm>
            <a:prstGeom prst="rect">
              <a:avLst/>
            </a:prstGeom>
            <a:no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l"/>
              <a:r>
                <a:rPr lang="en-US" altLang="en-US" sz="1000" b="1" dirty="0"/>
                <a:t>A</a:t>
              </a:r>
            </a:p>
          </p:txBody>
        </p:sp>
        <p:sp>
          <p:nvSpPr>
            <p:cNvPr id="101" name="Oval 89"/>
            <p:cNvSpPr>
              <a:spLocks noChangeArrowheads="1"/>
            </p:cNvSpPr>
            <p:nvPr/>
          </p:nvSpPr>
          <p:spPr bwMode="auto">
            <a:xfrm>
              <a:off x="8046299" y="1972995"/>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02" name="Oval 90"/>
            <p:cNvSpPr>
              <a:spLocks noChangeArrowheads="1"/>
            </p:cNvSpPr>
            <p:nvPr/>
          </p:nvSpPr>
          <p:spPr bwMode="auto">
            <a:xfrm>
              <a:off x="8002120" y="309588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03" name="Oval 91"/>
            <p:cNvSpPr>
              <a:spLocks noChangeArrowheads="1"/>
            </p:cNvSpPr>
            <p:nvPr/>
          </p:nvSpPr>
          <p:spPr bwMode="auto">
            <a:xfrm>
              <a:off x="7560328" y="3228418"/>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04" name="Oval 94"/>
            <p:cNvSpPr>
              <a:spLocks noChangeArrowheads="1"/>
            </p:cNvSpPr>
            <p:nvPr/>
          </p:nvSpPr>
          <p:spPr bwMode="auto">
            <a:xfrm>
              <a:off x="8791822" y="2751652"/>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05" name="Oval 95"/>
            <p:cNvSpPr>
              <a:spLocks noChangeArrowheads="1"/>
            </p:cNvSpPr>
            <p:nvPr/>
          </p:nvSpPr>
          <p:spPr bwMode="auto">
            <a:xfrm>
              <a:off x="9112120" y="2122099"/>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06" name="Oval 96"/>
            <p:cNvSpPr>
              <a:spLocks noChangeArrowheads="1"/>
            </p:cNvSpPr>
            <p:nvPr/>
          </p:nvSpPr>
          <p:spPr bwMode="auto">
            <a:xfrm>
              <a:off x="8747642" y="2182845"/>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07" name="Oval 97"/>
            <p:cNvSpPr>
              <a:spLocks noChangeArrowheads="1"/>
            </p:cNvSpPr>
            <p:nvPr/>
          </p:nvSpPr>
          <p:spPr bwMode="auto">
            <a:xfrm>
              <a:off x="9725106" y="1884636"/>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08" name="Oval 98"/>
            <p:cNvSpPr>
              <a:spLocks noChangeArrowheads="1"/>
            </p:cNvSpPr>
            <p:nvPr/>
          </p:nvSpPr>
          <p:spPr bwMode="auto">
            <a:xfrm>
              <a:off x="9548389" y="263568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09" name="Oval 99"/>
            <p:cNvSpPr>
              <a:spLocks noChangeArrowheads="1"/>
            </p:cNvSpPr>
            <p:nvPr/>
          </p:nvSpPr>
          <p:spPr bwMode="auto">
            <a:xfrm>
              <a:off x="9460031" y="3077473"/>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10" name="Oval 102"/>
            <p:cNvSpPr>
              <a:spLocks noChangeArrowheads="1"/>
            </p:cNvSpPr>
            <p:nvPr/>
          </p:nvSpPr>
          <p:spPr bwMode="auto">
            <a:xfrm>
              <a:off x="10211076" y="2238069"/>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11" name="Oval 103"/>
            <p:cNvSpPr>
              <a:spLocks noChangeArrowheads="1"/>
            </p:cNvSpPr>
            <p:nvPr/>
          </p:nvSpPr>
          <p:spPr bwMode="auto">
            <a:xfrm>
              <a:off x="10431972" y="2679861"/>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12" name="Oval 104"/>
            <p:cNvSpPr>
              <a:spLocks noChangeArrowheads="1"/>
            </p:cNvSpPr>
            <p:nvPr/>
          </p:nvSpPr>
          <p:spPr bwMode="auto">
            <a:xfrm>
              <a:off x="9990181" y="3121652"/>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14" name="Oval 107"/>
            <p:cNvSpPr>
              <a:spLocks noChangeArrowheads="1"/>
            </p:cNvSpPr>
            <p:nvPr/>
          </p:nvSpPr>
          <p:spPr bwMode="auto">
            <a:xfrm>
              <a:off x="8929881" y="3121652"/>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15" name="Oval 110"/>
            <p:cNvSpPr>
              <a:spLocks noChangeArrowheads="1"/>
            </p:cNvSpPr>
            <p:nvPr/>
          </p:nvSpPr>
          <p:spPr bwMode="auto">
            <a:xfrm>
              <a:off x="6853462" y="3430906"/>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16" name="Oval 111"/>
            <p:cNvSpPr>
              <a:spLocks noChangeArrowheads="1"/>
            </p:cNvSpPr>
            <p:nvPr/>
          </p:nvSpPr>
          <p:spPr bwMode="auto">
            <a:xfrm>
              <a:off x="6500029" y="2193890"/>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17" name="Oval 113"/>
            <p:cNvSpPr>
              <a:spLocks noChangeArrowheads="1"/>
            </p:cNvSpPr>
            <p:nvPr/>
          </p:nvSpPr>
          <p:spPr bwMode="auto">
            <a:xfrm>
              <a:off x="8399732" y="2856577"/>
              <a:ext cx="115050" cy="115050"/>
            </a:xfrm>
            <a:prstGeom prst="ellipse">
              <a:avLst/>
            </a:prstGeom>
            <a:solidFill>
              <a:schemeClr val="tx1"/>
            </a:soli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18" name="Oval 92"/>
            <p:cNvSpPr>
              <a:spLocks noChangeArrowheads="1"/>
            </p:cNvSpPr>
            <p:nvPr/>
          </p:nvSpPr>
          <p:spPr bwMode="auto">
            <a:xfrm>
              <a:off x="7162717" y="2547323"/>
              <a:ext cx="2076419" cy="1104478"/>
            </a:xfrm>
            <a:prstGeom prst="ellipse">
              <a:avLst/>
            </a:prstGeom>
            <a:noFill/>
            <a:ln w="19050">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700"/>
            </a:p>
          </p:txBody>
        </p:sp>
        <p:sp>
          <p:nvSpPr>
            <p:cNvPr id="119" name="Text Box 93"/>
            <p:cNvSpPr txBox="1">
              <a:spLocks noChangeArrowheads="1"/>
            </p:cNvSpPr>
            <p:nvPr/>
          </p:nvSpPr>
          <p:spPr bwMode="auto">
            <a:xfrm>
              <a:off x="8053819" y="2577175"/>
              <a:ext cx="147641" cy="314963"/>
            </a:xfrm>
            <a:prstGeom prst="rect">
              <a:avLst/>
            </a:prstGeom>
            <a:no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spAutoFit/>
            </a:bodyPr>
            <a:lstStyle/>
            <a:p>
              <a:pPr algn="l"/>
              <a:r>
                <a:rPr lang="en-US" altLang="en-US" sz="1000" b="1" dirty="0"/>
                <a:t>B</a:t>
              </a:r>
            </a:p>
          </p:txBody>
        </p:sp>
        <p:sp>
          <p:nvSpPr>
            <p:cNvPr id="120" name="Arc 119"/>
            <p:cNvSpPr/>
            <p:nvPr/>
          </p:nvSpPr>
          <p:spPr>
            <a:xfrm>
              <a:off x="7920069" y="1171575"/>
              <a:ext cx="1326200" cy="1866900"/>
            </a:xfrm>
            <a:prstGeom prst="arc">
              <a:avLst>
                <a:gd name="adj1" fmla="val 12703003"/>
                <a:gd name="adj2" fmla="val 3334488"/>
              </a:avLst>
            </a:prstGeom>
            <a:ln w="19050">
              <a:solidFill>
                <a:schemeClr val="tx1"/>
              </a:solidFill>
              <a:headEnd type="arrow" w="lg" len="lg"/>
              <a:tailEnd type="non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sz="700"/>
            </a:p>
          </p:txBody>
        </p:sp>
        <p:sp>
          <p:nvSpPr>
            <p:cNvPr id="121" name="TextBox 120"/>
            <p:cNvSpPr txBox="1"/>
            <p:nvPr/>
          </p:nvSpPr>
          <p:spPr>
            <a:xfrm>
              <a:off x="9153785" y="1240320"/>
              <a:ext cx="997383" cy="314963"/>
            </a:xfrm>
            <a:prstGeom prst="rect">
              <a:avLst/>
            </a:prstGeom>
            <a:noFill/>
          </p:spPr>
          <p:txBody>
            <a:bodyPr wrap="none" lIns="0" tIns="0" rIns="0" bIns="0" rtlCol="0" anchor="ctr">
              <a:spAutoFit/>
            </a:bodyPr>
            <a:lstStyle/>
            <a:p>
              <a:r>
                <a:rPr lang="en-US" sz="1000" b="1" dirty="0"/>
                <a:t>subset of</a:t>
              </a:r>
            </a:p>
          </p:txBody>
        </p:sp>
      </p:grpSp>
      <p:sp>
        <p:nvSpPr>
          <p:cNvPr id="122" name="Freeform 29"/>
          <p:cNvSpPr>
            <a:spLocks/>
          </p:cNvSpPr>
          <p:nvPr/>
        </p:nvSpPr>
        <p:spPr bwMode="auto">
          <a:xfrm rot="18002314">
            <a:off x="6977155" y="3057623"/>
            <a:ext cx="1830699" cy="284318"/>
          </a:xfrm>
          <a:custGeom>
            <a:avLst/>
            <a:gdLst>
              <a:gd name="T0" fmla="*/ 0 w 672"/>
              <a:gd name="T1" fmla="*/ 240 h 264"/>
              <a:gd name="T2" fmla="*/ 288 w 672"/>
              <a:gd name="T3" fmla="*/ 0 h 264"/>
              <a:gd name="T4" fmla="*/ 480 w 672"/>
              <a:gd name="T5" fmla="*/ 240 h 264"/>
              <a:gd name="T6" fmla="*/ 672 w 672"/>
              <a:gd name="T7" fmla="*/ 144 h 264"/>
              <a:gd name="connsiteX0" fmla="*/ 0 w 10000"/>
              <a:gd name="connsiteY0" fmla="*/ 3636 h 64731"/>
              <a:gd name="connsiteX1" fmla="*/ 5455 w 10000"/>
              <a:gd name="connsiteY1" fmla="*/ 64731 h 64731"/>
              <a:gd name="connsiteX2" fmla="*/ 7143 w 10000"/>
              <a:gd name="connsiteY2" fmla="*/ 3636 h 64731"/>
              <a:gd name="connsiteX3" fmla="*/ 10000 w 10000"/>
              <a:gd name="connsiteY3" fmla="*/ 0 h 64731"/>
              <a:gd name="connsiteX0" fmla="*/ 0 w 10000"/>
              <a:gd name="connsiteY0" fmla="*/ 3636 h 65285"/>
              <a:gd name="connsiteX1" fmla="*/ 5455 w 10000"/>
              <a:gd name="connsiteY1" fmla="*/ 64731 h 65285"/>
              <a:gd name="connsiteX2" fmla="*/ 7962 w 10000"/>
              <a:gd name="connsiteY2" fmla="*/ 35759 h 65285"/>
              <a:gd name="connsiteX3" fmla="*/ 10000 w 10000"/>
              <a:gd name="connsiteY3" fmla="*/ 0 h 65285"/>
              <a:gd name="connsiteX0" fmla="*/ 0 w 10000"/>
              <a:gd name="connsiteY0" fmla="*/ 3636 h 47493"/>
              <a:gd name="connsiteX1" fmla="*/ 5060 w 10000"/>
              <a:gd name="connsiteY1" fmla="*/ 46446 h 47493"/>
              <a:gd name="connsiteX2" fmla="*/ 7962 w 10000"/>
              <a:gd name="connsiteY2" fmla="*/ 35759 h 47493"/>
              <a:gd name="connsiteX3" fmla="*/ 10000 w 10000"/>
              <a:gd name="connsiteY3" fmla="*/ 0 h 47493"/>
              <a:gd name="connsiteX0" fmla="*/ 0 w 10000"/>
              <a:gd name="connsiteY0" fmla="*/ 3636 h 47493"/>
              <a:gd name="connsiteX1" fmla="*/ 5060 w 10000"/>
              <a:gd name="connsiteY1" fmla="*/ 46446 h 47493"/>
              <a:gd name="connsiteX2" fmla="*/ 7962 w 10000"/>
              <a:gd name="connsiteY2" fmla="*/ 35759 h 47493"/>
              <a:gd name="connsiteX3" fmla="*/ 10000 w 10000"/>
              <a:gd name="connsiteY3" fmla="*/ 0 h 47493"/>
              <a:gd name="connsiteX0" fmla="*/ 0 w 10000"/>
              <a:gd name="connsiteY0" fmla="*/ 3636 h 47493"/>
              <a:gd name="connsiteX1" fmla="*/ 5060 w 10000"/>
              <a:gd name="connsiteY1" fmla="*/ 46446 h 47493"/>
              <a:gd name="connsiteX2" fmla="*/ 7962 w 10000"/>
              <a:gd name="connsiteY2" fmla="*/ 35759 h 47493"/>
              <a:gd name="connsiteX3" fmla="*/ 10000 w 10000"/>
              <a:gd name="connsiteY3" fmla="*/ 0 h 47493"/>
              <a:gd name="connsiteX0" fmla="*/ 0 w 10000"/>
              <a:gd name="connsiteY0" fmla="*/ 3636 h 47145"/>
              <a:gd name="connsiteX1" fmla="*/ 5060 w 10000"/>
              <a:gd name="connsiteY1" fmla="*/ 46446 h 47145"/>
              <a:gd name="connsiteX2" fmla="*/ 6944 w 10000"/>
              <a:gd name="connsiteY2" fmla="*/ 31693 h 47145"/>
              <a:gd name="connsiteX3" fmla="*/ 10000 w 10000"/>
              <a:gd name="connsiteY3" fmla="*/ 0 h 47145"/>
              <a:gd name="connsiteX0" fmla="*/ 0 w 10000"/>
              <a:gd name="connsiteY0" fmla="*/ 3636 h 47145"/>
              <a:gd name="connsiteX1" fmla="*/ 5060 w 10000"/>
              <a:gd name="connsiteY1" fmla="*/ 46446 h 47145"/>
              <a:gd name="connsiteX2" fmla="*/ 6944 w 10000"/>
              <a:gd name="connsiteY2" fmla="*/ 31693 h 47145"/>
              <a:gd name="connsiteX3" fmla="*/ 10000 w 10000"/>
              <a:gd name="connsiteY3" fmla="*/ 0 h 47145"/>
              <a:gd name="connsiteX0" fmla="*/ 0 w 10000"/>
              <a:gd name="connsiteY0" fmla="*/ 3636 h 43532"/>
              <a:gd name="connsiteX1" fmla="*/ 3882 w 10000"/>
              <a:gd name="connsiteY1" fmla="*/ 42149 h 43532"/>
              <a:gd name="connsiteX2" fmla="*/ 6944 w 10000"/>
              <a:gd name="connsiteY2" fmla="*/ 31693 h 43532"/>
              <a:gd name="connsiteX3" fmla="*/ 10000 w 10000"/>
              <a:gd name="connsiteY3" fmla="*/ 0 h 43532"/>
              <a:gd name="connsiteX0" fmla="*/ 0 w 10000"/>
              <a:gd name="connsiteY0" fmla="*/ 3636 h 43532"/>
              <a:gd name="connsiteX1" fmla="*/ 3882 w 10000"/>
              <a:gd name="connsiteY1" fmla="*/ 42149 h 43532"/>
              <a:gd name="connsiteX2" fmla="*/ 6944 w 10000"/>
              <a:gd name="connsiteY2" fmla="*/ 31693 h 43532"/>
              <a:gd name="connsiteX3" fmla="*/ 10000 w 10000"/>
              <a:gd name="connsiteY3" fmla="*/ 0 h 43532"/>
              <a:gd name="connsiteX0" fmla="*/ 0 w 10000"/>
              <a:gd name="connsiteY0" fmla="*/ 3636 h 45256"/>
              <a:gd name="connsiteX1" fmla="*/ 4367 w 10000"/>
              <a:gd name="connsiteY1" fmla="*/ 44029 h 45256"/>
              <a:gd name="connsiteX2" fmla="*/ 6944 w 10000"/>
              <a:gd name="connsiteY2" fmla="*/ 31693 h 45256"/>
              <a:gd name="connsiteX3" fmla="*/ 10000 w 10000"/>
              <a:gd name="connsiteY3" fmla="*/ 0 h 45256"/>
              <a:gd name="connsiteX0" fmla="*/ 0 w 10000"/>
              <a:gd name="connsiteY0" fmla="*/ 3636 h 46665"/>
              <a:gd name="connsiteX1" fmla="*/ 4367 w 10000"/>
              <a:gd name="connsiteY1" fmla="*/ 44029 h 46665"/>
              <a:gd name="connsiteX2" fmla="*/ 7098 w 10000"/>
              <a:gd name="connsiteY2" fmla="*/ 38056 h 46665"/>
              <a:gd name="connsiteX3" fmla="*/ 10000 w 10000"/>
              <a:gd name="connsiteY3" fmla="*/ 0 h 46665"/>
              <a:gd name="connsiteX0" fmla="*/ 0 w 10000"/>
              <a:gd name="connsiteY0" fmla="*/ 3636 h 47272"/>
              <a:gd name="connsiteX1" fmla="*/ 4367 w 10000"/>
              <a:gd name="connsiteY1" fmla="*/ 44029 h 47272"/>
              <a:gd name="connsiteX2" fmla="*/ 7098 w 10000"/>
              <a:gd name="connsiteY2" fmla="*/ 38056 h 47272"/>
              <a:gd name="connsiteX3" fmla="*/ 10000 w 10000"/>
              <a:gd name="connsiteY3" fmla="*/ 0 h 47272"/>
              <a:gd name="connsiteX0" fmla="*/ 0 w 10000"/>
              <a:gd name="connsiteY0" fmla="*/ 3636 h 47217"/>
              <a:gd name="connsiteX1" fmla="*/ 3861 w 10000"/>
              <a:gd name="connsiteY1" fmla="*/ 44717 h 47217"/>
              <a:gd name="connsiteX2" fmla="*/ 7098 w 10000"/>
              <a:gd name="connsiteY2" fmla="*/ 38056 h 47217"/>
              <a:gd name="connsiteX3" fmla="*/ 10000 w 10000"/>
              <a:gd name="connsiteY3" fmla="*/ 0 h 47217"/>
              <a:gd name="connsiteX0" fmla="*/ 0 w 10000"/>
              <a:gd name="connsiteY0" fmla="*/ 3636 h 47910"/>
              <a:gd name="connsiteX1" fmla="*/ 4119 w 10000"/>
              <a:gd name="connsiteY1" fmla="*/ 45561 h 47910"/>
              <a:gd name="connsiteX2" fmla="*/ 7098 w 10000"/>
              <a:gd name="connsiteY2" fmla="*/ 38056 h 47910"/>
              <a:gd name="connsiteX3" fmla="*/ 10000 w 10000"/>
              <a:gd name="connsiteY3" fmla="*/ 0 h 47910"/>
              <a:gd name="connsiteX0" fmla="*/ 0 w 10000"/>
              <a:gd name="connsiteY0" fmla="*/ 3636 h 47976"/>
              <a:gd name="connsiteX1" fmla="*/ 4119 w 10000"/>
              <a:gd name="connsiteY1" fmla="*/ 45561 h 47976"/>
              <a:gd name="connsiteX2" fmla="*/ 7098 w 10000"/>
              <a:gd name="connsiteY2" fmla="*/ 38056 h 47976"/>
              <a:gd name="connsiteX3" fmla="*/ 10000 w 10000"/>
              <a:gd name="connsiteY3" fmla="*/ 0 h 47976"/>
              <a:gd name="connsiteX0" fmla="*/ 0 w 10000"/>
              <a:gd name="connsiteY0" fmla="*/ 3636 h 46212"/>
              <a:gd name="connsiteX1" fmla="*/ 3982 w 10000"/>
              <a:gd name="connsiteY1" fmla="*/ 43452 h 46212"/>
              <a:gd name="connsiteX2" fmla="*/ 7098 w 10000"/>
              <a:gd name="connsiteY2" fmla="*/ 38056 h 46212"/>
              <a:gd name="connsiteX3" fmla="*/ 10000 w 10000"/>
              <a:gd name="connsiteY3" fmla="*/ 0 h 46212"/>
              <a:gd name="connsiteX0" fmla="*/ 0 w 10000"/>
              <a:gd name="connsiteY0" fmla="*/ 3636 h 46212"/>
              <a:gd name="connsiteX1" fmla="*/ 3982 w 10000"/>
              <a:gd name="connsiteY1" fmla="*/ 43452 h 46212"/>
              <a:gd name="connsiteX2" fmla="*/ 7098 w 10000"/>
              <a:gd name="connsiteY2" fmla="*/ 38056 h 46212"/>
              <a:gd name="connsiteX3" fmla="*/ 10000 w 10000"/>
              <a:gd name="connsiteY3" fmla="*/ 0 h 46212"/>
              <a:gd name="connsiteX0" fmla="*/ 0 w 10539"/>
              <a:gd name="connsiteY0" fmla="*/ 0 h 42576"/>
              <a:gd name="connsiteX1" fmla="*/ 3982 w 10539"/>
              <a:gd name="connsiteY1" fmla="*/ 39816 h 42576"/>
              <a:gd name="connsiteX2" fmla="*/ 7098 w 10539"/>
              <a:gd name="connsiteY2" fmla="*/ 34420 h 42576"/>
              <a:gd name="connsiteX3" fmla="*/ 10539 w 10539"/>
              <a:gd name="connsiteY3" fmla="*/ 17350 h 42576"/>
              <a:gd name="connsiteX0" fmla="*/ 0 w 10539"/>
              <a:gd name="connsiteY0" fmla="*/ 0 h 42576"/>
              <a:gd name="connsiteX1" fmla="*/ 3982 w 10539"/>
              <a:gd name="connsiteY1" fmla="*/ 39816 h 42576"/>
              <a:gd name="connsiteX2" fmla="*/ 7098 w 10539"/>
              <a:gd name="connsiteY2" fmla="*/ 34420 h 42576"/>
              <a:gd name="connsiteX3" fmla="*/ 10539 w 10539"/>
              <a:gd name="connsiteY3" fmla="*/ 17350 h 42576"/>
              <a:gd name="connsiteX0" fmla="*/ 0 w 10539"/>
              <a:gd name="connsiteY0" fmla="*/ 0 h 47072"/>
              <a:gd name="connsiteX1" fmla="*/ 3982 w 10539"/>
              <a:gd name="connsiteY1" fmla="*/ 39816 h 47072"/>
              <a:gd name="connsiteX2" fmla="*/ 7199 w 10539"/>
              <a:gd name="connsiteY2" fmla="*/ 43000 h 47072"/>
              <a:gd name="connsiteX3" fmla="*/ 10539 w 10539"/>
              <a:gd name="connsiteY3" fmla="*/ 17350 h 47072"/>
              <a:gd name="connsiteX0" fmla="*/ 0 w 10539"/>
              <a:gd name="connsiteY0" fmla="*/ 0 h 47072"/>
              <a:gd name="connsiteX1" fmla="*/ 3982 w 10539"/>
              <a:gd name="connsiteY1" fmla="*/ 39816 h 47072"/>
              <a:gd name="connsiteX2" fmla="*/ 7199 w 10539"/>
              <a:gd name="connsiteY2" fmla="*/ 43000 h 47072"/>
              <a:gd name="connsiteX3" fmla="*/ 10539 w 10539"/>
              <a:gd name="connsiteY3" fmla="*/ 17350 h 47072"/>
              <a:gd name="connsiteX0" fmla="*/ 0 w 10539"/>
              <a:gd name="connsiteY0" fmla="*/ 0 h 44597"/>
              <a:gd name="connsiteX1" fmla="*/ 3982 w 10539"/>
              <a:gd name="connsiteY1" fmla="*/ 39816 h 44597"/>
              <a:gd name="connsiteX2" fmla="*/ 7199 w 10539"/>
              <a:gd name="connsiteY2" fmla="*/ 43000 h 44597"/>
              <a:gd name="connsiteX3" fmla="*/ 10539 w 10539"/>
              <a:gd name="connsiteY3" fmla="*/ 17350 h 44597"/>
              <a:gd name="connsiteX0" fmla="*/ 0 w 10539"/>
              <a:gd name="connsiteY0" fmla="*/ 0 h 44597"/>
              <a:gd name="connsiteX1" fmla="*/ 3982 w 10539"/>
              <a:gd name="connsiteY1" fmla="*/ 39816 h 44597"/>
              <a:gd name="connsiteX2" fmla="*/ 7199 w 10539"/>
              <a:gd name="connsiteY2" fmla="*/ 43000 h 44597"/>
              <a:gd name="connsiteX3" fmla="*/ 10539 w 10539"/>
              <a:gd name="connsiteY3" fmla="*/ 17350 h 44597"/>
              <a:gd name="connsiteX0" fmla="*/ 0 w 10539"/>
              <a:gd name="connsiteY0" fmla="*/ 0 h 44530"/>
              <a:gd name="connsiteX1" fmla="*/ 3982 w 10539"/>
              <a:gd name="connsiteY1" fmla="*/ 39816 h 44530"/>
              <a:gd name="connsiteX2" fmla="*/ 7199 w 10539"/>
              <a:gd name="connsiteY2" fmla="*/ 43000 h 44530"/>
              <a:gd name="connsiteX3" fmla="*/ 10539 w 10539"/>
              <a:gd name="connsiteY3" fmla="*/ 17350 h 44530"/>
              <a:gd name="connsiteX0" fmla="*/ 0 w 10539"/>
              <a:gd name="connsiteY0" fmla="*/ 0 h 44082"/>
              <a:gd name="connsiteX1" fmla="*/ 3982 w 10539"/>
              <a:gd name="connsiteY1" fmla="*/ 39816 h 44082"/>
              <a:gd name="connsiteX2" fmla="*/ 7199 w 10539"/>
              <a:gd name="connsiteY2" fmla="*/ 43000 h 44082"/>
              <a:gd name="connsiteX3" fmla="*/ 10539 w 10539"/>
              <a:gd name="connsiteY3" fmla="*/ 17350 h 44082"/>
              <a:gd name="connsiteX0" fmla="*/ 0 w 10539"/>
              <a:gd name="connsiteY0" fmla="*/ 0 h 44949"/>
              <a:gd name="connsiteX1" fmla="*/ 3982 w 10539"/>
              <a:gd name="connsiteY1" fmla="*/ 39816 h 44949"/>
              <a:gd name="connsiteX2" fmla="*/ 7199 w 10539"/>
              <a:gd name="connsiteY2" fmla="*/ 43000 h 44949"/>
              <a:gd name="connsiteX3" fmla="*/ 10539 w 10539"/>
              <a:gd name="connsiteY3" fmla="*/ 17350 h 44949"/>
              <a:gd name="connsiteX0" fmla="*/ 0 w 10539"/>
              <a:gd name="connsiteY0" fmla="*/ 0 h 44533"/>
              <a:gd name="connsiteX1" fmla="*/ 3982 w 10539"/>
              <a:gd name="connsiteY1" fmla="*/ 39816 h 44533"/>
              <a:gd name="connsiteX2" fmla="*/ 7199 w 10539"/>
              <a:gd name="connsiteY2" fmla="*/ 43000 h 44533"/>
              <a:gd name="connsiteX3" fmla="*/ 10539 w 10539"/>
              <a:gd name="connsiteY3" fmla="*/ 17350 h 44533"/>
              <a:gd name="connsiteX0" fmla="*/ 0 w 10539"/>
              <a:gd name="connsiteY0" fmla="*/ 0 h 43961"/>
              <a:gd name="connsiteX1" fmla="*/ 3319 w 10539"/>
              <a:gd name="connsiteY1" fmla="*/ 36518 h 43961"/>
              <a:gd name="connsiteX2" fmla="*/ 7199 w 10539"/>
              <a:gd name="connsiteY2" fmla="*/ 43000 h 43961"/>
              <a:gd name="connsiteX3" fmla="*/ 10539 w 10539"/>
              <a:gd name="connsiteY3" fmla="*/ 17350 h 43961"/>
              <a:gd name="connsiteX0" fmla="*/ 0 w 10539"/>
              <a:gd name="connsiteY0" fmla="*/ 0 h 44491"/>
              <a:gd name="connsiteX1" fmla="*/ 3319 w 10539"/>
              <a:gd name="connsiteY1" fmla="*/ 36518 h 44491"/>
              <a:gd name="connsiteX2" fmla="*/ 7199 w 10539"/>
              <a:gd name="connsiteY2" fmla="*/ 43000 h 44491"/>
              <a:gd name="connsiteX3" fmla="*/ 10539 w 10539"/>
              <a:gd name="connsiteY3" fmla="*/ 17350 h 44491"/>
              <a:gd name="connsiteX0" fmla="*/ 0 w 10539"/>
              <a:gd name="connsiteY0" fmla="*/ 0 h 43897"/>
              <a:gd name="connsiteX1" fmla="*/ 3319 w 10539"/>
              <a:gd name="connsiteY1" fmla="*/ 36518 h 43897"/>
              <a:gd name="connsiteX2" fmla="*/ 7199 w 10539"/>
              <a:gd name="connsiteY2" fmla="*/ 43000 h 43897"/>
              <a:gd name="connsiteX3" fmla="*/ 10539 w 10539"/>
              <a:gd name="connsiteY3" fmla="*/ 17350 h 43897"/>
              <a:gd name="connsiteX0" fmla="*/ 0 w 10539"/>
              <a:gd name="connsiteY0" fmla="*/ 0 h 43897"/>
              <a:gd name="connsiteX1" fmla="*/ 3319 w 10539"/>
              <a:gd name="connsiteY1" fmla="*/ 36518 h 43897"/>
              <a:gd name="connsiteX2" fmla="*/ 7199 w 10539"/>
              <a:gd name="connsiteY2" fmla="*/ 43000 h 43897"/>
              <a:gd name="connsiteX3" fmla="*/ 10539 w 10539"/>
              <a:gd name="connsiteY3" fmla="*/ 17350 h 43897"/>
              <a:gd name="connsiteX0" fmla="*/ 0 w 10539"/>
              <a:gd name="connsiteY0" fmla="*/ 0 h 39964"/>
              <a:gd name="connsiteX1" fmla="*/ 3319 w 10539"/>
              <a:gd name="connsiteY1" fmla="*/ 36518 h 39964"/>
              <a:gd name="connsiteX2" fmla="*/ 7284 w 10539"/>
              <a:gd name="connsiteY2" fmla="*/ 37179 h 39964"/>
              <a:gd name="connsiteX3" fmla="*/ 10539 w 10539"/>
              <a:gd name="connsiteY3" fmla="*/ 17350 h 39964"/>
              <a:gd name="connsiteX0" fmla="*/ 0 w 10539"/>
              <a:gd name="connsiteY0" fmla="*/ 0 h 40127"/>
              <a:gd name="connsiteX1" fmla="*/ 3319 w 10539"/>
              <a:gd name="connsiteY1" fmla="*/ 36518 h 40127"/>
              <a:gd name="connsiteX2" fmla="*/ 7334 w 10539"/>
              <a:gd name="connsiteY2" fmla="*/ 37535 h 40127"/>
              <a:gd name="connsiteX3" fmla="*/ 10539 w 10539"/>
              <a:gd name="connsiteY3" fmla="*/ 17350 h 40127"/>
              <a:gd name="connsiteX0" fmla="*/ 0 w 10539"/>
              <a:gd name="connsiteY0" fmla="*/ 0 h 39926"/>
              <a:gd name="connsiteX1" fmla="*/ 3319 w 10539"/>
              <a:gd name="connsiteY1" fmla="*/ 36518 h 39926"/>
              <a:gd name="connsiteX2" fmla="*/ 7334 w 10539"/>
              <a:gd name="connsiteY2" fmla="*/ 37535 h 39926"/>
              <a:gd name="connsiteX3" fmla="*/ 10539 w 10539"/>
              <a:gd name="connsiteY3" fmla="*/ 17350 h 39926"/>
              <a:gd name="connsiteX0" fmla="*/ 0 w 10539"/>
              <a:gd name="connsiteY0" fmla="*/ 0 h 40000"/>
              <a:gd name="connsiteX1" fmla="*/ 3319 w 10539"/>
              <a:gd name="connsiteY1" fmla="*/ 36518 h 40000"/>
              <a:gd name="connsiteX2" fmla="*/ 7334 w 10539"/>
              <a:gd name="connsiteY2" fmla="*/ 37535 h 40000"/>
              <a:gd name="connsiteX3" fmla="*/ 10539 w 10539"/>
              <a:gd name="connsiteY3" fmla="*/ 17350 h 40000"/>
              <a:gd name="connsiteX0" fmla="*/ 0 w 10539"/>
              <a:gd name="connsiteY0" fmla="*/ 0 h 40000"/>
              <a:gd name="connsiteX1" fmla="*/ 3319 w 10539"/>
              <a:gd name="connsiteY1" fmla="*/ 36518 h 40000"/>
              <a:gd name="connsiteX2" fmla="*/ 7334 w 10539"/>
              <a:gd name="connsiteY2" fmla="*/ 37535 h 40000"/>
              <a:gd name="connsiteX3" fmla="*/ 10539 w 10539"/>
              <a:gd name="connsiteY3" fmla="*/ 17350 h 40000"/>
              <a:gd name="connsiteX0" fmla="*/ 0 w 10539"/>
              <a:gd name="connsiteY0" fmla="*/ 0 h 40000"/>
              <a:gd name="connsiteX1" fmla="*/ 3319 w 10539"/>
              <a:gd name="connsiteY1" fmla="*/ 36518 h 40000"/>
              <a:gd name="connsiteX2" fmla="*/ 7334 w 10539"/>
              <a:gd name="connsiteY2" fmla="*/ 37535 h 40000"/>
              <a:gd name="connsiteX3" fmla="*/ 10539 w 10539"/>
              <a:gd name="connsiteY3" fmla="*/ 17350 h 40000"/>
              <a:gd name="connsiteX0" fmla="*/ 0 w 10539"/>
              <a:gd name="connsiteY0" fmla="*/ 0 h 43232"/>
              <a:gd name="connsiteX1" fmla="*/ 3319 w 10539"/>
              <a:gd name="connsiteY1" fmla="*/ 36518 h 43232"/>
              <a:gd name="connsiteX2" fmla="*/ 6854 w 10539"/>
              <a:gd name="connsiteY2" fmla="*/ 42684 h 43232"/>
              <a:gd name="connsiteX3" fmla="*/ 10539 w 10539"/>
              <a:gd name="connsiteY3" fmla="*/ 17350 h 43232"/>
              <a:gd name="connsiteX0" fmla="*/ 0 w 10539"/>
              <a:gd name="connsiteY0" fmla="*/ 0 h 43641"/>
              <a:gd name="connsiteX1" fmla="*/ 3319 w 10539"/>
              <a:gd name="connsiteY1" fmla="*/ 36518 h 43641"/>
              <a:gd name="connsiteX2" fmla="*/ 6854 w 10539"/>
              <a:gd name="connsiteY2" fmla="*/ 42684 h 43641"/>
              <a:gd name="connsiteX3" fmla="*/ 10539 w 10539"/>
              <a:gd name="connsiteY3" fmla="*/ 17350 h 43641"/>
              <a:gd name="connsiteX0" fmla="*/ 0 w 10539"/>
              <a:gd name="connsiteY0" fmla="*/ 0 h 43367"/>
              <a:gd name="connsiteX1" fmla="*/ 3319 w 10539"/>
              <a:gd name="connsiteY1" fmla="*/ 36518 h 43367"/>
              <a:gd name="connsiteX2" fmla="*/ 6854 w 10539"/>
              <a:gd name="connsiteY2" fmla="*/ 42684 h 43367"/>
              <a:gd name="connsiteX3" fmla="*/ 10539 w 10539"/>
              <a:gd name="connsiteY3" fmla="*/ 17350 h 43367"/>
              <a:gd name="connsiteX0" fmla="*/ 0 w 10539"/>
              <a:gd name="connsiteY0" fmla="*/ 0 h 43690"/>
              <a:gd name="connsiteX1" fmla="*/ 3319 w 10539"/>
              <a:gd name="connsiteY1" fmla="*/ 36518 h 43690"/>
              <a:gd name="connsiteX2" fmla="*/ 6854 w 10539"/>
              <a:gd name="connsiteY2" fmla="*/ 42684 h 43690"/>
              <a:gd name="connsiteX3" fmla="*/ 10539 w 10539"/>
              <a:gd name="connsiteY3" fmla="*/ 17350 h 43690"/>
            </a:gdLst>
            <a:ahLst/>
            <a:cxnLst>
              <a:cxn ang="0">
                <a:pos x="connsiteX0" y="connsiteY0"/>
              </a:cxn>
              <a:cxn ang="0">
                <a:pos x="connsiteX1" y="connsiteY1"/>
              </a:cxn>
              <a:cxn ang="0">
                <a:pos x="connsiteX2" y="connsiteY2"/>
              </a:cxn>
              <a:cxn ang="0">
                <a:pos x="connsiteX3" y="connsiteY3"/>
              </a:cxn>
            </a:cxnLst>
            <a:rect l="l" t="t" r="r" b="b"/>
            <a:pathLst>
              <a:path w="10539" h="43690">
                <a:moveTo>
                  <a:pt x="0" y="0"/>
                </a:moveTo>
                <a:cubicBezTo>
                  <a:pt x="1663" y="22783"/>
                  <a:pt x="2345" y="31318"/>
                  <a:pt x="3319" y="36518"/>
                </a:cubicBezTo>
                <a:cubicBezTo>
                  <a:pt x="4293" y="41718"/>
                  <a:pt x="5814" y="45615"/>
                  <a:pt x="6854" y="42684"/>
                </a:cubicBezTo>
                <a:cubicBezTo>
                  <a:pt x="7894" y="39753"/>
                  <a:pt x="8678" y="30719"/>
                  <a:pt x="10539" y="17350"/>
                </a:cubicBezTo>
              </a:path>
            </a:pathLst>
          </a:custGeom>
          <a:noFill/>
          <a:ln w="25400">
            <a:solidFill>
              <a:schemeClr val="accent5"/>
            </a:solidFill>
            <a:round/>
            <a:headEnd/>
            <a:tailEnd type="arrow"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accent5"/>
              </a:solidFill>
            </a:endParaRPr>
          </a:p>
        </p:txBody>
      </p:sp>
      <p:sp>
        <p:nvSpPr>
          <p:cNvPr id="97" name="Line 73"/>
          <p:cNvSpPr>
            <a:spLocks noChangeShapeType="1"/>
          </p:cNvSpPr>
          <p:nvPr/>
        </p:nvSpPr>
        <p:spPr bwMode="auto">
          <a:xfrm flipV="1">
            <a:off x="7897946" y="1721695"/>
            <a:ext cx="0" cy="227422"/>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nchor="ctr" anchorCtr="1"/>
          <a:lstStyle/>
          <a:p>
            <a:endParaRPr lang="en-US" sz="900" b="1"/>
          </a:p>
        </p:txBody>
      </p:sp>
      <p:sp>
        <p:nvSpPr>
          <p:cNvPr id="98" name="Freeform 82"/>
          <p:cNvSpPr>
            <a:spLocks/>
          </p:cNvSpPr>
          <p:nvPr/>
        </p:nvSpPr>
        <p:spPr bwMode="auto">
          <a:xfrm>
            <a:off x="7844941" y="1714145"/>
            <a:ext cx="105809" cy="94724"/>
          </a:xfrm>
          <a:custGeom>
            <a:avLst/>
            <a:gdLst>
              <a:gd name="T0" fmla="*/ 49 w 108"/>
              <a:gd name="T1" fmla="*/ 0 h 157"/>
              <a:gd name="T2" fmla="*/ 108 w 108"/>
              <a:gd name="T3" fmla="*/ 157 h 157"/>
              <a:gd name="T4" fmla="*/ 0 w 108"/>
              <a:gd name="T5" fmla="*/ 157 h 157"/>
              <a:gd name="T6" fmla="*/ 49 w 108"/>
              <a:gd name="T7" fmla="*/ 0 h 157"/>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19050">
            <a:solidFill>
              <a:schemeClr val="tx1"/>
            </a:solidFill>
            <a:prstDash val="solid"/>
            <a:round/>
            <a:headEnd/>
            <a:tailEnd/>
          </a:ln>
        </p:spPr>
        <p:txBody>
          <a:bodyPr anchor="ctr" anchorCtr="1"/>
          <a:lstStyle/>
          <a:p>
            <a:endParaRPr lang="en-US" sz="900" b="1"/>
          </a:p>
        </p:txBody>
      </p:sp>
      <p:sp>
        <p:nvSpPr>
          <p:cNvPr id="99" name="Rectangle 7"/>
          <p:cNvSpPr>
            <a:spLocks noChangeArrowheads="1"/>
          </p:cNvSpPr>
          <p:nvPr/>
        </p:nvSpPr>
        <p:spPr bwMode="auto">
          <a:xfrm>
            <a:off x="7734756" y="1451683"/>
            <a:ext cx="333559" cy="256039"/>
          </a:xfrm>
          <a:prstGeom prst="rect">
            <a:avLst/>
          </a:prstGeom>
          <a:solidFill>
            <a:schemeClr val="bg1"/>
          </a:solidFill>
          <a:ln w="19050">
            <a:solidFill>
              <a:schemeClr val="tx1"/>
            </a:solidFill>
            <a:miter lim="800000"/>
            <a:headEnd/>
            <a:tailEnd/>
          </a:ln>
          <a:effectLst/>
          <a:extLst/>
        </p:spPr>
        <p:txBody>
          <a:bodyPr anchor="ctr" anchorCtr="1"/>
          <a:lstStyle/>
          <a:p>
            <a:r>
              <a:rPr lang="en-US" altLang="en-US" sz="1000" b="1" dirty="0"/>
              <a:t>A</a:t>
            </a:r>
          </a:p>
        </p:txBody>
      </p:sp>
      <p:sp>
        <p:nvSpPr>
          <p:cNvPr id="113" name="Rectangle 7"/>
          <p:cNvSpPr>
            <a:spLocks noChangeArrowheads="1"/>
          </p:cNvSpPr>
          <p:nvPr/>
        </p:nvSpPr>
        <p:spPr bwMode="auto">
          <a:xfrm>
            <a:off x="7717630" y="1948328"/>
            <a:ext cx="333559" cy="256039"/>
          </a:xfrm>
          <a:prstGeom prst="rect">
            <a:avLst/>
          </a:prstGeom>
          <a:solidFill>
            <a:schemeClr val="bg1"/>
          </a:solidFill>
          <a:ln w="19050">
            <a:solidFill>
              <a:schemeClr val="tx1"/>
            </a:solidFill>
            <a:miter lim="800000"/>
            <a:headEnd/>
            <a:tailEnd/>
          </a:ln>
          <a:effectLst/>
          <a:extLst/>
        </p:spPr>
        <p:txBody>
          <a:bodyPr anchor="ctr" anchorCtr="1"/>
          <a:lstStyle/>
          <a:p>
            <a:r>
              <a:rPr lang="en-US" altLang="en-US" sz="1000" b="1" dirty="0"/>
              <a:t>B</a:t>
            </a:r>
          </a:p>
        </p:txBody>
      </p:sp>
      <p:sp>
        <p:nvSpPr>
          <p:cNvPr id="7" name="Rectangle 6"/>
          <p:cNvSpPr/>
          <p:nvPr/>
        </p:nvSpPr>
        <p:spPr>
          <a:xfrm>
            <a:off x="8044019" y="1633994"/>
            <a:ext cx="340158" cy="369332"/>
          </a:xfrm>
          <a:prstGeom prst="rect">
            <a:avLst/>
          </a:prstGeom>
        </p:spPr>
        <p:txBody>
          <a:bodyPr wrap="none">
            <a:spAutoFit/>
          </a:bodyPr>
          <a:lstStyle/>
          <a:p>
            <a:r>
              <a:rPr lang="en-US" altLang="en-US" b="1" spc="-50" dirty="0"/>
              <a:t>= </a:t>
            </a:r>
            <a:endParaRPr lang="en-US" dirty="0"/>
          </a:p>
        </p:txBody>
      </p:sp>
    </p:spTree>
    <p:extLst>
      <p:ext uri="{BB962C8B-B14F-4D97-AF65-F5344CB8AC3E}">
        <p14:creationId xmlns:p14="http://schemas.microsoft.com/office/powerpoint/2010/main" val="2264549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t>Requirements Review (FML 2)</a:t>
            </a:r>
          </a:p>
        </p:txBody>
      </p:sp>
      <p:sp>
        <p:nvSpPr>
          <p:cNvPr id="13" name="TextBox 12"/>
          <p:cNvSpPr txBox="1"/>
          <p:nvPr/>
        </p:nvSpPr>
        <p:spPr>
          <a:xfrm>
            <a:off x="169601" y="1321090"/>
            <a:ext cx="11791490" cy="4530471"/>
          </a:xfrm>
          <a:prstGeom prst="rect">
            <a:avLst/>
          </a:prstGeom>
          <a:noFill/>
        </p:spPr>
        <p:txBody>
          <a:bodyPr wrap="square" rtlCol="0">
            <a:spAutoFit/>
          </a:bodyPr>
          <a:lstStyle/>
          <a:p>
            <a:pPr>
              <a:lnSpc>
                <a:spcPct val="90000"/>
              </a:lnSpc>
            </a:pPr>
            <a:r>
              <a:rPr lang="en-US" sz="3200" dirty="0" err="1"/>
              <a:t>SysML</a:t>
            </a:r>
            <a:r>
              <a:rPr lang="en-US" sz="3200" dirty="0"/>
              <a:t> 2.0 semantics shall be modeled in domain-independent </a:t>
            </a:r>
            <a:r>
              <a:rPr lang="en-US" sz="3200" dirty="0" err="1"/>
              <a:t>SysML</a:t>
            </a:r>
            <a:r>
              <a:rPr lang="en-US" sz="3200" dirty="0"/>
              <a:t> 2.0 model libraries that are automatically used when models are created. </a:t>
            </a:r>
          </a:p>
          <a:p>
            <a:endParaRPr lang="en-US" sz="2400" dirty="0"/>
          </a:p>
          <a:p>
            <a:r>
              <a:rPr lang="en-US" sz="2800" b="1" dirty="0"/>
              <a:t>Benefits</a:t>
            </a:r>
            <a:r>
              <a:rPr lang="en-US" sz="2800" dirty="0"/>
              <a:t>:</a:t>
            </a:r>
          </a:p>
          <a:p>
            <a:pPr marL="457200" indent="-457200">
              <a:spcAft>
                <a:spcPts val="600"/>
              </a:spcAft>
              <a:buAutoNum type="arabicParenR"/>
            </a:pPr>
            <a:r>
              <a:rPr lang="en-US" sz="2800" dirty="0"/>
              <a:t>Makes the mathematical semantics of S1 accessible to non-mathematicians.</a:t>
            </a:r>
          </a:p>
          <a:p>
            <a:pPr marL="457200" indent="-457200">
              <a:spcAft>
                <a:spcPts val="600"/>
              </a:spcAft>
              <a:buAutoNum type="arabicParenR"/>
            </a:pPr>
            <a:r>
              <a:rPr lang="en-US" sz="2800" dirty="0"/>
              <a:t>Simplifies the language when model libraries can be used without additional abstract syntax (reduces the amount of abstract syntax).</a:t>
            </a:r>
          </a:p>
          <a:p>
            <a:pPr marL="457200" indent="-457200">
              <a:spcAft>
                <a:spcPts val="600"/>
              </a:spcAft>
              <a:buAutoNum type="arabicParenR"/>
            </a:pPr>
            <a:r>
              <a:rPr lang="en-US" sz="2800" dirty="0"/>
              <a:t>Enables </a:t>
            </a:r>
            <a:r>
              <a:rPr lang="en-US" sz="2800" dirty="0" err="1"/>
              <a:t>SysML</a:t>
            </a:r>
            <a:r>
              <a:rPr lang="en-US" sz="2800" dirty="0"/>
              <a:t> to be improved and extended more easily by changes and additions to model libraries, rather than always through abstract syntax.</a:t>
            </a:r>
            <a:endParaRPr lang="en-US" sz="3600" dirty="0"/>
          </a:p>
        </p:txBody>
      </p:sp>
      <p:sp>
        <p:nvSpPr>
          <p:cNvPr id="4" name="Slide Number Placeholder 3"/>
          <p:cNvSpPr>
            <a:spLocks noGrp="1"/>
          </p:cNvSpPr>
          <p:nvPr>
            <p:ph type="sldNum" sz="quarter" idx="12"/>
          </p:nvPr>
        </p:nvSpPr>
        <p:spPr/>
        <p:txBody>
          <a:bodyPr/>
          <a:lstStyle/>
          <a:p>
            <a:fld id="{8F1B3A31-E2C7-4107-99CC-0B10DFF9F6E7}" type="slidenum">
              <a:rPr lang="en-US" smtClean="0"/>
              <a:t>17</a:t>
            </a:fld>
            <a:endParaRPr lang="en-US"/>
          </a:p>
        </p:txBody>
      </p:sp>
    </p:spTree>
    <p:extLst>
      <p:ext uri="{BB962C8B-B14F-4D97-AF65-F5344CB8AC3E}">
        <p14:creationId xmlns:p14="http://schemas.microsoft.com/office/powerpoint/2010/main" val="10687864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t>Requirements Review (FML 3)</a:t>
            </a:r>
          </a:p>
        </p:txBody>
      </p:sp>
      <p:sp>
        <p:nvSpPr>
          <p:cNvPr id="5" name="TextBox 4"/>
          <p:cNvSpPr txBox="1"/>
          <p:nvPr/>
        </p:nvSpPr>
        <p:spPr>
          <a:xfrm>
            <a:off x="169601" y="1321090"/>
            <a:ext cx="11791490" cy="5555367"/>
          </a:xfrm>
          <a:prstGeom prst="rect">
            <a:avLst/>
          </a:prstGeom>
          <a:noFill/>
        </p:spPr>
        <p:txBody>
          <a:bodyPr wrap="square" rtlCol="0">
            <a:spAutoFit/>
          </a:bodyPr>
          <a:lstStyle/>
          <a:p>
            <a:r>
              <a:rPr lang="en-US" sz="3200" dirty="0" err="1"/>
              <a:t>SysML</a:t>
            </a:r>
            <a:r>
              <a:rPr lang="en-US" sz="3200" dirty="0"/>
              <a:t> 2.0 abstract syntax shall be independent of notation. </a:t>
            </a:r>
          </a:p>
          <a:p>
            <a:endParaRPr lang="en-US" sz="2400" dirty="0"/>
          </a:p>
          <a:p>
            <a:r>
              <a:rPr lang="en-US" sz="2800" b="1" dirty="0"/>
              <a:t>Benefits:</a:t>
            </a:r>
            <a:endParaRPr lang="en-US" sz="2800" dirty="0"/>
          </a:p>
          <a:p>
            <a:pPr marL="457200" indent="-457200">
              <a:lnSpc>
                <a:spcPct val="95000"/>
              </a:lnSpc>
              <a:spcAft>
                <a:spcPts val="600"/>
              </a:spcAft>
              <a:buAutoNum type="arabicParenR"/>
            </a:pPr>
            <a:r>
              <a:rPr lang="en-US" sz="2800" dirty="0"/>
              <a:t> </a:t>
            </a:r>
            <a:r>
              <a:rPr lang="en-US" sz="2800" i="1" dirty="0"/>
              <a:t>Support non-SysML visualizations</a:t>
            </a:r>
            <a:r>
              <a:rPr lang="en-US" sz="2800" dirty="0"/>
              <a:t>: Engineers and project managers need a wide variety of visualizations for information captured in models, including non-SysML graphics, tables, and reports.  </a:t>
            </a:r>
            <a:r>
              <a:rPr lang="en-US" sz="2800" dirty="0" err="1"/>
              <a:t>SysML’s</a:t>
            </a:r>
            <a:r>
              <a:rPr lang="en-US" sz="2800" dirty="0"/>
              <a:t> abstract syntax should not inhibit creating these visualizations.</a:t>
            </a:r>
          </a:p>
          <a:p>
            <a:pPr marL="457200" indent="-457200">
              <a:lnSpc>
                <a:spcPct val="95000"/>
              </a:lnSpc>
              <a:spcAft>
                <a:spcPts val="600"/>
              </a:spcAft>
              <a:buAutoNum type="arabicParenR"/>
            </a:pPr>
            <a:r>
              <a:rPr lang="en-US" sz="2800" dirty="0"/>
              <a:t> </a:t>
            </a:r>
            <a:r>
              <a:rPr lang="en-US" sz="2800" i="1" dirty="0"/>
              <a:t>Simpler model and tool construction</a:t>
            </a:r>
            <a:r>
              <a:rPr lang="en-US" sz="2800" dirty="0"/>
              <a:t>: Sometimes the same notion has multiple standard notations in </a:t>
            </a:r>
            <a:r>
              <a:rPr lang="en-US" sz="2800" dirty="0" err="1"/>
              <a:t>SysML</a:t>
            </a:r>
            <a:r>
              <a:rPr lang="en-US" sz="2800" dirty="0"/>
              <a:t>, such as temporal precedence in </a:t>
            </a:r>
            <a:r>
              <a:rPr lang="en-US" sz="2800" dirty="0" err="1"/>
              <a:t>interations</a:t>
            </a:r>
            <a:r>
              <a:rPr lang="en-US" sz="2800" dirty="0"/>
              <a:t>, state machines, and activities.  The abstract syntax should represent these notions once.  This makes is it easier for modelers to keep diagrams consistent and for vendors to construct tools that operate on models (model checking, execution/simulation, analysis).</a:t>
            </a:r>
            <a:endParaRPr lang="en-US" sz="3600" dirty="0"/>
          </a:p>
        </p:txBody>
      </p:sp>
      <p:sp>
        <p:nvSpPr>
          <p:cNvPr id="4" name="Slide Number Placeholder 3"/>
          <p:cNvSpPr>
            <a:spLocks noGrp="1"/>
          </p:cNvSpPr>
          <p:nvPr>
            <p:ph type="sldNum" sz="quarter" idx="12"/>
          </p:nvPr>
        </p:nvSpPr>
        <p:spPr/>
        <p:txBody>
          <a:bodyPr/>
          <a:lstStyle/>
          <a:p>
            <a:fld id="{8F1B3A31-E2C7-4107-99CC-0B10DFF9F6E7}" type="slidenum">
              <a:rPr lang="en-US" smtClean="0"/>
              <a:t>18</a:t>
            </a:fld>
            <a:endParaRPr lang="en-US"/>
          </a:p>
        </p:txBody>
      </p:sp>
    </p:spTree>
    <p:extLst>
      <p:ext uri="{BB962C8B-B14F-4D97-AF65-F5344CB8AC3E}">
        <p14:creationId xmlns:p14="http://schemas.microsoft.com/office/powerpoint/2010/main" val="12497120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t>Requirements Review (FML 4)</a:t>
            </a:r>
          </a:p>
        </p:txBody>
      </p:sp>
      <p:sp>
        <p:nvSpPr>
          <p:cNvPr id="5" name="TextBox 4"/>
          <p:cNvSpPr txBox="1"/>
          <p:nvPr/>
        </p:nvSpPr>
        <p:spPr>
          <a:xfrm>
            <a:off x="200255" y="1325563"/>
            <a:ext cx="11791490" cy="4031873"/>
          </a:xfrm>
          <a:prstGeom prst="rect">
            <a:avLst/>
          </a:prstGeom>
          <a:noFill/>
        </p:spPr>
        <p:txBody>
          <a:bodyPr wrap="square" rtlCol="0">
            <a:spAutoFit/>
          </a:bodyPr>
          <a:lstStyle/>
          <a:p>
            <a:r>
              <a:rPr lang="en-US" sz="3200" dirty="0" err="1"/>
              <a:t>SysML</a:t>
            </a:r>
            <a:r>
              <a:rPr lang="en-US" sz="3200" dirty="0"/>
              <a:t> </a:t>
            </a:r>
            <a:r>
              <a:rPr lang="en-US" sz="3200"/>
              <a:t>2.0 syntax </a:t>
            </a:r>
            <a:r>
              <a:rPr lang="en-US" sz="3200" dirty="0"/>
              <a:t>shall be modeled formally (</a:t>
            </a:r>
            <a:r>
              <a:rPr lang="en-US" sz="3200"/>
              <a:t>including syntactic </a:t>
            </a:r>
            <a:r>
              <a:rPr lang="en-US" sz="3200" dirty="0"/>
              <a:t>constraints).</a:t>
            </a:r>
          </a:p>
          <a:p>
            <a:endParaRPr lang="en-US" sz="2400" dirty="0"/>
          </a:p>
          <a:p>
            <a:r>
              <a:rPr lang="en-US" sz="2800" b="1" dirty="0"/>
              <a:t>Benefits</a:t>
            </a:r>
            <a:r>
              <a:rPr lang="en-US" sz="2800" dirty="0"/>
              <a:t>:</a:t>
            </a:r>
          </a:p>
          <a:p>
            <a:r>
              <a:rPr lang="en-US" sz="2800" i="1" dirty="0"/>
              <a:t>Reduced ambiguity</a:t>
            </a:r>
            <a:r>
              <a:rPr lang="en-US" sz="2800" dirty="0"/>
              <a:t>: Syntax expressed in natural language, such as abstract syntax constraints, causes miscommunication between users, and diverging implementations. This requirement enables vendors to build tools for model construction and checking that give the same results.  Then users can learn </a:t>
            </a:r>
            <a:r>
              <a:rPr lang="en-US" sz="2800" dirty="0" err="1"/>
              <a:t>SysML</a:t>
            </a:r>
            <a:r>
              <a:rPr lang="en-US" sz="2800" dirty="0"/>
              <a:t> consistently across tools.</a:t>
            </a:r>
          </a:p>
        </p:txBody>
      </p:sp>
      <p:sp>
        <p:nvSpPr>
          <p:cNvPr id="4" name="Slide Number Placeholder 3"/>
          <p:cNvSpPr>
            <a:spLocks noGrp="1"/>
          </p:cNvSpPr>
          <p:nvPr>
            <p:ph type="sldNum" sz="quarter" idx="12"/>
          </p:nvPr>
        </p:nvSpPr>
        <p:spPr/>
        <p:txBody>
          <a:bodyPr/>
          <a:lstStyle/>
          <a:p>
            <a:fld id="{8F1B3A31-E2C7-4107-99CC-0B10DFF9F6E7}" type="slidenum">
              <a:rPr lang="en-US" smtClean="0"/>
              <a:t>19</a:t>
            </a:fld>
            <a:endParaRPr lang="en-US"/>
          </a:p>
        </p:txBody>
      </p:sp>
    </p:spTree>
    <p:extLst>
      <p:ext uri="{BB962C8B-B14F-4D97-AF65-F5344CB8AC3E}">
        <p14:creationId xmlns:p14="http://schemas.microsoft.com/office/powerpoint/2010/main" val="19750791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Overview</a:t>
            </a:r>
          </a:p>
        </p:txBody>
      </p:sp>
      <p:sp>
        <p:nvSpPr>
          <p:cNvPr id="3" name="Content Placeholder 2"/>
          <p:cNvSpPr>
            <a:spLocks noGrp="1"/>
          </p:cNvSpPr>
          <p:nvPr>
            <p:ph idx="1"/>
          </p:nvPr>
        </p:nvSpPr>
        <p:spPr/>
        <p:txBody>
          <a:bodyPr>
            <a:normAutofit/>
          </a:bodyPr>
          <a:lstStyle/>
          <a:p>
            <a:r>
              <a:rPr lang="en-US" sz="3200" dirty="0"/>
              <a:t>Language Definition Introduction</a:t>
            </a:r>
          </a:p>
          <a:p>
            <a:r>
              <a:rPr lang="en-US" sz="3200" dirty="0"/>
              <a:t>Language Definition Requirements &amp; Benefits/</a:t>
            </a:r>
            <a:r>
              <a:rPr lang="en-US" sz="3200" dirty="0" err="1"/>
              <a:t>UseCases</a:t>
            </a:r>
            <a:endParaRPr lang="en-US" sz="3200" dirty="0"/>
          </a:p>
          <a:p>
            <a:r>
              <a:rPr lang="en-US" sz="3200" dirty="0"/>
              <a:t>Language Feature Requirements (Status)</a:t>
            </a:r>
          </a:p>
          <a:p>
            <a:pPr marL="0" indent="0">
              <a:buNone/>
            </a:pPr>
            <a:endParaRPr lang="en-US" sz="3200" dirty="0"/>
          </a:p>
        </p:txBody>
      </p:sp>
      <p:sp>
        <p:nvSpPr>
          <p:cNvPr id="5" name="Slide Number Placeholder 4"/>
          <p:cNvSpPr>
            <a:spLocks noGrp="1"/>
          </p:cNvSpPr>
          <p:nvPr>
            <p:ph type="sldNum" sz="quarter" idx="12"/>
          </p:nvPr>
        </p:nvSpPr>
        <p:spPr/>
        <p:txBody>
          <a:bodyPr/>
          <a:lstStyle/>
          <a:p>
            <a:fld id="{8F1B3A31-E2C7-4107-99CC-0B10DFF9F6E7}" type="slidenum">
              <a:rPr lang="en-US" smtClean="0"/>
              <a:t>2</a:t>
            </a:fld>
            <a:endParaRPr lang="en-US"/>
          </a:p>
        </p:txBody>
      </p:sp>
    </p:spTree>
    <p:extLst>
      <p:ext uri="{BB962C8B-B14F-4D97-AF65-F5344CB8AC3E}">
        <p14:creationId xmlns:p14="http://schemas.microsoft.com/office/powerpoint/2010/main" val="6138335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t>Requirements Review (FML 5)</a:t>
            </a:r>
          </a:p>
        </p:txBody>
      </p:sp>
      <p:sp>
        <p:nvSpPr>
          <p:cNvPr id="13" name="TextBox 12"/>
          <p:cNvSpPr txBox="1"/>
          <p:nvPr/>
        </p:nvSpPr>
        <p:spPr>
          <a:xfrm>
            <a:off x="169601" y="1321090"/>
            <a:ext cx="11791490" cy="3231654"/>
          </a:xfrm>
          <a:prstGeom prst="rect">
            <a:avLst/>
          </a:prstGeom>
          <a:noFill/>
        </p:spPr>
        <p:txBody>
          <a:bodyPr wrap="square" rtlCol="0">
            <a:spAutoFit/>
          </a:bodyPr>
          <a:lstStyle/>
          <a:p>
            <a:r>
              <a:rPr lang="en-US" sz="3200" dirty="0"/>
              <a:t>Any </a:t>
            </a:r>
            <a:r>
              <a:rPr lang="en-US" sz="3200" dirty="0" err="1"/>
              <a:t>SysML</a:t>
            </a:r>
            <a:r>
              <a:rPr lang="en-US" sz="3200" dirty="0"/>
              <a:t> 2.0 concrete syntax shall include a model and interchange format/API for diagram/text information that is not included in the abstract syntax, but is linked to the abstract syntax (e.g., DD). </a:t>
            </a:r>
          </a:p>
          <a:p>
            <a:endParaRPr lang="en-US" sz="2400" dirty="0"/>
          </a:p>
          <a:p>
            <a:r>
              <a:rPr lang="en-US" sz="2800" b="1" dirty="0"/>
              <a:t>Benefits</a:t>
            </a:r>
            <a:r>
              <a:rPr lang="en-US" sz="2800" dirty="0"/>
              <a:t>:</a:t>
            </a:r>
          </a:p>
          <a:p>
            <a:r>
              <a:rPr lang="en-US" sz="2800" dirty="0"/>
              <a:t>Enables diagrams to look the same across tools, at least for those aspects that modelers control (e.g., node positioning and line routing).</a:t>
            </a:r>
          </a:p>
        </p:txBody>
      </p:sp>
      <p:sp>
        <p:nvSpPr>
          <p:cNvPr id="4" name="Slide Number Placeholder 3"/>
          <p:cNvSpPr>
            <a:spLocks noGrp="1"/>
          </p:cNvSpPr>
          <p:nvPr>
            <p:ph type="sldNum" sz="quarter" idx="12"/>
          </p:nvPr>
        </p:nvSpPr>
        <p:spPr/>
        <p:txBody>
          <a:bodyPr/>
          <a:lstStyle/>
          <a:p>
            <a:fld id="{8F1B3A31-E2C7-4107-99CC-0B10DFF9F6E7}" type="slidenum">
              <a:rPr lang="en-US" smtClean="0"/>
              <a:t>20</a:t>
            </a:fld>
            <a:endParaRPr lang="en-US"/>
          </a:p>
        </p:txBody>
      </p:sp>
    </p:spTree>
    <p:extLst>
      <p:ext uri="{BB962C8B-B14F-4D97-AF65-F5344CB8AC3E}">
        <p14:creationId xmlns:p14="http://schemas.microsoft.com/office/powerpoint/2010/main" val="4456387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t>Requirements Review (FML 6)</a:t>
            </a:r>
          </a:p>
        </p:txBody>
      </p:sp>
      <p:sp>
        <p:nvSpPr>
          <p:cNvPr id="13" name="TextBox 12"/>
          <p:cNvSpPr txBox="1"/>
          <p:nvPr/>
        </p:nvSpPr>
        <p:spPr>
          <a:xfrm>
            <a:off x="169601" y="1321090"/>
            <a:ext cx="11791490" cy="4093428"/>
          </a:xfrm>
          <a:prstGeom prst="rect">
            <a:avLst/>
          </a:prstGeom>
          <a:noFill/>
        </p:spPr>
        <p:txBody>
          <a:bodyPr wrap="square" rtlCol="0">
            <a:spAutoFit/>
          </a:bodyPr>
          <a:lstStyle/>
          <a:p>
            <a:r>
              <a:rPr lang="en-US" sz="3200" dirty="0"/>
              <a:t>All examples of notation in the </a:t>
            </a:r>
            <a:r>
              <a:rPr lang="en-US" sz="3200" dirty="0" err="1"/>
              <a:t>SysML</a:t>
            </a:r>
            <a:r>
              <a:rPr lang="en-US" sz="3200" dirty="0"/>
              <a:t> 2.0 specification shall be accompanied by instances of the syntax models. </a:t>
            </a:r>
          </a:p>
          <a:p>
            <a:endParaRPr lang="en-US" sz="2400" dirty="0"/>
          </a:p>
          <a:p>
            <a:r>
              <a:rPr lang="en-US" sz="2800" b="1" dirty="0"/>
              <a:t>Benefits</a:t>
            </a:r>
            <a:r>
              <a:rPr lang="en-US" sz="2800" dirty="0"/>
              <a:t>:</a:t>
            </a:r>
          </a:p>
          <a:p>
            <a:r>
              <a:rPr lang="en-US" sz="2800" dirty="0"/>
              <a:t>The Model Interchange Working Group (MIWG) found that most tool interchange problems were due to differences in translating graphics to instances of abstract syntax.  Providing models for all diagrams in the specification will help iron out these differences.</a:t>
            </a:r>
          </a:p>
          <a:p>
            <a:endParaRPr lang="en-US" sz="3200" dirty="0"/>
          </a:p>
        </p:txBody>
      </p:sp>
      <p:sp>
        <p:nvSpPr>
          <p:cNvPr id="4" name="Slide Number Placeholder 3"/>
          <p:cNvSpPr>
            <a:spLocks noGrp="1"/>
          </p:cNvSpPr>
          <p:nvPr>
            <p:ph type="sldNum" sz="quarter" idx="12"/>
          </p:nvPr>
        </p:nvSpPr>
        <p:spPr/>
        <p:txBody>
          <a:bodyPr/>
          <a:lstStyle/>
          <a:p>
            <a:fld id="{8F1B3A31-E2C7-4107-99CC-0B10DFF9F6E7}" type="slidenum">
              <a:rPr lang="en-US" smtClean="0"/>
              <a:t>21</a:t>
            </a:fld>
            <a:endParaRPr lang="en-US"/>
          </a:p>
        </p:txBody>
      </p:sp>
    </p:spTree>
    <p:extLst>
      <p:ext uri="{BB962C8B-B14F-4D97-AF65-F5344CB8AC3E}">
        <p14:creationId xmlns:p14="http://schemas.microsoft.com/office/powerpoint/2010/main" val="18948386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t>Requirements Review (FML 7)</a:t>
            </a:r>
          </a:p>
        </p:txBody>
      </p:sp>
      <p:sp>
        <p:nvSpPr>
          <p:cNvPr id="13" name="TextBox 12"/>
          <p:cNvSpPr txBox="1"/>
          <p:nvPr/>
        </p:nvSpPr>
        <p:spPr>
          <a:xfrm>
            <a:off x="169601" y="1321090"/>
            <a:ext cx="11791490" cy="2739211"/>
          </a:xfrm>
          <a:prstGeom prst="rect">
            <a:avLst/>
          </a:prstGeom>
          <a:noFill/>
        </p:spPr>
        <p:txBody>
          <a:bodyPr wrap="square" rtlCol="0">
            <a:spAutoFit/>
          </a:bodyPr>
          <a:lstStyle/>
          <a:p>
            <a:r>
              <a:rPr lang="en-US" sz="3200" dirty="0"/>
              <a:t>Where </a:t>
            </a:r>
            <a:r>
              <a:rPr lang="en-US" sz="3200" dirty="0" err="1"/>
              <a:t>SysML</a:t>
            </a:r>
            <a:r>
              <a:rPr lang="en-US" sz="3200" dirty="0"/>
              <a:t> 2.0 is extensible, the syntax, semantics, and model libraries shall all be extensible. </a:t>
            </a:r>
          </a:p>
          <a:p>
            <a:endParaRPr lang="en-US" sz="2400" dirty="0"/>
          </a:p>
          <a:p>
            <a:r>
              <a:rPr lang="en-US" sz="2800" b="1" dirty="0"/>
              <a:t>Benefits</a:t>
            </a:r>
            <a:r>
              <a:rPr lang="en-US" sz="2800" dirty="0"/>
              <a:t>:</a:t>
            </a:r>
          </a:p>
          <a:p>
            <a:r>
              <a:rPr lang="en-US" sz="2800" dirty="0"/>
              <a:t>Language specification includes syntax, semantics, and vocabulary, so extending a language requires all of these to be extensible.</a:t>
            </a:r>
          </a:p>
        </p:txBody>
      </p:sp>
      <p:sp>
        <p:nvSpPr>
          <p:cNvPr id="4" name="Slide Number Placeholder 3"/>
          <p:cNvSpPr>
            <a:spLocks noGrp="1"/>
          </p:cNvSpPr>
          <p:nvPr>
            <p:ph type="sldNum" sz="quarter" idx="12"/>
          </p:nvPr>
        </p:nvSpPr>
        <p:spPr/>
        <p:txBody>
          <a:bodyPr/>
          <a:lstStyle/>
          <a:p>
            <a:fld id="{8F1B3A31-E2C7-4107-99CC-0B10DFF9F6E7}" type="slidenum">
              <a:rPr lang="en-US" smtClean="0"/>
              <a:t>22</a:t>
            </a:fld>
            <a:endParaRPr lang="en-US"/>
          </a:p>
        </p:txBody>
      </p:sp>
    </p:spTree>
    <p:extLst>
      <p:ext uri="{BB962C8B-B14F-4D97-AF65-F5344CB8AC3E}">
        <p14:creationId xmlns:p14="http://schemas.microsoft.com/office/powerpoint/2010/main" val="26953699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t>Requirements Review (FML 8)</a:t>
            </a:r>
          </a:p>
        </p:txBody>
      </p:sp>
      <p:sp>
        <p:nvSpPr>
          <p:cNvPr id="13" name="TextBox 12"/>
          <p:cNvSpPr txBox="1"/>
          <p:nvPr/>
        </p:nvSpPr>
        <p:spPr>
          <a:xfrm>
            <a:off x="169601" y="1321090"/>
            <a:ext cx="11791490" cy="2246769"/>
          </a:xfrm>
          <a:prstGeom prst="rect">
            <a:avLst/>
          </a:prstGeom>
          <a:noFill/>
        </p:spPr>
        <p:txBody>
          <a:bodyPr wrap="square" rtlCol="0">
            <a:spAutoFit/>
          </a:bodyPr>
          <a:lstStyle/>
          <a:p>
            <a:r>
              <a:rPr lang="en-US" sz="3200" dirty="0" err="1"/>
              <a:t>SysML</a:t>
            </a:r>
            <a:r>
              <a:rPr lang="en-US" sz="3200" dirty="0"/>
              <a:t> 2.0 syntax shall be specified in a subset of </a:t>
            </a:r>
            <a:r>
              <a:rPr lang="en-US" sz="3200" dirty="0" err="1"/>
              <a:t>SysML</a:t>
            </a:r>
            <a:r>
              <a:rPr lang="en-US" sz="3200" dirty="0"/>
              <a:t> 2.0. </a:t>
            </a:r>
          </a:p>
          <a:p>
            <a:endParaRPr lang="en-US" sz="2400" dirty="0"/>
          </a:p>
          <a:p>
            <a:r>
              <a:rPr lang="en-US" sz="2800" b="1" dirty="0"/>
              <a:t>Benefits</a:t>
            </a:r>
            <a:r>
              <a:rPr lang="en-US" sz="2800" dirty="0"/>
              <a:t>:</a:t>
            </a:r>
          </a:p>
          <a:p>
            <a:r>
              <a:rPr lang="en-US" sz="2800" dirty="0"/>
              <a:t>Enables </a:t>
            </a:r>
            <a:r>
              <a:rPr lang="en-US" sz="2800" dirty="0" err="1"/>
              <a:t>SysML</a:t>
            </a:r>
            <a:r>
              <a:rPr lang="en-US" sz="2800" dirty="0"/>
              <a:t> to be defined, implemented, and extended without learning a separate language.</a:t>
            </a:r>
          </a:p>
        </p:txBody>
      </p:sp>
      <p:sp>
        <p:nvSpPr>
          <p:cNvPr id="4" name="Slide Number Placeholder 3"/>
          <p:cNvSpPr>
            <a:spLocks noGrp="1"/>
          </p:cNvSpPr>
          <p:nvPr>
            <p:ph type="sldNum" sz="quarter" idx="12"/>
          </p:nvPr>
        </p:nvSpPr>
        <p:spPr/>
        <p:txBody>
          <a:bodyPr/>
          <a:lstStyle/>
          <a:p>
            <a:fld id="{8F1B3A31-E2C7-4107-99CC-0B10DFF9F6E7}" type="slidenum">
              <a:rPr lang="en-US" smtClean="0"/>
              <a:t>23</a:t>
            </a:fld>
            <a:endParaRPr lang="en-US"/>
          </a:p>
        </p:txBody>
      </p:sp>
    </p:spTree>
    <p:extLst>
      <p:ext uri="{BB962C8B-B14F-4D97-AF65-F5344CB8AC3E}">
        <p14:creationId xmlns:p14="http://schemas.microsoft.com/office/powerpoint/2010/main" val="131884517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Overview</a:t>
            </a:r>
          </a:p>
        </p:txBody>
      </p:sp>
      <p:sp>
        <p:nvSpPr>
          <p:cNvPr id="3" name="Content Placeholder 2"/>
          <p:cNvSpPr>
            <a:spLocks noGrp="1"/>
          </p:cNvSpPr>
          <p:nvPr>
            <p:ph idx="1"/>
          </p:nvPr>
        </p:nvSpPr>
        <p:spPr/>
        <p:txBody>
          <a:bodyPr/>
          <a:lstStyle/>
          <a:p>
            <a:r>
              <a:rPr lang="en-US" dirty="0">
                <a:solidFill>
                  <a:schemeClr val="bg1">
                    <a:lumMod val="65000"/>
                  </a:schemeClr>
                </a:solidFill>
              </a:rPr>
              <a:t>Language Definition Introduction</a:t>
            </a:r>
          </a:p>
          <a:p>
            <a:r>
              <a:rPr lang="en-US" dirty="0">
                <a:solidFill>
                  <a:schemeClr val="bg1">
                    <a:lumMod val="65000"/>
                  </a:schemeClr>
                </a:solidFill>
              </a:rPr>
              <a:t>Language Definition Requirements &amp; Benefits/</a:t>
            </a:r>
            <a:r>
              <a:rPr lang="en-US" dirty="0" err="1">
                <a:solidFill>
                  <a:schemeClr val="bg1">
                    <a:lumMod val="65000"/>
                  </a:schemeClr>
                </a:solidFill>
              </a:rPr>
              <a:t>UseCases</a:t>
            </a:r>
            <a:endParaRPr lang="en-US" dirty="0">
              <a:solidFill>
                <a:schemeClr val="bg1">
                  <a:lumMod val="65000"/>
                </a:schemeClr>
              </a:solidFill>
            </a:endParaRPr>
          </a:p>
          <a:p>
            <a:r>
              <a:rPr lang="en-US" dirty="0"/>
              <a:t>Language Feature Requirements (Status)</a:t>
            </a:r>
          </a:p>
          <a:p>
            <a:pPr marL="0" indent="0">
              <a:buNone/>
            </a:pPr>
            <a:endParaRPr lang="en-US" dirty="0">
              <a:solidFill>
                <a:schemeClr val="bg1">
                  <a:lumMod val="65000"/>
                </a:schemeClr>
              </a:solidFill>
            </a:endParaRPr>
          </a:p>
        </p:txBody>
      </p:sp>
      <p:sp>
        <p:nvSpPr>
          <p:cNvPr id="5" name="Slide Number Placeholder 4"/>
          <p:cNvSpPr>
            <a:spLocks noGrp="1"/>
          </p:cNvSpPr>
          <p:nvPr>
            <p:ph type="sldNum" sz="quarter" idx="12"/>
          </p:nvPr>
        </p:nvSpPr>
        <p:spPr/>
        <p:txBody>
          <a:bodyPr/>
          <a:lstStyle/>
          <a:p>
            <a:fld id="{8F1B3A31-E2C7-4107-99CC-0B10DFF9F6E7}" type="slidenum">
              <a:rPr lang="en-US" smtClean="0"/>
              <a:t>24</a:t>
            </a:fld>
            <a:endParaRPr lang="en-US"/>
          </a:p>
        </p:txBody>
      </p:sp>
    </p:spTree>
    <p:extLst>
      <p:ext uri="{BB962C8B-B14F-4D97-AF65-F5344CB8AC3E}">
        <p14:creationId xmlns:p14="http://schemas.microsoft.com/office/powerpoint/2010/main" val="6211014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Language Features Requirements</a:t>
            </a:r>
            <a:br>
              <a:rPr lang="en-US" b="1" dirty="0"/>
            </a:br>
            <a:endParaRPr lang="en-US" dirty="0"/>
          </a:p>
        </p:txBody>
      </p:sp>
      <p:sp>
        <p:nvSpPr>
          <p:cNvPr id="3" name="Content Placeholder 2"/>
          <p:cNvSpPr>
            <a:spLocks noGrp="1"/>
          </p:cNvSpPr>
          <p:nvPr>
            <p:ph idx="1"/>
          </p:nvPr>
        </p:nvSpPr>
        <p:spPr>
          <a:xfrm>
            <a:off x="838199" y="1825625"/>
            <a:ext cx="10996749" cy="4351338"/>
          </a:xfrm>
        </p:spPr>
        <p:txBody>
          <a:bodyPr>
            <a:normAutofit/>
          </a:bodyPr>
          <a:lstStyle/>
          <a:p>
            <a:r>
              <a:rPr lang="en-US" sz="3200" dirty="0"/>
              <a:t>Requirements on the language itself rather than how it is defined.</a:t>
            </a:r>
          </a:p>
          <a:p>
            <a:r>
              <a:rPr lang="en-US" sz="3200" dirty="0"/>
              <a:t>Inspired by formal approaches.</a:t>
            </a:r>
          </a:p>
          <a:p>
            <a:r>
              <a:rPr lang="en-US" sz="3200" dirty="0"/>
              <a:t>Currently considering:</a:t>
            </a:r>
          </a:p>
          <a:p>
            <a:pPr lvl="1"/>
            <a:r>
              <a:rPr lang="en-US" sz="2800" dirty="0"/>
              <a:t>Graphical specification of derived properties and relationships</a:t>
            </a:r>
          </a:p>
          <a:p>
            <a:pPr lvl="1"/>
            <a:r>
              <a:rPr lang="en-US" sz="2800" dirty="0"/>
              <a:t>Distinguish classification vs capabilities</a:t>
            </a:r>
          </a:p>
          <a:p>
            <a:pPr lvl="1"/>
            <a:r>
              <a:rPr lang="en-US" sz="2800" dirty="0"/>
              <a:t>Learning curve reduction &amp; model sketching</a:t>
            </a:r>
          </a:p>
          <a:p>
            <a:pPr lvl="1"/>
            <a:r>
              <a:rPr lang="en-US" sz="2800" dirty="0"/>
              <a:t>Logic modeling</a:t>
            </a:r>
          </a:p>
        </p:txBody>
      </p:sp>
      <p:sp>
        <p:nvSpPr>
          <p:cNvPr id="4" name="Slide Number Placeholder 3"/>
          <p:cNvSpPr>
            <a:spLocks noGrp="1"/>
          </p:cNvSpPr>
          <p:nvPr>
            <p:ph type="sldNum" sz="quarter" idx="12"/>
          </p:nvPr>
        </p:nvSpPr>
        <p:spPr/>
        <p:txBody>
          <a:bodyPr/>
          <a:lstStyle/>
          <a:p>
            <a:fld id="{8F1B3A31-E2C7-4107-99CC-0B10DFF9F6E7}" type="slidenum">
              <a:rPr lang="en-US" smtClean="0"/>
              <a:t>25</a:t>
            </a:fld>
            <a:endParaRPr lang="en-US"/>
          </a:p>
        </p:txBody>
      </p:sp>
    </p:spTree>
    <p:extLst>
      <p:ext uri="{BB962C8B-B14F-4D97-AF65-F5344CB8AC3E}">
        <p14:creationId xmlns:p14="http://schemas.microsoft.com/office/powerpoint/2010/main" val="2653888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Graphical specification of derived properties and relationships</a:t>
            </a:r>
          </a:p>
        </p:txBody>
      </p:sp>
      <p:sp>
        <p:nvSpPr>
          <p:cNvPr id="3" name="Content Placeholder 2"/>
          <p:cNvSpPr>
            <a:spLocks noGrp="1"/>
          </p:cNvSpPr>
          <p:nvPr>
            <p:ph idx="1"/>
          </p:nvPr>
        </p:nvSpPr>
        <p:spPr>
          <a:xfrm>
            <a:off x="838199" y="5817326"/>
            <a:ext cx="10996749" cy="620894"/>
          </a:xfrm>
        </p:spPr>
        <p:txBody>
          <a:bodyPr>
            <a:normAutofit/>
          </a:bodyPr>
          <a:lstStyle/>
          <a:p>
            <a:endParaRPr lang="en-US" sz="2800" dirty="0"/>
          </a:p>
        </p:txBody>
      </p:sp>
      <p:sp>
        <p:nvSpPr>
          <p:cNvPr id="4" name="Slide Number Placeholder 3"/>
          <p:cNvSpPr>
            <a:spLocks noGrp="1"/>
          </p:cNvSpPr>
          <p:nvPr>
            <p:ph type="sldNum" sz="quarter" idx="12"/>
          </p:nvPr>
        </p:nvSpPr>
        <p:spPr/>
        <p:txBody>
          <a:bodyPr/>
          <a:lstStyle/>
          <a:p>
            <a:fld id="{8F1B3A31-E2C7-4107-99CC-0B10DFF9F6E7}" type="slidenum">
              <a:rPr lang="en-US" smtClean="0"/>
              <a:t>26</a:t>
            </a:fld>
            <a:endParaRPr lang="en-US"/>
          </a:p>
        </p:txBody>
      </p:sp>
      <p:sp>
        <p:nvSpPr>
          <p:cNvPr id="5" name="Slide Number Placeholder 1"/>
          <p:cNvSpPr txBox="1">
            <a:spLocks/>
          </p:cNvSpPr>
          <p:nvPr/>
        </p:nvSpPr>
        <p:spPr>
          <a:xfrm>
            <a:off x="8610600" y="4890407"/>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8F1B3A31-E2C7-4107-99CC-0B10DFF9F6E7}" type="slidenum">
              <a:rPr lang="en-US" smtClean="0"/>
              <a:pPr/>
              <a:t>26</a:t>
            </a:fld>
            <a:endParaRPr lang="en-US"/>
          </a:p>
        </p:txBody>
      </p:sp>
      <p:grpSp>
        <p:nvGrpSpPr>
          <p:cNvPr id="9" name="Group 8"/>
          <p:cNvGrpSpPr/>
          <p:nvPr/>
        </p:nvGrpSpPr>
        <p:grpSpPr>
          <a:xfrm>
            <a:off x="193636" y="2057764"/>
            <a:ext cx="11908016" cy="2627448"/>
            <a:chOff x="843462" y="1630591"/>
            <a:chExt cx="9238129" cy="2038350"/>
          </a:xfrm>
        </p:grpSpPr>
        <p:pic>
          <p:nvPicPr>
            <p:cNvPr id="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3462" y="1630591"/>
              <a:ext cx="4371975" cy="2038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7" name="Picture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6462" y="1653910"/>
              <a:ext cx="4285129" cy="20150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8" name="Straight Arrow Connector 7"/>
            <p:cNvCxnSpPr/>
            <p:nvPr/>
          </p:nvCxnSpPr>
          <p:spPr>
            <a:xfrm>
              <a:off x="5215437" y="2570693"/>
              <a:ext cx="581025" cy="0"/>
            </a:xfrm>
            <a:prstGeom prst="straightConnector1">
              <a:avLst/>
            </a:prstGeom>
            <a:ln w="508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3143148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Line 4"/>
          <p:cNvSpPr>
            <a:spLocks noChangeShapeType="1"/>
          </p:cNvSpPr>
          <p:nvPr/>
        </p:nvSpPr>
        <p:spPr bwMode="auto">
          <a:xfrm flipV="1">
            <a:off x="9228971" y="8345613"/>
            <a:ext cx="0" cy="579607"/>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5" name="Freeform 29"/>
          <p:cNvSpPr>
            <a:spLocks/>
          </p:cNvSpPr>
          <p:nvPr/>
        </p:nvSpPr>
        <p:spPr bwMode="auto">
          <a:xfrm flipH="1">
            <a:off x="9103610" y="8180232"/>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2" name="Title 1"/>
          <p:cNvSpPr>
            <a:spLocks noGrp="1"/>
          </p:cNvSpPr>
          <p:nvPr>
            <p:ph type="title"/>
          </p:nvPr>
        </p:nvSpPr>
        <p:spPr/>
        <p:txBody>
          <a:bodyPr>
            <a:normAutofit/>
          </a:bodyPr>
          <a:lstStyle/>
          <a:p>
            <a:pPr algn="ctr"/>
            <a:r>
              <a:rPr lang="en-US" b="1" dirty="0"/>
              <a:t>Classification vs Capability Features</a:t>
            </a:r>
          </a:p>
        </p:txBody>
      </p:sp>
      <p:sp>
        <p:nvSpPr>
          <p:cNvPr id="3" name="Content Placeholder 2"/>
          <p:cNvSpPr>
            <a:spLocks noGrp="1"/>
          </p:cNvSpPr>
          <p:nvPr>
            <p:ph idx="1"/>
          </p:nvPr>
        </p:nvSpPr>
        <p:spPr/>
        <p:txBody>
          <a:bodyPr/>
          <a:lstStyle/>
          <a:p>
            <a:r>
              <a:rPr lang="en-US" dirty="0"/>
              <a:t>Are block features always available?</a:t>
            </a:r>
          </a:p>
          <a:p>
            <a:pPr lvl="1"/>
            <a:r>
              <a:rPr lang="en-US" dirty="0"/>
              <a:t>Classification: No.</a:t>
            </a:r>
          </a:p>
          <a:p>
            <a:pPr lvl="1"/>
            <a:r>
              <a:rPr lang="en-US" dirty="0"/>
              <a:t>Capability: Yes.</a:t>
            </a:r>
          </a:p>
          <a:p>
            <a:endParaRPr lang="en-US" sz="1050" dirty="0"/>
          </a:p>
          <a:p>
            <a:r>
              <a:rPr lang="en-US" dirty="0"/>
              <a:t>If I have a plane with tail # “ER284H”, can it be</a:t>
            </a:r>
          </a:p>
          <a:p>
            <a:pPr lvl="1"/>
            <a:r>
              <a:rPr lang="en-US" dirty="0"/>
              <a:t>given a crew?  Maybe, if it’s not an UAV.</a:t>
            </a:r>
          </a:p>
          <a:p>
            <a:pPr lvl="1"/>
            <a:r>
              <a:rPr lang="en-US" dirty="0"/>
              <a:t>flown?  Yes, otherwise it’s not a plane.</a:t>
            </a:r>
          </a:p>
          <a:p>
            <a:endParaRPr lang="en-US" dirty="0"/>
          </a:p>
        </p:txBody>
      </p:sp>
      <p:sp>
        <p:nvSpPr>
          <p:cNvPr id="4" name="Rectangle 3"/>
          <p:cNvSpPr/>
          <p:nvPr/>
        </p:nvSpPr>
        <p:spPr>
          <a:xfrm>
            <a:off x="3048000" y="7220413"/>
            <a:ext cx="6705600" cy="93268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sz="2400" b="1" dirty="0">
                <a:solidFill>
                  <a:schemeClr val="tx1"/>
                </a:solidFill>
              </a:rPr>
              <a:t>Plane</a:t>
            </a:r>
          </a:p>
          <a:p>
            <a:pPr>
              <a:lnSpc>
                <a:spcPct val="85000"/>
              </a:lnSpc>
            </a:pPr>
            <a:r>
              <a:rPr lang="en-US" sz="2000" b="1" dirty="0">
                <a:solidFill>
                  <a:schemeClr val="tx1"/>
                </a:solidFill>
              </a:rPr>
              <a:t>crew : Person [0..*]</a:t>
            </a:r>
          </a:p>
          <a:p>
            <a:pPr>
              <a:lnSpc>
                <a:spcPct val="85000"/>
              </a:lnSpc>
            </a:pPr>
            <a:r>
              <a:rPr lang="en-US" sz="2000" b="1" dirty="0">
                <a:solidFill>
                  <a:schemeClr val="tx1"/>
                </a:solidFill>
              </a:rPr>
              <a:t>flown : Flight [0..*]</a:t>
            </a:r>
          </a:p>
          <a:p>
            <a:pPr algn="ctr"/>
            <a:endParaRPr lang="en-US" sz="2000" b="1" dirty="0">
              <a:solidFill>
                <a:schemeClr val="tx1"/>
              </a:solidFill>
            </a:endParaRPr>
          </a:p>
        </p:txBody>
      </p:sp>
      <p:sp>
        <p:nvSpPr>
          <p:cNvPr id="5" name="Line 4"/>
          <p:cNvSpPr>
            <a:spLocks noChangeShapeType="1"/>
          </p:cNvSpPr>
          <p:nvPr/>
        </p:nvSpPr>
        <p:spPr bwMode="auto">
          <a:xfrm flipV="1">
            <a:off x="3904467" y="8349015"/>
            <a:ext cx="0" cy="579607"/>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 name="Freeform 29"/>
          <p:cNvSpPr>
            <a:spLocks/>
          </p:cNvSpPr>
          <p:nvPr/>
        </p:nvSpPr>
        <p:spPr bwMode="auto">
          <a:xfrm flipH="1">
            <a:off x="3779106" y="8174109"/>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8" name="Line 4"/>
          <p:cNvSpPr>
            <a:spLocks noChangeShapeType="1"/>
          </p:cNvSpPr>
          <p:nvPr/>
        </p:nvSpPr>
        <p:spPr bwMode="auto">
          <a:xfrm rot="16200000" flipV="1">
            <a:off x="6400800" y="4209235"/>
            <a:ext cx="0" cy="6705608"/>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 name="Rectangle 6"/>
          <p:cNvSpPr/>
          <p:nvPr/>
        </p:nvSpPr>
        <p:spPr>
          <a:xfrm>
            <a:off x="2086574" y="8652760"/>
            <a:ext cx="2356843" cy="9506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sz="2400" b="1" dirty="0">
                <a:solidFill>
                  <a:schemeClr val="tx1"/>
                </a:solidFill>
              </a:rPr>
              <a:t>UAV</a:t>
            </a:r>
          </a:p>
          <a:p>
            <a:pPr>
              <a:lnSpc>
                <a:spcPct val="85000"/>
              </a:lnSpc>
            </a:pPr>
            <a:r>
              <a:rPr lang="en-US" sz="2000" b="1" dirty="0">
                <a:solidFill>
                  <a:schemeClr val="tx1"/>
                </a:solidFill>
              </a:rPr>
              <a:t>crew : Person [0]</a:t>
            </a:r>
          </a:p>
          <a:p>
            <a:pPr>
              <a:lnSpc>
                <a:spcPct val="85000"/>
              </a:lnSpc>
            </a:pPr>
            <a:r>
              <a:rPr lang="en-US" sz="2000" b="1" dirty="0">
                <a:solidFill>
                  <a:schemeClr val="tx1"/>
                </a:solidFill>
              </a:rPr>
              <a:t>^flown : Flight [0..*]</a:t>
            </a:r>
          </a:p>
          <a:p>
            <a:pPr algn="ctr"/>
            <a:endParaRPr lang="en-US" sz="2400" b="1" dirty="0">
              <a:solidFill>
                <a:schemeClr val="tx1"/>
              </a:solidFill>
            </a:endParaRPr>
          </a:p>
        </p:txBody>
      </p:sp>
      <p:sp>
        <p:nvSpPr>
          <p:cNvPr id="9" name="Line 4"/>
          <p:cNvSpPr>
            <a:spLocks noChangeShapeType="1"/>
          </p:cNvSpPr>
          <p:nvPr/>
        </p:nvSpPr>
        <p:spPr bwMode="auto">
          <a:xfrm rot="16200000" flipV="1">
            <a:off x="3260364" y="7825279"/>
            <a:ext cx="0" cy="234199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 name="Line 4"/>
          <p:cNvSpPr>
            <a:spLocks noChangeShapeType="1"/>
          </p:cNvSpPr>
          <p:nvPr/>
        </p:nvSpPr>
        <p:spPr bwMode="auto">
          <a:xfrm flipV="1">
            <a:off x="6504039" y="8345613"/>
            <a:ext cx="0" cy="579607"/>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7" name="Freeform 29"/>
          <p:cNvSpPr>
            <a:spLocks/>
          </p:cNvSpPr>
          <p:nvPr/>
        </p:nvSpPr>
        <p:spPr bwMode="auto">
          <a:xfrm flipH="1">
            <a:off x="6378678" y="8180232"/>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19" name="Rectangle 18"/>
          <p:cNvSpPr/>
          <p:nvPr/>
        </p:nvSpPr>
        <p:spPr>
          <a:xfrm>
            <a:off x="5064253" y="8649358"/>
            <a:ext cx="2912363" cy="9506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sz="2400" b="1" dirty="0" err="1">
                <a:solidFill>
                  <a:schemeClr val="tx1"/>
                </a:solidFill>
              </a:rPr>
              <a:t>FlownPlane</a:t>
            </a:r>
            <a:endParaRPr lang="en-US" sz="2400" b="1" dirty="0">
              <a:solidFill>
                <a:schemeClr val="tx1"/>
              </a:solidFill>
            </a:endParaRPr>
          </a:p>
          <a:p>
            <a:pPr>
              <a:lnSpc>
                <a:spcPct val="85000"/>
              </a:lnSpc>
            </a:pPr>
            <a:r>
              <a:rPr lang="en-US" sz="2000" b="1" dirty="0">
                <a:solidFill>
                  <a:schemeClr val="tx1"/>
                </a:solidFill>
              </a:rPr>
              <a:t>^crew : Person [0..20]</a:t>
            </a:r>
          </a:p>
          <a:p>
            <a:pPr>
              <a:lnSpc>
                <a:spcPct val="85000"/>
              </a:lnSpc>
            </a:pPr>
            <a:r>
              <a:rPr lang="en-US" sz="2000" b="1" dirty="0">
                <a:solidFill>
                  <a:schemeClr val="tx1"/>
                </a:solidFill>
              </a:rPr>
              <a:t>flown : Flight [1..*]</a:t>
            </a:r>
          </a:p>
        </p:txBody>
      </p:sp>
      <p:sp>
        <p:nvSpPr>
          <p:cNvPr id="20" name="Line 4"/>
          <p:cNvSpPr>
            <a:spLocks noChangeShapeType="1"/>
          </p:cNvSpPr>
          <p:nvPr/>
        </p:nvSpPr>
        <p:spPr bwMode="auto">
          <a:xfrm rot="16200000" flipV="1">
            <a:off x="6526751" y="7545867"/>
            <a:ext cx="0" cy="289401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7" name="Rectangle 56"/>
          <p:cNvSpPr/>
          <p:nvPr/>
        </p:nvSpPr>
        <p:spPr>
          <a:xfrm>
            <a:off x="8104929" y="8649358"/>
            <a:ext cx="2912363" cy="9506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sz="2400" b="1" dirty="0" err="1">
                <a:solidFill>
                  <a:schemeClr val="tx1"/>
                </a:solidFill>
              </a:rPr>
              <a:t>UnflownPlane</a:t>
            </a:r>
            <a:endParaRPr lang="en-US" sz="2400" b="1" dirty="0">
              <a:solidFill>
                <a:schemeClr val="tx1"/>
              </a:solidFill>
            </a:endParaRPr>
          </a:p>
          <a:p>
            <a:pPr>
              <a:lnSpc>
                <a:spcPct val="85000"/>
              </a:lnSpc>
            </a:pPr>
            <a:r>
              <a:rPr lang="en-US" sz="2000" b="1" dirty="0">
                <a:solidFill>
                  <a:schemeClr val="tx1"/>
                </a:solidFill>
              </a:rPr>
              <a:t>^crew : Person [0..20]</a:t>
            </a:r>
          </a:p>
          <a:p>
            <a:pPr>
              <a:lnSpc>
                <a:spcPct val="85000"/>
              </a:lnSpc>
            </a:pPr>
            <a:r>
              <a:rPr lang="en-US" sz="2000" b="1" dirty="0">
                <a:solidFill>
                  <a:schemeClr val="tx1"/>
                </a:solidFill>
              </a:rPr>
              <a:t>flown : Flight [0]</a:t>
            </a:r>
          </a:p>
        </p:txBody>
      </p:sp>
      <p:sp>
        <p:nvSpPr>
          <p:cNvPr id="58" name="Line 4"/>
          <p:cNvSpPr>
            <a:spLocks noChangeShapeType="1"/>
          </p:cNvSpPr>
          <p:nvPr/>
        </p:nvSpPr>
        <p:spPr bwMode="auto">
          <a:xfrm rot="16200000" flipV="1">
            <a:off x="9567427" y="7545867"/>
            <a:ext cx="0" cy="289401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9" name="Rectangle 58"/>
          <p:cNvSpPr/>
          <p:nvPr/>
        </p:nvSpPr>
        <p:spPr>
          <a:xfrm>
            <a:off x="7162800" y="2138117"/>
            <a:ext cx="3272971" cy="1201982"/>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sz="2400" b="1" dirty="0">
                <a:solidFill>
                  <a:schemeClr val="tx1"/>
                </a:solidFill>
              </a:rPr>
              <a:t>Plane</a:t>
            </a:r>
          </a:p>
          <a:p>
            <a:pPr>
              <a:lnSpc>
                <a:spcPct val="85000"/>
              </a:lnSpc>
            </a:pPr>
            <a:r>
              <a:rPr lang="en-US" sz="2000" b="1" dirty="0">
                <a:solidFill>
                  <a:schemeClr val="tx1"/>
                </a:solidFill>
              </a:rPr>
              <a:t>crew : Person [0..*]</a:t>
            </a:r>
          </a:p>
          <a:p>
            <a:pPr>
              <a:lnSpc>
                <a:spcPct val="85000"/>
              </a:lnSpc>
            </a:pPr>
            <a:r>
              <a:rPr lang="en-US" sz="2000" b="1" dirty="0">
                <a:solidFill>
                  <a:schemeClr val="tx1"/>
                </a:solidFill>
              </a:rPr>
              <a:t>flown : Flight [0..*]</a:t>
            </a:r>
          </a:p>
          <a:p>
            <a:pPr>
              <a:lnSpc>
                <a:spcPct val="85000"/>
              </a:lnSpc>
            </a:pPr>
            <a:r>
              <a:rPr lang="en-US" sz="2000" b="1" dirty="0">
                <a:solidFill>
                  <a:schemeClr val="tx1"/>
                </a:solidFill>
              </a:rPr>
              <a:t>tail# : String</a:t>
            </a:r>
          </a:p>
          <a:p>
            <a:pPr algn="ctr"/>
            <a:endParaRPr lang="en-US" sz="2000" b="1" dirty="0">
              <a:solidFill>
                <a:schemeClr val="tx1"/>
              </a:solidFill>
            </a:endParaRPr>
          </a:p>
        </p:txBody>
      </p:sp>
      <p:sp>
        <p:nvSpPr>
          <p:cNvPr id="60" name="Line 4"/>
          <p:cNvSpPr>
            <a:spLocks noChangeShapeType="1"/>
          </p:cNvSpPr>
          <p:nvPr/>
        </p:nvSpPr>
        <p:spPr bwMode="auto">
          <a:xfrm rot="16200000" flipV="1">
            <a:off x="8799284" y="843256"/>
            <a:ext cx="0" cy="3272975"/>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61" name="Rectangle 60"/>
          <p:cNvSpPr/>
          <p:nvPr/>
        </p:nvSpPr>
        <p:spPr>
          <a:xfrm>
            <a:off x="2689292" y="5341966"/>
            <a:ext cx="2086429" cy="11883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45720" tIns="0" rIns="45720" rtlCol="0" anchor="t"/>
          <a:lstStyle/>
          <a:p>
            <a:pPr algn="ctr"/>
            <a:r>
              <a:rPr lang="en-US" sz="2400" b="1" u="sng" dirty="0">
                <a:solidFill>
                  <a:schemeClr val="tx1"/>
                </a:solidFill>
              </a:rPr>
              <a:t>ER284H : Plane</a:t>
            </a:r>
          </a:p>
          <a:p>
            <a:pPr>
              <a:lnSpc>
                <a:spcPct val="85000"/>
              </a:lnSpc>
            </a:pPr>
            <a:r>
              <a:rPr lang="en-US" sz="2000" b="1" dirty="0">
                <a:solidFill>
                  <a:schemeClr val="tx1"/>
                </a:solidFill>
              </a:rPr>
              <a:t>crew = ?</a:t>
            </a:r>
          </a:p>
          <a:p>
            <a:pPr>
              <a:lnSpc>
                <a:spcPct val="85000"/>
              </a:lnSpc>
            </a:pPr>
            <a:r>
              <a:rPr lang="en-US" sz="2000" b="1" dirty="0">
                <a:solidFill>
                  <a:schemeClr val="tx1"/>
                </a:solidFill>
              </a:rPr>
              <a:t>flown = ?</a:t>
            </a:r>
          </a:p>
          <a:p>
            <a:pPr>
              <a:lnSpc>
                <a:spcPct val="85000"/>
              </a:lnSpc>
            </a:pPr>
            <a:r>
              <a:rPr lang="en-US" sz="2000" b="1" dirty="0">
                <a:solidFill>
                  <a:schemeClr val="tx1"/>
                </a:solidFill>
              </a:rPr>
              <a:t>tail# = “ER284H”</a:t>
            </a:r>
          </a:p>
          <a:p>
            <a:pPr algn="ctr"/>
            <a:endParaRPr lang="en-US" sz="2000" b="1" dirty="0">
              <a:solidFill>
                <a:schemeClr val="tx1"/>
              </a:solidFill>
            </a:endParaRPr>
          </a:p>
        </p:txBody>
      </p:sp>
      <p:sp>
        <p:nvSpPr>
          <p:cNvPr id="62" name="Line 4"/>
          <p:cNvSpPr>
            <a:spLocks noChangeShapeType="1"/>
          </p:cNvSpPr>
          <p:nvPr/>
        </p:nvSpPr>
        <p:spPr bwMode="auto">
          <a:xfrm rot="16200000" flipV="1">
            <a:off x="3732504" y="4665776"/>
            <a:ext cx="0" cy="208643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cxnSp>
        <p:nvCxnSpPr>
          <p:cNvPr id="67" name="Straight Arrow Connector 66"/>
          <p:cNvCxnSpPr/>
          <p:nvPr/>
        </p:nvCxnSpPr>
        <p:spPr>
          <a:xfrm>
            <a:off x="5457371" y="2423887"/>
            <a:ext cx="1785258" cy="198027"/>
          </a:xfrm>
          <a:prstGeom prst="straightConnector1">
            <a:avLst/>
          </a:prstGeom>
          <a:ln w="38100">
            <a:solidFill>
              <a:schemeClr val="accent1"/>
            </a:solidFill>
            <a:headEnd type="none" w="lg" len="lg"/>
            <a:tailEnd type="arrow" w="med" len="med"/>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flipV="1">
            <a:off x="5022849" y="2882012"/>
            <a:ext cx="2219781" cy="38354"/>
          </a:xfrm>
          <a:prstGeom prst="straightConnector1">
            <a:avLst/>
          </a:prstGeom>
          <a:ln w="38100">
            <a:solidFill>
              <a:schemeClr val="accent1"/>
            </a:solidFill>
            <a:headEnd type="none" w="lg" len="lg"/>
            <a:tailEnd type="arrow" w="med" len="med"/>
          </a:ln>
        </p:spPr>
        <p:style>
          <a:lnRef idx="1">
            <a:schemeClr val="accent1"/>
          </a:lnRef>
          <a:fillRef idx="0">
            <a:schemeClr val="accent1"/>
          </a:fillRef>
          <a:effectRef idx="0">
            <a:schemeClr val="accent1"/>
          </a:effectRef>
          <a:fontRef idx="minor">
            <a:schemeClr val="tx1"/>
          </a:fontRef>
        </p:style>
      </p:cxnSp>
      <p:sp>
        <p:nvSpPr>
          <p:cNvPr id="72" name="Line 4"/>
          <p:cNvSpPr>
            <a:spLocks noChangeShapeType="1"/>
          </p:cNvSpPr>
          <p:nvPr/>
        </p:nvSpPr>
        <p:spPr bwMode="auto">
          <a:xfrm flipV="1">
            <a:off x="10243750" y="3526971"/>
            <a:ext cx="0" cy="2279222"/>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 name="Freeform 29"/>
          <p:cNvSpPr>
            <a:spLocks/>
          </p:cNvSpPr>
          <p:nvPr/>
        </p:nvSpPr>
        <p:spPr bwMode="auto">
          <a:xfrm flipH="1">
            <a:off x="10118389" y="3353509"/>
            <a:ext cx="250723" cy="224457"/>
          </a:xfrm>
          <a:custGeom>
            <a:avLst/>
            <a:gdLst>
              <a:gd name="T0" fmla="*/ 49 w 108"/>
              <a:gd name="T1" fmla="*/ 0 h 157"/>
              <a:gd name="T2" fmla="*/ 108 w 108"/>
              <a:gd name="T3" fmla="*/ 157 h 157"/>
              <a:gd name="T4" fmla="*/ 0 w 108"/>
              <a:gd name="T5" fmla="*/ 157 h 157"/>
              <a:gd name="T6" fmla="*/ 49 w 108"/>
              <a:gd name="T7" fmla="*/ 0 h 157"/>
              <a:gd name="connsiteX0" fmla="*/ 5108 w 10000"/>
              <a:gd name="connsiteY0" fmla="*/ 0 h 10000"/>
              <a:gd name="connsiteX1" fmla="*/ 10000 w 10000"/>
              <a:gd name="connsiteY1" fmla="*/ 10000 h 10000"/>
              <a:gd name="connsiteX2" fmla="*/ 0 w 10000"/>
              <a:gd name="connsiteY2" fmla="*/ 10000 h 10000"/>
              <a:gd name="connsiteX3" fmla="*/ 5108 w 10000"/>
              <a:gd name="connsiteY3" fmla="*/ 0 h 10000"/>
              <a:gd name="connsiteX0" fmla="*/ 4537 w 10000"/>
              <a:gd name="connsiteY0" fmla="*/ 0 h 10000"/>
              <a:gd name="connsiteX1" fmla="*/ 10000 w 10000"/>
              <a:gd name="connsiteY1" fmla="*/ 10000 h 10000"/>
              <a:gd name="connsiteX2" fmla="*/ 0 w 10000"/>
              <a:gd name="connsiteY2" fmla="*/ 10000 h 10000"/>
              <a:gd name="connsiteX3" fmla="*/ 4537 w 10000"/>
              <a:gd name="connsiteY3" fmla="*/ 0 h 10000"/>
              <a:gd name="connsiteX0" fmla="*/ 4966 w 10000"/>
              <a:gd name="connsiteY0" fmla="*/ 0 h 10000"/>
              <a:gd name="connsiteX1" fmla="*/ 10000 w 10000"/>
              <a:gd name="connsiteY1" fmla="*/ 10000 h 10000"/>
              <a:gd name="connsiteX2" fmla="*/ 0 w 10000"/>
              <a:gd name="connsiteY2" fmla="*/ 10000 h 10000"/>
              <a:gd name="connsiteX3" fmla="*/ 4966 w 10000"/>
              <a:gd name="connsiteY3" fmla="*/ 0 h 10000"/>
            </a:gdLst>
            <a:ahLst/>
            <a:cxnLst>
              <a:cxn ang="0">
                <a:pos x="connsiteX0" y="connsiteY0"/>
              </a:cxn>
              <a:cxn ang="0">
                <a:pos x="connsiteX1" y="connsiteY1"/>
              </a:cxn>
              <a:cxn ang="0">
                <a:pos x="connsiteX2" y="connsiteY2"/>
              </a:cxn>
              <a:cxn ang="0">
                <a:pos x="connsiteX3" y="connsiteY3"/>
              </a:cxn>
            </a:cxnLst>
            <a:rect l="l" t="t" r="r" b="b"/>
            <a:pathLst>
              <a:path w="10000" h="10000">
                <a:moveTo>
                  <a:pt x="4966" y="0"/>
                </a:moveTo>
                <a:lnTo>
                  <a:pt x="10000" y="10000"/>
                </a:lnTo>
                <a:lnTo>
                  <a:pt x="0" y="10000"/>
                </a:lnTo>
                <a:lnTo>
                  <a:pt x="4966" y="0"/>
                </a:lnTo>
                <a:close/>
              </a:path>
            </a:pathLst>
          </a:custGeom>
          <a:solidFill>
            <a:srgbClr val="FFFFFF"/>
          </a:solidFill>
          <a:ln w="25400">
            <a:solidFill>
              <a:schemeClr val="tx1"/>
            </a:solidFill>
            <a:prstDash val="solid"/>
            <a:round/>
            <a:headEnd/>
            <a:tailEnd/>
          </a:ln>
        </p:spPr>
        <p:txBody>
          <a:bodyPr/>
          <a:lstStyle/>
          <a:p>
            <a:endParaRPr lang="en-US"/>
          </a:p>
        </p:txBody>
      </p:sp>
      <p:sp>
        <p:nvSpPr>
          <p:cNvPr id="74" name="Rectangle 73"/>
          <p:cNvSpPr/>
          <p:nvPr/>
        </p:nvSpPr>
        <p:spPr>
          <a:xfrm>
            <a:off x="8063001" y="5530331"/>
            <a:ext cx="2356843" cy="95062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tIns="0" rtlCol="0" anchor="t"/>
          <a:lstStyle/>
          <a:p>
            <a:pPr algn="ctr"/>
            <a:r>
              <a:rPr lang="en-US" sz="2400" b="1" dirty="0">
                <a:solidFill>
                  <a:schemeClr val="tx1"/>
                </a:solidFill>
              </a:rPr>
              <a:t>UAV</a:t>
            </a:r>
          </a:p>
          <a:p>
            <a:pPr>
              <a:lnSpc>
                <a:spcPct val="85000"/>
              </a:lnSpc>
            </a:pPr>
            <a:r>
              <a:rPr lang="en-US" sz="2000" b="1" dirty="0">
                <a:solidFill>
                  <a:schemeClr val="tx1"/>
                </a:solidFill>
              </a:rPr>
              <a:t>crew : Person [0]</a:t>
            </a:r>
          </a:p>
          <a:p>
            <a:pPr>
              <a:lnSpc>
                <a:spcPct val="85000"/>
              </a:lnSpc>
            </a:pPr>
            <a:r>
              <a:rPr lang="en-US" sz="2000" b="1" dirty="0">
                <a:solidFill>
                  <a:schemeClr val="tx1"/>
                </a:solidFill>
              </a:rPr>
              <a:t>^flown : Flight [0..*]</a:t>
            </a:r>
          </a:p>
          <a:p>
            <a:pPr algn="ctr"/>
            <a:endParaRPr lang="en-US" sz="2400" b="1" dirty="0">
              <a:solidFill>
                <a:schemeClr val="tx1"/>
              </a:solidFill>
            </a:endParaRPr>
          </a:p>
        </p:txBody>
      </p:sp>
      <p:sp>
        <p:nvSpPr>
          <p:cNvPr id="75" name="Line 4"/>
          <p:cNvSpPr>
            <a:spLocks noChangeShapeType="1"/>
          </p:cNvSpPr>
          <p:nvPr/>
        </p:nvSpPr>
        <p:spPr bwMode="auto">
          <a:xfrm rot="16200000" flipV="1">
            <a:off x="9236791" y="4702850"/>
            <a:ext cx="0" cy="234199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Tree>
    <p:extLst>
      <p:ext uri="{BB962C8B-B14F-4D97-AF65-F5344CB8AC3E}">
        <p14:creationId xmlns:p14="http://schemas.microsoft.com/office/powerpoint/2010/main" val="23654221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80962"/>
            <a:ext cx="8229600" cy="1143000"/>
          </a:xfrm>
        </p:spPr>
        <p:txBody>
          <a:bodyPr/>
          <a:lstStyle/>
          <a:p>
            <a:r>
              <a:rPr lang="en-US" dirty="0"/>
              <a:t>Item Flow Example</a:t>
            </a:r>
          </a:p>
        </p:txBody>
      </p:sp>
      <p:sp>
        <p:nvSpPr>
          <p:cNvPr id="3" name="Content Placeholder 2"/>
          <p:cNvSpPr>
            <a:spLocks noGrp="1"/>
          </p:cNvSpPr>
          <p:nvPr>
            <p:ph idx="1"/>
          </p:nvPr>
        </p:nvSpPr>
        <p:spPr>
          <a:xfrm>
            <a:off x="1981200" y="5047489"/>
            <a:ext cx="8577072" cy="1819339"/>
          </a:xfrm>
        </p:spPr>
        <p:txBody>
          <a:bodyPr>
            <a:noAutofit/>
          </a:bodyPr>
          <a:lstStyle/>
          <a:p>
            <a:pPr>
              <a:lnSpc>
                <a:spcPct val="90000"/>
              </a:lnSpc>
            </a:pPr>
            <a:r>
              <a:rPr lang="en-US" dirty="0"/>
              <a:t>Modeler thought the upper right item flow meant any fluid could flow (capability), not just water, as indicated by the flow properties. </a:t>
            </a:r>
            <a:r>
              <a:rPr lang="en-US" sz="1800" dirty="0"/>
              <a:t>http://issues.omg.org/browse/SYSMLR-328</a:t>
            </a:r>
            <a:r>
              <a:rPr lang="en-US" dirty="0"/>
              <a:t> </a:t>
            </a:r>
          </a:p>
          <a:p>
            <a:pPr>
              <a:lnSpc>
                <a:spcPct val="90000"/>
              </a:lnSpc>
            </a:pPr>
            <a:r>
              <a:rPr lang="en-US" dirty="0"/>
              <a:t>It’s actually only a classification.</a:t>
            </a:r>
          </a:p>
        </p:txBody>
      </p:sp>
      <p:pic>
        <p:nvPicPr>
          <p:cNvPr id="6" name="Picture 5"/>
          <p:cNvPicPr>
            <a:picLocks noChangeAspect="1"/>
          </p:cNvPicPr>
          <p:nvPr/>
        </p:nvPicPr>
        <p:blipFill>
          <a:blip r:embed="rId2"/>
          <a:stretch>
            <a:fillRect/>
          </a:stretch>
        </p:blipFill>
        <p:spPr>
          <a:xfrm>
            <a:off x="3447796" y="994757"/>
            <a:ext cx="5397500" cy="3679754"/>
          </a:xfrm>
          <a:prstGeom prst="rect">
            <a:avLst/>
          </a:prstGeom>
        </p:spPr>
      </p:pic>
      <p:sp>
        <p:nvSpPr>
          <p:cNvPr id="7" name="Rectangle 6"/>
          <p:cNvSpPr/>
          <p:nvPr/>
        </p:nvSpPr>
        <p:spPr>
          <a:xfrm>
            <a:off x="3563112" y="4713462"/>
            <a:ext cx="5282184" cy="307777"/>
          </a:xfrm>
          <a:prstGeom prst="rect">
            <a:avLst/>
          </a:prstGeom>
        </p:spPr>
        <p:txBody>
          <a:bodyPr wrap="square">
            <a:spAutoFit/>
          </a:bodyPr>
          <a:lstStyle/>
          <a:p>
            <a:pPr algn="ctr"/>
            <a:r>
              <a:rPr lang="en-US" sz="1400" dirty="0"/>
              <a:t>Figure 9.15 - Usage example of item flows in internal block diagrams</a:t>
            </a:r>
          </a:p>
        </p:txBody>
      </p:sp>
    </p:spTree>
    <p:extLst>
      <p:ext uri="{BB962C8B-B14F-4D97-AF65-F5344CB8AC3E}">
        <p14:creationId xmlns:p14="http://schemas.microsoft.com/office/powerpoint/2010/main" val="327950513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46038"/>
            <a:ext cx="8229600" cy="1143000"/>
          </a:xfrm>
        </p:spPr>
        <p:txBody>
          <a:bodyPr/>
          <a:lstStyle/>
          <a:p>
            <a:r>
              <a:rPr lang="en-US" dirty="0"/>
              <a:t>Item Flow Example</a:t>
            </a:r>
          </a:p>
        </p:txBody>
      </p:sp>
      <p:sp>
        <p:nvSpPr>
          <p:cNvPr id="3" name="Content Placeholder 2"/>
          <p:cNvSpPr>
            <a:spLocks noGrp="1"/>
          </p:cNvSpPr>
          <p:nvPr>
            <p:ph idx="1"/>
          </p:nvPr>
        </p:nvSpPr>
        <p:spPr>
          <a:xfrm>
            <a:off x="1898904" y="6101716"/>
            <a:ext cx="8549640" cy="429768"/>
          </a:xfrm>
        </p:spPr>
        <p:txBody>
          <a:bodyPr>
            <a:noAutofit/>
          </a:bodyPr>
          <a:lstStyle/>
          <a:p>
            <a:pPr>
              <a:lnSpc>
                <a:spcPct val="90000"/>
              </a:lnSpc>
            </a:pPr>
            <a:r>
              <a:rPr lang="en-US" dirty="0"/>
              <a:t>Only pistons, crankshafts, and cams flow, not any engine part.</a:t>
            </a:r>
          </a:p>
        </p:txBody>
      </p:sp>
      <p:sp>
        <p:nvSpPr>
          <p:cNvPr id="7" name="Rectangle 6"/>
          <p:cNvSpPr/>
          <p:nvPr/>
        </p:nvSpPr>
        <p:spPr>
          <a:xfrm>
            <a:off x="3663696" y="5731621"/>
            <a:ext cx="4828032" cy="307777"/>
          </a:xfrm>
          <a:prstGeom prst="rect">
            <a:avLst/>
          </a:prstGeom>
        </p:spPr>
        <p:txBody>
          <a:bodyPr wrap="square">
            <a:spAutoFit/>
          </a:bodyPr>
          <a:lstStyle/>
          <a:p>
            <a:pPr algn="ctr"/>
            <a:r>
              <a:rPr lang="en-US" sz="1400" dirty="0"/>
              <a:t>Figure 9.16 - Usage example of item flow decomposition</a:t>
            </a:r>
          </a:p>
        </p:txBody>
      </p:sp>
      <p:pic>
        <p:nvPicPr>
          <p:cNvPr id="4" name="Picture 3"/>
          <p:cNvPicPr>
            <a:picLocks noChangeAspect="1"/>
          </p:cNvPicPr>
          <p:nvPr/>
        </p:nvPicPr>
        <p:blipFill>
          <a:blip r:embed="rId2"/>
          <a:stretch>
            <a:fillRect/>
          </a:stretch>
        </p:blipFill>
        <p:spPr>
          <a:xfrm>
            <a:off x="3221956" y="1063230"/>
            <a:ext cx="5342925" cy="4646226"/>
          </a:xfrm>
          <a:prstGeom prst="rect">
            <a:avLst/>
          </a:prstGeom>
        </p:spPr>
      </p:pic>
    </p:spTree>
    <p:extLst>
      <p:ext uri="{BB962C8B-B14F-4D97-AF65-F5344CB8AC3E}">
        <p14:creationId xmlns:p14="http://schemas.microsoft.com/office/powerpoint/2010/main" val="38756622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Overview</a:t>
            </a:r>
          </a:p>
        </p:txBody>
      </p:sp>
      <p:sp>
        <p:nvSpPr>
          <p:cNvPr id="3" name="Content Placeholder 2"/>
          <p:cNvSpPr>
            <a:spLocks noGrp="1"/>
          </p:cNvSpPr>
          <p:nvPr>
            <p:ph idx="1"/>
          </p:nvPr>
        </p:nvSpPr>
        <p:spPr/>
        <p:txBody>
          <a:bodyPr>
            <a:normAutofit/>
          </a:bodyPr>
          <a:lstStyle/>
          <a:p>
            <a:r>
              <a:rPr lang="en-US" sz="3200" dirty="0"/>
              <a:t>Language Definition Introduction</a:t>
            </a:r>
          </a:p>
          <a:p>
            <a:r>
              <a:rPr lang="en-US" sz="3200" dirty="0">
                <a:solidFill>
                  <a:schemeClr val="bg1">
                    <a:lumMod val="65000"/>
                  </a:schemeClr>
                </a:solidFill>
              </a:rPr>
              <a:t>Language Definition Requirements &amp; Benefits/</a:t>
            </a:r>
            <a:r>
              <a:rPr lang="en-US" sz="3200" dirty="0" err="1">
                <a:solidFill>
                  <a:schemeClr val="bg1">
                    <a:lumMod val="65000"/>
                  </a:schemeClr>
                </a:solidFill>
              </a:rPr>
              <a:t>UseCases</a:t>
            </a:r>
            <a:endParaRPr lang="en-US" sz="3200" dirty="0">
              <a:solidFill>
                <a:schemeClr val="bg1">
                  <a:lumMod val="65000"/>
                </a:schemeClr>
              </a:solidFill>
            </a:endParaRPr>
          </a:p>
          <a:p>
            <a:r>
              <a:rPr lang="en-US" sz="3200" dirty="0">
                <a:solidFill>
                  <a:schemeClr val="bg1">
                    <a:lumMod val="65000"/>
                  </a:schemeClr>
                </a:solidFill>
              </a:rPr>
              <a:t>Language Feature Requirements (Status)</a:t>
            </a:r>
          </a:p>
          <a:p>
            <a:pPr marL="0" indent="0">
              <a:buNone/>
            </a:pPr>
            <a:endParaRPr lang="en-US" sz="3200" dirty="0"/>
          </a:p>
        </p:txBody>
      </p:sp>
      <p:sp>
        <p:nvSpPr>
          <p:cNvPr id="5" name="Slide Number Placeholder 4"/>
          <p:cNvSpPr>
            <a:spLocks noGrp="1"/>
          </p:cNvSpPr>
          <p:nvPr>
            <p:ph type="sldNum" sz="quarter" idx="12"/>
          </p:nvPr>
        </p:nvSpPr>
        <p:spPr/>
        <p:txBody>
          <a:bodyPr/>
          <a:lstStyle/>
          <a:p>
            <a:fld id="{8F1B3A31-E2C7-4107-99CC-0B10DFF9F6E7}" type="slidenum">
              <a:rPr lang="en-US" smtClean="0"/>
              <a:t>3</a:t>
            </a:fld>
            <a:endParaRPr lang="en-US"/>
          </a:p>
        </p:txBody>
      </p:sp>
    </p:spTree>
    <p:extLst>
      <p:ext uri="{BB962C8B-B14F-4D97-AF65-F5344CB8AC3E}">
        <p14:creationId xmlns:p14="http://schemas.microsoft.com/office/powerpoint/2010/main" val="132916095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Logic Modeling</a:t>
            </a:r>
          </a:p>
        </p:txBody>
      </p:sp>
      <p:sp>
        <p:nvSpPr>
          <p:cNvPr id="3" name="Content Placeholder 2"/>
          <p:cNvSpPr>
            <a:spLocks noGrp="1"/>
          </p:cNvSpPr>
          <p:nvPr>
            <p:ph idx="1"/>
          </p:nvPr>
        </p:nvSpPr>
        <p:spPr>
          <a:xfrm>
            <a:off x="838199" y="5817326"/>
            <a:ext cx="10996749" cy="620894"/>
          </a:xfrm>
        </p:spPr>
        <p:txBody>
          <a:bodyPr>
            <a:normAutofit/>
          </a:bodyPr>
          <a:lstStyle/>
          <a:p>
            <a:endParaRPr lang="en-US" sz="2800" dirty="0"/>
          </a:p>
        </p:txBody>
      </p:sp>
      <p:sp>
        <p:nvSpPr>
          <p:cNvPr id="4" name="Slide Number Placeholder 3"/>
          <p:cNvSpPr>
            <a:spLocks noGrp="1"/>
          </p:cNvSpPr>
          <p:nvPr>
            <p:ph type="sldNum" sz="quarter" idx="12"/>
          </p:nvPr>
        </p:nvSpPr>
        <p:spPr/>
        <p:txBody>
          <a:bodyPr/>
          <a:lstStyle/>
          <a:p>
            <a:fld id="{8F1B3A31-E2C7-4107-99CC-0B10DFF9F6E7}" type="slidenum">
              <a:rPr lang="en-US" smtClean="0"/>
              <a:t>30</a:t>
            </a:fld>
            <a:endParaRPr lang="en-US"/>
          </a:p>
        </p:txBody>
      </p:sp>
      <p:grpSp>
        <p:nvGrpSpPr>
          <p:cNvPr id="18" name="Group 17"/>
          <p:cNvGrpSpPr/>
          <p:nvPr/>
        </p:nvGrpSpPr>
        <p:grpSpPr>
          <a:xfrm>
            <a:off x="724365" y="1536793"/>
            <a:ext cx="10973671" cy="3546116"/>
            <a:chOff x="1719262" y="2056510"/>
            <a:chExt cx="8823938" cy="2851435"/>
          </a:xfrm>
        </p:grpSpPr>
        <p:pic>
          <p:nvPicPr>
            <p:cNvPr id="1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9262" y="2272553"/>
              <a:ext cx="3133725" cy="24193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29187" y="2373868"/>
              <a:ext cx="2419350" cy="9334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7"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48537" y="2056510"/>
              <a:ext cx="3194663" cy="285143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5" name="TextBox 4"/>
          <p:cNvSpPr txBox="1"/>
          <p:nvPr/>
        </p:nvSpPr>
        <p:spPr>
          <a:xfrm>
            <a:off x="939071" y="4796350"/>
            <a:ext cx="3489492" cy="461665"/>
          </a:xfrm>
          <a:prstGeom prst="rect">
            <a:avLst/>
          </a:prstGeom>
          <a:noFill/>
        </p:spPr>
        <p:txBody>
          <a:bodyPr wrap="square" rtlCol="0">
            <a:spAutoFit/>
          </a:bodyPr>
          <a:lstStyle/>
          <a:p>
            <a:r>
              <a:rPr lang="en-US" sz="2400" dirty="0"/>
              <a:t>Graphical Logic Modeling</a:t>
            </a:r>
          </a:p>
        </p:txBody>
      </p:sp>
      <p:sp>
        <p:nvSpPr>
          <p:cNvPr id="6" name="TextBox 5"/>
          <p:cNvSpPr txBox="1"/>
          <p:nvPr/>
        </p:nvSpPr>
        <p:spPr>
          <a:xfrm>
            <a:off x="5555104" y="3130173"/>
            <a:ext cx="1075359" cy="461665"/>
          </a:xfrm>
          <a:prstGeom prst="rect">
            <a:avLst/>
          </a:prstGeom>
          <a:noFill/>
        </p:spPr>
        <p:txBody>
          <a:bodyPr wrap="none" rtlCol="0">
            <a:spAutoFit/>
          </a:bodyPr>
          <a:lstStyle/>
          <a:p>
            <a:r>
              <a:rPr lang="en-US" sz="2400" dirty="0"/>
              <a:t>Results</a:t>
            </a:r>
          </a:p>
        </p:txBody>
      </p:sp>
      <p:sp>
        <p:nvSpPr>
          <p:cNvPr id="7" name="TextBox 6"/>
          <p:cNvSpPr txBox="1"/>
          <p:nvPr/>
        </p:nvSpPr>
        <p:spPr>
          <a:xfrm>
            <a:off x="9733993" y="5049623"/>
            <a:ext cx="1206292" cy="461665"/>
          </a:xfrm>
          <a:prstGeom prst="rect">
            <a:avLst/>
          </a:prstGeom>
          <a:noFill/>
        </p:spPr>
        <p:txBody>
          <a:bodyPr wrap="none" rtlCol="0">
            <a:spAutoFit/>
          </a:bodyPr>
          <a:lstStyle/>
          <a:p>
            <a:r>
              <a:rPr lang="en-US" sz="2400" dirty="0"/>
              <a:t>Benefits</a:t>
            </a:r>
          </a:p>
        </p:txBody>
      </p:sp>
    </p:spTree>
    <p:extLst>
      <p:ext uri="{BB962C8B-B14F-4D97-AF65-F5344CB8AC3E}">
        <p14:creationId xmlns:p14="http://schemas.microsoft.com/office/powerpoint/2010/main" val="415293236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Formalism Use Cases (Hybrid SUV)</a:t>
            </a:r>
            <a:endParaRPr lang="en-US" dirty="0"/>
          </a:p>
        </p:txBody>
      </p:sp>
      <p:sp>
        <p:nvSpPr>
          <p:cNvPr id="3" name="Content Placeholder 2"/>
          <p:cNvSpPr>
            <a:spLocks noGrp="1"/>
          </p:cNvSpPr>
          <p:nvPr>
            <p:ph idx="1"/>
          </p:nvPr>
        </p:nvSpPr>
        <p:spPr/>
        <p:txBody>
          <a:bodyPr>
            <a:normAutofit fontScale="92500" lnSpcReduction="10000"/>
          </a:bodyPr>
          <a:lstStyle/>
          <a:p>
            <a:r>
              <a:rPr lang="en-US" dirty="0"/>
              <a:t>Engineers identify a set of hazards associated for the vehicle. They capture this material in the system model, along with potential mitigations that are tied to elements of the design. Throughout the design process, the engineers put together analyses (fault trees, formal verification, etc.), while the SME automatically constructs the assurance case arguments (using the hazards, mitigations, analyses and design information tied to the mitigations) which expresses whether or not the system is safe to use. </a:t>
            </a:r>
          </a:p>
          <a:p>
            <a:endParaRPr lang="en-US" dirty="0"/>
          </a:p>
          <a:p>
            <a:r>
              <a:rPr lang="en-US" dirty="0"/>
              <a:t>Engineers identify undesirable events (combinations of states, actions, interactions, values, etc.) during design and use the SME to automatically generate fault trees to study how they can improve the design to avoid these events. </a:t>
            </a:r>
          </a:p>
          <a:p>
            <a:endParaRPr lang="en-US" dirty="0"/>
          </a:p>
        </p:txBody>
      </p:sp>
      <p:sp>
        <p:nvSpPr>
          <p:cNvPr id="5" name="Slide Number Placeholder 4"/>
          <p:cNvSpPr>
            <a:spLocks noGrp="1"/>
          </p:cNvSpPr>
          <p:nvPr>
            <p:ph type="sldNum" sz="quarter" idx="12"/>
          </p:nvPr>
        </p:nvSpPr>
        <p:spPr/>
        <p:txBody>
          <a:bodyPr/>
          <a:lstStyle/>
          <a:p>
            <a:fld id="{8F1B3A31-E2C7-4107-99CC-0B10DFF9F6E7}" type="slidenum">
              <a:rPr lang="en-US" smtClean="0"/>
              <a:t>31</a:t>
            </a:fld>
            <a:endParaRPr lang="en-US"/>
          </a:p>
        </p:txBody>
      </p:sp>
    </p:spTree>
    <p:extLst>
      <p:ext uri="{BB962C8B-B14F-4D97-AF65-F5344CB8AC3E}">
        <p14:creationId xmlns:p14="http://schemas.microsoft.com/office/powerpoint/2010/main" val="220093764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Formalism Use Cases (Hybrid SUV)</a:t>
            </a:r>
            <a:endParaRPr lang="en-US" dirty="0"/>
          </a:p>
        </p:txBody>
      </p:sp>
      <p:sp>
        <p:nvSpPr>
          <p:cNvPr id="3" name="Content Placeholder 2"/>
          <p:cNvSpPr>
            <a:spLocks noGrp="1"/>
          </p:cNvSpPr>
          <p:nvPr>
            <p:ph idx="1"/>
          </p:nvPr>
        </p:nvSpPr>
        <p:spPr/>
        <p:txBody>
          <a:bodyPr>
            <a:normAutofit/>
          </a:bodyPr>
          <a:lstStyle/>
          <a:p>
            <a:r>
              <a:rPr lang="en-US" dirty="0"/>
              <a:t>Engineers for the Hybrid SUV acquire a model for a component they would like to use with their design. The documentation references the verification of the design obtained by using reasoning tool that the engineers do not have.  When the engineers download the model and integrate it with theirs, they know any inconsistencies found by their own reasoners are not due to flaws internal to the component’s design.</a:t>
            </a:r>
          </a:p>
        </p:txBody>
      </p:sp>
      <p:sp>
        <p:nvSpPr>
          <p:cNvPr id="5" name="Slide Number Placeholder 4"/>
          <p:cNvSpPr>
            <a:spLocks noGrp="1"/>
          </p:cNvSpPr>
          <p:nvPr>
            <p:ph type="sldNum" sz="quarter" idx="12"/>
          </p:nvPr>
        </p:nvSpPr>
        <p:spPr/>
        <p:txBody>
          <a:bodyPr/>
          <a:lstStyle/>
          <a:p>
            <a:fld id="{8F1B3A31-E2C7-4107-99CC-0B10DFF9F6E7}" type="slidenum">
              <a:rPr lang="en-US" smtClean="0"/>
              <a:t>32</a:t>
            </a:fld>
            <a:endParaRPr lang="en-US"/>
          </a:p>
        </p:txBody>
      </p:sp>
    </p:spTree>
    <p:extLst>
      <p:ext uri="{BB962C8B-B14F-4D97-AF65-F5344CB8AC3E}">
        <p14:creationId xmlns:p14="http://schemas.microsoft.com/office/powerpoint/2010/main" val="302622683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5837" y="2267815"/>
            <a:ext cx="10515600" cy="1325563"/>
          </a:xfrm>
        </p:spPr>
        <p:txBody>
          <a:bodyPr/>
          <a:lstStyle/>
          <a:p>
            <a:pPr algn="ctr"/>
            <a:r>
              <a:rPr lang="en-US" b="1" dirty="0"/>
              <a:t>Questions/Comments? </a:t>
            </a:r>
          </a:p>
        </p:txBody>
      </p:sp>
      <p:sp>
        <p:nvSpPr>
          <p:cNvPr id="4" name="Slide Number Placeholder 3"/>
          <p:cNvSpPr>
            <a:spLocks noGrp="1"/>
          </p:cNvSpPr>
          <p:nvPr>
            <p:ph type="sldNum" sz="quarter" idx="12"/>
          </p:nvPr>
        </p:nvSpPr>
        <p:spPr/>
        <p:txBody>
          <a:bodyPr/>
          <a:lstStyle/>
          <a:p>
            <a:fld id="{8F1B3A31-E2C7-4107-99CC-0B10DFF9F6E7}" type="slidenum">
              <a:rPr lang="en-US" smtClean="0"/>
              <a:t>33</a:t>
            </a:fld>
            <a:endParaRPr lang="en-US"/>
          </a:p>
        </p:txBody>
      </p:sp>
    </p:spTree>
    <p:extLst>
      <p:ext uri="{BB962C8B-B14F-4D97-AF65-F5344CB8AC3E}">
        <p14:creationId xmlns:p14="http://schemas.microsoft.com/office/powerpoint/2010/main" val="4847961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Language Definition =</a:t>
            </a:r>
            <a:br>
              <a:rPr lang="en-US" b="1" dirty="0"/>
            </a:br>
            <a:r>
              <a:rPr lang="en-US" b="1" dirty="0"/>
              <a:t>Syntax + Semantics + Vocabulary</a:t>
            </a:r>
          </a:p>
        </p:txBody>
      </p:sp>
      <p:sp>
        <p:nvSpPr>
          <p:cNvPr id="3" name="Content Placeholder 2"/>
          <p:cNvSpPr>
            <a:spLocks noGrp="1"/>
          </p:cNvSpPr>
          <p:nvPr>
            <p:ph idx="1"/>
          </p:nvPr>
        </p:nvSpPr>
        <p:spPr/>
        <p:txBody>
          <a:bodyPr>
            <a:normAutofit/>
          </a:bodyPr>
          <a:lstStyle/>
          <a:p>
            <a:pPr>
              <a:spcBef>
                <a:spcPts val="600"/>
              </a:spcBef>
            </a:pPr>
            <a:r>
              <a:rPr lang="en-US" sz="3200" dirty="0"/>
              <a:t>Syntax</a:t>
            </a:r>
          </a:p>
          <a:p>
            <a:pPr lvl="1">
              <a:spcBef>
                <a:spcPts val="600"/>
              </a:spcBef>
            </a:pPr>
            <a:r>
              <a:rPr lang="en-US" sz="2800" i="1" dirty="0"/>
              <a:t>Concrete</a:t>
            </a:r>
            <a:r>
              <a:rPr lang="en-US" sz="2800" dirty="0"/>
              <a:t>: What you see (rectangles, lines, text).</a:t>
            </a:r>
          </a:p>
          <a:p>
            <a:pPr lvl="1">
              <a:spcBef>
                <a:spcPts val="600"/>
              </a:spcBef>
            </a:pPr>
            <a:r>
              <a:rPr lang="en-US" sz="2800" i="1" dirty="0"/>
              <a:t>Abstract</a:t>
            </a:r>
            <a:r>
              <a:rPr lang="en-US" sz="2800" dirty="0"/>
              <a:t>: What you say (“block”, “item flow”)</a:t>
            </a:r>
          </a:p>
          <a:p>
            <a:pPr lvl="1">
              <a:spcBef>
                <a:spcPts val="600"/>
              </a:spcBef>
            </a:pPr>
            <a:r>
              <a:rPr lang="en-US" sz="2800" i="1" dirty="0"/>
              <a:t>Interchange/API</a:t>
            </a:r>
            <a:r>
              <a:rPr lang="en-US" sz="2800" dirty="0"/>
              <a:t>: What computers read/write.</a:t>
            </a:r>
          </a:p>
          <a:p>
            <a:pPr>
              <a:spcBef>
                <a:spcPts val="600"/>
              </a:spcBef>
            </a:pPr>
            <a:r>
              <a:rPr lang="en-US" sz="3200" dirty="0"/>
              <a:t>Semantics</a:t>
            </a:r>
          </a:p>
          <a:p>
            <a:pPr lvl="1">
              <a:spcBef>
                <a:spcPts val="600"/>
              </a:spcBef>
            </a:pPr>
            <a:r>
              <a:rPr lang="en-US" sz="2800" dirty="0"/>
              <a:t>What’s possible to conclude about the </a:t>
            </a:r>
            <a:r>
              <a:rPr lang="en-US" sz="2800" i="1" dirty="0"/>
              <a:t>things being modeled</a:t>
            </a:r>
            <a:r>
              <a:rPr lang="en-US" sz="2800" dirty="0"/>
              <a:t> when using the syntax.</a:t>
            </a:r>
          </a:p>
          <a:p>
            <a:r>
              <a:rPr lang="en-US" sz="3200" dirty="0"/>
              <a:t>Vocabulary (libraries)</a:t>
            </a:r>
          </a:p>
          <a:p>
            <a:pPr lvl="1"/>
            <a:r>
              <a:rPr lang="en-US" sz="2800" dirty="0"/>
              <a:t>(Predefined) model elements (Engine, </a:t>
            </a:r>
            <a:r>
              <a:rPr lang="en-US" sz="2800" dirty="0" err="1"/>
              <a:t>Propellor</a:t>
            </a:r>
            <a:r>
              <a:rPr lang="en-US" sz="2800" dirty="0"/>
              <a:t>, weight).</a:t>
            </a:r>
          </a:p>
          <a:p>
            <a:pPr marL="0" indent="0">
              <a:buNone/>
            </a:pPr>
            <a:endParaRPr lang="en-US" sz="3200" dirty="0"/>
          </a:p>
        </p:txBody>
      </p:sp>
      <p:sp>
        <p:nvSpPr>
          <p:cNvPr id="5" name="Slide Number Placeholder 4"/>
          <p:cNvSpPr>
            <a:spLocks noGrp="1"/>
          </p:cNvSpPr>
          <p:nvPr>
            <p:ph type="sldNum" sz="quarter" idx="12"/>
          </p:nvPr>
        </p:nvSpPr>
        <p:spPr/>
        <p:txBody>
          <a:bodyPr/>
          <a:lstStyle/>
          <a:p>
            <a:fld id="{8F1B3A31-E2C7-4107-99CC-0B10DFF9F6E7}" type="slidenum">
              <a:rPr lang="en-US" smtClean="0"/>
              <a:t>4</a:t>
            </a:fld>
            <a:endParaRPr lang="en-US"/>
          </a:p>
        </p:txBody>
      </p:sp>
    </p:spTree>
    <p:extLst>
      <p:ext uri="{BB962C8B-B14F-4D97-AF65-F5344CB8AC3E}">
        <p14:creationId xmlns:p14="http://schemas.microsoft.com/office/powerpoint/2010/main" val="30957374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Example: Natural Language</a:t>
            </a:r>
          </a:p>
        </p:txBody>
      </p:sp>
      <p:sp>
        <p:nvSpPr>
          <p:cNvPr id="3" name="Content Placeholder 2"/>
          <p:cNvSpPr>
            <a:spLocks noGrp="1"/>
          </p:cNvSpPr>
          <p:nvPr>
            <p:ph idx="1"/>
          </p:nvPr>
        </p:nvSpPr>
        <p:spPr/>
        <p:txBody>
          <a:bodyPr>
            <a:normAutofit/>
          </a:bodyPr>
          <a:lstStyle/>
          <a:p>
            <a:pPr>
              <a:spcBef>
                <a:spcPts val="600"/>
              </a:spcBef>
            </a:pPr>
            <a:r>
              <a:rPr lang="en-US" sz="3200" dirty="0"/>
              <a:t>Syntax = grammar</a:t>
            </a:r>
          </a:p>
          <a:p>
            <a:pPr lvl="1">
              <a:spcBef>
                <a:spcPts val="600"/>
              </a:spcBef>
            </a:pPr>
            <a:r>
              <a:rPr lang="en-US" sz="2800" i="1" dirty="0"/>
              <a:t>Concrete</a:t>
            </a:r>
            <a:r>
              <a:rPr lang="en-US" sz="2800" dirty="0"/>
              <a:t>: Verbs appear between nouns (in English)</a:t>
            </a:r>
          </a:p>
          <a:p>
            <a:pPr lvl="1">
              <a:spcBef>
                <a:spcPts val="600"/>
              </a:spcBef>
            </a:pPr>
            <a:r>
              <a:rPr lang="en-US" sz="2800" i="1" dirty="0"/>
              <a:t>Abstract</a:t>
            </a:r>
            <a:r>
              <a:rPr lang="en-US" sz="2800" dirty="0"/>
              <a:t>: ‘Verb’, ‘Noun’, ‘</a:t>
            </a:r>
            <a:r>
              <a:rPr lang="en-US" sz="2800" dirty="0" err="1"/>
              <a:t>subjectNoun</a:t>
            </a:r>
            <a:r>
              <a:rPr lang="en-US" sz="2800" dirty="0"/>
              <a:t>’, ‘</a:t>
            </a:r>
            <a:r>
              <a:rPr lang="en-US" sz="2800" dirty="0" err="1"/>
              <a:t>objectNoun</a:t>
            </a:r>
            <a:r>
              <a:rPr lang="en-US" sz="2800" dirty="0"/>
              <a:t>’.</a:t>
            </a:r>
          </a:p>
          <a:p>
            <a:pPr lvl="1">
              <a:spcBef>
                <a:spcPts val="600"/>
              </a:spcBef>
            </a:pPr>
            <a:r>
              <a:rPr lang="en-US" sz="2800" i="1" dirty="0"/>
              <a:t>Interchange/API</a:t>
            </a:r>
            <a:r>
              <a:rPr lang="en-US" sz="2800" dirty="0"/>
              <a:t>: UNICODE</a:t>
            </a:r>
          </a:p>
          <a:p>
            <a:pPr>
              <a:spcBef>
                <a:spcPts val="600"/>
              </a:spcBef>
            </a:pPr>
            <a:r>
              <a:rPr lang="en-US" sz="3200" dirty="0"/>
              <a:t>Semantics</a:t>
            </a:r>
          </a:p>
          <a:p>
            <a:pPr lvl="1">
              <a:spcBef>
                <a:spcPts val="600"/>
              </a:spcBef>
            </a:pPr>
            <a:r>
              <a:rPr lang="en-US" sz="2800" dirty="0"/>
              <a:t>Verbs between nouns =&gt; Objects described by the nouns are involved in behaviors described by the verbs.</a:t>
            </a:r>
          </a:p>
          <a:p>
            <a:r>
              <a:rPr lang="en-US" sz="3200" dirty="0"/>
              <a:t>Vocabulary (dictionary) = words</a:t>
            </a:r>
          </a:p>
          <a:p>
            <a:pPr lvl="1"/>
            <a:r>
              <a:rPr lang="en-US" sz="2800" dirty="0"/>
              <a:t>Particular nouns (‘mountain’, ‘road’) and verbs (‘climb’, ‘drive’).</a:t>
            </a:r>
          </a:p>
          <a:p>
            <a:pPr marL="0" indent="0">
              <a:buNone/>
            </a:pPr>
            <a:endParaRPr lang="en-US" sz="3200" dirty="0"/>
          </a:p>
        </p:txBody>
      </p:sp>
      <p:sp>
        <p:nvSpPr>
          <p:cNvPr id="5" name="Slide Number Placeholder 4"/>
          <p:cNvSpPr>
            <a:spLocks noGrp="1"/>
          </p:cNvSpPr>
          <p:nvPr>
            <p:ph type="sldNum" sz="quarter" idx="12"/>
          </p:nvPr>
        </p:nvSpPr>
        <p:spPr/>
        <p:txBody>
          <a:bodyPr/>
          <a:lstStyle/>
          <a:p>
            <a:fld id="{8F1B3A31-E2C7-4107-99CC-0B10DFF9F6E7}" type="slidenum">
              <a:rPr lang="en-US" smtClean="0"/>
              <a:t>5</a:t>
            </a:fld>
            <a:endParaRPr lang="en-US"/>
          </a:p>
        </p:txBody>
      </p:sp>
    </p:spTree>
    <p:extLst>
      <p:ext uri="{BB962C8B-B14F-4D97-AF65-F5344CB8AC3E}">
        <p14:creationId xmlns:p14="http://schemas.microsoft.com/office/powerpoint/2010/main" val="1178784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0325"/>
            <a:ext cx="10515600" cy="1325563"/>
          </a:xfrm>
        </p:spPr>
        <p:txBody>
          <a:bodyPr/>
          <a:lstStyle/>
          <a:p>
            <a:pPr algn="ctr"/>
            <a:r>
              <a:rPr lang="en-US" b="1" dirty="0"/>
              <a:t>Example: Natural Language</a:t>
            </a:r>
            <a:endParaRPr lang="en-US" dirty="0"/>
          </a:p>
        </p:txBody>
      </p:sp>
      <p:pic>
        <p:nvPicPr>
          <p:cNvPr id="69" name="Content Placeholder 6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698298" y="4926319"/>
            <a:ext cx="3324917" cy="1300412"/>
          </a:xfrm>
        </p:spPr>
      </p:pic>
      <p:sp>
        <p:nvSpPr>
          <p:cNvPr id="84" name="Slide Number Placeholder 83"/>
          <p:cNvSpPr>
            <a:spLocks noGrp="1"/>
          </p:cNvSpPr>
          <p:nvPr>
            <p:ph type="sldNum" sz="quarter" idx="12"/>
          </p:nvPr>
        </p:nvSpPr>
        <p:spPr>
          <a:xfrm>
            <a:off x="9924836" y="6356350"/>
            <a:ext cx="1428964" cy="365125"/>
          </a:xfrm>
        </p:spPr>
        <p:txBody>
          <a:bodyPr/>
          <a:lstStyle/>
          <a:p>
            <a:fld id="{8F1B3A31-E2C7-4107-99CC-0B10DFF9F6E7}" type="slidenum">
              <a:rPr lang="en-US" smtClean="0"/>
              <a:t>6</a:t>
            </a:fld>
            <a:endParaRPr lang="en-US" dirty="0"/>
          </a:p>
        </p:txBody>
      </p:sp>
      <p:grpSp>
        <p:nvGrpSpPr>
          <p:cNvPr id="19" name="Group 18"/>
          <p:cNvGrpSpPr/>
          <p:nvPr/>
        </p:nvGrpSpPr>
        <p:grpSpPr>
          <a:xfrm>
            <a:off x="6827364" y="4055845"/>
            <a:ext cx="6026327" cy="1661993"/>
            <a:chOff x="6827364" y="4055845"/>
            <a:chExt cx="6026327" cy="1661993"/>
          </a:xfrm>
        </p:grpSpPr>
        <p:sp>
          <p:nvSpPr>
            <p:cNvPr id="100" name="Arrow: Curved Left 99"/>
            <p:cNvSpPr/>
            <p:nvPr/>
          </p:nvSpPr>
          <p:spPr>
            <a:xfrm rot="3191560">
              <a:off x="9333621" y="1697112"/>
              <a:ext cx="1013813" cy="6026327"/>
            </a:xfrm>
            <a:prstGeom prst="curvedLeftArrow">
              <a:avLst>
                <a:gd name="adj1" fmla="val 29723"/>
                <a:gd name="adj2" fmla="val 68959"/>
                <a:gd name="adj3" fmla="val 42037"/>
              </a:avLst>
            </a:prstGeom>
            <a:solidFill>
              <a:schemeClr val="accent5"/>
            </a:solid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90" name="Rectangle 89"/>
            <p:cNvSpPr>
              <a:spLocks noChangeArrowheads="1"/>
            </p:cNvSpPr>
            <p:nvPr/>
          </p:nvSpPr>
          <p:spPr bwMode="auto">
            <a:xfrm>
              <a:off x="10587217" y="4055845"/>
              <a:ext cx="1577355" cy="1661993"/>
            </a:xfrm>
            <a:prstGeom prst="rect">
              <a:avLst/>
            </a:prstGeom>
            <a:solidFill>
              <a:schemeClr val="bg1"/>
            </a:solidFill>
            <a:ln>
              <a:noFill/>
            </a:ln>
            <a:effectLst/>
            <a:extLst/>
          </p:spPr>
          <p:txBody>
            <a:bodyPr wrap="none" lIns="274320" tIns="0" rIns="0" bIns="0">
              <a:spAutoFit/>
            </a:bodyPr>
            <a:lstStyle/>
            <a:p>
              <a:pPr algn="l">
                <a:lnSpc>
                  <a:spcPct val="90000"/>
                </a:lnSpc>
              </a:pPr>
              <a:r>
                <a:rPr lang="en-US" altLang="en-US" sz="2400" b="1" dirty="0">
                  <a:solidFill>
                    <a:schemeClr val="accent5"/>
                  </a:solidFill>
                </a:rPr>
                <a:t>Semantics</a:t>
              </a:r>
            </a:p>
            <a:p>
              <a:pPr algn="l">
                <a:lnSpc>
                  <a:spcPct val="90000"/>
                </a:lnSpc>
              </a:pPr>
              <a:r>
                <a:rPr lang="en-US" altLang="en-US" sz="2400" b="1" dirty="0">
                  <a:solidFill>
                    <a:schemeClr val="accent5"/>
                  </a:solidFill>
                </a:rPr>
                <a:t>Applied</a:t>
              </a:r>
            </a:p>
            <a:p>
              <a:pPr algn="l">
                <a:lnSpc>
                  <a:spcPct val="90000"/>
                </a:lnSpc>
              </a:pPr>
              <a:r>
                <a:rPr lang="en-US" altLang="en-US" sz="2400" b="1" dirty="0">
                  <a:solidFill>
                    <a:schemeClr val="accent5"/>
                  </a:solidFill>
                </a:rPr>
                <a:t>to Things</a:t>
              </a:r>
            </a:p>
            <a:p>
              <a:pPr algn="l">
                <a:lnSpc>
                  <a:spcPct val="90000"/>
                </a:lnSpc>
              </a:pPr>
              <a:r>
                <a:rPr lang="en-US" altLang="en-US" sz="2400" b="1" dirty="0">
                  <a:solidFill>
                    <a:schemeClr val="accent5"/>
                  </a:solidFill>
                </a:rPr>
                <a:t>Being</a:t>
              </a:r>
            </a:p>
            <a:p>
              <a:pPr algn="l">
                <a:lnSpc>
                  <a:spcPct val="90000"/>
                </a:lnSpc>
              </a:pPr>
              <a:r>
                <a:rPr lang="en-US" altLang="en-US" sz="2400" b="1" dirty="0">
                  <a:solidFill>
                    <a:schemeClr val="accent5"/>
                  </a:solidFill>
                </a:rPr>
                <a:t>Described</a:t>
              </a:r>
            </a:p>
          </p:txBody>
        </p:sp>
        <p:sp>
          <p:nvSpPr>
            <p:cNvPr id="91" name="Rectangle 45"/>
            <p:cNvSpPr>
              <a:spLocks noChangeArrowheads="1"/>
            </p:cNvSpPr>
            <p:nvPr/>
          </p:nvSpPr>
          <p:spPr bwMode="auto">
            <a:xfrm>
              <a:off x="8774130" y="4225166"/>
              <a:ext cx="1701419" cy="830997"/>
            </a:xfrm>
            <a:prstGeom prst="rect">
              <a:avLst/>
            </a:prstGeom>
            <a:solidFill>
              <a:schemeClr val="bg1"/>
            </a:solidFill>
            <a:ln>
              <a:noFill/>
            </a:ln>
            <a:effectLst/>
            <a:extLst/>
          </p:spPr>
          <p:txBody>
            <a:bodyPr wrap="square" lIns="0" tIns="0" rIns="0" bIns="0">
              <a:spAutoFit/>
            </a:bodyPr>
            <a:lstStyle/>
            <a:p>
              <a:pPr algn="r">
                <a:lnSpc>
                  <a:spcPct val="90000"/>
                </a:lnSpc>
              </a:pPr>
              <a:r>
                <a:rPr lang="en-US" sz="2000" b="1" spc="-50" dirty="0"/>
                <a:t>Fido and Fluffy are involved in a chasing behavior</a:t>
              </a:r>
              <a:endParaRPr lang="en-US" altLang="en-US" sz="2000" b="1" spc="-50" dirty="0"/>
            </a:p>
          </p:txBody>
        </p:sp>
        <p:sp>
          <p:nvSpPr>
            <p:cNvPr id="92" name="Left Brace 91"/>
            <p:cNvSpPr/>
            <p:nvPr/>
          </p:nvSpPr>
          <p:spPr>
            <a:xfrm flipH="1">
              <a:off x="10490455" y="4255424"/>
              <a:ext cx="208587" cy="760075"/>
            </a:xfrm>
            <a:prstGeom prst="leftBrace">
              <a:avLst>
                <a:gd name="adj1" fmla="val 36605"/>
                <a:gd name="adj2" fmla="val 50000"/>
              </a:avLst>
            </a:prstGeom>
            <a:solidFill>
              <a:schemeClr val="bg1"/>
            </a:solidFill>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6" name="Rectangle 5"/>
          <p:cNvSpPr>
            <a:spLocks noChangeArrowheads="1"/>
          </p:cNvSpPr>
          <p:nvPr/>
        </p:nvSpPr>
        <p:spPr bwMode="auto">
          <a:xfrm>
            <a:off x="582805" y="1570978"/>
            <a:ext cx="125181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accent5"/>
                </a:solidFill>
              </a:rPr>
              <a:t>Abstract</a:t>
            </a:r>
          </a:p>
          <a:p>
            <a:pPr algn="r">
              <a:lnSpc>
                <a:spcPct val="90000"/>
              </a:lnSpc>
            </a:pPr>
            <a:r>
              <a:rPr lang="en-US" altLang="en-US" sz="2400" b="1" dirty="0">
                <a:solidFill>
                  <a:schemeClr val="accent5"/>
                </a:solidFill>
              </a:rPr>
              <a:t>Syntax</a:t>
            </a:r>
          </a:p>
        </p:txBody>
      </p:sp>
      <p:sp>
        <p:nvSpPr>
          <p:cNvPr id="23" name="Rectangle 45"/>
          <p:cNvSpPr>
            <a:spLocks noChangeArrowheads="1"/>
          </p:cNvSpPr>
          <p:nvPr/>
        </p:nvSpPr>
        <p:spPr bwMode="auto">
          <a:xfrm>
            <a:off x="5625065" y="1344077"/>
            <a:ext cx="80021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en-US" sz="1600" dirty="0"/>
              <a:t>subject</a:t>
            </a:r>
          </a:p>
        </p:txBody>
      </p:sp>
      <p:sp>
        <p:nvSpPr>
          <p:cNvPr id="28" name="Rectangle 35"/>
          <p:cNvSpPr>
            <a:spLocks noChangeArrowheads="1"/>
          </p:cNvSpPr>
          <p:nvPr/>
        </p:nvSpPr>
        <p:spPr bwMode="auto">
          <a:xfrm>
            <a:off x="2328564" y="1581212"/>
            <a:ext cx="875448" cy="715279"/>
          </a:xfrm>
          <a:prstGeom prst="rect">
            <a:avLst/>
          </a:prstGeom>
          <a:solidFill>
            <a:srgbClr val="FFFFFF"/>
          </a:solidFill>
          <a:ln w="25400">
            <a:solidFill>
              <a:schemeClr val="tx1"/>
            </a:solidFill>
            <a:miter lim="800000"/>
            <a:headEnd/>
            <a:tailEnd/>
          </a:ln>
          <a:effectLst/>
          <a:extLst/>
        </p:spPr>
        <p:txBody>
          <a:bodyPr wrap="none" anchor="ctr" anchorCtr="1"/>
          <a:lstStyle/>
          <a:p>
            <a:pPr algn="l"/>
            <a:r>
              <a:rPr lang="en-US" altLang="en-US" sz="2000" b="1" dirty="0"/>
              <a:t>Verb</a:t>
            </a:r>
          </a:p>
        </p:txBody>
      </p:sp>
      <p:sp>
        <p:nvSpPr>
          <p:cNvPr id="36" name="Line 34"/>
          <p:cNvSpPr>
            <a:spLocks noChangeShapeType="1"/>
          </p:cNvSpPr>
          <p:nvPr/>
        </p:nvSpPr>
        <p:spPr bwMode="auto">
          <a:xfrm>
            <a:off x="3204011" y="1938851"/>
            <a:ext cx="1002977" cy="0"/>
          </a:xfrm>
          <a:prstGeom prst="line">
            <a:avLst/>
          </a:prstGeom>
          <a:noFill/>
          <a:ln w="25400">
            <a:solidFill>
              <a:schemeClr val="tx1"/>
            </a:solidFill>
            <a:round/>
            <a:headEnd type="arrow"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37" name="Rectangle 45"/>
          <p:cNvSpPr>
            <a:spLocks noChangeArrowheads="1"/>
          </p:cNvSpPr>
          <p:nvPr/>
        </p:nvSpPr>
        <p:spPr bwMode="auto">
          <a:xfrm>
            <a:off x="3143397" y="1560846"/>
            <a:ext cx="98462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en-US" sz="1600" dirty="0"/>
              <a:t>predicate</a:t>
            </a:r>
          </a:p>
        </p:txBody>
      </p:sp>
      <p:sp>
        <p:nvSpPr>
          <p:cNvPr id="41" name="Rectangle 35"/>
          <p:cNvSpPr>
            <a:spLocks noChangeArrowheads="1"/>
          </p:cNvSpPr>
          <p:nvPr/>
        </p:nvSpPr>
        <p:spPr bwMode="auto">
          <a:xfrm>
            <a:off x="6382258" y="1590017"/>
            <a:ext cx="1263142" cy="715279"/>
          </a:xfrm>
          <a:prstGeom prst="rect">
            <a:avLst/>
          </a:prstGeom>
          <a:solidFill>
            <a:srgbClr val="FFFFFF"/>
          </a:solidFill>
          <a:ln w="25400">
            <a:solidFill>
              <a:schemeClr val="tx1"/>
            </a:solidFill>
            <a:miter lim="800000"/>
            <a:headEnd/>
            <a:tailEnd/>
          </a:ln>
          <a:effectLst/>
          <a:extLst/>
        </p:spPr>
        <p:txBody>
          <a:bodyPr wrap="none" anchor="ctr" anchorCtr="1"/>
          <a:lstStyle/>
          <a:p>
            <a:pPr algn="l"/>
            <a:r>
              <a:rPr lang="en-US" altLang="en-US" sz="2000" b="1" dirty="0"/>
              <a:t>Noun</a:t>
            </a:r>
          </a:p>
        </p:txBody>
      </p:sp>
      <p:sp>
        <p:nvSpPr>
          <p:cNvPr id="44" name="Rectangle 45"/>
          <p:cNvSpPr>
            <a:spLocks noChangeArrowheads="1"/>
          </p:cNvSpPr>
          <p:nvPr/>
        </p:nvSpPr>
        <p:spPr bwMode="auto">
          <a:xfrm>
            <a:off x="5702924" y="1819151"/>
            <a:ext cx="71846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en-US" sz="1600" dirty="0"/>
              <a:t>object</a:t>
            </a:r>
          </a:p>
        </p:txBody>
      </p:sp>
      <p:sp>
        <p:nvSpPr>
          <p:cNvPr id="35" name="Rectangle 35"/>
          <p:cNvSpPr>
            <a:spLocks noChangeArrowheads="1"/>
          </p:cNvSpPr>
          <p:nvPr/>
        </p:nvSpPr>
        <p:spPr bwMode="auto">
          <a:xfrm>
            <a:off x="4193390" y="1586554"/>
            <a:ext cx="1195126" cy="715279"/>
          </a:xfrm>
          <a:prstGeom prst="rect">
            <a:avLst/>
          </a:prstGeom>
          <a:solidFill>
            <a:srgbClr val="FFFFFF"/>
          </a:solidFill>
          <a:ln w="25400">
            <a:solidFill>
              <a:schemeClr val="tx1"/>
            </a:solidFill>
            <a:miter lim="800000"/>
            <a:headEnd/>
            <a:tailEnd/>
          </a:ln>
          <a:effectLst/>
          <a:extLst/>
        </p:spPr>
        <p:txBody>
          <a:bodyPr wrap="none" anchor="ctr" anchorCtr="1"/>
          <a:lstStyle/>
          <a:p>
            <a:pPr algn="l"/>
            <a:r>
              <a:rPr lang="en-US" altLang="en-US" sz="2000" b="1" dirty="0"/>
              <a:t>Sentence</a:t>
            </a:r>
          </a:p>
        </p:txBody>
      </p:sp>
      <p:sp>
        <p:nvSpPr>
          <p:cNvPr id="55" name="Line 34"/>
          <p:cNvSpPr>
            <a:spLocks noChangeShapeType="1"/>
          </p:cNvSpPr>
          <p:nvPr/>
        </p:nvSpPr>
        <p:spPr bwMode="auto">
          <a:xfrm flipH="1">
            <a:off x="5395800" y="1718706"/>
            <a:ext cx="1002977" cy="0"/>
          </a:xfrm>
          <a:prstGeom prst="line">
            <a:avLst/>
          </a:prstGeom>
          <a:noFill/>
          <a:ln w="25400">
            <a:solidFill>
              <a:schemeClr val="tx1"/>
            </a:solidFill>
            <a:round/>
            <a:headEnd type="arrow"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56" name="Line 34"/>
          <p:cNvSpPr>
            <a:spLocks noChangeShapeType="1"/>
          </p:cNvSpPr>
          <p:nvPr/>
        </p:nvSpPr>
        <p:spPr bwMode="auto">
          <a:xfrm flipH="1">
            <a:off x="5388516" y="2147350"/>
            <a:ext cx="1002977" cy="0"/>
          </a:xfrm>
          <a:prstGeom prst="line">
            <a:avLst/>
          </a:prstGeom>
          <a:noFill/>
          <a:ln w="25400">
            <a:solidFill>
              <a:schemeClr val="tx1"/>
            </a:solidFill>
            <a:round/>
            <a:headEnd type="arrow"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73" name="Left Brace 72"/>
          <p:cNvSpPr/>
          <p:nvPr/>
        </p:nvSpPr>
        <p:spPr>
          <a:xfrm>
            <a:off x="1902045" y="1378717"/>
            <a:ext cx="208587" cy="114296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6" name="Rectangle 75"/>
          <p:cNvSpPr>
            <a:spLocks noChangeArrowheads="1"/>
          </p:cNvSpPr>
          <p:nvPr/>
        </p:nvSpPr>
        <p:spPr bwMode="auto">
          <a:xfrm>
            <a:off x="10645500" y="1077716"/>
            <a:ext cx="132465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90000"/>
              </a:lnSpc>
            </a:pPr>
            <a:r>
              <a:rPr lang="en-US" altLang="en-US" sz="2400" b="1" dirty="0">
                <a:solidFill>
                  <a:schemeClr val="accent5"/>
                </a:solidFill>
              </a:rPr>
              <a:t>Concrete</a:t>
            </a:r>
          </a:p>
          <a:p>
            <a:pPr algn="l">
              <a:lnSpc>
                <a:spcPct val="90000"/>
              </a:lnSpc>
            </a:pPr>
            <a:r>
              <a:rPr lang="en-US" altLang="en-US" sz="2400" b="1" dirty="0">
                <a:solidFill>
                  <a:schemeClr val="accent5"/>
                </a:solidFill>
              </a:rPr>
              <a:t>Syntax</a:t>
            </a:r>
          </a:p>
        </p:txBody>
      </p:sp>
      <p:sp>
        <p:nvSpPr>
          <p:cNvPr id="77" name="Rectangle 45"/>
          <p:cNvSpPr>
            <a:spLocks noChangeArrowheads="1"/>
          </p:cNvSpPr>
          <p:nvPr/>
        </p:nvSpPr>
        <p:spPr bwMode="auto">
          <a:xfrm>
            <a:off x="8572575" y="1148509"/>
            <a:ext cx="1864046" cy="590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90000"/>
              </a:lnSpc>
            </a:pPr>
            <a:r>
              <a:rPr lang="en-US" altLang="en-US" b="1" dirty="0"/>
              <a:t>Verbs appear between nouns</a:t>
            </a:r>
          </a:p>
        </p:txBody>
      </p:sp>
      <p:sp>
        <p:nvSpPr>
          <p:cNvPr id="78" name="Left Brace 77"/>
          <p:cNvSpPr/>
          <p:nvPr/>
        </p:nvSpPr>
        <p:spPr>
          <a:xfrm flipH="1">
            <a:off x="10343258" y="1055316"/>
            <a:ext cx="208587" cy="76007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7" name="Rectangle 86"/>
          <p:cNvSpPr>
            <a:spLocks noChangeArrowheads="1"/>
          </p:cNvSpPr>
          <p:nvPr/>
        </p:nvSpPr>
        <p:spPr bwMode="auto">
          <a:xfrm>
            <a:off x="10653816" y="2133284"/>
            <a:ext cx="1485022"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90000"/>
              </a:lnSpc>
            </a:pPr>
            <a:r>
              <a:rPr lang="en-US" altLang="en-US" sz="2400" b="1" dirty="0">
                <a:solidFill>
                  <a:schemeClr val="accent5"/>
                </a:solidFill>
              </a:rPr>
              <a:t>Semantics</a:t>
            </a:r>
          </a:p>
        </p:txBody>
      </p:sp>
      <p:sp>
        <p:nvSpPr>
          <p:cNvPr id="88" name="Rectangle 45"/>
          <p:cNvSpPr>
            <a:spLocks noChangeArrowheads="1"/>
          </p:cNvSpPr>
          <p:nvPr/>
        </p:nvSpPr>
        <p:spPr bwMode="auto">
          <a:xfrm>
            <a:off x="7643973" y="1895853"/>
            <a:ext cx="2821511" cy="840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90000"/>
              </a:lnSpc>
            </a:pPr>
            <a:r>
              <a:rPr lang="en-US" b="1" spc="-50" dirty="0"/>
              <a:t>Objects described by nouns are involved in behaviors described by verbs</a:t>
            </a:r>
            <a:endParaRPr lang="en-US" altLang="en-US" b="1" spc="-50" dirty="0"/>
          </a:p>
        </p:txBody>
      </p:sp>
      <p:sp>
        <p:nvSpPr>
          <p:cNvPr id="89" name="Left Brace 88"/>
          <p:cNvSpPr/>
          <p:nvPr/>
        </p:nvSpPr>
        <p:spPr>
          <a:xfrm flipH="1">
            <a:off x="10351574" y="1956772"/>
            <a:ext cx="208587" cy="76007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2" name="Rectangle 101"/>
          <p:cNvSpPr>
            <a:spLocks noChangeArrowheads="1"/>
          </p:cNvSpPr>
          <p:nvPr/>
        </p:nvSpPr>
        <p:spPr bwMode="auto">
          <a:xfrm rot="16200000">
            <a:off x="-407462" y="1631876"/>
            <a:ext cx="1458413" cy="69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80000"/>
              </a:lnSpc>
            </a:pPr>
            <a:r>
              <a:rPr lang="en-US" altLang="en-US" sz="2400" b="1" dirty="0" err="1">
                <a:solidFill>
                  <a:schemeClr val="bg1">
                    <a:lumMod val="65000"/>
                  </a:schemeClr>
                </a:solidFill>
              </a:rPr>
              <a:t>Langauge</a:t>
            </a:r>
            <a:endParaRPr lang="en-US" altLang="en-US" sz="2400" b="1" dirty="0">
              <a:solidFill>
                <a:schemeClr val="bg1">
                  <a:lumMod val="65000"/>
                </a:schemeClr>
              </a:solidFill>
            </a:endParaRPr>
          </a:p>
          <a:p>
            <a:pPr algn="ctr">
              <a:lnSpc>
                <a:spcPct val="80000"/>
              </a:lnSpc>
            </a:pPr>
            <a:r>
              <a:rPr lang="en-US" altLang="en-US" sz="2400" b="1" dirty="0">
                <a:solidFill>
                  <a:schemeClr val="bg1">
                    <a:lumMod val="65000"/>
                  </a:schemeClr>
                </a:solidFill>
              </a:rPr>
              <a:t>Definition</a:t>
            </a:r>
          </a:p>
        </p:txBody>
      </p:sp>
      <p:grpSp>
        <p:nvGrpSpPr>
          <p:cNvPr id="8" name="Group 7"/>
          <p:cNvGrpSpPr/>
          <p:nvPr/>
        </p:nvGrpSpPr>
        <p:grpSpPr>
          <a:xfrm>
            <a:off x="-12121" y="2356026"/>
            <a:ext cx="12022051" cy="2113050"/>
            <a:chOff x="-12121" y="2356026"/>
            <a:chExt cx="12022051" cy="2113050"/>
          </a:xfrm>
        </p:grpSpPr>
        <p:sp>
          <p:nvSpPr>
            <p:cNvPr id="80" name="Rectangle 79"/>
            <p:cNvSpPr>
              <a:spLocks noChangeArrowheads="1"/>
            </p:cNvSpPr>
            <p:nvPr/>
          </p:nvSpPr>
          <p:spPr bwMode="auto">
            <a:xfrm>
              <a:off x="10583856" y="3043425"/>
              <a:ext cx="1031051" cy="757130"/>
            </a:xfrm>
            <a:prstGeom prst="rect">
              <a:avLst/>
            </a:prstGeom>
            <a:solidFill>
              <a:schemeClr val="bg1"/>
            </a:solidFill>
            <a:ln>
              <a:noFill/>
            </a:ln>
            <a:effectLst/>
            <a:extLst/>
          </p:spPr>
          <p:txBody>
            <a:bodyPr wrap="none">
              <a:spAutoFit/>
            </a:bodyPr>
            <a:lstStyle/>
            <a:p>
              <a:pPr algn="l">
                <a:lnSpc>
                  <a:spcPct val="90000"/>
                </a:lnSpc>
              </a:pPr>
              <a:r>
                <a:rPr lang="en-US" altLang="en-US" sz="2400" b="1" dirty="0">
                  <a:solidFill>
                    <a:schemeClr val="accent5"/>
                  </a:solidFill>
                </a:rPr>
                <a:t>Model</a:t>
              </a:r>
            </a:p>
            <a:p>
              <a:pPr algn="l">
                <a:lnSpc>
                  <a:spcPct val="90000"/>
                </a:lnSpc>
              </a:pPr>
              <a:r>
                <a:rPr lang="en-US" altLang="en-US" sz="2400" b="1" dirty="0">
                  <a:solidFill>
                    <a:schemeClr val="accent5"/>
                  </a:solidFill>
                </a:rPr>
                <a:t>(as CS)</a:t>
              </a:r>
            </a:p>
          </p:txBody>
        </p:sp>
        <p:sp>
          <p:nvSpPr>
            <p:cNvPr id="64" name="Line 34"/>
            <p:cNvSpPr>
              <a:spLocks noChangeShapeType="1"/>
            </p:cNvSpPr>
            <p:nvPr/>
          </p:nvSpPr>
          <p:spPr bwMode="auto">
            <a:xfrm flipH="1">
              <a:off x="5251962" y="3464491"/>
              <a:ext cx="1002977" cy="0"/>
            </a:xfrm>
            <a:prstGeom prst="line">
              <a:avLst/>
            </a:prstGeom>
            <a:noFill/>
            <a:ln w="25400">
              <a:solidFill>
                <a:schemeClr val="tx1"/>
              </a:solidFill>
              <a:round/>
              <a:headEnd type="arrow"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7" name="Rectangle 7"/>
            <p:cNvSpPr>
              <a:spLocks noChangeArrowheads="1"/>
            </p:cNvSpPr>
            <p:nvPr/>
          </p:nvSpPr>
          <p:spPr bwMode="auto">
            <a:xfrm>
              <a:off x="781129" y="3283982"/>
              <a:ext cx="1053494"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accent5"/>
                  </a:solidFill>
                </a:rPr>
                <a:t>Model</a:t>
              </a:r>
            </a:p>
            <a:p>
              <a:pPr algn="r">
                <a:lnSpc>
                  <a:spcPct val="90000"/>
                </a:lnSpc>
              </a:pPr>
              <a:r>
                <a:rPr lang="en-US" altLang="en-US" sz="2400" b="1" dirty="0">
                  <a:solidFill>
                    <a:schemeClr val="accent5"/>
                  </a:solidFill>
                </a:rPr>
                <a:t>(as AS)</a:t>
              </a:r>
            </a:p>
          </p:txBody>
        </p:sp>
        <p:sp>
          <p:nvSpPr>
            <p:cNvPr id="57" name="Rectangle 6"/>
            <p:cNvSpPr>
              <a:spLocks noChangeArrowheads="1"/>
            </p:cNvSpPr>
            <p:nvPr/>
          </p:nvSpPr>
          <p:spPr bwMode="auto">
            <a:xfrm>
              <a:off x="6253816" y="3074894"/>
              <a:ext cx="722888" cy="501957"/>
            </a:xfrm>
            <a:prstGeom prst="rect">
              <a:avLst/>
            </a:prstGeom>
            <a:solidFill>
              <a:srgbClr val="FFFFFF"/>
            </a:solidFill>
            <a:ln w="25400">
              <a:solidFill>
                <a:schemeClr val="tx1"/>
              </a:solidFill>
              <a:miter lim="800000"/>
              <a:headEnd/>
              <a:tailEnd/>
            </a:ln>
            <a:effectLst/>
            <a:extLst/>
          </p:spPr>
          <p:txBody>
            <a:bodyPr anchor="t" anchorCtr="1"/>
            <a:lstStyle/>
            <a:p>
              <a:pPr lvl="0" algn="ctr">
                <a:lnSpc>
                  <a:spcPct val="70000"/>
                </a:lnSpc>
              </a:pPr>
              <a:r>
                <a:rPr lang="en-US" altLang="en-US" sz="1600" dirty="0">
                  <a:solidFill>
                    <a:prstClr val="black"/>
                  </a:solidFill>
                </a:rPr>
                <a:t>«</a:t>
              </a:r>
              <a:r>
                <a:rPr lang="en-US" altLang="en-US" sz="1400" dirty="0">
                  <a:solidFill>
                    <a:prstClr val="black"/>
                  </a:solidFill>
                </a:rPr>
                <a:t>lib</a:t>
              </a:r>
              <a:r>
                <a:rPr lang="en-US" altLang="en-US" sz="1600" dirty="0">
                  <a:solidFill>
                    <a:prstClr val="black"/>
                  </a:solidFill>
                </a:rPr>
                <a:t>»</a:t>
              </a:r>
            </a:p>
            <a:p>
              <a:pPr algn="ctr">
                <a:lnSpc>
                  <a:spcPct val="70000"/>
                </a:lnSpc>
              </a:pPr>
              <a:r>
                <a:rPr lang="en-US" altLang="en-US" sz="2000" b="1" u="sng" dirty="0"/>
                <a:t>Dog</a:t>
              </a:r>
            </a:p>
          </p:txBody>
        </p:sp>
        <p:sp>
          <p:nvSpPr>
            <p:cNvPr id="58" name="Rectangle 35"/>
            <p:cNvSpPr>
              <a:spLocks noChangeArrowheads="1"/>
            </p:cNvSpPr>
            <p:nvPr/>
          </p:nvSpPr>
          <p:spPr bwMode="auto">
            <a:xfrm>
              <a:off x="2328563" y="3401051"/>
              <a:ext cx="875448" cy="541347"/>
            </a:xfrm>
            <a:prstGeom prst="rect">
              <a:avLst/>
            </a:prstGeom>
            <a:solidFill>
              <a:srgbClr val="FFFFFF"/>
            </a:solidFill>
            <a:ln w="25400">
              <a:solidFill>
                <a:schemeClr val="tx1"/>
              </a:solidFill>
              <a:miter lim="800000"/>
              <a:headEnd/>
              <a:tailEnd/>
            </a:ln>
            <a:effectLst/>
            <a:extLst/>
          </p:spPr>
          <p:txBody>
            <a:bodyPr wrap="none" anchor="t" anchorCtr="1"/>
            <a:lstStyle/>
            <a:p>
              <a:pPr algn="ctr">
                <a:lnSpc>
                  <a:spcPct val="80000"/>
                </a:lnSpc>
              </a:pPr>
              <a:r>
                <a:rPr lang="en-US" altLang="en-US" sz="1600" dirty="0"/>
                <a:t>«</a:t>
              </a:r>
              <a:r>
                <a:rPr lang="en-US" altLang="en-US" sz="1400" dirty="0"/>
                <a:t>lib</a:t>
              </a:r>
              <a:r>
                <a:rPr lang="en-US" altLang="en-US" sz="1600" dirty="0"/>
                <a:t>»</a:t>
              </a:r>
            </a:p>
            <a:p>
              <a:pPr algn="ctr">
                <a:lnSpc>
                  <a:spcPct val="80000"/>
                </a:lnSpc>
              </a:pPr>
              <a:r>
                <a:rPr lang="en-US" altLang="en-US" sz="2000" b="1" u="sng" dirty="0"/>
                <a:t>Chase</a:t>
              </a:r>
            </a:p>
          </p:txBody>
        </p:sp>
        <p:sp>
          <p:nvSpPr>
            <p:cNvPr id="60" name="Line 34"/>
            <p:cNvSpPr>
              <a:spLocks noChangeShapeType="1"/>
            </p:cNvSpPr>
            <p:nvPr/>
          </p:nvSpPr>
          <p:spPr bwMode="auto">
            <a:xfrm>
              <a:off x="3188520" y="3674634"/>
              <a:ext cx="1002977" cy="0"/>
            </a:xfrm>
            <a:prstGeom prst="line">
              <a:avLst/>
            </a:prstGeom>
            <a:noFill/>
            <a:ln w="25400">
              <a:solidFill>
                <a:schemeClr val="tx1"/>
              </a:solidFill>
              <a:round/>
              <a:headEnd type="arrow"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61" name="Rectangle 45"/>
            <p:cNvSpPr>
              <a:spLocks noChangeArrowheads="1"/>
            </p:cNvSpPr>
            <p:nvPr/>
          </p:nvSpPr>
          <p:spPr bwMode="auto">
            <a:xfrm>
              <a:off x="3127906" y="3296629"/>
              <a:ext cx="98462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en-US" sz="1600" u="sng" dirty="0"/>
                <a:t>predicate</a:t>
              </a:r>
            </a:p>
          </p:txBody>
        </p:sp>
        <p:sp>
          <p:nvSpPr>
            <p:cNvPr id="62" name="Rectangle 45"/>
            <p:cNvSpPr>
              <a:spLocks noChangeArrowheads="1"/>
            </p:cNvSpPr>
            <p:nvPr/>
          </p:nvSpPr>
          <p:spPr bwMode="auto">
            <a:xfrm>
              <a:off x="5512050" y="3089862"/>
              <a:ext cx="80021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en-US" sz="1600" u="sng" dirty="0"/>
                <a:t>subject</a:t>
              </a:r>
            </a:p>
          </p:txBody>
        </p:sp>
        <p:sp>
          <p:nvSpPr>
            <p:cNvPr id="63" name="Rectangle 45"/>
            <p:cNvSpPr>
              <a:spLocks noChangeArrowheads="1"/>
            </p:cNvSpPr>
            <p:nvPr/>
          </p:nvSpPr>
          <p:spPr bwMode="auto">
            <a:xfrm>
              <a:off x="6355251" y="3564936"/>
              <a:ext cx="718466"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en-US" sz="1600" u="sng" dirty="0"/>
                <a:t>object</a:t>
              </a:r>
            </a:p>
          </p:txBody>
        </p:sp>
        <p:sp>
          <p:nvSpPr>
            <p:cNvPr id="65" name="Line 34"/>
            <p:cNvSpPr>
              <a:spLocks noChangeShapeType="1"/>
            </p:cNvSpPr>
            <p:nvPr/>
          </p:nvSpPr>
          <p:spPr bwMode="auto">
            <a:xfrm flipH="1">
              <a:off x="5353270" y="3893135"/>
              <a:ext cx="1675686" cy="0"/>
            </a:xfrm>
            <a:prstGeom prst="line">
              <a:avLst/>
            </a:prstGeom>
            <a:noFill/>
            <a:ln w="25400">
              <a:solidFill>
                <a:schemeClr val="tx1"/>
              </a:solidFill>
              <a:round/>
              <a:headEnd type="arrow" w="lg" len="lg"/>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31" name="Line 22"/>
            <p:cNvSpPr>
              <a:spLocks noChangeShapeType="1"/>
            </p:cNvSpPr>
            <p:nvPr/>
          </p:nvSpPr>
          <p:spPr bwMode="auto">
            <a:xfrm flipV="1">
              <a:off x="2792651" y="2356026"/>
              <a:ext cx="0" cy="942986"/>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66" name="Line 22"/>
            <p:cNvSpPr>
              <a:spLocks noChangeShapeType="1"/>
            </p:cNvSpPr>
            <p:nvPr/>
          </p:nvSpPr>
          <p:spPr bwMode="auto">
            <a:xfrm flipV="1">
              <a:off x="4794400" y="2356026"/>
              <a:ext cx="0" cy="844373"/>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67" name="Line 22"/>
            <p:cNvSpPr>
              <a:spLocks noChangeShapeType="1"/>
            </p:cNvSpPr>
            <p:nvPr/>
          </p:nvSpPr>
          <p:spPr bwMode="auto">
            <a:xfrm flipV="1">
              <a:off x="6590665" y="2356028"/>
              <a:ext cx="0" cy="638184"/>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68" name="Line 22"/>
            <p:cNvSpPr>
              <a:spLocks noChangeShapeType="1"/>
            </p:cNvSpPr>
            <p:nvPr/>
          </p:nvSpPr>
          <p:spPr bwMode="auto">
            <a:xfrm flipV="1">
              <a:off x="7397757" y="2356028"/>
              <a:ext cx="0" cy="1229000"/>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59" name="Rectangle 35"/>
            <p:cNvSpPr>
              <a:spLocks noChangeArrowheads="1"/>
            </p:cNvSpPr>
            <p:nvPr/>
          </p:nvSpPr>
          <p:spPr bwMode="auto">
            <a:xfrm>
              <a:off x="4193390" y="3296155"/>
              <a:ext cx="1195126" cy="715279"/>
            </a:xfrm>
            <a:prstGeom prst="rect">
              <a:avLst/>
            </a:prstGeom>
            <a:solidFill>
              <a:srgbClr val="FFFFFF"/>
            </a:solidFill>
            <a:ln w="25400">
              <a:solidFill>
                <a:schemeClr val="tx1"/>
              </a:solidFill>
              <a:miter lim="800000"/>
              <a:headEnd/>
              <a:tailEnd/>
            </a:ln>
            <a:effectLst/>
            <a:extLst/>
          </p:spPr>
          <p:txBody>
            <a:bodyPr wrap="none" anchor="ctr" anchorCtr="1"/>
            <a:lstStyle/>
            <a:p>
              <a:pPr algn="ctr">
                <a:lnSpc>
                  <a:spcPct val="85000"/>
                </a:lnSpc>
              </a:pPr>
              <a:r>
                <a:rPr lang="en-US" altLang="en-US" sz="2000" b="1" u="sng" dirty="0"/>
                <a:t>Dog</a:t>
              </a:r>
            </a:p>
            <a:p>
              <a:pPr algn="ctr">
                <a:lnSpc>
                  <a:spcPct val="85000"/>
                </a:lnSpc>
              </a:pPr>
              <a:r>
                <a:rPr lang="en-US" altLang="en-US" sz="2000" b="1" u="sng" dirty="0"/>
                <a:t>chases cat</a:t>
              </a:r>
            </a:p>
          </p:txBody>
        </p:sp>
        <p:sp>
          <p:nvSpPr>
            <p:cNvPr id="74" name="Left Brace 73"/>
            <p:cNvSpPr/>
            <p:nvPr/>
          </p:nvSpPr>
          <p:spPr>
            <a:xfrm>
              <a:off x="1902045" y="3091625"/>
              <a:ext cx="208587" cy="114296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1" name="Rectangle 45"/>
            <p:cNvSpPr>
              <a:spLocks noChangeArrowheads="1"/>
            </p:cNvSpPr>
            <p:nvPr/>
          </p:nvSpPr>
          <p:spPr bwMode="auto">
            <a:xfrm>
              <a:off x="7767263" y="3183690"/>
              <a:ext cx="2664467"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90000"/>
                </a:lnSpc>
              </a:pPr>
              <a:r>
                <a:rPr lang="en-US" altLang="en-US" sz="2400" b="1" dirty="0"/>
                <a:t>‘Dog chases cat’</a:t>
              </a:r>
            </a:p>
          </p:txBody>
        </p:sp>
        <p:sp>
          <p:nvSpPr>
            <p:cNvPr id="82" name="Left Brace 81"/>
            <p:cNvSpPr/>
            <p:nvPr/>
          </p:nvSpPr>
          <p:spPr>
            <a:xfrm flipH="1">
              <a:off x="10343258" y="3113435"/>
              <a:ext cx="208587" cy="575254"/>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 name="Rectangle 6"/>
            <p:cNvSpPr>
              <a:spLocks noChangeArrowheads="1"/>
            </p:cNvSpPr>
            <p:nvPr/>
          </p:nvSpPr>
          <p:spPr bwMode="auto">
            <a:xfrm>
              <a:off x="7013863" y="3650638"/>
              <a:ext cx="722888" cy="491056"/>
            </a:xfrm>
            <a:prstGeom prst="rect">
              <a:avLst/>
            </a:prstGeom>
            <a:solidFill>
              <a:srgbClr val="FFFFFF"/>
            </a:solidFill>
            <a:ln w="25400">
              <a:solidFill>
                <a:schemeClr val="tx1"/>
              </a:solidFill>
              <a:miter lim="800000"/>
              <a:headEnd/>
              <a:tailEnd/>
            </a:ln>
            <a:effectLst/>
            <a:extLst/>
          </p:spPr>
          <p:txBody>
            <a:bodyPr anchor="t" anchorCtr="1"/>
            <a:lstStyle/>
            <a:p>
              <a:pPr lvl="0" algn="ctr">
                <a:lnSpc>
                  <a:spcPct val="70000"/>
                </a:lnSpc>
              </a:pPr>
              <a:r>
                <a:rPr lang="en-US" altLang="en-US" sz="1600" dirty="0">
                  <a:solidFill>
                    <a:prstClr val="black"/>
                  </a:solidFill>
                </a:rPr>
                <a:t>«</a:t>
              </a:r>
              <a:r>
                <a:rPr lang="en-US" altLang="en-US" sz="1400" dirty="0">
                  <a:solidFill>
                    <a:prstClr val="black"/>
                  </a:solidFill>
                </a:rPr>
                <a:t>lib</a:t>
              </a:r>
              <a:r>
                <a:rPr lang="en-US" altLang="en-US" sz="1600" dirty="0">
                  <a:solidFill>
                    <a:prstClr val="black"/>
                  </a:solidFill>
                </a:rPr>
                <a:t>»</a:t>
              </a:r>
            </a:p>
            <a:p>
              <a:pPr algn="ctr">
                <a:lnSpc>
                  <a:spcPct val="70000"/>
                </a:lnSpc>
              </a:pPr>
              <a:r>
                <a:rPr lang="en-US" altLang="en-US" sz="2000" b="1" u="sng" dirty="0"/>
                <a:t>Cat</a:t>
              </a:r>
            </a:p>
          </p:txBody>
        </p:sp>
        <p:sp>
          <p:nvSpPr>
            <p:cNvPr id="94" name="Line 9"/>
            <p:cNvSpPr>
              <a:spLocks noChangeShapeType="1"/>
            </p:cNvSpPr>
            <p:nvPr/>
          </p:nvSpPr>
          <p:spPr bwMode="auto">
            <a:xfrm>
              <a:off x="101600" y="2830285"/>
              <a:ext cx="11908330" cy="0"/>
            </a:xfrm>
            <a:prstGeom prst="line">
              <a:avLst/>
            </a:prstGeom>
            <a:noFill/>
            <a:ln w="25400">
              <a:solidFill>
                <a:schemeClr val="bg1">
                  <a:lumMod val="6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dirty="0"/>
            </a:p>
          </p:txBody>
        </p:sp>
        <p:sp>
          <p:nvSpPr>
            <p:cNvPr id="103" name="Rectangle 102"/>
            <p:cNvSpPr>
              <a:spLocks noChangeArrowheads="1"/>
            </p:cNvSpPr>
            <p:nvPr/>
          </p:nvSpPr>
          <p:spPr bwMode="auto">
            <a:xfrm rot="16200000">
              <a:off x="-397130" y="3393429"/>
              <a:ext cx="1460656" cy="69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80000"/>
                </a:lnSpc>
              </a:pPr>
              <a:r>
                <a:rPr lang="en-US" altLang="en-US" sz="2400" b="1" dirty="0">
                  <a:solidFill>
                    <a:schemeClr val="bg1">
                      <a:lumMod val="65000"/>
                    </a:schemeClr>
                  </a:solidFill>
                </a:rPr>
                <a:t>Using the </a:t>
              </a:r>
            </a:p>
            <a:p>
              <a:pPr algn="ctr">
                <a:lnSpc>
                  <a:spcPct val="80000"/>
                </a:lnSpc>
              </a:pPr>
              <a:r>
                <a:rPr lang="en-US" altLang="en-US" sz="2400" b="1" dirty="0">
                  <a:solidFill>
                    <a:schemeClr val="bg1">
                      <a:lumMod val="65000"/>
                    </a:schemeClr>
                  </a:solidFill>
                </a:rPr>
                <a:t>Language</a:t>
              </a:r>
            </a:p>
          </p:txBody>
        </p:sp>
        <p:sp>
          <p:nvSpPr>
            <p:cNvPr id="4" name="Rectangle 3"/>
            <p:cNvSpPr/>
            <p:nvPr/>
          </p:nvSpPr>
          <p:spPr>
            <a:xfrm rot="16200000">
              <a:off x="2386675" y="2717906"/>
              <a:ext cx="510076"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isA</a:t>
              </a:r>
              <a:r>
                <a:rPr lang="en-US" altLang="en-US" sz="1200" dirty="0">
                  <a:solidFill>
                    <a:prstClr val="black"/>
                  </a:solidFill>
                </a:rPr>
                <a:t>»</a:t>
              </a:r>
              <a:endParaRPr lang="en-US" sz="1100" dirty="0">
                <a:solidFill>
                  <a:prstClr val="black"/>
                </a:solidFill>
              </a:endParaRPr>
            </a:p>
          </p:txBody>
        </p:sp>
      </p:grpSp>
      <p:grpSp>
        <p:nvGrpSpPr>
          <p:cNvPr id="14" name="Group 13"/>
          <p:cNvGrpSpPr/>
          <p:nvPr/>
        </p:nvGrpSpPr>
        <p:grpSpPr>
          <a:xfrm>
            <a:off x="42570" y="3632827"/>
            <a:ext cx="8444783" cy="3074260"/>
            <a:chOff x="42570" y="3632827"/>
            <a:chExt cx="8444783" cy="3074260"/>
          </a:xfrm>
        </p:grpSpPr>
        <p:sp>
          <p:nvSpPr>
            <p:cNvPr id="12" name="Line 15"/>
            <p:cNvSpPr>
              <a:spLocks noChangeShapeType="1"/>
            </p:cNvSpPr>
            <p:nvPr/>
          </p:nvSpPr>
          <p:spPr bwMode="auto">
            <a:xfrm flipV="1">
              <a:off x="6313714" y="4229100"/>
              <a:ext cx="785586" cy="1141186"/>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5" name="Line 19"/>
            <p:cNvSpPr>
              <a:spLocks noChangeShapeType="1"/>
            </p:cNvSpPr>
            <p:nvPr/>
          </p:nvSpPr>
          <p:spPr bwMode="auto">
            <a:xfrm flipV="1">
              <a:off x="5065486" y="3632827"/>
              <a:ext cx="1163189" cy="1606828"/>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20" name="Rectangle 30"/>
            <p:cNvSpPr>
              <a:spLocks noChangeArrowheads="1"/>
            </p:cNvSpPr>
            <p:nvPr/>
          </p:nvSpPr>
          <p:spPr bwMode="auto">
            <a:xfrm>
              <a:off x="1066801" y="5014351"/>
              <a:ext cx="1466322" cy="108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90000"/>
                </a:lnSpc>
              </a:pPr>
              <a:r>
                <a:rPr lang="en-US" altLang="en-US" sz="2400" b="1" dirty="0">
                  <a:solidFill>
                    <a:schemeClr val="accent5"/>
                  </a:solidFill>
                </a:rPr>
                <a:t>Things</a:t>
              </a:r>
            </a:p>
            <a:p>
              <a:pPr algn="r">
                <a:lnSpc>
                  <a:spcPct val="90000"/>
                </a:lnSpc>
              </a:pPr>
              <a:r>
                <a:rPr lang="en-US" altLang="en-US" sz="2400" b="1" dirty="0">
                  <a:solidFill>
                    <a:schemeClr val="accent5"/>
                  </a:solidFill>
                </a:rPr>
                <a:t>Described By Words</a:t>
              </a:r>
            </a:p>
          </p:txBody>
        </p:sp>
        <p:sp>
          <p:nvSpPr>
            <p:cNvPr id="70" name="Rectangle 45"/>
            <p:cNvSpPr>
              <a:spLocks noChangeArrowheads="1"/>
            </p:cNvSpPr>
            <p:nvPr/>
          </p:nvSpPr>
          <p:spPr bwMode="auto">
            <a:xfrm>
              <a:off x="4243969" y="5874526"/>
              <a:ext cx="59343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en-US" b="1" dirty="0"/>
                <a:t>Fido</a:t>
              </a:r>
            </a:p>
          </p:txBody>
        </p:sp>
        <p:sp>
          <p:nvSpPr>
            <p:cNvPr id="71" name="Rectangle 45"/>
            <p:cNvSpPr>
              <a:spLocks noChangeArrowheads="1"/>
            </p:cNvSpPr>
            <p:nvPr/>
          </p:nvSpPr>
          <p:spPr bwMode="auto">
            <a:xfrm>
              <a:off x="5766092" y="5969719"/>
              <a:ext cx="72763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en-US" b="1" dirty="0"/>
                <a:t>Fluffy</a:t>
              </a:r>
            </a:p>
          </p:txBody>
        </p:sp>
        <p:sp>
          <p:nvSpPr>
            <p:cNvPr id="72" name="Rectangle 45"/>
            <p:cNvSpPr>
              <a:spLocks noChangeArrowheads="1"/>
            </p:cNvSpPr>
            <p:nvPr/>
          </p:nvSpPr>
          <p:spPr bwMode="auto">
            <a:xfrm>
              <a:off x="3190255" y="6365455"/>
              <a:ext cx="4397338" cy="341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90000"/>
                </a:lnSpc>
              </a:pPr>
              <a:r>
                <a:rPr lang="en-US" altLang="en-US" b="1" dirty="0"/>
                <a:t>Fido chases Fluffy at 2pm ET March 1, 2017</a:t>
              </a:r>
            </a:p>
          </p:txBody>
        </p:sp>
        <p:sp>
          <p:nvSpPr>
            <p:cNvPr id="75" name="Left Brace 74"/>
            <p:cNvSpPr/>
            <p:nvPr/>
          </p:nvSpPr>
          <p:spPr>
            <a:xfrm>
              <a:off x="2676745" y="4973434"/>
              <a:ext cx="208587" cy="114296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85" name="Oval 84"/>
            <p:cNvSpPr/>
            <p:nvPr/>
          </p:nvSpPr>
          <p:spPr>
            <a:xfrm>
              <a:off x="3550706" y="4937143"/>
              <a:ext cx="3820274" cy="1428311"/>
            </a:xfrm>
            <a:prstGeom prst="ellipse">
              <a:avLst/>
            </a:prstGeom>
            <a:noFill/>
            <a:ln>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Line 22"/>
            <p:cNvSpPr>
              <a:spLocks noChangeShapeType="1"/>
            </p:cNvSpPr>
            <p:nvPr/>
          </p:nvSpPr>
          <p:spPr bwMode="auto">
            <a:xfrm flipH="1" flipV="1">
              <a:off x="4676519" y="4070191"/>
              <a:ext cx="95400" cy="791027"/>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95" name="Line 10"/>
            <p:cNvSpPr>
              <a:spLocks noChangeShapeType="1"/>
            </p:cNvSpPr>
            <p:nvPr/>
          </p:nvSpPr>
          <p:spPr bwMode="auto">
            <a:xfrm>
              <a:off x="150100" y="4601028"/>
              <a:ext cx="8337253" cy="0"/>
            </a:xfrm>
            <a:prstGeom prst="line">
              <a:avLst/>
            </a:prstGeom>
            <a:noFill/>
            <a:ln w="25400">
              <a:solidFill>
                <a:schemeClr val="bg1">
                  <a:lumMod val="6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dirty="0"/>
            </a:p>
          </p:txBody>
        </p:sp>
        <p:sp>
          <p:nvSpPr>
            <p:cNvPr id="104" name="Rectangle 103"/>
            <p:cNvSpPr>
              <a:spLocks noChangeArrowheads="1"/>
            </p:cNvSpPr>
            <p:nvPr/>
          </p:nvSpPr>
          <p:spPr bwMode="auto">
            <a:xfrm rot="16200000">
              <a:off x="-622067" y="5357489"/>
              <a:ext cx="1754006"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90000"/>
                </a:lnSpc>
              </a:pPr>
              <a:r>
                <a:rPr lang="en-US" altLang="en-US" sz="2400" b="1" dirty="0">
                  <a:solidFill>
                    <a:schemeClr val="bg1">
                      <a:lumMod val="65000"/>
                    </a:schemeClr>
                  </a:solidFill>
                </a:rPr>
                <a:t>‘Operations’</a:t>
              </a:r>
            </a:p>
          </p:txBody>
        </p:sp>
        <p:sp>
          <p:nvSpPr>
            <p:cNvPr id="83" name="Rectangle 82"/>
            <p:cNvSpPr/>
            <p:nvPr/>
          </p:nvSpPr>
          <p:spPr>
            <a:xfrm rot="18362742">
              <a:off x="4891934" y="4314542"/>
              <a:ext cx="1144993" cy="276999"/>
            </a:xfrm>
            <a:prstGeom prst="rect">
              <a:avLst/>
            </a:prstGeom>
          </p:spPr>
          <p:txBody>
            <a:bodyPr wrap="none">
              <a:spAutoFit/>
            </a:bodyPr>
            <a:lstStyle/>
            <a:p>
              <a:pPr lvl="0"/>
              <a:r>
                <a:rPr lang="en-US" altLang="en-US" sz="1200" dirty="0">
                  <a:solidFill>
                    <a:prstClr val="black"/>
                  </a:solidFill>
                </a:rPr>
                <a:t>«</a:t>
              </a:r>
              <a:r>
                <a:rPr lang="en-US" altLang="en-US" sz="1200" dirty="0" err="1">
                  <a:solidFill>
                    <a:prstClr val="black"/>
                  </a:solidFill>
                </a:rPr>
                <a:t>describedBy</a:t>
              </a:r>
              <a:r>
                <a:rPr lang="en-US" altLang="en-US" sz="1200" dirty="0">
                  <a:solidFill>
                    <a:prstClr val="black"/>
                  </a:solidFill>
                </a:rPr>
                <a:t>»</a:t>
              </a:r>
              <a:endParaRPr lang="en-US" sz="1100" dirty="0">
                <a:solidFill>
                  <a:prstClr val="black"/>
                </a:solidFill>
              </a:endParaRPr>
            </a:p>
          </p:txBody>
        </p:sp>
      </p:grpSp>
    </p:spTree>
    <p:extLst>
      <p:ext uri="{BB962C8B-B14F-4D97-AF65-F5344CB8AC3E}">
        <p14:creationId xmlns:p14="http://schemas.microsoft.com/office/powerpoint/2010/main" val="3645184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up)">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4"/>
                                        </p:tgtEl>
                                        <p:attrNameLst>
                                          <p:attrName>style.visibility</p:attrName>
                                        </p:attrNameLst>
                                      </p:cBhvr>
                                      <p:to>
                                        <p:strVal val="visible"/>
                                      </p:to>
                                    </p:set>
                                    <p:animEffect transition="in" filter="wipe(up)">
                                      <p:cBhvr>
                                        <p:cTn id="12" dur="500"/>
                                        <p:tgtEl>
                                          <p:spTgt spid="14"/>
                                        </p:tgtEl>
                                      </p:cBhvr>
                                    </p:animEffect>
                                  </p:childTnLst>
                                </p:cTn>
                              </p:par>
                              <p:par>
                                <p:cTn id="13" presetID="22" presetClass="entr" presetSubtype="1" fill="hold" nodeType="withEffect">
                                  <p:stCondLst>
                                    <p:cond delay="0"/>
                                  </p:stCondLst>
                                  <p:childTnLst>
                                    <p:set>
                                      <p:cBhvr>
                                        <p:cTn id="14" dur="1" fill="hold">
                                          <p:stCondLst>
                                            <p:cond delay="0"/>
                                          </p:stCondLst>
                                        </p:cTn>
                                        <p:tgtEl>
                                          <p:spTgt spid="69"/>
                                        </p:tgtEl>
                                        <p:attrNameLst>
                                          <p:attrName>style.visibility</p:attrName>
                                        </p:attrNameLst>
                                      </p:cBhvr>
                                      <p:to>
                                        <p:strVal val="visible"/>
                                      </p:to>
                                    </p:set>
                                    <p:animEffect transition="in" filter="wipe(up)">
                                      <p:cBhvr>
                                        <p:cTn id="15" dur="500"/>
                                        <p:tgtEl>
                                          <p:spTgt spid="6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1" fill="hold" nodeType="clickEffect">
                                  <p:stCondLst>
                                    <p:cond delay="0"/>
                                  </p:stCondLst>
                                  <p:childTnLst>
                                    <p:set>
                                      <p:cBhvr>
                                        <p:cTn id="19" dur="1" fill="hold">
                                          <p:stCondLst>
                                            <p:cond delay="0"/>
                                          </p:stCondLst>
                                        </p:cTn>
                                        <p:tgtEl>
                                          <p:spTgt spid="19"/>
                                        </p:tgtEl>
                                        <p:attrNameLst>
                                          <p:attrName>style.visibility</p:attrName>
                                        </p:attrNameLst>
                                      </p:cBhvr>
                                      <p:to>
                                        <p:strVal val="visible"/>
                                      </p:to>
                                    </p:set>
                                    <p:animEffect transition="in" filter="wipe(up)">
                                      <p:cBhvr>
                                        <p:cTn id="20"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008"/>
            <a:ext cx="10515600" cy="1325563"/>
          </a:xfrm>
        </p:spPr>
        <p:txBody>
          <a:bodyPr/>
          <a:lstStyle/>
          <a:p>
            <a:pPr algn="ctr"/>
            <a:r>
              <a:rPr lang="en-US" b="1" dirty="0"/>
              <a:t>Example: </a:t>
            </a:r>
            <a:r>
              <a:rPr lang="en-US" b="1" dirty="0" err="1"/>
              <a:t>SysML</a:t>
            </a:r>
            <a:endParaRPr lang="en-US" dirty="0"/>
          </a:p>
        </p:txBody>
      </p:sp>
      <p:sp>
        <p:nvSpPr>
          <p:cNvPr id="84" name="Slide Number Placeholder 83"/>
          <p:cNvSpPr>
            <a:spLocks noGrp="1"/>
          </p:cNvSpPr>
          <p:nvPr>
            <p:ph type="sldNum" sz="quarter" idx="12"/>
          </p:nvPr>
        </p:nvSpPr>
        <p:spPr>
          <a:xfrm>
            <a:off x="9924836" y="6356350"/>
            <a:ext cx="1428964" cy="365125"/>
          </a:xfrm>
        </p:spPr>
        <p:txBody>
          <a:bodyPr/>
          <a:lstStyle/>
          <a:p>
            <a:fld id="{8F1B3A31-E2C7-4107-99CC-0B10DFF9F6E7}" type="slidenum">
              <a:rPr lang="en-US" smtClean="0"/>
              <a:t>7</a:t>
            </a:fld>
            <a:endParaRPr lang="en-US"/>
          </a:p>
        </p:txBody>
      </p:sp>
      <p:sp>
        <p:nvSpPr>
          <p:cNvPr id="47" name="Rectangle 40"/>
          <p:cNvSpPr>
            <a:spLocks noChangeArrowheads="1"/>
          </p:cNvSpPr>
          <p:nvPr/>
        </p:nvSpPr>
        <p:spPr bwMode="auto">
          <a:xfrm>
            <a:off x="3068349" y="1541874"/>
            <a:ext cx="57259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a:t>type</a:t>
            </a:r>
          </a:p>
        </p:txBody>
      </p:sp>
      <p:sp>
        <p:nvSpPr>
          <p:cNvPr id="52" name="Line 34"/>
          <p:cNvSpPr>
            <a:spLocks noChangeShapeType="1"/>
          </p:cNvSpPr>
          <p:nvPr/>
        </p:nvSpPr>
        <p:spPr bwMode="auto">
          <a:xfrm>
            <a:off x="4104356" y="2103878"/>
            <a:ext cx="1216816" cy="0"/>
          </a:xfrm>
          <a:prstGeom prst="line">
            <a:avLst/>
          </a:prstGeom>
          <a:noFill/>
          <a:ln w="25400">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53" name="Freeform 41"/>
          <p:cNvSpPr>
            <a:spLocks/>
          </p:cNvSpPr>
          <p:nvPr/>
        </p:nvSpPr>
        <p:spPr bwMode="auto">
          <a:xfrm rot="16197981">
            <a:off x="4157580" y="1958888"/>
            <a:ext cx="154167" cy="289981"/>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solidFill>
            <a:srgbClr val="000000"/>
          </a:solidFill>
          <a:ln w="25400">
            <a:solidFill>
              <a:srgbClr val="000000"/>
            </a:solidFill>
            <a:prstDash val="solid"/>
            <a:round/>
            <a:headEnd/>
            <a:tailEnd/>
          </a:ln>
        </p:spPr>
        <p:txBody>
          <a:bodyPr/>
          <a:lstStyle/>
          <a:p>
            <a:endParaRPr lang="en-US" sz="1400"/>
          </a:p>
        </p:txBody>
      </p:sp>
      <p:sp>
        <p:nvSpPr>
          <p:cNvPr id="79" name="Freeform 51"/>
          <p:cNvSpPr>
            <a:spLocks/>
          </p:cNvSpPr>
          <p:nvPr/>
        </p:nvSpPr>
        <p:spPr bwMode="auto">
          <a:xfrm>
            <a:off x="3658372" y="1407556"/>
            <a:ext cx="2101442" cy="494436"/>
          </a:xfrm>
          <a:custGeom>
            <a:avLst/>
            <a:gdLst>
              <a:gd name="T0" fmla="*/ 829 w 830"/>
              <a:gd name="T1" fmla="*/ 165 h 169"/>
              <a:gd name="T2" fmla="*/ 830 w 830"/>
              <a:gd name="T3" fmla="*/ 0 h 169"/>
              <a:gd name="T4" fmla="*/ 0 w 830"/>
              <a:gd name="T5" fmla="*/ 0 h 169"/>
              <a:gd name="T6" fmla="*/ 0 w 830"/>
              <a:gd name="T7" fmla="*/ 169 h 169"/>
            </a:gdLst>
            <a:ahLst/>
            <a:cxnLst>
              <a:cxn ang="0">
                <a:pos x="T0" y="T1"/>
              </a:cxn>
              <a:cxn ang="0">
                <a:pos x="T2" y="T3"/>
              </a:cxn>
              <a:cxn ang="0">
                <a:pos x="T4" y="T5"/>
              </a:cxn>
              <a:cxn ang="0">
                <a:pos x="T6" y="T7"/>
              </a:cxn>
            </a:cxnLst>
            <a:rect l="0" t="0" r="r" b="b"/>
            <a:pathLst>
              <a:path w="830" h="169">
                <a:moveTo>
                  <a:pt x="829" y="165"/>
                </a:moveTo>
                <a:lnTo>
                  <a:pt x="830" y="0"/>
                </a:lnTo>
                <a:lnTo>
                  <a:pt x="0" y="0"/>
                </a:lnTo>
                <a:lnTo>
                  <a:pt x="0" y="169"/>
                </a:lnTo>
              </a:path>
            </a:pathLst>
          </a:custGeom>
          <a:noFill/>
          <a:ln w="25400" cap="flat" cmpd="sng">
            <a:solidFill>
              <a:schemeClr val="tx1"/>
            </a:solidFill>
            <a:prstDash val="solid"/>
            <a:round/>
            <a:headEnd type="none" w="med" len="me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a:p>
        </p:txBody>
      </p:sp>
      <p:sp>
        <p:nvSpPr>
          <p:cNvPr id="87" name="Rectangle 35"/>
          <p:cNvSpPr>
            <a:spLocks noChangeArrowheads="1"/>
          </p:cNvSpPr>
          <p:nvPr/>
        </p:nvSpPr>
        <p:spPr bwMode="auto">
          <a:xfrm>
            <a:off x="3192201" y="1892816"/>
            <a:ext cx="875448" cy="422124"/>
          </a:xfrm>
          <a:prstGeom prst="rect">
            <a:avLst/>
          </a:prstGeom>
          <a:solidFill>
            <a:srgbClr val="FFFFFF"/>
          </a:solidFill>
          <a:ln w="25400">
            <a:solidFill>
              <a:schemeClr val="tx1"/>
            </a:solidFill>
            <a:miter lim="800000"/>
            <a:headEnd/>
            <a:tailEnd/>
          </a:ln>
          <a:effectLst/>
          <a:extLst/>
        </p:spPr>
        <p:txBody>
          <a:bodyPr wrap="none" anchor="ctr" anchorCtr="1"/>
          <a:lstStyle/>
          <a:p>
            <a:pPr algn="l"/>
            <a:r>
              <a:rPr lang="en-US" altLang="en-US" sz="2000" b="1" dirty="0"/>
              <a:t>Block</a:t>
            </a:r>
          </a:p>
        </p:txBody>
      </p:sp>
      <p:sp>
        <p:nvSpPr>
          <p:cNvPr id="88" name="Rectangle 37"/>
          <p:cNvSpPr>
            <a:spLocks noChangeArrowheads="1"/>
          </p:cNvSpPr>
          <p:nvPr/>
        </p:nvSpPr>
        <p:spPr bwMode="auto">
          <a:xfrm>
            <a:off x="5332184" y="1892816"/>
            <a:ext cx="1205806" cy="422124"/>
          </a:xfrm>
          <a:prstGeom prst="rect">
            <a:avLst/>
          </a:prstGeom>
          <a:solidFill>
            <a:srgbClr val="FFFFFF"/>
          </a:solidFill>
          <a:ln w="25400">
            <a:solidFill>
              <a:schemeClr val="tx1"/>
            </a:solidFill>
            <a:miter lim="800000"/>
            <a:headEnd/>
            <a:tailEnd/>
          </a:ln>
          <a:effectLst/>
          <a:extLst/>
        </p:spPr>
        <p:txBody>
          <a:bodyPr wrap="none" anchor="ctr" anchorCtr="1"/>
          <a:lstStyle/>
          <a:p>
            <a:r>
              <a:rPr lang="en-US" altLang="en-US" sz="2000" b="1" dirty="0"/>
              <a:t>Property</a:t>
            </a:r>
          </a:p>
        </p:txBody>
      </p:sp>
      <p:sp>
        <p:nvSpPr>
          <p:cNvPr id="58" name="Rectangle 57"/>
          <p:cNvSpPr>
            <a:spLocks noChangeArrowheads="1"/>
          </p:cNvSpPr>
          <p:nvPr/>
        </p:nvSpPr>
        <p:spPr bwMode="auto">
          <a:xfrm rot="16200000">
            <a:off x="-407462" y="1631876"/>
            <a:ext cx="1458413" cy="69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80000"/>
              </a:lnSpc>
            </a:pPr>
            <a:r>
              <a:rPr lang="en-US" altLang="en-US" sz="2400" b="1" dirty="0" err="1">
                <a:solidFill>
                  <a:schemeClr val="bg1">
                    <a:lumMod val="65000"/>
                  </a:schemeClr>
                </a:solidFill>
              </a:rPr>
              <a:t>Langauge</a:t>
            </a:r>
            <a:endParaRPr lang="en-US" altLang="en-US" sz="2400" b="1" dirty="0">
              <a:solidFill>
                <a:schemeClr val="bg1">
                  <a:lumMod val="65000"/>
                </a:schemeClr>
              </a:solidFill>
            </a:endParaRPr>
          </a:p>
          <a:p>
            <a:pPr algn="ctr">
              <a:lnSpc>
                <a:spcPct val="80000"/>
              </a:lnSpc>
            </a:pPr>
            <a:r>
              <a:rPr lang="en-US" altLang="en-US" sz="2400" b="1" dirty="0">
                <a:solidFill>
                  <a:schemeClr val="bg1">
                    <a:lumMod val="65000"/>
                  </a:schemeClr>
                </a:solidFill>
              </a:rPr>
              <a:t>Definition</a:t>
            </a:r>
          </a:p>
        </p:txBody>
      </p:sp>
      <p:sp>
        <p:nvSpPr>
          <p:cNvPr id="61" name="Rectangle 60"/>
          <p:cNvSpPr>
            <a:spLocks noChangeArrowheads="1"/>
          </p:cNvSpPr>
          <p:nvPr/>
        </p:nvSpPr>
        <p:spPr bwMode="auto">
          <a:xfrm>
            <a:off x="582805" y="1570978"/>
            <a:ext cx="125181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accent5"/>
                </a:solidFill>
              </a:rPr>
              <a:t>Abstract</a:t>
            </a:r>
          </a:p>
          <a:p>
            <a:pPr algn="r">
              <a:lnSpc>
                <a:spcPct val="90000"/>
              </a:lnSpc>
            </a:pPr>
            <a:r>
              <a:rPr lang="en-US" altLang="en-US" sz="2400" b="1" dirty="0">
                <a:solidFill>
                  <a:schemeClr val="accent5"/>
                </a:solidFill>
              </a:rPr>
              <a:t>Syntax</a:t>
            </a:r>
          </a:p>
        </p:txBody>
      </p:sp>
      <p:sp>
        <p:nvSpPr>
          <p:cNvPr id="65" name="Left Brace 64"/>
          <p:cNvSpPr/>
          <p:nvPr/>
        </p:nvSpPr>
        <p:spPr>
          <a:xfrm>
            <a:off x="1902045" y="1378717"/>
            <a:ext cx="208587" cy="114296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2" name="Rectangle 45"/>
          <p:cNvSpPr>
            <a:spLocks noChangeArrowheads="1"/>
          </p:cNvSpPr>
          <p:nvPr/>
        </p:nvSpPr>
        <p:spPr bwMode="auto">
          <a:xfrm>
            <a:off x="8085762" y="1066317"/>
            <a:ext cx="2350859" cy="7626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80000"/>
              </a:lnSpc>
            </a:pPr>
            <a:r>
              <a:rPr lang="en-US" altLang="en-US" b="1" dirty="0"/>
              <a:t>Property names appear at the end of association lines</a:t>
            </a:r>
          </a:p>
        </p:txBody>
      </p:sp>
      <p:sp>
        <p:nvSpPr>
          <p:cNvPr id="93" name="Left Brace 92"/>
          <p:cNvSpPr/>
          <p:nvPr/>
        </p:nvSpPr>
        <p:spPr>
          <a:xfrm flipH="1">
            <a:off x="10343258" y="1055316"/>
            <a:ext cx="208587" cy="76007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7" name="Rectangle 96"/>
          <p:cNvSpPr>
            <a:spLocks noChangeArrowheads="1"/>
          </p:cNvSpPr>
          <p:nvPr/>
        </p:nvSpPr>
        <p:spPr bwMode="auto">
          <a:xfrm>
            <a:off x="10653816" y="2081914"/>
            <a:ext cx="148502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b="1" dirty="0">
                <a:solidFill>
                  <a:schemeClr val="accent5"/>
                </a:solidFill>
              </a:rPr>
              <a:t>Semantics</a:t>
            </a:r>
          </a:p>
        </p:txBody>
      </p:sp>
      <p:sp>
        <p:nvSpPr>
          <p:cNvPr id="98" name="Rectangle 45"/>
          <p:cNvSpPr>
            <a:spLocks noChangeArrowheads="1"/>
          </p:cNvSpPr>
          <p:nvPr/>
        </p:nvSpPr>
        <p:spPr bwMode="auto">
          <a:xfrm>
            <a:off x="6532685" y="1895853"/>
            <a:ext cx="3932800" cy="8402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90000"/>
              </a:lnSpc>
            </a:pPr>
            <a:r>
              <a:rPr lang="en-US" b="1" spc="-50" dirty="0"/>
              <a:t>Properties have values on things</a:t>
            </a:r>
          </a:p>
          <a:p>
            <a:pPr algn="r">
              <a:lnSpc>
                <a:spcPct val="90000"/>
              </a:lnSpc>
            </a:pPr>
            <a:r>
              <a:rPr lang="en-US" b="1" spc="-50" dirty="0"/>
              <a:t>modeled by their owning block.  The values are modeled by the property’s type</a:t>
            </a:r>
            <a:endParaRPr lang="en-US" altLang="en-US" b="1" spc="-50" dirty="0"/>
          </a:p>
        </p:txBody>
      </p:sp>
      <p:sp>
        <p:nvSpPr>
          <p:cNvPr id="99" name="Left Brace 98"/>
          <p:cNvSpPr/>
          <p:nvPr/>
        </p:nvSpPr>
        <p:spPr>
          <a:xfrm flipH="1">
            <a:off x="10351574" y="1956772"/>
            <a:ext cx="208587" cy="76007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p:cNvSpPr>
            <a:spLocks noGrp="1"/>
          </p:cNvSpPr>
          <p:nvPr>
            <p:ph idx="1"/>
          </p:nvPr>
        </p:nvSpPr>
        <p:spPr>
          <a:xfrm>
            <a:off x="838200" y="7106542"/>
            <a:ext cx="10515600" cy="685176"/>
          </a:xfrm>
        </p:spPr>
        <p:txBody>
          <a:bodyPr/>
          <a:lstStyle/>
          <a:p>
            <a:endParaRPr lang="en-US" dirty="0"/>
          </a:p>
        </p:txBody>
      </p:sp>
      <p:grpSp>
        <p:nvGrpSpPr>
          <p:cNvPr id="4" name="Group 3"/>
          <p:cNvGrpSpPr/>
          <p:nvPr/>
        </p:nvGrpSpPr>
        <p:grpSpPr>
          <a:xfrm>
            <a:off x="-12121" y="1647374"/>
            <a:ext cx="11950131" cy="2821702"/>
            <a:chOff x="-12121" y="1647374"/>
            <a:chExt cx="11950131" cy="2821702"/>
          </a:xfrm>
        </p:grpSpPr>
        <p:sp>
          <p:nvSpPr>
            <p:cNvPr id="64" name="Rectangle 63"/>
            <p:cNvSpPr>
              <a:spLocks noChangeArrowheads="1"/>
            </p:cNvSpPr>
            <p:nvPr/>
          </p:nvSpPr>
          <p:spPr bwMode="auto">
            <a:xfrm>
              <a:off x="10583856" y="3043425"/>
              <a:ext cx="1031051" cy="757130"/>
            </a:xfrm>
            <a:prstGeom prst="rect">
              <a:avLst/>
            </a:prstGeom>
            <a:solidFill>
              <a:schemeClr val="bg1"/>
            </a:solidFill>
            <a:ln>
              <a:noFill/>
            </a:ln>
            <a:effectLst/>
            <a:extLst/>
          </p:spPr>
          <p:txBody>
            <a:bodyPr wrap="none">
              <a:spAutoFit/>
            </a:bodyPr>
            <a:lstStyle/>
            <a:p>
              <a:pPr algn="l">
                <a:lnSpc>
                  <a:spcPct val="90000"/>
                </a:lnSpc>
              </a:pPr>
              <a:r>
                <a:rPr lang="en-US" altLang="en-US" sz="2400" b="1" dirty="0">
                  <a:solidFill>
                    <a:schemeClr val="accent5"/>
                  </a:solidFill>
                </a:rPr>
                <a:t>Model</a:t>
              </a:r>
            </a:p>
            <a:p>
              <a:pPr algn="l">
                <a:lnSpc>
                  <a:spcPct val="90000"/>
                </a:lnSpc>
              </a:pPr>
              <a:r>
                <a:rPr lang="en-US" altLang="en-US" sz="2400" b="1" dirty="0">
                  <a:solidFill>
                    <a:schemeClr val="accent5"/>
                  </a:solidFill>
                </a:rPr>
                <a:t>(as CS)</a:t>
              </a:r>
            </a:p>
          </p:txBody>
        </p:sp>
        <p:sp>
          <p:nvSpPr>
            <p:cNvPr id="48" name="Freeform 14"/>
            <p:cNvSpPr>
              <a:spLocks/>
            </p:cNvSpPr>
            <p:nvPr/>
          </p:nvSpPr>
          <p:spPr bwMode="auto">
            <a:xfrm flipV="1">
              <a:off x="8802517" y="3285501"/>
              <a:ext cx="755821" cy="150496"/>
            </a:xfrm>
            <a:custGeom>
              <a:avLst/>
              <a:gdLst>
                <a:gd name="T0" fmla="*/ 0 w 288"/>
                <a:gd name="T1" fmla="*/ 0 h 1"/>
                <a:gd name="T2" fmla="*/ 288 w 288"/>
                <a:gd name="T3" fmla="*/ 0 h 1"/>
              </a:gdLst>
              <a:ahLst/>
              <a:cxnLst>
                <a:cxn ang="0">
                  <a:pos x="T0" y="T1"/>
                </a:cxn>
                <a:cxn ang="0">
                  <a:pos x="T2" y="T3"/>
                </a:cxn>
              </a:cxnLst>
              <a:rect l="0" t="0" r="r" b="b"/>
              <a:pathLst>
                <a:path w="288" h="1">
                  <a:moveTo>
                    <a:pt x="0" y="0"/>
                  </a:moveTo>
                  <a:lnTo>
                    <a:pt x="288" y="0"/>
                  </a:lnTo>
                </a:path>
              </a:pathLst>
            </a:custGeom>
            <a:solidFill>
              <a:srgbClr val="FFFFFF"/>
            </a:solidFill>
            <a:ln w="25400">
              <a:solidFill>
                <a:srgbClr val="000000"/>
              </a:solidFill>
              <a:round/>
              <a:headEnd/>
              <a:tailEnd type="arrow" w="lg" len="lg"/>
            </a:ln>
          </p:spPr>
          <p:txBody>
            <a:bodyPr/>
            <a:lstStyle/>
            <a:p>
              <a:endParaRPr lang="en-US" sz="1400"/>
            </a:p>
          </p:txBody>
        </p:sp>
        <p:sp>
          <p:nvSpPr>
            <p:cNvPr id="50" name="Freeform 18"/>
            <p:cNvSpPr>
              <a:spLocks/>
            </p:cNvSpPr>
            <p:nvPr/>
          </p:nvSpPr>
          <p:spPr bwMode="auto">
            <a:xfrm rot="16197981">
              <a:off x="8603430" y="3293761"/>
              <a:ext cx="154167" cy="288145"/>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solidFill>
              <a:srgbClr val="000000"/>
            </a:solidFill>
            <a:ln w="25400">
              <a:solidFill>
                <a:srgbClr val="000000"/>
              </a:solidFill>
              <a:prstDash val="solid"/>
              <a:round/>
              <a:headEnd/>
              <a:tailEnd/>
            </a:ln>
          </p:spPr>
          <p:txBody>
            <a:bodyPr/>
            <a:lstStyle/>
            <a:p>
              <a:endParaRPr lang="en-US" sz="1400"/>
            </a:p>
          </p:txBody>
        </p:sp>
        <p:sp>
          <p:nvSpPr>
            <p:cNvPr id="51" name="Rectangle 21"/>
            <p:cNvSpPr>
              <a:spLocks noChangeArrowheads="1"/>
            </p:cNvSpPr>
            <p:nvPr/>
          </p:nvSpPr>
          <p:spPr bwMode="auto">
            <a:xfrm>
              <a:off x="8895921" y="3109172"/>
              <a:ext cx="739305"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dirty="0"/>
                <a:t>chases</a:t>
              </a:r>
            </a:p>
          </p:txBody>
        </p:sp>
        <p:sp>
          <p:nvSpPr>
            <p:cNvPr id="54" name="Rectangle 45"/>
            <p:cNvSpPr>
              <a:spLocks noChangeArrowheads="1"/>
            </p:cNvSpPr>
            <p:nvPr/>
          </p:nvSpPr>
          <p:spPr bwMode="auto">
            <a:xfrm>
              <a:off x="4433098" y="1647374"/>
              <a:ext cx="937629" cy="491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80000"/>
                </a:lnSpc>
              </a:pPr>
              <a:r>
                <a:rPr lang="en-US" altLang="en-US" sz="1600" dirty="0"/>
                <a:t>owned</a:t>
              </a:r>
            </a:p>
            <a:p>
              <a:pPr algn="r">
                <a:lnSpc>
                  <a:spcPct val="80000"/>
                </a:lnSpc>
              </a:pPr>
              <a:r>
                <a:rPr lang="en-US" altLang="en-US" sz="1600" dirty="0"/>
                <a:t>attribute</a:t>
              </a:r>
            </a:p>
          </p:txBody>
        </p:sp>
        <p:sp>
          <p:nvSpPr>
            <p:cNvPr id="83" name="Rectangle 6"/>
            <p:cNvSpPr>
              <a:spLocks noChangeArrowheads="1"/>
            </p:cNvSpPr>
            <p:nvPr/>
          </p:nvSpPr>
          <p:spPr bwMode="auto">
            <a:xfrm>
              <a:off x="9567072" y="3191901"/>
              <a:ext cx="623481" cy="422124"/>
            </a:xfrm>
            <a:prstGeom prst="rect">
              <a:avLst/>
            </a:prstGeom>
            <a:solidFill>
              <a:srgbClr val="FFFFFF"/>
            </a:solidFill>
            <a:ln w="25400">
              <a:solidFill>
                <a:schemeClr val="tx1"/>
              </a:solidFill>
              <a:miter lim="800000"/>
              <a:headEnd/>
              <a:tailEnd/>
            </a:ln>
            <a:effectLst/>
            <a:extLst/>
          </p:spPr>
          <p:txBody>
            <a:bodyPr anchor="ctr" anchorCtr="1"/>
            <a:lstStyle/>
            <a:p>
              <a:r>
                <a:rPr lang="en-US" altLang="en-US" sz="2000" b="1" dirty="0"/>
                <a:t>Cat</a:t>
              </a:r>
            </a:p>
          </p:txBody>
        </p:sp>
        <p:sp>
          <p:nvSpPr>
            <p:cNvPr id="89" name="Rectangle 13"/>
            <p:cNvSpPr>
              <a:spLocks noChangeArrowheads="1"/>
            </p:cNvSpPr>
            <p:nvPr/>
          </p:nvSpPr>
          <p:spPr bwMode="auto">
            <a:xfrm>
              <a:off x="7859730" y="3219430"/>
              <a:ext cx="660148" cy="423959"/>
            </a:xfrm>
            <a:prstGeom prst="rect">
              <a:avLst/>
            </a:prstGeom>
            <a:solidFill>
              <a:srgbClr val="FFFFFF"/>
            </a:solidFill>
            <a:ln w="25400">
              <a:solidFill>
                <a:schemeClr val="tx1"/>
              </a:solidFill>
              <a:miter lim="800000"/>
              <a:headEnd/>
              <a:tailEnd/>
            </a:ln>
            <a:effectLst/>
          </p:spPr>
          <p:txBody>
            <a:bodyPr wrap="none" anchor="ctr" anchorCtr="1"/>
            <a:lstStyle/>
            <a:p>
              <a:pPr algn="l"/>
              <a:r>
                <a:rPr lang="en-US" altLang="en-US" sz="2000" b="1" dirty="0"/>
                <a:t>Dog</a:t>
              </a:r>
            </a:p>
          </p:txBody>
        </p:sp>
        <p:sp>
          <p:nvSpPr>
            <p:cNvPr id="49" name="Line 17"/>
            <p:cNvSpPr>
              <a:spLocks noChangeShapeType="1"/>
            </p:cNvSpPr>
            <p:nvPr/>
          </p:nvSpPr>
          <p:spPr bwMode="auto">
            <a:xfrm flipV="1">
              <a:off x="3570694" y="2392365"/>
              <a:ext cx="0" cy="802898"/>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90" name="Line 22"/>
            <p:cNvSpPr>
              <a:spLocks noChangeShapeType="1"/>
            </p:cNvSpPr>
            <p:nvPr/>
          </p:nvSpPr>
          <p:spPr bwMode="auto">
            <a:xfrm flipV="1">
              <a:off x="5776266" y="2394048"/>
              <a:ext cx="0" cy="782355"/>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40" name="Rectangle 13"/>
            <p:cNvSpPr>
              <a:spLocks noChangeArrowheads="1"/>
            </p:cNvSpPr>
            <p:nvPr/>
          </p:nvSpPr>
          <p:spPr bwMode="auto">
            <a:xfrm>
              <a:off x="6331469" y="3785407"/>
              <a:ext cx="660148" cy="423959"/>
            </a:xfrm>
            <a:prstGeom prst="rect">
              <a:avLst/>
            </a:prstGeom>
            <a:solidFill>
              <a:srgbClr val="FFFFFF"/>
            </a:solidFill>
            <a:ln w="25400">
              <a:solidFill>
                <a:schemeClr val="tx1"/>
              </a:solidFill>
              <a:miter lim="800000"/>
              <a:headEnd/>
              <a:tailEnd/>
            </a:ln>
            <a:effectLst/>
          </p:spPr>
          <p:txBody>
            <a:bodyPr wrap="none" tIns="0" anchor="ctr" anchorCtr="1"/>
            <a:lstStyle/>
            <a:p>
              <a:pPr algn="l"/>
              <a:r>
                <a:rPr lang="en-US" altLang="en-US" sz="2000" b="1" u="sng" dirty="0"/>
                <a:t>Cat</a:t>
              </a:r>
            </a:p>
          </p:txBody>
        </p:sp>
        <p:sp>
          <p:nvSpPr>
            <p:cNvPr id="42" name="Rectangle 13"/>
            <p:cNvSpPr>
              <a:spLocks noChangeArrowheads="1"/>
            </p:cNvSpPr>
            <p:nvPr/>
          </p:nvSpPr>
          <p:spPr bwMode="auto">
            <a:xfrm>
              <a:off x="5173328" y="3278308"/>
              <a:ext cx="919011" cy="423959"/>
            </a:xfrm>
            <a:prstGeom prst="rect">
              <a:avLst/>
            </a:prstGeom>
            <a:solidFill>
              <a:srgbClr val="FFFFFF"/>
            </a:solidFill>
            <a:ln w="25400">
              <a:solidFill>
                <a:schemeClr val="tx1"/>
              </a:solidFill>
              <a:miter lim="800000"/>
              <a:headEnd/>
              <a:tailEnd/>
            </a:ln>
            <a:effectLst/>
          </p:spPr>
          <p:txBody>
            <a:bodyPr wrap="none" tIns="0" anchor="ctr" anchorCtr="1"/>
            <a:lstStyle/>
            <a:p>
              <a:pPr algn="l"/>
              <a:r>
                <a:rPr lang="en-US" altLang="en-US" sz="2000" b="1" u="sng" dirty="0"/>
                <a:t>chases</a:t>
              </a:r>
            </a:p>
          </p:txBody>
        </p:sp>
        <p:sp>
          <p:nvSpPr>
            <p:cNvPr id="43" name="Line 34"/>
            <p:cNvSpPr>
              <a:spLocks noChangeShapeType="1"/>
            </p:cNvSpPr>
            <p:nvPr/>
          </p:nvSpPr>
          <p:spPr bwMode="auto">
            <a:xfrm>
              <a:off x="3752698" y="3490287"/>
              <a:ext cx="1425478" cy="0"/>
            </a:xfrm>
            <a:prstGeom prst="line">
              <a:avLst/>
            </a:prstGeom>
            <a:noFill/>
            <a:ln w="25400">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44" name="Freeform 41"/>
            <p:cNvSpPr>
              <a:spLocks/>
            </p:cNvSpPr>
            <p:nvPr/>
          </p:nvSpPr>
          <p:spPr bwMode="auto">
            <a:xfrm rot="16197981">
              <a:off x="3949760" y="3345297"/>
              <a:ext cx="154167" cy="289981"/>
            </a:xfrm>
            <a:custGeom>
              <a:avLst/>
              <a:gdLst>
                <a:gd name="T0" fmla="*/ 39 w 78"/>
                <a:gd name="T1" fmla="*/ 0 h 146"/>
                <a:gd name="T2" fmla="*/ 78 w 78"/>
                <a:gd name="T3" fmla="*/ 73 h 146"/>
                <a:gd name="T4" fmla="*/ 39 w 78"/>
                <a:gd name="T5" fmla="*/ 146 h 146"/>
                <a:gd name="T6" fmla="*/ 0 w 78"/>
                <a:gd name="T7" fmla="*/ 73 h 146"/>
                <a:gd name="T8" fmla="*/ 39 w 78"/>
                <a:gd name="T9" fmla="*/ 0 h 146"/>
              </a:gdLst>
              <a:ahLst/>
              <a:cxnLst>
                <a:cxn ang="0">
                  <a:pos x="T0" y="T1"/>
                </a:cxn>
                <a:cxn ang="0">
                  <a:pos x="T2" y="T3"/>
                </a:cxn>
                <a:cxn ang="0">
                  <a:pos x="T4" y="T5"/>
                </a:cxn>
                <a:cxn ang="0">
                  <a:pos x="T6" y="T7"/>
                </a:cxn>
                <a:cxn ang="0">
                  <a:pos x="T8" y="T9"/>
                </a:cxn>
              </a:cxnLst>
              <a:rect l="0" t="0" r="r" b="b"/>
              <a:pathLst>
                <a:path w="78" h="146">
                  <a:moveTo>
                    <a:pt x="39" y="0"/>
                  </a:moveTo>
                  <a:lnTo>
                    <a:pt x="78" y="73"/>
                  </a:lnTo>
                  <a:lnTo>
                    <a:pt x="39" y="146"/>
                  </a:lnTo>
                  <a:lnTo>
                    <a:pt x="0" y="73"/>
                  </a:lnTo>
                  <a:lnTo>
                    <a:pt x="39" y="0"/>
                  </a:lnTo>
                  <a:close/>
                </a:path>
              </a:pathLst>
            </a:custGeom>
            <a:solidFill>
              <a:srgbClr val="000000"/>
            </a:solidFill>
            <a:ln w="25400">
              <a:solidFill>
                <a:srgbClr val="000000"/>
              </a:solidFill>
              <a:prstDash val="solid"/>
              <a:round/>
              <a:headEnd/>
              <a:tailEnd/>
            </a:ln>
          </p:spPr>
          <p:txBody>
            <a:bodyPr/>
            <a:lstStyle/>
            <a:p>
              <a:endParaRPr lang="en-US" sz="1400"/>
            </a:p>
          </p:txBody>
        </p:sp>
        <p:sp>
          <p:nvSpPr>
            <p:cNvPr id="45" name="Rectangle 45"/>
            <p:cNvSpPr>
              <a:spLocks noChangeArrowheads="1"/>
            </p:cNvSpPr>
            <p:nvPr/>
          </p:nvSpPr>
          <p:spPr bwMode="auto">
            <a:xfrm>
              <a:off x="4286923" y="3027900"/>
              <a:ext cx="937629" cy="491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80000"/>
                </a:lnSpc>
              </a:pPr>
              <a:r>
                <a:rPr lang="en-US" altLang="en-US" sz="1600" u="sng" dirty="0"/>
                <a:t>owned</a:t>
              </a:r>
            </a:p>
            <a:p>
              <a:pPr algn="r">
                <a:lnSpc>
                  <a:spcPct val="80000"/>
                </a:lnSpc>
              </a:pPr>
              <a:r>
                <a:rPr lang="en-US" altLang="en-US" sz="1600" u="sng" dirty="0"/>
                <a:t>attribute</a:t>
              </a:r>
            </a:p>
          </p:txBody>
        </p:sp>
        <p:sp>
          <p:nvSpPr>
            <p:cNvPr id="55" name="Rectangle 54"/>
            <p:cNvSpPr/>
            <p:nvPr/>
          </p:nvSpPr>
          <p:spPr>
            <a:xfrm rot="16200000">
              <a:off x="2936670" y="2656263"/>
              <a:ext cx="955711"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instanceOf</a:t>
              </a:r>
              <a:r>
                <a:rPr lang="en-US" altLang="en-US" sz="1200" dirty="0">
                  <a:solidFill>
                    <a:prstClr val="black"/>
                  </a:solidFill>
                </a:rPr>
                <a:t>»</a:t>
              </a:r>
              <a:endParaRPr lang="en-US" sz="1100" dirty="0">
                <a:solidFill>
                  <a:prstClr val="black"/>
                </a:solidFill>
              </a:endParaRPr>
            </a:p>
          </p:txBody>
        </p:sp>
        <p:sp>
          <p:nvSpPr>
            <p:cNvPr id="56" name="Line 9"/>
            <p:cNvSpPr>
              <a:spLocks noChangeShapeType="1"/>
            </p:cNvSpPr>
            <p:nvPr/>
          </p:nvSpPr>
          <p:spPr bwMode="auto">
            <a:xfrm>
              <a:off x="29680" y="2830285"/>
              <a:ext cx="11908330" cy="0"/>
            </a:xfrm>
            <a:prstGeom prst="line">
              <a:avLst/>
            </a:prstGeom>
            <a:noFill/>
            <a:ln w="25400">
              <a:solidFill>
                <a:schemeClr val="bg1">
                  <a:lumMod val="6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dirty="0"/>
            </a:p>
          </p:txBody>
        </p:sp>
        <p:sp>
          <p:nvSpPr>
            <p:cNvPr id="59" name="Rectangle 58"/>
            <p:cNvSpPr>
              <a:spLocks noChangeArrowheads="1"/>
            </p:cNvSpPr>
            <p:nvPr/>
          </p:nvSpPr>
          <p:spPr bwMode="auto">
            <a:xfrm rot="16200000">
              <a:off x="-397130" y="3393429"/>
              <a:ext cx="1460656" cy="69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80000"/>
                </a:lnSpc>
              </a:pPr>
              <a:r>
                <a:rPr lang="en-US" altLang="en-US" sz="2400" b="1" dirty="0">
                  <a:solidFill>
                    <a:schemeClr val="bg1">
                      <a:lumMod val="65000"/>
                    </a:schemeClr>
                  </a:solidFill>
                </a:rPr>
                <a:t>Using the </a:t>
              </a:r>
            </a:p>
            <a:p>
              <a:pPr algn="ctr">
                <a:lnSpc>
                  <a:spcPct val="80000"/>
                </a:lnSpc>
              </a:pPr>
              <a:r>
                <a:rPr lang="en-US" altLang="en-US" sz="2400" b="1" dirty="0">
                  <a:solidFill>
                    <a:schemeClr val="bg1">
                      <a:lumMod val="65000"/>
                    </a:schemeClr>
                  </a:solidFill>
                </a:rPr>
                <a:t>Language</a:t>
              </a:r>
            </a:p>
          </p:txBody>
        </p:sp>
        <p:sp>
          <p:nvSpPr>
            <p:cNvPr id="62" name="Rectangle 7"/>
            <p:cNvSpPr>
              <a:spLocks noChangeArrowheads="1"/>
            </p:cNvSpPr>
            <p:nvPr/>
          </p:nvSpPr>
          <p:spPr bwMode="auto">
            <a:xfrm>
              <a:off x="781129" y="3283982"/>
              <a:ext cx="1053494"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accent5"/>
                  </a:solidFill>
                </a:rPr>
                <a:t>Model</a:t>
              </a:r>
            </a:p>
            <a:p>
              <a:pPr algn="r">
                <a:lnSpc>
                  <a:spcPct val="90000"/>
                </a:lnSpc>
              </a:pPr>
              <a:r>
                <a:rPr lang="en-US" altLang="en-US" sz="2400" b="1" dirty="0">
                  <a:solidFill>
                    <a:schemeClr val="accent5"/>
                  </a:solidFill>
                </a:rPr>
                <a:t>(as AS)</a:t>
              </a:r>
            </a:p>
          </p:txBody>
        </p:sp>
        <p:sp>
          <p:nvSpPr>
            <p:cNvPr id="66" name="Left Brace 65"/>
            <p:cNvSpPr/>
            <p:nvPr/>
          </p:nvSpPr>
          <p:spPr>
            <a:xfrm>
              <a:off x="1902045" y="3091625"/>
              <a:ext cx="208587" cy="114296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6" name="Left Brace 95"/>
            <p:cNvSpPr/>
            <p:nvPr/>
          </p:nvSpPr>
          <p:spPr>
            <a:xfrm flipH="1">
              <a:off x="10343258" y="3113435"/>
              <a:ext cx="208587" cy="575254"/>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3" name="Freeform 51"/>
            <p:cNvSpPr>
              <a:spLocks/>
            </p:cNvSpPr>
            <p:nvPr/>
          </p:nvSpPr>
          <p:spPr bwMode="auto">
            <a:xfrm rot="10800000" flipV="1">
              <a:off x="6094689" y="3458447"/>
              <a:ext cx="449950" cy="312169"/>
            </a:xfrm>
            <a:custGeom>
              <a:avLst/>
              <a:gdLst>
                <a:gd name="T0" fmla="*/ 829 w 830"/>
                <a:gd name="T1" fmla="*/ 165 h 169"/>
                <a:gd name="T2" fmla="*/ 830 w 830"/>
                <a:gd name="T3" fmla="*/ 0 h 169"/>
                <a:gd name="T4" fmla="*/ 0 w 830"/>
                <a:gd name="T5" fmla="*/ 0 h 169"/>
                <a:gd name="T6" fmla="*/ 0 w 830"/>
                <a:gd name="T7" fmla="*/ 169 h 169"/>
                <a:gd name="connsiteX0" fmla="*/ 10000 w 10000"/>
                <a:gd name="connsiteY0" fmla="*/ 0 h 10000"/>
                <a:gd name="connsiteX1" fmla="*/ 0 w 10000"/>
                <a:gd name="connsiteY1" fmla="*/ 0 h 10000"/>
                <a:gd name="connsiteX2" fmla="*/ 0 w 10000"/>
                <a:gd name="connsiteY2" fmla="*/ 10000 h 10000"/>
              </a:gdLst>
              <a:ahLst/>
              <a:cxnLst>
                <a:cxn ang="0">
                  <a:pos x="connsiteX0" y="connsiteY0"/>
                </a:cxn>
                <a:cxn ang="0">
                  <a:pos x="connsiteX1" y="connsiteY1"/>
                </a:cxn>
                <a:cxn ang="0">
                  <a:pos x="connsiteX2" y="connsiteY2"/>
                </a:cxn>
              </a:cxnLst>
              <a:rect l="l" t="t" r="r" b="b"/>
              <a:pathLst>
                <a:path w="10000" h="10000">
                  <a:moveTo>
                    <a:pt x="10000" y="0"/>
                  </a:moveTo>
                  <a:lnTo>
                    <a:pt x="0" y="0"/>
                  </a:lnTo>
                  <a:lnTo>
                    <a:pt x="0" y="10000"/>
                  </a:lnTo>
                </a:path>
              </a:pathLst>
            </a:custGeom>
            <a:noFill/>
            <a:ln w="25400" cap="flat" cmpd="sng">
              <a:solidFill>
                <a:schemeClr val="tx1"/>
              </a:solidFill>
              <a:prstDash val="solid"/>
              <a:round/>
              <a:headEnd type="none" w="med" len="med"/>
              <a:tailEnd type="arrow" w="lg" len="lg"/>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a:p>
          </p:txBody>
        </p:sp>
        <p:sp>
          <p:nvSpPr>
            <p:cNvPr id="104" name="Rectangle 40"/>
            <p:cNvSpPr>
              <a:spLocks noChangeArrowheads="1"/>
            </p:cNvSpPr>
            <p:nvPr/>
          </p:nvSpPr>
          <p:spPr bwMode="auto">
            <a:xfrm>
              <a:off x="6591978" y="3429726"/>
              <a:ext cx="572593"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sz="1600" u="sng" dirty="0"/>
                <a:t>type</a:t>
              </a:r>
            </a:p>
          </p:txBody>
        </p:sp>
        <p:sp>
          <p:nvSpPr>
            <p:cNvPr id="38" name="Rectangle 13"/>
            <p:cNvSpPr>
              <a:spLocks noChangeArrowheads="1"/>
            </p:cNvSpPr>
            <p:nvPr/>
          </p:nvSpPr>
          <p:spPr bwMode="auto">
            <a:xfrm>
              <a:off x="3197852" y="3278308"/>
              <a:ext cx="660148" cy="423959"/>
            </a:xfrm>
            <a:prstGeom prst="rect">
              <a:avLst/>
            </a:prstGeom>
            <a:solidFill>
              <a:srgbClr val="FFFFFF"/>
            </a:solidFill>
            <a:ln w="25400">
              <a:solidFill>
                <a:schemeClr val="tx1"/>
              </a:solidFill>
              <a:miter lim="800000"/>
              <a:headEnd/>
              <a:tailEnd/>
            </a:ln>
            <a:effectLst/>
          </p:spPr>
          <p:txBody>
            <a:bodyPr wrap="none" tIns="0" anchor="ctr" anchorCtr="1"/>
            <a:lstStyle/>
            <a:p>
              <a:pPr algn="l"/>
              <a:r>
                <a:rPr lang="en-US" altLang="en-US" sz="2000" b="1" u="sng" dirty="0"/>
                <a:t>Dog</a:t>
              </a:r>
            </a:p>
          </p:txBody>
        </p:sp>
      </p:grpSp>
      <p:sp>
        <p:nvSpPr>
          <p:cNvPr id="113" name="Rectangle 112"/>
          <p:cNvSpPr>
            <a:spLocks noChangeArrowheads="1"/>
          </p:cNvSpPr>
          <p:nvPr/>
        </p:nvSpPr>
        <p:spPr bwMode="auto">
          <a:xfrm>
            <a:off x="10645500" y="1077716"/>
            <a:ext cx="132465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90000"/>
              </a:lnSpc>
            </a:pPr>
            <a:r>
              <a:rPr lang="en-US" altLang="en-US" sz="2400" b="1" dirty="0">
                <a:solidFill>
                  <a:schemeClr val="accent5"/>
                </a:solidFill>
              </a:rPr>
              <a:t>Concrete</a:t>
            </a:r>
          </a:p>
          <a:p>
            <a:pPr algn="l">
              <a:lnSpc>
                <a:spcPct val="90000"/>
              </a:lnSpc>
            </a:pPr>
            <a:r>
              <a:rPr lang="en-US" altLang="en-US" sz="2400" b="1" dirty="0">
                <a:solidFill>
                  <a:schemeClr val="accent5"/>
                </a:solidFill>
              </a:rPr>
              <a:t>Syntax</a:t>
            </a:r>
          </a:p>
        </p:txBody>
      </p:sp>
      <p:grpSp>
        <p:nvGrpSpPr>
          <p:cNvPr id="6" name="Group 5"/>
          <p:cNvGrpSpPr/>
          <p:nvPr/>
        </p:nvGrpSpPr>
        <p:grpSpPr>
          <a:xfrm>
            <a:off x="42570" y="3778094"/>
            <a:ext cx="8444783" cy="2928993"/>
            <a:chOff x="42570" y="3778094"/>
            <a:chExt cx="8444783" cy="2928993"/>
          </a:xfrm>
        </p:grpSpPr>
        <p:sp>
          <p:nvSpPr>
            <p:cNvPr id="57" name="Line 10"/>
            <p:cNvSpPr>
              <a:spLocks noChangeShapeType="1"/>
            </p:cNvSpPr>
            <p:nvPr/>
          </p:nvSpPr>
          <p:spPr bwMode="auto">
            <a:xfrm>
              <a:off x="150100" y="4601028"/>
              <a:ext cx="8337253" cy="0"/>
            </a:xfrm>
            <a:prstGeom prst="line">
              <a:avLst/>
            </a:prstGeom>
            <a:noFill/>
            <a:ln w="25400">
              <a:solidFill>
                <a:schemeClr val="bg1">
                  <a:lumMod val="6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dirty="0"/>
            </a:p>
          </p:txBody>
        </p:sp>
        <p:sp>
          <p:nvSpPr>
            <p:cNvPr id="60" name="Rectangle 59"/>
            <p:cNvSpPr>
              <a:spLocks noChangeArrowheads="1"/>
            </p:cNvSpPr>
            <p:nvPr/>
          </p:nvSpPr>
          <p:spPr bwMode="auto">
            <a:xfrm rot="16200000">
              <a:off x="-622067" y="5357489"/>
              <a:ext cx="1754006"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90000"/>
                </a:lnSpc>
              </a:pPr>
              <a:r>
                <a:rPr lang="en-US" altLang="en-US" sz="2400" b="1" dirty="0">
                  <a:solidFill>
                    <a:schemeClr val="bg1">
                      <a:lumMod val="65000"/>
                    </a:schemeClr>
                  </a:solidFill>
                </a:rPr>
                <a:t>‘Operations’</a:t>
              </a:r>
            </a:p>
          </p:txBody>
        </p:sp>
        <p:sp>
          <p:nvSpPr>
            <p:cNvPr id="63" name="Rectangle 30"/>
            <p:cNvSpPr>
              <a:spLocks noChangeArrowheads="1"/>
            </p:cNvSpPr>
            <p:nvPr/>
          </p:nvSpPr>
          <p:spPr bwMode="auto">
            <a:xfrm>
              <a:off x="852755" y="5014351"/>
              <a:ext cx="1680368" cy="108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90000"/>
                </a:lnSpc>
              </a:pPr>
              <a:r>
                <a:rPr lang="en-US" altLang="en-US" sz="2400" b="1" dirty="0">
                  <a:solidFill>
                    <a:schemeClr val="accent5"/>
                  </a:solidFill>
                </a:rPr>
                <a:t>Things</a:t>
              </a:r>
            </a:p>
            <a:p>
              <a:pPr algn="r">
                <a:lnSpc>
                  <a:spcPct val="90000"/>
                </a:lnSpc>
              </a:pPr>
              <a:r>
                <a:rPr lang="en-US" altLang="en-US" sz="2400" b="1" dirty="0">
                  <a:solidFill>
                    <a:schemeClr val="accent5"/>
                  </a:solidFill>
                </a:rPr>
                <a:t>Being Modeled</a:t>
              </a:r>
            </a:p>
          </p:txBody>
        </p:sp>
        <p:sp>
          <p:nvSpPr>
            <p:cNvPr id="67" name="Left Brace 66"/>
            <p:cNvSpPr/>
            <p:nvPr/>
          </p:nvSpPr>
          <p:spPr>
            <a:xfrm>
              <a:off x="2676745" y="4973434"/>
              <a:ext cx="208587" cy="114296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108" name="Content Placeholder 6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8298" y="4926319"/>
              <a:ext cx="3324917" cy="1300412"/>
            </a:xfrm>
            <a:prstGeom prst="rect">
              <a:avLst/>
            </a:prstGeom>
          </p:spPr>
        </p:pic>
        <p:sp>
          <p:nvSpPr>
            <p:cNvPr id="109" name="Rectangle 45"/>
            <p:cNvSpPr>
              <a:spLocks noChangeArrowheads="1"/>
            </p:cNvSpPr>
            <p:nvPr/>
          </p:nvSpPr>
          <p:spPr bwMode="auto">
            <a:xfrm>
              <a:off x="4243969" y="5874526"/>
              <a:ext cx="59343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en-US" b="1" dirty="0"/>
                <a:t>Fido</a:t>
              </a:r>
            </a:p>
          </p:txBody>
        </p:sp>
        <p:sp>
          <p:nvSpPr>
            <p:cNvPr id="110" name="Rectangle 45"/>
            <p:cNvSpPr>
              <a:spLocks noChangeArrowheads="1"/>
            </p:cNvSpPr>
            <p:nvPr/>
          </p:nvSpPr>
          <p:spPr bwMode="auto">
            <a:xfrm>
              <a:off x="5766092" y="5969719"/>
              <a:ext cx="72763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r>
                <a:rPr lang="en-US" altLang="en-US" b="1" dirty="0"/>
                <a:t>Fluffy</a:t>
              </a:r>
            </a:p>
          </p:txBody>
        </p:sp>
        <p:sp>
          <p:nvSpPr>
            <p:cNvPr id="111" name="Rectangle 45"/>
            <p:cNvSpPr>
              <a:spLocks noChangeArrowheads="1"/>
            </p:cNvSpPr>
            <p:nvPr/>
          </p:nvSpPr>
          <p:spPr bwMode="auto">
            <a:xfrm>
              <a:off x="3190255" y="6365455"/>
              <a:ext cx="4397338" cy="3416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90000"/>
                </a:lnSpc>
              </a:pPr>
              <a:r>
                <a:rPr lang="en-US" altLang="en-US" b="1" dirty="0"/>
                <a:t>Fido chases Fluffy at 2pm ET March 1, 2017</a:t>
              </a:r>
            </a:p>
          </p:txBody>
        </p:sp>
        <p:sp>
          <p:nvSpPr>
            <p:cNvPr id="15" name="Line 19"/>
            <p:cNvSpPr>
              <a:spLocks noChangeShapeType="1"/>
            </p:cNvSpPr>
            <p:nvPr/>
          </p:nvSpPr>
          <p:spPr bwMode="auto">
            <a:xfrm flipV="1">
              <a:off x="6328881" y="4315146"/>
              <a:ext cx="359595" cy="1037690"/>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05" name="Line 19"/>
            <p:cNvSpPr>
              <a:spLocks noChangeShapeType="1"/>
            </p:cNvSpPr>
            <p:nvPr/>
          </p:nvSpPr>
          <p:spPr bwMode="auto">
            <a:xfrm flipH="1" flipV="1">
              <a:off x="3647956" y="3778094"/>
              <a:ext cx="882946" cy="1471999"/>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17" name="Rectangle 116"/>
            <p:cNvSpPr/>
            <p:nvPr/>
          </p:nvSpPr>
          <p:spPr>
            <a:xfrm rot="17335452">
              <a:off x="5897698" y="4707749"/>
              <a:ext cx="955711"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instanceOf</a:t>
              </a:r>
              <a:r>
                <a:rPr lang="en-US" altLang="en-US" sz="1200" dirty="0">
                  <a:solidFill>
                    <a:prstClr val="black"/>
                  </a:solidFill>
                </a:rPr>
                <a:t>»</a:t>
              </a:r>
              <a:endParaRPr lang="en-US" sz="1100" dirty="0">
                <a:solidFill>
                  <a:prstClr val="black"/>
                </a:solidFill>
              </a:endParaRPr>
            </a:p>
          </p:txBody>
        </p:sp>
        <p:sp>
          <p:nvSpPr>
            <p:cNvPr id="118" name="Line 34"/>
            <p:cNvSpPr>
              <a:spLocks noChangeShapeType="1"/>
            </p:cNvSpPr>
            <p:nvPr/>
          </p:nvSpPr>
          <p:spPr bwMode="auto">
            <a:xfrm>
              <a:off x="5068249" y="5615325"/>
              <a:ext cx="691565" cy="67671"/>
            </a:xfrm>
            <a:prstGeom prst="line">
              <a:avLst/>
            </a:prstGeom>
            <a:noFill/>
            <a:ln w="25400">
              <a:solidFill>
                <a:schemeClr val="tx1"/>
              </a:solidFill>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19" name="Rectangle 118"/>
            <p:cNvSpPr/>
            <p:nvPr/>
          </p:nvSpPr>
          <p:spPr>
            <a:xfrm rot="260716">
              <a:off x="5098408" y="5385777"/>
              <a:ext cx="603050" cy="276999"/>
            </a:xfrm>
            <a:prstGeom prst="rect">
              <a:avLst/>
            </a:prstGeom>
          </p:spPr>
          <p:txBody>
            <a:bodyPr wrap="none">
              <a:spAutoFit/>
            </a:bodyPr>
            <a:lstStyle/>
            <a:p>
              <a:pPr lvl="0"/>
              <a:r>
                <a:rPr lang="en-US" altLang="en-US" sz="1200" dirty="0">
                  <a:solidFill>
                    <a:prstClr val="black"/>
                  </a:solidFill>
                </a:rPr>
                <a:t>chases</a:t>
              </a:r>
              <a:endParaRPr lang="en-US" sz="1100" dirty="0">
                <a:solidFill>
                  <a:prstClr val="black"/>
                </a:solidFill>
              </a:endParaRPr>
            </a:p>
          </p:txBody>
        </p:sp>
      </p:grpSp>
      <p:grpSp>
        <p:nvGrpSpPr>
          <p:cNvPr id="7" name="Group 6"/>
          <p:cNvGrpSpPr/>
          <p:nvPr/>
        </p:nvGrpSpPr>
        <p:grpSpPr>
          <a:xfrm>
            <a:off x="6827364" y="4055845"/>
            <a:ext cx="6026327" cy="1661993"/>
            <a:chOff x="6827364" y="4055845"/>
            <a:chExt cx="6026327" cy="1661993"/>
          </a:xfrm>
        </p:grpSpPr>
        <p:sp>
          <p:nvSpPr>
            <p:cNvPr id="68" name="Arrow: Curved Left 67"/>
            <p:cNvSpPr/>
            <p:nvPr/>
          </p:nvSpPr>
          <p:spPr>
            <a:xfrm rot="3191560">
              <a:off x="9333621" y="1697112"/>
              <a:ext cx="1013813" cy="6026327"/>
            </a:xfrm>
            <a:prstGeom prst="curvedLeftArrow">
              <a:avLst>
                <a:gd name="adj1" fmla="val 29723"/>
                <a:gd name="adj2" fmla="val 68959"/>
                <a:gd name="adj3" fmla="val 42037"/>
              </a:avLst>
            </a:prstGeom>
            <a:solidFill>
              <a:schemeClr val="accent5"/>
            </a:solid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01" name="Rectangle 45"/>
            <p:cNvSpPr>
              <a:spLocks noChangeArrowheads="1"/>
            </p:cNvSpPr>
            <p:nvPr/>
          </p:nvSpPr>
          <p:spPr bwMode="auto">
            <a:xfrm>
              <a:off x="8856323" y="4225166"/>
              <a:ext cx="1608953" cy="830997"/>
            </a:xfrm>
            <a:prstGeom prst="rect">
              <a:avLst/>
            </a:prstGeom>
            <a:solidFill>
              <a:schemeClr val="bg1"/>
            </a:solidFill>
            <a:ln>
              <a:noFill/>
            </a:ln>
            <a:effectLst/>
            <a:extLst/>
          </p:spPr>
          <p:txBody>
            <a:bodyPr wrap="square" lIns="0" tIns="0" rIns="0" bIns="0">
              <a:spAutoFit/>
            </a:bodyPr>
            <a:lstStyle/>
            <a:p>
              <a:pPr algn="r">
                <a:lnSpc>
                  <a:spcPct val="90000"/>
                </a:lnSpc>
              </a:pPr>
              <a:r>
                <a:rPr lang="en-US" altLang="en-US" sz="2000" b="1" spc="-50" dirty="0"/>
                <a:t>Fido must be a dog and Fluffy must be a cat</a:t>
              </a:r>
            </a:p>
          </p:txBody>
        </p:sp>
        <p:sp>
          <p:nvSpPr>
            <p:cNvPr id="70" name="Rectangle 69"/>
            <p:cNvSpPr>
              <a:spLocks noChangeArrowheads="1"/>
            </p:cNvSpPr>
            <p:nvPr/>
          </p:nvSpPr>
          <p:spPr bwMode="auto">
            <a:xfrm>
              <a:off x="10587217" y="4055845"/>
              <a:ext cx="1577355" cy="1661993"/>
            </a:xfrm>
            <a:prstGeom prst="rect">
              <a:avLst/>
            </a:prstGeom>
            <a:solidFill>
              <a:schemeClr val="bg1"/>
            </a:solidFill>
            <a:ln>
              <a:noFill/>
            </a:ln>
            <a:effectLst/>
            <a:extLst/>
          </p:spPr>
          <p:txBody>
            <a:bodyPr wrap="none" lIns="274320" tIns="0" rIns="0" bIns="0">
              <a:spAutoFit/>
            </a:bodyPr>
            <a:lstStyle/>
            <a:p>
              <a:pPr algn="l">
                <a:lnSpc>
                  <a:spcPct val="90000"/>
                </a:lnSpc>
              </a:pPr>
              <a:r>
                <a:rPr lang="en-US" altLang="en-US" sz="2400" b="1" dirty="0">
                  <a:solidFill>
                    <a:schemeClr val="accent5"/>
                  </a:solidFill>
                </a:rPr>
                <a:t>Semantics</a:t>
              </a:r>
            </a:p>
            <a:p>
              <a:pPr algn="l">
                <a:lnSpc>
                  <a:spcPct val="90000"/>
                </a:lnSpc>
              </a:pPr>
              <a:r>
                <a:rPr lang="en-US" altLang="en-US" sz="2400" b="1" dirty="0">
                  <a:solidFill>
                    <a:schemeClr val="accent5"/>
                  </a:solidFill>
                </a:rPr>
                <a:t>Applied</a:t>
              </a:r>
            </a:p>
            <a:p>
              <a:pPr algn="l">
                <a:lnSpc>
                  <a:spcPct val="90000"/>
                </a:lnSpc>
              </a:pPr>
              <a:r>
                <a:rPr lang="en-US" altLang="en-US" sz="2400" b="1" dirty="0">
                  <a:solidFill>
                    <a:schemeClr val="accent5"/>
                  </a:solidFill>
                </a:rPr>
                <a:t>to Things</a:t>
              </a:r>
            </a:p>
            <a:p>
              <a:pPr algn="l">
                <a:lnSpc>
                  <a:spcPct val="90000"/>
                </a:lnSpc>
              </a:pPr>
              <a:r>
                <a:rPr lang="en-US" altLang="en-US" sz="2400" b="1" dirty="0">
                  <a:solidFill>
                    <a:schemeClr val="accent5"/>
                  </a:solidFill>
                </a:rPr>
                <a:t>Being</a:t>
              </a:r>
            </a:p>
            <a:p>
              <a:pPr algn="l">
                <a:lnSpc>
                  <a:spcPct val="90000"/>
                </a:lnSpc>
              </a:pPr>
              <a:r>
                <a:rPr lang="en-US" altLang="en-US" sz="2400" b="1" dirty="0">
                  <a:solidFill>
                    <a:schemeClr val="accent5"/>
                  </a:solidFill>
                </a:rPr>
                <a:t>Modeled</a:t>
              </a:r>
            </a:p>
          </p:txBody>
        </p:sp>
        <p:sp>
          <p:nvSpPr>
            <p:cNvPr id="102" name="Left Brace 101"/>
            <p:cNvSpPr/>
            <p:nvPr/>
          </p:nvSpPr>
          <p:spPr>
            <a:xfrm flipH="1">
              <a:off x="10490455" y="4255424"/>
              <a:ext cx="208587" cy="760075"/>
            </a:xfrm>
            <a:prstGeom prst="leftBrace">
              <a:avLst>
                <a:gd name="adj1" fmla="val 36605"/>
                <a:gd name="adj2" fmla="val 50000"/>
              </a:avLst>
            </a:prstGeom>
            <a:solidFill>
              <a:schemeClr val="bg1"/>
            </a:solidFill>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1133201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up)">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up)">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wipe(up)">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008"/>
            <a:ext cx="10515600" cy="1325563"/>
          </a:xfrm>
        </p:spPr>
        <p:txBody>
          <a:bodyPr/>
          <a:lstStyle/>
          <a:p>
            <a:pPr algn="ctr"/>
            <a:r>
              <a:rPr lang="en-US" b="1" dirty="0"/>
              <a:t>Benefit: Uniform Interpretation</a:t>
            </a:r>
            <a:endParaRPr lang="en-US" dirty="0"/>
          </a:p>
        </p:txBody>
      </p:sp>
      <p:sp>
        <p:nvSpPr>
          <p:cNvPr id="84" name="Slide Number Placeholder 83"/>
          <p:cNvSpPr>
            <a:spLocks noGrp="1"/>
          </p:cNvSpPr>
          <p:nvPr>
            <p:ph type="sldNum" sz="quarter" idx="12"/>
          </p:nvPr>
        </p:nvSpPr>
        <p:spPr>
          <a:xfrm>
            <a:off x="9924836" y="6356350"/>
            <a:ext cx="1428964" cy="365125"/>
          </a:xfrm>
        </p:spPr>
        <p:txBody>
          <a:bodyPr/>
          <a:lstStyle/>
          <a:p>
            <a:fld id="{8F1B3A31-E2C7-4107-99CC-0B10DFF9F6E7}" type="slidenum">
              <a:rPr lang="en-US" smtClean="0"/>
              <a:t>8</a:t>
            </a:fld>
            <a:endParaRPr lang="en-US"/>
          </a:p>
        </p:txBody>
      </p:sp>
      <p:sp>
        <p:nvSpPr>
          <p:cNvPr id="58" name="Rectangle 57"/>
          <p:cNvSpPr>
            <a:spLocks noChangeArrowheads="1"/>
          </p:cNvSpPr>
          <p:nvPr/>
        </p:nvSpPr>
        <p:spPr bwMode="auto">
          <a:xfrm rot="16200000">
            <a:off x="-407462" y="1631876"/>
            <a:ext cx="1458413" cy="69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80000"/>
              </a:lnSpc>
            </a:pPr>
            <a:r>
              <a:rPr lang="en-US" altLang="en-US" sz="2400" b="1" dirty="0" err="1">
                <a:solidFill>
                  <a:schemeClr val="bg1">
                    <a:lumMod val="65000"/>
                  </a:schemeClr>
                </a:solidFill>
              </a:rPr>
              <a:t>Langauge</a:t>
            </a:r>
            <a:endParaRPr lang="en-US" altLang="en-US" sz="2400" b="1" dirty="0">
              <a:solidFill>
                <a:schemeClr val="bg1">
                  <a:lumMod val="65000"/>
                </a:schemeClr>
              </a:solidFill>
            </a:endParaRPr>
          </a:p>
          <a:p>
            <a:pPr algn="ctr">
              <a:lnSpc>
                <a:spcPct val="80000"/>
              </a:lnSpc>
            </a:pPr>
            <a:r>
              <a:rPr lang="en-US" altLang="en-US" sz="2400" b="1" dirty="0">
                <a:solidFill>
                  <a:schemeClr val="bg1">
                    <a:lumMod val="65000"/>
                  </a:schemeClr>
                </a:solidFill>
              </a:rPr>
              <a:t>Definition</a:t>
            </a:r>
          </a:p>
        </p:txBody>
      </p:sp>
      <p:sp>
        <p:nvSpPr>
          <p:cNvPr id="61" name="Rectangle 60"/>
          <p:cNvSpPr>
            <a:spLocks noChangeArrowheads="1"/>
          </p:cNvSpPr>
          <p:nvPr/>
        </p:nvSpPr>
        <p:spPr bwMode="auto">
          <a:xfrm>
            <a:off x="925705" y="1570978"/>
            <a:ext cx="125181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accent5"/>
                </a:solidFill>
              </a:rPr>
              <a:t>Abstract</a:t>
            </a:r>
          </a:p>
          <a:p>
            <a:pPr algn="r">
              <a:lnSpc>
                <a:spcPct val="90000"/>
              </a:lnSpc>
            </a:pPr>
            <a:r>
              <a:rPr lang="en-US" altLang="en-US" sz="2400" b="1" dirty="0">
                <a:solidFill>
                  <a:schemeClr val="accent5"/>
                </a:solidFill>
              </a:rPr>
              <a:t>Syntax</a:t>
            </a:r>
          </a:p>
        </p:txBody>
      </p:sp>
      <p:sp>
        <p:nvSpPr>
          <p:cNvPr id="65" name="Left Brace 64"/>
          <p:cNvSpPr/>
          <p:nvPr/>
        </p:nvSpPr>
        <p:spPr>
          <a:xfrm>
            <a:off x="2244945" y="1378717"/>
            <a:ext cx="208587" cy="114296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2" name="Rectangle 45"/>
          <p:cNvSpPr>
            <a:spLocks noChangeArrowheads="1"/>
          </p:cNvSpPr>
          <p:nvPr/>
        </p:nvSpPr>
        <p:spPr bwMode="auto">
          <a:xfrm>
            <a:off x="7848600" y="1117117"/>
            <a:ext cx="258802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80000"/>
              </a:lnSpc>
            </a:pPr>
            <a:r>
              <a:rPr lang="en-US" altLang="en-US" sz="2000" b="1" dirty="0"/>
              <a:t>Formally defined, </a:t>
            </a:r>
            <a:r>
              <a:rPr lang="en-US" altLang="en-US" sz="2000" b="1" dirty="0" err="1"/>
              <a:t>eg</a:t>
            </a:r>
            <a:r>
              <a:rPr lang="en-US" altLang="en-US" sz="2000" b="1" dirty="0"/>
              <a:t>, Diagram Definition</a:t>
            </a:r>
          </a:p>
        </p:txBody>
      </p:sp>
      <p:sp>
        <p:nvSpPr>
          <p:cNvPr id="93" name="Left Brace 92"/>
          <p:cNvSpPr/>
          <p:nvPr/>
        </p:nvSpPr>
        <p:spPr>
          <a:xfrm flipH="1">
            <a:off x="10343258" y="1120780"/>
            <a:ext cx="208587" cy="629146"/>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7" name="Rectangle 96"/>
          <p:cNvSpPr>
            <a:spLocks noChangeArrowheads="1"/>
          </p:cNvSpPr>
          <p:nvPr/>
        </p:nvSpPr>
        <p:spPr bwMode="auto">
          <a:xfrm>
            <a:off x="10653816" y="2081914"/>
            <a:ext cx="148502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b="1" dirty="0">
                <a:solidFill>
                  <a:schemeClr val="accent5"/>
                </a:solidFill>
              </a:rPr>
              <a:t>Semantics</a:t>
            </a:r>
          </a:p>
        </p:txBody>
      </p:sp>
      <p:sp>
        <p:nvSpPr>
          <p:cNvPr id="98" name="Rectangle 45"/>
          <p:cNvSpPr>
            <a:spLocks noChangeArrowheads="1"/>
          </p:cNvSpPr>
          <p:nvPr/>
        </p:nvSpPr>
        <p:spPr bwMode="auto">
          <a:xfrm>
            <a:off x="7048073" y="1870453"/>
            <a:ext cx="337631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90000"/>
              </a:lnSpc>
            </a:pPr>
            <a:r>
              <a:rPr lang="en-US" sz="2000" b="1" spc="-50" dirty="0"/>
              <a:t>Formally defined</a:t>
            </a:r>
          </a:p>
          <a:p>
            <a:pPr algn="r">
              <a:lnSpc>
                <a:spcPct val="90000"/>
              </a:lnSpc>
            </a:pPr>
            <a:r>
              <a:rPr lang="en-US" altLang="en-US" sz="2000" b="1" spc="-50" dirty="0"/>
              <a:t>= about the things</a:t>
            </a:r>
          </a:p>
          <a:p>
            <a:pPr algn="r">
              <a:lnSpc>
                <a:spcPct val="90000"/>
              </a:lnSpc>
            </a:pPr>
            <a:r>
              <a:rPr lang="en-US" altLang="en-US" sz="2000" b="1" spc="-50" dirty="0"/>
              <a:t>being modeled</a:t>
            </a:r>
          </a:p>
        </p:txBody>
      </p:sp>
      <p:sp>
        <p:nvSpPr>
          <p:cNvPr id="99" name="Left Brace 98"/>
          <p:cNvSpPr/>
          <p:nvPr/>
        </p:nvSpPr>
        <p:spPr>
          <a:xfrm flipH="1">
            <a:off x="10351574" y="1956772"/>
            <a:ext cx="208587" cy="76007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p:cNvSpPr>
            <a:spLocks noGrp="1"/>
          </p:cNvSpPr>
          <p:nvPr>
            <p:ph idx="1"/>
          </p:nvPr>
        </p:nvSpPr>
        <p:spPr>
          <a:xfrm>
            <a:off x="838200" y="7106542"/>
            <a:ext cx="10515600" cy="685176"/>
          </a:xfrm>
        </p:spPr>
        <p:txBody>
          <a:bodyPr/>
          <a:lstStyle/>
          <a:p>
            <a:endParaRPr lang="en-US" dirty="0"/>
          </a:p>
        </p:txBody>
      </p:sp>
      <p:sp>
        <p:nvSpPr>
          <p:cNvPr id="113" name="Rectangle 112"/>
          <p:cNvSpPr>
            <a:spLocks noChangeArrowheads="1"/>
          </p:cNvSpPr>
          <p:nvPr/>
        </p:nvSpPr>
        <p:spPr bwMode="auto">
          <a:xfrm>
            <a:off x="10645500" y="1077716"/>
            <a:ext cx="132465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90000"/>
              </a:lnSpc>
            </a:pPr>
            <a:r>
              <a:rPr lang="en-US" altLang="en-US" sz="2400" b="1" dirty="0">
                <a:solidFill>
                  <a:schemeClr val="accent5"/>
                </a:solidFill>
              </a:rPr>
              <a:t>Concrete</a:t>
            </a:r>
          </a:p>
          <a:p>
            <a:pPr algn="l">
              <a:lnSpc>
                <a:spcPct val="90000"/>
              </a:lnSpc>
            </a:pPr>
            <a:r>
              <a:rPr lang="en-US" altLang="en-US" sz="2400" b="1" dirty="0">
                <a:solidFill>
                  <a:schemeClr val="accent5"/>
                </a:solidFill>
              </a:rPr>
              <a:t>Syntax</a:t>
            </a:r>
          </a:p>
        </p:txBody>
      </p:sp>
      <p:pic>
        <p:nvPicPr>
          <p:cNvPr id="11" name="Picture 10"/>
          <p:cNvPicPr>
            <a:picLocks noChangeAspect="1"/>
          </p:cNvPicPr>
          <p:nvPr/>
        </p:nvPicPr>
        <p:blipFill>
          <a:blip r:embed="rId2">
            <a:lum bright="-20000" contrast="40000"/>
          </a:blip>
          <a:stretch>
            <a:fillRect/>
          </a:stretch>
        </p:blipFill>
        <p:spPr>
          <a:xfrm>
            <a:off x="3838131" y="1168400"/>
            <a:ext cx="2677423" cy="1355605"/>
          </a:xfrm>
          <a:prstGeom prst="rect">
            <a:avLst/>
          </a:prstGeom>
        </p:spPr>
      </p:pic>
      <p:grpSp>
        <p:nvGrpSpPr>
          <p:cNvPr id="13" name="Group 12"/>
          <p:cNvGrpSpPr/>
          <p:nvPr/>
        </p:nvGrpSpPr>
        <p:grpSpPr>
          <a:xfrm>
            <a:off x="-12121" y="2379342"/>
            <a:ext cx="11950131" cy="1937334"/>
            <a:chOff x="-12121" y="2379342"/>
            <a:chExt cx="11950131" cy="1937334"/>
          </a:xfrm>
        </p:grpSpPr>
        <p:sp>
          <p:nvSpPr>
            <p:cNvPr id="56" name="Line 9"/>
            <p:cNvSpPr>
              <a:spLocks noChangeShapeType="1"/>
            </p:cNvSpPr>
            <p:nvPr/>
          </p:nvSpPr>
          <p:spPr bwMode="auto">
            <a:xfrm>
              <a:off x="29680" y="2830285"/>
              <a:ext cx="11908330" cy="0"/>
            </a:xfrm>
            <a:prstGeom prst="line">
              <a:avLst/>
            </a:prstGeom>
            <a:noFill/>
            <a:ln w="25400">
              <a:solidFill>
                <a:schemeClr val="bg1">
                  <a:lumMod val="6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dirty="0"/>
            </a:p>
          </p:txBody>
        </p:sp>
        <p:sp>
          <p:nvSpPr>
            <p:cNvPr id="59" name="Rectangle 58"/>
            <p:cNvSpPr>
              <a:spLocks noChangeArrowheads="1"/>
            </p:cNvSpPr>
            <p:nvPr/>
          </p:nvSpPr>
          <p:spPr bwMode="auto">
            <a:xfrm rot="16200000">
              <a:off x="-397130" y="3241029"/>
              <a:ext cx="1460656" cy="69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80000"/>
                </a:lnSpc>
              </a:pPr>
              <a:r>
                <a:rPr lang="en-US" altLang="en-US" sz="2400" b="1" dirty="0">
                  <a:solidFill>
                    <a:schemeClr val="bg1">
                      <a:lumMod val="65000"/>
                    </a:schemeClr>
                  </a:solidFill>
                </a:rPr>
                <a:t>Using the </a:t>
              </a:r>
            </a:p>
            <a:p>
              <a:pPr algn="ctr">
                <a:lnSpc>
                  <a:spcPct val="80000"/>
                </a:lnSpc>
              </a:pPr>
              <a:r>
                <a:rPr lang="en-US" altLang="en-US" sz="2400" b="1" dirty="0">
                  <a:solidFill>
                    <a:schemeClr val="bg1">
                      <a:lumMod val="65000"/>
                    </a:schemeClr>
                  </a:solidFill>
                </a:rPr>
                <a:t>Language</a:t>
              </a:r>
            </a:p>
          </p:txBody>
        </p:sp>
        <p:sp>
          <p:nvSpPr>
            <p:cNvPr id="62" name="Rectangle 7"/>
            <p:cNvSpPr>
              <a:spLocks noChangeArrowheads="1"/>
            </p:cNvSpPr>
            <p:nvPr/>
          </p:nvSpPr>
          <p:spPr bwMode="auto">
            <a:xfrm>
              <a:off x="1162502" y="3222338"/>
              <a:ext cx="1015021"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accent5"/>
                  </a:solidFill>
                </a:rPr>
                <a:t>Model</a:t>
              </a:r>
            </a:p>
          </p:txBody>
        </p:sp>
        <p:sp>
          <p:nvSpPr>
            <p:cNvPr id="66" name="Left Brace 65"/>
            <p:cNvSpPr/>
            <p:nvPr/>
          </p:nvSpPr>
          <p:spPr>
            <a:xfrm>
              <a:off x="2244945" y="2951925"/>
              <a:ext cx="208587" cy="95332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176" name="Group 175"/>
            <p:cNvGrpSpPr/>
            <p:nvPr/>
          </p:nvGrpSpPr>
          <p:grpSpPr>
            <a:xfrm>
              <a:off x="3102090" y="3058929"/>
              <a:ext cx="4302342" cy="743445"/>
              <a:chOff x="-6231733" y="-1932367"/>
              <a:chExt cx="8745098" cy="1511154"/>
            </a:xfrm>
          </p:grpSpPr>
          <p:pic>
            <p:nvPicPr>
              <p:cNvPr id="177" name="Picture 19"/>
              <p:cNvPicPr>
                <a:picLocks noChangeAspect="1" noChangeArrowheads="1"/>
              </p:cNvPicPr>
              <p:nvPr/>
            </p:nvPicPr>
            <p:blipFill>
              <a:blip r:embed="rId3" cstate="screen">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a:ext>
                </a:extLst>
              </a:blip>
              <a:srcRect l="1094" t="1845" r="3206" b="5467"/>
              <a:stretch>
                <a:fillRect/>
              </a:stretch>
            </p:blipFill>
            <p:spPr bwMode="auto">
              <a:xfrm>
                <a:off x="-6231733" y="-1921856"/>
                <a:ext cx="2520026" cy="1397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78" name="Picture 3"/>
              <p:cNvPicPr>
                <a:picLocks noChangeAspect="1" noChangeArrowheads="1"/>
              </p:cNvPicPr>
              <p:nvPr/>
            </p:nvPicPr>
            <p:blipFill>
              <a:blip r:embed="rId5">
                <a:extLst>
                  <a:ext uri="{BEBA8EAE-BF5A-486C-A8C5-ECC9F3942E4B}">
                    <a14:imgProps xmlns:a14="http://schemas.microsoft.com/office/drawing/2010/main">
                      <a14:imgLayer r:embed="rId6">
                        <a14:imgEffect>
                          <a14:brightnessContrast contrast="-40000"/>
                        </a14:imgEffect>
                      </a14:imgLayer>
                    </a14:imgProps>
                  </a:ext>
                  <a:ext uri="{28A0092B-C50C-407E-A947-70E740481C1C}">
                    <a14:useLocalDpi xmlns:a14="http://schemas.microsoft.com/office/drawing/2010/main"/>
                  </a:ext>
                </a:extLst>
              </a:blip>
              <a:srcRect/>
              <a:stretch>
                <a:fillRect/>
              </a:stretch>
            </p:blipFill>
            <p:spPr bwMode="auto">
              <a:xfrm>
                <a:off x="-3399699" y="-1932367"/>
                <a:ext cx="2210234" cy="1245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79" name="Picture 7"/>
              <p:cNvPicPr>
                <a:picLocks noChangeAspect="1" noChangeArrowheads="1"/>
              </p:cNvPicPr>
              <p:nvPr/>
            </p:nvPicPr>
            <p:blipFill>
              <a:blip r:embed="rId7" cstate="screen">
                <a:extLst>
                  <a:ext uri="{BEBA8EAE-BF5A-486C-A8C5-ECC9F3942E4B}">
                    <a14:imgProps xmlns:a14="http://schemas.microsoft.com/office/drawing/2010/main">
                      <a14:imgLayer r:embed="rId8">
                        <a14:imgEffect>
                          <a14:brightnessContrast contrast="-40000"/>
                        </a14:imgEffect>
                      </a14:imgLayer>
                    </a14:imgProps>
                  </a:ext>
                  <a:ext uri="{28A0092B-C50C-407E-A947-70E740481C1C}">
                    <a14:useLocalDpi xmlns:a14="http://schemas.microsoft.com/office/drawing/2010/main"/>
                  </a:ext>
                </a:extLst>
              </a:blip>
              <a:srcRect/>
              <a:stretch>
                <a:fillRect/>
              </a:stretch>
            </p:blipFill>
            <p:spPr bwMode="auto">
              <a:xfrm>
                <a:off x="-4237249" y="-1383719"/>
                <a:ext cx="1603562" cy="941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80" name="Picture 179"/>
              <p:cNvPicPr>
                <a:picLocks noChangeAspect="1" noChangeArrowheads="1"/>
              </p:cNvPicPr>
              <p:nvPr/>
            </p:nvPicPr>
            <p:blipFill>
              <a:blip r:embed="rId9" cstate="screen">
                <a:extLst>
                  <a:ext uri="{BEBA8EAE-BF5A-486C-A8C5-ECC9F3942E4B}">
                    <a14:imgProps xmlns:a14="http://schemas.microsoft.com/office/drawing/2010/main">
                      <a14:imgLayer r:embed="rId10">
                        <a14:imgEffect>
                          <a14:brightnessContrast contrast="-40000"/>
                        </a14:imgEffect>
                      </a14:imgLayer>
                    </a14:imgProps>
                  </a:ext>
                  <a:ext uri="{28A0092B-C50C-407E-A947-70E740481C1C}">
                    <a14:useLocalDpi xmlns:a14="http://schemas.microsoft.com/office/drawing/2010/main"/>
                  </a:ext>
                </a:extLst>
              </a:blip>
              <a:srcRect/>
              <a:stretch>
                <a:fillRect/>
              </a:stretch>
            </p:blipFill>
            <p:spPr bwMode="auto">
              <a:xfrm>
                <a:off x="417316" y="-1869880"/>
                <a:ext cx="2096049" cy="1448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81" name="Picture 180"/>
              <p:cNvPicPr>
                <a:picLocks noChangeAspect="1"/>
              </p:cNvPicPr>
              <p:nvPr/>
            </p:nvPicPr>
            <p:blipFill>
              <a:blip r:embed="rId11"/>
              <a:stretch>
                <a:fillRect/>
              </a:stretch>
            </p:blipFill>
            <p:spPr>
              <a:xfrm>
                <a:off x="-1966767" y="-1919927"/>
                <a:ext cx="2066723" cy="914479"/>
              </a:xfrm>
              <a:prstGeom prst="rect">
                <a:avLst/>
              </a:prstGeom>
            </p:spPr>
          </p:pic>
          <p:pic>
            <p:nvPicPr>
              <p:cNvPr id="182" name="Picture 181"/>
              <p:cNvPicPr>
                <a:picLocks noChangeAspect="1"/>
              </p:cNvPicPr>
              <p:nvPr/>
            </p:nvPicPr>
            <p:blipFill>
              <a:blip r:embed="rId12"/>
              <a:stretch>
                <a:fillRect/>
              </a:stretch>
            </p:blipFill>
            <p:spPr>
              <a:xfrm>
                <a:off x="-1361437" y="-1732638"/>
                <a:ext cx="2121592" cy="1310754"/>
              </a:xfrm>
              <a:prstGeom prst="rect">
                <a:avLst/>
              </a:prstGeom>
            </p:spPr>
          </p:pic>
        </p:grpSp>
        <p:sp>
          <p:nvSpPr>
            <p:cNvPr id="183" name="Line 22"/>
            <p:cNvSpPr>
              <a:spLocks noChangeShapeType="1"/>
            </p:cNvSpPr>
            <p:nvPr/>
          </p:nvSpPr>
          <p:spPr bwMode="auto">
            <a:xfrm flipV="1">
              <a:off x="4041629" y="2597831"/>
              <a:ext cx="0" cy="410254"/>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84" name="Line 22"/>
            <p:cNvSpPr>
              <a:spLocks noChangeShapeType="1"/>
            </p:cNvSpPr>
            <p:nvPr/>
          </p:nvSpPr>
          <p:spPr bwMode="auto">
            <a:xfrm flipV="1">
              <a:off x="5024627" y="2597831"/>
              <a:ext cx="0" cy="410254"/>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85" name="Line 22"/>
            <p:cNvSpPr>
              <a:spLocks noChangeShapeType="1"/>
            </p:cNvSpPr>
            <p:nvPr/>
          </p:nvSpPr>
          <p:spPr bwMode="auto">
            <a:xfrm flipV="1">
              <a:off x="6111729" y="2597831"/>
              <a:ext cx="0" cy="410254"/>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96" name="Rectangle 195"/>
            <p:cNvSpPr/>
            <p:nvPr/>
          </p:nvSpPr>
          <p:spPr>
            <a:xfrm rot="16200000">
              <a:off x="3406702" y="2718698"/>
              <a:ext cx="955711"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instanceOf</a:t>
              </a:r>
              <a:r>
                <a:rPr lang="en-US" altLang="en-US" sz="1200" dirty="0">
                  <a:solidFill>
                    <a:prstClr val="black"/>
                  </a:solidFill>
                </a:rPr>
                <a:t>»</a:t>
              </a:r>
              <a:endParaRPr lang="en-US" sz="1100" dirty="0">
                <a:solidFill>
                  <a:prstClr val="black"/>
                </a:solidFill>
              </a:endParaRPr>
            </a:p>
          </p:txBody>
        </p:sp>
      </p:grpSp>
      <p:grpSp>
        <p:nvGrpSpPr>
          <p:cNvPr id="15" name="Group 14"/>
          <p:cNvGrpSpPr/>
          <p:nvPr/>
        </p:nvGrpSpPr>
        <p:grpSpPr>
          <a:xfrm>
            <a:off x="42570" y="5073852"/>
            <a:ext cx="5979716" cy="1754006"/>
            <a:chOff x="42570" y="5073852"/>
            <a:chExt cx="5979716" cy="1754006"/>
          </a:xfrm>
        </p:grpSpPr>
        <p:sp>
          <p:nvSpPr>
            <p:cNvPr id="60" name="Rectangle 59"/>
            <p:cNvSpPr>
              <a:spLocks noChangeArrowheads="1"/>
            </p:cNvSpPr>
            <p:nvPr/>
          </p:nvSpPr>
          <p:spPr bwMode="auto">
            <a:xfrm rot="16200000">
              <a:off x="-622067" y="5738489"/>
              <a:ext cx="1754006"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90000"/>
                </a:lnSpc>
              </a:pPr>
              <a:r>
                <a:rPr lang="en-US" altLang="en-US" sz="2400" b="1" dirty="0">
                  <a:solidFill>
                    <a:schemeClr val="bg1">
                      <a:lumMod val="65000"/>
                    </a:schemeClr>
                  </a:solidFill>
                </a:rPr>
                <a:t>‘Operations’</a:t>
              </a:r>
            </a:p>
          </p:txBody>
        </p:sp>
        <p:sp>
          <p:nvSpPr>
            <p:cNvPr id="63" name="Rectangle 30"/>
            <p:cNvSpPr>
              <a:spLocks noChangeArrowheads="1"/>
            </p:cNvSpPr>
            <p:nvPr/>
          </p:nvSpPr>
          <p:spPr bwMode="auto">
            <a:xfrm>
              <a:off x="1754455" y="5395351"/>
              <a:ext cx="1680368" cy="108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90000"/>
                </a:lnSpc>
              </a:pPr>
              <a:r>
                <a:rPr lang="en-US" altLang="en-US" sz="2400" b="1" dirty="0">
                  <a:solidFill>
                    <a:schemeClr val="accent5"/>
                  </a:solidFill>
                </a:rPr>
                <a:t>Things</a:t>
              </a:r>
            </a:p>
            <a:p>
              <a:pPr algn="r">
                <a:lnSpc>
                  <a:spcPct val="90000"/>
                </a:lnSpc>
              </a:pPr>
              <a:r>
                <a:rPr lang="en-US" altLang="en-US" sz="2400" b="1" dirty="0">
                  <a:solidFill>
                    <a:schemeClr val="accent5"/>
                  </a:solidFill>
                </a:rPr>
                <a:t>Being Modeled</a:t>
              </a:r>
            </a:p>
          </p:txBody>
        </p:sp>
        <p:sp>
          <p:nvSpPr>
            <p:cNvPr id="67" name="Left Brace 66"/>
            <p:cNvSpPr/>
            <p:nvPr/>
          </p:nvSpPr>
          <p:spPr>
            <a:xfrm>
              <a:off x="3578445" y="5457561"/>
              <a:ext cx="208587" cy="936711"/>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64" name="Picture 8"/>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745639" y="5367448"/>
              <a:ext cx="1276647" cy="1049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pSp>
        <p:nvGrpSpPr>
          <p:cNvPr id="17" name="Group 16"/>
          <p:cNvGrpSpPr/>
          <p:nvPr/>
        </p:nvGrpSpPr>
        <p:grpSpPr>
          <a:xfrm>
            <a:off x="78377" y="3602557"/>
            <a:ext cx="7831182" cy="2031681"/>
            <a:chOff x="78377" y="3602557"/>
            <a:chExt cx="7831182" cy="2031681"/>
          </a:xfrm>
        </p:grpSpPr>
        <p:sp>
          <p:nvSpPr>
            <p:cNvPr id="57" name="Line 10"/>
            <p:cNvSpPr>
              <a:spLocks noChangeShapeType="1"/>
            </p:cNvSpPr>
            <p:nvPr/>
          </p:nvSpPr>
          <p:spPr bwMode="auto">
            <a:xfrm>
              <a:off x="78377" y="4778828"/>
              <a:ext cx="7831182" cy="0"/>
            </a:xfrm>
            <a:prstGeom prst="line">
              <a:avLst/>
            </a:prstGeom>
            <a:noFill/>
            <a:ln w="25400">
              <a:solidFill>
                <a:schemeClr val="bg1">
                  <a:lumMod val="6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b="1" dirty="0"/>
            </a:p>
          </p:txBody>
        </p:sp>
        <p:grpSp>
          <p:nvGrpSpPr>
            <p:cNvPr id="4" name="Group 3"/>
            <p:cNvGrpSpPr/>
            <p:nvPr/>
          </p:nvGrpSpPr>
          <p:grpSpPr>
            <a:xfrm flipH="1" flipV="1">
              <a:off x="3919109" y="5168900"/>
              <a:ext cx="2911581" cy="465338"/>
              <a:chOff x="3479757" y="1708197"/>
              <a:chExt cx="2879725" cy="309563"/>
            </a:xfrm>
          </p:grpSpPr>
          <p:cxnSp>
            <p:nvCxnSpPr>
              <p:cNvPr id="68" name="AutoShape 13"/>
              <p:cNvCxnSpPr>
                <a:cxnSpLocks noChangeShapeType="1"/>
              </p:cNvCxnSpPr>
              <p:nvPr/>
            </p:nvCxnSpPr>
            <p:spPr bwMode="auto">
              <a:xfrm flipH="1">
                <a:off x="3479757" y="1708197"/>
                <a:ext cx="715962" cy="309563"/>
              </a:xfrm>
              <a:prstGeom prst="straightConnector1">
                <a:avLst/>
              </a:prstGeom>
              <a:noFill/>
              <a:ln w="19050">
                <a:solidFill>
                  <a:schemeClr val="tx1"/>
                </a:solidFill>
                <a:prstDash val="dash"/>
                <a:round/>
                <a:headEnd type="none"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9" name="AutoShape 15"/>
              <p:cNvCxnSpPr>
                <a:cxnSpLocks noChangeShapeType="1"/>
              </p:cNvCxnSpPr>
              <p:nvPr/>
            </p:nvCxnSpPr>
            <p:spPr bwMode="auto">
              <a:xfrm flipH="1" flipV="1">
                <a:off x="5643519" y="1708197"/>
                <a:ext cx="715963" cy="309563"/>
              </a:xfrm>
              <a:prstGeom prst="straightConnector1">
                <a:avLst/>
              </a:prstGeom>
              <a:noFill/>
              <a:ln w="19050">
                <a:solidFill>
                  <a:schemeClr val="tx1"/>
                </a:solidFill>
                <a:prstDash val="dash"/>
                <a:round/>
                <a:headEnd type="arrow"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pic>
          <p:nvPicPr>
            <p:cNvPr id="70" name="Picture 7" descr="j0292020"/>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6868729" y="4432935"/>
              <a:ext cx="872831" cy="829680"/>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10" descr="MC900441536[1]"/>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2891487" y="4318965"/>
              <a:ext cx="1035629" cy="1021900"/>
            </a:xfrm>
            <a:prstGeom prst="rect">
              <a:avLst/>
            </a:prstGeom>
            <a:noFill/>
            <a:extLst>
              <a:ext uri="{909E8E84-426E-40DD-AFC4-6F175D3DCCD1}">
                <a14:hiddenFill xmlns:a14="http://schemas.microsoft.com/office/drawing/2010/main">
                  <a:solidFill>
                    <a:srgbClr val="FFFFFF"/>
                  </a:solidFill>
                </a14:hiddenFill>
              </a:ext>
            </a:extLst>
          </p:spPr>
        </p:pic>
        <p:grpSp>
          <p:nvGrpSpPr>
            <p:cNvPr id="16" name="Group 15"/>
            <p:cNvGrpSpPr/>
            <p:nvPr/>
          </p:nvGrpSpPr>
          <p:grpSpPr>
            <a:xfrm>
              <a:off x="3684900" y="3873500"/>
              <a:ext cx="3401271" cy="431800"/>
              <a:chOff x="3684900" y="3969629"/>
              <a:chExt cx="3401271" cy="284120"/>
            </a:xfrm>
          </p:grpSpPr>
          <p:cxnSp>
            <p:nvCxnSpPr>
              <p:cNvPr id="164" name="AutoShape 15"/>
              <p:cNvCxnSpPr>
                <a:cxnSpLocks noChangeShapeType="1"/>
              </p:cNvCxnSpPr>
              <p:nvPr/>
            </p:nvCxnSpPr>
            <p:spPr bwMode="auto">
              <a:xfrm flipV="1">
                <a:off x="3684900" y="3969629"/>
                <a:ext cx="307573" cy="284120"/>
              </a:xfrm>
              <a:prstGeom prst="straightConnector1">
                <a:avLst/>
              </a:prstGeom>
              <a:noFill/>
              <a:ln w="19050">
                <a:solidFill>
                  <a:schemeClr val="tx1"/>
                </a:solidFill>
                <a:prstDash val="sysDash"/>
                <a:round/>
                <a:headEnd type="none"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87" name="AutoShape 15"/>
              <p:cNvCxnSpPr>
                <a:cxnSpLocks noChangeShapeType="1"/>
              </p:cNvCxnSpPr>
              <p:nvPr/>
            </p:nvCxnSpPr>
            <p:spPr bwMode="auto">
              <a:xfrm flipH="1" flipV="1">
                <a:off x="6778598" y="3969629"/>
                <a:ext cx="307573" cy="284120"/>
              </a:xfrm>
              <a:prstGeom prst="straightConnector1">
                <a:avLst/>
              </a:prstGeom>
              <a:noFill/>
              <a:ln w="19050">
                <a:solidFill>
                  <a:schemeClr val="tx1"/>
                </a:solidFill>
                <a:prstDash val="sysDash"/>
                <a:round/>
                <a:headEnd type="none"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191" name="Rectangle 7"/>
            <p:cNvSpPr>
              <a:spLocks noChangeArrowheads="1"/>
            </p:cNvSpPr>
            <p:nvPr/>
          </p:nvSpPr>
          <p:spPr bwMode="auto">
            <a:xfrm>
              <a:off x="798674" y="4387186"/>
              <a:ext cx="221143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bg1">
                      <a:lumMod val="65000"/>
                    </a:schemeClr>
                  </a:solidFill>
                </a:rPr>
                <a:t>Interpreting the</a:t>
              </a:r>
            </a:p>
            <a:p>
              <a:pPr algn="r">
                <a:lnSpc>
                  <a:spcPct val="90000"/>
                </a:lnSpc>
              </a:pPr>
              <a:r>
                <a:rPr lang="en-US" altLang="en-US" sz="2400" b="1" dirty="0">
                  <a:solidFill>
                    <a:schemeClr val="bg1">
                      <a:lumMod val="65000"/>
                    </a:schemeClr>
                  </a:solidFill>
                </a:rPr>
                <a:t>Language</a:t>
              </a:r>
            </a:p>
          </p:txBody>
        </p:sp>
        <p:sp>
          <p:nvSpPr>
            <p:cNvPr id="194" name="Rectangle 193"/>
            <p:cNvSpPr/>
            <p:nvPr/>
          </p:nvSpPr>
          <p:spPr>
            <a:xfrm rot="18268383">
              <a:off x="3203092" y="3918669"/>
              <a:ext cx="909223" cy="276999"/>
            </a:xfrm>
            <a:prstGeom prst="rect">
              <a:avLst/>
            </a:prstGeom>
          </p:spPr>
          <p:txBody>
            <a:bodyPr wrap="none">
              <a:spAutoFit/>
            </a:bodyPr>
            <a:lstStyle/>
            <a:p>
              <a:pPr lvl="0"/>
              <a:r>
                <a:rPr lang="en-US" altLang="en-US" sz="1200" dirty="0">
                  <a:solidFill>
                    <a:prstClr val="black"/>
                  </a:solidFill>
                </a:rPr>
                <a:t>«</a:t>
              </a:r>
              <a:r>
                <a:rPr lang="en-US" altLang="en-US" sz="1100" dirty="0">
                  <a:solidFill>
                    <a:prstClr val="black"/>
                  </a:solidFill>
                </a:rPr>
                <a:t>interprets</a:t>
              </a:r>
              <a:r>
                <a:rPr lang="en-US" altLang="en-US" sz="1200" dirty="0">
                  <a:solidFill>
                    <a:prstClr val="black"/>
                  </a:solidFill>
                </a:rPr>
                <a:t>»</a:t>
              </a:r>
              <a:endParaRPr lang="en-US" sz="1100" dirty="0">
                <a:solidFill>
                  <a:prstClr val="black"/>
                </a:solidFill>
              </a:endParaRPr>
            </a:p>
          </p:txBody>
        </p:sp>
        <p:sp>
          <p:nvSpPr>
            <p:cNvPr id="195" name="Rectangle 194"/>
            <p:cNvSpPr/>
            <p:nvPr/>
          </p:nvSpPr>
          <p:spPr>
            <a:xfrm rot="19564219">
              <a:off x="5715886" y="5162151"/>
              <a:ext cx="1250663"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implementedBy</a:t>
              </a:r>
              <a:r>
                <a:rPr lang="en-US" altLang="en-US" sz="1200" dirty="0">
                  <a:solidFill>
                    <a:prstClr val="black"/>
                  </a:solidFill>
                </a:rPr>
                <a:t>»</a:t>
              </a:r>
              <a:endParaRPr lang="en-US" sz="1100" dirty="0">
                <a:solidFill>
                  <a:prstClr val="black"/>
                </a:solidFill>
              </a:endParaRPr>
            </a:p>
          </p:txBody>
        </p:sp>
        <p:sp>
          <p:nvSpPr>
            <p:cNvPr id="79" name="Rectangle 78"/>
            <p:cNvSpPr/>
            <p:nvPr/>
          </p:nvSpPr>
          <p:spPr>
            <a:xfrm rot="3486341">
              <a:off x="6640942" y="3936231"/>
              <a:ext cx="909223" cy="276999"/>
            </a:xfrm>
            <a:prstGeom prst="rect">
              <a:avLst/>
            </a:prstGeom>
          </p:spPr>
          <p:txBody>
            <a:bodyPr wrap="none">
              <a:spAutoFit/>
            </a:bodyPr>
            <a:lstStyle/>
            <a:p>
              <a:pPr lvl="0"/>
              <a:r>
                <a:rPr lang="en-US" altLang="en-US" sz="1200" dirty="0">
                  <a:solidFill>
                    <a:prstClr val="black"/>
                  </a:solidFill>
                </a:rPr>
                <a:t>«</a:t>
              </a:r>
              <a:r>
                <a:rPr lang="en-US" altLang="en-US" sz="1100" dirty="0">
                  <a:solidFill>
                    <a:prstClr val="black"/>
                  </a:solidFill>
                </a:rPr>
                <a:t>interprets</a:t>
              </a:r>
              <a:r>
                <a:rPr lang="en-US" altLang="en-US" sz="1200" dirty="0">
                  <a:solidFill>
                    <a:prstClr val="black"/>
                  </a:solidFill>
                </a:rPr>
                <a:t>»</a:t>
              </a:r>
              <a:endParaRPr lang="en-US" sz="1100" dirty="0">
                <a:solidFill>
                  <a:prstClr val="black"/>
                </a:solidFill>
              </a:endParaRPr>
            </a:p>
          </p:txBody>
        </p:sp>
        <p:sp>
          <p:nvSpPr>
            <p:cNvPr id="82" name="Rectangle 81"/>
            <p:cNvSpPr/>
            <p:nvPr/>
          </p:nvSpPr>
          <p:spPr>
            <a:xfrm rot="2093179">
              <a:off x="3771640" y="5168042"/>
              <a:ext cx="1250663"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implementedBy</a:t>
              </a:r>
              <a:r>
                <a:rPr lang="en-US" altLang="en-US" sz="1200" dirty="0">
                  <a:solidFill>
                    <a:prstClr val="black"/>
                  </a:solidFill>
                </a:rPr>
                <a:t>»</a:t>
              </a:r>
              <a:endParaRPr lang="en-US" sz="1100" dirty="0">
                <a:solidFill>
                  <a:prstClr val="black"/>
                </a:solidFill>
              </a:endParaRPr>
            </a:p>
          </p:txBody>
        </p:sp>
      </p:grpSp>
      <p:grpSp>
        <p:nvGrpSpPr>
          <p:cNvPr id="7" name="Group 6"/>
          <p:cNvGrpSpPr/>
          <p:nvPr/>
        </p:nvGrpSpPr>
        <p:grpSpPr>
          <a:xfrm>
            <a:off x="3400279" y="3530153"/>
            <a:ext cx="6589080" cy="1404987"/>
            <a:chOff x="3400279" y="3530153"/>
            <a:chExt cx="6589080" cy="1404987"/>
          </a:xfrm>
        </p:grpSpPr>
        <p:sp>
          <p:nvSpPr>
            <p:cNvPr id="75" name="Freeform 29"/>
            <p:cNvSpPr>
              <a:spLocks/>
            </p:cNvSpPr>
            <p:nvPr/>
          </p:nvSpPr>
          <p:spPr bwMode="auto">
            <a:xfrm>
              <a:off x="6405563" y="4431636"/>
              <a:ext cx="655524" cy="74613"/>
            </a:xfrm>
            <a:custGeom>
              <a:avLst/>
              <a:gdLst>
                <a:gd name="T0" fmla="*/ 0 w 672"/>
                <a:gd name="T1" fmla="*/ 240 h 264"/>
                <a:gd name="T2" fmla="*/ 288 w 672"/>
                <a:gd name="T3" fmla="*/ 0 h 264"/>
                <a:gd name="T4" fmla="*/ 480 w 672"/>
                <a:gd name="T5" fmla="*/ 240 h 264"/>
                <a:gd name="T6" fmla="*/ 672 w 672"/>
                <a:gd name="T7" fmla="*/ 144 h 264"/>
              </a:gdLst>
              <a:ahLst/>
              <a:cxnLst>
                <a:cxn ang="0">
                  <a:pos x="T0" y="T1"/>
                </a:cxn>
                <a:cxn ang="0">
                  <a:pos x="T2" y="T3"/>
                </a:cxn>
                <a:cxn ang="0">
                  <a:pos x="T4" y="T5"/>
                </a:cxn>
                <a:cxn ang="0">
                  <a:pos x="T6" y="T7"/>
                </a:cxn>
              </a:cxnLst>
              <a:rect l="0" t="0" r="r" b="b"/>
              <a:pathLst>
                <a:path w="672" h="264">
                  <a:moveTo>
                    <a:pt x="0" y="240"/>
                  </a:moveTo>
                  <a:cubicBezTo>
                    <a:pt x="104" y="120"/>
                    <a:pt x="208" y="0"/>
                    <a:pt x="288" y="0"/>
                  </a:cubicBezTo>
                  <a:cubicBezTo>
                    <a:pt x="368" y="0"/>
                    <a:pt x="416" y="216"/>
                    <a:pt x="480" y="240"/>
                  </a:cubicBezTo>
                  <a:cubicBezTo>
                    <a:pt x="544" y="264"/>
                    <a:pt x="608" y="204"/>
                    <a:pt x="672" y="144"/>
                  </a:cubicBezTo>
                </a:path>
              </a:pathLst>
            </a:custGeom>
            <a:noFill/>
            <a:ln w="25400">
              <a:solidFill>
                <a:schemeClr val="accent5"/>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accent5"/>
                </a:solidFill>
              </a:endParaRPr>
            </a:p>
          </p:txBody>
        </p:sp>
        <p:sp>
          <p:nvSpPr>
            <p:cNvPr id="76" name="Oval 30"/>
            <p:cNvSpPr>
              <a:spLocks noChangeArrowheads="1"/>
            </p:cNvSpPr>
            <p:nvPr/>
          </p:nvSpPr>
          <p:spPr bwMode="auto">
            <a:xfrm>
              <a:off x="7066256" y="4387186"/>
              <a:ext cx="285750" cy="152400"/>
            </a:xfrm>
            <a:prstGeom prst="ellipse">
              <a:avLst/>
            </a:prstGeom>
            <a:noFill/>
            <a:ln w="25400">
              <a:solidFill>
                <a:schemeClr val="accent5"/>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accent5"/>
                </a:solidFill>
              </a:endParaRPr>
            </a:p>
          </p:txBody>
        </p:sp>
        <p:sp>
          <p:nvSpPr>
            <p:cNvPr id="77" name="Text Box 31"/>
            <p:cNvSpPr txBox="1">
              <a:spLocks noChangeArrowheads="1"/>
            </p:cNvSpPr>
            <p:nvPr/>
          </p:nvSpPr>
          <p:spPr bwMode="auto">
            <a:xfrm>
              <a:off x="4317579" y="4288809"/>
              <a:ext cx="218571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r>
                <a:rPr lang="en-US" altLang="en-US" b="1" dirty="0" err="1">
                  <a:solidFill>
                    <a:schemeClr val="accent5"/>
                  </a:solidFill>
                  <a:latin typeface="Arial" panose="020B0604020202020204" pitchFamily="34" charset="0"/>
                </a:rPr>
                <a:t>SysML</a:t>
              </a:r>
              <a:r>
                <a:rPr lang="en-US" altLang="en-US" b="1" dirty="0">
                  <a:solidFill>
                    <a:schemeClr val="accent5"/>
                  </a:solidFill>
                  <a:latin typeface="Arial" panose="020B0604020202020204" pitchFamily="34" charset="0"/>
                </a:rPr>
                <a:t> Semantics</a:t>
              </a:r>
            </a:p>
          </p:txBody>
        </p:sp>
        <p:sp>
          <p:nvSpPr>
            <p:cNvPr id="80" name="Freeform 33"/>
            <p:cNvSpPr>
              <a:spLocks/>
            </p:cNvSpPr>
            <p:nvPr/>
          </p:nvSpPr>
          <p:spPr bwMode="auto">
            <a:xfrm flipH="1">
              <a:off x="3692378" y="4439495"/>
              <a:ext cx="725075" cy="74613"/>
            </a:xfrm>
            <a:custGeom>
              <a:avLst/>
              <a:gdLst>
                <a:gd name="T0" fmla="*/ 0 w 672"/>
                <a:gd name="T1" fmla="*/ 240 h 264"/>
                <a:gd name="T2" fmla="*/ 288 w 672"/>
                <a:gd name="T3" fmla="*/ 0 h 264"/>
                <a:gd name="T4" fmla="*/ 480 w 672"/>
                <a:gd name="T5" fmla="*/ 240 h 264"/>
                <a:gd name="T6" fmla="*/ 672 w 672"/>
                <a:gd name="T7" fmla="*/ 144 h 264"/>
              </a:gdLst>
              <a:ahLst/>
              <a:cxnLst>
                <a:cxn ang="0">
                  <a:pos x="T0" y="T1"/>
                </a:cxn>
                <a:cxn ang="0">
                  <a:pos x="T2" y="T3"/>
                </a:cxn>
                <a:cxn ang="0">
                  <a:pos x="T4" y="T5"/>
                </a:cxn>
                <a:cxn ang="0">
                  <a:pos x="T6" y="T7"/>
                </a:cxn>
              </a:cxnLst>
              <a:rect l="0" t="0" r="r" b="b"/>
              <a:pathLst>
                <a:path w="672" h="264">
                  <a:moveTo>
                    <a:pt x="0" y="240"/>
                  </a:moveTo>
                  <a:cubicBezTo>
                    <a:pt x="104" y="120"/>
                    <a:pt x="208" y="0"/>
                    <a:pt x="288" y="0"/>
                  </a:cubicBezTo>
                  <a:cubicBezTo>
                    <a:pt x="368" y="0"/>
                    <a:pt x="416" y="216"/>
                    <a:pt x="480" y="240"/>
                  </a:cubicBezTo>
                  <a:cubicBezTo>
                    <a:pt x="544" y="264"/>
                    <a:pt x="608" y="204"/>
                    <a:pt x="672" y="144"/>
                  </a:cubicBezTo>
                </a:path>
              </a:pathLst>
            </a:custGeom>
            <a:noFill/>
            <a:ln w="25400">
              <a:solidFill>
                <a:schemeClr val="accent5"/>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accent5"/>
                </a:solidFill>
              </a:endParaRPr>
            </a:p>
          </p:txBody>
        </p:sp>
        <p:sp>
          <p:nvSpPr>
            <p:cNvPr id="81" name="Oval 34"/>
            <p:cNvSpPr>
              <a:spLocks noChangeArrowheads="1"/>
            </p:cNvSpPr>
            <p:nvPr/>
          </p:nvSpPr>
          <p:spPr bwMode="auto">
            <a:xfrm flipH="1">
              <a:off x="3400279" y="4395045"/>
              <a:ext cx="285750" cy="152400"/>
            </a:xfrm>
            <a:prstGeom prst="ellipse">
              <a:avLst/>
            </a:prstGeom>
            <a:noFill/>
            <a:ln w="25400">
              <a:solidFill>
                <a:schemeClr val="accent5"/>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accent5"/>
                </a:solidFill>
              </a:endParaRPr>
            </a:p>
          </p:txBody>
        </p:sp>
        <p:sp>
          <p:nvSpPr>
            <p:cNvPr id="78" name="Freeform 29"/>
            <p:cNvSpPr>
              <a:spLocks/>
            </p:cNvSpPr>
            <p:nvPr/>
          </p:nvSpPr>
          <p:spPr bwMode="auto">
            <a:xfrm rot="19449428">
              <a:off x="7128036" y="3530153"/>
              <a:ext cx="2861323" cy="344801"/>
            </a:xfrm>
            <a:custGeom>
              <a:avLst/>
              <a:gdLst>
                <a:gd name="T0" fmla="*/ 0 w 672"/>
                <a:gd name="T1" fmla="*/ 240 h 264"/>
                <a:gd name="T2" fmla="*/ 288 w 672"/>
                <a:gd name="T3" fmla="*/ 0 h 264"/>
                <a:gd name="T4" fmla="*/ 480 w 672"/>
                <a:gd name="T5" fmla="*/ 240 h 264"/>
                <a:gd name="T6" fmla="*/ 672 w 672"/>
                <a:gd name="T7" fmla="*/ 144 h 264"/>
                <a:gd name="connsiteX0" fmla="*/ 0 w 10000"/>
                <a:gd name="connsiteY0" fmla="*/ 3636 h 64731"/>
                <a:gd name="connsiteX1" fmla="*/ 5455 w 10000"/>
                <a:gd name="connsiteY1" fmla="*/ 64731 h 64731"/>
                <a:gd name="connsiteX2" fmla="*/ 7143 w 10000"/>
                <a:gd name="connsiteY2" fmla="*/ 3636 h 64731"/>
                <a:gd name="connsiteX3" fmla="*/ 10000 w 10000"/>
                <a:gd name="connsiteY3" fmla="*/ 0 h 64731"/>
                <a:gd name="connsiteX0" fmla="*/ 0 w 10000"/>
                <a:gd name="connsiteY0" fmla="*/ 3636 h 65285"/>
                <a:gd name="connsiteX1" fmla="*/ 5455 w 10000"/>
                <a:gd name="connsiteY1" fmla="*/ 64731 h 65285"/>
                <a:gd name="connsiteX2" fmla="*/ 7962 w 10000"/>
                <a:gd name="connsiteY2" fmla="*/ 35759 h 65285"/>
                <a:gd name="connsiteX3" fmla="*/ 10000 w 10000"/>
                <a:gd name="connsiteY3" fmla="*/ 0 h 65285"/>
                <a:gd name="connsiteX0" fmla="*/ 0 w 10000"/>
                <a:gd name="connsiteY0" fmla="*/ 3636 h 47493"/>
                <a:gd name="connsiteX1" fmla="*/ 5060 w 10000"/>
                <a:gd name="connsiteY1" fmla="*/ 46446 h 47493"/>
                <a:gd name="connsiteX2" fmla="*/ 7962 w 10000"/>
                <a:gd name="connsiteY2" fmla="*/ 35759 h 47493"/>
                <a:gd name="connsiteX3" fmla="*/ 10000 w 10000"/>
                <a:gd name="connsiteY3" fmla="*/ 0 h 47493"/>
                <a:gd name="connsiteX0" fmla="*/ 0 w 10000"/>
                <a:gd name="connsiteY0" fmla="*/ 3636 h 47493"/>
                <a:gd name="connsiteX1" fmla="*/ 5060 w 10000"/>
                <a:gd name="connsiteY1" fmla="*/ 46446 h 47493"/>
                <a:gd name="connsiteX2" fmla="*/ 7962 w 10000"/>
                <a:gd name="connsiteY2" fmla="*/ 35759 h 47493"/>
                <a:gd name="connsiteX3" fmla="*/ 10000 w 10000"/>
                <a:gd name="connsiteY3" fmla="*/ 0 h 47493"/>
                <a:gd name="connsiteX0" fmla="*/ 0 w 10000"/>
                <a:gd name="connsiteY0" fmla="*/ 3636 h 47493"/>
                <a:gd name="connsiteX1" fmla="*/ 5060 w 10000"/>
                <a:gd name="connsiteY1" fmla="*/ 46446 h 47493"/>
                <a:gd name="connsiteX2" fmla="*/ 7962 w 10000"/>
                <a:gd name="connsiteY2" fmla="*/ 35759 h 47493"/>
                <a:gd name="connsiteX3" fmla="*/ 10000 w 10000"/>
                <a:gd name="connsiteY3" fmla="*/ 0 h 47493"/>
                <a:gd name="connsiteX0" fmla="*/ 0 w 10000"/>
                <a:gd name="connsiteY0" fmla="*/ 3636 h 47145"/>
                <a:gd name="connsiteX1" fmla="*/ 5060 w 10000"/>
                <a:gd name="connsiteY1" fmla="*/ 46446 h 47145"/>
                <a:gd name="connsiteX2" fmla="*/ 6944 w 10000"/>
                <a:gd name="connsiteY2" fmla="*/ 31693 h 47145"/>
                <a:gd name="connsiteX3" fmla="*/ 10000 w 10000"/>
                <a:gd name="connsiteY3" fmla="*/ 0 h 47145"/>
                <a:gd name="connsiteX0" fmla="*/ 0 w 10000"/>
                <a:gd name="connsiteY0" fmla="*/ 3636 h 47145"/>
                <a:gd name="connsiteX1" fmla="*/ 5060 w 10000"/>
                <a:gd name="connsiteY1" fmla="*/ 46446 h 47145"/>
                <a:gd name="connsiteX2" fmla="*/ 6944 w 10000"/>
                <a:gd name="connsiteY2" fmla="*/ 31693 h 47145"/>
                <a:gd name="connsiteX3" fmla="*/ 10000 w 10000"/>
                <a:gd name="connsiteY3" fmla="*/ 0 h 47145"/>
                <a:gd name="connsiteX0" fmla="*/ 0 w 10000"/>
                <a:gd name="connsiteY0" fmla="*/ 3636 h 43532"/>
                <a:gd name="connsiteX1" fmla="*/ 3882 w 10000"/>
                <a:gd name="connsiteY1" fmla="*/ 42149 h 43532"/>
                <a:gd name="connsiteX2" fmla="*/ 6944 w 10000"/>
                <a:gd name="connsiteY2" fmla="*/ 31693 h 43532"/>
                <a:gd name="connsiteX3" fmla="*/ 10000 w 10000"/>
                <a:gd name="connsiteY3" fmla="*/ 0 h 43532"/>
                <a:gd name="connsiteX0" fmla="*/ 0 w 10000"/>
                <a:gd name="connsiteY0" fmla="*/ 3636 h 43532"/>
                <a:gd name="connsiteX1" fmla="*/ 3882 w 10000"/>
                <a:gd name="connsiteY1" fmla="*/ 42149 h 43532"/>
                <a:gd name="connsiteX2" fmla="*/ 6944 w 10000"/>
                <a:gd name="connsiteY2" fmla="*/ 31693 h 43532"/>
                <a:gd name="connsiteX3" fmla="*/ 10000 w 10000"/>
                <a:gd name="connsiteY3" fmla="*/ 0 h 43532"/>
                <a:gd name="connsiteX0" fmla="*/ 0 w 10000"/>
                <a:gd name="connsiteY0" fmla="*/ 3636 h 45256"/>
                <a:gd name="connsiteX1" fmla="*/ 4367 w 10000"/>
                <a:gd name="connsiteY1" fmla="*/ 44029 h 45256"/>
                <a:gd name="connsiteX2" fmla="*/ 6944 w 10000"/>
                <a:gd name="connsiteY2" fmla="*/ 31693 h 45256"/>
                <a:gd name="connsiteX3" fmla="*/ 10000 w 10000"/>
                <a:gd name="connsiteY3" fmla="*/ 0 h 45256"/>
                <a:gd name="connsiteX0" fmla="*/ 0 w 10000"/>
                <a:gd name="connsiteY0" fmla="*/ 3636 h 46665"/>
                <a:gd name="connsiteX1" fmla="*/ 4367 w 10000"/>
                <a:gd name="connsiteY1" fmla="*/ 44029 h 46665"/>
                <a:gd name="connsiteX2" fmla="*/ 7098 w 10000"/>
                <a:gd name="connsiteY2" fmla="*/ 38056 h 46665"/>
                <a:gd name="connsiteX3" fmla="*/ 10000 w 10000"/>
                <a:gd name="connsiteY3" fmla="*/ 0 h 46665"/>
                <a:gd name="connsiteX0" fmla="*/ 0 w 10000"/>
                <a:gd name="connsiteY0" fmla="*/ 3636 h 47272"/>
                <a:gd name="connsiteX1" fmla="*/ 4367 w 10000"/>
                <a:gd name="connsiteY1" fmla="*/ 44029 h 47272"/>
                <a:gd name="connsiteX2" fmla="*/ 7098 w 10000"/>
                <a:gd name="connsiteY2" fmla="*/ 38056 h 47272"/>
                <a:gd name="connsiteX3" fmla="*/ 10000 w 10000"/>
                <a:gd name="connsiteY3" fmla="*/ 0 h 47272"/>
                <a:gd name="connsiteX0" fmla="*/ 0 w 10000"/>
                <a:gd name="connsiteY0" fmla="*/ 3636 h 47217"/>
                <a:gd name="connsiteX1" fmla="*/ 3861 w 10000"/>
                <a:gd name="connsiteY1" fmla="*/ 44717 h 47217"/>
                <a:gd name="connsiteX2" fmla="*/ 7098 w 10000"/>
                <a:gd name="connsiteY2" fmla="*/ 38056 h 47217"/>
                <a:gd name="connsiteX3" fmla="*/ 10000 w 10000"/>
                <a:gd name="connsiteY3" fmla="*/ 0 h 47217"/>
                <a:gd name="connsiteX0" fmla="*/ 0 w 10000"/>
                <a:gd name="connsiteY0" fmla="*/ 3636 h 47910"/>
                <a:gd name="connsiteX1" fmla="*/ 4119 w 10000"/>
                <a:gd name="connsiteY1" fmla="*/ 45561 h 47910"/>
                <a:gd name="connsiteX2" fmla="*/ 7098 w 10000"/>
                <a:gd name="connsiteY2" fmla="*/ 38056 h 47910"/>
                <a:gd name="connsiteX3" fmla="*/ 10000 w 10000"/>
                <a:gd name="connsiteY3" fmla="*/ 0 h 47910"/>
                <a:gd name="connsiteX0" fmla="*/ 0 w 10000"/>
                <a:gd name="connsiteY0" fmla="*/ 3636 h 47976"/>
                <a:gd name="connsiteX1" fmla="*/ 4119 w 10000"/>
                <a:gd name="connsiteY1" fmla="*/ 45561 h 47976"/>
                <a:gd name="connsiteX2" fmla="*/ 7098 w 10000"/>
                <a:gd name="connsiteY2" fmla="*/ 38056 h 47976"/>
                <a:gd name="connsiteX3" fmla="*/ 10000 w 10000"/>
                <a:gd name="connsiteY3" fmla="*/ 0 h 47976"/>
                <a:gd name="connsiteX0" fmla="*/ 0 w 10000"/>
                <a:gd name="connsiteY0" fmla="*/ 3636 h 46212"/>
                <a:gd name="connsiteX1" fmla="*/ 3982 w 10000"/>
                <a:gd name="connsiteY1" fmla="*/ 43452 h 46212"/>
                <a:gd name="connsiteX2" fmla="*/ 7098 w 10000"/>
                <a:gd name="connsiteY2" fmla="*/ 38056 h 46212"/>
                <a:gd name="connsiteX3" fmla="*/ 10000 w 10000"/>
                <a:gd name="connsiteY3" fmla="*/ 0 h 46212"/>
                <a:gd name="connsiteX0" fmla="*/ 0 w 10000"/>
                <a:gd name="connsiteY0" fmla="*/ 3636 h 46212"/>
                <a:gd name="connsiteX1" fmla="*/ 3982 w 10000"/>
                <a:gd name="connsiteY1" fmla="*/ 43452 h 46212"/>
                <a:gd name="connsiteX2" fmla="*/ 7098 w 10000"/>
                <a:gd name="connsiteY2" fmla="*/ 38056 h 46212"/>
                <a:gd name="connsiteX3" fmla="*/ 10000 w 10000"/>
                <a:gd name="connsiteY3" fmla="*/ 0 h 46212"/>
              </a:gdLst>
              <a:ahLst/>
              <a:cxnLst>
                <a:cxn ang="0">
                  <a:pos x="connsiteX0" y="connsiteY0"/>
                </a:cxn>
                <a:cxn ang="0">
                  <a:pos x="connsiteX1" y="connsiteY1"/>
                </a:cxn>
                <a:cxn ang="0">
                  <a:pos x="connsiteX2" y="connsiteY2"/>
                </a:cxn>
                <a:cxn ang="0">
                  <a:pos x="connsiteX3" y="connsiteY3"/>
                </a:cxn>
              </a:cxnLst>
              <a:rect l="l" t="t" r="r" b="b"/>
              <a:pathLst>
                <a:path w="10000" h="46212">
                  <a:moveTo>
                    <a:pt x="0" y="3636"/>
                  </a:moveTo>
                  <a:cubicBezTo>
                    <a:pt x="1663" y="26419"/>
                    <a:pt x="2799" y="37715"/>
                    <a:pt x="3982" y="43452"/>
                  </a:cubicBezTo>
                  <a:cubicBezTo>
                    <a:pt x="5165" y="49189"/>
                    <a:pt x="6095" y="45298"/>
                    <a:pt x="7098" y="38056"/>
                  </a:cubicBezTo>
                  <a:cubicBezTo>
                    <a:pt x="8101" y="30814"/>
                    <a:pt x="8978" y="15070"/>
                    <a:pt x="10000" y="0"/>
                  </a:cubicBezTo>
                </a:path>
              </a:pathLst>
            </a:custGeom>
            <a:noFill/>
            <a:ln w="25400">
              <a:solidFill>
                <a:schemeClr val="accent5"/>
              </a:solidFill>
              <a:round/>
              <a:headEnd/>
              <a:tailEnd type="arrow"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accent5"/>
                </a:solidFill>
              </a:endParaRPr>
            </a:p>
          </p:txBody>
        </p:sp>
      </p:grpSp>
      <p:grpSp>
        <p:nvGrpSpPr>
          <p:cNvPr id="10" name="Group 9"/>
          <p:cNvGrpSpPr/>
          <p:nvPr/>
        </p:nvGrpSpPr>
        <p:grpSpPr>
          <a:xfrm>
            <a:off x="5575054" y="4287809"/>
            <a:ext cx="7154745" cy="1078617"/>
            <a:chOff x="5575054" y="4287809"/>
            <a:chExt cx="7154745" cy="1078617"/>
          </a:xfrm>
        </p:grpSpPr>
        <p:sp>
          <p:nvSpPr>
            <p:cNvPr id="74" name="Arrow: Curved Left 73"/>
            <p:cNvSpPr/>
            <p:nvPr/>
          </p:nvSpPr>
          <p:spPr>
            <a:xfrm rot="3491990">
              <a:off x="8645520" y="1282147"/>
              <a:ext cx="1013813" cy="7154745"/>
            </a:xfrm>
            <a:prstGeom prst="curvedLeftArrow">
              <a:avLst>
                <a:gd name="adj1" fmla="val 29723"/>
                <a:gd name="adj2" fmla="val 68959"/>
                <a:gd name="adj3" fmla="val 42037"/>
              </a:avLst>
            </a:prstGeom>
            <a:solidFill>
              <a:schemeClr val="accent5"/>
            </a:solid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55" name="Rectangle 54"/>
            <p:cNvSpPr>
              <a:spLocks noChangeArrowheads="1"/>
            </p:cNvSpPr>
            <p:nvPr/>
          </p:nvSpPr>
          <p:spPr bwMode="auto">
            <a:xfrm>
              <a:off x="8154408" y="4287809"/>
              <a:ext cx="3280729" cy="997196"/>
            </a:xfrm>
            <a:prstGeom prst="rect">
              <a:avLst/>
            </a:prstGeom>
            <a:solidFill>
              <a:schemeClr val="bg1"/>
            </a:solidFill>
            <a:ln>
              <a:noFill/>
            </a:ln>
            <a:effectLst/>
            <a:extLst/>
          </p:spPr>
          <p:txBody>
            <a:bodyPr wrap="square" lIns="274320" tIns="0" rIns="0" bIns="0">
              <a:spAutoFit/>
            </a:bodyPr>
            <a:lstStyle/>
            <a:p>
              <a:pPr algn="l">
                <a:lnSpc>
                  <a:spcPct val="90000"/>
                </a:lnSpc>
              </a:pPr>
              <a:r>
                <a:rPr lang="en-US" altLang="en-US" sz="2400" b="1" dirty="0">
                  <a:solidFill>
                    <a:schemeClr val="accent5"/>
                  </a:solidFill>
                </a:rPr>
                <a:t>Semantics Applied </a:t>
              </a:r>
              <a:r>
                <a:rPr lang="en-US" altLang="en-US" sz="2400" b="1" i="1" dirty="0">
                  <a:solidFill>
                    <a:schemeClr val="accent5"/>
                  </a:solidFill>
                </a:rPr>
                <a:t>Manually</a:t>
              </a:r>
              <a:r>
                <a:rPr lang="en-US" altLang="en-US" sz="2400" b="1" dirty="0">
                  <a:solidFill>
                    <a:schemeClr val="accent5"/>
                  </a:solidFill>
                </a:rPr>
                <a:t> to Things Being Modeled</a:t>
              </a:r>
            </a:p>
          </p:txBody>
        </p:sp>
        <p:sp>
          <p:nvSpPr>
            <p:cNvPr id="72" name="Left Brace 71"/>
            <p:cNvSpPr/>
            <p:nvPr/>
          </p:nvSpPr>
          <p:spPr>
            <a:xfrm flipH="1">
              <a:off x="8044945" y="4385072"/>
              <a:ext cx="208587" cy="760075"/>
            </a:xfrm>
            <a:prstGeom prst="leftBrace">
              <a:avLst>
                <a:gd name="adj1" fmla="val 36605"/>
                <a:gd name="adj2" fmla="val 50000"/>
              </a:avLst>
            </a:prstGeom>
            <a:solidFill>
              <a:schemeClr val="bg1"/>
            </a:solidFill>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Tree>
    <p:extLst>
      <p:ext uri="{BB962C8B-B14F-4D97-AF65-F5344CB8AC3E}">
        <p14:creationId xmlns:p14="http://schemas.microsoft.com/office/powerpoint/2010/main" val="3284378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wipe(up)">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up)">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wipe(left)">
                                      <p:cBhvr>
                                        <p:cTn id="17" dur="500"/>
                                        <p:tgtEl>
                                          <p:spTgt spid="17"/>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wipe(down)">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wipe(up)">
                                      <p:cBhvr>
                                        <p:cTn id="2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4008"/>
            <a:ext cx="10515600" cy="908449"/>
          </a:xfrm>
        </p:spPr>
        <p:txBody>
          <a:bodyPr/>
          <a:lstStyle/>
          <a:p>
            <a:pPr algn="ctr"/>
            <a:r>
              <a:rPr lang="en-US" b="1" dirty="0"/>
              <a:t>Benefit: Uniform Interpretation (Automated)</a:t>
            </a:r>
            <a:endParaRPr lang="en-US" dirty="0"/>
          </a:p>
        </p:txBody>
      </p:sp>
      <p:sp>
        <p:nvSpPr>
          <p:cNvPr id="84" name="Slide Number Placeholder 83"/>
          <p:cNvSpPr>
            <a:spLocks noGrp="1"/>
          </p:cNvSpPr>
          <p:nvPr>
            <p:ph type="sldNum" sz="quarter" idx="12"/>
          </p:nvPr>
        </p:nvSpPr>
        <p:spPr>
          <a:xfrm>
            <a:off x="9924836" y="6356350"/>
            <a:ext cx="1428964" cy="365125"/>
          </a:xfrm>
        </p:spPr>
        <p:txBody>
          <a:bodyPr/>
          <a:lstStyle/>
          <a:p>
            <a:fld id="{8F1B3A31-E2C7-4107-99CC-0B10DFF9F6E7}" type="slidenum">
              <a:rPr lang="en-US" smtClean="0"/>
              <a:t>9</a:t>
            </a:fld>
            <a:endParaRPr lang="en-US"/>
          </a:p>
        </p:txBody>
      </p:sp>
      <p:sp>
        <p:nvSpPr>
          <p:cNvPr id="58" name="Rectangle 57"/>
          <p:cNvSpPr>
            <a:spLocks noChangeArrowheads="1"/>
          </p:cNvSpPr>
          <p:nvPr/>
        </p:nvSpPr>
        <p:spPr bwMode="auto">
          <a:xfrm rot="16200000">
            <a:off x="-407462" y="1356105"/>
            <a:ext cx="1458413" cy="69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80000"/>
              </a:lnSpc>
            </a:pPr>
            <a:r>
              <a:rPr lang="en-US" altLang="en-US" sz="2400" b="1" dirty="0" err="1">
                <a:solidFill>
                  <a:schemeClr val="bg1">
                    <a:lumMod val="65000"/>
                  </a:schemeClr>
                </a:solidFill>
              </a:rPr>
              <a:t>Langauge</a:t>
            </a:r>
            <a:endParaRPr lang="en-US" altLang="en-US" sz="2400" b="1" dirty="0">
              <a:solidFill>
                <a:schemeClr val="bg1">
                  <a:lumMod val="65000"/>
                </a:schemeClr>
              </a:solidFill>
            </a:endParaRPr>
          </a:p>
          <a:p>
            <a:pPr algn="ctr">
              <a:lnSpc>
                <a:spcPct val="80000"/>
              </a:lnSpc>
            </a:pPr>
            <a:r>
              <a:rPr lang="en-US" altLang="en-US" sz="2400" b="1" dirty="0">
                <a:solidFill>
                  <a:schemeClr val="bg1">
                    <a:lumMod val="65000"/>
                  </a:schemeClr>
                </a:solidFill>
              </a:rPr>
              <a:t>Definition</a:t>
            </a:r>
          </a:p>
        </p:txBody>
      </p:sp>
      <p:sp>
        <p:nvSpPr>
          <p:cNvPr id="61" name="Rectangle 60"/>
          <p:cNvSpPr>
            <a:spLocks noChangeArrowheads="1"/>
          </p:cNvSpPr>
          <p:nvPr/>
        </p:nvSpPr>
        <p:spPr bwMode="auto">
          <a:xfrm>
            <a:off x="925705" y="1295207"/>
            <a:ext cx="125181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accent5"/>
                </a:solidFill>
              </a:rPr>
              <a:t>Abstract</a:t>
            </a:r>
          </a:p>
          <a:p>
            <a:pPr algn="r">
              <a:lnSpc>
                <a:spcPct val="90000"/>
              </a:lnSpc>
            </a:pPr>
            <a:r>
              <a:rPr lang="en-US" altLang="en-US" sz="2400" b="1" dirty="0">
                <a:solidFill>
                  <a:schemeClr val="accent5"/>
                </a:solidFill>
              </a:rPr>
              <a:t>Syntax</a:t>
            </a:r>
          </a:p>
        </p:txBody>
      </p:sp>
      <p:sp>
        <p:nvSpPr>
          <p:cNvPr id="65" name="Left Brace 64"/>
          <p:cNvSpPr/>
          <p:nvPr/>
        </p:nvSpPr>
        <p:spPr>
          <a:xfrm>
            <a:off x="2244945" y="1102946"/>
            <a:ext cx="208587" cy="114296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2" name="Rectangle 45"/>
          <p:cNvSpPr>
            <a:spLocks noChangeArrowheads="1"/>
          </p:cNvSpPr>
          <p:nvPr/>
        </p:nvSpPr>
        <p:spPr bwMode="auto">
          <a:xfrm>
            <a:off x="7848600" y="841346"/>
            <a:ext cx="2588021" cy="584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80000"/>
              </a:lnSpc>
            </a:pPr>
            <a:r>
              <a:rPr lang="en-US" altLang="en-US" sz="2000" b="1" dirty="0"/>
              <a:t>Formally defined, </a:t>
            </a:r>
            <a:r>
              <a:rPr lang="en-US" altLang="en-US" sz="2000" b="1" dirty="0" err="1"/>
              <a:t>eg</a:t>
            </a:r>
            <a:r>
              <a:rPr lang="en-US" altLang="en-US" sz="2000" b="1" dirty="0"/>
              <a:t>, Diagram Definition</a:t>
            </a:r>
          </a:p>
        </p:txBody>
      </p:sp>
      <p:sp>
        <p:nvSpPr>
          <p:cNvPr id="93" name="Left Brace 92"/>
          <p:cNvSpPr/>
          <p:nvPr/>
        </p:nvSpPr>
        <p:spPr>
          <a:xfrm flipH="1">
            <a:off x="10343258" y="845009"/>
            <a:ext cx="208587" cy="629146"/>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7" name="Rectangle 96"/>
          <p:cNvSpPr>
            <a:spLocks noChangeArrowheads="1"/>
          </p:cNvSpPr>
          <p:nvPr/>
        </p:nvSpPr>
        <p:spPr bwMode="auto">
          <a:xfrm>
            <a:off x="10653816" y="1806143"/>
            <a:ext cx="1485022"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altLang="en-US" sz="2400" b="1" dirty="0">
                <a:solidFill>
                  <a:schemeClr val="accent5"/>
                </a:solidFill>
              </a:rPr>
              <a:t>Semantics</a:t>
            </a:r>
          </a:p>
        </p:txBody>
      </p:sp>
      <p:sp>
        <p:nvSpPr>
          <p:cNvPr id="98" name="Rectangle 45"/>
          <p:cNvSpPr>
            <a:spLocks noChangeArrowheads="1"/>
          </p:cNvSpPr>
          <p:nvPr/>
        </p:nvSpPr>
        <p:spPr bwMode="auto">
          <a:xfrm>
            <a:off x="7048073" y="1594682"/>
            <a:ext cx="3376315"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90000"/>
              </a:lnSpc>
            </a:pPr>
            <a:r>
              <a:rPr lang="en-US" sz="2000" b="1" spc="-50" dirty="0"/>
              <a:t>Formally defined</a:t>
            </a:r>
          </a:p>
          <a:p>
            <a:pPr algn="r">
              <a:lnSpc>
                <a:spcPct val="90000"/>
              </a:lnSpc>
            </a:pPr>
            <a:r>
              <a:rPr lang="en-US" altLang="en-US" sz="2000" b="1" spc="-50" dirty="0"/>
              <a:t>= about the things</a:t>
            </a:r>
          </a:p>
          <a:p>
            <a:pPr algn="r">
              <a:lnSpc>
                <a:spcPct val="90000"/>
              </a:lnSpc>
            </a:pPr>
            <a:r>
              <a:rPr lang="en-US" altLang="en-US" sz="2000" b="1" spc="-50" dirty="0"/>
              <a:t>being modeled</a:t>
            </a:r>
          </a:p>
        </p:txBody>
      </p:sp>
      <p:sp>
        <p:nvSpPr>
          <p:cNvPr id="99" name="Left Brace 98"/>
          <p:cNvSpPr/>
          <p:nvPr/>
        </p:nvSpPr>
        <p:spPr>
          <a:xfrm flipH="1">
            <a:off x="10351574" y="1681001"/>
            <a:ext cx="208587" cy="76007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Content Placeholder 2"/>
          <p:cNvSpPr>
            <a:spLocks noGrp="1"/>
          </p:cNvSpPr>
          <p:nvPr>
            <p:ph idx="1"/>
          </p:nvPr>
        </p:nvSpPr>
        <p:spPr>
          <a:xfrm>
            <a:off x="838200" y="7106542"/>
            <a:ext cx="10515600" cy="685176"/>
          </a:xfrm>
        </p:spPr>
        <p:txBody>
          <a:bodyPr/>
          <a:lstStyle/>
          <a:p>
            <a:endParaRPr lang="en-US" dirty="0"/>
          </a:p>
        </p:txBody>
      </p:sp>
      <p:sp>
        <p:nvSpPr>
          <p:cNvPr id="113" name="Rectangle 112"/>
          <p:cNvSpPr>
            <a:spLocks noChangeArrowheads="1"/>
          </p:cNvSpPr>
          <p:nvPr/>
        </p:nvSpPr>
        <p:spPr bwMode="auto">
          <a:xfrm>
            <a:off x="10645500" y="801945"/>
            <a:ext cx="132465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lnSpc>
                <a:spcPct val="90000"/>
              </a:lnSpc>
            </a:pPr>
            <a:r>
              <a:rPr lang="en-US" altLang="en-US" sz="2400" b="1" dirty="0">
                <a:solidFill>
                  <a:schemeClr val="accent5"/>
                </a:solidFill>
              </a:rPr>
              <a:t>Concrete</a:t>
            </a:r>
          </a:p>
          <a:p>
            <a:pPr algn="l">
              <a:lnSpc>
                <a:spcPct val="90000"/>
              </a:lnSpc>
            </a:pPr>
            <a:r>
              <a:rPr lang="en-US" altLang="en-US" sz="2400" b="1" dirty="0">
                <a:solidFill>
                  <a:schemeClr val="accent5"/>
                </a:solidFill>
              </a:rPr>
              <a:t>Syntax</a:t>
            </a:r>
          </a:p>
        </p:txBody>
      </p:sp>
      <p:pic>
        <p:nvPicPr>
          <p:cNvPr id="11" name="Picture 10"/>
          <p:cNvPicPr>
            <a:picLocks noChangeAspect="1"/>
          </p:cNvPicPr>
          <p:nvPr/>
        </p:nvPicPr>
        <p:blipFill>
          <a:blip r:embed="rId2">
            <a:lum bright="-20000" contrast="40000"/>
          </a:blip>
          <a:stretch>
            <a:fillRect/>
          </a:stretch>
        </p:blipFill>
        <p:spPr>
          <a:xfrm>
            <a:off x="3838131" y="892629"/>
            <a:ext cx="2677423" cy="1355605"/>
          </a:xfrm>
          <a:prstGeom prst="rect">
            <a:avLst/>
          </a:prstGeom>
        </p:spPr>
      </p:pic>
      <p:grpSp>
        <p:nvGrpSpPr>
          <p:cNvPr id="16" name="Group 15"/>
          <p:cNvGrpSpPr/>
          <p:nvPr/>
        </p:nvGrpSpPr>
        <p:grpSpPr>
          <a:xfrm>
            <a:off x="-12121" y="2322060"/>
            <a:ext cx="11950131" cy="1718845"/>
            <a:chOff x="-12121" y="2322060"/>
            <a:chExt cx="11950131" cy="1718845"/>
          </a:xfrm>
        </p:grpSpPr>
        <p:sp>
          <p:nvSpPr>
            <p:cNvPr id="56" name="Line 9"/>
            <p:cNvSpPr>
              <a:spLocks noChangeShapeType="1"/>
            </p:cNvSpPr>
            <p:nvPr/>
          </p:nvSpPr>
          <p:spPr bwMode="auto">
            <a:xfrm>
              <a:off x="29680" y="2554514"/>
              <a:ext cx="11908330" cy="0"/>
            </a:xfrm>
            <a:prstGeom prst="line">
              <a:avLst/>
            </a:prstGeom>
            <a:noFill/>
            <a:ln w="25400">
              <a:solidFill>
                <a:schemeClr val="bg1">
                  <a:lumMod val="6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dirty="0"/>
            </a:p>
          </p:txBody>
        </p:sp>
        <p:sp>
          <p:nvSpPr>
            <p:cNvPr id="59" name="Rectangle 58"/>
            <p:cNvSpPr>
              <a:spLocks noChangeArrowheads="1"/>
            </p:cNvSpPr>
            <p:nvPr/>
          </p:nvSpPr>
          <p:spPr bwMode="auto">
            <a:xfrm rot="16200000">
              <a:off x="-397130" y="2965258"/>
              <a:ext cx="1460656" cy="690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80000"/>
                </a:lnSpc>
              </a:pPr>
              <a:r>
                <a:rPr lang="en-US" altLang="en-US" sz="2400" b="1" dirty="0">
                  <a:solidFill>
                    <a:schemeClr val="bg1">
                      <a:lumMod val="65000"/>
                    </a:schemeClr>
                  </a:solidFill>
                </a:rPr>
                <a:t>Using the </a:t>
              </a:r>
            </a:p>
            <a:p>
              <a:pPr algn="ctr">
                <a:lnSpc>
                  <a:spcPct val="80000"/>
                </a:lnSpc>
              </a:pPr>
              <a:r>
                <a:rPr lang="en-US" altLang="en-US" sz="2400" b="1" dirty="0">
                  <a:solidFill>
                    <a:schemeClr val="bg1">
                      <a:lumMod val="65000"/>
                    </a:schemeClr>
                  </a:solidFill>
                </a:rPr>
                <a:t>Language</a:t>
              </a:r>
            </a:p>
          </p:txBody>
        </p:sp>
        <p:sp>
          <p:nvSpPr>
            <p:cNvPr id="62" name="Rectangle 7"/>
            <p:cNvSpPr>
              <a:spLocks noChangeArrowheads="1"/>
            </p:cNvSpPr>
            <p:nvPr/>
          </p:nvSpPr>
          <p:spPr bwMode="auto">
            <a:xfrm>
              <a:off x="1162502" y="3008211"/>
              <a:ext cx="1015021"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accent5"/>
                  </a:solidFill>
                </a:rPr>
                <a:t>Model</a:t>
              </a:r>
            </a:p>
          </p:txBody>
        </p:sp>
        <p:sp>
          <p:nvSpPr>
            <p:cNvPr id="66" name="Left Brace 65"/>
            <p:cNvSpPr/>
            <p:nvPr/>
          </p:nvSpPr>
          <p:spPr>
            <a:xfrm>
              <a:off x="2244945" y="2676154"/>
              <a:ext cx="208587" cy="953325"/>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nvGrpSpPr>
            <p:cNvPr id="176" name="Group 175"/>
            <p:cNvGrpSpPr/>
            <p:nvPr/>
          </p:nvGrpSpPr>
          <p:grpSpPr>
            <a:xfrm>
              <a:off x="3102090" y="2783158"/>
              <a:ext cx="4302342" cy="743445"/>
              <a:chOff x="-6231733" y="-1932367"/>
              <a:chExt cx="8745098" cy="1511154"/>
            </a:xfrm>
          </p:grpSpPr>
          <p:pic>
            <p:nvPicPr>
              <p:cNvPr id="177" name="Picture 19"/>
              <p:cNvPicPr>
                <a:picLocks noChangeAspect="1" noChangeArrowheads="1"/>
              </p:cNvPicPr>
              <p:nvPr/>
            </p:nvPicPr>
            <p:blipFill>
              <a:blip r:embed="rId3" cstate="screen">
                <a:extLst>
                  <a:ext uri="{BEBA8EAE-BF5A-486C-A8C5-ECC9F3942E4B}">
                    <a14:imgProps xmlns:a14="http://schemas.microsoft.com/office/drawing/2010/main">
                      <a14:imgLayer r:embed="rId4">
                        <a14:imgEffect>
                          <a14:brightnessContrast contrast="-40000"/>
                        </a14:imgEffect>
                      </a14:imgLayer>
                    </a14:imgProps>
                  </a:ext>
                  <a:ext uri="{28A0092B-C50C-407E-A947-70E740481C1C}">
                    <a14:useLocalDpi xmlns:a14="http://schemas.microsoft.com/office/drawing/2010/main"/>
                  </a:ext>
                </a:extLst>
              </a:blip>
              <a:srcRect l="1094" t="1845" r="3206" b="5467"/>
              <a:stretch>
                <a:fillRect/>
              </a:stretch>
            </p:blipFill>
            <p:spPr bwMode="auto">
              <a:xfrm>
                <a:off x="-6231733" y="-1921856"/>
                <a:ext cx="2520026" cy="13970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78" name="Picture 3"/>
              <p:cNvPicPr>
                <a:picLocks noChangeAspect="1" noChangeArrowheads="1"/>
              </p:cNvPicPr>
              <p:nvPr/>
            </p:nvPicPr>
            <p:blipFill>
              <a:blip r:embed="rId5">
                <a:extLst>
                  <a:ext uri="{BEBA8EAE-BF5A-486C-A8C5-ECC9F3942E4B}">
                    <a14:imgProps xmlns:a14="http://schemas.microsoft.com/office/drawing/2010/main">
                      <a14:imgLayer r:embed="rId6">
                        <a14:imgEffect>
                          <a14:brightnessContrast contrast="-40000"/>
                        </a14:imgEffect>
                      </a14:imgLayer>
                    </a14:imgProps>
                  </a:ext>
                  <a:ext uri="{28A0092B-C50C-407E-A947-70E740481C1C}">
                    <a14:useLocalDpi xmlns:a14="http://schemas.microsoft.com/office/drawing/2010/main"/>
                  </a:ext>
                </a:extLst>
              </a:blip>
              <a:srcRect/>
              <a:stretch>
                <a:fillRect/>
              </a:stretch>
            </p:blipFill>
            <p:spPr bwMode="auto">
              <a:xfrm>
                <a:off x="-3399699" y="-1932367"/>
                <a:ext cx="2210234" cy="1245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79" name="Picture 7"/>
              <p:cNvPicPr>
                <a:picLocks noChangeAspect="1" noChangeArrowheads="1"/>
              </p:cNvPicPr>
              <p:nvPr/>
            </p:nvPicPr>
            <p:blipFill>
              <a:blip r:embed="rId7" cstate="screen">
                <a:extLst>
                  <a:ext uri="{BEBA8EAE-BF5A-486C-A8C5-ECC9F3942E4B}">
                    <a14:imgProps xmlns:a14="http://schemas.microsoft.com/office/drawing/2010/main">
                      <a14:imgLayer r:embed="rId8">
                        <a14:imgEffect>
                          <a14:brightnessContrast contrast="-40000"/>
                        </a14:imgEffect>
                      </a14:imgLayer>
                    </a14:imgProps>
                  </a:ext>
                  <a:ext uri="{28A0092B-C50C-407E-A947-70E740481C1C}">
                    <a14:useLocalDpi xmlns:a14="http://schemas.microsoft.com/office/drawing/2010/main"/>
                  </a:ext>
                </a:extLst>
              </a:blip>
              <a:srcRect/>
              <a:stretch>
                <a:fillRect/>
              </a:stretch>
            </p:blipFill>
            <p:spPr bwMode="auto">
              <a:xfrm>
                <a:off x="-4237249" y="-1383719"/>
                <a:ext cx="1603562" cy="9412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80" name="Picture 179"/>
              <p:cNvPicPr>
                <a:picLocks noChangeAspect="1" noChangeArrowheads="1"/>
              </p:cNvPicPr>
              <p:nvPr/>
            </p:nvPicPr>
            <p:blipFill>
              <a:blip r:embed="rId9" cstate="screen">
                <a:extLst>
                  <a:ext uri="{BEBA8EAE-BF5A-486C-A8C5-ECC9F3942E4B}">
                    <a14:imgProps xmlns:a14="http://schemas.microsoft.com/office/drawing/2010/main">
                      <a14:imgLayer r:embed="rId10">
                        <a14:imgEffect>
                          <a14:brightnessContrast contrast="-40000"/>
                        </a14:imgEffect>
                      </a14:imgLayer>
                    </a14:imgProps>
                  </a:ext>
                  <a:ext uri="{28A0092B-C50C-407E-A947-70E740481C1C}">
                    <a14:useLocalDpi xmlns:a14="http://schemas.microsoft.com/office/drawing/2010/main"/>
                  </a:ext>
                </a:extLst>
              </a:blip>
              <a:srcRect/>
              <a:stretch>
                <a:fillRect/>
              </a:stretch>
            </p:blipFill>
            <p:spPr bwMode="auto">
              <a:xfrm>
                <a:off x="417316" y="-1869880"/>
                <a:ext cx="2096049" cy="1448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pic>
            <p:nvPicPr>
              <p:cNvPr id="181" name="Picture 180"/>
              <p:cNvPicPr>
                <a:picLocks noChangeAspect="1"/>
              </p:cNvPicPr>
              <p:nvPr/>
            </p:nvPicPr>
            <p:blipFill>
              <a:blip r:embed="rId11"/>
              <a:stretch>
                <a:fillRect/>
              </a:stretch>
            </p:blipFill>
            <p:spPr>
              <a:xfrm>
                <a:off x="-1966767" y="-1919927"/>
                <a:ext cx="2066723" cy="914479"/>
              </a:xfrm>
              <a:prstGeom prst="rect">
                <a:avLst/>
              </a:prstGeom>
            </p:spPr>
          </p:pic>
          <p:pic>
            <p:nvPicPr>
              <p:cNvPr id="182" name="Picture 181"/>
              <p:cNvPicPr>
                <a:picLocks noChangeAspect="1"/>
              </p:cNvPicPr>
              <p:nvPr/>
            </p:nvPicPr>
            <p:blipFill>
              <a:blip r:embed="rId12"/>
              <a:stretch>
                <a:fillRect/>
              </a:stretch>
            </p:blipFill>
            <p:spPr>
              <a:xfrm>
                <a:off x="-1361437" y="-1732638"/>
                <a:ext cx="2121592" cy="1310754"/>
              </a:xfrm>
              <a:prstGeom prst="rect">
                <a:avLst/>
              </a:prstGeom>
            </p:spPr>
          </p:pic>
        </p:grpSp>
        <p:sp>
          <p:nvSpPr>
            <p:cNvPr id="183" name="Line 22"/>
            <p:cNvSpPr>
              <a:spLocks noChangeShapeType="1"/>
            </p:cNvSpPr>
            <p:nvPr/>
          </p:nvSpPr>
          <p:spPr bwMode="auto">
            <a:xfrm flipV="1">
              <a:off x="4041629" y="2322060"/>
              <a:ext cx="0" cy="410254"/>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84" name="Line 22"/>
            <p:cNvSpPr>
              <a:spLocks noChangeShapeType="1"/>
            </p:cNvSpPr>
            <p:nvPr/>
          </p:nvSpPr>
          <p:spPr bwMode="auto">
            <a:xfrm flipV="1">
              <a:off x="5024627" y="2322060"/>
              <a:ext cx="0" cy="410254"/>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sp>
          <p:nvSpPr>
            <p:cNvPr id="185" name="Line 22"/>
            <p:cNvSpPr>
              <a:spLocks noChangeShapeType="1"/>
            </p:cNvSpPr>
            <p:nvPr/>
          </p:nvSpPr>
          <p:spPr bwMode="auto">
            <a:xfrm flipV="1">
              <a:off x="6111729" y="2322060"/>
              <a:ext cx="0" cy="410254"/>
            </a:xfrm>
            <a:prstGeom prst="line">
              <a:avLst/>
            </a:prstGeom>
            <a:noFill/>
            <a:ln w="25400">
              <a:solidFill>
                <a:schemeClr val="tx1"/>
              </a:solidFill>
              <a:prstDash val="dash"/>
              <a:round/>
              <a:headEnd/>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sz="1400"/>
            </a:p>
          </p:txBody>
        </p:sp>
      </p:grpSp>
      <p:grpSp>
        <p:nvGrpSpPr>
          <p:cNvPr id="13" name="Group 12"/>
          <p:cNvGrpSpPr/>
          <p:nvPr/>
        </p:nvGrpSpPr>
        <p:grpSpPr>
          <a:xfrm>
            <a:off x="2891487" y="3839994"/>
            <a:ext cx="4850073" cy="1021900"/>
            <a:chOff x="2891487" y="3839994"/>
            <a:chExt cx="4850073" cy="1021900"/>
          </a:xfrm>
        </p:grpSpPr>
        <p:cxnSp>
          <p:nvCxnSpPr>
            <p:cNvPr id="68" name="AutoShape 13"/>
            <p:cNvCxnSpPr>
              <a:cxnSpLocks noChangeShapeType="1"/>
            </p:cNvCxnSpPr>
            <p:nvPr/>
          </p:nvCxnSpPr>
          <p:spPr bwMode="auto">
            <a:xfrm flipV="1">
              <a:off x="5979560" y="4305300"/>
              <a:ext cx="726040" cy="288944"/>
            </a:xfrm>
            <a:prstGeom prst="straightConnector1">
              <a:avLst/>
            </a:prstGeom>
            <a:noFill/>
            <a:ln w="19050">
              <a:solidFill>
                <a:schemeClr val="tx1"/>
              </a:solidFill>
              <a:prstDash val="dash"/>
              <a:round/>
              <a:headEnd type="none"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69" name="AutoShape 15"/>
            <p:cNvCxnSpPr>
              <a:cxnSpLocks noChangeShapeType="1"/>
            </p:cNvCxnSpPr>
            <p:nvPr/>
          </p:nvCxnSpPr>
          <p:spPr bwMode="auto">
            <a:xfrm>
              <a:off x="3979930" y="4313490"/>
              <a:ext cx="859198" cy="277094"/>
            </a:xfrm>
            <a:prstGeom prst="straightConnector1">
              <a:avLst/>
            </a:prstGeom>
            <a:noFill/>
            <a:ln w="19050">
              <a:solidFill>
                <a:schemeClr val="tx1"/>
              </a:solidFill>
              <a:prstDash val="dash"/>
              <a:round/>
              <a:headEnd type="arrow" w="lg" len="lg"/>
              <a:tailEnd type="non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pic>
          <p:nvPicPr>
            <p:cNvPr id="70" name="Picture 7" descr="j0292020"/>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6868729" y="3953964"/>
              <a:ext cx="872831" cy="829680"/>
            </a:xfrm>
            <a:prstGeom prst="rect">
              <a:avLst/>
            </a:prstGeom>
            <a:noFill/>
            <a:extLst>
              <a:ext uri="{909E8E84-426E-40DD-AFC4-6F175D3DCCD1}">
                <a14:hiddenFill xmlns:a14="http://schemas.microsoft.com/office/drawing/2010/main">
                  <a:solidFill>
                    <a:srgbClr val="FFFFFF"/>
                  </a:solidFill>
                </a14:hiddenFill>
              </a:ext>
            </a:extLst>
          </p:spPr>
        </p:pic>
        <p:pic>
          <p:nvPicPr>
            <p:cNvPr id="71" name="Picture 10" descr="MC900441536[1]"/>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2891487" y="3839994"/>
              <a:ext cx="1035629" cy="1021900"/>
            </a:xfrm>
            <a:prstGeom prst="rect">
              <a:avLst/>
            </a:prstGeom>
            <a:noFill/>
            <a:extLst>
              <a:ext uri="{909E8E84-426E-40DD-AFC4-6F175D3DCCD1}">
                <a14:hiddenFill xmlns:a14="http://schemas.microsoft.com/office/drawing/2010/main">
                  <a:solidFill>
                    <a:srgbClr val="FFFFFF"/>
                  </a:solidFill>
                </a14:hiddenFill>
              </a:ext>
            </a:extLst>
          </p:spPr>
        </p:pic>
        <p:sp>
          <p:nvSpPr>
            <p:cNvPr id="85" name="Rectangle 84"/>
            <p:cNvSpPr/>
            <p:nvPr/>
          </p:nvSpPr>
          <p:spPr>
            <a:xfrm rot="1157601">
              <a:off x="3834690" y="4147395"/>
              <a:ext cx="1250663"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implementedBy</a:t>
              </a:r>
              <a:r>
                <a:rPr lang="en-US" altLang="en-US" sz="1200" dirty="0">
                  <a:solidFill>
                    <a:prstClr val="black"/>
                  </a:solidFill>
                </a:rPr>
                <a:t>»</a:t>
              </a:r>
              <a:endParaRPr lang="en-US" sz="1100" dirty="0">
                <a:solidFill>
                  <a:prstClr val="black"/>
                </a:solidFill>
              </a:endParaRPr>
            </a:p>
          </p:txBody>
        </p:sp>
        <p:sp>
          <p:nvSpPr>
            <p:cNvPr id="53" name="Rectangle 52"/>
            <p:cNvSpPr/>
            <p:nvPr/>
          </p:nvSpPr>
          <p:spPr>
            <a:xfrm rot="20263106">
              <a:off x="5796553" y="4421826"/>
              <a:ext cx="1250663"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implementedBy</a:t>
              </a:r>
              <a:r>
                <a:rPr lang="en-US" altLang="en-US" sz="1200" dirty="0">
                  <a:solidFill>
                    <a:prstClr val="black"/>
                  </a:solidFill>
                </a:rPr>
                <a:t>»</a:t>
              </a:r>
              <a:endParaRPr lang="en-US" sz="1100" dirty="0">
                <a:solidFill>
                  <a:prstClr val="black"/>
                </a:solidFill>
              </a:endParaRPr>
            </a:p>
          </p:txBody>
        </p:sp>
      </p:grpSp>
      <p:grpSp>
        <p:nvGrpSpPr>
          <p:cNvPr id="15" name="Group 14"/>
          <p:cNvGrpSpPr/>
          <p:nvPr/>
        </p:nvGrpSpPr>
        <p:grpSpPr>
          <a:xfrm>
            <a:off x="42570" y="3441702"/>
            <a:ext cx="12712256" cy="3386156"/>
            <a:chOff x="42570" y="3441702"/>
            <a:chExt cx="12712256" cy="3386156"/>
          </a:xfrm>
        </p:grpSpPr>
        <p:sp>
          <p:nvSpPr>
            <p:cNvPr id="57" name="Line 10"/>
            <p:cNvSpPr>
              <a:spLocks noChangeShapeType="1"/>
            </p:cNvSpPr>
            <p:nvPr/>
          </p:nvSpPr>
          <p:spPr bwMode="auto">
            <a:xfrm>
              <a:off x="150100" y="4778828"/>
              <a:ext cx="8337253" cy="0"/>
            </a:xfrm>
            <a:prstGeom prst="line">
              <a:avLst/>
            </a:prstGeom>
            <a:noFill/>
            <a:ln w="25400">
              <a:solidFill>
                <a:schemeClr val="bg1">
                  <a:lumMod val="65000"/>
                </a:schemeClr>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sz="1400" dirty="0"/>
            </a:p>
          </p:txBody>
        </p:sp>
        <p:sp>
          <p:nvSpPr>
            <p:cNvPr id="89" name="Arrow: Curved Left 88"/>
            <p:cNvSpPr/>
            <p:nvPr/>
          </p:nvSpPr>
          <p:spPr>
            <a:xfrm rot="3246731">
              <a:off x="8660161" y="1208339"/>
              <a:ext cx="1013813" cy="7175516"/>
            </a:xfrm>
            <a:prstGeom prst="curvedLeftArrow">
              <a:avLst>
                <a:gd name="adj1" fmla="val 29723"/>
                <a:gd name="adj2" fmla="val 68959"/>
                <a:gd name="adj3" fmla="val 42037"/>
              </a:avLst>
            </a:prstGeom>
            <a:solidFill>
              <a:schemeClr val="accent5"/>
            </a:solidFill>
            <a:ln w="254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0" name="Rectangle 59"/>
            <p:cNvSpPr>
              <a:spLocks noChangeArrowheads="1"/>
            </p:cNvSpPr>
            <p:nvPr/>
          </p:nvSpPr>
          <p:spPr bwMode="auto">
            <a:xfrm rot="16200000">
              <a:off x="-622067" y="5738489"/>
              <a:ext cx="1754006" cy="4247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ctr">
                <a:lnSpc>
                  <a:spcPct val="90000"/>
                </a:lnSpc>
              </a:pPr>
              <a:r>
                <a:rPr lang="en-US" altLang="en-US" sz="2400" b="1" dirty="0">
                  <a:solidFill>
                    <a:schemeClr val="bg1">
                      <a:lumMod val="65000"/>
                    </a:schemeClr>
                  </a:solidFill>
                </a:rPr>
                <a:t>‘Operations’</a:t>
              </a:r>
            </a:p>
          </p:txBody>
        </p:sp>
        <p:sp>
          <p:nvSpPr>
            <p:cNvPr id="63" name="Rectangle 30"/>
            <p:cNvSpPr>
              <a:spLocks noChangeArrowheads="1"/>
            </p:cNvSpPr>
            <p:nvPr/>
          </p:nvSpPr>
          <p:spPr bwMode="auto">
            <a:xfrm>
              <a:off x="1754455" y="5598551"/>
              <a:ext cx="1680368" cy="10895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r">
                <a:lnSpc>
                  <a:spcPct val="90000"/>
                </a:lnSpc>
              </a:pPr>
              <a:r>
                <a:rPr lang="en-US" altLang="en-US" sz="2400" b="1" dirty="0">
                  <a:solidFill>
                    <a:schemeClr val="accent5"/>
                  </a:solidFill>
                </a:rPr>
                <a:t>Things</a:t>
              </a:r>
            </a:p>
            <a:p>
              <a:pPr algn="r">
                <a:lnSpc>
                  <a:spcPct val="90000"/>
                </a:lnSpc>
              </a:pPr>
              <a:r>
                <a:rPr lang="en-US" altLang="en-US" sz="2400" b="1" dirty="0">
                  <a:solidFill>
                    <a:schemeClr val="accent5"/>
                  </a:solidFill>
                </a:rPr>
                <a:t>Being Modeled</a:t>
              </a:r>
            </a:p>
          </p:txBody>
        </p:sp>
        <p:sp>
          <p:nvSpPr>
            <p:cNvPr id="67" name="Left Brace 66"/>
            <p:cNvSpPr/>
            <p:nvPr/>
          </p:nvSpPr>
          <p:spPr>
            <a:xfrm>
              <a:off x="3578445" y="5660761"/>
              <a:ext cx="208587" cy="936711"/>
            </a:xfrm>
            <a:prstGeom prst="leftBrace">
              <a:avLst>
                <a:gd name="adj1" fmla="val 36605"/>
                <a:gd name="adj2" fmla="val 50000"/>
              </a:avLst>
            </a:prstGeom>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pic>
          <p:nvPicPr>
            <p:cNvPr id="64" name="Picture 8"/>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4745639" y="5570648"/>
              <a:ext cx="1276647" cy="10495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1" name="Rectangle 7"/>
            <p:cNvSpPr>
              <a:spLocks noChangeArrowheads="1"/>
            </p:cNvSpPr>
            <p:nvPr/>
          </p:nvSpPr>
          <p:spPr bwMode="auto">
            <a:xfrm>
              <a:off x="798674" y="4387186"/>
              <a:ext cx="2211438" cy="7571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r">
                <a:lnSpc>
                  <a:spcPct val="90000"/>
                </a:lnSpc>
              </a:pPr>
              <a:r>
                <a:rPr lang="en-US" altLang="en-US" sz="2400" b="1" dirty="0">
                  <a:solidFill>
                    <a:schemeClr val="bg1">
                      <a:lumMod val="65000"/>
                    </a:schemeClr>
                  </a:solidFill>
                </a:rPr>
                <a:t>Interpreting the</a:t>
              </a:r>
            </a:p>
            <a:p>
              <a:pPr algn="r">
                <a:lnSpc>
                  <a:spcPct val="90000"/>
                </a:lnSpc>
              </a:pPr>
              <a:r>
                <a:rPr lang="en-US" altLang="en-US" sz="2400" b="1" dirty="0">
                  <a:solidFill>
                    <a:schemeClr val="bg1">
                      <a:lumMod val="65000"/>
                    </a:schemeClr>
                  </a:solidFill>
                </a:rPr>
                <a:t>Language</a:t>
              </a:r>
            </a:p>
          </p:txBody>
        </p:sp>
        <p:pic>
          <p:nvPicPr>
            <p:cNvPr id="192" name="Picture 44" descr="MC900434845[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011207" y="4346874"/>
              <a:ext cx="914400" cy="914400"/>
            </a:xfrm>
            <a:prstGeom prst="rect">
              <a:avLst/>
            </a:prstGeom>
            <a:noFill/>
            <a:extLst>
              <a:ext uri="{909E8E84-426E-40DD-AFC4-6F175D3DCCD1}">
                <a14:hiddenFill xmlns:a14="http://schemas.microsoft.com/office/drawing/2010/main">
                  <a:solidFill>
                    <a:srgbClr val="FFFFFF"/>
                  </a:solidFill>
                </a14:hiddenFill>
              </a:ext>
            </a:extLst>
          </p:spPr>
        </p:pic>
        <p:cxnSp>
          <p:nvCxnSpPr>
            <p:cNvPr id="79" name="AutoShape 13"/>
            <p:cNvCxnSpPr>
              <a:cxnSpLocks noChangeShapeType="1"/>
            </p:cNvCxnSpPr>
            <p:nvPr/>
          </p:nvCxnSpPr>
          <p:spPr bwMode="auto">
            <a:xfrm flipH="1" flipV="1">
              <a:off x="5398842" y="5280395"/>
              <a:ext cx="10729" cy="473020"/>
            </a:xfrm>
            <a:prstGeom prst="straightConnector1">
              <a:avLst/>
            </a:prstGeom>
            <a:noFill/>
            <a:ln w="19050">
              <a:solidFill>
                <a:schemeClr val="tx1"/>
              </a:solidFill>
              <a:prstDash val="dash"/>
              <a:round/>
              <a:headEnd type="none"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82" name="AutoShape 13"/>
            <p:cNvCxnSpPr>
              <a:cxnSpLocks noChangeShapeType="1"/>
            </p:cNvCxnSpPr>
            <p:nvPr/>
          </p:nvCxnSpPr>
          <p:spPr bwMode="auto">
            <a:xfrm flipV="1">
              <a:off x="5373705" y="3441702"/>
              <a:ext cx="0" cy="850898"/>
            </a:xfrm>
            <a:prstGeom prst="straightConnector1">
              <a:avLst/>
            </a:prstGeom>
            <a:noFill/>
            <a:ln w="19050">
              <a:solidFill>
                <a:schemeClr val="tx1"/>
              </a:solidFill>
              <a:prstDash val="dash"/>
              <a:round/>
              <a:headEnd type="none" w="lg" len="lg"/>
              <a:tailEnd type="arrow"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6" name="Rectangle 85"/>
            <p:cNvSpPr/>
            <p:nvPr/>
          </p:nvSpPr>
          <p:spPr>
            <a:xfrm rot="16200000">
              <a:off x="4775198" y="3766291"/>
              <a:ext cx="909223" cy="276999"/>
            </a:xfrm>
            <a:prstGeom prst="rect">
              <a:avLst/>
            </a:prstGeom>
          </p:spPr>
          <p:txBody>
            <a:bodyPr wrap="none">
              <a:spAutoFit/>
            </a:bodyPr>
            <a:lstStyle/>
            <a:p>
              <a:pPr lvl="0"/>
              <a:r>
                <a:rPr lang="en-US" altLang="en-US" sz="1200" dirty="0">
                  <a:solidFill>
                    <a:prstClr val="black"/>
                  </a:solidFill>
                </a:rPr>
                <a:t>«</a:t>
              </a:r>
              <a:r>
                <a:rPr lang="en-US" altLang="en-US" sz="1100" dirty="0">
                  <a:solidFill>
                    <a:prstClr val="black"/>
                  </a:solidFill>
                </a:rPr>
                <a:t>interprets</a:t>
              </a:r>
              <a:r>
                <a:rPr lang="en-US" altLang="en-US" sz="1200" dirty="0">
                  <a:solidFill>
                    <a:prstClr val="black"/>
                  </a:solidFill>
                </a:rPr>
                <a:t>»</a:t>
              </a:r>
              <a:endParaRPr lang="en-US" sz="1100" dirty="0">
                <a:solidFill>
                  <a:prstClr val="black"/>
                </a:solidFill>
              </a:endParaRPr>
            </a:p>
          </p:txBody>
        </p:sp>
        <p:sp>
          <p:nvSpPr>
            <p:cNvPr id="87" name="Rectangle 86"/>
            <p:cNvSpPr/>
            <p:nvPr/>
          </p:nvSpPr>
          <p:spPr>
            <a:xfrm rot="16200000">
              <a:off x="4695736" y="5481804"/>
              <a:ext cx="1067921" cy="276999"/>
            </a:xfrm>
            <a:prstGeom prst="rect">
              <a:avLst/>
            </a:prstGeom>
          </p:spPr>
          <p:txBody>
            <a:bodyPr wrap="none">
              <a:spAutoFit/>
            </a:bodyPr>
            <a:lstStyle/>
            <a:p>
              <a:pPr lvl="0"/>
              <a:r>
                <a:rPr lang="en-US" altLang="en-US" sz="1200" dirty="0">
                  <a:solidFill>
                    <a:prstClr val="black"/>
                  </a:solidFill>
                </a:rPr>
                <a:t>«</a:t>
              </a:r>
              <a:r>
                <a:rPr lang="en-US" altLang="en-US" sz="1100" dirty="0" err="1">
                  <a:solidFill>
                    <a:prstClr val="black"/>
                  </a:solidFill>
                </a:rPr>
                <a:t>controlledBy</a:t>
              </a:r>
              <a:r>
                <a:rPr lang="en-US" altLang="en-US" sz="1200" dirty="0">
                  <a:solidFill>
                    <a:prstClr val="black"/>
                  </a:solidFill>
                </a:rPr>
                <a:t>»</a:t>
              </a:r>
              <a:endParaRPr lang="en-US" sz="1100" dirty="0">
                <a:solidFill>
                  <a:prstClr val="black"/>
                </a:solidFill>
              </a:endParaRPr>
            </a:p>
          </p:txBody>
        </p:sp>
        <p:sp>
          <p:nvSpPr>
            <p:cNvPr id="74" name="Rectangle 73"/>
            <p:cNvSpPr>
              <a:spLocks noChangeArrowheads="1"/>
            </p:cNvSpPr>
            <p:nvPr/>
          </p:nvSpPr>
          <p:spPr bwMode="auto">
            <a:xfrm>
              <a:off x="8154407" y="3818625"/>
              <a:ext cx="3656593" cy="997196"/>
            </a:xfrm>
            <a:prstGeom prst="rect">
              <a:avLst/>
            </a:prstGeom>
            <a:solidFill>
              <a:schemeClr val="bg1"/>
            </a:solidFill>
            <a:ln>
              <a:noFill/>
            </a:ln>
            <a:effectLst/>
            <a:extLst/>
          </p:spPr>
          <p:txBody>
            <a:bodyPr wrap="square" lIns="274320" tIns="0" rIns="0" bIns="0">
              <a:spAutoFit/>
            </a:bodyPr>
            <a:lstStyle/>
            <a:p>
              <a:pPr algn="l">
                <a:lnSpc>
                  <a:spcPct val="90000"/>
                </a:lnSpc>
              </a:pPr>
              <a:r>
                <a:rPr lang="en-US" altLang="en-US" sz="2400" b="1" dirty="0">
                  <a:solidFill>
                    <a:schemeClr val="accent5"/>
                  </a:solidFill>
                </a:rPr>
                <a:t>Semantics Applied</a:t>
              </a:r>
            </a:p>
            <a:p>
              <a:pPr algn="l">
                <a:lnSpc>
                  <a:spcPct val="90000"/>
                </a:lnSpc>
              </a:pPr>
              <a:r>
                <a:rPr lang="en-US" altLang="en-US" sz="2400" b="1" i="1" dirty="0">
                  <a:solidFill>
                    <a:schemeClr val="accent5"/>
                  </a:solidFill>
                </a:rPr>
                <a:t>Automatically</a:t>
              </a:r>
              <a:r>
                <a:rPr lang="en-US" altLang="en-US" sz="2400" b="1" dirty="0">
                  <a:solidFill>
                    <a:schemeClr val="accent5"/>
                  </a:solidFill>
                </a:rPr>
                <a:t> to Things Being Modeled</a:t>
              </a:r>
            </a:p>
          </p:txBody>
        </p:sp>
        <p:sp>
          <p:nvSpPr>
            <p:cNvPr id="78" name="Left Brace 77"/>
            <p:cNvSpPr/>
            <p:nvPr/>
          </p:nvSpPr>
          <p:spPr>
            <a:xfrm flipH="1">
              <a:off x="8044944" y="3835400"/>
              <a:ext cx="208587" cy="1309747"/>
            </a:xfrm>
            <a:prstGeom prst="leftBrace">
              <a:avLst>
                <a:gd name="adj1" fmla="val 36605"/>
                <a:gd name="adj2" fmla="val 50000"/>
              </a:avLst>
            </a:prstGeom>
            <a:solidFill>
              <a:schemeClr val="bg1"/>
            </a:solidFill>
            <a:ln w="25400">
              <a:solidFill>
                <a:schemeClr val="accent5"/>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grpSp>
        <p:nvGrpSpPr>
          <p:cNvPr id="12" name="Group 11"/>
          <p:cNvGrpSpPr/>
          <p:nvPr/>
        </p:nvGrpSpPr>
        <p:grpSpPr>
          <a:xfrm>
            <a:off x="1838326" y="3192520"/>
            <a:ext cx="7854920" cy="1114749"/>
            <a:chOff x="1838326" y="3192520"/>
            <a:chExt cx="7854920" cy="1114749"/>
          </a:xfrm>
        </p:grpSpPr>
        <p:sp>
          <p:nvSpPr>
            <p:cNvPr id="75" name="Freeform 29"/>
            <p:cNvSpPr>
              <a:spLocks/>
            </p:cNvSpPr>
            <p:nvPr/>
          </p:nvSpPr>
          <p:spPr bwMode="auto">
            <a:xfrm>
              <a:off x="6822281" y="3952665"/>
              <a:ext cx="238806" cy="74613"/>
            </a:xfrm>
            <a:custGeom>
              <a:avLst/>
              <a:gdLst>
                <a:gd name="T0" fmla="*/ 0 w 672"/>
                <a:gd name="T1" fmla="*/ 240 h 264"/>
                <a:gd name="T2" fmla="*/ 288 w 672"/>
                <a:gd name="T3" fmla="*/ 0 h 264"/>
                <a:gd name="T4" fmla="*/ 480 w 672"/>
                <a:gd name="T5" fmla="*/ 240 h 264"/>
                <a:gd name="T6" fmla="*/ 672 w 672"/>
                <a:gd name="T7" fmla="*/ 144 h 264"/>
              </a:gdLst>
              <a:ahLst/>
              <a:cxnLst>
                <a:cxn ang="0">
                  <a:pos x="T0" y="T1"/>
                </a:cxn>
                <a:cxn ang="0">
                  <a:pos x="T2" y="T3"/>
                </a:cxn>
                <a:cxn ang="0">
                  <a:pos x="T4" y="T5"/>
                </a:cxn>
                <a:cxn ang="0">
                  <a:pos x="T6" y="T7"/>
                </a:cxn>
              </a:cxnLst>
              <a:rect l="0" t="0" r="r" b="b"/>
              <a:pathLst>
                <a:path w="672" h="264">
                  <a:moveTo>
                    <a:pt x="0" y="240"/>
                  </a:moveTo>
                  <a:cubicBezTo>
                    <a:pt x="104" y="120"/>
                    <a:pt x="208" y="0"/>
                    <a:pt x="288" y="0"/>
                  </a:cubicBezTo>
                  <a:cubicBezTo>
                    <a:pt x="368" y="0"/>
                    <a:pt x="416" y="216"/>
                    <a:pt x="480" y="240"/>
                  </a:cubicBezTo>
                  <a:cubicBezTo>
                    <a:pt x="544" y="264"/>
                    <a:pt x="608" y="204"/>
                    <a:pt x="672" y="144"/>
                  </a:cubicBezTo>
                </a:path>
              </a:pathLst>
            </a:custGeom>
            <a:noFill/>
            <a:ln w="25400">
              <a:solidFill>
                <a:schemeClr val="accent5"/>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accent5"/>
                </a:solidFill>
              </a:endParaRPr>
            </a:p>
          </p:txBody>
        </p:sp>
        <p:sp>
          <p:nvSpPr>
            <p:cNvPr id="76" name="Oval 30"/>
            <p:cNvSpPr>
              <a:spLocks noChangeArrowheads="1"/>
            </p:cNvSpPr>
            <p:nvPr/>
          </p:nvSpPr>
          <p:spPr bwMode="auto">
            <a:xfrm>
              <a:off x="7066256" y="3908215"/>
              <a:ext cx="285750" cy="152400"/>
            </a:xfrm>
            <a:prstGeom prst="ellipse">
              <a:avLst/>
            </a:prstGeom>
            <a:noFill/>
            <a:ln w="25400">
              <a:solidFill>
                <a:schemeClr val="accent5"/>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accent5"/>
                </a:solidFill>
              </a:endParaRPr>
            </a:p>
          </p:txBody>
        </p:sp>
        <p:sp>
          <p:nvSpPr>
            <p:cNvPr id="77" name="Text Box 31"/>
            <p:cNvSpPr txBox="1">
              <a:spLocks noChangeArrowheads="1"/>
            </p:cNvSpPr>
            <p:nvPr/>
          </p:nvSpPr>
          <p:spPr bwMode="auto">
            <a:xfrm>
              <a:off x="1838326" y="3771738"/>
              <a:ext cx="1411530"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80000"/>
                </a:lnSpc>
              </a:pPr>
              <a:r>
                <a:rPr lang="en-US" altLang="en-US" b="1" dirty="0" err="1">
                  <a:solidFill>
                    <a:schemeClr val="accent5"/>
                  </a:solidFill>
                  <a:latin typeface="Arial" panose="020B0604020202020204" pitchFamily="34" charset="0"/>
                </a:rPr>
                <a:t>SysML</a:t>
              </a:r>
              <a:endParaRPr lang="en-US" altLang="en-US" b="1" dirty="0">
                <a:solidFill>
                  <a:schemeClr val="accent5"/>
                </a:solidFill>
                <a:latin typeface="Arial" panose="020B0604020202020204" pitchFamily="34" charset="0"/>
              </a:endParaRPr>
            </a:p>
            <a:p>
              <a:pPr algn="ctr">
                <a:lnSpc>
                  <a:spcPct val="80000"/>
                </a:lnSpc>
              </a:pPr>
              <a:r>
                <a:rPr lang="en-US" altLang="en-US" b="1" dirty="0">
                  <a:solidFill>
                    <a:schemeClr val="accent5"/>
                  </a:solidFill>
                  <a:latin typeface="Arial" panose="020B0604020202020204" pitchFamily="34" charset="0"/>
                </a:rPr>
                <a:t>Semantics</a:t>
              </a:r>
            </a:p>
          </p:txBody>
        </p:sp>
        <p:sp>
          <p:nvSpPr>
            <p:cNvPr id="80" name="Freeform 33"/>
            <p:cNvSpPr>
              <a:spLocks/>
            </p:cNvSpPr>
            <p:nvPr/>
          </p:nvSpPr>
          <p:spPr bwMode="auto">
            <a:xfrm flipH="1">
              <a:off x="3031331" y="3922424"/>
              <a:ext cx="370121" cy="74613"/>
            </a:xfrm>
            <a:custGeom>
              <a:avLst/>
              <a:gdLst>
                <a:gd name="T0" fmla="*/ 0 w 672"/>
                <a:gd name="T1" fmla="*/ 240 h 264"/>
                <a:gd name="T2" fmla="*/ 288 w 672"/>
                <a:gd name="T3" fmla="*/ 0 h 264"/>
                <a:gd name="T4" fmla="*/ 480 w 672"/>
                <a:gd name="T5" fmla="*/ 240 h 264"/>
                <a:gd name="T6" fmla="*/ 672 w 672"/>
                <a:gd name="T7" fmla="*/ 144 h 264"/>
              </a:gdLst>
              <a:ahLst/>
              <a:cxnLst>
                <a:cxn ang="0">
                  <a:pos x="T0" y="T1"/>
                </a:cxn>
                <a:cxn ang="0">
                  <a:pos x="T2" y="T3"/>
                </a:cxn>
                <a:cxn ang="0">
                  <a:pos x="T4" y="T5"/>
                </a:cxn>
                <a:cxn ang="0">
                  <a:pos x="T6" y="T7"/>
                </a:cxn>
              </a:cxnLst>
              <a:rect l="0" t="0" r="r" b="b"/>
              <a:pathLst>
                <a:path w="672" h="264">
                  <a:moveTo>
                    <a:pt x="0" y="240"/>
                  </a:moveTo>
                  <a:cubicBezTo>
                    <a:pt x="104" y="120"/>
                    <a:pt x="208" y="0"/>
                    <a:pt x="288" y="0"/>
                  </a:cubicBezTo>
                  <a:cubicBezTo>
                    <a:pt x="368" y="0"/>
                    <a:pt x="416" y="216"/>
                    <a:pt x="480" y="240"/>
                  </a:cubicBezTo>
                  <a:cubicBezTo>
                    <a:pt x="544" y="264"/>
                    <a:pt x="608" y="204"/>
                    <a:pt x="672" y="144"/>
                  </a:cubicBezTo>
                </a:path>
              </a:pathLst>
            </a:custGeom>
            <a:noFill/>
            <a:ln w="25400">
              <a:solidFill>
                <a:schemeClr val="accent5"/>
              </a:solidFill>
              <a:round/>
              <a:headEnd/>
              <a:tailEnd type="none"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accent5"/>
                </a:solidFill>
              </a:endParaRPr>
            </a:p>
          </p:txBody>
        </p:sp>
        <p:sp>
          <p:nvSpPr>
            <p:cNvPr id="81" name="Oval 34"/>
            <p:cNvSpPr>
              <a:spLocks noChangeArrowheads="1"/>
            </p:cNvSpPr>
            <p:nvPr/>
          </p:nvSpPr>
          <p:spPr bwMode="auto">
            <a:xfrm flipH="1">
              <a:off x="3400279" y="3916074"/>
              <a:ext cx="285750" cy="152400"/>
            </a:xfrm>
            <a:prstGeom prst="ellipse">
              <a:avLst/>
            </a:prstGeom>
            <a:noFill/>
            <a:ln w="25400">
              <a:solidFill>
                <a:schemeClr val="accent5"/>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solidFill>
                  <a:schemeClr val="accent5"/>
                </a:solidFill>
              </a:endParaRPr>
            </a:p>
          </p:txBody>
        </p:sp>
        <p:sp>
          <p:nvSpPr>
            <p:cNvPr id="83" name="Text Box 31"/>
            <p:cNvSpPr txBox="1">
              <a:spLocks noChangeArrowheads="1"/>
            </p:cNvSpPr>
            <p:nvPr/>
          </p:nvSpPr>
          <p:spPr bwMode="auto">
            <a:xfrm>
              <a:off x="5753100" y="3752911"/>
              <a:ext cx="1362817" cy="5355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lnSpc>
                  <a:spcPct val="80000"/>
                </a:lnSpc>
              </a:pPr>
              <a:r>
                <a:rPr lang="en-US" altLang="en-US" b="1" dirty="0" err="1">
                  <a:solidFill>
                    <a:schemeClr val="accent5"/>
                  </a:solidFill>
                  <a:latin typeface="Arial" panose="020B0604020202020204" pitchFamily="34" charset="0"/>
                </a:rPr>
                <a:t>SysML</a:t>
              </a:r>
              <a:endParaRPr lang="en-US" altLang="en-US" b="1" dirty="0">
                <a:solidFill>
                  <a:schemeClr val="accent5"/>
                </a:solidFill>
                <a:latin typeface="Arial" panose="020B0604020202020204" pitchFamily="34" charset="0"/>
              </a:endParaRPr>
            </a:p>
            <a:p>
              <a:pPr algn="ctr">
                <a:lnSpc>
                  <a:spcPct val="80000"/>
                </a:lnSpc>
              </a:pPr>
              <a:r>
                <a:rPr lang="en-US" altLang="en-US" b="1" dirty="0">
                  <a:solidFill>
                    <a:schemeClr val="accent5"/>
                  </a:solidFill>
                  <a:latin typeface="Arial" panose="020B0604020202020204" pitchFamily="34" charset="0"/>
                </a:rPr>
                <a:t>Semantics</a:t>
              </a:r>
            </a:p>
          </p:txBody>
        </p:sp>
        <p:sp>
          <p:nvSpPr>
            <p:cNvPr id="91" name="Freeform 29"/>
            <p:cNvSpPr>
              <a:spLocks/>
            </p:cNvSpPr>
            <p:nvPr/>
          </p:nvSpPr>
          <p:spPr bwMode="auto">
            <a:xfrm rot="19449428">
              <a:off x="7197679" y="3192520"/>
              <a:ext cx="2495567" cy="300726"/>
            </a:xfrm>
            <a:custGeom>
              <a:avLst/>
              <a:gdLst>
                <a:gd name="T0" fmla="*/ 0 w 672"/>
                <a:gd name="T1" fmla="*/ 240 h 264"/>
                <a:gd name="T2" fmla="*/ 288 w 672"/>
                <a:gd name="T3" fmla="*/ 0 h 264"/>
                <a:gd name="T4" fmla="*/ 480 w 672"/>
                <a:gd name="T5" fmla="*/ 240 h 264"/>
                <a:gd name="T6" fmla="*/ 672 w 672"/>
                <a:gd name="T7" fmla="*/ 144 h 264"/>
                <a:gd name="connsiteX0" fmla="*/ 0 w 10000"/>
                <a:gd name="connsiteY0" fmla="*/ 3636 h 64731"/>
                <a:gd name="connsiteX1" fmla="*/ 5455 w 10000"/>
                <a:gd name="connsiteY1" fmla="*/ 64731 h 64731"/>
                <a:gd name="connsiteX2" fmla="*/ 7143 w 10000"/>
                <a:gd name="connsiteY2" fmla="*/ 3636 h 64731"/>
                <a:gd name="connsiteX3" fmla="*/ 10000 w 10000"/>
                <a:gd name="connsiteY3" fmla="*/ 0 h 64731"/>
                <a:gd name="connsiteX0" fmla="*/ 0 w 10000"/>
                <a:gd name="connsiteY0" fmla="*/ 3636 h 65285"/>
                <a:gd name="connsiteX1" fmla="*/ 5455 w 10000"/>
                <a:gd name="connsiteY1" fmla="*/ 64731 h 65285"/>
                <a:gd name="connsiteX2" fmla="*/ 7962 w 10000"/>
                <a:gd name="connsiteY2" fmla="*/ 35759 h 65285"/>
                <a:gd name="connsiteX3" fmla="*/ 10000 w 10000"/>
                <a:gd name="connsiteY3" fmla="*/ 0 h 65285"/>
                <a:gd name="connsiteX0" fmla="*/ 0 w 10000"/>
                <a:gd name="connsiteY0" fmla="*/ 3636 h 47493"/>
                <a:gd name="connsiteX1" fmla="*/ 5060 w 10000"/>
                <a:gd name="connsiteY1" fmla="*/ 46446 h 47493"/>
                <a:gd name="connsiteX2" fmla="*/ 7962 w 10000"/>
                <a:gd name="connsiteY2" fmla="*/ 35759 h 47493"/>
                <a:gd name="connsiteX3" fmla="*/ 10000 w 10000"/>
                <a:gd name="connsiteY3" fmla="*/ 0 h 47493"/>
                <a:gd name="connsiteX0" fmla="*/ 0 w 10000"/>
                <a:gd name="connsiteY0" fmla="*/ 3636 h 47493"/>
                <a:gd name="connsiteX1" fmla="*/ 5060 w 10000"/>
                <a:gd name="connsiteY1" fmla="*/ 46446 h 47493"/>
                <a:gd name="connsiteX2" fmla="*/ 7962 w 10000"/>
                <a:gd name="connsiteY2" fmla="*/ 35759 h 47493"/>
                <a:gd name="connsiteX3" fmla="*/ 10000 w 10000"/>
                <a:gd name="connsiteY3" fmla="*/ 0 h 47493"/>
                <a:gd name="connsiteX0" fmla="*/ 0 w 10000"/>
                <a:gd name="connsiteY0" fmla="*/ 3636 h 47493"/>
                <a:gd name="connsiteX1" fmla="*/ 5060 w 10000"/>
                <a:gd name="connsiteY1" fmla="*/ 46446 h 47493"/>
                <a:gd name="connsiteX2" fmla="*/ 7962 w 10000"/>
                <a:gd name="connsiteY2" fmla="*/ 35759 h 47493"/>
                <a:gd name="connsiteX3" fmla="*/ 10000 w 10000"/>
                <a:gd name="connsiteY3" fmla="*/ 0 h 47493"/>
                <a:gd name="connsiteX0" fmla="*/ 0 w 10000"/>
                <a:gd name="connsiteY0" fmla="*/ 3636 h 47145"/>
                <a:gd name="connsiteX1" fmla="*/ 5060 w 10000"/>
                <a:gd name="connsiteY1" fmla="*/ 46446 h 47145"/>
                <a:gd name="connsiteX2" fmla="*/ 6944 w 10000"/>
                <a:gd name="connsiteY2" fmla="*/ 31693 h 47145"/>
                <a:gd name="connsiteX3" fmla="*/ 10000 w 10000"/>
                <a:gd name="connsiteY3" fmla="*/ 0 h 47145"/>
                <a:gd name="connsiteX0" fmla="*/ 0 w 10000"/>
                <a:gd name="connsiteY0" fmla="*/ 3636 h 47145"/>
                <a:gd name="connsiteX1" fmla="*/ 5060 w 10000"/>
                <a:gd name="connsiteY1" fmla="*/ 46446 h 47145"/>
                <a:gd name="connsiteX2" fmla="*/ 6944 w 10000"/>
                <a:gd name="connsiteY2" fmla="*/ 31693 h 47145"/>
                <a:gd name="connsiteX3" fmla="*/ 10000 w 10000"/>
                <a:gd name="connsiteY3" fmla="*/ 0 h 47145"/>
                <a:gd name="connsiteX0" fmla="*/ 0 w 10000"/>
                <a:gd name="connsiteY0" fmla="*/ 3636 h 43532"/>
                <a:gd name="connsiteX1" fmla="*/ 3882 w 10000"/>
                <a:gd name="connsiteY1" fmla="*/ 42149 h 43532"/>
                <a:gd name="connsiteX2" fmla="*/ 6944 w 10000"/>
                <a:gd name="connsiteY2" fmla="*/ 31693 h 43532"/>
                <a:gd name="connsiteX3" fmla="*/ 10000 w 10000"/>
                <a:gd name="connsiteY3" fmla="*/ 0 h 43532"/>
                <a:gd name="connsiteX0" fmla="*/ 0 w 10000"/>
                <a:gd name="connsiteY0" fmla="*/ 3636 h 43532"/>
                <a:gd name="connsiteX1" fmla="*/ 3882 w 10000"/>
                <a:gd name="connsiteY1" fmla="*/ 42149 h 43532"/>
                <a:gd name="connsiteX2" fmla="*/ 6944 w 10000"/>
                <a:gd name="connsiteY2" fmla="*/ 31693 h 43532"/>
                <a:gd name="connsiteX3" fmla="*/ 10000 w 10000"/>
                <a:gd name="connsiteY3" fmla="*/ 0 h 43532"/>
                <a:gd name="connsiteX0" fmla="*/ 0 w 10000"/>
                <a:gd name="connsiteY0" fmla="*/ 3636 h 45256"/>
                <a:gd name="connsiteX1" fmla="*/ 4367 w 10000"/>
                <a:gd name="connsiteY1" fmla="*/ 44029 h 45256"/>
                <a:gd name="connsiteX2" fmla="*/ 6944 w 10000"/>
                <a:gd name="connsiteY2" fmla="*/ 31693 h 45256"/>
                <a:gd name="connsiteX3" fmla="*/ 10000 w 10000"/>
                <a:gd name="connsiteY3" fmla="*/ 0 h 45256"/>
                <a:gd name="connsiteX0" fmla="*/ 0 w 10000"/>
                <a:gd name="connsiteY0" fmla="*/ 3636 h 46665"/>
                <a:gd name="connsiteX1" fmla="*/ 4367 w 10000"/>
                <a:gd name="connsiteY1" fmla="*/ 44029 h 46665"/>
                <a:gd name="connsiteX2" fmla="*/ 7098 w 10000"/>
                <a:gd name="connsiteY2" fmla="*/ 38056 h 46665"/>
                <a:gd name="connsiteX3" fmla="*/ 10000 w 10000"/>
                <a:gd name="connsiteY3" fmla="*/ 0 h 46665"/>
                <a:gd name="connsiteX0" fmla="*/ 0 w 10000"/>
                <a:gd name="connsiteY0" fmla="*/ 3636 h 47272"/>
                <a:gd name="connsiteX1" fmla="*/ 4367 w 10000"/>
                <a:gd name="connsiteY1" fmla="*/ 44029 h 47272"/>
                <a:gd name="connsiteX2" fmla="*/ 7098 w 10000"/>
                <a:gd name="connsiteY2" fmla="*/ 38056 h 47272"/>
                <a:gd name="connsiteX3" fmla="*/ 10000 w 10000"/>
                <a:gd name="connsiteY3" fmla="*/ 0 h 47272"/>
                <a:gd name="connsiteX0" fmla="*/ 0 w 10000"/>
                <a:gd name="connsiteY0" fmla="*/ 3636 h 47217"/>
                <a:gd name="connsiteX1" fmla="*/ 3861 w 10000"/>
                <a:gd name="connsiteY1" fmla="*/ 44717 h 47217"/>
                <a:gd name="connsiteX2" fmla="*/ 7098 w 10000"/>
                <a:gd name="connsiteY2" fmla="*/ 38056 h 47217"/>
                <a:gd name="connsiteX3" fmla="*/ 10000 w 10000"/>
                <a:gd name="connsiteY3" fmla="*/ 0 h 47217"/>
                <a:gd name="connsiteX0" fmla="*/ 0 w 10000"/>
                <a:gd name="connsiteY0" fmla="*/ 3636 h 47910"/>
                <a:gd name="connsiteX1" fmla="*/ 4119 w 10000"/>
                <a:gd name="connsiteY1" fmla="*/ 45561 h 47910"/>
                <a:gd name="connsiteX2" fmla="*/ 7098 w 10000"/>
                <a:gd name="connsiteY2" fmla="*/ 38056 h 47910"/>
                <a:gd name="connsiteX3" fmla="*/ 10000 w 10000"/>
                <a:gd name="connsiteY3" fmla="*/ 0 h 47910"/>
                <a:gd name="connsiteX0" fmla="*/ 0 w 10000"/>
                <a:gd name="connsiteY0" fmla="*/ 3636 h 47976"/>
                <a:gd name="connsiteX1" fmla="*/ 4119 w 10000"/>
                <a:gd name="connsiteY1" fmla="*/ 45561 h 47976"/>
                <a:gd name="connsiteX2" fmla="*/ 7098 w 10000"/>
                <a:gd name="connsiteY2" fmla="*/ 38056 h 47976"/>
                <a:gd name="connsiteX3" fmla="*/ 10000 w 10000"/>
                <a:gd name="connsiteY3" fmla="*/ 0 h 47976"/>
                <a:gd name="connsiteX0" fmla="*/ 0 w 10000"/>
                <a:gd name="connsiteY0" fmla="*/ 3636 h 46212"/>
                <a:gd name="connsiteX1" fmla="*/ 3982 w 10000"/>
                <a:gd name="connsiteY1" fmla="*/ 43452 h 46212"/>
                <a:gd name="connsiteX2" fmla="*/ 7098 w 10000"/>
                <a:gd name="connsiteY2" fmla="*/ 38056 h 46212"/>
                <a:gd name="connsiteX3" fmla="*/ 10000 w 10000"/>
                <a:gd name="connsiteY3" fmla="*/ 0 h 46212"/>
                <a:gd name="connsiteX0" fmla="*/ 0 w 10000"/>
                <a:gd name="connsiteY0" fmla="*/ 3636 h 46212"/>
                <a:gd name="connsiteX1" fmla="*/ 3982 w 10000"/>
                <a:gd name="connsiteY1" fmla="*/ 43452 h 46212"/>
                <a:gd name="connsiteX2" fmla="*/ 7098 w 10000"/>
                <a:gd name="connsiteY2" fmla="*/ 38056 h 46212"/>
                <a:gd name="connsiteX3" fmla="*/ 10000 w 10000"/>
                <a:gd name="connsiteY3" fmla="*/ 0 h 46212"/>
              </a:gdLst>
              <a:ahLst/>
              <a:cxnLst>
                <a:cxn ang="0">
                  <a:pos x="connsiteX0" y="connsiteY0"/>
                </a:cxn>
                <a:cxn ang="0">
                  <a:pos x="connsiteX1" y="connsiteY1"/>
                </a:cxn>
                <a:cxn ang="0">
                  <a:pos x="connsiteX2" y="connsiteY2"/>
                </a:cxn>
                <a:cxn ang="0">
                  <a:pos x="connsiteX3" y="connsiteY3"/>
                </a:cxn>
              </a:cxnLst>
              <a:rect l="l" t="t" r="r" b="b"/>
              <a:pathLst>
                <a:path w="10000" h="46212">
                  <a:moveTo>
                    <a:pt x="0" y="3636"/>
                  </a:moveTo>
                  <a:cubicBezTo>
                    <a:pt x="1663" y="26419"/>
                    <a:pt x="2799" y="37715"/>
                    <a:pt x="3982" y="43452"/>
                  </a:cubicBezTo>
                  <a:cubicBezTo>
                    <a:pt x="5165" y="49189"/>
                    <a:pt x="6095" y="45298"/>
                    <a:pt x="7098" y="38056"/>
                  </a:cubicBezTo>
                  <a:cubicBezTo>
                    <a:pt x="8101" y="30814"/>
                    <a:pt x="8978" y="15070"/>
                    <a:pt x="10000" y="0"/>
                  </a:cubicBezTo>
                </a:path>
              </a:pathLst>
            </a:custGeom>
            <a:noFill/>
            <a:ln w="25400">
              <a:solidFill>
                <a:schemeClr val="accent5"/>
              </a:solidFill>
              <a:round/>
              <a:headEnd/>
              <a:tailEnd type="arrow" w="lg" len="lg"/>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schemeClr val="accent5"/>
                </a:solidFill>
              </a:endParaRPr>
            </a:p>
          </p:txBody>
        </p:sp>
      </p:grpSp>
      <p:sp>
        <p:nvSpPr>
          <p:cNvPr id="72" name="Rectangle 71"/>
          <p:cNvSpPr>
            <a:spLocks noChangeArrowheads="1"/>
          </p:cNvSpPr>
          <p:nvPr/>
        </p:nvSpPr>
        <p:spPr bwMode="auto">
          <a:xfrm>
            <a:off x="8149237" y="4827646"/>
            <a:ext cx="3656593" cy="332399"/>
          </a:xfrm>
          <a:prstGeom prst="rect">
            <a:avLst/>
          </a:prstGeom>
          <a:solidFill>
            <a:schemeClr val="bg1"/>
          </a:solidFill>
          <a:ln>
            <a:noFill/>
          </a:ln>
          <a:effectLst/>
          <a:extLst/>
        </p:spPr>
        <p:txBody>
          <a:bodyPr wrap="square" lIns="274320" tIns="0" rIns="0" bIns="0">
            <a:spAutoFit/>
          </a:bodyPr>
          <a:lstStyle/>
          <a:p>
            <a:pPr algn="l">
              <a:lnSpc>
                <a:spcPct val="90000"/>
              </a:lnSpc>
            </a:pPr>
            <a:r>
              <a:rPr lang="en-US" altLang="en-US" sz="2400" b="1" i="1" dirty="0">
                <a:solidFill>
                  <a:schemeClr val="accent5"/>
                </a:solidFill>
              </a:rPr>
              <a:t>By Tooling Built Manually</a:t>
            </a:r>
          </a:p>
        </p:txBody>
      </p:sp>
    </p:spTree>
    <p:extLst>
      <p:ext uri="{BB962C8B-B14F-4D97-AF65-F5344CB8AC3E}">
        <p14:creationId xmlns:p14="http://schemas.microsoft.com/office/powerpoint/2010/main" val="2277346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nodeType="after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wipe(up)">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up)">
                                      <p:cBhvr>
                                        <p:cTn id="12" dur="500"/>
                                        <p:tgtEl>
                                          <p:spTgt spid="15"/>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37" fill="hold"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barn(outVertical)">
                                      <p:cBhvr>
                                        <p:cTn id="17" dur="500"/>
                                        <p:tgtEl>
                                          <p:spTgt spid="13"/>
                                        </p:tgtEl>
                                      </p:cBhvr>
                                    </p:animEffect>
                                  </p:childTnLst>
                                </p:cTn>
                              </p:par>
                            </p:childTnLst>
                          </p:cTn>
                        </p:par>
                        <p:par>
                          <p:cTn id="18" fill="hold">
                            <p:stCondLst>
                              <p:cond delay="500"/>
                            </p:stCondLst>
                            <p:childTnLst>
                              <p:par>
                                <p:cTn id="19" presetID="22" presetClass="entr" presetSubtype="8" fill="hold" grpId="0" nodeType="afterEffect">
                                  <p:stCondLst>
                                    <p:cond delay="0"/>
                                  </p:stCondLst>
                                  <p:childTnLst>
                                    <p:set>
                                      <p:cBhvr>
                                        <p:cTn id="20" dur="1" fill="hold">
                                          <p:stCondLst>
                                            <p:cond delay="0"/>
                                          </p:stCondLst>
                                        </p:cTn>
                                        <p:tgtEl>
                                          <p:spTgt spid="72"/>
                                        </p:tgtEl>
                                        <p:attrNameLst>
                                          <p:attrName>style.visibility</p:attrName>
                                        </p:attrNameLst>
                                      </p:cBhvr>
                                      <p:to>
                                        <p:strVal val="visible"/>
                                      </p:to>
                                    </p:set>
                                    <p:animEffect transition="in" filter="wipe(left)">
                                      <p:cBhvr>
                                        <p:cTn id="21" dur="500"/>
                                        <p:tgtEl>
                                          <p:spTgt spid="72"/>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nodeType="click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wipe(down)">
                                      <p:cBhvr>
                                        <p:cTn id="26"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6089</TotalTime>
  <Words>1998</Words>
  <Application>Microsoft Office PowerPoint</Application>
  <PresentationFormat>Widescreen</PresentationFormat>
  <Paragraphs>386</Paragraphs>
  <Slides>33</Slides>
  <Notes>1</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33</vt:i4>
      </vt:variant>
    </vt:vector>
  </HeadingPairs>
  <TitlesOfParts>
    <vt:vector size="37" baseType="lpstr">
      <vt:lpstr>Arial</vt:lpstr>
      <vt:lpstr>Calibri</vt:lpstr>
      <vt:lpstr>Calibri Light</vt:lpstr>
      <vt:lpstr>Office Theme</vt:lpstr>
      <vt:lpstr>SysML 2.0 Formalism: Semantics Introduction, Requirements &amp; Benefits/Use Cases</vt:lpstr>
      <vt:lpstr>Overview</vt:lpstr>
      <vt:lpstr>Overview</vt:lpstr>
      <vt:lpstr>Language Definition = Syntax + Semantics + Vocabulary</vt:lpstr>
      <vt:lpstr>Example: Natural Language</vt:lpstr>
      <vt:lpstr>Example: Natural Language</vt:lpstr>
      <vt:lpstr>Example: SysML</vt:lpstr>
      <vt:lpstr>Benefit: Uniform Interpretation</vt:lpstr>
      <vt:lpstr>Benefit: Uniform Interpretation (Automated)</vt:lpstr>
      <vt:lpstr>Informal Semantics</vt:lpstr>
      <vt:lpstr>Overview</vt:lpstr>
      <vt:lpstr>Requirements (General)</vt:lpstr>
      <vt:lpstr>Requirements Review (FML 1)</vt:lpstr>
      <vt:lpstr>Mathematical Logic Example</vt:lpstr>
      <vt:lpstr>Mathematical Logic Example</vt:lpstr>
      <vt:lpstr>Benefit: Uniform Interpretation (Automated)</vt:lpstr>
      <vt:lpstr>Requirements Review (FML 2)</vt:lpstr>
      <vt:lpstr>Requirements Review (FML 3)</vt:lpstr>
      <vt:lpstr>Requirements Review (FML 4)</vt:lpstr>
      <vt:lpstr>Requirements Review (FML 5)</vt:lpstr>
      <vt:lpstr>Requirements Review (FML 6)</vt:lpstr>
      <vt:lpstr>Requirements Review (FML 7)</vt:lpstr>
      <vt:lpstr>Requirements Review (FML 8)</vt:lpstr>
      <vt:lpstr>Overview</vt:lpstr>
      <vt:lpstr>Language Features Requirements </vt:lpstr>
      <vt:lpstr>Graphical specification of derived properties and relationships</vt:lpstr>
      <vt:lpstr>Classification vs Capability Features</vt:lpstr>
      <vt:lpstr>Item Flow Example</vt:lpstr>
      <vt:lpstr>Item Flow Example</vt:lpstr>
      <vt:lpstr>Logic Modeling</vt:lpstr>
      <vt:lpstr>Formalism Use Cases (Hybrid SUV)</vt:lpstr>
      <vt:lpstr>Formalism Use Cases (Hybrid SUV)</vt:lpstr>
      <vt:lpstr>Questions/Comments? </vt:lpstr>
    </vt:vector>
  </TitlesOfParts>
  <Company>University of Alabama in Huntsville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SysML 2.0 Formalism: Use Cases and Approaches</dc:title>
  <dc:creator>Jonathan Patrick</dc:creator>
  <cp:lastModifiedBy>Jonathan Patrick</cp:lastModifiedBy>
  <cp:revision>548</cp:revision>
  <dcterms:created xsi:type="dcterms:W3CDTF">2016-11-28T18:02:49Z</dcterms:created>
  <dcterms:modified xsi:type="dcterms:W3CDTF">2017-03-21T18:47:24Z</dcterms:modified>
</cp:coreProperties>
</file>