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8" r:id="rId3"/>
    <p:sldId id="264" r:id="rId4"/>
    <p:sldId id="265" r:id="rId5"/>
    <p:sldId id="266" r:id="rId6"/>
    <p:sldId id="267" r:id="rId7"/>
    <p:sldId id="269" r:id="rId8"/>
    <p:sldId id="257" r:id="rId9"/>
  </p:sldIdLst>
  <p:sldSz cx="9144000" cy="5143500" type="screen16x9"/>
  <p:notesSz cx="6858000" cy="9144000"/>
  <p:defaultTextStyle>
    <a:defPPr>
      <a:defRPr lang="en-US"/>
    </a:defPPr>
    <a:lvl1pPr marL="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/>
    <p:restoredTop sz="82684"/>
  </p:normalViewPr>
  <p:slideViewPr>
    <p:cSldViewPr snapToGrid="0" snapToObjects="1">
      <p:cViewPr varScale="1">
        <p:scale>
          <a:sx n="164" d="100"/>
          <a:sy n="164" d="100"/>
        </p:scale>
        <p:origin x="176" y="280"/>
      </p:cViewPr>
      <p:guideLst>
        <p:guide pos="3839"/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/>
          <p:cNvSpPr>
            <a:spLocks noEditPoints="1"/>
          </p:cNvSpPr>
          <p:nvPr/>
        </p:nvSpPr>
        <p:spPr bwMode="auto">
          <a:xfrm>
            <a:off x="3356055" y="2381"/>
            <a:ext cx="5787945" cy="51435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371600"/>
            <a:ext cx="7317105" cy="2286001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9" y="3771900"/>
            <a:ext cx="5887983" cy="857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1601153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514350"/>
            <a:ext cx="5563552" cy="4114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571751"/>
            <a:ext cx="7317105" cy="1771649"/>
          </a:xfrm>
        </p:spPr>
        <p:txBody>
          <a:bodyPr anchor="b">
            <a:normAutofit/>
          </a:bodyPr>
          <a:lstStyle>
            <a:lvl1pPr algn="l">
              <a:defRPr sz="33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0" y="514351"/>
            <a:ext cx="5891331" cy="8572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371600"/>
            <a:ext cx="353247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3" y="1371600"/>
            <a:ext cx="353247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371600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057401"/>
            <a:ext cx="3532790" cy="25717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371600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057401"/>
            <a:ext cx="3532790" cy="25717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 baseline="0"/>
            </a:lvl8pPr>
            <a:lvl9pPr>
              <a:defRPr sz="11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14350"/>
            <a:ext cx="4230202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514350"/>
            <a:ext cx="4230202" cy="4114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685891">
            <a:normAutofit/>
          </a:bodyPr>
          <a:lstStyle>
            <a:lvl1pPr marL="0" indent="0" algn="ctr">
              <a:buNone/>
              <a:defRPr sz="18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5" cy="994172"/>
          </a:xfrm>
          <a:prstGeom prst="rect">
            <a:avLst/>
          </a:prstGeom>
        </p:spPr>
        <p:txBody>
          <a:bodyPr vert="horz" lIns="68589" tIns="34295" rIns="68589" bIns="34295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7317105" cy="3257550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452" y="4836320"/>
            <a:ext cx="1047467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863" y="4836320"/>
            <a:ext cx="4979929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Simula Research Laboratory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4836320"/>
            <a:ext cx="857474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  <p:pic>
        <p:nvPicPr>
          <p:cNvPr id="8" name="Picture 7" descr="Zen Logo.png"/>
          <p:cNvPicPr>
            <a:picLocks noChangeAspect="1"/>
          </p:cNvPicPr>
          <p:nvPr/>
        </p:nvPicPr>
        <p:blipFill>
          <a:blip r:embed="rId14" cstate="email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31" y="-228600"/>
            <a:ext cx="5870529" cy="5911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67" indent="-171473" algn="l" defTabSz="685891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40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Wingdings" charset="2"/>
        <a:buChar char="ü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713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186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659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132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605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077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550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haukat%7D@simula.n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SECM </a:t>
            </a:r>
            <a:r>
              <a:rPr lang="en-US" dirty="0">
                <a:solidFill>
                  <a:schemeClr val="tx2"/>
                </a:solidFill>
              </a:rPr>
              <a:t>- Requirements </a:t>
            </a:r>
            <a:r>
              <a:rPr lang="en-US" dirty="0" smtClean="0">
                <a:solidFill>
                  <a:schemeClr val="tx2"/>
                </a:solidFill>
              </a:rPr>
              <a:t>Concepts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discussion on the differences of existing structured and/or restricted requirements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Tao Yue and </a:t>
            </a:r>
            <a:r>
              <a:rPr lang="en-US" dirty="0" err="1" smtClean="0">
                <a:solidFill>
                  <a:schemeClr val="tx2"/>
                </a:solidFill>
              </a:rPr>
              <a:t>Shaukat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Ali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{</a:t>
            </a:r>
            <a:r>
              <a:rPr lang="en-US" dirty="0" err="1" smtClean="0">
                <a:solidFill>
                  <a:schemeClr val="tx2"/>
                </a:solidFill>
              </a:rPr>
              <a:t>tao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shaukat}@simula.no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Simula Research Laboratory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Dec. 14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2016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Structure/Pattern-based vs. Keyword-based Natural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Structured documents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Structured NL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Follow specific </a:t>
            </a:r>
            <a:r>
              <a:rPr lang="en-US" b="1" dirty="0" smtClean="0">
                <a:solidFill>
                  <a:schemeClr val="tx2"/>
                </a:solidFill>
              </a:rPr>
              <a:t>grammars</a:t>
            </a:r>
            <a:r>
              <a:rPr lang="en-US" dirty="0" smtClean="0">
                <a:solidFill>
                  <a:schemeClr val="tx2"/>
                </a:solidFill>
              </a:rPr>
              <a:t> or </a:t>
            </a:r>
            <a:r>
              <a:rPr lang="en-US" b="1" dirty="0" smtClean="0">
                <a:solidFill>
                  <a:schemeClr val="tx2"/>
                </a:solidFill>
              </a:rPr>
              <a:t>patterns</a:t>
            </a:r>
            <a:r>
              <a:rPr lang="en-US" dirty="0" smtClean="0">
                <a:solidFill>
                  <a:schemeClr val="tx2"/>
                </a:solidFill>
              </a:rPr>
              <a:t> to write different types of requirements.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grammars are usually not enforced by tools.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Keyword-based NL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Predefined </a:t>
            </a:r>
            <a:r>
              <a:rPr lang="en-US" b="1" dirty="0" smtClean="0">
                <a:solidFill>
                  <a:schemeClr val="tx2"/>
                </a:solidFill>
              </a:rPr>
              <a:t>keywords</a:t>
            </a:r>
            <a:r>
              <a:rPr lang="en-US" dirty="0" smtClean="0">
                <a:solidFill>
                  <a:schemeClr val="tx2"/>
                </a:solidFill>
              </a:rPr>
              <a:t> for writing requirements.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Using keywords can be enforced by tools.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main purpose is to enable automated transformation for enabling analyses and generations of other artifacts.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Structured and keyword-based NL-based methods can be combined.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Boeing practice – from Ronald S. Carson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449" y="1277639"/>
            <a:ext cx="7317105" cy="33951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Classified requirements into four types: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Functional/Performance </a:t>
            </a:r>
            <a:r>
              <a:rPr lang="en-US" dirty="0" smtClean="0">
                <a:solidFill>
                  <a:schemeClr val="tx2"/>
                </a:solidFill>
              </a:rPr>
              <a:t>requirements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Design requirements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Environmental requirements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Suitability </a:t>
            </a:r>
            <a:r>
              <a:rPr lang="en-US" dirty="0" smtClean="0">
                <a:solidFill>
                  <a:schemeClr val="tx2"/>
                </a:solidFill>
              </a:rPr>
              <a:t>requirements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Patterns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General pattern: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The agent shall what, how well, under what conditions.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Specific patterns: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Functional/Performance requirements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b="1" dirty="0" smtClean="0">
                <a:solidFill>
                  <a:schemeClr val="tx2"/>
                </a:solidFill>
              </a:rPr>
              <a:t>AGENT</a:t>
            </a:r>
            <a:r>
              <a:rPr lang="en-US" dirty="0" smtClean="0">
                <a:solidFill>
                  <a:schemeClr val="tx2"/>
                </a:solidFill>
              </a:rPr>
              <a:t> shall </a:t>
            </a:r>
            <a:r>
              <a:rPr lang="en-US" b="1" dirty="0" smtClean="0">
                <a:solidFill>
                  <a:schemeClr val="tx2"/>
                </a:solidFill>
              </a:rPr>
              <a:t>FUNCTION</a:t>
            </a:r>
            <a:r>
              <a:rPr lang="en-US" dirty="0" smtClean="0">
                <a:solidFill>
                  <a:schemeClr val="tx2"/>
                </a:solidFill>
              </a:rPr>
              <a:t> in accordance with </a:t>
            </a:r>
            <a:r>
              <a:rPr lang="en-US" b="1" dirty="0" smtClean="0">
                <a:solidFill>
                  <a:schemeClr val="tx2"/>
                </a:solidFill>
              </a:rPr>
              <a:t>INTERFACE-OUTPUT</a:t>
            </a:r>
            <a:r>
              <a:rPr lang="en-US" dirty="0" smtClean="0">
                <a:solidFill>
                  <a:schemeClr val="tx2"/>
                </a:solidFill>
              </a:rPr>
              <a:t> with </a:t>
            </a:r>
            <a:r>
              <a:rPr lang="en-US" b="1" dirty="0" smtClean="0">
                <a:solidFill>
                  <a:schemeClr val="tx2"/>
                </a:solidFill>
              </a:rPr>
              <a:t>PERFORMANCE</a:t>
            </a:r>
            <a:r>
              <a:rPr lang="en-US" dirty="0" smtClean="0">
                <a:solidFill>
                  <a:schemeClr val="tx2"/>
                </a:solidFill>
              </a:rPr>
              <a:t> [and </a:t>
            </a:r>
            <a:r>
              <a:rPr lang="en-US" b="1" dirty="0" smtClean="0">
                <a:solidFill>
                  <a:schemeClr val="tx2"/>
                </a:solidFill>
              </a:rPr>
              <a:t>TIMING</a:t>
            </a:r>
            <a:r>
              <a:rPr lang="en-US" dirty="0" smtClean="0">
                <a:solidFill>
                  <a:schemeClr val="tx2"/>
                </a:solidFill>
              </a:rPr>
              <a:t> upon </a:t>
            </a:r>
            <a:r>
              <a:rPr lang="en-US" b="1" dirty="0" smtClean="0">
                <a:solidFill>
                  <a:schemeClr val="tx2"/>
                </a:solidFill>
              </a:rPr>
              <a:t>EVENT TRIGGER  </a:t>
            </a:r>
            <a:r>
              <a:rPr lang="en-US" dirty="0" smtClean="0">
                <a:solidFill>
                  <a:schemeClr val="tx2"/>
                </a:solidFill>
              </a:rPr>
              <a:t>in accordance with </a:t>
            </a:r>
            <a:r>
              <a:rPr lang="en-US" b="1" dirty="0" smtClean="0">
                <a:solidFill>
                  <a:schemeClr val="tx2"/>
                </a:solidFill>
              </a:rPr>
              <a:t>INTERFACE-INPUT</a:t>
            </a:r>
            <a:r>
              <a:rPr lang="en-US" dirty="0" smtClean="0">
                <a:solidFill>
                  <a:schemeClr val="tx2"/>
                </a:solidFill>
              </a:rPr>
              <a:t>] while in </a:t>
            </a:r>
            <a:r>
              <a:rPr lang="en-US" b="1" dirty="0" smtClean="0">
                <a:solidFill>
                  <a:schemeClr val="tx2"/>
                </a:solidFill>
              </a:rPr>
              <a:t>CONDITION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Environmental requirements: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b="1" dirty="0" smtClean="0">
                <a:solidFill>
                  <a:schemeClr val="tx2"/>
                </a:solidFill>
              </a:rPr>
              <a:t>AGENT</a:t>
            </a:r>
            <a:r>
              <a:rPr lang="en-US" dirty="0" smtClean="0">
                <a:solidFill>
                  <a:schemeClr val="tx2"/>
                </a:solidFill>
              </a:rPr>
              <a:t> shall exhibit </a:t>
            </a:r>
            <a:r>
              <a:rPr lang="en-US" b="1" dirty="0" smtClean="0">
                <a:solidFill>
                  <a:schemeClr val="tx2"/>
                </a:solidFill>
              </a:rPr>
              <a:t>CHARACTERISTIC</a:t>
            </a:r>
            <a:r>
              <a:rPr lang="en-US" dirty="0" smtClean="0">
                <a:solidFill>
                  <a:schemeClr val="tx2"/>
                </a:solidFill>
              </a:rPr>
              <a:t> with </a:t>
            </a:r>
            <a:r>
              <a:rPr lang="en-US" b="1" dirty="0" smtClean="0">
                <a:solidFill>
                  <a:schemeClr val="tx2"/>
                </a:solidFill>
              </a:rPr>
              <a:t>PERFORMANCE</a:t>
            </a:r>
            <a:r>
              <a:rPr lang="en-US" dirty="0" smtClean="0">
                <a:solidFill>
                  <a:schemeClr val="tx2"/>
                </a:solidFill>
              </a:rPr>
              <a:t> while </a:t>
            </a:r>
            <a:r>
              <a:rPr lang="en-US" b="1" dirty="0" smtClean="0">
                <a:solidFill>
                  <a:schemeClr val="tx2"/>
                </a:solidFill>
              </a:rPr>
              <a:t>CONDITION </a:t>
            </a:r>
            <a:r>
              <a:rPr lang="en-US" dirty="0" smtClean="0">
                <a:solidFill>
                  <a:schemeClr val="tx2"/>
                </a:solidFill>
              </a:rPr>
              <a:t>[for </a:t>
            </a:r>
            <a:r>
              <a:rPr lang="en-US" b="1" dirty="0" smtClean="0">
                <a:solidFill>
                  <a:schemeClr val="tx2"/>
                </a:solidFill>
              </a:rPr>
              <a:t>CONDITION DURATION</a:t>
            </a:r>
            <a:r>
              <a:rPr lang="en-US" dirty="0" smtClean="0">
                <a:solidFill>
                  <a:schemeClr val="tx2"/>
                </a:solidFill>
              </a:rPr>
              <a:t>].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Measuring Requirements Quality for Verifiability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An editor and the measurement have been implemented in DOORS.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Carson et al. filed a US patent on this topic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It is a structured NL-based requirements specification method.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patterns from INCOSE and ISO/IEC/IEEE 29148:2011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INCOSE: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&lt;subject clause&gt; shall &lt;action verb clause&gt;&lt;object clause&gt;&lt;optional qualifying clause&gt;, when &lt;condition clause&gt;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ISO/IEC/IEEE 29148:2011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[condition][subject][action][object][constraint]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912836" cy="994172"/>
          </a:xfrm>
        </p:spPr>
        <p:txBody>
          <a:bodyPr/>
          <a:lstStyle/>
          <a:p>
            <a:r>
              <a:rPr lang="en-US" dirty="0" smtClean="0"/>
              <a:t>Restricted Use case Modeling (</a:t>
            </a:r>
            <a:r>
              <a:rPr lang="en-US" dirty="0" err="1" smtClean="0"/>
              <a:t>rucm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Keywords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Conditional logic sentences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IF-THEN-ELSE-ELSEIF-ENDIF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Concurrency sentences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MEANWHILE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Iteration sentences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DO-UNTIL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Conditional checking sentences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VALIDATES THAT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Other keywords specific to use case modeling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Sentences structures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Parts of speech (POS) are automatically obtained by using Natural Language Processing techniques.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RUCM requirements can be automatically formalized if needed.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8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existing solutions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97826"/>
              </p:ext>
            </p:extLst>
          </p:nvPr>
        </p:nvGraphicFramePr>
        <p:xfrm>
          <a:off x="705173" y="1564361"/>
          <a:ext cx="8090752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3563"/>
                <a:gridCol w="1232855"/>
                <a:gridCol w="978330"/>
                <a:gridCol w="1216948"/>
                <a:gridCol w="32690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Boeing</a:t>
                      </a:r>
                      <a:r>
                        <a:rPr lang="en-US" baseline="0" dirty="0" smtClean="0"/>
                        <a:t>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ISO/IEC/IEEE 29148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Requirements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baseline="0" dirty="0" smtClean="0"/>
                        <a:t>Structures/Patterns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Yes (enforced)</a:t>
                      </a:r>
                    </a:p>
                    <a:p>
                      <a:r>
                        <a:rPr lang="en-US" sz="1050" dirty="0" smtClean="0"/>
                        <a:t>Sentences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Yes</a:t>
                      </a:r>
                    </a:p>
                    <a:p>
                      <a:r>
                        <a:rPr lang="en-US" sz="1050" dirty="0" smtClean="0"/>
                        <a:t>Sentences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Yes</a:t>
                      </a:r>
                    </a:p>
                    <a:p>
                      <a:r>
                        <a:rPr lang="en-US" sz="1050" dirty="0" smtClean="0"/>
                        <a:t>Sentences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Yes</a:t>
                      </a:r>
                      <a:r>
                        <a:rPr lang="en-US" sz="1050" baseline="0" dirty="0" smtClean="0"/>
                        <a:t> (partially)</a:t>
                      </a:r>
                    </a:p>
                    <a:p>
                      <a:r>
                        <a:rPr lang="en-US" sz="1050" baseline="0" dirty="0" smtClean="0"/>
                        <a:t>Sentences and cross sentences</a:t>
                      </a:r>
                      <a:endParaRPr lang="en-US" sz="105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Keywords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Transformation</a:t>
                      </a:r>
                      <a:r>
                        <a:rPr lang="en-US" sz="1050" baseline="0" dirty="0" smtClean="0"/>
                        <a:t> to more formal specification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Yes, natural</a:t>
                      </a:r>
                      <a:r>
                        <a:rPr lang="en-US" sz="1050" baseline="0" dirty="0" smtClean="0"/>
                        <a:t> language processing (NLP) techniques help to relax restrictions on requirements structures/patterns, help to formalize requirements, and eventually help to generate other artifacts.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Simula Research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existing solutions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Simula Research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7320" y="1405244"/>
            <a:ext cx="690449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The question is:</a:t>
            </a:r>
          </a:p>
          <a:p>
            <a:pPr marL="514396" lvl="1" indent="-1714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Do we enforce sentence structures? If yes, how much do we enforce? People can rely on NLP techniques to obtain sentence structures.</a:t>
            </a:r>
            <a:endParaRPr lang="en-US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Enforcing requirements structures with an acceptable extent and combining it with keywords (IF-THEN..) might be a good option. </a:t>
            </a:r>
            <a:endParaRPr lang="en-US" sz="17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Candidate solutions for restricted requirements specifications</a:t>
            </a:r>
          </a:p>
          <a:p>
            <a:pPr marL="514396" lvl="1" indent="-1714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Keywords + NLP</a:t>
            </a:r>
          </a:p>
          <a:p>
            <a:pPr marL="514396" lvl="1" indent="-1714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Patterns + Keywords</a:t>
            </a:r>
          </a:p>
          <a:p>
            <a:pPr marL="514396" lvl="1" indent="-17145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Patterns + Keywords + NLP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700" dirty="0" smtClean="0">
                <a:solidFill>
                  <a:schemeClr val="tx2"/>
                </a:solidFill>
              </a:rPr>
              <a:t>With all the three above, transformations to other artifacts can be enabled to various extents.</a:t>
            </a:r>
          </a:p>
        </p:txBody>
      </p:sp>
    </p:spTree>
    <p:extLst>
      <p:ext uri="{BB962C8B-B14F-4D97-AF65-F5344CB8AC3E}">
        <p14:creationId xmlns:p14="http://schemas.microsoft.com/office/powerpoint/2010/main" val="205279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5" cy="4390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Restricted Textual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168" y="917946"/>
            <a:ext cx="7950631" cy="367660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Suggested keywords to use: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REALIZE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IS GREATER THAN, LESS THAN, EQUAL TO, etc.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We have defined a list of such keywords for </a:t>
            </a:r>
            <a:r>
              <a:rPr lang="en-US" dirty="0" err="1" smtClean="0">
                <a:solidFill>
                  <a:schemeClr val="tx2"/>
                </a:solidFill>
              </a:rPr>
              <a:t>iOCL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IF-THEN-ELSE-ELSEIF-THEN-ENDIF, DO UNTIL, MEANWHILE, VALIDATES THAT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RUCM has a list of keywords defined for conditions, iteration and concurrency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INCLUDE, EXTENDED BY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Example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Input</a:t>
            </a:r>
          </a:p>
          <a:p>
            <a:pPr lvl="2">
              <a:lnSpc>
                <a:spcPct val="120000"/>
              </a:lnSpc>
            </a:pPr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en-US" b="1" dirty="0" smtClean="0">
                <a:solidFill>
                  <a:schemeClr val="tx2"/>
                </a:solidFill>
              </a:rPr>
              <a:t>IF</a:t>
            </a:r>
            <a:r>
              <a:rPr lang="en-US" dirty="0" smtClean="0">
                <a:solidFill>
                  <a:schemeClr val="tx2"/>
                </a:solidFill>
              </a:rPr>
              <a:t> the </a:t>
            </a:r>
            <a:r>
              <a:rPr lang="en-US" u="sng" dirty="0" smtClean="0">
                <a:solidFill>
                  <a:schemeClr val="tx2"/>
                </a:solidFill>
              </a:rPr>
              <a:t>boiler water temperature [</a:t>
            </a:r>
            <a:r>
              <a:rPr lang="en-US" u="sng" dirty="0" err="1" smtClean="0">
                <a:solidFill>
                  <a:schemeClr val="tx2"/>
                </a:solidFill>
              </a:rPr>
              <a:t>ContextProperty</a:t>
            </a:r>
            <a:r>
              <a:rPr lang="en-US" u="sng" dirty="0" smtClean="0">
                <a:solidFill>
                  <a:schemeClr val="tx2"/>
                </a:solidFill>
              </a:rPr>
              <a:t>] </a:t>
            </a:r>
            <a:r>
              <a:rPr lang="en-US" b="1" dirty="0">
                <a:solidFill>
                  <a:schemeClr val="tx2"/>
                </a:solidFill>
              </a:rPr>
              <a:t>IS GREATER THAN </a:t>
            </a: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u="sng" dirty="0" smtClean="0">
                <a:solidFill>
                  <a:schemeClr val="tx2"/>
                </a:solidFill>
              </a:rPr>
              <a:t>Boiler Water Valve Threshold of 85</a:t>
            </a:r>
            <a:r>
              <a:rPr lang="en-US" u="sng" baseline="30000" dirty="0" smtClean="0">
                <a:solidFill>
                  <a:schemeClr val="tx2"/>
                </a:solidFill>
              </a:rPr>
              <a:t>o</a:t>
            </a:r>
            <a:r>
              <a:rPr lang="en-US" u="sng" dirty="0" smtClean="0">
                <a:solidFill>
                  <a:schemeClr val="tx2"/>
                </a:solidFill>
              </a:rPr>
              <a:t>C [</a:t>
            </a:r>
            <a:r>
              <a:rPr lang="en-US" u="sng" dirty="0" err="1" smtClean="0">
                <a:solidFill>
                  <a:schemeClr val="tx2"/>
                </a:solidFill>
              </a:rPr>
              <a:t>ContextProperty</a:t>
            </a:r>
            <a:r>
              <a:rPr lang="en-US" u="sng" dirty="0" smtClean="0">
                <a:solidFill>
                  <a:schemeClr val="tx2"/>
                </a:solidFill>
              </a:rPr>
              <a:t>]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b="1" dirty="0">
                <a:solidFill>
                  <a:schemeClr val="tx2"/>
                </a:solidFill>
              </a:rPr>
              <a:t>THEN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u="sng" dirty="0" smtClean="0">
                <a:solidFill>
                  <a:schemeClr val="tx2"/>
                </a:solidFill>
              </a:rPr>
              <a:t>Actual Inlet Valve Control Behavior [</a:t>
            </a:r>
            <a:r>
              <a:rPr lang="en-US" u="sng" dirty="0" err="1" smtClean="0">
                <a:solidFill>
                  <a:schemeClr val="tx2"/>
                </a:solidFill>
              </a:rPr>
              <a:t>ConstrainedProperty</a:t>
            </a:r>
            <a:r>
              <a:rPr lang="en-US" u="sng" dirty="0" smtClean="0">
                <a:solidFill>
                  <a:schemeClr val="tx2"/>
                </a:solidFill>
              </a:rPr>
              <a:t>] of Control Subsystem </a:t>
            </a:r>
            <a:r>
              <a:rPr lang="en-US" dirty="0" smtClean="0">
                <a:solidFill>
                  <a:schemeClr val="tx2"/>
                </a:solidFill>
              </a:rPr>
              <a:t>shall </a:t>
            </a:r>
            <a:r>
              <a:rPr lang="en-US" b="1" dirty="0">
                <a:solidFill>
                  <a:schemeClr val="tx2"/>
                </a:solidFill>
              </a:rPr>
              <a:t>REALIZE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INCLUDE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u="sng" dirty="0" smtClean="0">
                <a:solidFill>
                  <a:schemeClr val="tx2"/>
                </a:solidFill>
              </a:rPr>
              <a:t>Inlet Valve Control Function [</a:t>
            </a:r>
            <a:r>
              <a:rPr lang="en-US" u="sng" dirty="0" err="1" smtClean="0">
                <a:solidFill>
                  <a:schemeClr val="tx2"/>
                </a:solidFill>
              </a:rPr>
              <a:t>ConstrainingProperty</a:t>
            </a:r>
            <a:r>
              <a:rPr lang="en-US" u="sng" dirty="0" smtClean="0">
                <a:solidFill>
                  <a:schemeClr val="tx2"/>
                </a:solidFill>
              </a:rPr>
              <a:t>]</a:t>
            </a:r>
            <a:r>
              <a:rPr lang="en-US" dirty="0" smtClean="0">
                <a:solidFill>
                  <a:schemeClr val="tx2"/>
                </a:solidFill>
              </a:rPr>
              <a:t> to open </a:t>
            </a:r>
            <a:r>
              <a:rPr lang="en-US" u="sng" dirty="0" smtClean="0">
                <a:solidFill>
                  <a:schemeClr val="tx2"/>
                </a:solidFill>
              </a:rPr>
              <a:t>the inlet valve [</a:t>
            </a:r>
            <a:r>
              <a:rPr lang="en-US" u="sng" dirty="0" err="1" smtClean="0">
                <a:solidFill>
                  <a:schemeClr val="tx2"/>
                </a:solidFill>
              </a:rPr>
              <a:t>RealizedElement</a:t>
            </a:r>
            <a:r>
              <a:rPr lang="en-US" u="sng" dirty="0" smtClean="0">
                <a:solidFill>
                  <a:schemeClr val="tx2"/>
                </a:solidFill>
              </a:rPr>
              <a:t>]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b="1" dirty="0">
                <a:solidFill>
                  <a:schemeClr val="tx2"/>
                </a:solidFill>
              </a:rPr>
              <a:t>ELSE</a:t>
            </a:r>
            <a:r>
              <a:rPr lang="en-US" dirty="0" smtClean="0">
                <a:solidFill>
                  <a:schemeClr val="tx2"/>
                </a:solidFill>
              </a:rPr>
              <a:t> close </a:t>
            </a:r>
            <a:r>
              <a:rPr lang="en-US" u="sng" dirty="0" smtClean="0">
                <a:solidFill>
                  <a:schemeClr val="tx2"/>
                </a:solidFill>
              </a:rPr>
              <a:t>the inlet valve [</a:t>
            </a:r>
            <a:r>
              <a:rPr lang="en-US" u="sng" dirty="0" err="1" smtClean="0">
                <a:solidFill>
                  <a:schemeClr val="tx2"/>
                </a:solidFill>
              </a:rPr>
              <a:t>RealizedElement</a:t>
            </a:r>
            <a:r>
              <a:rPr lang="en-US" u="sng" dirty="0" smtClean="0">
                <a:solidFill>
                  <a:schemeClr val="tx2"/>
                </a:solidFill>
              </a:rPr>
              <a:t>]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ENDIF</a:t>
            </a:r>
            <a:r>
              <a:rPr lang="en-US" dirty="0" smtClean="0">
                <a:solidFill>
                  <a:schemeClr val="tx2"/>
                </a:solidFill>
              </a:rPr>
              <a:t>.”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Output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List of </a:t>
            </a:r>
            <a:r>
              <a:rPr lang="en-US" dirty="0" smtClean="0">
                <a:solidFill>
                  <a:schemeClr val="tx2"/>
                </a:solidFill>
              </a:rPr>
              <a:t>properties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IF</a:t>
            </a:r>
            <a:r>
              <a:rPr lang="en-US" dirty="0" smtClean="0">
                <a:solidFill>
                  <a:schemeClr val="tx2"/>
                </a:solidFill>
              </a:rPr>
              <a:t> Boiler Water Temperature </a:t>
            </a:r>
            <a:r>
              <a:rPr lang="en-US" b="1" dirty="0">
                <a:solidFill>
                  <a:schemeClr val="tx2"/>
                </a:solidFill>
              </a:rPr>
              <a:t>&gt;</a:t>
            </a:r>
            <a:r>
              <a:rPr lang="en-US" dirty="0" smtClean="0">
                <a:solidFill>
                  <a:schemeClr val="tx2"/>
                </a:solidFill>
              </a:rPr>
              <a:t> Boiler Water Threshold, </a:t>
            </a:r>
            <a:r>
              <a:rPr lang="en-US" b="1" dirty="0">
                <a:solidFill>
                  <a:schemeClr val="tx2"/>
                </a:solidFill>
              </a:rPr>
              <a:t>THEN</a:t>
            </a:r>
            <a:r>
              <a:rPr lang="en-US" dirty="0" smtClean="0">
                <a:solidFill>
                  <a:schemeClr val="tx2"/>
                </a:solidFill>
              </a:rPr>
              <a:t> Open Inlet Valve, </a:t>
            </a:r>
            <a:r>
              <a:rPr lang="en-US" b="1" dirty="0">
                <a:solidFill>
                  <a:schemeClr val="tx2"/>
                </a:solidFill>
              </a:rPr>
              <a:t>ELSE</a:t>
            </a:r>
            <a:r>
              <a:rPr lang="en-US" dirty="0" smtClean="0">
                <a:solidFill>
                  <a:schemeClr val="tx2"/>
                </a:solidFill>
              </a:rPr>
              <a:t> Close Inlet Valve </a:t>
            </a:r>
            <a:r>
              <a:rPr lang="en-US" b="1" dirty="0">
                <a:solidFill>
                  <a:schemeClr val="tx2"/>
                </a:solidFill>
              </a:rPr>
              <a:t>ENDIF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lvl="3"/>
            <a:r>
              <a:rPr lang="en-US" dirty="0" smtClean="0">
                <a:solidFill>
                  <a:schemeClr val="tx2"/>
                </a:solidFill>
              </a:rPr>
              <a:t>With this constraint, a Realize Evaluation can be generated automatically when needed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en-Templat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Zen-Template.thmx</Template>
  <TotalTime>0</TotalTime>
  <Words>666</Words>
  <Application>Microsoft Macintosh PowerPoint</Application>
  <PresentationFormat>On-screen Show (16:9)</PresentationFormat>
  <Paragraphs>114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Wingdings</vt:lpstr>
      <vt:lpstr>Arial</vt:lpstr>
      <vt:lpstr>Zen-Template</vt:lpstr>
      <vt:lpstr>SECM - Requirements Concepts discussion on the differences of existing structured and/or restricted requirements</vt:lpstr>
      <vt:lpstr>Structure/Pattern-based vs. Keyword-based Natural Language</vt:lpstr>
      <vt:lpstr>Boeing practice – from Ronald S. Carson</vt:lpstr>
      <vt:lpstr>Requirements patterns from INCOSE and ISO/IEC/IEEE 29148:2011</vt:lpstr>
      <vt:lpstr>Restricted Use case Modeling (rucm)</vt:lpstr>
      <vt:lpstr>Summary of existing solutions</vt:lpstr>
      <vt:lpstr>Summary of existing solutions</vt:lpstr>
      <vt:lpstr>Restricted Textual Requirements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2016-10-02T19:17:27Z</dcterms:created>
  <dcterms:modified xsi:type="dcterms:W3CDTF">2016-12-14T10:27:33Z</dcterms:modified>
</cp:coreProperties>
</file>