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89" r:id="rId3"/>
    <p:sldId id="260" r:id="rId4"/>
    <p:sldId id="290" r:id="rId5"/>
    <p:sldId id="302" r:id="rId6"/>
    <p:sldId id="303" r:id="rId7"/>
    <p:sldId id="291" r:id="rId8"/>
    <p:sldId id="301" r:id="rId9"/>
    <p:sldId id="292" r:id="rId10"/>
    <p:sldId id="294" r:id="rId11"/>
    <p:sldId id="293" r:id="rId12"/>
    <p:sldId id="295" r:id="rId13"/>
    <p:sldId id="296" r:id="rId14"/>
    <p:sldId id="297" r:id="rId15"/>
    <p:sldId id="298" r:id="rId16"/>
    <p:sldId id="305" r:id="rId17"/>
    <p:sldId id="300" r:id="rId18"/>
    <p:sldId id="299" r:id="rId19"/>
    <p:sldId id="304" r:id="rId20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itchFamily="34" charset="0"/>
        <a:ea typeface="ＭＳ Ｐゴシック" pitchFamily="34" charset="-128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itchFamily="34" charset="0"/>
        <a:ea typeface="ＭＳ Ｐゴシック" pitchFamily="34" charset="-128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itchFamily="34" charset="0"/>
        <a:ea typeface="ＭＳ Ｐゴシック" pitchFamily="34" charset="-128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itchFamily="34" charset="0"/>
        <a:ea typeface="ＭＳ Ｐゴシック" pitchFamily="34" charset="-128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itchFamily="34" charset="0"/>
        <a:ea typeface="ＭＳ Ｐゴシック" pitchFamily="34" charset="-128"/>
        <a:cs typeface="Arial" pitchFamily="34" charset="0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ＭＳ Ｐゴシック" pitchFamily="34" charset="-128"/>
        <a:cs typeface="Arial" pitchFamily="34" charset="0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ＭＳ Ｐゴシック" pitchFamily="34" charset="-128"/>
        <a:cs typeface="Arial" pitchFamily="34" charset="0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ＭＳ Ｐゴシック" pitchFamily="34" charset="-128"/>
        <a:cs typeface="Arial" pitchFamily="34" charset="0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ＭＳ Ｐゴシック" pitchFamily="34" charset="-128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5E19"/>
    <a:srgbClr val="8389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615" autoAdjust="0"/>
    <p:restoredTop sz="86364" autoAdjust="0"/>
  </p:normalViewPr>
  <p:slideViewPr>
    <p:cSldViewPr>
      <p:cViewPr varScale="1">
        <p:scale>
          <a:sx n="72" d="100"/>
          <a:sy n="72" d="100"/>
        </p:scale>
        <p:origin x="-37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1737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pitchFamily="100" charset="-128"/>
                <a:cs typeface="+mn-cs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ＭＳ Ｐゴシック" pitchFamily="100" charset="-128"/>
                <a:cs typeface="+mn-cs"/>
              </a:defRPr>
            </a:lvl1pPr>
          </a:lstStyle>
          <a:p>
            <a:pPr>
              <a:defRPr/>
            </a:pPr>
            <a:fld id="{AE351515-500E-4CB3-9460-8B7EF543EB77}" type="datetimeFigureOut">
              <a:rPr lang="sv-SE"/>
              <a:pPr>
                <a:defRPr/>
              </a:pPr>
              <a:t>2010-07-11</a:t>
            </a:fld>
            <a:endParaRPr lang="sv-SE" dirty="0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pitchFamily="100" charset="-128"/>
                <a:cs typeface="+mn-cs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ＭＳ Ｐゴシック" pitchFamily="100" charset="-128"/>
                <a:cs typeface="+mn-cs"/>
              </a:defRPr>
            </a:lvl1pPr>
          </a:lstStyle>
          <a:p>
            <a:pPr>
              <a:defRPr/>
            </a:pPr>
            <a:fld id="{EF86B4A4-2D2A-4FD9-A438-9F193C40E12C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837031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pitchFamily="100" charset="-128"/>
                <a:cs typeface="+mn-cs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ＭＳ Ｐゴシック" pitchFamily="100" charset="-128"/>
                <a:cs typeface="+mn-cs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pitchFamily="100" charset="-128"/>
                <a:cs typeface="+mn-cs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ＭＳ Ｐゴシック" pitchFamily="100" charset="-128"/>
                <a:cs typeface="+mn-cs"/>
              </a:defRPr>
            </a:lvl1pPr>
          </a:lstStyle>
          <a:p>
            <a:pPr>
              <a:defRPr/>
            </a:pPr>
            <a:fld id="{2A9EA2AD-6A8A-4E6D-B886-11BC2030E0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821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60" charset="0"/>
        <a:ea typeface="ＭＳ Ｐゴシック" pitchFamily="-60" charset="-128"/>
        <a:cs typeface="ＭＳ Ｐゴシック" pitchFamily="-60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60" charset="0"/>
        <a:ea typeface="ＭＳ Ｐゴシック" pitchFamily="-60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60" charset="0"/>
        <a:ea typeface="ＭＳ Ｐゴシック" pitchFamily="-60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60" charset="0"/>
        <a:ea typeface="ＭＳ Ｐゴシック" pitchFamily="-60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60" charset="0"/>
        <a:ea typeface="ＭＳ Ｐゴシック" pitchFamily="-60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36867" name="Rectangle 3"/>
          <p:cNvSpPr txBox="1">
            <a:spLocks noGrp="1" noChangeArrowheads="1"/>
          </p:cNvSpPr>
          <p:nvPr>
            <p:ph type="body"/>
          </p:nvPr>
        </p:nvSpPr>
        <p:spPr>
          <a:xfrm>
            <a:off x="685800" y="4343400"/>
            <a:ext cx="5484813" cy="4114800"/>
          </a:xfrm>
          <a:noFill/>
          <a:ln/>
        </p:spPr>
        <p:txBody>
          <a:bodyPr wrap="none" anchor="ctr"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8313" y="2349500"/>
            <a:ext cx="7272337" cy="2951163"/>
          </a:xfrm>
        </p:spPr>
        <p:txBody>
          <a:bodyPr/>
          <a:lstStyle>
            <a:lvl1pPr>
              <a:defRPr sz="4500" smtClean="0"/>
            </a:lvl1pPr>
          </a:lstStyle>
          <a:p>
            <a:r>
              <a:rPr lang="en-GB" smtClean="0"/>
              <a:t>Click to edit Master title style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8313" y="5373688"/>
            <a:ext cx="7272337" cy="360362"/>
          </a:xfrm>
        </p:spPr>
        <p:txBody>
          <a:bodyPr anchor="ctr"/>
          <a:lstStyle>
            <a:lvl1pPr marL="0" indent="0">
              <a:buFont typeface="Tahoma" pitchFamily="34" charset="0"/>
              <a:buNone/>
              <a:defRPr sz="1400" smtClean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GB" smtClean="0"/>
              <a:t>Click to edit Master subtitle style</a:t>
            </a:r>
          </a:p>
        </p:txBody>
      </p:sp>
      <p:pic>
        <p:nvPicPr>
          <p:cNvPr id="18436" name="Picture 16" descr="Huvud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173788"/>
            <a:ext cx="9144000" cy="684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41" name="Picture 17" descr="eurostep RGB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461963" y="6099175"/>
            <a:ext cx="1920875" cy="436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2700" dir="16200000" algn="ctr" rotWithShape="0">
              <a:schemeClr val="bg1"/>
            </a:outerShdw>
          </a:effectLst>
        </p:spPr>
      </p:pic>
      <p:sp>
        <p:nvSpPr>
          <p:cNvPr id="1043" name="Rectangle 19"/>
          <p:cNvSpPr>
            <a:spLocks noChangeArrowheads="1"/>
          </p:cNvSpPr>
          <p:nvPr/>
        </p:nvSpPr>
        <p:spPr bwMode="auto">
          <a:xfrm>
            <a:off x="3700463" y="6216650"/>
            <a:ext cx="185102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defRPr/>
            </a:pPr>
            <a:r>
              <a:rPr lang="en-US" sz="600" dirty="0">
                <a:latin typeface="Arial" charset="0"/>
                <a:ea typeface="ＭＳ Ｐゴシック" pitchFamily="100" charset="-128"/>
                <a:cs typeface="Arial" charset="0"/>
              </a:rPr>
              <a:t>C O P Y R I G H T   E U R O S T E P   G R O U P</a:t>
            </a:r>
          </a:p>
        </p:txBody>
      </p:sp>
      <p:pic>
        <p:nvPicPr>
          <p:cNvPr id="18440" name="Picture 3" descr="C:\Data\Projects\Newsletters and marketing\PPT-template 2008\Pics in 260 height\allpics_in_layers2.jpg"/>
          <p:cNvPicPr preferRelativeResize="0"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849313"/>
            <a:ext cx="91440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38900" y="1143000"/>
            <a:ext cx="1943100" cy="4876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143000"/>
            <a:ext cx="5676900" cy="4876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tx2"/>
              </a:buClr>
              <a:buFont typeface="Tahoma" pitchFamily="34" charset="0"/>
              <a:buChar char="»"/>
              <a:defRPr/>
            </a:lvl1pPr>
            <a:lvl2pPr>
              <a:buClr>
                <a:schemeClr val="tx2"/>
              </a:buClr>
              <a:buFont typeface="Arial" pitchFamily="34" charset="0"/>
              <a:buChar char="−"/>
              <a:defRPr/>
            </a:lvl2pPr>
            <a:lvl3pPr>
              <a:buClr>
                <a:schemeClr val="tx2"/>
              </a:buClr>
              <a:buFont typeface="Tahoma" pitchFamily="34" charset="0"/>
              <a:buChar char="»"/>
              <a:defRPr/>
            </a:lvl3pPr>
            <a:lvl4pPr>
              <a:buClr>
                <a:schemeClr val="tx2"/>
              </a:buClr>
              <a:buFont typeface="Arial" pitchFamily="34" charset="0"/>
              <a:buChar char="−"/>
              <a:defRPr/>
            </a:lvl4pPr>
            <a:lvl5pPr>
              <a:buClr>
                <a:schemeClr val="tx2"/>
              </a:buClr>
              <a:buFont typeface="Tahoma" pitchFamily="34" charset="0"/>
              <a:buChar char="»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286000"/>
            <a:ext cx="38100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2286000"/>
            <a:ext cx="38100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163513"/>
            <a:ext cx="8077200" cy="744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908050"/>
            <a:ext cx="8077200" cy="511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pic>
        <p:nvPicPr>
          <p:cNvPr id="1028" name="Picture 16" descr="Huvud"/>
          <p:cNvPicPr>
            <a:picLocks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6173788"/>
            <a:ext cx="9144000" cy="684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41" name="Picture 17" descr="eurostep RGB"/>
          <p:cNvPicPr>
            <a:picLocks noChangeAspect="1" noChangeArrowheads="1"/>
          </p:cNvPicPr>
          <p:nvPr/>
        </p:nvPicPr>
        <p:blipFill>
          <a:blip r:embed="rId14"/>
          <a:stretch>
            <a:fillRect/>
          </a:stretch>
        </p:blipFill>
        <p:spPr bwMode="auto">
          <a:xfrm>
            <a:off x="461963" y="6099175"/>
            <a:ext cx="1920875" cy="436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2700" dir="16200000" algn="ctr" rotWithShape="0">
              <a:schemeClr val="bg1"/>
            </a:outerShdw>
          </a:effectLst>
        </p:spPr>
      </p:pic>
      <p:sp>
        <p:nvSpPr>
          <p:cNvPr id="1043" name="Rectangle 19"/>
          <p:cNvSpPr>
            <a:spLocks noChangeArrowheads="1"/>
          </p:cNvSpPr>
          <p:nvPr/>
        </p:nvSpPr>
        <p:spPr bwMode="auto">
          <a:xfrm>
            <a:off x="3700463" y="6216650"/>
            <a:ext cx="185102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defRPr/>
            </a:pPr>
            <a:r>
              <a:rPr lang="en-US" sz="600" dirty="0">
                <a:latin typeface="Arial" charset="0"/>
                <a:ea typeface="ＭＳ Ｐゴシック" pitchFamily="100" charset="-128"/>
                <a:cs typeface="Arial" charset="0"/>
              </a:rPr>
              <a:t>C O P Y R I G H T   E U R O S T E P   G R O U P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1" r:id="rId2"/>
    <p:sldLayoutId id="2147483670" r:id="rId3"/>
    <p:sldLayoutId id="2147483669" r:id="rId4"/>
    <p:sldLayoutId id="2147483668" r:id="rId5"/>
    <p:sldLayoutId id="2147483667" r:id="rId6"/>
    <p:sldLayoutId id="2147483666" r:id="rId7"/>
    <p:sldLayoutId id="2147483665" r:id="rId8"/>
    <p:sldLayoutId id="2147483664" r:id="rId9"/>
    <p:sldLayoutId id="2147483663" r:id="rId10"/>
    <p:sldLayoutId id="214748366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1"/>
          </a:solidFill>
          <a:latin typeface="Arial" pitchFamily="-60" charset="0"/>
          <a:ea typeface="ＭＳ Ｐゴシック" pitchFamily="-60" charset="-128"/>
          <a:cs typeface="ＭＳ Ｐゴシック" pitchFamily="-6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1"/>
          </a:solidFill>
          <a:latin typeface="Arial" pitchFamily="-60" charset="0"/>
          <a:ea typeface="ＭＳ Ｐゴシック" pitchFamily="-60" charset="-128"/>
          <a:cs typeface="ＭＳ Ｐゴシック" pitchFamily="-6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1"/>
          </a:solidFill>
          <a:latin typeface="Arial" pitchFamily="-60" charset="0"/>
          <a:ea typeface="ＭＳ Ｐゴシック" pitchFamily="-60" charset="-128"/>
          <a:cs typeface="ＭＳ Ｐゴシック" pitchFamily="-6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1"/>
          </a:solidFill>
          <a:latin typeface="Arial" pitchFamily="-60" charset="0"/>
          <a:ea typeface="ＭＳ Ｐゴシック" pitchFamily="-60" charset="-128"/>
          <a:cs typeface="ＭＳ Ｐゴシック" pitchFamily="-6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1"/>
          </a:solidFill>
          <a:latin typeface="Arial" pitchFamily="-60" charset="0"/>
          <a:ea typeface="ＭＳ Ｐゴシック" pitchFamily="-60" charset="-128"/>
          <a:cs typeface="ＭＳ Ｐゴシック" pitchFamily="-6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1"/>
          </a:solidFill>
          <a:latin typeface="Arial" pitchFamily="-60" charset="0"/>
          <a:ea typeface="ＭＳ Ｐゴシック" pitchFamily="-60" charset="-128"/>
          <a:cs typeface="ＭＳ Ｐゴシック" pitchFamily="-6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1"/>
          </a:solidFill>
          <a:latin typeface="Arial" pitchFamily="-60" charset="0"/>
          <a:ea typeface="ＭＳ Ｐゴシック" pitchFamily="-60" charset="-128"/>
          <a:cs typeface="ＭＳ Ｐゴシック" pitchFamily="-6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1"/>
          </a:solidFill>
          <a:latin typeface="Arial" pitchFamily="-60" charset="0"/>
          <a:ea typeface="ＭＳ Ｐゴシック" pitchFamily="-60" charset="-128"/>
          <a:cs typeface="ＭＳ Ｐゴシック" pitchFamily="-6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Tahoma" pitchFamily="34" charset="0"/>
        <a:buChar char="»"/>
        <a:defRPr sz="20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Arial" pitchFamily="34" charset="0"/>
        <a:buChar char="−"/>
        <a:defRPr sz="20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Tahoma" pitchFamily="34" charset="0"/>
        <a:buChar char="»"/>
        <a:defRPr sz="20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Arial" pitchFamily="34" charset="0"/>
        <a:buChar char="−"/>
        <a:defRPr sz="20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Tahoma" pitchFamily="34" charset="0"/>
        <a:buChar char="»"/>
        <a:defRPr sz="20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i="1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i="1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i="1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i="1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mailto:phil.spiby@eurostep.com" TargetMode="External"/><Relationship Id="rId2" Type="http://schemas.openxmlformats.org/officeDocument/2006/relationships/hyperlink" Target="mailto:abf@nist.gov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8313" y="2349500"/>
            <a:ext cx="8032777" cy="2951163"/>
          </a:xfrm>
        </p:spPr>
        <p:txBody>
          <a:bodyPr/>
          <a:lstStyle/>
          <a:p>
            <a:r>
              <a:rPr lang="en-GB" dirty="0" smtClean="0"/>
              <a:t>AP233 based CM for </a:t>
            </a:r>
            <a:r>
              <a:rPr lang="en-GB" dirty="0" err="1" smtClean="0"/>
              <a:t>SysML</a:t>
            </a:r>
            <a:endParaRPr lang="en-GB" dirty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Allison Barnard-Feeney</a:t>
            </a:r>
          </a:p>
          <a:p>
            <a:r>
              <a:rPr lang="en-GB" dirty="0" smtClean="0"/>
              <a:t>Dr Phil Spiby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AP233/</a:t>
            </a:r>
            <a:r>
              <a:rPr lang="en-GB" dirty="0" err="1" smtClean="0"/>
              <a:t>SysML</a:t>
            </a:r>
            <a:r>
              <a:rPr lang="en-GB" dirty="0" smtClean="0"/>
              <a:t> CM support (</a:t>
            </a:r>
            <a:r>
              <a:rPr lang="en-GB" dirty="0" err="1" smtClean="0"/>
              <a:t>cont</a:t>
            </a:r>
            <a:r>
              <a:rPr lang="en-GB" dirty="0" smtClean="0"/>
              <a:t>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SysML</a:t>
            </a:r>
            <a:r>
              <a:rPr lang="en-GB" dirty="0" smtClean="0"/>
              <a:t> artefact mapping</a:t>
            </a:r>
          </a:p>
          <a:p>
            <a:pPr lvl="1"/>
            <a:r>
              <a:rPr lang="en-GB" dirty="0" smtClean="0"/>
              <a:t>AP233 mapping of </a:t>
            </a:r>
            <a:r>
              <a:rPr lang="en-GB" dirty="0" err="1" smtClean="0"/>
              <a:t>SysML</a:t>
            </a:r>
            <a:r>
              <a:rPr lang="en-GB" dirty="0" smtClean="0"/>
              <a:t> artefacts is usually to </a:t>
            </a:r>
            <a:r>
              <a:rPr lang="en-GB" dirty="0" err="1" smtClean="0"/>
              <a:t>versionable</a:t>
            </a:r>
            <a:r>
              <a:rPr lang="en-GB" dirty="0" smtClean="0"/>
              <a:t> objects, therefore all </a:t>
            </a:r>
            <a:r>
              <a:rPr lang="en-GB" dirty="0" err="1" smtClean="0"/>
              <a:t>SysML</a:t>
            </a:r>
            <a:r>
              <a:rPr lang="en-GB" dirty="0" smtClean="0"/>
              <a:t> artefacts could be version controlled.</a:t>
            </a:r>
          </a:p>
          <a:p>
            <a:pPr lvl="2"/>
            <a:r>
              <a:rPr lang="en-GB" dirty="0" smtClean="0"/>
              <a:t>However, </a:t>
            </a:r>
            <a:r>
              <a:rPr lang="en-GB" dirty="0" err="1" smtClean="0"/>
              <a:t>SysML</a:t>
            </a:r>
            <a:r>
              <a:rPr lang="en-GB" dirty="0" smtClean="0"/>
              <a:t> does not have version information for artefacts</a:t>
            </a:r>
          </a:p>
          <a:p>
            <a:pPr lvl="2"/>
            <a:r>
              <a:rPr lang="en-GB" dirty="0" smtClean="0"/>
              <a:t>An AP233 based repository system could support “</a:t>
            </a:r>
            <a:r>
              <a:rPr lang="en-GB" dirty="0" err="1" smtClean="0"/>
              <a:t>connotational</a:t>
            </a:r>
            <a:r>
              <a:rPr lang="en-GB" dirty="0" smtClean="0"/>
              <a:t>” identification of </a:t>
            </a:r>
            <a:r>
              <a:rPr lang="en-GB" dirty="0" err="1" smtClean="0"/>
              <a:t>effectivity</a:t>
            </a:r>
            <a:r>
              <a:rPr lang="en-GB" dirty="0" smtClean="0"/>
              <a:t> information</a:t>
            </a:r>
          </a:p>
          <a:p>
            <a:pPr lvl="3"/>
            <a:r>
              <a:rPr lang="en-GB" dirty="0" smtClean="0"/>
              <a:t>Allows full rollback capability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978757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Recommendation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Mapping from SysML -&gt; AP233 to support ALL CM options</a:t>
            </a:r>
          </a:p>
          <a:p>
            <a:pPr lvl="1"/>
            <a:r>
              <a:rPr lang="en-GB" dirty="0" smtClean="0"/>
              <a:t>File based</a:t>
            </a:r>
          </a:p>
          <a:p>
            <a:pPr lvl="1"/>
            <a:r>
              <a:rPr lang="en-GB" dirty="0" smtClean="0"/>
              <a:t>Diagram based</a:t>
            </a:r>
          </a:p>
          <a:p>
            <a:pPr lvl="2"/>
            <a:r>
              <a:rPr lang="en-GB" dirty="0" smtClean="0"/>
              <a:t>Version information from vendor specific diagram info</a:t>
            </a:r>
          </a:p>
          <a:p>
            <a:pPr lvl="1"/>
            <a:r>
              <a:rPr lang="en-GB" dirty="0" smtClean="0"/>
              <a:t>Artefact based</a:t>
            </a:r>
          </a:p>
          <a:p>
            <a:pPr lvl="2"/>
            <a:r>
              <a:rPr lang="en-GB" dirty="0" err="1" smtClean="0"/>
              <a:t>Effectivity</a:t>
            </a:r>
            <a:r>
              <a:rPr lang="en-GB" dirty="0" smtClean="0"/>
              <a:t> on relationship allowing roll-backs and dated model development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50669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CM based mapping</a:t>
            </a:r>
            <a:endParaRPr lang="en-GB" dirty="0"/>
          </a:p>
        </p:txBody>
      </p:sp>
      <p:sp>
        <p:nvSpPr>
          <p:cNvPr id="5" name="Flowchart: Document 4"/>
          <p:cNvSpPr/>
          <p:nvPr/>
        </p:nvSpPr>
        <p:spPr bwMode="auto">
          <a:xfrm>
            <a:off x="683568" y="1340768"/>
            <a:ext cx="720080" cy="792088"/>
          </a:xfrm>
          <a:prstGeom prst="flowChartDocumen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60" charset="0"/>
                <a:ea typeface="ＭＳ Ｐゴシック" pitchFamily="-60" charset="-128"/>
                <a:cs typeface="ＭＳ Ｐゴシック" pitchFamily="-60" charset="-128"/>
              </a:rPr>
              <a:t>SysML XMI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100" dirty="0" smtClean="0">
                <a:solidFill>
                  <a:schemeClr val="tx1"/>
                </a:solidFill>
                <a:latin typeface="Arial" pitchFamily="-60" charset="0"/>
                <a:ea typeface="ＭＳ Ｐゴシック" pitchFamily="-60" charset="-128"/>
                <a:cs typeface="ＭＳ Ｐゴシック" pitchFamily="-60" charset="-128"/>
              </a:rPr>
              <a:t>file</a:t>
            </a:r>
            <a:endParaRPr kumimoji="0" lang="en-GB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-60" charset="0"/>
              <a:ea typeface="ＭＳ Ｐゴシック" pitchFamily="-60" charset="-128"/>
              <a:cs typeface="ＭＳ Ｐゴシック" pitchFamily="-60" charset="-128"/>
            </a:endParaRPr>
          </a:p>
        </p:txBody>
      </p:sp>
      <p:cxnSp>
        <p:nvCxnSpPr>
          <p:cNvPr id="7" name="Straight Arrow Connector 6"/>
          <p:cNvCxnSpPr>
            <a:stCxn id="5" idx="3"/>
            <a:endCxn id="8" idx="2"/>
          </p:cNvCxnSpPr>
          <p:nvPr/>
        </p:nvCxnSpPr>
        <p:spPr bwMode="auto">
          <a:xfrm flipV="1">
            <a:off x="1403648" y="1720450"/>
            <a:ext cx="4968552" cy="1636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" name="Oval 7"/>
          <p:cNvSpPr/>
          <p:nvPr/>
        </p:nvSpPr>
        <p:spPr bwMode="auto">
          <a:xfrm>
            <a:off x="6372200" y="1360410"/>
            <a:ext cx="1440160" cy="72008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60" charset="0"/>
                <a:ea typeface="ＭＳ Ｐゴシック" pitchFamily="-60" charset="-128"/>
                <a:cs typeface="ＭＳ Ｐゴシック" pitchFamily="-60" charset="-128"/>
              </a:rPr>
              <a:t>AP233: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60" charset="0"/>
                <a:ea typeface="ＭＳ Ｐゴシック" pitchFamily="-60" charset="-128"/>
                <a:cs typeface="ＭＳ Ｐゴシック" pitchFamily="-60" charset="-128"/>
              </a:rPr>
              <a:t>Document Version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347864" y="1289563"/>
            <a:ext cx="144016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 err="1" smtClean="0"/>
              <a:t>uml:model</a:t>
            </a:r>
            <a:r>
              <a:rPr lang="en-GB" sz="1100" dirty="0" smtClean="0"/>
              <a:t> &amp; </a:t>
            </a:r>
            <a:r>
              <a:rPr lang="en-GB" sz="1100" dirty="0" err="1" smtClean="0"/>
              <a:t>xmi:Documentation</a:t>
            </a:r>
            <a:endParaRPr lang="en-GB" sz="1100" dirty="0"/>
          </a:p>
        </p:txBody>
      </p:sp>
      <p:grpSp>
        <p:nvGrpSpPr>
          <p:cNvPr id="28" name="Group 27"/>
          <p:cNvGrpSpPr/>
          <p:nvPr/>
        </p:nvGrpSpPr>
        <p:grpSpPr>
          <a:xfrm>
            <a:off x="1532357" y="2629789"/>
            <a:ext cx="1368152" cy="864096"/>
            <a:chOff x="1532357" y="2629789"/>
            <a:chExt cx="1368152" cy="864096"/>
          </a:xfrm>
        </p:grpSpPr>
        <p:sp>
          <p:nvSpPr>
            <p:cNvPr id="11" name="Rectangle 10"/>
            <p:cNvSpPr/>
            <p:nvPr/>
          </p:nvSpPr>
          <p:spPr bwMode="auto">
            <a:xfrm>
              <a:off x="1532357" y="2629789"/>
              <a:ext cx="1368152" cy="864096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-60" charset="0"/>
                  <a:ea typeface="ＭＳ Ｐゴシック" pitchFamily="-60" charset="-128"/>
                  <a:cs typeface="ＭＳ Ｐゴシック" pitchFamily="-60" charset="-128"/>
                </a:rPr>
                <a:t>SysML</a:t>
              </a:r>
            </a:p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GB" sz="1100" dirty="0" smtClean="0">
                  <a:solidFill>
                    <a:schemeClr val="tx1"/>
                  </a:solidFill>
                  <a:latin typeface="Arial" pitchFamily="-60" charset="0"/>
                  <a:ea typeface="ＭＳ Ｐゴシック" pitchFamily="-60" charset="-128"/>
                  <a:cs typeface="ＭＳ Ｐゴシック" pitchFamily="-60" charset="-128"/>
                </a:rPr>
                <a:t>Diagram</a:t>
              </a:r>
              <a:endParaRPr kumimoji="0" lang="en-GB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60" charset="0"/>
                <a:ea typeface="ＭＳ Ｐゴシック" pitchFamily="-60" charset="-128"/>
                <a:cs typeface="ＭＳ Ｐゴシック" pitchFamily="-60" charset="-128"/>
              </a:endParaRPr>
            </a:p>
          </p:txBody>
        </p:sp>
        <p:sp>
          <p:nvSpPr>
            <p:cNvPr id="12" name="Snip Single Corner Rectangle 11"/>
            <p:cNvSpPr/>
            <p:nvPr/>
          </p:nvSpPr>
          <p:spPr bwMode="auto">
            <a:xfrm flipV="1">
              <a:off x="1532357" y="2629789"/>
              <a:ext cx="1080120" cy="144016"/>
            </a:xfrm>
            <a:prstGeom prst="snip1Rect">
              <a:avLst>
                <a:gd name="adj" fmla="val 50000"/>
              </a:avLst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60" charset="0"/>
                <a:ea typeface="ＭＳ Ｐゴシック" pitchFamily="-60" charset="-128"/>
                <a:cs typeface="ＭＳ Ｐゴシック" pitchFamily="-60" charset="-128"/>
              </a:endParaRPr>
            </a:p>
          </p:txBody>
        </p:sp>
      </p:grpSp>
      <p:cxnSp>
        <p:nvCxnSpPr>
          <p:cNvPr id="14" name="Straight Arrow Connector 13"/>
          <p:cNvCxnSpPr>
            <a:stCxn id="12" idx="1"/>
            <a:endCxn id="5" idx="2"/>
          </p:cNvCxnSpPr>
          <p:nvPr/>
        </p:nvCxnSpPr>
        <p:spPr bwMode="auto">
          <a:xfrm flipH="1" flipV="1">
            <a:off x="1043608" y="2080490"/>
            <a:ext cx="1028809" cy="549299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5" name="Oval 14"/>
          <p:cNvSpPr/>
          <p:nvPr/>
        </p:nvSpPr>
        <p:spPr bwMode="auto">
          <a:xfrm>
            <a:off x="5796136" y="2670703"/>
            <a:ext cx="1440160" cy="782267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60" charset="0"/>
                <a:ea typeface="ＭＳ Ｐゴシック" pitchFamily="-60" charset="-128"/>
                <a:cs typeface="ＭＳ Ｐゴシック" pitchFamily="-60" charset="-128"/>
              </a:rPr>
              <a:t>AP233: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60" charset="0"/>
                <a:ea typeface="ＭＳ Ｐゴシック" pitchFamily="-60" charset="-128"/>
                <a:cs typeface="ＭＳ Ｐゴシック" pitchFamily="-60" charset="-128"/>
              </a:rPr>
              <a:t>Collection Version</a:t>
            </a:r>
          </a:p>
        </p:txBody>
      </p:sp>
      <p:cxnSp>
        <p:nvCxnSpPr>
          <p:cNvPr id="16" name="Straight Arrow Connector 15"/>
          <p:cNvCxnSpPr>
            <a:stCxn id="11" idx="3"/>
            <a:endCxn id="15" idx="2"/>
          </p:cNvCxnSpPr>
          <p:nvPr/>
        </p:nvCxnSpPr>
        <p:spPr bwMode="auto">
          <a:xfrm>
            <a:off x="2900509" y="3061837"/>
            <a:ext cx="2895627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1" name="TextBox 20"/>
          <p:cNvSpPr txBox="1"/>
          <p:nvPr/>
        </p:nvSpPr>
        <p:spPr>
          <a:xfrm>
            <a:off x="3635896" y="2764178"/>
            <a:ext cx="158417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 smtClean="0"/>
              <a:t>Vendor specific tags</a:t>
            </a:r>
            <a:endParaRPr lang="en-GB" sz="1100" dirty="0"/>
          </a:p>
        </p:txBody>
      </p:sp>
      <p:cxnSp>
        <p:nvCxnSpPr>
          <p:cNvPr id="22" name="Straight Arrow Connector 21"/>
          <p:cNvCxnSpPr>
            <a:stCxn id="15" idx="0"/>
            <a:endCxn id="8" idx="4"/>
          </p:cNvCxnSpPr>
          <p:nvPr/>
        </p:nvCxnSpPr>
        <p:spPr bwMode="auto">
          <a:xfrm flipV="1">
            <a:off x="6516216" y="2080490"/>
            <a:ext cx="576064" cy="59021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6" name="Group 5"/>
          <p:cNvGrpSpPr/>
          <p:nvPr/>
        </p:nvGrpSpPr>
        <p:grpSpPr>
          <a:xfrm>
            <a:off x="467544" y="3645024"/>
            <a:ext cx="1368152" cy="1008112"/>
            <a:chOff x="467544" y="3645024"/>
            <a:chExt cx="1368152" cy="1008112"/>
          </a:xfrm>
        </p:grpSpPr>
        <p:sp>
          <p:nvSpPr>
            <p:cNvPr id="2" name="Rectangle 1"/>
            <p:cNvSpPr/>
            <p:nvPr/>
          </p:nvSpPr>
          <p:spPr bwMode="auto">
            <a:xfrm>
              <a:off x="467544" y="3789040"/>
              <a:ext cx="1368152" cy="864096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-60" charset="0"/>
                  <a:ea typeface="ＭＳ Ｐゴシック" pitchFamily="-60" charset="-128"/>
                  <a:cs typeface="ＭＳ Ｐゴシック" pitchFamily="-60" charset="-128"/>
                </a:rPr>
                <a:t>UML</a:t>
              </a:r>
            </a:p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GB" sz="1100" dirty="0" smtClean="0">
                  <a:solidFill>
                    <a:schemeClr val="tx1"/>
                  </a:solidFill>
                  <a:latin typeface="Arial" pitchFamily="-60" charset="0"/>
                  <a:ea typeface="ＭＳ Ｐゴシック" pitchFamily="-60" charset="-128"/>
                  <a:cs typeface="ＭＳ Ｐゴシック" pitchFamily="-60" charset="-128"/>
                </a:rPr>
                <a:t>Package</a:t>
              </a:r>
              <a:endParaRPr kumimoji="0" lang="en-GB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60" charset="0"/>
                <a:ea typeface="ＭＳ Ｐゴシック" pitchFamily="-60" charset="-128"/>
                <a:cs typeface="ＭＳ Ｐゴシック" pitchFamily="-60" charset="-128"/>
              </a:endParaRPr>
            </a:p>
          </p:txBody>
        </p:sp>
        <p:sp>
          <p:nvSpPr>
            <p:cNvPr id="3" name="Rectangle 2"/>
            <p:cNvSpPr/>
            <p:nvPr/>
          </p:nvSpPr>
          <p:spPr bwMode="auto">
            <a:xfrm>
              <a:off x="467544" y="3645024"/>
              <a:ext cx="432048" cy="144016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60" charset="0"/>
                <a:ea typeface="ＭＳ Ｐゴシック" pitchFamily="-60" charset="-128"/>
                <a:cs typeface="ＭＳ Ｐゴシック" pitchFamily="-60" charset="-128"/>
              </a:endParaRPr>
            </a:p>
          </p:txBody>
        </p:sp>
      </p:grpSp>
      <p:cxnSp>
        <p:nvCxnSpPr>
          <p:cNvPr id="18" name="Straight Arrow Connector 17"/>
          <p:cNvCxnSpPr>
            <a:stCxn id="2" idx="0"/>
            <a:endCxn id="5" idx="2"/>
          </p:cNvCxnSpPr>
          <p:nvPr/>
        </p:nvCxnSpPr>
        <p:spPr bwMode="auto">
          <a:xfrm flipH="1" flipV="1">
            <a:off x="1043608" y="2080490"/>
            <a:ext cx="108012" cy="170855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3" name="Oval 22"/>
          <p:cNvSpPr/>
          <p:nvPr/>
        </p:nvSpPr>
        <p:spPr bwMode="auto">
          <a:xfrm>
            <a:off x="7092280" y="3829954"/>
            <a:ext cx="1440160" cy="782267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60" charset="0"/>
                <a:ea typeface="ＭＳ Ｐゴシック" pitchFamily="-60" charset="-128"/>
                <a:cs typeface="ＭＳ Ｐゴシック" pitchFamily="-60" charset="-128"/>
              </a:rPr>
              <a:t>AP233: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60" charset="0"/>
                <a:ea typeface="ＭＳ Ｐゴシック" pitchFamily="-60" charset="-128"/>
                <a:cs typeface="ＭＳ Ｐゴシック" pitchFamily="-60" charset="-128"/>
              </a:rPr>
              <a:t>Collection Version</a:t>
            </a:r>
          </a:p>
        </p:txBody>
      </p:sp>
      <p:cxnSp>
        <p:nvCxnSpPr>
          <p:cNvPr id="26" name="Straight Arrow Connector 25"/>
          <p:cNvCxnSpPr>
            <a:stCxn id="23" idx="0"/>
            <a:endCxn id="8" idx="4"/>
          </p:cNvCxnSpPr>
          <p:nvPr/>
        </p:nvCxnSpPr>
        <p:spPr bwMode="auto">
          <a:xfrm flipH="1" flipV="1">
            <a:off x="7092280" y="2080490"/>
            <a:ext cx="720080" cy="174946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/>
          <p:cNvCxnSpPr>
            <a:stCxn id="2" idx="3"/>
            <a:endCxn id="23" idx="2"/>
          </p:cNvCxnSpPr>
          <p:nvPr/>
        </p:nvCxnSpPr>
        <p:spPr bwMode="auto">
          <a:xfrm>
            <a:off x="1835696" y="4221088"/>
            <a:ext cx="5256584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2" name="TextBox 31"/>
          <p:cNvSpPr txBox="1"/>
          <p:nvPr/>
        </p:nvSpPr>
        <p:spPr>
          <a:xfrm>
            <a:off x="3556234" y="3959477"/>
            <a:ext cx="158417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 err="1" smtClean="0"/>
              <a:t>uml:Package</a:t>
            </a:r>
            <a:endParaRPr lang="en-GB" sz="1100" dirty="0"/>
          </a:p>
        </p:txBody>
      </p:sp>
      <p:sp>
        <p:nvSpPr>
          <p:cNvPr id="33" name="Rectangle 32"/>
          <p:cNvSpPr/>
          <p:nvPr/>
        </p:nvSpPr>
        <p:spPr bwMode="auto">
          <a:xfrm>
            <a:off x="1532357" y="5044269"/>
            <a:ext cx="1368152" cy="86409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60" charset="0"/>
                <a:ea typeface="ＭＳ Ｐゴシック" pitchFamily="-60" charset="-128"/>
                <a:cs typeface="ＭＳ Ｐゴシック" pitchFamily="-60" charset="-128"/>
              </a:rPr>
              <a:t>SysML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100" dirty="0" smtClean="0">
                <a:solidFill>
                  <a:schemeClr val="tx1"/>
                </a:solidFill>
                <a:latin typeface="Arial" pitchFamily="-60" charset="0"/>
                <a:ea typeface="ＭＳ Ｐゴシック" pitchFamily="-60" charset="-128"/>
                <a:cs typeface="ＭＳ Ｐゴシック" pitchFamily="-60" charset="-128"/>
              </a:rPr>
              <a:t>Block </a:t>
            </a:r>
            <a:r>
              <a:rPr lang="en-GB" sz="1100" dirty="0" err="1" smtClean="0">
                <a:solidFill>
                  <a:schemeClr val="tx1"/>
                </a:solidFill>
                <a:latin typeface="Arial" pitchFamily="-60" charset="0"/>
                <a:ea typeface="ＭＳ Ｐゴシック" pitchFamily="-60" charset="-128"/>
                <a:cs typeface="ＭＳ Ｐゴシック" pitchFamily="-60" charset="-128"/>
              </a:rPr>
              <a:t>etc</a:t>
            </a:r>
            <a:endParaRPr kumimoji="0" lang="en-GB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-60" charset="0"/>
              <a:ea typeface="ＭＳ Ｐゴシック" pitchFamily="-60" charset="-128"/>
              <a:cs typeface="ＭＳ Ｐゴシック" pitchFamily="-60" charset="-128"/>
            </a:endParaRPr>
          </a:p>
        </p:txBody>
      </p:sp>
      <p:sp>
        <p:nvSpPr>
          <p:cNvPr id="34" name="Oval 33"/>
          <p:cNvSpPr/>
          <p:nvPr/>
        </p:nvSpPr>
        <p:spPr bwMode="auto">
          <a:xfrm>
            <a:off x="5796136" y="5044269"/>
            <a:ext cx="1440160" cy="782267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60" charset="0"/>
                <a:ea typeface="ＭＳ Ｐゴシック" pitchFamily="-60" charset="-128"/>
                <a:cs typeface="ＭＳ Ｐゴシック" pitchFamily="-60" charset="-128"/>
              </a:rPr>
              <a:t>AP233: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60" charset="0"/>
                <a:ea typeface="ＭＳ Ｐゴシック" pitchFamily="-60" charset="-128"/>
                <a:cs typeface="ＭＳ Ｐゴシック" pitchFamily="-60" charset="-128"/>
              </a:rPr>
              <a:t>Various </a:t>
            </a:r>
            <a:r>
              <a:rPr kumimoji="0" lang="en-GB" sz="11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60" charset="0"/>
                <a:ea typeface="ＭＳ Ｐゴシック" pitchFamily="-60" charset="-128"/>
                <a:cs typeface="ＭＳ Ｐゴシック" pitchFamily="-60" charset="-128"/>
              </a:rPr>
              <a:t>versionable</a:t>
            </a:r>
            <a:endParaRPr kumimoji="0" lang="en-GB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-60" charset="0"/>
              <a:ea typeface="ＭＳ Ｐゴシック" pitchFamily="-60" charset="-128"/>
              <a:cs typeface="ＭＳ Ｐゴシック" pitchFamily="-60" charset="-128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100" dirty="0" smtClean="0">
                <a:solidFill>
                  <a:schemeClr val="tx1"/>
                </a:solidFill>
                <a:latin typeface="Arial" pitchFamily="-60" charset="0"/>
                <a:ea typeface="ＭＳ Ｐゴシック" pitchFamily="-60" charset="-128"/>
                <a:cs typeface="ＭＳ Ｐゴシック" pitchFamily="-60" charset="-128"/>
              </a:rPr>
              <a:t>objects</a:t>
            </a:r>
            <a:endParaRPr kumimoji="0" lang="en-GB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-60" charset="0"/>
              <a:ea typeface="ＭＳ Ｐゴシック" pitchFamily="-60" charset="-128"/>
              <a:cs typeface="ＭＳ Ｐゴシック" pitchFamily="-60" charset="-128"/>
            </a:endParaRPr>
          </a:p>
        </p:txBody>
      </p:sp>
      <p:cxnSp>
        <p:nvCxnSpPr>
          <p:cNvPr id="35" name="Straight Arrow Connector 34"/>
          <p:cNvCxnSpPr>
            <a:stCxn id="33" idx="0"/>
            <a:endCxn id="2" idx="2"/>
          </p:cNvCxnSpPr>
          <p:nvPr/>
        </p:nvCxnSpPr>
        <p:spPr bwMode="auto">
          <a:xfrm flipH="1" flipV="1">
            <a:off x="1151620" y="4653136"/>
            <a:ext cx="1064813" cy="39113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8" name="Straight Arrow Connector 37"/>
          <p:cNvCxnSpPr>
            <a:stCxn id="34" idx="7"/>
            <a:endCxn id="23" idx="4"/>
          </p:cNvCxnSpPr>
          <p:nvPr/>
        </p:nvCxnSpPr>
        <p:spPr bwMode="auto">
          <a:xfrm flipV="1">
            <a:off x="7025389" y="4612221"/>
            <a:ext cx="786971" cy="54660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1" name="Straight Arrow Connector 40"/>
          <p:cNvCxnSpPr>
            <a:stCxn id="33" idx="3"/>
            <a:endCxn id="34" idx="2"/>
          </p:cNvCxnSpPr>
          <p:nvPr/>
        </p:nvCxnSpPr>
        <p:spPr bwMode="auto">
          <a:xfrm flipV="1">
            <a:off x="2900509" y="5435403"/>
            <a:ext cx="2895627" cy="4091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4" name="TextBox 43"/>
          <p:cNvSpPr txBox="1"/>
          <p:nvPr/>
        </p:nvSpPr>
        <p:spPr>
          <a:xfrm>
            <a:off x="3556234" y="5173792"/>
            <a:ext cx="180785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 smtClean="0"/>
              <a:t>SysML::Blocks::Block etc.</a:t>
            </a:r>
            <a:endParaRPr lang="en-GB" sz="1100" dirty="0"/>
          </a:p>
        </p:txBody>
      </p:sp>
    </p:spTree>
    <p:extLst>
      <p:ext uri="{BB962C8B-B14F-4D97-AF65-F5344CB8AC3E}">
        <p14:creationId xmlns:p14="http://schemas.microsoft.com/office/powerpoint/2010/main" val="35494770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Connotational</a:t>
            </a:r>
            <a:r>
              <a:rPr lang="en-GB" dirty="0" smtClean="0"/>
              <a:t> </a:t>
            </a:r>
            <a:r>
              <a:rPr lang="en-GB" dirty="0" err="1" smtClean="0"/>
              <a:t>effectivity</a:t>
            </a:r>
            <a:r>
              <a:rPr lang="en-GB" dirty="0" smtClean="0"/>
              <a:t> rules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Dependent on what is being imported!</a:t>
            </a:r>
          </a:p>
          <a:p>
            <a:r>
              <a:rPr lang="en-GB" dirty="0" smtClean="0"/>
              <a:t>Import relationship into repository:</a:t>
            </a:r>
          </a:p>
          <a:p>
            <a:pPr lvl="1"/>
            <a:r>
              <a:rPr lang="en-GB" dirty="0" smtClean="0"/>
              <a:t>Same relationship exists </a:t>
            </a:r>
          </a:p>
          <a:p>
            <a:pPr lvl="2"/>
            <a:r>
              <a:rPr lang="en-GB" dirty="0" smtClean="0"/>
              <a:t>ignore</a:t>
            </a:r>
          </a:p>
          <a:p>
            <a:pPr lvl="1"/>
            <a:r>
              <a:rPr lang="en-GB" dirty="0" smtClean="0"/>
              <a:t>Same relationship non-existent </a:t>
            </a:r>
          </a:p>
          <a:p>
            <a:pPr lvl="2"/>
            <a:r>
              <a:rPr lang="en-GB" dirty="0" smtClean="0"/>
              <a:t>Add relationship to repository</a:t>
            </a:r>
          </a:p>
          <a:p>
            <a:pPr lvl="2"/>
            <a:r>
              <a:rPr lang="en-GB" dirty="0" smtClean="0"/>
              <a:t>Add start-</a:t>
            </a:r>
            <a:r>
              <a:rPr lang="en-GB" dirty="0" err="1" smtClean="0"/>
              <a:t>effectivity</a:t>
            </a:r>
            <a:r>
              <a:rPr lang="en-GB" dirty="0" smtClean="0"/>
              <a:t> to relationship</a:t>
            </a:r>
            <a:endParaRPr lang="en-GB" dirty="0"/>
          </a:p>
          <a:p>
            <a:r>
              <a:rPr lang="en-GB" dirty="0" smtClean="0"/>
              <a:t>Import source of relationship into repository (i.e. parent)</a:t>
            </a:r>
          </a:p>
          <a:p>
            <a:pPr lvl="1"/>
            <a:r>
              <a:rPr lang="en-GB" dirty="0" smtClean="0"/>
              <a:t>Import does not include a relationship that was in repository</a:t>
            </a:r>
          </a:p>
          <a:p>
            <a:pPr lvl="2"/>
            <a:r>
              <a:rPr lang="en-GB" dirty="0" smtClean="0"/>
              <a:t>Ignore if import is partial</a:t>
            </a:r>
          </a:p>
          <a:p>
            <a:pPr lvl="2"/>
            <a:r>
              <a:rPr lang="en-GB" dirty="0" smtClean="0"/>
              <a:t>Add end-</a:t>
            </a:r>
            <a:r>
              <a:rPr lang="en-GB" dirty="0" err="1" smtClean="0"/>
              <a:t>effectivity</a:t>
            </a:r>
            <a:r>
              <a:rPr lang="en-GB" dirty="0" smtClean="0"/>
              <a:t> to existing relationship</a:t>
            </a:r>
          </a:p>
        </p:txBody>
      </p:sp>
    </p:spTree>
    <p:extLst>
      <p:ext uri="{BB962C8B-B14F-4D97-AF65-F5344CB8AC3E}">
        <p14:creationId xmlns:p14="http://schemas.microsoft.com/office/powerpoint/2010/main" val="19926552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Mapping from AP233-&gt; </a:t>
            </a:r>
            <a:r>
              <a:rPr lang="en-GB" dirty="0" err="1" smtClean="0"/>
              <a:t>SysML</a:t>
            </a:r>
            <a:r>
              <a:rPr lang="en-GB" dirty="0" smtClean="0"/>
              <a:t> (current)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All version and </a:t>
            </a:r>
            <a:r>
              <a:rPr lang="en-GB" dirty="0" err="1" smtClean="0"/>
              <a:t>effectivity</a:t>
            </a:r>
            <a:r>
              <a:rPr lang="en-GB" dirty="0" smtClean="0"/>
              <a:t> information lost</a:t>
            </a:r>
          </a:p>
          <a:p>
            <a:pPr lvl="1"/>
            <a:r>
              <a:rPr lang="en-GB" dirty="0" smtClean="0"/>
              <a:t>However if mapping from a repository the user should be able to select a date and be given the model as it was on that date using </a:t>
            </a:r>
            <a:r>
              <a:rPr lang="en-GB" dirty="0" err="1" smtClean="0"/>
              <a:t>effectivity</a:t>
            </a:r>
            <a:r>
              <a:rPr lang="en-GB" dirty="0" smtClean="0"/>
              <a:t> information</a:t>
            </a:r>
          </a:p>
          <a:p>
            <a:r>
              <a:rPr lang="en-GB" dirty="0" smtClean="0"/>
              <a:t>All meta data about change process lost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8948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SysML Recommendations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Add Id</a:t>
            </a:r>
            <a:r>
              <a:rPr lang="en-GB" baseline="0" dirty="0" smtClean="0"/>
              <a:t> to Block</a:t>
            </a:r>
          </a:p>
          <a:p>
            <a:pPr lvl="1"/>
            <a:r>
              <a:rPr lang="en-GB" dirty="0" smtClean="0"/>
              <a:t>Currently only Requirements have Id’s</a:t>
            </a:r>
          </a:p>
          <a:p>
            <a:r>
              <a:rPr lang="en-GB" dirty="0" smtClean="0"/>
              <a:t>Formalize </a:t>
            </a:r>
            <a:r>
              <a:rPr lang="en-GB" dirty="0" smtClean="0"/>
              <a:t>approach identified in SysML 1.1 Clause 17.4.2</a:t>
            </a:r>
          </a:p>
          <a:p>
            <a:pPr lvl="1"/>
            <a:r>
              <a:rPr lang="en-GB" dirty="0" smtClean="0"/>
              <a:t>Define standard stereotype </a:t>
            </a:r>
            <a:r>
              <a:rPr lang="en-GB" dirty="0" err="1" smtClean="0"/>
              <a:t>ConfigurationItem</a:t>
            </a:r>
            <a:endParaRPr lang="en-GB" dirty="0" smtClean="0"/>
          </a:p>
          <a:p>
            <a:pPr lvl="2"/>
            <a:r>
              <a:rPr lang="en-GB" dirty="0" smtClean="0"/>
              <a:t>Attributes:</a:t>
            </a:r>
          </a:p>
          <a:p>
            <a:pPr lvl="3"/>
            <a:r>
              <a:rPr lang="en-GB" dirty="0"/>
              <a:t>a</a:t>
            </a:r>
            <a:r>
              <a:rPr lang="en-GB" dirty="0" smtClean="0"/>
              <a:t>uthor</a:t>
            </a:r>
          </a:p>
          <a:p>
            <a:pPr lvl="3"/>
            <a:r>
              <a:rPr lang="en-GB" dirty="0"/>
              <a:t>v</a:t>
            </a:r>
            <a:r>
              <a:rPr lang="en-GB" dirty="0" smtClean="0"/>
              <a:t>ersion</a:t>
            </a:r>
          </a:p>
          <a:p>
            <a:pPr lvl="3"/>
            <a:r>
              <a:rPr lang="en-GB" dirty="0" err="1" smtClean="0"/>
              <a:t>lastChanged</a:t>
            </a:r>
            <a:endParaRPr lang="en-GB" dirty="0" smtClean="0"/>
          </a:p>
          <a:p>
            <a:pPr lvl="3"/>
            <a:r>
              <a:rPr lang="en-GB" dirty="0" smtClean="0"/>
              <a:t>status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0988864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GB" dirty="0" err="1" smtClean="0"/>
              <a:t>SysML</a:t>
            </a:r>
            <a:r>
              <a:rPr lang="en-GB" dirty="0" smtClean="0"/>
              <a:t> Recommendations (</a:t>
            </a:r>
            <a:r>
              <a:rPr lang="en-GB" dirty="0" err="1" smtClean="0"/>
              <a:t>cont</a:t>
            </a:r>
            <a:r>
              <a:rPr lang="en-GB" dirty="0" smtClean="0"/>
              <a:t>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Allow encoding of DiagramDescription</a:t>
            </a:r>
          </a:p>
          <a:p>
            <a:pPr lvl="1"/>
            <a:r>
              <a:rPr lang="en-GB" smtClean="0"/>
              <a:t>Allows tracking of layout changes without semantic change</a:t>
            </a:r>
          </a:p>
          <a:p>
            <a:pPr lvl="1"/>
            <a:r>
              <a:rPr lang="en-GB" smtClean="0"/>
              <a:t>Attributes:</a:t>
            </a:r>
          </a:p>
          <a:p>
            <a:pPr lvl="2"/>
            <a:r>
              <a:rPr lang="en-GB" smtClean="0"/>
              <a:t>author</a:t>
            </a:r>
          </a:p>
          <a:p>
            <a:pPr lvl="2"/>
            <a:r>
              <a:rPr lang="en-GB" smtClean="0"/>
              <a:t>version</a:t>
            </a:r>
          </a:p>
          <a:p>
            <a:pPr lvl="2"/>
            <a:r>
              <a:rPr lang="en-GB" smtClean="0"/>
              <a:t>lastChanged</a:t>
            </a:r>
          </a:p>
          <a:p>
            <a:pPr lvl="2"/>
            <a:r>
              <a:rPr lang="en-GB" smtClean="0"/>
              <a:t>status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79497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SysML</a:t>
            </a:r>
            <a:r>
              <a:rPr lang="en-GB" dirty="0" smtClean="0"/>
              <a:t> meta model extensions</a:t>
            </a:r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484784"/>
            <a:ext cx="5082650" cy="29174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907554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XMI Recommendations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xmi:Documentation</a:t>
            </a:r>
            <a:r>
              <a:rPr lang="en-GB" dirty="0" smtClean="0"/>
              <a:t> should be extended following attributes:</a:t>
            </a:r>
          </a:p>
          <a:p>
            <a:pPr lvl="1"/>
            <a:r>
              <a:rPr lang="en-GB" dirty="0" err="1" smtClean="0"/>
              <a:t>modelVersion</a:t>
            </a:r>
            <a:endParaRPr lang="en-GB" dirty="0" smtClean="0"/>
          </a:p>
          <a:p>
            <a:pPr lvl="1"/>
            <a:r>
              <a:rPr lang="en-GB" dirty="0" err="1" smtClean="0"/>
              <a:t>modelDate</a:t>
            </a:r>
            <a:endParaRPr lang="en-GB" dirty="0" smtClean="0"/>
          </a:p>
          <a:p>
            <a:pPr lvl="1"/>
            <a:r>
              <a:rPr lang="en-GB" dirty="0" err="1" smtClean="0"/>
              <a:t>modelStatus</a:t>
            </a:r>
            <a:endParaRPr lang="en-GB" dirty="0" smtClean="0"/>
          </a:p>
          <a:p>
            <a:endParaRPr lang="en-GB" dirty="0"/>
          </a:p>
          <a:p>
            <a:r>
              <a:rPr lang="en-GB" dirty="0" smtClean="0"/>
              <a:t>Or SysML recommendation that this information is formally encoded into</a:t>
            </a:r>
          </a:p>
          <a:p>
            <a:pPr lvl="1"/>
            <a:r>
              <a:rPr lang="en-GB" dirty="0" err="1" smtClean="0"/>
              <a:t>xmi:Documentation:longDescription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97539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Contacts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Allison Barnard-Feeney</a:t>
            </a:r>
            <a:r>
              <a:rPr lang="en-GB" dirty="0"/>
              <a:t/>
            </a:r>
            <a:br>
              <a:rPr lang="en-GB" dirty="0"/>
            </a:br>
            <a:r>
              <a:rPr lang="en-GB" b="1" dirty="0"/>
              <a:t>Address: </a:t>
            </a:r>
            <a:r>
              <a:rPr lang="en-GB" dirty="0"/>
              <a:t>National Institute of Standards and Technology</a:t>
            </a:r>
            <a:br>
              <a:rPr lang="en-GB" dirty="0"/>
            </a:br>
            <a:r>
              <a:rPr lang="en-GB" dirty="0"/>
              <a:t>100 Bureau Drive, Stop </a:t>
            </a:r>
            <a:r>
              <a:rPr lang="en-GB" dirty="0" smtClean="0"/>
              <a:t>8260, Gaithersburg, MD 20899-8260 USA</a:t>
            </a:r>
            <a:r>
              <a:rPr lang="en-GB" dirty="0"/>
              <a:t/>
            </a:r>
            <a:br>
              <a:rPr lang="en-GB" dirty="0"/>
            </a:br>
            <a:r>
              <a:rPr lang="en-GB" b="1" dirty="0"/>
              <a:t>Telephone: </a:t>
            </a:r>
            <a:r>
              <a:rPr lang="en-GB" dirty="0"/>
              <a:t>+1 301 975 </a:t>
            </a:r>
            <a:r>
              <a:rPr lang="en-GB" dirty="0" smtClean="0"/>
              <a:t>3181</a:t>
            </a:r>
            <a:br>
              <a:rPr lang="en-GB" dirty="0" smtClean="0"/>
            </a:br>
            <a:r>
              <a:rPr lang="en-GB" b="1" dirty="0" smtClean="0"/>
              <a:t>Electronic </a:t>
            </a:r>
            <a:r>
              <a:rPr lang="en-GB" b="1" dirty="0"/>
              <a:t>mail: </a:t>
            </a:r>
            <a:r>
              <a:rPr lang="en-GB" dirty="0">
                <a:hlinkClick r:id="rId2"/>
              </a:rPr>
              <a:t>abf@nist.gov</a:t>
            </a:r>
            <a:r>
              <a:rPr lang="en-GB" dirty="0"/>
              <a:t/>
            </a:r>
            <a:br>
              <a:rPr lang="en-GB" dirty="0"/>
            </a:br>
            <a:endParaRPr lang="en-GB" dirty="0" smtClean="0"/>
          </a:p>
          <a:p>
            <a:r>
              <a:rPr lang="en-GB" dirty="0" smtClean="0"/>
              <a:t>Phil Spiby</a:t>
            </a:r>
            <a:br>
              <a:rPr lang="en-GB" dirty="0" smtClean="0"/>
            </a:br>
            <a:r>
              <a:rPr lang="en-GB" b="1" dirty="0" smtClean="0"/>
              <a:t>Address: </a:t>
            </a:r>
            <a:r>
              <a:rPr lang="en-GB" dirty="0" err="1" smtClean="0"/>
              <a:t>Eurostep</a:t>
            </a:r>
            <a:r>
              <a:rPr lang="en-GB" dirty="0" smtClean="0"/>
              <a:t> Limited</a:t>
            </a:r>
            <a:br>
              <a:rPr lang="en-GB" dirty="0" smtClean="0"/>
            </a:br>
            <a:r>
              <a:rPr lang="en-GB" dirty="0" smtClean="0"/>
              <a:t>73 Columbia Ave., Sutton in Ashfield, </a:t>
            </a:r>
            <a:r>
              <a:rPr lang="en-GB" dirty="0" err="1" smtClean="0"/>
              <a:t>Notts</a:t>
            </a:r>
            <a:r>
              <a:rPr lang="en-GB" dirty="0" smtClean="0"/>
              <a:t> NG17 2GZ UK</a:t>
            </a:r>
            <a:br>
              <a:rPr lang="en-GB" dirty="0" smtClean="0"/>
            </a:br>
            <a:r>
              <a:rPr lang="en-GB" b="1" dirty="0" smtClean="0"/>
              <a:t>Telephone: </a:t>
            </a:r>
            <a:r>
              <a:rPr lang="en-GB" dirty="0" smtClean="0"/>
              <a:t>+44 1623 522940</a:t>
            </a:r>
            <a:br>
              <a:rPr lang="en-GB" dirty="0" smtClean="0"/>
            </a:br>
            <a:r>
              <a:rPr lang="en-GB" b="1" dirty="0" smtClean="0"/>
              <a:t>Electronic mail: </a:t>
            </a:r>
            <a:r>
              <a:rPr lang="en-GB" u="sng" dirty="0" smtClean="0">
                <a:hlinkClick r:id="rId3" tooltip="mailto:Phil.Spiby@Eurostep.com"/>
              </a:rPr>
              <a:t>phil.spiby@eurostep.com</a:t>
            </a:r>
            <a:endParaRPr lang="en-GB" dirty="0" smtClean="0"/>
          </a:p>
          <a:p>
            <a:endParaRPr lang="en-GB" dirty="0"/>
          </a:p>
          <a:p>
            <a:r>
              <a:rPr lang="en-GB" dirty="0" smtClean="0"/>
              <a:t>This work was performed under contract to NIST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675381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Why do this?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dirty="0" err="1" smtClean="0">
                <a:latin typeface="Arial" pitchFamily="34" charset="0"/>
                <a:cs typeface="Arial" pitchFamily="34" charset="0"/>
              </a:rPr>
              <a:t>SysML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Model Management identified as major problem</a:t>
            </a:r>
          </a:p>
          <a:p>
            <a:pPr lvl="1">
              <a:lnSpc>
                <a:spcPct val="90000"/>
              </a:lnSpc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By a few from STEP community years ago</a:t>
            </a:r>
          </a:p>
          <a:p>
            <a:pPr lvl="1">
              <a:lnSpc>
                <a:spcPct val="90000"/>
              </a:lnSpc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By most in MBSE at IS’08</a:t>
            </a:r>
          </a:p>
          <a:p>
            <a:pPr lvl="1">
              <a:lnSpc>
                <a:spcPct val="90000"/>
              </a:lnSpc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By most in INCOSE at IW’10</a:t>
            </a:r>
          </a:p>
          <a:p>
            <a:pPr>
              <a:lnSpc>
                <a:spcPct val="90000"/>
              </a:lnSpc>
            </a:pPr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STEP community well versed in complex Change/Configuration Management</a:t>
            </a:r>
          </a:p>
          <a:p>
            <a:pPr lvl="1">
              <a:lnSpc>
                <a:spcPct val="90000"/>
              </a:lnSpc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Developed PDM Schema in 1990’s</a:t>
            </a:r>
          </a:p>
          <a:p>
            <a:pPr lvl="2">
              <a:lnSpc>
                <a:spcPct val="90000"/>
              </a:lnSpc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Basis of OMG PDM Enablers and OMG PLM Web Services</a:t>
            </a:r>
          </a:p>
          <a:p>
            <a:pPr lvl="1">
              <a:lnSpc>
                <a:spcPct val="90000"/>
              </a:lnSpc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Developed PDM Modules in 2000’s</a:t>
            </a:r>
          </a:p>
          <a:p>
            <a:pPr lvl="2">
              <a:lnSpc>
                <a:spcPct val="90000"/>
              </a:lnSpc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Basis of many PLM tool offerings</a:t>
            </a:r>
          </a:p>
          <a:p>
            <a:pPr lvl="2">
              <a:lnSpc>
                <a:spcPct val="90000"/>
              </a:lnSpc>
            </a:pPr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AP233 builds upon and extends these capabilities</a:t>
            </a:r>
          </a:p>
          <a:p>
            <a:pPr lvl="1">
              <a:lnSpc>
                <a:spcPct val="90000"/>
              </a:lnSpc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But harmonized with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SysML</a:t>
            </a:r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pPr lvl="2">
              <a:lnSpc>
                <a:spcPct val="90000"/>
              </a:lnSpc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Through INCOSE MDSD WG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63513"/>
            <a:ext cx="8080375" cy="746125"/>
          </a:xfrm>
          <a:ln/>
        </p:spPr>
        <p:txBody>
          <a:bodyPr/>
          <a:lstStyle/>
          <a:p>
            <a:pPr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dirty="0" smtClean="0"/>
              <a:t>What do we mean by CM?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908050"/>
            <a:ext cx="8080375" cy="5116513"/>
          </a:xfrm>
          <a:ln/>
        </p:spPr>
        <p:txBody>
          <a:bodyPr/>
          <a:lstStyle/>
          <a:p>
            <a:pPr marL="339725" indent="-339725" defTabSz="449263">
              <a:lnSpc>
                <a:spcPct val="90000"/>
              </a:lnSpc>
              <a:spcBef>
                <a:spcPct val="700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1800" dirty="0" smtClean="0">
                <a:latin typeface="Arial" pitchFamily="34" charset="0"/>
                <a:cs typeface="Arial" pitchFamily="34" charset="0"/>
              </a:rPr>
              <a:t>Process for managing change</a:t>
            </a:r>
          </a:p>
          <a:p>
            <a:pPr marL="739775" lvl="1" indent="-339725" defTabSz="449263">
              <a:lnSpc>
                <a:spcPct val="90000"/>
              </a:lnSpc>
              <a:spcBef>
                <a:spcPct val="700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1800" dirty="0" smtClean="0">
                <a:latin typeface="Arial" pitchFamily="34" charset="0"/>
                <a:cs typeface="Arial" pitchFamily="34" charset="0"/>
              </a:rPr>
              <a:t>Change request</a:t>
            </a:r>
          </a:p>
          <a:p>
            <a:pPr marL="739775" lvl="1" indent="-339725" defTabSz="449263">
              <a:lnSpc>
                <a:spcPct val="90000"/>
              </a:lnSpc>
              <a:spcBef>
                <a:spcPct val="700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1800" dirty="0" smtClean="0">
                <a:latin typeface="Arial" pitchFamily="34" charset="0"/>
                <a:cs typeface="Arial" pitchFamily="34" charset="0"/>
              </a:rPr>
              <a:t>Change order</a:t>
            </a:r>
          </a:p>
          <a:p>
            <a:pPr marL="739775" lvl="1" indent="-339725" defTabSz="449263">
              <a:lnSpc>
                <a:spcPct val="90000"/>
              </a:lnSpc>
              <a:spcBef>
                <a:spcPct val="700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1800" dirty="0" smtClean="0">
                <a:latin typeface="Arial" pitchFamily="34" charset="0"/>
                <a:cs typeface="Arial" pitchFamily="34" charset="0"/>
              </a:rPr>
              <a:t>Etc.</a:t>
            </a:r>
          </a:p>
          <a:p>
            <a:pPr marL="339725" indent="-339725" defTabSz="449263">
              <a:lnSpc>
                <a:spcPct val="90000"/>
              </a:lnSpc>
              <a:spcBef>
                <a:spcPct val="700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1800" dirty="0" smtClean="0">
                <a:latin typeface="Arial" pitchFamily="34" charset="0"/>
                <a:cs typeface="Arial" pitchFamily="34" charset="0"/>
              </a:rPr>
              <a:t>Meta 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data recording about 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the changes</a:t>
            </a:r>
          </a:p>
          <a:p>
            <a:pPr marL="739775" lvl="1" indent="-339725" defTabSz="449263">
              <a:lnSpc>
                <a:spcPct val="90000"/>
              </a:lnSpc>
              <a:spcBef>
                <a:spcPct val="700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1800" dirty="0" smtClean="0">
                <a:latin typeface="Arial" pitchFamily="34" charset="0"/>
                <a:cs typeface="Arial" pitchFamily="34" charset="0"/>
              </a:rPr>
              <a:t>Version identification</a:t>
            </a:r>
          </a:p>
          <a:p>
            <a:pPr marL="739775" lvl="1" indent="-339725" defTabSz="449263">
              <a:lnSpc>
                <a:spcPct val="90000"/>
              </a:lnSpc>
              <a:spcBef>
                <a:spcPct val="700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1800" dirty="0" smtClean="0">
                <a:latin typeface="Arial" pitchFamily="34" charset="0"/>
                <a:cs typeface="Arial" pitchFamily="34" charset="0"/>
              </a:rPr>
              <a:t>Effectivity</a:t>
            </a:r>
          </a:p>
          <a:p>
            <a:pPr marL="739775" lvl="1" indent="-339725" defTabSz="449263">
              <a:lnSpc>
                <a:spcPct val="90000"/>
              </a:lnSpc>
              <a:spcBef>
                <a:spcPct val="700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1800" dirty="0" smtClean="0">
                <a:latin typeface="Arial" pitchFamily="34" charset="0"/>
                <a:cs typeface="Arial" pitchFamily="34" charset="0"/>
              </a:rPr>
              <a:t>Who</a:t>
            </a:r>
          </a:p>
          <a:p>
            <a:pPr marL="739775" lvl="1" indent="-339725" defTabSz="449263">
              <a:lnSpc>
                <a:spcPct val="90000"/>
              </a:lnSpc>
              <a:spcBef>
                <a:spcPct val="700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1800" dirty="0" smtClean="0">
                <a:latin typeface="Arial" pitchFamily="34" charset="0"/>
                <a:cs typeface="Arial" pitchFamily="34" charset="0"/>
              </a:rPr>
              <a:t>Etc.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Formal change management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VDA Recommendation 4965 Part 1: Engineering Change Management</a:t>
            </a:r>
          </a:p>
          <a:p>
            <a:r>
              <a:rPr lang="en-GB" dirty="0" smtClean="0"/>
              <a:t>Manage change due to:</a:t>
            </a:r>
          </a:p>
          <a:p>
            <a:pPr lvl="1"/>
            <a:r>
              <a:rPr lang="en-GB" dirty="0" smtClean="0"/>
              <a:t>Changes in Legislation</a:t>
            </a:r>
          </a:p>
          <a:p>
            <a:pPr lvl="1"/>
            <a:r>
              <a:rPr lang="en-GB" dirty="0" smtClean="0"/>
              <a:t>Changes in market conditions</a:t>
            </a:r>
          </a:p>
          <a:p>
            <a:pPr lvl="1"/>
            <a:r>
              <a:rPr lang="en-GB" dirty="0" smtClean="0"/>
              <a:t>Internal inadequacies in development, planning or production</a:t>
            </a:r>
          </a:p>
          <a:p>
            <a:pPr lvl="1"/>
            <a:r>
              <a:rPr lang="en-GB" dirty="0" smtClean="0"/>
              <a:t>Quality or safety problems</a:t>
            </a:r>
          </a:p>
          <a:p>
            <a:pPr lvl="1"/>
            <a:r>
              <a:rPr lang="en-GB" dirty="0" smtClean="0"/>
              <a:t>Exploitation of additional optimization potential</a:t>
            </a:r>
          </a:p>
          <a:p>
            <a:r>
              <a:rPr lang="en-GB" dirty="0" smtClean="0"/>
              <a:t>Required for large collaborative programs</a:t>
            </a:r>
          </a:p>
          <a:p>
            <a:pPr lvl="1"/>
            <a:r>
              <a:rPr lang="en-GB" dirty="0" smtClean="0"/>
              <a:t>ECM is the crucial factor in the </a:t>
            </a:r>
            <a:r>
              <a:rPr lang="en-GB" smtClean="0"/>
              <a:t>success of these </a:t>
            </a:r>
            <a:r>
              <a:rPr lang="en-GB" dirty="0" smtClean="0"/>
              <a:t>programs</a:t>
            </a:r>
          </a:p>
          <a:p>
            <a:pPr lvl="1"/>
            <a:r>
              <a:rPr lang="en-GB" dirty="0" smtClean="0"/>
              <a:t>Cost savings of 43% identified when ECM used</a:t>
            </a:r>
          </a:p>
          <a:p>
            <a:pPr lvl="2"/>
            <a:r>
              <a:rPr lang="en-GB" dirty="0" smtClean="0"/>
              <a:t>Avoid work on old versions</a:t>
            </a:r>
          </a:p>
          <a:p>
            <a:pPr lvl="2"/>
            <a:r>
              <a:rPr lang="en-GB" dirty="0" smtClean="0"/>
              <a:t>Prompt response to change</a:t>
            </a:r>
          </a:p>
        </p:txBody>
      </p:sp>
    </p:spTree>
    <p:extLst>
      <p:ext uri="{BB962C8B-B14F-4D97-AF65-F5344CB8AC3E}">
        <p14:creationId xmlns:p14="http://schemas.microsoft.com/office/powerpoint/2010/main" val="3780209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Identification and all it means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Identification of an object is fundamental to both AP233 &amp; </a:t>
            </a:r>
            <a:r>
              <a:rPr lang="en-GB" dirty="0" err="1" smtClean="0"/>
              <a:t>SysML</a:t>
            </a:r>
            <a:endParaRPr lang="en-GB" dirty="0" smtClean="0"/>
          </a:p>
          <a:p>
            <a:pPr lvl="1"/>
            <a:r>
              <a:rPr lang="en-GB" dirty="0" smtClean="0"/>
              <a:t>BUT what does it mean?</a:t>
            </a:r>
          </a:p>
          <a:p>
            <a:pPr lvl="1"/>
            <a:r>
              <a:rPr lang="en-GB" dirty="0" smtClean="0"/>
              <a:t>It allows two people to </a:t>
            </a:r>
            <a:r>
              <a:rPr lang="en-GB" dirty="0" smtClean="0">
                <a:solidFill>
                  <a:srgbClr val="FF0000"/>
                </a:solidFill>
              </a:rPr>
              <a:t>identify</a:t>
            </a:r>
            <a:r>
              <a:rPr lang="en-GB" dirty="0" smtClean="0"/>
              <a:t> the subject in a communication</a:t>
            </a:r>
          </a:p>
          <a:p>
            <a:pPr lvl="2"/>
            <a:r>
              <a:rPr lang="en-GB" dirty="0" smtClean="0"/>
              <a:t>It is assumed that if two people refer to the same identifier then they are talking about the same thing!</a:t>
            </a:r>
          </a:p>
          <a:p>
            <a:r>
              <a:rPr lang="en-GB" dirty="0" smtClean="0"/>
              <a:t>Version identification is Fundamental to model management!</a:t>
            </a:r>
          </a:p>
          <a:p>
            <a:pPr lvl="1"/>
            <a:r>
              <a:rPr lang="en-GB" dirty="0" smtClean="0"/>
              <a:t>It allows two people to identify the subject at a particular point in time or state in its development</a:t>
            </a:r>
          </a:p>
          <a:p>
            <a:pPr lvl="2"/>
            <a:r>
              <a:rPr lang="en-GB" dirty="0"/>
              <a:t>It is assumed that if two people refer to the same identifier and version identifier then the state of that thing is understood</a:t>
            </a:r>
            <a:endParaRPr lang="en-GB" dirty="0"/>
          </a:p>
          <a:p>
            <a:r>
              <a:rPr lang="en-GB" dirty="0" smtClean="0"/>
              <a:t>Remember identification and version identification are human actions trying to assert order on complex problems.</a:t>
            </a:r>
          </a:p>
        </p:txBody>
      </p:sp>
    </p:spTree>
    <p:extLst>
      <p:ext uri="{BB962C8B-B14F-4D97-AF65-F5344CB8AC3E}">
        <p14:creationId xmlns:p14="http://schemas.microsoft.com/office/powerpoint/2010/main" val="33979685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Effectivity</a:t>
            </a:r>
            <a:r>
              <a:rPr lang="en-GB" dirty="0" smtClean="0"/>
              <a:t>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Effevtivity</a:t>
            </a:r>
            <a:r>
              <a:rPr lang="en-GB" dirty="0" smtClean="0"/>
              <a:t> applies to relationships</a:t>
            </a:r>
          </a:p>
          <a:p>
            <a:pPr lvl="1"/>
            <a:r>
              <a:rPr lang="en-GB" dirty="0" smtClean="0"/>
              <a:t>It allows </a:t>
            </a:r>
            <a:r>
              <a:rPr lang="en-GB" dirty="0" smtClean="0"/>
              <a:t>tracking of when relationships were effective</a:t>
            </a:r>
          </a:p>
          <a:p>
            <a:r>
              <a:rPr lang="en-GB" dirty="0" smtClean="0"/>
              <a:t>In AP233 (and STEP in general) most things are managed as relationships:</a:t>
            </a:r>
          </a:p>
          <a:p>
            <a:pPr lvl="1"/>
            <a:r>
              <a:rPr lang="en-GB" dirty="0" smtClean="0"/>
              <a:t>Parent/child in an assembly</a:t>
            </a:r>
          </a:p>
          <a:p>
            <a:pPr lvl="1"/>
            <a:r>
              <a:rPr lang="en-GB" dirty="0" smtClean="0"/>
              <a:t>Property of an object</a:t>
            </a:r>
          </a:p>
          <a:p>
            <a:pPr lvl="1"/>
            <a:r>
              <a:rPr lang="en-GB" dirty="0" smtClean="0"/>
              <a:t>Classification of an object</a:t>
            </a:r>
          </a:p>
          <a:p>
            <a:pPr lvl="1"/>
            <a:r>
              <a:rPr lang="en-GB" dirty="0" smtClean="0"/>
              <a:t>Even Identification of an object!</a:t>
            </a:r>
          </a:p>
          <a:p>
            <a:r>
              <a:rPr lang="en-GB" dirty="0" smtClean="0"/>
              <a:t>Using </a:t>
            </a:r>
            <a:r>
              <a:rPr lang="en-GB" dirty="0" err="1" smtClean="0"/>
              <a:t>effectivity</a:t>
            </a:r>
            <a:r>
              <a:rPr lang="en-GB" dirty="0" smtClean="0"/>
              <a:t> can allow the whole history of development/ change to be recorded</a:t>
            </a:r>
          </a:p>
          <a:p>
            <a:pPr lvl="1"/>
            <a:r>
              <a:rPr lang="en-GB" dirty="0" smtClean="0"/>
              <a:t>However, this is mostly automatic and not denoted by humans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384337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SysML and Change Management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File based</a:t>
            </a:r>
          </a:p>
          <a:p>
            <a:pPr lvl="1"/>
            <a:r>
              <a:rPr lang="en-GB" dirty="0" smtClean="0"/>
              <a:t>Document management or simple file based PDM</a:t>
            </a:r>
          </a:p>
          <a:p>
            <a:pPr lvl="1"/>
            <a:r>
              <a:rPr lang="en-GB" dirty="0" smtClean="0"/>
              <a:t>Minimal impact assessment possible</a:t>
            </a:r>
          </a:p>
          <a:p>
            <a:pPr lvl="1"/>
            <a:r>
              <a:rPr lang="en-GB" dirty="0" smtClean="0"/>
              <a:t>Could be a simple change of layout or complete re-design of model</a:t>
            </a:r>
          </a:p>
          <a:p>
            <a:r>
              <a:rPr lang="en-GB" dirty="0" smtClean="0"/>
              <a:t>Diagram Description</a:t>
            </a:r>
          </a:p>
          <a:p>
            <a:pPr lvl="1"/>
            <a:r>
              <a:rPr lang="en-GB" dirty="0" smtClean="0"/>
              <a:t>Allows version identification &amp; date</a:t>
            </a:r>
          </a:p>
          <a:p>
            <a:pPr lvl="2"/>
            <a:r>
              <a:rPr lang="en-GB" dirty="0" smtClean="0"/>
              <a:t>Of the Diagram, NOT the model elements on the diagram</a:t>
            </a:r>
          </a:p>
          <a:p>
            <a:pPr lvl="1"/>
            <a:r>
              <a:rPr lang="en-GB" dirty="0" smtClean="0"/>
              <a:t>More fine grain than file based, </a:t>
            </a:r>
          </a:p>
          <a:p>
            <a:pPr lvl="1"/>
            <a:r>
              <a:rPr lang="en-GB" dirty="0" smtClean="0"/>
              <a:t>still minimal impact assessment </a:t>
            </a:r>
          </a:p>
          <a:p>
            <a:r>
              <a:rPr lang="en-GB" dirty="0" smtClean="0"/>
              <a:t>Vendor tool support</a:t>
            </a:r>
          </a:p>
          <a:p>
            <a:pPr lvl="1"/>
            <a:r>
              <a:rPr lang="en-GB" dirty="0" smtClean="0"/>
              <a:t>Many vendors now track changes to models within their tools</a:t>
            </a:r>
          </a:p>
          <a:p>
            <a:pPr lvl="1"/>
            <a:r>
              <a:rPr lang="en-GB" dirty="0" smtClean="0"/>
              <a:t>No support for exchanging/sharing this information</a:t>
            </a:r>
          </a:p>
          <a:p>
            <a:pPr lvl="1"/>
            <a:r>
              <a:rPr lang="en-GB" dirty="0" smtClean="0"/>
              <a:t>Can lead to tool tie-in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28929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AP233 and Change Management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Full PLM support</a:t>
            </a:r>
          </a:p>
          <a:p>
            <a:pPr lvl="1"/>
            <a:r>
              <a:rPr lang="en-GB" dirty="0" err="1" smtClean="0"/>
              <a:t>Versionable</a:t>
            </a:r>
            <a:r>
              <a:rPr lang="en-GB" dirty="0" smtClean="0"/>
              <a:t> objects</a:t>
            </a:r>
          </a:p>
          <a:p>
            <a:pPr lvl="1"/>
            <a:r>
              <a:rPr lang="en-GB" dirty="0" err="1" smtClean="0"/>
              <a:t>Effectivity</a:t>
            </a:r>
            <a:r>
              <a:rPr lang="en-GB" dirty="0" smtClean="0"/>
              <a:t> on relationships</a:t>
            </a:r>
          </a:p>
          <a:p>
            <a:pPr lvl="1"/>
            <a:r>
              <a:rPr lang="en-GB" dirty="0" smtClean="0"/>
              <a:t>Approval status</a:t>
            </a:r>
          </a:p>
          <a:p>
            <a:pPr lvl="1"/>
            <a:r>
              <a:rPr lang="en-GB" dirty="0" smtClean="0"/>
              <a:t>Work/process recording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576318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AP233/</a:t>
            </a:r>
            <a:r>
              <a:rPr lang="en-GB" dirty="0" err="1" smtClean="0"/>
              <a:t>SysML</a:t>
            </a:r>
            <a:r>
              <a:rPr lang="en-GB" dirty="0" smtClean="0"/>
              <a:t> CM support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Explicit support for File based management</a:t>
            </a:r>
          </a:p>
          <a:p>
            <a:pPr lvl="1"/>
            <a:r>
              <a:rPr lang="en-GB" dirty="0" smtClean="0"/>
              <a:t>AP233 Core includes Document Management &amp; PDM</a:t>
            </a:r>
          </a:p>
          <a:p>
            <a:pPr lvl="2"/>
            <a:r>
              <a:rPr lang="en-GB" dirty="0" smtClean="0"/>
              <a:t>Use file system/Vendor encoded dates?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Mapped support for Diagram based management</a:t>
            </a:r>
          </a:p>
          <a:p>
            <a:pPr lvl="1"/>
            <a:r>
              <a:rPr lang="en-GB" dirty="0" smtClean="0"/>
              <a:t>AP233 includes collection, so each diagram can be mapped to a </a:t>
            </a:r>
            <a:r>
              <a:rPr lang="en-GB" dirty="0" err="1" smtClean="0"/>
              <a:t>versionable</a:t>
            </a:r>
            <a:r>
              <a:rPr lang="en-GB" dirty="0" smtClean="0"/>
              <a:t> collection</a:t>
            </a:r>
          </a:p>
          <a:p>
            <a:pPr lvl="2"/>
            <a:r>
              <a:rPr lang="en-GB" dirty="0" smtClean="0"/>
              <a:t>Use </a:t>
            </a:r>
            <a:r>
              <a:rPr lang="en-GB" dirty="0" err="1" smtClean="0"/>
              <a:t>denotational</a:t>
            </a:r>
            <a:r>
              <a:rPr lang="en-GB" dirty="0" smtClean="0"/>
              <a:t> version identification as given in SysML</a:t>
            </a:r>
          </a:p>
          <a:p>
            <a:pPr lvl="2"/>
            <a:r>
              <a:rPr lang="en-GB" dirty="0" smtClean="0"/>
              <a:t>However, SysML (and UML), at present, have no standard XMI representation of the diagrams</a:t>
            </a:r>
          </a:p>
          <a:p>
            <a:pPr lvl="2"/>
            <a:r>
              <a:rPr lang="en-GB" dirty="0" smtClean="0"/>
              <a:t>But most vendors have reasonable (</a:t>
            </a:r>
            <a:r>
              <a:rPr lang="en-GB" dirty="0" err="1" smtClean="0"/>
              <a:t>ish</a:t>
            </a:r>
            <a:r>
              <a:rPr lang="en-GB" dirty="0" smtClean="0"/>
              <a:t>!) XMI representations of their diagram structures</a:t>
            </a:r>
          </a:p>
          <a:p>
            <a:pPr lvl="3"/>
            <a:r>
              <a:rPr lang="en-GB" dirty="0" smtClean="0"/>
              <a:t>Could use vendor specific mappings…</a:t>
            </a:r>
          </a:p>
        </p:txBody>
      </p:sp>
    </p:spTree>
    <p:extLst>
      <p:ext uri="{BB962C8B-B14F-4D97-AF65-F5344CB8AC3E}">
        <p14:creationId xmlns:p14="http://schemas.microsoft.com/office/powerpoint/2010/main" val="3056230556"/>
      </p:ext>
    </p:extLst>
  </p:cSld>
  <p:clrMapOvr>
    <a:masterClrMapping/>
  </p:clrMapOvr>
</p:sld>
</file>

<file path=ppt/theme/theme1.xml><?xml version="1.0" encoding="utf-8"?>
<a:theme xmlns:a="http://schemas.openxmlformats.org/drawingml/2006/main" name="eurostep_20080507">
  <a:themeElements>
    <a:clrScheme name="Eurostep">
      <a:dk1>
        <a:srgbClr val="172982"/>
      </a:dk1>
      <a:lt1>
        <a:srgbClr val="FFFFFF"/>
      </a:lt1>
      <a:dk2>
        <a:srgbClr val="E20015"/>
      </a:dk2>
      <a:lt2>
        <a:srgbClr val="BEC2C5"/>
      </a:lt2>
      <a:accent1>
        <a:srgbClr val="647DC2"/>
      </a:accent1>
      <a:accent2>
        <a:srgbClr val="DE7756"/>
      </a:accent2>
      <a:accent3>
        <a:srgbClr val="172982"/>
      </a:accent3>
      <a:accent4>
        <a:srgbClr val="E20015"/>
      </a:accent4>
      <a:accent5>
        <a:srgbClr val="BEC2C5"/>
      </a:accent5>
      <a:accent6>
        <a:srgbClr val="FFFFFF"/>
      </a:accent6>
      <a:hlink>
        <a:srgbClr val="172982"/>
      </a:hlink>
      <a:folHlink>
        <a:srgbClr val="E20015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Times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80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-60" charset="0"/>
            <a:ea typeface="ＭＳ Ｐゴシック" pitchFamily="-60" charset="-128"/>
            <a:cs typeface="ＭＳ Ｐゴシック" pitchFamily="-60" charset="-128"/>
          </a:defRPr>
        </a:defPPr>
      </a:lstStyle>
      <a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a: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60" charset="0"/>
            <a:ea typeface="ＭＳ Ｐゴシック" pitchFamily="-60" charset="-128"/>
            <a:cs typeface="ＭＳ Ｐゴシック" pitchFamily="-60" charset="-128"/>
          </a:defRPr>
        </a:defPPr>
      </a:lstStyle>
    </a:lnDef>
  </a:objectDefaults>
  <a:extraClrSchemeLst>
    <a:extraClrScheme>
      <a:clrScheme name="Blank Presentation 1">
        <a:dk1>
          <a:srgbClr val="172983"/>
        </a:dk1>
        <a:lt1>
          <a:srgbClr val="FFFFFF"/>
        </a:lt1>
        <a:dk2>
          <a:srgbClr val="172983"/>
        </a:dk2>
        <a:lt2>
          <a:srgbClr val="676B6E"/>
        </a:lt2>
        <a:accent1>
          <a:srgbClr val="BEC2C5"/>
        </a:accent1>
        <a:accent2>
          <a:srgbClr val="979C9F"/>
        </a:accent2>
        <a:accent3>
          <a:srgbClr val="FFFFFF"/>
        </a:accent3>
        <a:accent4>
          <a:srgbClr val="12216F"/>
        </a:accent4>
        <a:accent5>
          <a:srgbClr val="DBDDDF"/>
        </a:accent5>
        <a:accent6>
          <a:srgbClr val="888D90"/>
        </a:accent6>
        <a:hlink>
          <a:srgbClr val="E30015"/>
        </a:hlink>
        <a:folHlink>
          <a:srgbClr val="D4D6D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eurostep_20080507</Template>
  <TotalTime>1103</TotalTime>
  <Words>899</Words>
  <Application>Microsoft Office PowerPoint</Application>
  <PresentationFormat>On-screen Show (4:3)</PresentationFormat>
  <Paragraphs>174</Paragraphs>
  <Slides>19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eurostep_20080507</vt:lpstr>
      <vt:lpstr>AP233 based CM for SysML</vt:lpstr>
      <vt:lpstr>Why do this?</vt:lpstr>
      <vt:lpstr>What do we mean by CM?</vt:lpstr>
      <vt:lpstr>Formal change management</vt:lpstr>
      <vt:lpstr>Identification and all it means</vt:lpstr>
      <vt:lpstr>Effectivity?</vt:lpstr>
      <vt:lpstr>SysML and Change Management</vt:lpstr>
      <vt:lpstr>AP233 and Change Management </vt:lpstr>
      <vt:lpstr>AP233/SysML CM support</vt:lpstr>
      <vt:lpstr>AP233/SysML CM support (cont)</vt:lpstr>
      <vt:lpstr>Recommendation</vt:lpstr>
      <vt:lpstr>CM based mapping</vt:lpstr>
      <vt:lpstr>Connotational effectivity rules</vt:lpstr>
      <vt:lpstr>Mapping from AP233-&gt; SysML (current)</vt:lpstr>
      <vt:lpstr>SysML Recommendations</vt:lpstr>
      <vt:lpstr>SysML Recommendations (cont)</vt:lpstr>
      <vt:lpstr>SysML meta model extensions</vt:lpstr>
      <vt:lpstr>XMI Recommendations</vt:lpstr>
      <vt:lpstr>Contacts</vt:lpstr>
    </vt:vector>
  </TitlesOfParts>
  <Company>Eurostep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Future STEP Project Overview</dc:title>
  <dc:creator>dpe</dc:creator>
  <cp:lastModifiedBy>Phil Spiby</cp:lastModifiedBy>
  <cp:revision>73</cp:revision>
  <dcterms:created xsi:type="dcterms:W3CDTF">2008-10-27T19:47:56Z</dcterms:created>
  <dcterms:modified xsi:type="dcterms:W3CDTF">2010-07-11T16:00:29Z</dcterms:modified>
</cp:coreProperties>
</file>