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sldIdLst>
    <p:sldId id="374" r:id="rId2"/>
    <p:sldId id="365" r:id="rId3"/>
    <p:sldId id="369" r:id="rId4"/>
    <p:sldId id="372" r:id="rId5"/>
    <p:sldId id="373" r:id="rId6"/>
    <p:sldId id="370" r:id="rId7"/>
    <p:sldId id="371" r:id="rId8"/>
    <p:sldId id="375" r:id="rId9"/>
    <p:sldId id="376" r:id="rId10"/>
    <p:sldId id="368" r:id="rId11"/>
    <p:sldId id="361" r:id="rId12"/>
    <p:sldId id="3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2949" autoAdjust="0"/>
  </p:normalViewPr>
  <p:slideViewPr>
    <p:cSldViewPr snapToGrid="0" snapToObjects="1">
      <p:cViewPr varScale="1">
        <p:scale>
          <a:sx n="84" d="100"/>
          <a:sy n="84" d="100"/>
        </p:scale>
        <p:origin x="7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3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A731-7542-413D-8677-A1A0948ED28F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4C75-5B16-4A56-89E1-3BB70F644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9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94C75-5B16-4A56-89E1-3BB70F644F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40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296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189182"/>
            <a:ext cx="8042276" cy="4754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CE38E4D-051A-41E1-86A4-E56916468FD0}" type="datetimeFigureOut">
              <a:rPr lang="en-US" smtClean="0"/>
              <a:pPr/>
              <a:t>12/5/2015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886BB73A-582F-4420-9A14-CB10A2B2E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Systems Engineering Concept Model</a:t>
            </a:r>
            <a:br>
              <a:rPr lang="en-US" dirty="0" smtClean="0"/>
            </a:br>
            <a:r>
              <a:rPr lang="en-US" dirty="0" smtClean="0"/>
              <a:t>(SECM)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Status 12/2/2015</a:t>
            </a:r>
          </a:p>
          <a:p>
            <a:r>
              <a:rPr lang="en-US" dirty="0" smtClean="0"/>
              <a:t>John Watson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4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Engineering Concepts (v0.5)</a:t>
            </a:r>
            <a:endParaRPr lang="en-US" dirty="0"/>
          </a:p>
        </p:txBody>
      </p:sp>
      <p:pic>
        <p:nvPicPr>
          <p:cNvPr id="4" name="Picture 3" descr="SEBoK Concept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039"/>
            <a:ext cx="9144000" cy="523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 Core Concepts (v0.5)</a:t>
            </a:r>
            <a:endParaRPr lang="en-US" dirty="0"/>
          </a:p>
        </p:txBody>
      </p:sp>
      <p:pic>
        <p:nvPicPr>
          <p:cNvPr id="5" name="Picture 4" descr="SEBoK Core Concep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74" y="939508"/>
            <a:ext cx="8512147" cy="52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/>
          <p:cNvCxnSpPr/>
          <p:nvPr/>
        </p:nvCxnSpPr>
        <p:spPr>
          <a:xfrm flipV="1">
            <a:off x="5409602" y="5152884"/>
            <a:ext cx="702163" cy="66215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898529" y="5714074"/>
            <a:ext cx="608865" cy="775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6276452" y="3210222"/>
            <a:ext cx="3051" cy="755888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5131601" y="1679842"/>
            <a:ext cx="734427" cy="54157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1697230" y="1616570"/>
            <a:ext cx="1056932" cy="600632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3942880" y="3333935"/>
            <a:ext cx="0" cy="68877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3060125" y="1443100"/>
            <a:ext cx="0" cy="75761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8" idx="3"/>
          </p:cNvCxnSpPr>
          <p:nvPr/>
        </p:nvCxnSpPr>
        <p:spPr>
          <a:xfrm>
            <a:off x="2085051" y="4057833"/>
            <a:ext cx="724873" cy="366509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26" y="107576"/>
            <a:ext cx="8980319" cy="478589"/>
          </a:xfrm>
        </p:spPr>
        <p:txBody>
          <a:bodyPr/>
          <a:lstStyle/>
          <a:p>
            <a:r>
              <a:rPr lang="en-US" sz="2400" dirty="0"/>
              <a:t>Systems Engineering Concept Model (SECM) Approach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2754161" y="2220925"/>
            <a:ext cx="2377440" cy="1188720"/>
            <a:chOff x="9520326" y="1768025"/>
            <a:chExt cx="2409411" cy="1380430"/>
          </a:xfrm>
          <a:effectLst>
            <a:outerShdw blurRad="50800" dist="762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58" name="Picture 57" descr="SEBoK Concepts.png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4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190500" dist="101600" dir="2700000" sx="96000" sy="96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9" name="TextBox 58"/>
            <p:cNvSpPr txBox="1"/>
            <p:nvPr/>
          </p:nvSpPr>
          <p:spPr>
            <a:xfrm>
              <a:off x="9520326" y="1768025"/>
              <a:ext cx="2409410" cy="117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</a:t>
              </a:r>
              <a:r>
                <a:rPr lang="en-US" sz="2000" b="1" smtClean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2015 Industry Reference</a:t>
              </a:r>
              <a:endPara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726109" y="4029058"/>
            <a:ext cx="2377440" cy="1188720"/>
            <a:chOff x="9432281" y="1762845"/>
            <a:chExt cx="2497456" cy="138561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pic>
          <p:nvPicPr>
            <p:cNvPr id="69" name="Picture 68" descr="SEBoK Concept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0327" y="1768026"/>
              <a:ext cx="2409410" cy="1380429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101600" dir="186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70" name="TextBox 69"/>
            <p:cNvSpPr txBox="1"/>
            <p:nvPr/>
          </p:nvSpPr>
          <p:spPr>
            <a:xfrm>
              <a:off x="9432281" y="1762845"/>
              <a:ext cx="2409410" cy="825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SECM - SysML V2 RFP</a:t>
              </a:r>
              <a:endPara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6" name="Rectangle 75"/>
          <p:cNvSpPr>
            <a:spLocks noChangeAspect="1"/>
          </p:cNvSpPr>
          <p:nvPr/>
        </p:nvSpPr>
        <p:spPr>
          <a:xfrm>
            <a:off x="5758095" y="848845"/>
            <a:ext cx="1040040" cy="134067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</a:t>
            </a:r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IEC/IEEE 15288: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en-US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027" y="3596936"/>
            <a:ext cx="1205024" cy="921793"/>
          </a:xfrm>
          <a:prstGeom prst="rect">
            <a:avLst/>
          </a:prstGeom>
          <a:ln/>
          <a:effectLst>
            <a:outerShdw blurRad="50800" dist="76200" dir="18600000" sx="101000" sy="101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Other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Industry Ontologies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2251260" y="4801176"/>
            <a:ext cx="552862" cy="483751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77" idx="2"/>
          </p:cNvCxnSpPr>
          <p:nvPr/>
        </p:nvCxnSpPr>
        <p:spPr>
          <a:xfrm>
            <a:off x="4731794" y="1639079"/>
            <a:ext cx="0" cy="57812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135" idx="1"/>
          </p:cNvCxnSpPr>
          <p:nvPr/>
        </p:nvCxnSpPr>
        <p:spPr>
          <a:xfrm flipV="1">
            <a:off x="5150963" y="4563525"/>
            <a:ext cx="960802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1514877" y="5124714"/>
            <a:ext cx="914400" cy="1178719"/>
            <a:chOff x="7463652" y="3950013"/>
            <a:chExt cx="1511552" cy="1522687"/>
          </a:xfrm>
        </p:grpSpPr>
        <p:sp>
          <p:nvSpPr>
            <p:cNvPr id="96" name="Rectangle 95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97897" y="4946351"/>
              <a:ext cx="1423635" cy="1863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UML 4SE RFP</a:t>
              </a:r>
              <a:endParaRPr lang="en-US" sz="1200" b="1" dirty="0"/>
            </a:p>
          </p:txBody>
        </p:sp>
      </p:grpSp>
      <p:grpSp>
        <p:nvGrpSpPr>
          <p:cNvPr id="100" name="Group 99"/>
          <p:cNvGrpSpPr>
            <a:grpSpLocks noChangeAspect="1"/>
          </p:cNvGrpSpPr>
          <p:nvPr/>
        </p:nvGrpSpPr>
        <p:grpSpPr>
          <a:xfrm>
            <a:off x="4538022" y="5356357"/>
            <a:ext cx="914400" cy="1178719"/>
            <a:chOff x="7463652" y="3950013"/>
            <a:chExt cx="1511552" cy="1522687"/>
          </a:xfrm>
        </p:grpSpPr>
        <p:sp>
          <p:nvSpPr>
            <p:cNvPr id="101" name="Rectangle 100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57589" y="4052177"/>
              <a:ext cx="1086095" cy="607803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>
            <a:xfrm>
              <a:off x="7497897" y="4800985"/>
              <a:ext cx="1423634" cy="47710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V1.X Spec</a:t>
              </a:r>
              <a:endParaRPr lang="en-US" sz="1200" b="1" dirty="0"/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>
          <a:xfrm>
            <a:off x="2396678" y="848845"/>
            <a:ext cx="1308816" cy="830997"/>
            <a:chOff x="2091056" y="3101125"/>
            <a:chExt cx="1255561" cy="800828"/>
          </a:xfrm>
        </p:grpSpPr>
        <p:pic>
          <p:nvPicPr>
            <p:cNvPr id="105" name="Picture 104" descr="SEBoK Concepts.png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056" y="3121724"/>
              <a:ext cx="1255561" cy="740946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06" name="TextBox 105"/>
            <p:cNvSpPr txBox="1"/>
            <p:nvPr/>
          </p:nvSpPr>
          <p:spPr>
            <a:xfrm>
              <a:off x="2199276" y="3101125"/>
              <a:ext cx="1056464" cy="800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SEBoK 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V 0.5 Model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18" name="Group 117"/>
          <p:cNvGrpSpPr>
            <a:grpSpLocks noChangeAspect="1"/>
          </p:cNvGrpSpPr>
          <p:nvPr/>
        </p:nvGrpSpPr>
        <p:grpSpPr>
          <a:xfrm>
            <a:off x="3953988" y="848845"/>
            <a:ext cx="1555612" cy="790234"/>
            <a:chOff x="4748686" y="718814"/>
            <a:chExt cx="1880680" cy="929011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8686" y="718814"/>
              <a:ext cx="1880680" cy="92901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101600" dir="18900000" sx="98000" sy="98000" algn="b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5476955" y="1404267"/>
              <a:ext cx="434107" cy="21709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b="1" dirty="0" smtClean="0"/>
                <a:t>V 1.4</a:t>
              </a:r>
              <a:endParaRPr lang="en-US" sz="1200" b="1" dirty="0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135735" y="4932036"/>
            <a:ext cx="1023494" cy="1386724"/>
            <a:chOff x="291856" y="2511843"/>
            <a:chExt cx="2474860" cy="923908"/>
          </a:xfrm>
        </p:grpSpPr>
        <p:pic>
          <p:nvPicPr>
            <p:cNvPr id="111" name="Picture 110" descr="SEBoK Concepts.png"/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356" y="2511843"/>
              <a:ext cx="2382360" cy="923908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112" name="TextBox 111"/>
            <p:cNvSpPr txBox="1"/>
            <p:nvPr/>
          </p:nvSpPr>
          <p:spPr>
            <a:xfrm>
              <a:off x="291856" y="2598488"/>
              <a:ext cx="2474860" cy="7792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SECM – 2003 Industry</a:t>
              </a:r>
            </a:p>
            <a:p>
              <a:pPr algn="ctr"/>
              <a:r>
                <a:rPr lang="en-US" sz="1500" b="1" dirty="0" smtClean="0">
                  <a:solidFill>
                    <a:schemeClr val="tx2"/>
                  </a:solidFill>
                </a:rPr>
                <a:t>Reference</a:t>
              </a:r>
            </a:p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*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3" name="Rectangle 112"/>
          <p:cNvSpPr>
            <a:spLocks noChangeAspect="1"/>
          </p:cNvSpPr>
          <p:nvPr/>
        </p:nvSpPr>
        <p:spPr>
          <a:xfrm>
            <a:off x="1110240" y="848845"/>
            <a:ext cx="1037944" cy="133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/>
          <a:effectLst>
            <a:outerShdw blurRad="50800" dist="101600" dir="18900000" sx="98000" sy="98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INCOSE Systems Engineering Handbook V4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3" name="Straight Arrow Connector 132"/>
          <p:cNvCxnSpPr/>
          <p:nvPr/>
        </p:nvCxnSpPr>
        <p:spPr>
          <a:xfrm flipV="1">
            <a:off x="7011237" y="4556932"/>
            <a:ext cx="483992" cy="6593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>
            <a:grpSpLocks noChangeAspect="1"/>
          </p:cNvGrpSpPr>
          <p:nvPr/>
        </p:nvGrpSpPr>
        <p:grpSpPr>
          <a:xfrm>
            <a:off x="6111765" y="3974165"/>
            <a:ext cx="914400" cy="1178719"/>
            <a:chOff x="7463652" y="3950013"/>
            <a:chExt cx="1511552" cy="1522687"/>
          </a:xfrm>
        </p:grpSpPr>
        <p:sp>
          <p:nvSpPr>
            <p:cNvPr id="135" name="Rectangle 134"/>
            <p:cNvSpPr/>
            <p:nvPr/>
          </p:nvSpPr>
          <p:spPr>
            <a:xfrm>
              <a:off x="7463652" y="3950013"/>
              <a:ext cx="1511552" cy="1522687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80710" y="4081648"/>
              <a:ext cx="1077437" cy="602958"/>
            </a:xfrm>
            <a:prstGeom prst="rect">
              <a:avLst/>
            </a:prstGeom>
          </p:spPr>
        </p:pic>
        <p:sp>
          <p:nvSpPr>
            <p:cNvPr id="137" name="TextBox 136"/>
            <p:cNvSpPr txBox="1"/>
            <p:nvPr/>
          </p:nvSpPr>
          <p:spPr>
            <a:xfrm>
              <a:off x="7497897" y="4822669"/>
              <a:ext cx="1423635" cy="433735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/>
                <a:t>SysML </a:t>
              </a:r>
              <a:r>
                <a:rPr lang="en-US" sz="1200" b="1" dirty="0" smtClean="0"/>
                <a:t>V2 RFP</a:t>
              </a:r>
              <a:endParaRPr lang="en-US" sz="1200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0720" y="6506051"/>
            <a:ext cx="2710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* </a:t>
            </a:r>
            <a:r>
              <a:rPr lang="en-US" sz="900" dirty="0">
                <a:solidFill>
                  <a:schemeClr val="tx2"/>
                </a:solidFill>
              </a:rPr>
              <a:t>Joint </a:t>
            </a:r>
            <a:r>
              <a:rPr lang="en-US" sz="900" dirty="0" smtClean="0">
                <a:solidFill>
                  <a:schemeClr val="tx2"/>
                </a:solidFill>
              </a:rPr>
              <a:t>INCOSE/AP233/OMG, Led by Dave </a:t>
            </a:r>
            <a:r>
              <a:rPr lang="en-US" sz="900" dirty="0" smtClean="0"/>
              <a:t>Oliver</a:t>
            </a:r>
            <a:endParaRPr lang="en-US" sz="9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473138" y="5226613"/>
            <a:ext cx="2027359" cy="881155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894858" y="3429252"/>
            <a:ext cx="0" cy="539937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7500497" y="3953734"/>
            <a:ext cx="1343484" cy="1861307"/>
            <a:chOff x="8343499" y="4534886"/>
            <a:chExt cx="1693764" cy="2183367"/>
          </a:xfrm>
        </p:grpSpPr>
        <p:grpSp>
          <p:nvGrpSpPr>
            <p:cNvPr id="138" name="Group 137"/>
            <p:cNvGrpSpPr>
              <a:grpSpLocks noChangeAspect="1"/>
            </p:cNvGrpSpPr>
            <p:nvPr/>
          </p:nvGrpSpPr>
          <p:grpSpPr>
            <a:xfrm>
              <a:off x="8343499" y="4534886"/>
              <a:ext cx="1693764" cy="2183367"/>
              <a:chOff x="7546090" y="3918543"/>
              <a:chExt cx="1511553" cy="1522687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7546090" y="3918543"/>
                <a:ext cx="1511553" cy="1522687"/>
              </a:xfrm>
              <a:prstGeom prst="rect">
                <a:avLst/>
              </a:prstGeom>
              <a:solidFill>
                <a:schemeClr val="bg1"/>
              </a:solidFill>
              <a:ln w="28575"/>
              <a:effectLst>
                <a:outerShdw blurRad="50800" dist="762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4443" y="3997984"/>
                <a:ext cx="628666" cy="351815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>
              <a:xfrm>
                <a:off x="7556958" y="4195136"/>
                <a:ext cx="1423634" cy="433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1">
                <a:spAutoFit/>
              </a:bodyPr>
              <a:lstStyle/>
              <a:p>
                <a:pPr algn="ctr"/>
                <a:r>
                  <a:rPr lang="en-US" sz="1200" b="1" dirty="0"/>
                  <a:t>SysML </a:t>
                </a:r>
                <a:r>
                  <a:rPr lang="en-US" sz="1200" b="1" dirty="0" smtClean="0"/>
                  <a:t>V2 Spec</a:t>
                </a:r>
                <a:endParaRPr lang="en-US" sz="1200" b="1" dirty="0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8624924" y="5410488"/>
              <a:ext cx="1056752" cy="5644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dirty="0" smtClean="0"/>
                <a:t>SysML V2 Meta-model</a:t>
              </a:r>
              <a:endParaRPr lang="en-US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03955" y="6068983"/>
              <a:ext cx="898691" cy="5072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smtClean="0"/>
                <a:t>Service Spec</a:t>
              </a:r>
              <a:endParaRPr lang="en-US" sz="1200" dirty="0"/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>
            <a:off x="2433758" y="5776235"/>
            <a:ext cx="2095643" cy="0"/>
          </a:xfrm>
          <a:prstGeom prst="straightConnector1">
            <a:avLst/>
          </a:prstGeom>
          <a:ln w="63500" cmpd="sng">
            <a:solidFill>
              <a:schemeClr val="accent1"/>
            </a:solidFill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>
            <a:grpSpLocks noChangeAspect="1"/>
          </p:cNvGrpSpPr>
          <p:nvPr/>
        </p:nvGrpSpPr>
        <p:grpSpPr>
          <a:xfrm>
            <a:off x="6676372" y="2467790"/>
            <a:ext cx="881931" cy="1146500"/>
            <a:chOff x="7463652" y="3991634"/>
            <a:chExt cx="1457879" cy="1481066"/>
          </a:xfrm>
        </p:grpSpPr>
        <p:sp>
          <p:nvSpPr>
            <p:cNvPr id="116" name="Rectangle 115"/>
            <p:cNvSpPr/>
            <p:nvPr/>
          </p:nvSpPr>
          <p:spPr>
            <a:xfrm>
              <a:off x="7463652" y="3991634"/>
              <a:ext cx="1457879" cy="1481066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3307" y="4146169"/>
              <a:ext cx="962146" cy="538439"/>
            </a:xfrm>
            <a:prstGeom prst="rect">
              <a:avLst/>
            </a:prstGeom>
          </p:spPr>
        </p:pic>
        <p:sp>
          <p:nvSpPr>
            <p:cNvPr id="119" name="TextBox 118"/>
            <p:cNvSpPr txBox="1"/>
            <p:nvPr/>
          </p:nvSpPr>
          <p:spPr>
            <a:xfrm>
              <a:off x="7497897" y="4681705"/>
              <a:ext cx="1423634" cy="71566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200" b="1" dirty="0" smtClean="0"/>
                <a:t>Other</a:t>
              </a:r>
            </a:p>
            <a:p>
              <a:pPr algn="ctr"/>
              <a:r>
                <a:rPr lang="en-US" sz="1200" b="1" dirty="0" smtClean="0"/>
                <a:t>OMG</a:t>
              </a:r>
            </a:p>
            <a:p>
              <a:pPr algn="ctr"/>
              <a:r>
                <a:rPr lang="en-US" sz="1200" b="1" dirty="0" smtClean="0"/>
                <a:t>Specs</a:t>
              </a:r>
              <a:endParaRPr lang="en-US" sz="12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38617" y="2478933"/>
            <a:ext cx="1049056" cy="1179954"/>
            <a:chOff x="5438617" y="2478933"/>
            <a:chExt cx="1049056" cy="1179954"/>
          </a:xfrm>
        </p:grpSpPr>
        <p:sp>
          <p:nvSpPr>
            <p:cNvPr id="109" name="Rectangle 108"/>
            <p:cNvSpPr/>
            <p:nvPr/>
          </p:nvSpPr>
          <p:spPr>
            <a:xfrm>
              <a:off x="5438617" y="2478933"/>
              <a:ext cx="1049056" cy="1179954"/>
            </a:xfrm>
            <a:prstGeom prst="rect">
              <a:avLst/>
            </a:prstGeom>
            <a:solidFill>
              <a:schemeClr val="bg1"/>
            </a:solidFill>
            <a:ln w="28575"/>
            <a:effectLst>
              <a:outerShdw blurRad="50800" dist="762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5477730" y="3117602"/>
              <a:ext cx="977474" cy="50783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pPr algn="ctr"/>
              <a:r>
                <a:rPr lang="en-US" sz="1100" b="1" dirty="0"/>
                <a:t>SysML </a:t>
              </a:r>
              <a:r>
                <a:rPr lang="en-US" sz="1100" b="1" dirty="0" smtClean="0"/>
                <a:t>V2 Services Requirements</a:t>
              </a:r>
              <a:endParaRPr lang="en-US" sz="1100" b="1" dirty="0"/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30020" y="2551875"/>
              <a:ext cx="663156" cy="562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2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SECM: 2015 Industry Reference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193 Concept Terms have been captured and defined in the model</a:t>
            </a:r>
          </a:p>
          <a:p>
            <a:r>
              <a:rPr lang="en-US" dirty="0" smtClean="0"/>
              <a:t>11 Concept Diagrams Produced and Reviewed</a:t>
            </a:r>
          </a:p>
          <a:p>
            <a:r>
              <a:rPr lang="en-US" dirty="0" smtClean="0"/>
              <a:t>2 additional Concept Diagrams are Under Construction</a:t>
            </a:r>
          </a:p>
          <a:p>
            <a:r>
              <a:rPr lang="en-US" dirty="0" smtClean="0"/>
              <a:t>Review HTML Model Extracts are available on the Wiki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of Diagrams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71073"/>
            <a:ext cx="8042276" cy="3299691"/>
          </a:xfrm>
        </p:spPr>
        <p:txBody>
          <a:bodyPr numCol="2">
            <a:noAutofit/>
          </a:bodyPr>
          <a:lstStyle/>
          <a:p>
            <a:r>
              <a:rPr lang="en-US" sz="2000" dirty="0"/>
              <a:t>System Hierarchy </a:t>
            </a:r>
          </a:p>
          <a:p>
            <a:r>
              <a:rPr lang="en-US" sz="2000" dirty="0"/>
              <a:t>System Architecture</a:t>
            </a:r>
          </a:p>
          <a:p>
            <a:r>
              <a:rPr lang="en-US" sz="2000" dirty="0"/>
              <a:t>Environment</a:t>
            </a:r>
          </a:p>
          <a:p>
            <a:r>
              <a:rPr lang="en-US" sz="2000" dirty="0" smtClean="0"/>
              <a:t>Configuration </a:t>
            </a:r>
            <a:r>
              <a:rPr lang="en-US" sz="2000" dirty="0"/>
              <a:t>Management</a:t>
            </a:r>
          </a:p>
          <a:p>
            <a:r>
              <a:rPr lang="en-US" sz="2000" dirty="0"/>
              <a:t>System Thinking – Principles</a:t>
            </a:r>
          </a:p>
          <a:p>
            <a:r>
              <a:rPr lang="en-US" sz="2000" dirty="0" smtClean="0"/>
              <a:t>Architecture </a:t>
            </a:r>
            <a:r>
              <a:rPr lang="en-US" sz="2000" dirty="0"/>
              <a:t>Models</a:t>
            </a:r>
          </a:p>
          <a:p>
            <a:r>
              <a:rPr lang="en-US" sz="2000" dirty="0"/>
              <a:t>Disciplines</a:t>
            </a:r>
          </a:p>
          <a:p>
            <a:r>
              <a:rPr lang="en-US" sz="2000" dirty="0"/>
              <a:t>Generic Life Cycle Model</a:t>
            </a:r>
          </a:p>
          <a:p>
            <a:r>
              <a:rPr lang="en-US" sz="2000" dirty="0"/>
              <a:t>Life Cycle</a:t>
            </a:r>
          </a:p>
          <a:p>
            <a:r>
              <a:rPr lang="en-US" sz="2000" dirty="0"/>
              <a:t>Requirement Traceability</a:t>
            </a:r>
          </a:p>
          <a:p>
            <a:r>
              <a:rPr lang="en-US" sz="2000" dirty="0"/>
              <a:t>SE </a:t>
            </a:r>
            <a:r>
              <a:rPr lang="en-US" sz="2000" dirty="0" smtClean="0"/>
              <a:t>Processes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496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7929707" cy="533692"/>
          </a:xfrm>
        </p:spPr>
        <p:txBody>
          <a:bodyPr/>
          <a:lstStyle/>
          <a:p>
            <a:r>
              <a:rPr lang="en-US" dirty="0" smtClean="0"/>
              <a:t>System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8" y="595985"/>
            <a:ext cx="8851570" cy="62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7"/>
            <a:ext cx="7632824" cy="521816"/>
          </a:xfrm>
        </p:spPr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3" y="739217"/>
            <a:ext cx="8942119" cy="597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SECM: </a:t>
            </a:r>
            <a:r>
              <a:rPr lang="en-US" dirty="0" smtClean="0"/>
              <a:t>SysML V2 RFP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2" r="1034"/>
          <a:stretch/>
        </p:blipFill>
        <p:spPr>
          <a:xfrm>
            <a:off x="1353820" y="3747394"/>
            <a:ext cx="6393180" cy="31106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966065"/>
            <a:ext cx="8042276" cy="275503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Properties will be the first concept examined</a:t>
            </a:r>
          </a:p>
          <a:p>
            <a:r>
              <a:rPr lang="en-US" dirty="0" smtClean="0"/>
              <a:t>1st Step – Integrate Input from sources</a:t>
            </a:r>
          </a:p>
          <a:p>
            <a:pPr lvl="1"/>
            <a:r>
              <a:rPr lang="en-US" dirty="0" smtClean="0"/>
              <a:t>SECM – 2015 Industry Reference</a:t>
            </a:r>
          </a:p>
          <a:p>
            <a:pPr lvl="1"/>
            <a:r>
              <a:rPr lang="en-US" dirty="0" smtClean="0"/>
              <a:t>UML for SE RFP - Section 6.5.3, Properties </a:t>
            </a:r>
          </a:p>
          <a:p>
            <a:pPr lvl="1"/>
            <a:r>
              <a:rPr lang="en-US" dirty="0" smtClean="0"/>
              <a:t>Scan SysML RTF Issues</a:t>
            </a:r>
          </a:p>
          <a:p>
            <a:r>
              <a:rPr lang="en-US" dirty="0" smtClean="0"/>
              <a:t>Then, Request Input from Other Industry Ontologies</a:t>
            </a:r>
          </a:p>
        </p:txBody>
      </p:sp>
    </p:spTree>
    <p:extLst>
      <p:ext uri="{BB962C8B-B14F-4D97-AF65-F5344CB8AC3E}">
        <p14:creationId xmlns:p14="http://schemas.microsoft.com/office/powerpoint/2010/main" val="39304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 Workflow Use Case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Workflow Use Cases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Change Request </a:t>
            </a:r>
            <a:endParaRPr lang="en-US" dirty="0" smtClean="0"/>
          </a:p>
          <a:p>
            <a:pPr lvl="1"/>
            <a:r>
              <a:rPr lang="en-US" dirty="0" smtClean="0"/>
              <a:t>Work </a:t>
            </a:r>
            <a:r>
              <a:rPr lang="en-US" dirty="0" smtClean="0"/>
              <a:t>is Complete, for now</a:t>
            </a:r>
          </a:p>
          <a:p>
            <a:pPr lvl="1"/>
            <a:r>
              <a:rPr lang="en-US" dirty="0" smtClean="0"/>
              <a:t>Review document available at the wiki: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60" y="2668587"/>
            <a:ext cx="8564563" cy="38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11009</TotalTime>
  <Words>237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News Gothic MT</vt:lpstr>
      <vt:lpstr>Wingdings 2</vt:lpstr>
      <vt:lpstr>Breeze</vt:lpstr>
      <vt:lpstr>Systems Engineering Concept Model (SECM)</vt:lpstr>
      <vt:lpstr>Systems Engineering Concept Model (SECM) Approach</vt:lpstr>
      <vt:lpstr>SECM: 2015 Industry Reference </vt:lpstr>
      <vt:lpstr>List of Diagrams Reviewed</vt:lpstr>
      <vt:lpstr>System Hierarchy</vt:lpstr>
      <vt:lpstr>System Architecture</vt:lpstr>
      <vt:lpstr>SECM: SysML V2 RFP</vt:lpstr>
      <vt:lpstr>SE Workflow Use Case</vt:lpstr>
      <vt:lpstr>SE Workflow Use Cases</vt:lpstr>
      <vt:lpstr>Backup</vt:lpstr>
      <vt:lpstr>Systems Engineering Concepts (v0.5)</vt:lpstr>
      <vt:lpstr>SE Core Concepts (v0.5)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SEBoK Architecture Validation</dc:title>
  <dc:creator>Steven W. MItchell</dc:creator>
  <cp:lastModifiedBy>John Watson</cp:lastModifiedBy>
  <cp:revision>235</cp:revision>
  <dcterms:created xsi:type="dcterms:W3CDTF">2011-06-15T03:49:47Z</dcterms:created>
  <dcterms:modified xsi:type="dcterms:W3CDTF">2015-12-05T20:48:34Z</dcterms:modified>
</cp:coreProperties>
</file>