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9" r:id="rId2"/>
  </p:sldMasterIdLst>
  <p:notesMasterIdLst>
    <p:notesMasterId r:id="rId5"/>
  </p:notesMasterIdLst>
  <p:handoutMasterIdLst>
    <p:handoutMasterId r:id="rId6"/>
  </p:handoutMasterIdLst>
  <p:sldIdLst>
    <p:sldId id="373" r:id="rId3"/>
    <p:sldId id="372" r:id="rId4"/>
  </p:sldIdLst>
  <p:sldSz cx="9144000" cy="6858000" type="screen4x3"/>
  <p:notesSz cx="6858000" cy="92964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16503"/>
    <a:srgbClr val="C49318"/>
    <a:srgbClr val="008080"/>
    <a:srgbClr val="BBE1FD"/>
    <a:srgbClr val="D7D7FF"/>
    <a:srgbClr val="9DD3D7"/>
    <a:srgbClr val="A3D5D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2150" autoAdjust="0"/>
    <p:restoredTop sz="83959" autoAdjust="0"/>
  </p:normalViewPr>
  <p:slideViewPr>
    <p:cSldViewPr>
      <p:cViewPr varScale="1">
        <p:scale>
          <a:sx n="88" d="100"/>
          <a:sy n="88" d="100"/>
        </p:scale>
        <p:origin x="-126" y="-114"/>
      </p:cViewPr>
      <p:guideLst>
        <p:guide orient="horz" pos="3072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1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fld id="{022B797D-A45D-4E61-BE65-C04395048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924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687388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425950"/>
            <a:ext cx="5013325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3"/>
            <a:ext cx="29924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850313"/>
            <a:ext cx="29924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fld id="{E6CDE35C-A155-4FBA-A761-3A25356C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 descr="Light horizontal"/>
          <p:cNvSpPr>
            <a:spLocks noChangeArrowheads="1"/>
          </p:cNvSpPr>
          <p:nvPr/>
        </p:nvSpPr>
        <p:spPr bwMode="auto">
          <a:xfrm>
            <a:off x="11113" y="5856288"/>
            <a:ext cx="9132887" cy="990600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C49318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 descr="Light horizontal"/>
          <p:cNvSpPr>
            <a:spLocks noChangeArrowheads="1"/>
          </p:cNvSpPr>
          <p:nvPr/>
        </p:nvSpPr>
        <p:spPr bwMode="auto">
          <a:xfrm>
            <a:off x="152400" y="0"/>
            <a:ext cx="8991600" cy="914400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E6B23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6" descr="SRLwrench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2057400"/>
            <a:ext cx="16764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3810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3366"/>
                </a:solidFill>
              </a:rPr>
              <a:t>S</a:t>
            </a:r>
            <a:r>
              <a:rPr lang="en-US" sz="1400">
                <a:solidFill>
                  <a:srgbClr val="003366"/>
                </a:solidFill>
              </a:rPr>
              <a:t>ystems </a:t>
            </a:r>
            <a:r>
              <a:rPr lang="en-US" sz="1400" b="1">
                <a:solidFill>
                  <a:srgbClr val="003366"/>
                </a:solidFill>
              </a:rPr>
              <a:t>R</a:t>
            </a:r>
            <a:r>
              <a:rPr lang="en-US" sz="1400">
                <a:solidFill>
                  <a:srgbClr val="003366"/>
                </a:solidFill>
              </a:rPr>
              <a:t>ealization </a:t>
            </a:r>
            <a:r>
              <a:rPr lang="en-US" sz="1400" b="1">
                <a:solidFill>
                  <a:srgbClr val="003366"/>
                </a:solidFill>
              </a:rPr>
              <a:t>L</a:t>
            </a:r>
            <a:r>
              <a:rPr lang="en-US" sz="1400">
                <a:solidFill>
                  <a:srgbClr val="003366"/>
                </a:solidFill>
              </a:rPr>
              <a:t>aboratory</a:t>
            </a:r>
          </a:p>
        </p:txBody>
      </p:sp>
      <p:pic>
        <p:nvPicPr>
          <p:cNvPr id="8" name="Picture 4" descr="techlogo"/>
          <p:cNvPicPr>
            <a:picLocks noChangeAspect="1" noChangeArrowheads="1"/>
          </p:cNvPicPr>
          <p:nvPr/>
        </p:nvPicPr>
        <p:blipFill>
          <a:blip r:embed="rId3" cstate="print"/>
          <a:srcRect t="5164" r="31905"/>
          <a:stretch>
            <a:fillRect/>
          </a:stretch>
        </p:blipFill>
        <p:spPr bwMode="auto">
          <a:xfrm>
            <a:off x="0" y="11113"/>
            <a:ext cx="29067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10000"/>
            <a:ext cx="6172200" cy="2046288"/>
          </a:xfrm>
        </p:spPr>
        <p:txBody>
          <a:bodyPr/>
          <a:lstStyle>
            <a:lvl1pPr marL="0" indent="0" algn="ctr">
              <a:lnSpc>
                <a:spcPct val="110000"/>
              </a:lnSpc>
              <a:buFont typeface="Wingdings" pitchFamily="2" charset="2"/>
              <a:buNone/>
              <a:defRPr sz="1900">
                <a:solidFill>
                  <a:schemeClr val="tx1"/>
                </a:solidFill>
              </a:defRPr>
            </a:lvl1pPr>
          </a:lstStyle>
          <a:p>
            <a:r>
              <a:rPr lang="en-US"/>
              <a:t>G.W. Woodruff School of Mechanical Engineering</a:t>
            </a:r>
          </a:p>
          <a:p>
            <a:r>
              <a:rPr lang="en-US"/>
              <a:t>Systems Realization Laboratory</a:t>
            </a:r>
          </a:p>
          <a:p>
            <a:r>
              <a:rPr lang="en-US"/>
              <a:t>Product and Systems Lifecycle Management Center</a:t>
            </a:r>
          </a:p>
          <a:p>
            <a:r>
              <a:rPr lang="en-US"/>
              <a:t>Georgia Institute of Technology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2667000" y="2362200"/>
            <a:ext cx="61722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B8B0-82B2-4F7E-B236-67163171A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228600"/>
            <a:ext cx="21939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309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2D5E-4B77-4B41-ADB5-B1778E64E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7728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7B53-F430-4E68-A871-86FD18501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D3D9-D638-4C8A-B001-A003E95ECF51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E233-147C-4190-87CB-945F5AE63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C59-6BD3-45C9-87C5-27691E310E56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4D9D-B653-4B80-B03B-22A58859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5229-C5B7-43E8-926A-626463BC26CA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07F5-6367-442D-9752-06120011D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A55F-79E5-442D-9F7B-5148E62700A2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112A-52DB-4419-964D-22690114A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10F11-7F0D-4F87-BE2A-073328A1D411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210E-6DE2-4078-BF84-5B6D85DBA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04E2-1F0B-4D0B-9CC6-C4729050E713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905D-F6F7-4DE5-904F-9F5C6D60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FE86-1C50-4C7A-8280-FD83A74F4302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6E7E-30D9-437F-96B8-4FD9CD50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DEAF-DA36-4A6D-A267-FFDE7112C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5DD1-1A0F-4BE9-8EC5-67E7F653D1A5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526C-D741-44E9-9C17-61E3119F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2D87-39A1-41E8-9A16-B757E5F9D30E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37D71-E4B6-44C2-83A9-8A02A20D2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1324-740D-495F-9C3A-0E4B6F236162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846F-BB4B-4B65-B5D5-474FF9497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B51A-6726-4415-A9CB-12F5D2E3915C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0C50-631D-4C58-A08C-C3A8BD67C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017E-3F00-42DD-B270-04139551C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813F-0ACF-4E1A-A2C9-9843E324C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ED8B-1D10-411E-9877-A1797FA41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9A19-BC96-4725-A8D4-D15CAB723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E24E-8D0A-4AA9-8186-31E2382B4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EEA1-2640-435E-808C-34FDC585EB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35CF-4167-479F-BE8E-D72D67749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77288" cy="685800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7" descr="techlogo"/>
          <p:cNvPicPr>
            <a:picLocks noChangeAspect="1" noChangeArrowheads="1"/>
          </p:cNvPicPr>
          <p:nvPr/>
        </p:nvPicPr>
        <p:blipFill>
          <a:blip r:embed="rId14" cstate="print"/>
          <a:srcRect t="5164" r="31905"/>
          <a:stretch>
            <a:fillRect/>
          </a:stretch>
        </p:blipFill>
        <p:spPr bwMode="auto">
          <a:xfrm>
            <a:off x="141288" y="6248400"/>
            <a:ext cx="1816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 descr="Light horizontal"/>
          <p:cNvSpPr>
            <a:spLocks noChangeArrowheads="1"/>
          </p:cNvSpPr>
          <p:nvPr/>
        </p:nvSpPr>
        <p:spPr bwMode="auto">
          <a:xfrm>
            <a:off x="1957388" y="6248400"/>
            <a:ext cx="6994525" cy="568325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E6B23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9" descr="SRLwrench6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94700" y="6286500"/>
            <a:ext cx="533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070600" y="6557963"/>
            <a:ext cx="2338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03366"/>
                </a:solidFill>
              </a:rPr>
              <a:t>S</a:t>
            </a:r>
            <a:r>
              <a:rPr lang="en-US" sz="1200">
                <a:solidFill>
                  <a:srgbClr val="003366"/>
                </a:solidFill>
              </a:rPr>
              <a:t>ystems </a:t>
            </a:r>
            <a:r>
              <a:rPr lang="en-US" sz="1200" b="1">
                <a:solidFill>
                  <a:srgbClr val="003366"/>
                </a:solidFill>
              </a:rPr>
              <a:t>R</a:t>
            </a:r>
            <a:r>
              <a:rPr lang="en-US" sz="1200">
                <a:solidFill>
                  <a:srgbClr val="003366"/>
                </a:solidFill>
              </a:rPr>
              <a:t>ealization </a:t>
            </a:r>
            <a:r>
              <a:rPr lang="en-US" sz="1200" b="1">
                <a:solidFill>
                  <a:srgbClr val="003366"/>
                </a:solidFill>
              </a:rPr>
              <a:t>L</a:t>
            </a:r>
            <a:r>
              <a:rPr lang="en-US" sz="1200">
                <a:solidFill>
                  <a:srgbClr val="003366"/>
                </a:solidFill>
              </a:rPr>
              <a:t>aboratory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62975" y="0"/>
            <a:ext cx="581025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43A2D3B-3B81-4D93-A337-4755F8BE2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  <p:sldLayoutId id="214748424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rgbClr val="A1650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s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AF92BDC-8AC6-4863-993D-864E2390BB8D}" type="datetime1">
              <a:rPr lang="en-US"/>
              <a:pPr>
                <a:defRPr/>
              </a:pPr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A2D425E-3C58-47AD-A048-C0F0F5240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Original </a:t>
            </a:r>
            <a:r>
              <a:rPr lang="en-US" dirty="0" smtClean="0"/>
              <a:t>Implementation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proposed at March 2010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4D9D-B653-4B80-B03B-22A58859117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6200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OMC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581400"/>
            <a:ext cx="813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hand-</a:t>
            </a:r>
            <a:br>
              <a:rPr lang="en-US" dirty="0" smtClean="0"/>
            </a:br>
            <a:r>
              <a:rPr lang="en-US" dirty="0" smtClean="0"/>
              <a:t>coded</a:t>
            </a:r>
            <a:br>
              <a:rPr lang="en-US" dirty="0" smtClean="0"/>
            </a:b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6705600" y="32766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5681" y="1981200"/>
            <a:ext cx="1390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conforms to</a:t>
            </a:r>
            <a:br>
              <a:rPr lang="en-US" dirty="0" smtClean="0"/>
            </a:br>
            <a:r>
              <a:rPr lang="en-US" dirty="0" smtClean="0"/>
              <a:t>Modelica</a:t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8746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90631" y="1905000"/>
            <a:ext cx="194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conforms to</a:t>
            </a:r>
          </a:p>
          <a:p>
            <a:pPr algn="ctr"/>
            <a:r>
              <a:rPr lang="en-US" dirty="0" smtClean="0"/>
              <a:t>SysML+</a:t>
            </a:r>
            <a:br>
              <a:rPr lang="en-US" dirty="0" smtClean="0"/>
            </a:br>
            <a:r>
              <a:rPr lang="en-US" dirty="0" smtClean="0"/>
              <a:t>SysML4Modelica</a:t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1528146" y="32766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946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SysML Tool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48768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Modelica</a:t>
            </a:r>
            <a:br>
              <a:rPr lang="en-US" dirty="0" smtClean="0"/>
            </a:br>
            <a:r>
              <a:rPr lang="en-US" dirty="0" smtClean="0"/>
              <a:t>.mo file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5400000">
            <a:off x="7848600" y="41910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876800"/>
            <a:ext cx="16043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Tool-Specific Repository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16200000">
            <a:off x="461346" y="41910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Bent-Up Arrow 19"/>
          <p:cNvSpPr/>
          <p:nvPr/>
        </p:nvSpPr>
        <p:spPr>
          <a:xfrm rot="5400000">
            <a:off x="4572000" y="2362200"/>
            <a:ext cx="1524000" cy="4572000"/>
          </a:xfrm>
          <a:prstGeom prst="bentUpArrow">
            <a:avLst>
              <a:gd name="adj1" fmla="val 10974"/>
              <a:gd name="adj2" fmla="val 11364"/>
              <a:gd name="adj3" fmla="val 13312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3733800" y="3237131"/>
            <a:ext cx="1676400" cy="381000"/>
          </a:xfrm>
          <a:prstGeom prst="leftRightArrow">
            <a:avLst>
              <a:gd name="adj1" fmla="val 37533"/>
              <a:gd name="adj2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7239" y="3541931"/>
            <a:ext cx="1236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QVT,</a:t>
            </a:r>
            <a:br>
              <a:rPr lang="en-US" dirty="0" smtClean="0"/>
            </a:br>
            <a:r>
              <a:rPr lang="en-US" dirty="0" smtClean="0"/>
              <a:t>MOFLON,</a:t>
            </a:r>
            <a:br>
              <a:rPr lang="en-US" dirty="0" smtClean="0"/>
            </a:br>
            <a:r>
              <a:rPr lang="en-US" dirty="0" smtClean="0"/>
              <a:t>ATL,…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537073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Acceleo</a:t>
            </a:r>
            <a:r>
              <a:rPr lang="en-US" dirty="0" smtClean="0"/>
              <a:t> or hand-coded 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/>
          <a:lstStyle/>
          <a:p>
            <a:r>
              <a:rPr lang="en-US" sz="3200" dirty="0" smtClean="0"/>
              <a:t>Updated </a:t>
            </a:r>
            <a:r>
              <a:rPr lang="en-US" sz="3200" dirty="0" smtClean="0"/>
              <a:t>Implementation </a:t>
            </a:r>
            <a:r>
              <a:rPr lang="en-US" sz="3200" dirty="0" smtClean="0"/>
              <a:t>Approach: 6-30-10</a:t>
            </a:r>
            <a:endParaRPr lang="en-US" sz="3200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152400" y="4191000"/>
            <a:ext cx="8839200" cy="2514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		Changes made:</a:t>
            </a:r>
          </a:p>
          <a:p>
            <a:pPr lvl="1"/>
            <a:r>
              <a:rPr lang="en-US" dirty="0" smtClean="0"/>
              <a:t>Additional Modelica meta-model includes opaque expressions (Modelica-Opaque)</a:t>
            </a:r>
          </a:p>
          <a:p>
            <a:pPr lvl="1"/>
            <a:r>
              <a:rPr lang="en-US" dirty="0" smtClean="0"/>
              <a:t>The old model has been renamed to Modelica-OMC</a:t>
            </a:r>
          </a:p>
          <a:p>
            <a:pPr lvl="1"/>
            <a:r>
              <a:rPr lang="en-US" dirty="0" smtClean="0"/>
              <a:t>The conversion from Modelica abstract syntax (.</a:t>
            </a:r>
            <a:r>
              <a:rPr lang="en-US" dirty="0" err="1" smtClean="0"/>
              <a:t>moast</a:t>
            </a:r>
            <a:r>
              <a:rPr lang="en-US" dirty="0" smtClean="0"/>
              <a:t>) to Modelica-Opaque occurs in 2 steps:</a:t>
            </a:r>
          </a:p>
          <a:p>
            <a:pPr lvl="2"/>
            <a:r>
              <a:rPr lang="en-US" dirty="0" smtClean="0"/>
              <a:t>From .</a:t>
            </a:r>
            <a:r>
              <a:rPr lang="en-US" dirty="0" err="1" smtClean="0"/>
              <a:t>moast</a:t>
            </a:r>
            <a:r>
              <a:rPr lang="en-US" dirty="0" smtClean="0"/>
              <a:t> to Modelica-OMC (current transformation)</a:t>
            </a:r>
          </a:p>
          <a:p>
            <a:pPr lvl="2"/>
            <a:r>
              <a:rPr lang="en-US" dirty="0" smtClean="0"/>
              <a:t>To Modelica-Opaque by using a QVT filter to add the opaque expressions (with Java un-parsing code as black boxes)</a:t>
            </a:r>
          </a:p>
          <a:p>
            <a:pPr lvl="1"/>
            <a:r>
              <a:rPr lang="en-US" dirty="0" smtClean="0"/>
              <a:t>The QVT transformation is SysML4Modelica and Modelica-Opaque is now bi-directional</a:t>
            </a:r>
          </a:p>
          <a:p>
            <a:pPr lvl="1"/>
            <a:r>
              <a:rPr lang="en-US" dirty="0" smtClean="0"/>
              <a:t>The generation of the Modelica concrete textual syntax starts from the Modelica-Opaque XMI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4D9D-B653-4B80-B03B-22A5885911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17972" y="1905000"/>
            <a:ext cx="113885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dirty="0" smtClean="0"/>
              <a:t>Modelica abstract syntax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042532" y="2308034"/>
            <a:ext cx="742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hand-</a:t>
            </a:r>
            <a:br>
              <a:rPr lang="en-US" sz="1600" dirty="0" smtClean="0"/>
            </a:br>
            <a:r>
              <a:rPr lang="en-US" sz="1600" dirty="0" smtClean="0"/>
              <a:t>coded</a:t>
            </a:r>
            <a:br>
              <a:rPr lang="en-US" sz="1600" dirty="0" smtClean="0"/>
            </a:br>
            <a:r>
              <a:rPr lang="en-US" sz="1600" dirty="0" smtClean="0"/>
              <a:t>Java</a:t>
            </a:r>
            <a:endParaRPr lang="en-US" sz="1600" dirty="0"/>
          </a:p>
        </p:txBody>
      </p:sp>
      <p:sp>
        <p:nvSpPr>
          <p:cNvPr id="8" name="Left Arrow 7"/>
          <p:cNvSpPr/>
          <p:nvPr/>
        </p:nvSpPr>
        <p:spPr>
          <a:xfrm>
            <a:off x="7216966" y="2057400"/>
            <a:ext cx="3810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1905000"/>
            <a:ext cx="113885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dirty="0" smtClean="0"/>
              <a:t>XMI</a:t>
            </a:r>
            <a:br>
              <a:rPr lang="en-US" sz="1600" dirty="0" smtClean="0"/>
            </a:br>
            <a:r>
              <a:rPr lang="en-US" sz="1600" dirty="0" smtClean="0"/>
              <a:t>(Modelica-Opaque)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685800"/>
            <a:ext cx="1396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conforms to</a:t>
            </a:r>
            <a:br>
              <a:rPr lang="en-US" dirty="0" smtClean="0"/>
            </a:br>
            <a:r>
              <a:rPr lang="en-US" dirty="0" smtClean="0"/>
              <a:t>Modelica-Opaque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91758" y="1905000"/>
            <a:ext cx="113885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dirty="0" smtClean="0"/>
              <a:t>XMI</a:t>
            </a:r>
            <a:br>
              <a:rPr lang="en-US" sz="1600" dirty="0" smtClean="0"/>
            </a:br>
            <a:r>
              <a:rPr lang="en-US" sz="1600" dirty="0" smtClean="0"/>
              <a:t>(SysML4Modelica)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63643" y="685800"/>
            <a:ext cx="194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conforms to</a:t>
            </a:r>
          </a:p>
          <a:p>
            <a:pPr algn="ctr"/>
            <a:r>
              <a:rPr lang="en-US" dirty="0" smtClean="0"/>
              <a:t>SysML+</a:t>
            </a:r>
            <a:br>
              <a:rPr lang="en-US" dirty="0" smtClean="0"/>
            </a:br>
            <a:r>
              <a:rPr lang="en-US" dirty="0" smtClean="0"/>
              <a:t>SysML4Modelica</a:t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1528146" y="2057400"/>
            <a:ext cx="376854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946" y="1905000"/>
            <a:ext cx="113885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SysML Tool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36576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Modelica</a:t>
            </a:r>
            <a:br>
              <a:rPr lang="en-US" dirty="0" smtClean="0"/>
            </a:br>
            <a:r>
              <a:rPr lang="en-US" dirty="0" smtClean="0"/>
              <a:t>.mo file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5400000">
            <a:off x="7848600" y="29718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3657600"/>
            <a:ext cx="16043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Tool-Specific Repository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16200000">
            <a:off x="461346" y="29718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Bent-Up Arrow 19"/>
          <p:cNvSpPr/>
          <p:nvPr/>
        </p:nvSpPr>
        <p:spPr>
          <a:xfrm rot="5400000">
            <a:off x="5448300" y="2019300"/>
            <a:ext cx="1524000" cy="2819400"/>
          </a:xfrm>
          <a:prstGeom prst="bentUpArrow">
            <a:avLst>
              <a:gd name="adj1" fmla="val 10974"/>
              <a:gd name="adj2" fmla="val 11364"/>
              <a:gd name="adj3" fmla="val 13312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3200400" y="2017931"/>
            <a:ext cx="990600" cy="381000"/>
          </a:xfrm>
          <a:prstGeom prst="leftRightArrow">
            <a:avLst>
              <a:gd name="adj1" fmla="val 37533"/>
              <a:gd name="adj2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23622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QVT</a:t>
            </a:r>
            <a:br>
              <a:rPr lang="en-US" dirty="0" smtClean="0"/>
            </a:br>
            <a:r>
              <a:rPr lang="en-US" dirty="0" smtClean="0"/>
              <a:t>(normative)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41983" y="3276600"/>
            <a:ext cx="2068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hand-coded Java</a:t>
            </a:r>
            <a:br>
              <a:rPr lang="en-US" dirty="0" smtClean="0"/>
            </a:br>
            <a:r>
              <a:rPr lang="en-US" dirty="0" smtClean="0"/>
              <a:t>or code-generator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58238" y="1905000"/>
            <a:ext cx="113885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dirty="0" smtClean="0"/>
              <a:t>XMI</a:t>
            </a:r>
            <a:br>
              <a:rPr lang="en-US" sz="1600" dirty="0" smtClean="0"/>
            </a:br>
            <a:r>
              <a:rPr lang="en-US" sz="1600" dirty="0" smtClean="0"/>
              <a:t>(Modelica-OMC)</a:t>
            </a:r>
            <a:endParaRPr lang="en-US" sz="1600" dirty="0"/>
          </a:p>
        </p:txBody>
      </p:sp>
      <p:sp>
        <p:nvSpPr>
          <p:cNvPr id="26" name="Left Arrow 25"/>
          <p:cNvSpPr/>
          <p:nvPr/>
        </p:nvSpPr>
        <p:spPr>
          <a:xfrm>
            <a:off x="5508434" y="2057400"/>
            <a:ext cx="3810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89085" y="2362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QVT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4958" y="762000"/>
            <a:ext cx="1396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conforms to</a:t>
            </a:r>
            <a:br>
              <a:rPr lang="en-US" dirty="0" smtClean="0"/>
            </a:br>
            <a:r>
              <a:rPr lang="en-US" dirty="0" smtClean="0"/>
              <a:t>Modelica-OMC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44525" y="2971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20"/>
</p:tagLst>
</file>

<file path=ppt/theme/theme1.xml><?xml version="1.0" encoding="utf-8"?>
<a:theme xmlns:a="http://schemas.openxmlformats.org/drawingml/2006/main" name="Title">
  <a:themeElements>
    <a:clrScheme name="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53770</TotalTime>
  <Words>56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Title</vt:lpstr>
      <vt:lpstr>Office Theme</vt:lpstr>
      <vt:lpstr>Original Implementation Approach proposed at March 2010 meeting</vt:lpstr>
      <vt:lpstr>Updated Implementation Approach: 6-30-10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Paredis</dc:creator>
  <cp:lastModifiedBy>cparedis</cp:lastModifiedBy>
  <cp:revision>1287</cp:revision>
  <dcterms:created xsi:type="dcterms:W3CDTF">2003-08-25T23:55:27Z</dcterms:created>
  <dcterms:modified xsi:type="dcterms:W3CDTF">2010-07-03T13:15:40Z</dcterms:modified>
</cp:coreProperties>
</file>