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9" r:id="rId2"/>
  </p:sldMasterIdLst>
  <p:notesMasterIdLst>
    <p:notesMasterId r:id="rId5"/>
  </p:notesMasterIdLst>
  <p:handoutMasterIdLst>
    <p:handoutMasterId r:id="rId6"/>
  </p:handoutMasterIdLst>
  <p:sldIdLst>
    <p:sldId id="373" r:id="rId3"/>
    <p:sldId id="372" r:id="rId4"/>
  </p:sldIdLst>
  <p:sldSz cx="9144000" cy="6858000" type="screen4x3"/>
  <p:notesSz cx="6858000" cy="9296400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A16503"/>
    <a:srgbClr val="C49318"/>
    <a:srgbClr val="008080"/>
    <a:srgbClr val="BBE1FD"/>
    <a:srgbClr val="D7D7FF"/>
    <a:srgbClr val="9DD3D7"/>
    <a:srgbClr val="A3D5D9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22150" autoAdjust="0"/>
    <p:restoredTop sz="83959" autoAdjust="0"/>
  </p:normalViewPr>
  <p:slideViewPr>
    <p:cSldViewPr>
      <p:cViewPr varScale="1">
        <p:scale>
          <a:sx n="88" d="100"/>
          <a:sy n="88" d="100"/>
        </p:scale>
        <p:origin x="-126" y="-114"/>
      </p:cViewPr>
      <p:guideLst>
        <p:guide orient="horz" pos="3072"/>
        <p:guide pos="2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738" y="210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t" anchorCtr="0" compatLnSpc="1">
            <a:prstTxWarp prst="textNoShape">
              <a:avLst/>
            </a:prstTxWarp>
          </a:bodyPr>
          <a:lstStyle>
            <a:lvl1pPr defTabSz="908027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t" anchorCtr="0" compatLnSpc="1">
            <a:prstTxWarp prst="textNoShape">
              <a:avLst/>
            </a:prstTxWarp>
          </a:bodyPr>
          <a:lstStyle>
            <a:lvl1pPr algn="r" defTabSz="908027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b" anchorCtr="0" compatLnSpc="1">
            <a:prstTxWarp prst="textNoShape">
              <a:avLst/>
            </a:prstTxWarp>
          </a:bodyPr>
          <a:lstStyle>
            <a:lvl1pPr defTabSz="908027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b" anchorCtr="0" compatLnSpc="1">
            <a:prstTxWarp prst="textNoShape">
              <a:avLst/>
            </a:prstTxWarp>
          </a:bodyPr>
          <a:lstStyle>
            <a:lvl1pPr algn="r" defTabSz="908027">
              <a:defRPr sz="1100">
                <a:latin typeface="Arial" charset="0"/>
              </a:defRPr>
            </a:lvl1pPr>
          </a:lstStyle>
          <a:p>
            <a:pPr>
              <a:defRPr/>
            </a:pPr>
            <a:fld id="{022B797D-A45D-4E61-BE65-C04395048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t" anchorCtr="0" compatLnSpc="1">
            <a:prstTxWarp prst="textNoShape">
              <a:avLst/>
            </a:prstTxWarp>
          </a:bodyPr>
          <a:lstStyle>
            <a:lvl1pPr defTabSz="908027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90963" y="0"/>
            <a:ext cx="2992437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t" anchorCtr="0" compatLnSpc="1">
            <a:prstTxWarp prst="textNoShape">
              <a:avLst/>
            </a:prstTxWarp>
          </a:bodyPr>
          <a:lstStyle>
            <a:lvl1pPr algn="r" defTabSz="908027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63625" y="687388"/>
            <a:ext cx="4676775" cy="3508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425950"/>
            <a:ext cx="5013325" cy="419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0313"/>
            <a:ext cx="2992438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b" anchorCtr="0" compatLnSpc="1">
            <a:prstTxWarp prst="textNoShape">
              <a:avLst/>
            </a:prstTxWarp>
          </a:bodyPr>
          <a:lstStyle>
            <a:lvl1pPr defTabSz="908027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0963" y="8850313"/>
            <a:ext cx="2992437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b" anchorCtr="0" compatLnSpc="1">
            <a:prstTxWarp prst="textNoShape">
              <a:avLst/>
            </a:prstTxWarp>
          </a:bodyPr>
          <a:lstStyle>
            <a:lvl1pPr algn="r" defTabSz="908027">
              <a:defRPr sz="1100">
                <a:latin typeface="Arial" charset="0"/>
              </a:defRPr>
            </a:lvl1pPr>
          </a:lstStyle>
          <a:p>
            <a:pPr>
              <a:defRPr/>
            </a:pPr>
            <a:fld id="{E6CDE35C-A155-4FBA-A761-3A25356C1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E9E9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 descr="Light horizontal"/>
          <p:cNvSpPr>
            <a:spLocks noChangeArrowheads="1"/>
          </p:cNvSpPr>
          <p:nvPr/>
        </p:nvSpPr>
        <p:spPr bwMode="auto">
          <a:xfrm>
            <a:off x="11113" y="5856288"/>
            <a:ext cx="9132887" cy="990600"/>
          </a:xfrm>
          <a:prstGeom prst="rect">
            <a:avLst/>
          </a:prstGeom>
          <a:pattFill prst="ltHorz">
            <a:fgClr>
              <a:srgbClr val="FFFFCC"/>
            </a:fgClr>
            <a:bgClr>
              <a:srgbClr val="C49318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5" descr="Light horizontal"/>
          <p:cNvSpPr>
            <a:spLocks noChangeArrowheads="1"/>
          </p:cNvSpPr>
          <p:nvPr/>
        </p:nvSpPr>
        <p:spPr bwMode="auto">
          <a:xfrm>
            <a:off x="152400" y="0"/>
            <a:ext cx="8991600" cy="914400"/>
          </a:xfrm>
          <a:prstGeom prst="rect">
            <a:avLst/>
          </a:prstGeom>
          <a:pattFill prst="ltHorz">
            <a:fgClr>
              <a:srgbClr val="FFFFCC"/>
            </a:fgClr>
            <a:bgClr>
              <a:srgbClr val="E6B230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6" descr="SRLwrench6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5925" y="2057400"/>
            <a:ext cx="1676400" cy="163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3810000"/>
            <a:ext cx="3048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400" b="1">
                <a:solidFill>
                  <a:srgbClr val="003366"/>
                </a:solidFill>
              </a:rPr>
              <a:t>S</a:t>
            </a:r>
            <a:r>
              <a:rPr lang="en-US" sz="1400">
                <a:solidFill>
                  <a:srgbClr val="003366"/>
                </a:solidFill>
              </a:rPr>
              <a:t>ystems </a:t>
            </a:r>
            <a:r>
              <a:rPr lang="en-US" sz="1400" b="1">
                <a:solidFill>
                  <a:srgbClr val="003366"/>
                </a:solidFill>
              </a:rPr>
              <a:t>R</a:t>
            </a:r>
            <a:r>
              <a:rPr lang="en-US" sz="1400">
                <a:solidFill>
                  <a:srgbClr val="003366"/>
                </a:solidFill>
              </a:rPr>
              <a:t>ealization </a:t>
            </a:r>
            <a:r>
              <a:rPr lang="en-US" sz="1400" b="1">
                <a:solidFill>
                  <a:srgbClr val="003366"/>
                </a:solidFill>
              </a:rPr>
              <a:t>L</a:t>
            </a:r>
            <a:r>
              <a:rPr lang="en-US" sz="1400">
                <a:solidFill>
                  <a:srgbClr val="003366"/>
                </a:solidFill>
              </a:rPr>
              <a:t>aboratory</a:t>
            </a:r>
          </a:p>
        </p:txBody>
      </p:sp>
      <p:pic>
        <p:nvPicPr>
          <p:cNvPr id="8" name="Picture 4" descr="techlogo"/>
          <p:cNvPicPr>
            <a:picLocks noChangeAspect="1" noChangeArrowheads="1"/>
          </p:cNvPicPr>
          <p:nvPr/>
        </p:nvPicPr>
        <p:blipFill>
          <a:blip r:embed="rId3" cstate="print"/>
          <a:srcRect t="5164" r="31905"/>
          <a:stretch>
            <a:fillRect/>
          </a:stretch>
        </p:blipFill>
        <p:spPr bwMode="auto">
          <a:xfrm>
            <a:off x="0" y="11113"/>
            <a:ext cx="2906713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7000" y="3810000"/>
            <a:ext cx="6172200" cy="2046288"/>
          </a:xfrm>
        </p:spPr>
        <p:txBody>
          <a:bodyPr/>
          <a:lstStyle>
            <a:lvl1pPr marL="0" indent="0" algn="ctr">
              <a:lnSpc>
                <a:spcPct val="110000"/>
              </a:lnSpc>
              <a:buFont typeface="Wingdings" pitchFamily="2" charset="2"/>
              <a:buNone/>
              <a:defRPr sz="1900">
                <a:solidFill>
                  <a:schemeClr val="tx1"/>
                </a:solidFill>
              </a:defRPr>
            </a:lvl1pPr>
          </a:lstStyle>
          <a:p>
            <a:r>
              <a:rPr lang="en-US"/>
              <a:t>G.W. Woodruff School of Mechanical Engineering</a:t>
            </a:r>
          </a:p>
          <a:p>
            <a:r>
              <a:rPr lang="en-US"/>
              <a:t>Systems Realization Laboratory</a:t>
            </a:r>
          </a:p>
          <a:p>
            <a:r>
              <a:rPr lang="en-US"/>
              <a:t>Product and Systems Lifecycle Management Center</a:t>
            </a:r>
          </a:p>
          <a:p>
            <a:r>
              <a:rPr lang="en-US"/>
              <a:t>Georgia Institute of Technology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2667000" y="2362200"/>
            <a:ext cx="617220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1B8B0-82B2-4F7E-B236-67163171A5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5763" y="228600"/>
            <a:ext cx="2193925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28600"/>
            <a:ext cx="6430963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A2D5E-4B77-4B41-ADB5-B1778E64E6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777288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143000"/>
            <a:ext cx="42672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97B53-F430-4E68-A871-86FD185013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3D3D9-D638-4C8A-B001-A003E95ECF51}" type="datetime1">
              <a:rPr lang="en-US"/>
              <a:pPr>
                <a:defRPr/>
              </a:pPr>
              <a:t>6/30/2010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0E233-147C-4190-87CB-945F5AE63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ADC59-6BD3-45C9-87C5-27691E310E56}" type="datetime1">
              <a:rPr lang="en-US"/>
              <a:pPr>
                <a:defRPr/>
              </a:pPr>
              <a:t>6/30/2010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34D9D-B653-4B80-B03B-22A588591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C5229-C5B7-43E8-926A-626463BC26CA}" type="datetime1">
              <a:rPr lang="en-US"/>
              <a:pPr>
                <a:defRPr/>
              </a:pPr>
              <a:t>6/30/2010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E07F5-6367-442D-9752-06120011D1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FA55F-79E5-442D-9F7B-5148E62700A2}" type="datetime1">
              <a:rPr lang="en-US"/>
              <a:pPr>
                <a:defRPr/>
              </a:pPr>
              <a:t>6/30/2010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3112A-52DB-4419-964D-22690114A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10F11-7F0D-4F87-BE2A-073328A1D411}" type="datetime1">
              <a:rPr lang="en-US"/>
              <a:pPr>
                <a:defRPr/>
              </a:pPr>
              <a:t>6/30/2010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5210E-6DE2-4078-BF84-5B6D85DBAD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504E2-1F0B-4D0B-9CC6-C4729050E713}" type="datetime1">
              <a:rPr lang="en-US"/>
              <a:pPr>
                <a:defRPr/>
              </a:pPr>
              <a:t>6/30/2010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4905D-F6F7-4DE5-904F-9F5C6D604E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CFE86-1C50-4C7A-8280-FD83A74F4302}" type="datetime1">
              <a:rPr lang="en-US"/>
              <a:pPr>
                <a:defRPr/>
              </a:pPr>
              <a:t>6/30/2010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86E7E-30D9-437F-96B8-4FD9CD50AC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3DEAF-DA36-4A6D-A267-FFDE7112CC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F5DD1-1A0F-4BE9-8EC5-67E7F653D1A5}" type="datetime1">
              <a:rPr lang="en-US"/>
              <a:pPr>
                <a:defRPr/>
              </a:pPr>
              <a:t>6/30/2010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C526C-D741-44E9-9C17-61E3119F2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E2D87-39A1-41E8-9A16-B757E5F9D30E}" type="datetime1">
              <a:rPr lang="en-US"/>
              <a:pPr>
                <a:defRPr/>
              </a:pPr>
              <a:t>6/30/2010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37D71-E4B6-44C2-83A9-8A02A20D2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71324-740D-495F-9C3A-0E4B6F236162}" type="datetime1">
              <a:rPr lang="en-US"/>
              <a:pPr>
                <a:defRPr/>
              </a:pPr>
              <a:t>6/30/2010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F846F-BB4B-4B65-B5D5-474FF9497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4B51A-6726-4415-A9CB-12F5D2E3915C}" type="datetime1">
              <a:rPr lang="en-US"/>
              <a:pPr>
                <a:defRPr/>
              </a:pPr>
              <a:t>6/30/2010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80C50-631D-4C58-A08C-C3A8BD67C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6017E-3F00-42DD-B270-04139551C5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C813F-0ACF-4E1A-A2C9-9843E324CB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7ED8B-1D10-411E-9877-A1797FA413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59A19-BC96-4725-A8D4-D15CAB7239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0E24E-8D0A-4AA9-8186-31E2382B41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1EEA1-2640-435E-808C-34FDC585EB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835CF-4167-479F-BE8E-D72D67749D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8777288" cy="685800"/>
          </a:xfrm>
          <a:prstGeom prst="rect">
            <a:avLst/>
          </a:prstGeom>
          <a:solidFill>
            <a:srgbClr val="60606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143000"/>
            <a:ext cx="8686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pic>
        <p:nvPicPr>
          <p:cNvPr id="1028" name="Picture 7" descr="techlogo"/>
          <p:cNvPicPr>
            <a:picLocks noChangeAspect="1" noChangeArrowheads="1"/>
          </p:cNvPicPr>
          <p:nvPr/>
        </p:nvPicPr>
        <p:blipFill>
          <a:blip r:embed="rId14" cstate="print"/>
          <a:srcRect t="5164" r="31905"/>
          <a:stretch>
            <a:fillRect/>
          </a:stretch>
        </p:blipFill>
        <p:spPr bwMode="auto">
          <a:xfrm>
            <a:off x="141288" y="6248400"/>
            <a:ext cx="18161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Rectangle 8" descr="Light horizontal"/>
          <p:cNvSpPr>
            <a:spLocks noChangeArrowheads="1"/>
          </p:cNvSpPr>
          <p:nvPr/>
        </p:nvSpPr>
        <p:spPr bwMode="auto">
          <a:xfrm>
            <a:off x="1957388" y="6248400"/>
            <a:ext cx="6994525" cy="568325"/>
          </a:xfrm>
          <a:prstGeom prst="rect">
            <a:avLst/>
          </a:prstGeom>
          <a:pattFill prst="ltHorz">
            <a:fgClr>
              <a:srgbClr val="FFFFCC"/>
            </a:fgClr>
            <a:bgClr>
              <a:srgbClr val="E6B230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30" name="Picture 9" descr="SRLwrench64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394700" y="6286500"/>
            <a:ext cx="5334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6070600" y="6557963"/>
            <a:ext cx="2338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>
                <a:solidFill>
                  <a:srgbClr val="003366"/>
                </a:solidFill>
              </a:rPr>
              <a:t>S</a:t>
            </a:r>
            <a:r>
              <a:rPr lang="en-US" sz="1200">
                <a:solidFill>
                  <a:srgbClr val="003366"/>
                </a:solidFill>
              </a:rPr>
              <a:t>ystems </a:t>
            </a:r>
            <a:r>
              <a:rPr lang="en-US" sz="1200" b="1">
                <a:solidFill>
                  <a:srgbClr val="003366"/>
                </a:solidFill>
              </a:rPr>
              <a:t>R</a:t>
            </a:r>
            <a:r>
              <a:rPr lang="en-US" sz="1200">
                <a:solidFill>
                  <a:srgbClr val="003366"/>
                </a:solidFill>
              </a:rPr>
              <a:t>ealization </a:t>
            </a:r>
            <a:r>
              <a:rPr lang="en-US" sz="1200" b="1">
                <a:solidFill>
                  <a:srgbClr val="003366"/>
                </a:solidFill>
              </a:rPr>
              <a:t>L</a:t>
            </a:r>
            <a:r>
              <a:rPr lang="en-US" sz="1200">
                <a:solidFill>
                  <a:srgbClr val="003366"/>
                </a:solidFill>
              </a:rPr>
              <a:t>aboratory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562975" y="0"/>
            <a:ext cx="581025" cy="238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43A2D3B-3B81-4D93-A337-4755F8BE2E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4" r:id="rId1"/>
    <p:sldLayoutId id="2147484232" r:id="rId2"/>
    <p:sldLayoutId id="2147484233" r:id="rId3"/>
    <p:sldLayoutId id="2147484234" r:id="rId4"/>
    <p:sldLayoutId id="2147484235" r:id="rId5"/>
    <p:sldLayoutId id="2147484236" r:id="rId6"/>
    <p:sldLayoutId id="2147484237" r:id="rId7"/>
    <p:sldLayoutId id="2147484238" r:id="rId8"/>
    <p:sldLayoutId id="2147484239" r:id="rId9"/>
    <p:sldLayoutId id="2147484240" r:id="rId10"/>
    <p:sldLayoutId id="2147484241" r:id="rId11"/>
    <p:sldLayoutId id="214748424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600">
          <a:solidFill>
            <a:srgbClr val="A1650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s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1AF92BDC-8AC6-4863-993D-864E2390BB8D}" type="datetime1">
              <a:rPr lang="en-US"/>
              <a:pPr>
                <a:defRPr/>
              </a:pPr>
              <a:t>6/30/2010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3A2D425E-3C58-47AD-A048-C0F0F52406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r>
              <a:rPr lang="en-US" dirty="0" smtClean="0"/>
              <a:t>Original </a:t>
            </a:r>
            <a:r>
              <a:rPr lang="en-US" dirty="0" smtClean="0"/>
              <a:t>Implementation </a:t>
            </a:r>
            <a:r>
              <a:rPr lang="en-US" dirty="0" smtClean="0"/>
              <a:t>Approach</a:t>
            </a:r>
            <a:br>
              <a:rPr lang="en-US" dirty="0" smtClean="0"/>
            </a:br>
            <a:r>
              <a:rPr lang="en-US" dirty="0" smtClean="0"/>
              <a:t>proposed at March 2010 meeting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34D9D-B653-4B80-B03B-22A58859117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96200" y="3124200"/>
            <a:ext cx="11388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dirty="0" smtClean="0"/>
              <a:t>OMC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81800" y="3581400"/>
            <a:ext cx="8130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hand-</a:t>
            </a:r>
            <a:br>
              <a:rPr lang="en-US" dirty="0" smtClean="0"/>
            </a:br>
            <a:r>
              <a:rPr lang="en-US" dirty="0" smtClean="0"/>
              <a:t>coded</a:t>
            </a:r>
            <a:br>
              <a:rPr lang="en-US" dirty="0" smtClean="0"/>
            </a:br>
            <a:r>
              <a:rPr lang="en-US" dirty="0" smtClean="0"/>
              <a:t>Java</a:t>
            </a:r>
            <a:endParaRPr lang="en-US" dirty="0"/>
          </a:p>
        </p:txBody>
      </p:sp>
      <p:sp>
        <p:nvSpPr>
          <p:cNvPr id="8" name="Left Arrow 7"/>
          <p:cNvSpPr/>
          <p:nvPr/>
        </p:nvSpPr>
        <p:spPr>
          <a:xfrm>
            <a:off x="6705600" y="3276600"/>
            <a:ext cx="914400" cy="3048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86400" y="3124200"/>
            <a:ext cx="11388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dirty="0" smtClean="0"/>
              <a:t>XMI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75681" y="1981200"/>
            <a:ext cx="13901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conforms to</a:t>
            </a:r>
            <a:br>
              <a:rPr lang="en-US" dirty="0" smtClean="0"/>
            </a:br>
            <a:r>
              <a:rPr lang="en-US" dirty="0" smtClean="0"/>
              <a:t>Modelica</a:t>
            </a:r>
            <a:br>
              <a:rPr lang="en-US" dirty="0" smtClean="0"/>
            </a:br>
            <a:r>
              <a:rPr lang="en-US" dirty="0" smtClean="0"/>
              <a:t>metamodel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518746" y="3124200"/>
            <a:ext cx="11388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dirty="0" smtClean="0"/>
              <a:t>XMI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090631" y="1905000"/>
            <a:ext cx="19415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conforms to</a:t>
            </a:r>
          </a:p>
          <a:p>
            <a:pPr algn="ctr"/>
            <a:r>
              <a:rPr lang="en-US" dirty="0" smtClean="0"/>
              <a:t>SysML+</a:t>
            </a:r>
            <a:br>
              <a:rPr lang="en-US" dirty="0" smtClean="0"/>
            </a:br>
            <a:r>
              <a:rPr lang="en-US" dirty="0" smtClean="0"/>
              <a:t>SysML4Modelica</a:t>
            </a:r>
            <a:br>
              <a:rPr lang="en-US" dirty="0" smtClean="0"/>
            </a:br>
            <a:r>
              <a:rPr lang="en-US" dirty="0" smtClean="0"/>
              <a:t>metamodel</a:t>
            </a:r>
            <a:endParaRPr lang="en-US" dirty="0"/>
          </a:p>
        </p:txBody>
      </p:sp>
      <p:sp>
        <p:nvSpPr>
          <p:cNvPr id="14" name="Left Arrow 13"/>
          <p:cNvSpPr/>
          <p:nvPr/>
        </p:nvSpPr>
        <p:spPr>
          <a:xfrm>
            <a:off x="1528146" y="3276600"/>
            <a:ext cx="914400" cy="3048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8946" y="3124200"/>
            <a:ext cx="11388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dirty="0" smtClean="0"/>
              <a:t>SysML Tool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696200" y="4876800"/>
            <a:ext cx="11388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dirty="0" smtClean="0"/>
              <a:t>Modelica</a:t>
            </a:r>
            <a:br>
              <a:rPr lang="en-US" dirty="0" smtClean="0"/>
            </a:br>
            <a:r>
              <a:rPr lang="en-US" dirty="0" smtClean="0"/>
              <a:t>.mo file</a:t>
            </a:r>
            <a:endParaRPr lang="en-US" dirty="0"/>
          </a:p>
        </p:txBody>
      </p:sp>
      <p:sp>
        <p:nvSpPr>
          <p:cNvPr id="17" name="Left Arrow 16"/>
          <p:cNvSpPr/>
          <p:nvPr/>
        </p:nvSpPr>
        <p:spPr>
          <a:xfrm rot="5400000">
            <a:off x="7848600" y="4191000"/>
            <a:ext cx="914400" cy="3048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" y="4876800"/>
            <a:ext cx="160434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dirty="0" smtClean="0"/>
              <a:t>Tool-Specific Repository</a:t>
            </a:r>
            <a:endParaRPr lang="en-US" dirty="0"/>
          </a:p>
        </p:txBody>
      </p:sp>
      <p:sp>
        <p:nvSpPr>
          <p:cNvPr id="19" name="Left Arrow 18"/>
          <p:cNvSpPr/>
          <p:nvPr/>
        </p:nvSpPr>
        <p:spPr>
          <a:xfrm rot="16200000">
            <a:off x="461346" y="4191000"/>
            <a:ext cx="914400" cy="3048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0" name="Bent-Up Arrow 19"/>
          <p:cNvSpPr/>
          <p:nvPr/>
        </p:nvSpPr>
        <p:spPr>
          <a:xfrm rot="5400000">
            <a:off x="4572000" y="2362200"/>
            <a:ext cx="1524000" cy="4572000"/>
          </a:xfrm>
          <a:prstGeom prst="bentUpArrow">
            <a:avLst>
              <a:gd name="adj1" fmla="val 10974"/>
              <a:gd name="adj2" fmla="val 11364"/>
              <a:gd name="adj3" fmla="val 13312"/>
            </a:avLst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1" name="Left-Right Arrow 20"/>
          <p:cNvSpPr/>
          <p:nvPr/>
        </p:nvSpPr>
        <p:spPr>
          <a:xfrm>
            <a:off x="3733800" y="3237131"/>
            <a:ext cx="1676400" cy="381000"/>
          </a:xfrm>
          <a:prstGeom prst="leftRightArrow">
            <a:avLst>
              <a:gd name="adj1" fmla="val 37533"/>
              <a:gd name="adj2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57239" y="3541931"/>
            <a:ext cx="12362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QVT,</a:t>
            </a:r>
            <a:br>
              <a:rPr lang="en-US" dirty="0" smtClean="0"/>
            </a:br>
            <a:r>
              <a:rPr lang="en-US" dirty="0" smtClean="0"/>
              <a:t>MOFLON,</a:t>
            </a:r>
            <a:br>
              <a:rPr lang="en-US" dirty="0" smtClean="0"/>
            </a:br>
            <a:r>
              <a:rPr lang="en-US" dirty="0" smtClean="0"/>
              <a:t>ATL,…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971800" y="5370731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Acceleo</a:t>
            </a:r>
            <a:r>
              <a:rPr lang="en-US" dirty="0" smtClean="0"/>
              <a:t> or hand-coded Java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87362"/>
          </a:xfrm>
        </p:spPr>
        <p:txBody>
          <a:bodyPr/>
          <a:lstStyle/>
          <a:p>
            <a:r>
              <a:rPr lang="en-US" sz="3200" dirty="0" smtClean="0"/>
              <a:t>Updated </a:t>
            </a:r>
            <a:r>
              <a:rPr lang="en-US" sz="3200" dirty="0" smtClean="0"/>
              <a:t>Implementation </a:t>
            </a:r>
            <a:r>
              <a:rPr lang="en-US" sz="3200" dirty="0" smtClean="0"/>
              <a:t>Approach: 6-30-10</a:t>
            </a:r>
            <a:endParaRPr lang="en-US" sz="3200" dirty="0"/>
          </a:p>
        </p:txBody>
      </p:sp>
      <p:sp>
        <p:nvSpPr>
          <p:cNvPr id="24" name="Content Placeholder 23"/>
          <p:cNvSpPr>
            <a:spLocks noGrp="1"/>
          </p:cNvSpPr>
          <p:nvPr>
            <p:ph idx="1"/>
          </p:nvPr>
        </p:nvSpPr>
        <p:spPr>
          <a:xfrm>
            <a:off x="152400" y="4191000"/>
            <a:ext cx="8839200" cy="25146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			Changes made:</a:t>
            </a:r>
          </a:p>
          <a:p>
            <a:pPr lvl="1"/>
            <a:r>
              <a:rPr lang="en-US" dirty="0" smtClean="0"/>
              <a:t>Additional Modelica meta-model includes opaque expressions (Modelica-Opaque)</a:t>
            </a:r>
          </a:p>
          <a:p>
            <a:pPr lvl="1"/>
            <a:r>
              <a:rPr lang="en-US" dirty="0" smtClean="0"/>
              <a:t>The old model has been renamed to Modelica-OMC</a:t>
            </a:r>
          </a:p>
          <a:p>
            <a:pPr lvl="1"/>
            <a:r>
              <a:rPr lang="en-US" dirty="0" smtClean="0"/>
              <a:t>The conversion from Modelica abstract syntax (.</a:t>
            </a:r>
            <a:r>
              <a:rPr lang="en-US" dirty="0" err="1" smtClean="0"/>
              <a:t>moast</a:t>
            </a:r>
            <a:r>
              <a:rPr lang="en-US" dirty="0" smtClean="0"/>
              <a:t>) to Modelica-Opaque occurs in 2 steps:</a:t>
            </a:r>
          </a:p>
          <a:p>
            <a:pPr lvl="2"/>
            <a:r>
              <a:rPr lang="en-US" dirty="0" smtClean="0"/>
              <a:t>From .</a:t>
            </a:r>
            <a:r>
              <a:rPr lang="en-US" dirty="0" err="1" smtClean="0"/>
              <a:t>moast</a:t>
            </a:r>
            <a:r>
              <a:rPr lang="en-US" dirty="0" smtClean="0"/>
              <a:t> to Modelica-OMC (current transformation)</a:t>
            </a:r>
          </a:p>
          <a:p>
            <a:pPr lvl="2"/>
            <a:r>
              <a:rPr lang="en-US" dirty="0" smtClean="0"/>
              <a:t>To Modelica-Opaque by using a QVT filter to add the opaque expressions (with Java un-parsing code as black boxes)</a:t>
            </a:r>
          </a:p>
          <a:p>
            <a:pPr lvl="1"/>
            <a:r>
              <a:rPr lang="en-US" dirty="0" smtClean="0"/>
              <a:t>The QVT transformation is SysML4Modelica and Modelica-Opaque is now bi-directional</a:t>
            </a:r>
          </a:p>
          <a:p>
            <a:pPr lvl="1"/>
            <a:r>
              <a:rPr lang="en-US" dirty="0" smtClean="0"/>
              <a:t>The generation of the Modelica concrete textual syntax starts from the Modelica-Opaque XMI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34D9D-B653-4B80-B03B-22A5885911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717972" y="1905000"/>
            <a:ext cx="1138853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1600" dirty="0" smtClean="0"/>
              <a:t>Modelica abstract syntax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7042532" y="2308034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hand-</a:t>
            </a:r>
            <a:br>
              <a:rPr lang="en-US" sz="1600" dirty="0" smtClean="0"/>
            </a:br>
            <a:r>
              <a:rPr lang="en-US" sz="1600" dirty="0" smtClean="0"/>
              <a:t>coded</a:t>
            </a:r>
            <a:br>
              <a:rPr lang="en-US" sz="1600" dirty="0" smtClean="0"/>
            </a:br>
            <a:r>
              <a:rPr lang="en-US" sz="1600" dirty="0" smtClean="0"/>
              <a:t>Java</a:t>
            </a:r>
            <a:endParaRPr lang="en-US" sz="1600" dirty="0"/>
          </a:p>
        </p:txBody>
      </p:sp>
      <p:sp>
        <p:nvSpPr>
          <p:cNvPr id="8" name="Left Arrow 7"/>
          <p:cNvSpPr/>
          <p:nvPr/>
        </p:nvSpPr>
        <p:spPr>
          <a:xfrm>
            <a:off x="7216966" y="2057400"/>
            <a:ext cx="381000" cy="3048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67200" y="1905000"/>
            <a:ext cx="1138853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1600" dirty="0" smtClean="0"/>
              <a:t>XMI</a:t>
            </a:r>
            <a:br>
              <a:rPr lang="en-US" sz="1600" dirty="0" smtClean="0"/>
            </a:br>
            <a:r>
              <a:rPr lang="en-US" sz="1600" dirty="0" smtClean="0"/>
              <a:t>(Modelica-Opaque)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4114800" y="685800"/>
            <a:ext cx="13960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conforms to</a:t>
            </a:r>
            <a:br>
              <a:rPr lang="en-US" dirty="0" smtClean="0"/>
            </a:br>
            <a:r>
              <a:rPr lang="en-US" dirty="0" smtClean="0"/>
              <a:t>Modelica-Opaque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metamodel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91758" y="1905000"/>
            <a:ext cx="1138853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1600" dirty="0" smtClean="0"/>
              <a:t>XMI</a:t>
            </a:r>
            <a:br>
              <a:rPr lang="en-US" sz="1600" dirty="0" smtClean="0"/>
            </a:br>
            <a:r>
              <a:rPr lang="en-US" sz="1600" dirty="0" smtClean="0"/>
              <a:t>(SysML4Modelica)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1563643" y="685800"/>
            <a:ext cx="19415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conforms to</a:t>
            </a:r>
          </a:p>
          <a:p>
            <a:pPr algn="ctr"/>
            <a:r>
              <a:rPr lang="en-US" dirty="0" smtClean="0"/>
              <a:t>SysML+</a:t>
            </a:r>
            <a:br>
              <a:rPr lang="en-US" dirty="0" smtClean="0"/>
            </a:br>
            <a:r>
              <a:rPr lang="en-US" dirty="0" smtClean="0"/>
              <a:t>SysML4Modelica</a:t>
            </a:r>
            <a:br>
              <a:rPr lang="en-US" dirty="0" smtClean="0"/>
            </a:br>
            <a:r>
              <a:rPr lang="en-US" dirty="0" smtClean="0"/>
              <a:t>metamodel</a:t>
            </a:r>
            <a:endParaRPr lang="en-US" dirty="0"/>
          </a:p>
        </p:txBody>
      </p:sp>
      <p:sp>
        <p:nvSpPr>
          <p:cNvPr id="14" name="Left Arrow 13"/>
          <p:cNvSpPr/>
          <p:nvPr/>
        </p:nvSpPr>
        <p:spPr>
          <a:xfrm>
            <a:off x="1528146" y="2057400"/>
            <a:ext cx="376854" cy="3048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8946" y="1905000"/>
            <a:ext cx="1138853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dirty="0" smtClean="0"/>
              <a:t>SysML Tool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696200" y="3657600"/>
            <a:ext cx="11388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dirty="0" smtClean="0"/>
              <a:t>Modelica</a:t>
            </a:r>
            <a:br>
              <a:rPr lang="en-US" dirty="0" smtClean="0"/>
            </a:br>
            <a:r>
              <a:rPr lang="en-US" dirty="0" smtClean="0"/>
              <a:t>.mo file</a:t>
            </a:r>
            <a:endParaRPr lang="en-US" dirty="0"/>
          </a:p>
        </p:txBody>
      </p:sp>
      <p:sp>
        <p:nvSpPr>
          <p:cNvPr id="17" name="Left Arrow 16"/>
          <p:cNvSpPr/>
          <p:nvPr/>
        </p:nvSpPr>
        <p:spPr>
          <a:xfrm rot="5400000">
            <a:off x="7848600" y="2971800"/>
            <a:ext cx="914400" cy="3048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" y="3657600"/>
            <a:ext cx="160434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dirty="0" smtClean="0"/>
              <a:t>Tool-Specific Repository</a:t>
            </a:r>
            <a:endParaRPr lang="en-US" dirty="0"/>
          </a:p>
        </p:txBody>
      </p:sp>
      <p:sp>
        <p:nvSpPr>
          <p:cNvPr id="19" name="Left Arrow 18"/>
          <p:cNvSpPr/>
          <p:nvPr/>
        </p:nvSpPr>
        <p:spPr>
          <a:xfrm rot="16200000">
            <a:off x="461346" y="2971800"/>
            <a:ext cx="914400" cy="3048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0" name="Bent-Up Arrow 19"/>
          <p:cNvSpPr/>
          <p:nvPr/>
        </p:nvSpPr>
        <p:spPr>
          <a:xfrm rot="5400000">
            <a:off x="5448300" y="2019300"/>
            <a:ext cx="1524000" cy="2819400"/>
          </a:xfrm>
          <a:prstGeom prst="bentUpArrow">
            <a:avLst>
              <a:gd name="adj1" fmla="val 10974"/>
              <a:gd name="adj2" fmla="val 11364"/>
              <a:gd name="adj3" fmla="val 13312"/>
            </a:avLst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1" name="Left-Right Arrow 20"/>
          <p:cNvSpPr/>
          <p:nvPr/>
        </p:nvSpPr>
        <p:spPr>
          <a:xfrm>
            <a:off x="3200400" y="2017931"/>
            <a:ext cx="990600" cy="381000"/>
          </a:xfrm>
          <a:prstGeom prst="leftRightArrow">
            <a:avLst>
              <a:gd name="adj1" fmla="val 37533"/>
              <a:gd name="adj2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0" y="2362200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QVT</a:t>
            </a:r>
            <a:br>
              <a:rPr lang="en-US" dirty="0" smtClean="0"/>
            </a:br>
            <a:r>
              <a:rPr lang="en-US" dirty="0" smtClean="0"/>
              <a:t>(normative)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941983" y="3276600"/>
            <a:ext cx="2068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hand-coded Java</a:t>
            </a:r>
            <a:br>
              <a:rPr lang="en-US" dirty="0" smtClean="0"/>
            </a:br>
            <a:r>
              <a:rPr lang="en-US" dirty="0" smtClean="0"/>
              <a:t>or code-generator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958238" y="1905000"/>
            <a:ext cx="1138853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1600" dirty="0" smtClean="0"/>
              <a:t>XMI</a:t>
            </a:r>
            <a:br>
              <a:rPr lang="en-US" sz="1600" dirty="0" smtClean="0"/>
            </a:br>
            <a:r>
              <a:rPr lang="en-US" sz="1600" dirty="0" smtClean="0"/>
              <a:t>(Modelica-OMC)</a:t>
            </a:r>
            <a:endParaRPr lang="en-US" sz="1600" dirty="0"/>
          </a:p>
        </p:txBody>
      </p:sp>
      <p:sp>
        <p:nvSpPr>
          <p:cNvPr id="26" name="Left Arrow 25"/>
          <p:cNvSpPr/>
          <p:nvPr/>
        </p:nvSpPr>
        <p:spPr>
          <a:xfrm>
            <a:off x="5508434" y="2057400"/>
            <a:ext cx="381000" cy="3048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89085" y="23622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QVT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864958" y="762000"/>
            <a:ext cx="13960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conforms to</a:t>
            </a:r>
            <a:br>
              <a:rPr lang="en-US" dirty="0" smtClean="0"/>
            </a:br>
            <a:r>
              <a:rPr lang="en-US" dirty="0" smtClean="0"/>
              <a:t>Modelica-OMC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metamodel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8344525" y="29718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OMC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PWI" val="20"/>
</p:tagLst>
</file>

<file path=ppt/theme/theme1.xml><?xml version="1.0" encoding="utf-8"?>
<a:theme xmlns:a="http://schemas.openxmlformats.org/drawingml/2006/main" name="Title">
  <a:themeElements>
    <a:clrScheme name="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>
            <a:lumMod val="20000"/>
            <a:lumOff val="80000"/>
          </a:schemeClr>
        </a:solidFill>
        <a:ln w="12700"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53770</TotalTime>
  <Words>56</Words>
  <Application>Microsoft Office PowerPoint</Application>
  <PresentationFormat>On-screen Show 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Title</vt:lpstr>
      <vt:lpstr>Office Theme</vt:lpstr>
      <vt:lpstr>Original Implementation Approach proposed at March 2010 meeting</vt:lpstr>
      <vt:lpstr>Updated Implementation Approach: 6-30-10</vt:lpstr>
    </vt:vector>
  </TitlesOfParts>
  <Company>Georgia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Paredis</dc:creator>
  <cp:lastModifiedBy>cparedis</cp:lastModifiedBy>
  <cp:revision>1287</cp:revision>
  <dcterms:created xsi:type="dcterms:W3CDTF">2003-08-25T23:55:27Z</dcterms:created>
  <dcterms:modified xsi:type="dcterms:W3CDTF">2010-07-03T13:15:40Z</dcterms:modified>
</cp:coreProperties>
</file>