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2" r:id="rId4"/>
    <p:sldId id="292" r:id="rId5"/>
    <p:sldId id="267" r:id="rId6"/>
    <p:sldId id="271" r:id="rId7"/>
    <p:sldId id="273" r:id="rId8"/>
    <p:sldId id="280" r:id="rId9"/>
    <p:sldId id="290" r:id="rId10"/>
    <p:sldId id="274" r:id="rId11"/>
    <p:sldId id="281" r:id="rId12"/>
    <p:sldId id="279" r:id="rId13"/>
    <p:sldId id="299" r:id="rId14"/>
    <p:sldId id="298" r:id="rId15"/>
    <p:sldId id="277" r:id="rId16"/>
    <p:sldId id="283" r:id="rId17"/>
    <p:sldId id="291" r:id="rId18"/>
    <p:sldId id="296" r:id="rId19"/>
    <p:sldId id="297" r:id="rId20"/>
    <p:sldId id="295" r:id="rId21"/>
    <p:sldId id="288" r:id="rId22"/>
    <p:sldId id="301" r:id="rId23"/>
    <p:sldId id="300" r:id="rId24"/>
    <p:sldId id="282" r:id="rId25"/>
    <p:sldId id="287" r:id="rId26"/>
    <p:sldId id="302" r:id="rId27"/>
    <p:sldId id="284" r:id="rId28"/>
    <p:sldId id="285" r:id="rId29"/>
    <p:sldId id="294" r:id="rId30"/>
    <p:sldId id="293" r:id="rId31"/>
    <p:sldId id="264" r:id="rId32"/>
    <p:sldId id="27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F3328-5D58-40B9-AB04-91D134B8E189}" type="datetimeFigureOut">
              <a:rPr lang="en-US" smtClean="0"/>
              <a:t>12/31/2016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0FF2C-D5FD-4E7B-8C55-D9498848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C7C6-CC99-4AA6-858B-C4AFD7EADC1C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C252-04AB-4037-BFBB-C989F32C0973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11A4-D13C-40F1-A6FF-2E2AE5229055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6708"/>
            <a:ext cx="2743200" cy="365125"/>
          </a:xfrm>
        </p:spPr>
        <p:txBody>
          <a:bodyPr/>
          <a:lstStyle/>
          <a:p>
            <a:fld id="{A1B58FCF-91F9-48F2-9490-4BAF168067A6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345" y="6456198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895E-4F4E-450D-B1DB-31C4CAB5561B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0CA1F-3244-4D9E-A80C-F8DCAD24D53C}" type="datetime1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6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D0AB-33A5-4F6F-AFCE-5D6C322733A8}" type="datetime1">
              <a:rPr lang="en-US" smtClean="0"/>
              <a:t>12/31/2016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61563"/>
            <a:ext cx="2743200" cy="365125"/>
          </a:xfrm>
        </p:spPr>
        <p:txBody>
          <a:bodyPr/>
          <a:lstStyle/>
          <a:p>
            <a:fld id="{845F4FC5-DD62-4915-9BAD-AFC140449A1B}" type="datetime1">
              <a:rPr lang="en-US" smtClean="0"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66709"/>
            <a:ext cx="2743200" cy="365125"/>
          </a:xfrm>
        </p:spPr>
        <p:txBody>
          <a:bodyPr/>
          <a:lstStyle/>
          <a:p>
            <a:fld id="{3907FE53-1008-4CE0-B866-0681DFF33976}" type="datetime1">
              <a:rPr lang="en-US" smtClean="0"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6670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61563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3B54-EFDE-4DEE-AC11-D73EDB2E7749}" type="datetime1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8F2-899D-43EB-A04A-65BA76BD7493}" type="datetime1">
              <a:rPr lang="en-US" smtClean="0"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2F23-0372-4CAC-AA30-219BF269D242}" type="datetime1">
              <a:rPr lang="en-US" smtClean="0"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1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680-3F4A-45AC-A598-122F19FBD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SECM - Requirements Concepts -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Watson </a:t>
            </a:r>
          </a:p>
          <a:p>
            <a:r>
              <a:rPr lang="en-US" dirty="0" smtClean="0"/>
              <a:t>31 </a:t>
            </a:r>
            <a:r>
              <a:rPr lang="en-US" dirty="0" smtClean="0"/>
              <a:t>Dec 2016 Rev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Decompose a Compound Text Based Requirement Example</a:t>
            </a:r>
            <a:endParaRPr lang="en-US" sz="2400" b="1" dirty="0"/>
          </a:p>
        </p:txBody>
      </p:sp>
      <p:pic>
        <p:nvPicPr>
          <p:cNvPr id="8" name="Picture -1824255768.jpg" descr="-182425576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05704"/>
            <a:ext cx="10772899" cy="63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3117" y="0"/>
            <a:ext cx="85835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Design Constraint </a:t>
            </a:r>
            <a:r>
              <a:rPr lang="en-US" sz="2000" b="1" dirty="0"/>
              <a:t>Requirement </a:t>
            </a:r>
            <a:r>
              <a:rPr lang="en-US" sz="2000" b="1" dirty="0" smtClean="0"/>
              <a:t>Example</a:t>
            </a:r>
            <a:endParaRPr lang="en-US" sz="2000" b="1" dirty="0"/>
          </a:p>
        </p:txBody>
      </p:sp>
      <p:pic>
        <p:nvPicPr>
          <p:cNvPr id="8" name="Picture -1052571614.jpg" descr="-105257161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69" y="416344"/>
            <a:ext cx="7603455" cy="64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Transform a Text based </a:t>
            </a:r>
            <a:r>
              <a:rPr lang="en-US" sz="2400" b="1" dirty="0" smtClean="0"/>
              <a:t>Functional Requirement </a:t>
            </a:r>
            <a:r>
              <a:rPr lang="en-US" sz="2400" b="1" dirty="0"/>
              <a:t>to a Formal </a:t>
            </a:r>
            <a:r>
              <a:rPr lang="en-US" sz="2400" b="1" dirty="0" smtClean="0"/>
              <a:t>Requirement Example </a:t>
            </a:r>
            <a:endParaRPr lang="en-US" sz="2400" b="1" dirty="0"/>
          </a:p>
        </p:txBody>
      </p:sp>
      <p:pic>
        <p:nvPicPr>
          <p:cNvPr id="8" name="Picture 887813608.jpg" descr="88781360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53" y="356529"/>
            <a:ext cx="8566431" cy="65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Stopping Distance Example</a:t>
            </a:r>
            <a:endParaRPr lang="en-US" sz="2400" b="1" dirty="0"/>
          </a:p>
        </p:txBody>
      </p:sp>
      <p:pic>
        <p:nvPicPr>
          <p:cNvPr id="9" name="Picture -86515879.jpg" descr="-8651587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0" y="462647"/>
            <a:ext cx="10183091" cy="63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Vehicle Stopping Distance </a:t>
            </a:r>
            <a:r>
              <a:rPr lang="en-US" sz="2400" b="1" dirty="0" smtClean="0"/>
              <a:t> Parametric Diagram</a:t>
            </a:r>
            <a:endParaRPr lang="en-US" sz="2400" b="1" dirty="0"/>
          </a:p>
        </p:txBody>
      </p:sp>
      <p:pic>
        <p:nvPicPr>
          <p:cNvPr id="8" name="Picture 1718728396.jpg" descr="17187283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159" y="407741"/>
            <a:ext cx="8337896" cy="64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2472" y="6310312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Functional Requirement Example -Updated 9/xx/2016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2407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Interface Requirement Example, Central Heating System Context Realization</a:t>
            </a:r>
            <a:endParaRPr lang="en-US" sz="2400" b="1" dirty="0"/>
          </a:p>
        </p:txBody>
      </p:sp>
      <p:pic>
        <p:nvPicPr>
          <p:cNvPr id="6" name="Picture 829056422.jpg" descr="82905642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669" y="417933"/>
            <a:ext cx="11445765" cy="60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Realization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758404494.jpg" descr="175840449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187" y="490698"/>
            <a:ext cx="9199758" cy="63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7724" y="23452"/>
            <a:ext cx="10582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 Level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1536573419.jpg" descr="15365734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472" y="424012"/>
            <a:ext cx="8269693" cy="63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9175" y="0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Detailed Requirements - Controller-Sensor </a:t>
            </a:r>
            <a:r>
              <a:rPr lang="en-US" sz="2400" dirty="0"/>
              <a:t>Interface </a:t>
            </a:r>
            <a:r>
              <a:rPr lang="en-US" sz="2400" dirty="0" smtClean="0"/>
              <a:t>Specification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144709754.jpg" descr="1144709754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299" y="425633"/>
            <a:ext cx="9588207" cy="64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735"/>
            <a:ext cx="10515600" cy="1325563"/>
          </a:xfrm>
        </p:spPr>
        <p:txBody>
          <a:bodyPr/>
          <a:lstStyle/>
          <a:p>
            <a:r>
              <a:rPr lang="en-US" dirty="0" smtClean="0"/>
              <a:t>Changes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92"/>
            <a:ext cx="10515600" cy="4891371"/>
          </a:xfrm>
        </p:spPr>
        <p:txBody>
          <a:bodyPr>
            <a:normAutofit/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6 </a:t>
            </a:r>
            <a:r>
              <a:rPr lang="en-US" dirty="0" smtClean="0"/>
              <a:t>– </a:t>
            </a:r>
            <a:r>
              <a:rPr lang="en-US" dirty="0" smtClean="0"/>
              <a:t>Requirement Relationship Concepts</a:t>
            </a:r>
          </a:p>
          <a:p>
            <a:pPr lvl="1"/>
            <a:r>
              <a:rPr lang="en-US" dirty="0" smtClean="0"/>
              <a:t>On “decompose to” relationship added {ordered} constraint</a:t>
            </a:r>
          </a:p>
          <a:p>
            <a:pPr lvl="1"/>
            <a:r>
              <a:rPr lang="en-US" dirty="0" smtClean="0"/>
              <a:t>Added note to refer to an existing example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8007" y="23452"/>
            <a:ext cx="908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Controller-Sensor Interface </a:t>
            </a:r>
            <a:r>
              <a:rPr lang="en-US" sz="2400" dirty="0" smtClean="0"/>
              <a:t>Specification Model</a:t>
            </a:r>
            <a:endParaRPr 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5FB680-3F4A-45AC-A598-122F19FBDD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-1260827753.jpg" descr="-126082775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6875"/>
            <a:ext cx="12192001" cy="617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8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857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Controller-Inlet Valve Interface </a:t>
            </a:r>
            <a:r>
              <a:rPr lang="en-US" sz="2400" b="1" dirty="0" smtClean="0"/>
              <a:t>Realization</a:t>
            </a:r>
            <a:endParaRPr lang="en-US" sz="2400" b="1" dirty="0"/>
          </a:p>
        </p:txBody>
      </p:sp>
      <p:pic>
        <p:nvPicPr>
          <p:cNvPr id="7" name="Picture -289034806.jpg" descr="-28903480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397" y="424799"/>
            <a:ext cx="11107206" cy="6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High Level Specification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-958731658.jpg" descr="-95873165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008" y="462648"/>
            <a:ext cx="7919312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Detailed Generated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43" y="462648"/>
            <a:ext cx="10804063" cy="63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Controller-Inlet Valve </a:t>
            </a:r>
            <a:r>
              <a:rPr lang="en-US" sz="2400" b="1" dirty="0"/>
              <a:t>Interface </a:t>
            </a:r>
            <a:r>
              <a:rPr lang="en-US" sz="2400" b="1" dirty="0" smtClean="0"/>
              <a:t>Specification Model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30135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-1285535319.jpg" descr="-128553531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83" y="349611"/>
            <a:ext cx="11566634" cy="65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1119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Controller-Sensor &amp; Controller-Inlet Valve Requirement Table - 11/13/2016</a:t>
            </a:r>
            <a:endParaRPr lang="en-US" sz="2400" b="1" dirty="0"/>
          </a:p>
        </p:txBody>
      </p:sp>
      <p:pic>
        <p:nvPicPr>
          <p:cNvPr id="7" name="Picture -2133137650.jpg" descr="-2133137650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716" y="489382"/>
            <a:ext cx="7286568" cy="630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Restricted Text Statement Metamodel Example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94"/>
            <a:ext cx="12192000" cy="58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USB Library Example</a:t>
            </a:r>
            <a:endParaRPr lang="en-US" sz="2400" b="1" dirty="0"/>
          </a:p>
        </p:txBody>
      </p:sp>
      <p:pic>
        <p:nvPicPr>
          <p:cNvPr id="7" name="Picture -2061350172.jpg" descr="-2061350172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44" y="376557"/>
            <a:ext cx="10795620" cy="64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Constraint Evaluation Library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42890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-373167247.jpg" descr="-373167247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425826"/>
            <a:ext cx="12088091" cy="60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Stereotypes Types Used in Requirement Examples</a:t>
            </a:r>
            <a:endParaRPr lang="en-US" sz="2400" b="1" dirty="0"/>
          </a:p>
        </p:txBody>
      </p:sp>
      <p:pic>
        <p:nvPicPr>
          <p:cNvPr id="7" name="Picture -1001796779.jpg" descr="-1001796779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4270"/>
            <a:ext cx="12110544" cy="60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1660" y="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Requirement Concepts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01" y="369332"/>
            <a:ext cx="10484890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68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Value Types Used in Examples</a:t>
            </a:r>
            <a:endParaRPr lang="en-US" sz="2400" b="1" dirty="0"/>
          </a:p>
        </p:txBody>
      </p:sp>
      <p:pic>
        <p:nvPicPr>
          <p:cNvPr id="7" name="Picture -310850196.jpg" descr="-31085019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786" y="392228"/>
            <a:ext cx="10387081" cy="59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Required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1163" y="3525033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0325" y="586053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496335" y="5404513"/>
            <a:ext cx="504967" cy="368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37278" y="5049672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6697" y="3864207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Pwr-reqd</a:t>
            </a:r>
            <a:endParaRPr lang="en-US" dirty="0" smtClean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552131" y="4464452"/>
            <a:ext cx="3848669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786649" y="3538682"/>
            <a:ext cx="477672" cy="450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72500" y="3156545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76465" y="4218006"/>
            <a:ext cx="1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365125"/>
            <a:ext cx="1104579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Derived </a:t>
            </a:r>
            <a:r>
              <a:rPr lang="en-US" sz="4000" i="1" u="sng" dirty="0" smtClean="0"/>
              <a:t>Desired</a:t>
            </a:r>
            <a:r>
              <a:rPr lang="en-US" sz="4000" dirty="0" smtClean="0"/>
              <a:t> Requirement Example</a:t>
            </a:r>
            <a:br>
              <a:rPr lang="en-US" sz="4000" dirty="0" smtClean="0"/>
            </a:br>
            <a:r>
              <a:rPr lang="en-US" sz="4000" dirty="0" smtClean="0"/>
              <a:t>       </a:t>
            </a:r>
            <a:r>
              <a:rPr lang="en-US" sz="3100" dirty="0" smtClean="0"/>
              <a:t>Engine Power from Vehicle Weight &amp; Vehicle Acceleration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09684" y="4026089"/>
            <a:ext cx="37121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06722" y="5868537"/>
            <a:ext cx="52270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1574" y="3571672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</a:p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7797" y="5921865"/>
            <a:ext cx="158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 Weight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70746" y="3016155"/>
            <a:ext cx="4380932" cy="230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8346" y="3466532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Pwr-reqd</a:t>
            </a:r>
            <a:r>
              <a:rPr lang="en-US" dirty="0" smtClean="0"/>
              <a:t> = k * 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0008361">
            <a:off x="3716109" y="4012444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5 sec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23146" y="4162567"/>
            <a:ext cx="4228532" cy="131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614003">
            <a:off x="3850943" y="456062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 = 0-60 in 10 sec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254388" y="4694830"/>
            <a:ext cx="2292824" cy="27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6400250" y="5526626"/>
            <a:ext cx="596507" cy="3225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9989" y="5157294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Wt-</a:t>
            </a:r>
            <a:r>
              <a:rPr lang="en-US" dirty="0" err="1" smtClean="0"/>
              <a:t>reqd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52021" y="2918992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-actual&gt;</a:t>
            </a:r>
            <a:r>
              <a:rPr lang="en-US" dirty="0" err="1" smtClean="0"/>
              <a:t>Pwr</a:t>
            </a:r>
            <a:r>
              <a:rPr lang="en-US" dirty="0" smtClean="0"/>
              <a:t>-desired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4468957" y="3288324"/>
            <a:ext cx="96277" cy="2737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579427" y="3562066"/>
            <a:ext cx="383502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3931" y="1828800"/>
            <a:ext cx="3201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 can be reused for</a:t>
            </a:r>
          </a:p>
          <a:p>
            <a:r>
              <a:rPr lang="en-US" dirty="0" smtClean="0"/>
              <a:t>defining the power requirement</a:t>
            </a:r>
          </a:p>
          <a:p>
            <a:r>
              <a:rPr lang="en-US" dirty="0" smtClean="0"/>
              <a:t>and the weight requirement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18913" y="4016352"/>
            <a:ext cx="163774" cy="15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>
            <a:off x="6537278" y="4032618"/>
            <a:ext cx="319525" cy="4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6803" y="38479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Pwr</a:t>
            </a:r>
            <a:r>
              <a:rPr lang="en-US" dirty="0" smtClean="0"/>
              <a:t>-actual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MIL-STD-961E </a:t>
            </a:r>
            <a:r>
              <a:rPr lang="en-US" sz="2400" b="1" dirty="0" smtClean="0"/>
              <a:t> Requirement Specification Example</a:t>
            </a:r>
            <a:endParaRPr lang="en-US" sz="2400" b="1" dirty="0"/>
          </a:p>
        </p:txBody>
      </p:sp>
      <p:pic>
        <p:nvPicPr>
          <p:cNvPr id="7" name="Picture 1700730198.jpg" descr="1700730198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03893"/>
            <a:ext cx="11277601" cy="64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680-3F4A-45AC-A598-122F19FBDD3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8848" y="0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Formal Requirement Concepts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122967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77" y="11005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Requirements Attribute Concepts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27436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7" y="473653"/>
            <a:ext cx="10756900" cy="6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9809" y="82205"/>
            <a:ext cx="5528421" cy="2709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Requirement Relationship Concepts Diagram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339097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14337"/>
            <a:ext cx="107632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Vehicle Weight Performance Requirement Example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90183116.jpg" descr="290183116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2" y="448891"/>
            <a:ext cx="11146276" cy="64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6341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Context Diagram - Vehicle Weight Verification Via Analysis Example</a:t>
            </a:r>
            <a:endParaRPr lang="en-US" sz="2400" b="1" dirty="0"/>
          </a:p>
        </p:txBody>
      </p:sp>
      <p:pic>
        <p:nvPicPr>
          <p:cNvPr id="8" name="Picture 185194155.jpg" descr="185194155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4" y="439192"/>
            <a:ext cx="10638663" cy="6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5FB680-3F4A-45AC-A598-122F19FBDD3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46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Analysis Parametric Diagram - Vehicle Weight Verification Via Analysis Example </a:t>
            </a:r>
            <a:endParaRPr lang="en-US" sz="2400" b="1" dirty="0"/>
          </a:p>
        </p:txBody>
      </p:sp>
      <p:pic>
        <p:nvPicPr>
          <p:cNvPr id="9" name="Picture -1924897551.jpg" descr="-1924897551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59" y="497046"/>
            <a:ext cx="10666144" cy="63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59811</TotalTime>
  <Words>310</Words>
  <Application>Microsoft Office PowerPoint</Application>
  <PresentationFormat>Widescreen</PresentationFormat>
  <Paragraphs>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SECM - Requirements Concepts - Review</vt:lpstr>
      <vt:lpstr>Changes to Review</vt:lpstr>
      <vt:lpstr>PowerPoint Presentation</vt:lpstr>
      <vt:lpstr>PowerPoint Presentation</vt:lpstr>
      <vt:lpstr>Requirements Attribute Concepts</vt:lpstr>
      <vt:lpstr>Requirement Relationship Concepts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Derived Required Requirement Example Engine Power from Vehicle Weight &amp; Vehicle Acceleration</vt:lpstr>
      <vt:lpstr>Derived Desired Requirement Example        Engine Power from Vehicle Weight &amp; Vehicle Acceleration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John Watson</cp:lastModifiedBy>
  <cp:revision>188</cp:revision>
  <dcterms:created xsi:type="dcterms:W3CDTF">2016-07-08T14:54:35Z</dcterms:created>
  <dcterms:modified xsi:type="dcterms:W3CDTF">2016-12-31T17:20:11Z</dcterms:modified>
</cp:coreProperties>
</file>